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206" y="-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31768" y="232664"/>
            <a:ext cx="2680462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3166" y="232664"/>
            <a:ext cx="267906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2640" y="1840229"/>
            <a:ext cx="7806690" cy="4601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6008" y="2057400"/>
            <a:ext cx="59486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20" dirty="0">
                <a:solidFill>
                  <a:srgbClr val="E36C09"/>
                </a:solidFill>
                <a:latin typeface="Calibri"/>
                <a:cs typeface="Calibri"/>
              </a:rPr>
              <a:t>Antihypertensive</a:t>
            </a:r>
            <a:r>
              <a:rPr sz="4800" b="1" spc="-5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4800" b="1" spc="-5" dirty="0">
                <a:solidFill>
                  <a:srgbClr val="E36C09"/>
                </a:solidFill>
                <a:latin typeface="Calibri"/>
                <a:cs typeface="Calibri"/>
              </a:rPr>
              <a:t>Drugs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1497" y="3429000"/>
            <a:ext cx="5001895" cy="49116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70"/>
              </a:spcBef>
            </a:pPr>
            <a:r>
              <a:rPr lang="en-IN" sz="2800" b="1" spc="-5" dirty="0" err="1" smtClean="0">
                <a:solidFill>
                  <a:srgbClr val="001F5F"/>
                </a:solidFill>
                <a:latin typeface="Calibri"/>
                <a:cs typeface="Calibri"/>
              </a:rPr>
              <a:t>Manohar.Y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3233" y="320166"/>
            <a:ext cx="617791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00" marR="5080" indent="-1130935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6FC0"/>
                </a:solidFill>
              </a:rPr>
              <a:t>Classification </a:t>
            </a:r>
            <a:r>
              <a:rPr sz="3200" dirty="0">
                <a:solidFill>
                  <a:srgbClr val="006FC0"/>
                </a:solidFill>
              </a:rPr>
              <a:t>of </a:t>
            </a:r>
            <a:r>
              <a:rPr sz="3200" spc="-15" dirty="0">
                <a:solidFill>
                  <a:srgbClr val="006FC0"/>
                </a:solidFill>
              </a:rPr>
              <a:t>hypertension </a:t>
            </a:r>
            <a:r>
              <a:rPr sz="3200" dirty="0">
                <a:solidFill>
                  <a:srgbClr val="006FC0"/>
                </a:solidFill>
              </a:rPr>
              <a:t>on the  basis of blood</a:t>
            </a:r>
            <a:r>
              <a:rPr sz="3200" spc="-55" dirty="0">
                <a:solidFill>
                  <a:srgbClr val="006FC0"/>
                </a:solidFill>
              </a:rPr>
              <a:t> </a:t>
            </a:r>
            <a:r>
              <a:rPr sz="3200" spc="-15" dirty="0">
                <a:solidFill>
                  <a:srgbClr val="006FC0"/>
                </a:solidFill>
              </a:rPr>
              <a:t>pressure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609600" y="1715433"/>
            <a:ext cx="8136635" cy="3993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77355" y="810767"/>
            <a:ext cx="2744723" cy="22387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18376" y="1388363"/>
            <a:ext cx="1495044" cy="1258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24600" y="838200"/>
            <a:ext cx="2650235" cy="21442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24600" y="838200"/>
            <a:ext cx="2650490" cy="2144395"/>
          </a:xfrm>
          <a:custGeom>
            <a:avLst/>
            <a:gdLst/>
            <a:ahLst/>
            <a:cxnLst/>
            <a:rect l="l" t="t" r="r" b="b"/>
            <a:pathLst>
              <a:path w="2650490" h="2144395">
                <a:moveTo>
                  <a:pt x="1406398" y="431038"/>
                </a:moveTo>
                <a:lnTo>
                  <a:pt x="1814702" y="0"/>
                </a:lnTo>
                <a:lnTo>
                  <a:pt x="1782191" y="573532"/>
                </a:lnTo>
                <a:lnTo>
                  <a:pt x="2209419" y="314833"/>
                </a:lnTo>
                <a:lnTo>
                  <a:pt x="2009775" y="648462"/>
                </a:lnTo>
                <a:lnTo>
                  <a:pt x="2650235" y="659638"/>
                </a:lnTo>
                <a:lnTo>
                  <a:pt x="2083943" y="933323"/>
                </a:lnTo>
                <a:lnTo>
                  <a:pt x="2241677" y="1120775"/>
                </a:lnTo>
                <a:lnTo>
                  <a:pt x="2009775" y="1221994"/>
                </a:lnTo>
                <a:lnTo>
                  <a:pt x="2316099" y="1551813"/>
                </a:lnTo>
                <a:lnTo>
                  <a:pt x="1796288" y="1424559"/>
                </a:lnTo>
                <a:lnTo>
                  <a:pt x="1833372" y="1724405"/>
                </a:lnTo>
                <a:lnTo>
                  <a:pt x="1494408" y="1581912"/>
                </a:lnTo>
                <a:lnTo>
                  <a:pt x="1424685" y="1870455"/>
                </a:lnTo>
                <a:lnTo>
                  <a:pt x="1211199" y="1724405"/>
                </a:lnTo>
                <a:lnTo>
                  <a:pt x="1067434" y="1956815"/>
                </a:lnTo>
                <a:lnTo>
                  <a:pt x="923544" y="1799336"/>
                </a:lnTo>
                <a:lnTo>
                  <a:pt x="603250" y="2144267"/>
                </a:lnTo>
                <a:lnTo>
                  <a:pt x="589533" y="1810765"/>
                </a:lnTo>
                <a:lnTo>
                  <a:pt x="157607" y="1769490"/>
                </a:lnTo>
                <a:lnTo>
                  <a:pt x="408558" y="1525777"/>
                </a:lnTo>
                <a:lnTo>
                  <a:pt x="0" y="1278382"/>
                </a:lnTo>
                <a:lnTo>
                  <a:pt x="482853" y="1150747"/>
                </a:lnTo>
                <a:lnTo>
                  <a:pt x="143763" y="820927"/>
                </a:lnTo>
                <a:lnTo>
                  <a:pt x="659129" y="775970"/>
                </a:lnTo>
                <a:lnTo>
                  <a:pt x="552323" y="359917"/>
                </a:lnTo>
                <a:lnTo>
                  <a:pt x="1049020" y="633602"/>
                </a:lnTo>
                <a:lnTo>
                  <a:pt x="1192910" y="187325"/>
                </a:lnTo>
                <a:lnTo>
                  <a:pt x="1406398" y="431038"/>
                </a:lnTo>
                <a:close/>
              </a:path>
            </a:pathLst>
          </a:custGeom>
          <a:ln w="9144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063485" y="1482343"/>
            <a:ext cx="92583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JNC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7;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b="1" spc="-10" dirty="0">
                <a:latin typeface="Calibri"/>
                <a:cs typeface="Calibri"/>
              </a:rPr>
              <a:t>2003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7425" y="217119"/>
            <a:ext cx="46278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FF0000"/>
                </a:solidFill>
              </a:rPr>
              <a:t>Antihypertensive</a:t>
            </a:r>
            <a:r>
              <a:rPr spc="-40" dirty="0">
                <a:solidFill>
                  <a:srgbClr val="FF0000"/>
                </a:solidFill>
              </a:rPr>
              <a:t> </a:t>
            </a:r>
            <a:r>
              <a:rPr spc="-15" dirty="0">
                <a:solidFill>
                  <a:srgbClr val="FF0000"/>
                </a:solidFill>
              </a:rPr>
              <a:t>agents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30910"/>
            <a:ext cx="8073390" cy="507428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>
                <a:solidFill>
                  <a:srgbClr val="E36C09"/>
                </a:solidFill>
                <a:latin typeface="Calibri"/>
                <a:cs typeface="Calibri"/>
              </a:rPr>
              <a:t>Diuretics</a:t>
            </a:r>
            <a:endParaRPr sz="2400">
              <a:latin typeface="Calibri"/>
              <a:cs typeface="Calibri"/>
            </a:endParaRPr>
          </a:p>
          <a:p>
            <a:pPr marL="756285" marR="1440180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Thiazides: </a:t>
            </a:r>
            <a:r>
              <a:rPr sz="2400" spc="-10" dirty="0">
                <a:latin typeface="Calibri"/>
                <a:cs typeface="Calibri"/>
              </a:rPr>
              <a:t>Hydrochlorothiazide, </a:t>
            </a:r>
            <a:r>
              <a:rPr sz="2400" spc="-5" dirty="0">
                <a:latin typeface="Calibri"/>
                <a:cs typeface="Calibri"/>
              </a:rPr>
              <a:t>Chlorthalidone,  </a:t>
            </a:r>
            <a:r>
              <a:rPr sz="2400" dirty="0">
                <a:latin typeface="Calibri"/>
                <a:cs typeface="Calibri"/>
              </a:rPr>
              <a:t>Indapamide</a:t>
            </a:r>
            <a:endParaRPr sz="24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High </a:t>
            </a:r>
            <a:r>
              <a:rPr sz="2400" dirty="0">
                <a:latin typeface="Calibri"/>
                <a:cs typeface="Calibri"/>
              </a:rPr>
              <a:t>ceiling: </a:t>
            </a:r>
            <a:r>
              <a:rPr sz="2400" spc="-5" dirty="0">
                <a:latin typeface="Calibri"/>
                <a:cs typeface="Calibri"/>
              </a:rPr>
              <a:t>Furosemide, </a:t>
            </a:r>
            <a:r>
              <a:rPr sz="2400" spc="-30" dirty="0">
                <a:latin typeface="Calibri"/>
                <a:cs typeface="Calibri"/>
              </a:rPr>
              <a:t>Torsemide, </a:t>
            </a:r>
            <a:r>
              <a:rPr sz="2400" dirty="0">
                <a:latin typeface="Calibri"/>
                <a:cs typeface="Calibri"/>
              </a:rPr>
              <a:t>ethacrynic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acid.</a:t>
            </a:r>
            <a:endParaRPr sz="24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K+ </a:t>
            </a:r>
            <a:r>
              <a:rPr sz="2400" spc="-5" dirty="0">
                <a:latin typeface="Calibri"/>
                <a:cs typeface="Calibri"/>
              </a:rPr>
              <a:t>Sparing: </a:t>
            </a:r>
            <a:r>
              <a:rPr sz="2400" spc="-10" dirty="0">
                <a:latin typeface="Calibri"/>
                <a:cs typeface="Calibri"/>
              </a:rPr>
              <a:t>Spironolactone,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Amiloride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>
                <a:solidFill>
                  <a:srgbClr val="E36C09"/>
                </a:solidFill>
                <a:latin typeface="Calibri"/>
                <a:cs typeface="Calibri"/>
              </a:rPr>
              <a:t>ACE</a:t>
            </a:r>
            <a:r>
              <a:rPr sz="2400" b="1" spc="-1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E36C09"/>
                </a:solidFill>
                <a:latin typeface="Calibri"/>
                <a:cs typeface="Calibri"/>
              </a:rPr>
              <a:t>inhibitors</a:t>
            </a:r>
            <a:endParaRPr sz="2400">
              <a:latin typeface="Calibri"/>
              <a:cs typeface="Calibri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  <a:tab pos="2265045" algn="l"/>
                <a:tab pos="3719195" algn="l"/>
                <a:tab pos="5210175" algn="l"/>
                <a:tab pos="6953884" algn="l"/>
              </a:tabLst>
            </a:pPr>
            <a:r>
              <a:rPr sz="2400" spc="-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5" dirty="0">
                <a:latin typeface="Calibri"/>
                <a:cs typeface="Calibri"/>
              </a:rPr>
              <a:t>p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opril</a:t>
            </a:r>
            <a:r>
              <a:rPr sz="2400" dirty="0">
                <a:latin typeface="Calibri"/>
                <a:cs typeface="Calibri"/>
              </a:rPr>
              <a:t>,	</a:t>
            </a:r>
            <a:r>
              <a:rPr sz="2400" spc="-5" dirty="0">
                <a:latin typeface="Calibri"/>
                <a:cs typeface="Calibri"/>
              </a:rPr>
              <a:t>En</a:t>
            </a:r>
            <a:r>
              <a:rPr sz="2400" dirty="0">
                <a:latin typeface="Calibri"/>
                <a:cs typeface="Calibri"/>
              </a:rPr>
              <a:t>alapri</a:t>
            </a:r>
            <a:r>
              <a:rPr sz="2400" spc="5" dirty="0">
                <a:latin typeface="Calibri"/>
                <a:cs typeface="Calibri"/>
              </a:rPr>
              <a:t>l</a:t>
            </a:r>
            <a:r>
              <a:rPr sz="2400" dirty="0">
                <a:latin typeface="Calibri"/>
                <a:cs typeface="Calibri"/>
              </a:rPr>
              <a:t>,	</a:t>
            </a:r>
            <a:r>
              <a:rPr sz="2400" spc="-5" dirty="0">
                <a:latin typeface="Calibri"/>
                <a:cs typeface="Calibri"/>
              </a:rPr>
              <a:t>Lisin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5" dirty="0">
                <a:latin typeface="Calibri"/>
                <a:cs typeface="Calibri"/>
              </a:rPr>
              <a:t>pri</a:t>
            </a:r>
            <a:r>
              <a:rPr sz="2400" spc="10" dirty="0">
                <a:latin typeface="Calibri"/>
                <a:cs typeface="Calibri"/>
              </a:rPr>
              <a:t>l</a:t>
            </a:r>
            <a:r>
              <a:rPr sz="2400" dirty="0">
                <a:latin typeface="Calibri"/>
                <a:cs typeface="Calibri"/>
              </a:rPr>
              <a:t>,	</a:t>
            </a:r>
            <a:r>
              <a:rPr sz="2400" spc="-55" dirty="0">
                <a:latin typeface="Calibri"/>
                <a:cs typeface="Calibri"/>
              </a:rPr>
              <a:t>P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indopri</a:t>
            </a:r>
            <a:r>
              <a:rPr sz="2400" spc="-10" dirty="0">
                <a:latin typeface="Calibri"/>
                <a:cs typeface="Calibri"/>
              </a:rPr>
              <a:t>l</a:t>
            </a:r>
            <a:r>
              <a:rPr sz="2400" dirty="0">
                <a:latin typeface="Calibri"/>
                <a:cs typeface="Calibri"/>
              </a:rPr>
              <a:t>,	Ramipri</a:t>
            </a:r>
            <a:r>
              <a:rPr sz="2400" spc="-15" dirty="0">
                <a:latin typeface="Calibri"/>
                <a:cs typeface="Calibri"/>
              </a:rPr>
              <a:t>l</a:t>
            </a:r>
            <a:r>
              <a:rPr sz="2400" dirty="0">
                <a:latin typeface="Calibri"/>
                <a:cs typeface="Calibri"/>
              </a:rPr>
              <a:t>,  </a:t>
            </a:r>
            <a:r>
              <a:rPr sz="2400" spc="-10" dirty="0">
                <a:latin typeface="Calibri"/>
                <a:cs typeface="Calibri"/>
              </a:rPr>
              <a:t>Fosinopril, etc.</a:t>
            </a:r>
            <a:endParaRPr sz="2400">
              <a:latin typeface="Calibri"/>
              <a:cs typeface="Calibri"/>
            </a:endParaRPr>
          </a:p>
          <a:p>
            <a:pPr marL="355600" marR="762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E36C09"/>
                </a:solidFill>
                <a:latin typeface="Calibri"/>
                <a:cs typeface="Calibri"/>
              </a:rPr>
              <a:t>Angiotensin </a:t>
            </a:r>
            <a:r>
              <a:rPr sz="2400" b="1" spc="-55" dirty="0">
                <a:solidFill>
                  <a:srgbClr val="E36C09"/>
                </a:solidFill>
                <a:latin typeface="Calibri"/>
                <a:cs typeface="Calibri"/>
              </a:rPr>
              <a:t>(AT1 </a:t>
            </a:r>
            <a:r>
              <a:rPr sz="2400" b="1" spc="-10" dirty="0">
                <a:solidFill>
                  <a:srgbClr val="E36C09"/>
                </a:solidFill>
                <a:latin typeface="Calibri"/>
                <a:cs typeface="Calibri"/>
              </a:rPr>
              <a:t>receptor) </a:t>
            </a:r>
            <a:r>
              <a:rPr sz="2400" b="1" spc="-15" dirty="0">
                <a:solidFill>
                  <a:srgbClr val="E36C09"/>
                </a:solidFill>
                <a:latin typeface="Calibri"/>
                <a:cs typeface="Calibri"/>
              </a:rPr>
              <a:t>blockers: </a:t>
            </a:r>
            <a:r>
              <a:rPr sz="2400" spc="-5" dirty="0">
                <a:latin typeface="Calibri"/>
                <a:cs typeface="Calibri"/>
              </a:rPr>
              <a:t>Losartan, </a:t>
            </a:r>
            <a:r>
              <a:rPr sz="2400" spc="-10" dirty="0">
                <a:latin typeface="Calibri"/>
                <a:cs typeface="Calibri"/>
              </a:rPr>
              <a:t>Candesartan,  </a:t>
            </a:r>
            <a:r>
              <a:rPr sz="2400" spc="-5" dirty="0">
                <a:latin typeface="Calibri"/>
                <a:cs typeface="Calibri"/>
              </a:rPr>
              <a:t>Irbesartan, </a:t>
            </a:r>
            <a:r>
              <a:rPr sz="2400" spc="-20" dirty="0">
                <a:latin typeface="Calibri"/>
                <a:cs typeface="Calibri"/>
              </a:rPr>
              <a:t>Valsartan,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Telmisartan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>
                <a:solidFill>
                  <a:srgbClr val="E36C09"/>
                </a:solidFill>
                <a:latin typeface="Calibri"/>
                <a:cs typeface="Calibri"/>
              </a:rPr>
              <a:t>Direct renin inhibitor: </a:t>
            </a:r>
            <a:r>
              <a:rPr sz="2400" spc="-5" dirty="0">
                <a:latin typeface="Calibri"/>
                <a:cs typeface="Calibri"/>
              </a:rPr>
              <a:t>Aliskiren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E36C09"/>
                </a:solidFill>
                <a:latin typeface="Calibri"/>
                <a:cs typeface="Calibri"/>
              </a:rPr>
              <a:t>β </a:t>
            </a:r>
            <a:r>
              <a:rPr sz="2400" b="1" spc="-10" dirty="0">
                <a:solidFill>
                  <a:srgbClr val="E36C09"/>
                </a:solidFill>
                <a:latin typeface="Calibri"/>
                <a:cs typeface="Calibri"/>
              </a:rPr>
              <a:t>Adrenergic blockers: </a:t>
            </a:r>
            <a:r>
              <a:rPr sz="2400" spc="-10" dirty="0">
                <a:latin typeface="Calibri"/>
                <a:cs typeface="Calibri"/>
              </a:rPr>
              <a:t>Propranolol, Metoprolol, Atenolol,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etc.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7425" y="194564"/>
            <a:ext cx="4626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FF0000"/>
                </a:solidFill>
              </a:rPr>
              <a:t>Antihypertensive</a:t>
            </a:r>
            <a:r>
              <a:rPr spc="-50" dirty="0">
                <a:solidFill>
                  <a:srgbClr val="FF0000"/>
                </a:solidFill>
              </a:rPr>
              <a:t> </a:t>
            </a:r>
            <a:r>
              <a:rPr spc="-15" dirty="0">
                <a:solidFill>
                  <a:srgbClr val="FF0000"/>
                </a:solidFill>
              </a:rPr>
              <a:t>agents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85456" y="1595373"/>
            <a:ext cx="1526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Amlodipin</a:t>
            </a:r>
            <a:r>
              <a:rPr sz="2400" spc="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083310"/>
            <a:ext cx="6361430" cy="21475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E36C09"/>
                </a:solidFill>
                <a:latin typeface="Calibri"/>
                <a:cs typeface="Calibri"/>
              </a:rPr>
              <a:t>Calcium </a:t>
            </a:r>
            <a:r>
              <a:rPr sz="2400" b="1" spc="-5" dirty="0">
                <a:solidFill>
                  <a:srgbClr val="E36C09"/>
                </a:solidFill>
                <a:latin typeface="Calibri"/>
                <a:cs typeface="Calibri"/>
              </a:rPr>
              <a:t>channel</a:t>
            </a:r>
            <a:r>
              <a:rPr sz="2400" b="1" spc="-15" dirty="0">
                <a:solidFill>
                  <a:srgbClr val="E36C09"/>
                </a:solidFill>
                <a:latin typeface="Calibri"/>
                <a:cs typeface="Calibri"/>
              </a:rPr>
              <a:t> blockers</a:t>
            </a:r>
            <a:endParaRPr sz="2400">
              <a:latin typeface="Calibri"/>
              <a:cs typeface="Calibri"/>
            </a:endParaRPr>
          </a:p>
          <a:p>
            <a:pPr marL="756285" marR="5080" indent="-28702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"/>
                <a:cs typeface="Arial"/>
              </a:rPr>
              <a:t>– </a:t>
            </a:r>
            <a:r>
              <a:rPr sz="2400" spc="-20" dirty="0">
                <a:latin typeface="Calibri"/>
                <a:cs typeface="Calibri"/>
              </a:rPr>
              <a:t>Verapamil, </a:t>
            </a:r>
            <a:r>
              <a:rPr sz="2400" spc="-10" dirty="0">
                <a:latin typeface="Calibri"/>
                <a:cs typeface="Calibri"/>
              </a:rPr>
              <a:t>Diltiazem, Nifedipine, </a:t>
            </a:r>
            <a:r>
              <a:rPr sz="2400" spc="-5" dirty="0">
                <a:latin typeface="Calibri"/>
                <a:cs typeface="Calibri"/>
              </a:rPr>
              <a:t>Felodipine,  Nitrendipine, Lacidipine,</a:t>
            </a:r>
            <a:r>
              <a:rPr sz="2400" spc="-10" dirty="0">
                <a:latin typeface="Calibri"/>
                <a:cs typeface="Calibri"/>
              </a:rPr>
              <a:t> etc.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E36C09"/>
                </a:solidFill>
                <a:latin typeface="Calibri"/>
                <a:cs typeface="Calibri"/>
              </a:rPr>
              <a:t>β + α </a:t>
            </a:r>
            <a:r>
              <a:rPr sz="2400" b="1" spc="-10" dirty="0">
                <a:solidFill>
                  <a:srgbClr val="E36C09"/>
                </a:solidFill>
                <a:latin typeface="Calibri"/>
                <a:cs typeface="Calibri"/>
              </a:rPr>
              <a:t>Adrenergic </a:t>
            </a:r>
            <a:r>
              <a:rPr sz="2400" b="1" spc="-15" dirty="0">
                <a:solidFill>
                  <a:srgbClr val="E36C09"/>
                </a:solidFill>
                <a:latin typeface="Calibri"/>
                <a:cs typeface="Calibri"/>
              </a:rPr>
              <a:t>blockers: </a:t>
            </a:r>
            <a:r>
              <a:rPr sz="2400" spc="-5" dirty="0">
                <a:latin typeface="Calibri"/>
                <a:cs typeface="Calibri"/>
              </a:rPr>
              <a:t>Labetalol,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Carvedilol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  <a:tab pos="810895" algn="l"/>
              </a:tabLst>
            </a:pPr>
            <a:r>
              <a:rPr sz="2400" b="1" dirty="0">
                <a:solidFill>
                  <a:srgbClr val="E36C09"/>
                </a:solidFill>
                <a:latin typeface="Calibri"/>
                <a:cs typeface="Calibri"/>
              </a:rPr>
              <a:t>α	</a:t>
            </a:r>
            <a:r>
              <a:rPr sz="2400" b="1" spc="-15" dirty="0">
                <a:solidFill>
                  <a:srgbClr val="E36C09"/>
                </a:solidFill>
                <a:latin typeface="Calibri"/>
                <a:cs typeface="Calibri"/>
              </a:rPr>
              <a:t>Adrenergic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85261" y="2839339"/>
            <a:ext cx="5621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7955" algn="l"/>
                <a:tab pos="2797175" algn="l"/>
                <a:tab pos="4294505" algn="l"/>
              </a:tabLst>
            </a:pPr>
            <a:r>
              <a:rPr sz="2400" b="1" spc="-15" dirty="0">
                <a:solidFill>
                  <a:srgbClr val="E36C09"/>
                </a:solidFill>
                <a:latin typeface="Calibri"/>
                <a:cs typeface="Calibri"/>
              </a:rPr>
              <a:t>blockers:	</a:t>
            </a:r>
            <a:r>
              <a:rPr sz="2400" spc="-15" dirty="0">
                <a:latin typeface="Calibri"/>
                <a:cs typeface="Calibri"/>
              </a:rPr>
              <a:t>Prazosin,	</a:t>
            </a:r>
            <a:r>
              <a:rPr sz="2400" spc="-35" dirty="0">
                <a:latin typeface="Calibri"/>
                <a:cs typeface="Calibri"/>
              </a:rPr>
              <a:t>Terazosin,	</a:t>
            </a:r>
            <a:r>
              <a:rPr sz="2400" spc="-20" dirty="0">
                <a:latin typeface="Calibri"/>
                <a:cs typeface="Calibri"/>
              </a:rPr>
              <a:t>Doxazosin,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131692"/>
            <a:ext cx="8069580" cy="30257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675"/>
              </a:spcBef>
            </a:pPr>
            <a:r>
              <a:rPr sz="2400" spc="-5" dirty="0">
                <a:latin typeface="Calibri"/>
                <a:cs typeface="Calibri"/>
              </a:rPr>
              <a:t>Phentolamine,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Phenoxybenzamine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15" dirty="0">
                <a:solidFill>
                  <a:srgbClr val="E36C09"/>
                </a:solidFill>
                <a:latin typeface="Calibri"/>
                <a:cs typeface="Calibri"/>
              </a:rPr>
              <a:t>Central </a:t>
            </a:r>
            <a:r>
              <a:rPr sz="2400" b="1" spc="-5" dirty="0">
                <a:solidFill>
                  <a:srgbClr val="E36C09"/>
                </a:solidFill>
                <a:latin typeface="Calibri"/>
                <a:cs typeface="Calibri"/>
              </a:rPr>
              <a:t>sympatholytics: </a:t>
            </a:r>
            <a:r>
              <a:rPr sz="2400" spc="-5" dirty="0">
                <a:latin typeface="Calibri"/>
                <a:cs typeface="Calibri"/>
              </a:rPr>
              <a:t>Clonidine,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Methyldopa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20" dirty="0">
                <a:solidFill>
                  <a:srgbClr val="E36C09"/>
                </a:solidFill>
                <a:latin typeface="Calibri"/>
                <a:cs typeface="Calibri"/>
              </a:rPr>
              <a:t>Vasodilators</a:t>
            </a:r>
            <a:endParaRPr sz="24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Arteriolar: </a:t>
            </a:r>
            <a:r>
              <a:rPr sz="2400" spc="-10" dirty="0">
                <a:latin typeface="Calibri"/>
                <a:cs typeface="Calibri"/>
              </a:rPr>
              <a:t>Hydralazine, Minoxidil,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Diazoxide</a:t>
            </a:r>
            <a:endParaRPr sz="24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Arteriolar </a:t>
            </a:r>
            <a:r>
              <a:rPr sz="2400" dirty="0">
                <a:latin typeface="Calibri"/>
                <a:cs typeface="Calibri"/>
              </a:rPr>
              <a:t>+ </a:t>
            </a:r>
            <a:r>
              <a:rPr sz="2400" spc="-10" dirty="0">
                <a:latin typeface="Calibri"/>
                <a:cs typeface="Calibri"/>
              </a:rPr>
              <a:t>venous: </a:t>
            </a:r>
            <a:r>
              <a:rPr sz="2400" spc="-5" dirty="0">
                <a:latin typeface="Calibri"/>
                <a:cs typeface="Calibri"/>
              </a:rPr>
              <a:t>Sodium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nitroprusside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  <a:tab pos="1781810" algn="l"/>
                <a:tab pos="3615690" algn="l"/>
                <a:tab pos="5150485" algn="l"/>
                <a:tab pos="6656705" algn="l"/>
              </a:tabLst>
            </a:pPr>
            <a:r>
              <a:rPr sz="2400" b="1" spc="-5" dirty="0">
                <a:solidFill>
                  <a:srgbClr val="E36C09"/>
                </a:solidFill>
                <a:latin typeface="Calibri"/>
                <a:cs typeface="Calibri"/>
              </a:rPr>
              <a:t>Oth</a:t>
            </a:r>
            <a:r>
              <a:rPr sz="2400" b="1" spc="5" dirty="0">
                <a:solidFill>
                  <a:srgbClr val="E36C09"/>
                </a:solidFill>
                <a:latin typeface="Calibri"/>
                <a:cs typeface="Calibri"/>
              </a:rPr>
              <a:t>e</a:t>
            </a:r>
            <a:r>
              <a:rPr sz="2400" b="1" spc="-30" dirty="0">
                <a:solidFill>
                  <a:srgbClr val="E36C09"/>
                </a:solidFill>
                <a:latin typeface="Calibri"/>
                <a:cs typeface="Calibri"/>
              </a:rPr>
              <a:t>r</a:t>
            </a:r>
            <a:r>
              <a:rPr sz="2400" b="1" dirty="0">
                <a:solidFill>
                  <a:srgbClr val="E36C09"/>
                </a:solidFill>
                <a:latin typeface="Calibri"/>
                <a:cs typeface="Calibri"/>
              </a:rPr>
              <a:t>s:	</a:t>
            </a:r>
            <a:r>
              <a:rPr sz="2400" dirty="0">
                <a:latin typeface="Calibri"/>
                <a:cs typeface="Calibri"/>
              </a:rPr>
              <a:t>Ad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5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gic	</a:t>
            </a:r>
            <a:r>
              <a:rPr sz="2400" spc="-5" dirty="0">
                <a:latin typeface="Calibri"/>
                <a:cs typeface="Calibri"/>
              </a:rPr>
              <a:t>neu</a:t>
            </a:r>
            <a:r>
              <a:rPr sz="2400" spc="-3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on</a:t>
            </a:r>
            <a:r>
              <a:rPr sz="2400" dirty="0">
                <a:latin typeface="Calibri"/>
                <a:cs typeface="Calibri"/>
              </a:rPr>
              <a:t>e	</a:t>
            </a:r>
            <a:r>
              <a:rPr sz="2400" spc="-5" dirty="0">
                <a:latin typeface="Calibri"/>
                <a:cs typeface="Calibri"/>
              </a:rPr>
              <a:t>bloc</a:t>
            </a:r>
            <a:r>
              <a:rPr sz="2400" spc="-7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s	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es</a:t>
            </a:r>
            <a:r>
              <a:rPr sz="2400" spc="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rp</a:t>
            </a:r>
            <a:r>
              <a:rPr sz="2400" spc="-10" dirty="0">
                <a:latin typeface="Calibri"/>
                <a:cs typeface="Calibri"/>
              </a:rPr>
              <a:t>i</a:t>
            </a:r>
            <a:r>
              <a:rPr sz="2400" spc="-5" dirty="0">
                <a:latin typeface="Calibri"/>
                <a:cs typeface="Calibri"/>
              </a:rPr>
              <a:t>ne,  Guanethidine, </a:t>
            </a:r>
            <a:r>
              <a:rPr sz="2400" spc="-10" dirty="0">
                <a:latin typeface="Calibri"/>
                <a:cs typeface="Calibri"/>
              </a:rPr>
              <a:t>etc.), </a:t>
            </a:r>
            <a:r>
              <a:rPr sz="2400" dirty="0">
                <a:latin typeface="Calibri"/>
                <a:cs typeface="Calibri"/>
              </a:rPr>
              <a:t>Ganglion </a:t>
            </a:r>
            <a:r>
              <a:rPr sz="2400" spc="-20" dirty="0">
                <a:latin typeface="Calibri"/>
                <a:cs typeface="Calibri"/>
              </a:rPr>
              <a:t>blockers </a:t>
            </a:r>
            <a:r>
              <a:rPr sz="2400" spc="-10" dirty="0">
                <a:latin typeface="Calibri"/>
                <a:cs typeface="Calibri"/>
              </a:rPr>
              <a:t>(Pentolinium,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etc.)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0846" y="232664"/>
            <a:ext cx="1701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Diu</a:t>
            </a:r>
            <a:r>
              <a:rPr spc="-35" dirty="0"/>
              <a:t>r</a:t>
            </a:r>
            <a:r>
              <a:rPr spc="-25" dirty="0"/>
              <a:t>e</a:t>
            </a:r>
            <a:r>
              <a:rPr dirty="0"/>
              <a:t>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955929"/>
            <a:ext cx="4487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  <a:tab pos="1754505" algn="l"/>
                <a:tab pos="3280410" algn="l"/>
              </a:tabLst>
            </a:pPr>
            <a:r>
              <a:rPr sz="2800" b="1" i="1" spc="-10" dirty="0">
                <a:solidFill>
                  <a:srgbClr val="E36C09"/>
                </a:solidFill>
                <a:latin typeface="Calibri"/>
                <a:cs typeface="Calibri"/>
              </a:rPr>
              <a:t>Thiazide	</a:t>
            </a:r>
            <a:r>
              <a:rPr sz="2800" b="1" i="1" spc="-5" dirty="0">
                <a:solidFill>
                  <a:srgbClr val="E36C09"/>
                </a:solidFill>
                <a:latin typeface="Calibri"/>
                <a:cs typeface="Calibri"/>
              </a:rPr>
              <a:t>diuretics:	</a:t>
            </a:r>
            <a:r>
              <a:rPr sz="2800" spc="-10" dirty="0">
                <a:latin typeface="Calibri"/>
                <a:cs typeface="Calibri"/>
              </a:rPr>
              <a:t>Thiazide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5344" y="1382344"/>
            <a:ext cx="292798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249805" algn="l"/>
              </a:tabLst>
            </a:pPr>
            <a:r>
              <a:rPr sz="2800" spc="-10" dirty="0">
                <a:latin typeface="Calibri"/>
                <a:cs typeface="Calibri"/>
              </a:rPr>
              <a:t>diu</a:t>
            </a:r>
            <a:r>
              <a:rPr sz="2800" spc="-55" dirty="0">
                <a:latin typeface="Calibri"/>
                <a:cs typeface="Calibri"/>
              </a:rPr>
              <a:t>r</a:t>
            </a:r>
            <a:r>
              <a:rPr sz="2800" spc="-20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c</a:t>
            </a:r>
            <a:r>
              <a:rPr sz="2800" spc="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s</a:t>
            </a:r>
            <a:r>
              <a:rPr sz="2800" spc="-10" dirty="0">
                <a:latin typeface="Calibri"/>
                <a:cs typeface="Calibri"/>
              </a:rPr>
              <a:t>u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h  </a:t>
            </a:r>
            <a:r>
              <a:rPr sz="2800" spc="-15" dirty="0">
                <a:latin typeface="Calibri"/>
                <a:cs typeface="Calibri"/>
              </a:rPr>
              <a:t>hydrochlorothiazide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32503" y="1382344"/>
            <a:ext cx="568960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33045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libri"/>
                <a:cs typeface="Calibri"/>
              </a:rPr>
              <a:t>as  and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5344" y="2236469"/>
            <a:ext cx="41452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45690" algn="l"/>
                <a:tab pos="3303270" algn="l"/>
              </a:tabLst>
            </a:pPr>
            <a:r>
              <a:rPr sz="2800" spc="-5" dirty="0">
                <a:latin typeface="Calibri"/>
                <a:cs typeface="Calibri"/>
              </a:rPr>
              <a:t>chlorthali</a:t>
            </a:r>
            <a:r>
              <a:rPr sz="2800" dirty="0">
                <a:latin typeface="Calibri"/>
                <a:cs typeface="Calibri"/>
              </a:rPr>
              <a:t>d</a:t>
            </a:r>
            <a:r>
              <a:rPr sz="2800" spc="-10" dirty="0">
                <a:latin typeface="Calibri"/>
                <a:cs typeface="Calibri"/>
              </a:rPr>
              <a:t>on</a:t>
            </a:r>
            <a:r>
              <a:rPr sz="2800" spc="-5" dirty="0">
                <a:latin typeface="Calibri"/>
                <a:cs typeface="Calibri"/>
              </a:rPr>
              <a:t>e,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l</a:t>
            </a:r>
            <a:r>
              <a:rPr sz="2800" spc="-25" dirty="0">
                <a:latin typeface="Calibri"/>
                <a:cs typeface="Calibri"/>
              </a:rPr>
              <a:t>ow</a:t>
            </a:r>
            <a:r>
              <a:rPr sz="2800" spc="-5" dirty="0">
                <a:latin typeface="Calibri"/>
                <a:cs typeface="Calibri"/>
              </a:rPr>
              <a:t>er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b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5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5344" y="2663189"/>
            <a:ext cx="148399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Calibri"/>
                <a:cs typeface="Calibri"/>
              </a:rPr>
              <a:t>pressure  </a:t>
            </a:r>
            <a:r>
              <a:rPr sz="2800" spc="-5" dirty="0">
                <a:latin typeface="Calibri"/>
                <a:cs typeface="Calibri"/>
              </a:rPr>
              <a:t>i</a:t>
            </a:r>
            <a:r>
              <a:rPr sz="2800" spc="-15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c</a:t>
            </a:r>
            <a:r>
              <a:rPr sz="2800" spc="-4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easing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39542" y="2663189"/>
            <a:ext cx="216154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95"/>
              </a:spcBef>
              <a:tabLst>
                <a:tab pos="1804670" algn="l"/>
              </a:tabLst>
            </a:pPr>
            <a:r>
              <a:rPr sz="2800" spc="-5" dirty="0">
                <a:latin typeface="Calibri"/>
                <a:cs typeface="Calibri"/>
              </a:rPr>
              <a:t>init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ly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by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604010" algn="l"/>
              </a:tabLst>
            </a:pPr>
            <a:r>
              <a:rPr sz="2800" spc="-10" dirty="0">
                <a:latin typeface="Calibri"/>
                <a:cs typeface="Calibri"/>
              </a:rPr>
              <a:t>sod</a:t>
            </a:r>
            <a:r>
              <a:rPr sz="2800" dirty="0">
                <a:latin typeface="Calibri"/>
                <a:cs typeface="Calibri"/>
              </a:rPr>
              <a:t>iu</a:t>
            </a:r>
            <a:r>
              <a:rPr sz="2800" spc="-5" dirty="0">
                <a:latin typeface="Calibri"/>
                <a:cs typeface="Calibri"/>
              </a:rPr>
              <a:t>m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and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5344" y="3516884"/>
            <a:ext cx="261683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79830" algn="l"/>
                <a:tab pos="1953895" algn="l"/>
              </a:tabLst>
            </a:pPr>
            <a:r>
              <a:rPr sz="2800" spc="-40" dirty="0">
                <a:latin typeface="Calibri"/>
                <a:cs typeface="Calibri"/>
              </a:rPr>
              <a:t>w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5" dirty="0">
                <a:latin typeface="Calibri"/>
                <a:cs typeface="Calibri"/>
              </a:rPr>
              <a:t>e</a:t>
            </a:r>
            <a:r>
              <a:rPr sz="2800" spc="-80" dirty="0">
                <a:latin typeface="Calibri"/>
                <a:cs typeface="Calibri"/>
              </a:rPr>
              <a:t>x</a:t>
            </a:r>
            <a:r>
              <a:rPr sz="2800" spc="-5" dirty="0">
                <a:latin typeface="Calibri"/>
                <a:cs typeface="Calibri"/>
              </a:rPr>
              <a:t>c</a:t>
            </a:r>
            <a:r>
              <a:rPr sz="2800" spc="-40" dirty="0"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tio</a:t>
            </a:r>
            <a:r>
              <a:rPr sz="2800" spc="-2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.  </a:t>
            </a:r>
            <a:r>
              <a:rPr sz="2800" spc="-10" dirty="0">
                <a:latin typeface="Calibri"/>
                <a:cs typeface="Calibri"/>
              </a:rPr>
              <a:t>diuretics	can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81754" y="3516884"/>
            <a:ext cx="121983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6220" marR="5080" indent="-224154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Thiazi</a:t>
            </a:r>
            <a:r>
              <a:rPr sz="2800" spc="-20" dirty="0">
                <a:latin typeface="Calibri"/>
                <a:cs typeface="Calibri"/>
              </a:rPr>
              <a:t>d</a:t>
            </a:r>
            <a:r>
              <a:rPr sz="2800" spc="-5" dirty="0">
                <a:latin typeface="Calibri"/>
                <a:cs typeface="Calibri"/>
              </a:rPr>
              <a:t>e  in</a:t>
            </a:r>
            <a:r>
              <a:rPr sz="2800" dirty="0">
                <a:latin typeface="Calibri"/>
                <a:cs typeface="Calibri"/>
              </a:rPr>
              <a:t>d</a:t>
            </a:r>
            <a:r>
              <a:rPr sz="2800" spc="-10" dirty="0">
                <a:latin typeface="Calibri"/>
                <a:cs typeface="Calibri"/>
              </a:rPr>
              <a:t>u</a:t>
            </a:r>
            <a:r>
              <a:rPr sz="2800" spc="5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5344" y="4370019"/>
            <a:ext cx="4149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Calibri"/>
                <a:cs typeface="Calibri"/>
              </a:rPr>
              <a:t>hypokalemia,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hyperuricemia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67683" y="4797297"/>
            <a:ext cx="10350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3045" marR="5080" indent="-220979">
              <a:lnSpc>
                <a:spcPct val="100000"/>
              </a:lnSpc>
              <a:spcBef>
                <a:spcPts val="95"/>
              </a:spcBef>
            </a:pPr>
            <a:r>
              <a:rPr sz="2800" spc="-55" dirty="0">
                <a:latin typeface="Calibri"/>
                <a:cs typeface="Calibri"/>
              </a:rPr>
              <a:t>e</a:t>
            </a:r>
            <a:r>
              <a:rPr sz="2800" spc="5" dirty="0">
                <a:latin typeface="Calibri"/>
                <a:cs typeface="Calibri"/>
              </a:rPr>
              <a:t>x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35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t,  </a:t>
            </a:r>
            <a:r>
              <a:rPr sz="2800" spc="-10" dirty="0">
                <a:latin typeface="Calibri"/>
                <a:cs typeface="Calibri"/>
              </a:rPr>
              <a:t>some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5344" y="4797297"/>
            <a:ext cx="286956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libri"/>
                <a:cs typeface="Calibri"/>
              </a:rPr>
              <a:t>and, </a:t>
            </a:r>
            <a:r>
              <a:rPr sz="2800" spc="-15" dirty="0">
                <a:latin typeface="Calibri"/>
                <a:cs typeface="Calibri"/>
              </a:rPr>
              <a:t>to </a:t>
            </a:r>
            <a:r>
              <a:rPr sz="2800" spc="-5" dirty="0">
                <a:latin typeface="Calibri"/>
                <a:cs typeface="Calibri"/>
              </a:rPr>
              <a:t>a lesser  </a:t>
            </a:r>
            <a:r>
              <a:rPr sz="2800" spc="-15" dirty="0">
                <a:latin typeface="Calibri"/>
                <a:cs typeface="Calibri"/>
              </a:rPr>
              <a:t>hyperglycemia</a:t>
            </a:r>
            <a:r>
              <a:rPr sz="2800" spc="6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in  </a:t>
            </a:r>
            <a:r>
              <a:rPr sz="2800" spc="-10" dirty="0">
                <a:latin typeface="Calibri"/>
                <a:cs typeface="Calibri"/>
              </a:rPr>
              <a:t>patients.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86400" y="944880"/>
            <a:ext cx="3363059" cy="495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0846" y="232664"/>
            <a:ext cx="1701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Diu</a:t>
            </a:r>
            <a:r>
              <a:rPr spc="-35" dirty="0"/>
              <a:t>r</a:t>
            </a:r>
            <a:r>
              <a:rPr spc="-25" dirty="0"/>
              <a:t>e</a:t>
            </a:r>
            <a:r>
              <a:rPr dirty="0"/>
              <a:t>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948068"/>
            <a:ext cx="7997825" cy="4625975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i="1" spc="-5" dirty="0">
                <a:solidFill>
                  <a:srgbClr val="E36C09"/>
                </a:solidFill>
                <a:latin typeface="Calibri"/>
                <a:cs typeface="Calibri"/>
              </a:rPr>
              <a:t>Loop </a:t>
            </a:r>
            <a:r>
              <a:rPr sz="2800" b="1" i="1" spc="-10" dirty="0">
                <a:solidFill>
                  <a:srgbClr val="E36C09"/>
                </a:solidFill>
                <a:latin typeface="Calibri"/>
                <a:cs typeface="Calibri"/>
              </a:rPr>
              <a:t>diuretics:</a:t>
            </a:r>
            <a:endParaRPr sz="280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1185"/>
              </a:spcBef>
              <a:buFont typeface="Arial"/>
              <a:buChar char="•"/>
              <a:tabLst>
                <a:tab pos="356235" algn="l"/>
              </a:tabLst>
            </a:pPr>
            <a:r>
              <a:rPr sz="2700" spc="-15" dirty="0">
                <a:latin typeface="Calibri"/>
                <a:cs typeface="Calibri"/>
              </a:rPr>
              <a:t>Inhibitors </a:t>
            </a:r>
            <a:r>
              <a:rPr sz="2700" dirty="0">
                <a:latin typeface="Calibri"/>
                <a:cs typeface="Calibri"/>
              </a:rPr>
              <a:t>of </a:t>
            </a:r>
            <a:r>
              <a:rPr sz="2700" spc="-5" dirty="0">
                <a:latin typeface="Calibri"/>
                <a:cs typeface="Calibri"/>
              </a:rPr>
              <a:t>epithelial sodium </a:t>
            </a:r>
            <a:r>
              <a:rPr sz="2700" spc="-10" dirty="0">
                <a:latin typeface="Calibri"/>
                <a:cs typeface="Calibri"/>
              </a:rPr>
              <a:t>transport at </a:t>
            </a:r>
            <a:r>
              <a:rPr sz="2700" dirty="0">
                <a:latin typeface="Calibri"/>
                <a:cs typeface="Calibri"/>
              </a:rPr>
              <a:t>the </a:t>
            </a:r>
            <a:r>
              <a:rPr sz="2700" spc="-20" dirty="0">
                <a:latin typeface="Calibri"/>
                <a:cs typeface="Calibri"/>
              </a:rPr>
              <a:t>late  distal </a:t>
            </a:r>
            <a:r>
              <a:rPr sz="2700" spc="-10" dirty="0">
                <a:latin typeface="Calibri"/>
                <a:cs typeface="Calibri"/>
              </a:rPr>
              <a:t>and </a:t>
            </a:r>
            <a:r>
              <a:rPr sz="2700" spc="-5" dirty="0">
                <a:latin typeface="Calibri"/>
                <a:cs typeface="Calibri"/>
              </a:rPr>
              <a:t>collecting </a:t>
            </a:r>
            <a:r>
              <a:rPr sz="2700" spc="-10" dirty="0">
                <a:latin typeface="Calibri"/>
                <a:cs typeface="Calibri"/>
              </a:rPr>
              <a:t>ducts </a:t>
            </a:r>
            <a:r>
              <a:rPr sz="2700" spc="-5" dirty="0">
                <a:latin typeface="Calibri"/>
                <a:cs typeface="Calibri"/>
              </a:rPr>
              <a:t>(</a:t>
            </a: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furosemide, </a:t>
            </a:r>
            <a:r>
              <a:rPr sz="2700" dirty="0">
                <a:latin typeface="Calibri"/>
                <a:cs typeface="Calibri"/>
              </a:rPr>
              <a:t>and </a:t>
            </a:r>
            <a:r>
              <a:rPr sz="27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ethacrynic acid</a:t>
            </a:r>
            <a:r>
              <a:rPr sz="2700" spc="-5" dirty="0">
                <a:latin typeface="Calibri"/>
                <a:cs typeface="Calibri"/>
              </a:rPr>
              <a:t>)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dirty="0">
                <a:solidFill>
                  <a:srgbClr val="D617BB"/>
                </a:solidFill>
                <a:latin typeface="Calibri"/>
                <a:cs typeface="Calibri"/>
              </a:rPr>
              <a:t> </a:t>
            </a:r>
            <a:r>
              <a:rPr sz="2700" b="1" i="1" u="heavy" spc="-10" dirty="0">
                <a:solidFill>
                  <a:srgbClr val="D617BB"/>
                </a:solidFill>
                <a:uFill>
                  <a:solidFill>
                    <a:srgbClr val="D617BB"/>
                  </a:solidFill>
                </a:uFill>
                <a:latin typeface="Calibri"/>
                <a:cs typeface="Calibri"/>
              </a:rPr>
              <a:t>antagonizing aldosterone </a:t>
            </a:r>
            <a:r>
              <a:rPr sz="2700" b="1" i="1" u="heavy" spc="-15" dirty="0">
                <a:solidFill>
                  <a:srgbClr val="D617BB"/>
                </a:solidFill>
                <a:uFill>
                  <a:solidFill>
                    <a:srgbClr val="D617BB"/>
                  </a:solidFill>
                </a:uFill>
                <a:latin typeface="Calibri"/>
                <a:cs typeface="Calibri"/>
              </a:rPr>
              <a:t>receptor </a:t>
            </a:r>
            <a:r>
              <a:rPr sz="2700" b="1" i="1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(</a:t>
            </a: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spironolactone, </a:t>
            </a:r>
            <a:r>
              <a:rPr sz="2700" dirty="0">
                <a:latin typeface="Calibri"/>
                <a:cs typeface="Calibri"/>
              </a:rPr>
              <a:t>and </a:t>
            </a: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eplerenone</a:t>
            </a:r>
            <a:r>
              <a:rPr sz="2700" spc="-5" dirty="0">
                <a:latin typeface="Calibri"/>
                <a:cs typeface="Calibri"/>
              </a:rPr>
              <a:t>) </a:t>
            </a:r>
            <a:r>
              <a:rPr sz="2700" dirty="0">
                <a:latin typeface="Calibri"/>
                <a:cs typeface="Calibri"/>
              </a:rPr>
              <a:t>and </a:t>
            </a:r>
            <a:r>
              <a:rPr sz="2700" b="1" spc="-10" dirty="0">
                <a:solidFill>
                  <a:srgbClr val="006FC0"/>
                </a:solidFill>
                <a:latin typeface="Calibri"/>
                <a:cs typeface="Calibri"/>
              </a:rPr>
              <a:t>reduce  </a:t>
            </a:r>
            <a:r>
              <a:rPr sz="2700" b="1" spc="-5" dirty="0">
                <a:solidFill>
                  <a:srgbClr val="006FC0"/>
                </a:solidFill>
                <a:latin typeface="Calibri"/>
                <a:cs typeface="Calibri"/>
              </a:rPr>
              <a:t>potassium </a:t>
            </a:r>
            <a:r>
              <a:rPr sz="2700" b="1" dirty="0">
                <a:solidFill>
                  <a:srgbClr val="006FC0"/>
                </a:solidFill>
                <a:latin typeface="Calibri"/>
                <a:cs typeface="Calibri"/>
              </a:rPr>
              <a:t>loss </a:t>
            </a:r>
            <a:r>
              <a:rPr sz="2700" b="1" spc="-5" dirty="0">
                <a:solidFill>
                  <a:srgbClr val="006FC0"/>
                </a:solidFill>
                <a:latin typeface="Calibri"/>
                <a:cs typeface="Calibri"/>
              </a:rPr>
              <a:t>in </a:t>
            </a:r>
            <a:r>
              <a:rPr sz="2700" b="1" dirty="0">
                <a:solidFill>
                  <a:srgbClr val="006FC0"/>
                </a:solidFill>
                <a:latin typeface="Calibri"/>
                <a:cs typeface="Calibri"/>
              </a:rPr>
              <a:t>the</a:t>
            </a:r>
            <a:r>
              <a:rPr sz="2700" b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700" b="1" spc="-5" dirty="0">
                <a:solidFill>
                  <a:srgbClr val="006FC0"/>
                </a:solidFill>
                <a:latin typeface="Calibri"/>
                <a:cs typeface="Calibri"/>
              </a:rPr>
              <a:t>urine</a:t>
            </a:r>
            <a:r>
              <a:rPr sz="2700" spc="-5" dirty="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39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2700" spc="-15" dirty="0">
                <a:latin typeface="Calibri"/>
                <a:cs typeface="Calibri"/>
              </a:rPr>
              <a:t>Aldosterone antagonists </a:t>
            </a:r>
            <a:r>
              <a:rPr sz="2700" spc="-25" dirty="0">
                <a:latin typeface="Calibri"/>
                <a:cs typeface="Calibri"/>
              </a:rPr>
              <a:t>have </a:t>
            </a:r>
            <a:r>
              <a:rPr sz="2700" dirty="0">
                <a:latin typeface="Calibri"/>
                <a:cs typeface="Calibri"/>
              </a:rPr>
              <a:t>the </a:t>
            </a:r>
            <a:r>
              <a:rPr sz="2700" spc="-5" dirty="0">
                <a:latin typeface="Calibri"/>
                <a:cs typeface="Calibri"/>
              </a:rPr>
              <a:t>additional </a:t>
            </a:r>
            <a:r>
              <a:rPr sz="2700" spc="-10" dirty="0">
                <a:latin typeface="Calibri"/>
                <a:cs typeface="Calibri"/>
              </a:rPr>
              <a:t>benefit </a:t>
            </a:r>
            <a:r>
              <a:rPr sz="2700" dirty="0">
                <a:latin typeface="Calibri"/>
                <a:cs typeface="Calibri"/>
              </a:rPr>
              <a:t>of  </a:t>
            </a:r>
            <a:r>
              <a:rPr sz="2700" spc="-5" dirty="0">
                <a:latin typeface="Calibri"/>
                <a:cs typeface="Calibri"/>
              </a:rPr>
              <a:t>diminishing </a:t>
            </a:r>
            <a:r>
              <a:rPr sz="2700" dirty="0">
                <a:latin typeface="Calibri"/>
                <a:cs typeface="Calibri"/>
              </a:rPr>
              <a:t>the </a:t>
            </a:r>
            <a:r>
              <a:rPr sz="2700" spc="-20" dirty="0">
                <a:latin typeface="Calibri"/>
                <a:cs typeface="Calibri"/>
              </a:rPr>
              <a:t>cardiac </a:t>
            </a:r>
            <a:r>
              <a:rPr sz="2700" spc="-10" dirty="0">
                <a:latin typeface="Calibri"/>
                <a:cs typeface="Calibri"/>
              </a:rPr>
              <a:t>remodeling </a:t>
            </a:r>
            <a:r>
              <a:rPr sz="2700" spc="-15" dirty="0">
                <a:latin typeface="Calibri"/>
                <a:cs typeface="Calibri"/>
              </a:rPr>
              <a:t>that occurs </a:t>
            </a:r>
            <a:r>
              <a:rPr sz="2700" spc="-10" dirty="0">
                <a:latin typeface="Calibri"/>
                <a:cs typeface="Calibri"/>
              </a:rPr>
              <a:t>in  </a:t>
            </a:r>
            <a:r>
              <a:rPr sz="2700" spc="-5" dirty="0">
                <a:latin typeface="Calibri"/>
                <a:cs typeface="Calibri"/>
              </a:rPr>
              <a:t>heart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failure.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0846" y="232664"/>
            <a:ext cx="1701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Diu</a:t>
            </a:r>
            <a:r>
              <a:rPr spc="-35" dirty="0"/>
              <a:t>r</a:t>
            </a:r>
            <a:r>
              <a:rPr spc="-25" dirty="0"/>
              <a:t>e</a:t>
            </a:r>
            <a:r>
              <a:rPr dirty="0"/>
              <a:t>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103756"/>
            <a:ext cx="7995920" cy="31181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i="1" spc="-5" dirty="0">
                <a:solidFill>
                  <a:srgbClr val="E36C09"/>
                </a:solidFill>
                <a:latin typeface="Calibri"/>
                <a:cs typeface="Calibri"/>
              </a:rPr>
              <a:t>Loop </a:t>
            </a:r>
            <a:r>
              <a:rPr sz="2800" b="1" i="1" spc="-10" dirty="0">
                <a:solidFill>
                  <a:srgbClr val="E36C09"/>
                </a:solidFill>
                <a:latin typeface="Calibri"/>
                <a:cs typeface="Calibri"/>
              </a:rPr>
              <a:t>diuretics:</a:t>
            </a:r>
            <a:endParaRPr sz="2800" dirty="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5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The </a:t>
            </a:r>
            <a:r>
              <a:rPr sz="2800" spc="-5" dirty="0">
                <a:latin typeface="Calibri"/>
                <a:cs typeface="Calibri"/>
              </a:rPr>
              <a:t>loop </a:t>
            </a:r>
            <a:r>
              <a:rPr sz="2800" spc="-10" dirty="0">
                <a:latin typeface="Calibri"/>
                <a:cs typeface="Calibri"/>
              </a:rPr>
              <a:t>diuretics </a:t>
            </a:r>
            <a:r>
              <a:rPr sz="2800" spc="-5" dirty="0">
                <a:latin typeface="Calibri"/>
                <a:cs typeface="Calibri"/>
              </a:rPr>
              <a:t>act </a:t>
            </a:r>
            <a:r>
              <a:rPr sz="2800" spc="-10" dirty="0">
                <a:latin typeface="Calibri"/>
                <a:cs typeface="Calibri"/>
              </a:rPr>
              <a:t>promptly </a:t>
            </a:r>
            <a:r>
              <a:rPr sz="2800" spc="-15" dirty="0">
                <a:latin typeface="Calibri"/>
                <a:cs typeface="Calibri"/>
              </a:rPr>
              <a:t>by </a:t>
            </a:r>
            <a:r>
              <a:rPr sz="2800" spc="-5" dirty="0">
                <a:latin typeface="Calibri"/>
                <a:cs typeface="Calibri"/>
              </a:rPr>
              <a:t>blocking sodium  and chloride </a:t>
            </a:r>
            <a:r>
              <a:rPr sz="2800" spc="-10" dirty="0">
                <a:latin typeface="Calibri"/>
                <a:cs typeface="Calibri"/>
              </a:rPr>
              <a:t>reabsorption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kidneys, </a:t>
            </a:r>
            <a:r>
              <a:rPr sz="2800" spc="-15" dirty="0">
                <a:latin typeface="Calibri"/>
                <a:cs typeface="Calibri"/>
              </a:rPr>
              <a:t>even </a:t>
            </a:r>
            <a:r>
              <a:rPr sz="2800" dirty="0">
                <a:latin typeface="Calibri"/>
                <a:cs typeface="Calibri"/>
              </a:rPr>
              <a:t>in  </a:t>
            </a:r>
            <a:r>
              <a:rPr sz="2800" spc="-10" dirty="0">
                <a:latin typeface="Calibri"/>
                <a:cs typeface="Calibri"/>
              </a:rPr>
              <a:t>patients </a:t>
            </a:r>
            <a:r>
              <a:rPr sz="2800" dirty="0">
                <a:latin typeface="Calibri"/>
                <a:cs typeface="Calibri"/>
              </a:rPr>
              <a:t>with </a:t>
            </a:r>
            <a:r>
              <a:rPr sz="2800" spc="-10" dirty="0">
                <a:latin typeface="Calibri"/>
                <a:cs typeface="Calibri"/>
              </a:rPr>
              <a:t>poor </a:t>
            </a:r>
            <a:r>
              <a:rPr sz="2800" spc="-15" dirty="0">
                <a:latin typeface="Calibri"/>
                <a:cs typeface="Calibri"/>
              </a:rPr>
              <a:t>renal </a:t>
            </a:r>
            <a:r>
              <a:rPr sz="2800" spc="-5" dirty="0">
                <a:latin typeface="Calibri"/>
                <a:cs typeface="Calibri"/>
              </a:rPr>
              <a:t>function </a:t>
            </a:r>
            <a:r>
              <a:rPr sz="2800" dirty="0">
                <a:latin typeface="Calibri"/>
                <a:cs typeface="Calibri"/>
              </a:rPr>
              <a:t>or </a:t>
            </a:r>
            <a:r>
              <a:rPr sz="2800" spc="-5" dirty="0">
                <a:latin typeface="Calibri"/>
                <a:cs typeface="Calibri"/>
              </a:rPr>
              <a:t>those who </a:t>
            </a:r>
            <a:r>
              <a:rPr sz="2800" spc="-25" dirty="0">
                <a:latin typeface="Calibri"/>
                <a:cs typeface="Calibri"/>
              </a:rPr>
              <a:t>have  </a:t>
            </a:r>
            <a:r>
              <a:rPr sz="2800" spc="-10" dirty="0">
                <a:latin typeface="Calibri"/>
                <a:cs typeface="Calibri"/>
              </a:rPr>
              <a:t>not responded </a:t>
            </a:r>
            <a:r>
              <a:rPr sz="2800" spc="-15" dirty="0">
                <a:latin typeface="Calibri"/>
                <a:cs typeface="Calibri"/>
              </a:rPr>
              <a:t>to </a:t>
            </a:r>
            <a:r>
              <a:rPr sz="2800" spc="-5" dirty="0">
                <a:latin typeface="Calibri"/>
                <a:cs typeface="Calibri"/>
              </a:rPr>
              <a:t>thiazide </a:t>
            </a:r>
            <a:r>
              <a:rPr sz="2800" spc="-10" dirty="0">
                <a:latin typeface="Calibri"/>
                <a:cs typeface="Calibri"/>
              </a:rPr>
              <a:t>diuretics. 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0846" y="232664"/>
            <a:ext cx="1701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Diu</a:t>
            </a:r>
            <a:r>
              <a:rPr spc="-35" dirty="0"/>
              <a:t>r</a:t>
            </a:r>
            <a:r>
              <a:rPr spc="-25" dirty="0"/>
              <a:t>e</a:t>
            </a:r>
            <a:r>
              <a:rPr dirty="0"/>
              <a:t>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103756"/>
            <a:ext cx="7998459" cy="3098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i="1" spc="-10" dirty="0">
                <a:solidFill>
                  <a:srgbClr val="E36C09"/>
                </a:solidFill>
                <a:latin typeface="Calibri"/>
                <a:cs typeface="Calibri"/>
              </a:rPr>
              <a:t>K+</a:t>
            </a:r>
            <a:r>
              <a:rPr sz="2800" b="1" i="1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b="1" i="1" spc="-10" dirty="0">
                <a:solidFill>
                  <a:srgbClr val="E36C09"/>
                </a:solidFill>
                <a:latin typeface="Calibri"/>
                <a:cs typeface="Calibri"/>
              </a:rPr>
              <a:t>Sparing:</a:t>
            </a:r>
            <a:endParaRPr sz="280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5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potassium-sparing diuretics (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spironolactone,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eplerenone</a:t>
            </a:r>
            <a:r>
              <a:rPr sz="2800" spc="-10" dirty="0">
                <a:latin typeface="Calibri"/>
                <a:cs typeface="Calibri"/>
              </a:rPr>
              <a:t>)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5" dirty="0">
                <a:latin typeface="Calibri"/>
                <a:cs typeface="Calibri"/>
              </a:rPr>
              <a:t>competitive antagonists </a:t>
            </a:r>
            <a:r>
              <a:rPr sz="2800" spc="-10" dirty="0">
                <a:latin typeface="Calibri"/>
                <a:cs typeface="Calibri"/>
              </a:rPr>
              <a:t>that </a:t>
            </a:r>
            <a:r>
              <a:rPr sz="2800" spc="-5" dirty="0">
                <a:latin typeface="Calibri"/>
                <a:cs typeface="Calibri"/>
              </a:rPr>
              <a:t>either  </a:t>
            </a:r>
            <a:r>
              <a:rPr sz="2800" spc="-15" dirty="0">
                <a:latin typeface="Calibri"/>
                <a:cs typeface="Calibri"/>
              </a:rPr>
              <a:t>compete </a:t>
            </a:r>
            <a:r>
              <a:rPr sz="2800" spc="-5" dirty="0">
                <a:latin typeface="Calibri"/>
                <a:cs typeface="Calibri"/>
              </a:rPr>
              <a:t>with </a:t>
            </a:r>
            <a:r>
              <a:rPr sz="2800" spc="-15" dirty="0">
                <a:latin typeface="Calibri"/>
                <a:cs typeface="Calibri"/>
              </a:rPr>
              <a:t>aldosterone, </a:t>
            </a:r>
            <a:r>
              <a:rPr sz="2800" spc="-5" dirty="0">
                <a:latin typeface="Calibri"/>
                <a:cs typeface="Calibri"/>
              </a:rPr>
              <a:t>or </a:t>
            </a:r>
            <a:r>
              <a:rPr sz="2800" spc="-10" dirty="0">
                <a:latin typeface="Calibri"/>
                <a:cs typeface="Calibri"/>
              </a:rPr>
              <a:t>directly </a:t>
            </a:r>
            <a:r>
              <a:rPr sz="2800" spc="-5" dirty="0">
                <a:latin typeface="Calibri"/>
                <a:cs typeface="Calibri"/>
              </a:rPr>
              <a:t>block  epithelial </a:t>
            </a:r>
            <a:r>
              <a:rPr sz="2800" spc="-10" dirty="0">
                <a:latin typeface="Calibri"/>
                <a:cs typeface="Calibri"/>
              </a:rPr>
              <a:t>sodium </a:t>
            </a:r>
            <a:r>
              <a:rPr sz="2800" spc="-5" dirty="0">
                <a:latin typeface="Calibri"/>
                <a:cs typeface="Calibri"/>
              </a:rPr>
              <a:t>channel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amiloride</a:t>
            </a:r>
            <a:r>
              <a:rPr sz="2800" spc="-5" dirty="0">
                <a:latin typeface="Calibri"/>
                <a:cs typeface="Calibri"/>
              </a:rPr>
              <a:t>).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ACE</a:t>
            </a:r>
            <a:r>
              <a:rPr spc="-85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3" name="object 3"/>
          <p:cNvSpPr/>
          <p:nvPr/>
        </p:nvSpPr>
        <p:spPr>
          <a:xfrm>
            <a:off x="1752600" y="1798320"/>
            <a:ext cx="7086600" cy="4297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4881" y="2500121"/>
            <a:ext cx="1527175" cy="2284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Renin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Inhibitors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50">
              <a:latin typeface="Times New Roman"/>
              <a:cs typeface="Times New Roman"/>
            </a:endParaRPr>
          </a:p>
          <a:p>
            <a:pPr marL="9906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ACE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Inhibitors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Times New Roman"/>
              <a:cs typeface="Times New Roman"/>
            </a:endParaRPr>
          </a:p>
          <a:p>
            <a:pPr marL="99060" marR="28702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5" dirty="0">
                <a:latin typeface="Calibri"/>
                <a:cs typeface="Calibri"/>
              </a:rPr>
              <a:t>n</a:t>
            </a:r>
            <a:r>
              <a:rPr sz="1800" b="1" spc="-5" dirty="0">
                <a:latin typeface="Calibri"/>
                <a:cs typeface="Calibri"/>
              </a:rPr>
              <a:t>gio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spc="-15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in  </a:t>
            </a:r>
            <a:r>
              <a:rPr sz="1800" b="1" spc="-15" dirty="0">
                <a:latin typeface="Calibri"/>
                <a:cs typeface="Calibri"/>
              </a:rPr>
              <a:t>blockers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66213" y="2475102"/>
            <a:ext cx="586105" cy="385445"/>
          </a:xfrm>
          <a:custGeom>
            <a:avLst/>
            <a:gdLst/>
            <a:ahLst/>
            <a:cxnLst/>
            <a:rect l="l" t="t" r="r" b="b"/>
            <a:pathLst>
              <a:path w="586105" h="385444">
                <a:moveTo>
                  <a:pt x="31623" y="0"/>
                </a:moveTo>
                <a:lnTo>
                  <a:pt x="0" y="52705"/>
                </a:lnTo>
                <a:lnTo>
                  <a:pt x="233299" y="192659"/>
                </a:lnTo>
                <a:lnTo>
                  <a:pt x="0" y="332613"/>
                </a:lnTo>
                <a:lnTo>
                  <a:pt x="31623" y="385318"/>
                </a:lnTo>
                <a:lnTo>
                  <a:pt x="292988" y="228473"/>
                </a:lnTo>
                <a:lnTo>
                  <a:pt x="412379" y="228473"/>
                </a:lnTo>
                <a:lnTo>
                  <a:pt x="352679" y="192659"/>
                </a:lnTo>
                <a:lnTo>
                  <a:pt x="412379" y="156845"/>
                </a:lnTo>
                <a:lnTo>
                  <a:pt x="292988" y="156845"/>
                </a:lnTo>
                <a:lnTo>
                  <a:pt x="31623" y="0"/>
                </a:lnTo>
                <a:close/>
              </a:path>
              <a:path w="586105" h="385444">
                <a:moveTo>
                  <a:pt x="412379" y="228473"/>
                </a:moveTo>
                <a:lnTo>
                  <a:pt x="292988" y="228473"/>
                </a:lnTo>
                <a:lnTo>
                  <a:pt x="554355" y="385318"/>
                </a:lnTo>
                <a:lnTo>
                  <a:pt x="585978" y="332613"/>
                </a:lnTo>
                <a:lnTo>
                  <a:pt x="412379" y="228473"/>
                </a:lnTo>
                <a:close/>
              </a:path>
              <a:path w="586105" h="385444">
                <a:moveTo>
                  <a:pt x="554355" y="0"/>
                </a:moveTo>
                <a:lnTo>
                  <a:pt x="292988" y="156845"/>
                </a:lnTo>
                <a:lnTo>
                  <a:pt x="412379" y="156845"/>
                </a:lnTo>
                <a:lnTo>
                  <a:pt x="585978" y="52705"/>
                </a:lnTo>
                <a:lnTo>
                  <a:pt x="5543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66213" y="2475102"/>
            <a:ext cx="586105" cy="385445"/>
          </a:xfrm>
          <a:custGeom>
            <a:avLst/>
            <a:gdLst/>
            <a:ahLst/>
            <a:cxnLst/>
            <a:rect l="l" t="t" r="r" b="b"/>
            <a:pathLst>
              <a:path w="586105" h="385444">
                <a:moveTo>
                  <a:pt x="0" y="52705"/>
                </a:moveTo>
                <a:lnTo>
                  <a:pt x="31623" y="0"/>
                </a:lnTo>
                <a:lnTo>
                  <a:pt x="292988" y="156845"/>
                </a:lnTo>
                <a:lnTo>
                  <a:pt x="554355" y="0"/>
                </a:lnTo>
                <a:lnTo>
                  <a:pt x="585978" y="52705"/>
                </a:lnTo>
                <a:lnTo>
                  <a:pt x="352679" y="192659"/>
                </a:lnTo>
                <a:lnTo>
                  <a:pt x="585978" y="332613"/>
                </a:lnTo>
                <a:lnTo>
                  <a:pt x="554355" y="385318"/>
                </a:lnTo>
                <a:lnTo>
                  <a:pt x="292988" y="228473"/>
                </a:lnTo>
                <a:lnTo>
                  <a:pt x="31623" y="385318"/>
                </a:lnTo>
                <a:lnTo>
                  <a:pt x="0" y="332613"/>
                </a:lnTo>
                <a:lnTo>
                  <a:pt x="233299" y="192659"/>
                </a:lnTo>
                <a:lnTo>
                  <a:pt x="0" y="52705"/>
                </a:lnTo>
                <a:close/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37182" y="2623566"/>
            <a:ext cx="609600" cy="135890"/>
          </a:xfrm>
          <a:custGeom>
            <a:avLst/>
            <a:gdLst/>
            <a:ahLst/>
            <a:cxnLst/>
            <a:rect l="l" t="t" r="r" b="b"/>
            <a:pathLst>
              <a:path w="609600" h="135889">
                <a:moveTo>
                  <a:pt x="541782" y="0"/>
                </a:moveTo>
                <a:lnTo>
                  <a:pt x="541782" y="33909"/>
                </a:lnTo>
                <a:lnTo>
                  <a:pt x="0" y="33909"/>
                </a:lnTo>
                <a:lnTo>
                  <a:pt x="0" y="101726"/>
                </a:lnTo>
                <a:lnTo>
                  <a:pt x="541782" y="101726"/>
                </a:lnTo>
                <a:lnTo>
                  <a:pt x="541782" y="135636"/>
                </a:lnTo>
                <a:lnTo>
                  <a:pt x="609600" y="67818"/>
                </a:lnTo>
                <a:lnTo>
                  <a:pt x="54178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37182" y="2623566"/>
            <a:ext cx="609600" cy="135890"/>
          </a:xfrm>
          <a:custGeom>
            <a:avLst/>
            <a:gdLst/>
            <a:ahLst/>
            <a:cxnLst/>
            <a:rect l="l" t="t" r="r" b="b"/>
            <a:pathLst>
              <a:path w="609600" h="135889">
                <a:moveTo>
                  <a:pt x="0" y="33909"/>
                </a:moveTo>
                <a:lnTo>
                  <a:pt x="541782" y="33909"/>
                </a:lnTo>
                <a:lnTo>
                  <a:pt x="541782" y="0"/>
                </a:lnTo>
                <a:lnTo>
                  <a:pt x="609600" y="67818"/>
                </a:lnTo>
                <a:lnTo>
                  <a:pt x="541782" y="135636"/>
                </a:lnTo>
                <a:lnTo>
                  <a:pt x="541782" y="101726"/>
                </a:lnTo>
                <a:lnTo>
                  <a:pt x="0" y="101726"/>
                </a:lnTo>
                <a:lnTo>
                  <a:pt x="0" y="33909"/>
                </a:lnTo>
                <a:close/>
              </a:path>
            </a:pathLst>
          </a:custGeom>
          <a:ln w="2590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50973" y="3362071"/>
            <a:ext cx="586105" cy="385445"/>
          </a:xfrm>
          <a:custGeom>
            <a:avLst/>
            <a:gdLst/>
            <a:ahLst/>
            <a:cxnLst/>
            <a:rect l="l" t="t" r="r" b="b"/>
            <a:pathLst>
              <a:path w="586105" h="385445">
                <a:moveTo>
                  <a:pt x="31622" y="0"/>
                </a:moveTo>
                <a:lnTo>
                  <a:pt x="0" y="52704"/>
                </a:lnTo>
                <a:lnTo>
                  <a:pt x="233299" y="192658"/>
                </a:lnTo>
                <a:lnTo>
                  <a:pt x="0" y="332612"/>
                </a:lnTo>
                <a:lnTo>
                  <a:pt x="31622" y="385317"/>
                </a:lnTo>
                <a:lnTo>
                  <a:pt x="292988" y="228473"/>
                </a:lnTo>
                <a:lnTo>
                  <a:pt x="412379" y="228473"/>
                </a:lnTo>
                <a:lnTo>
                  <a:pt x="352678" y="192658"/>
                </a:lnTo>
                <a:lnTo>
                  <a:pt x="412379" y="156844"/>
                </a:lnTo>
                <a:lnTo>
                  <a:pt x="292988" y="156844"/>
                </a:lnTo>
                <a:lnTo>
                  <a:pt x="31622" y="0"/>
                </a:lnTo>
                <a:close/>
              </a:path>
              <a:path w="586105" h="385445">
                <a:moveTo>
                  <a:pt x="412379" y="228473"/>
                </a:moveTo>
                <a:lnTo>
                  <a:pt x="292988" y="228473"/>
                </a:lnTo>
                <a:lnTo>
                  <a:pt x="554354" y="385317"/>
                </a:lnTo>
                <a:lnTo>
                  <a:pt x="585977" y="332612"/>
                </a:lnTo>
                <a:lnTo>
                  <a:pt x="412379" y="228473"/>
                </a:lnTo>
                <a:close/>
              </a:path>
              <a:path w="586105" h="385445">
                <a:moveTo>
                  <a:pt x="554354" y="0"/>
                </a:moveTo>
                <a:lnTo>
                  <a:pt x="292988" y="156844"/>
                </a:lnTo>
                <a:lnTo>
                  <a:pt x="412379" y="156844"/>
                </a:lnTo>
                <a:lnTo>
                  <a:pt x="585977" y="52704"/>
                </a:lnTo>
                <a:lnTo>
                  <a:pt x="55435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50973" y="3362071"/>
            <a:ext cx="586105" cy="385445"/>
          </a:xfrm>
          <a:custGeom>
            <a:avLst/>
            <a:gdLst/>
            <a:ahLst/>
            <a:cxnLst/>
            <a:rect l="l" t="t" r="r" b="b"/>
            <a:pathLst>
              <a:path w="586105" h="385445">
                <a:moveTo>
                  <a:pt x="0" y="52704"/>
                </a:moveTo>
                <a:lnTo>
                  <a:pt x="31622" y="0"/>
                </a:lnTo>
                <a:lnTo>
                  <a:pt x="292988" y="156844"/>
                </a:lnTo>
                <a:lnTo>
                  <a:pt x="554354" y="0"/>
                </a:lnTo>
                <a:lnTo>
                  <a:pt x="585977" y="52704"/>
                </a:lnTo>
                <a:lnTo>
                  <a:pt x="352678" y="192658"/>
                </a:lnTo>
                <a:lnTo>
                  <a:pt x="585977" y="332612"/>
                </a:lnTo>
                <a:lnTo>
                  <a:pt x="554354" y="385317"/>
                </a:lnTo>
                <a:lnTo>
                  <a:pt x="292988" y="228473"/>
                </a:lnTo>
                <a:lnTo>
                  <a:pt x="31622" y="385317"/>
                </a:lnTo>
                <a:lnTo>
                  <a:pt x="0" y="332612"/>
                </a:lnTo>
                <a:lnTo>
                  <a:pt x="233299" y="192658"/>
                </a:lnTo>
                <a:lnTo>
                  <a:pt x="0" y="52704"/>
                </a:lnTo>
                <a:close/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21942" y="3510534"/>
            <a:ext cx="609600" cy="135890"/>
          </a:xfrm>
          <a:custGeom>
            <a:avLst/>
            <a:gdLst/>
            <a:ahLst/>
            <a:cxnLst/>
            <a:rect l="l" t="t" r="r" b="b"/>
            <a:pathLst>
              <a:path w="609600" h="135889">
                <a:moveTo>
                  <a:pt x="541782" y="0"/>
                </a:moveTo>
                <a:lnTo>
                  <a:pt x="541782" y="33908"/>
                </a:lnTo>
                <a:lnTo>
                  <a:pt x="0" y="33908"/>
                </a:lnTo>
                <a:lnTo>
                  <a:pt x="0" y="101726"/>
                </a:lnTo>
                <a:lnTo>
                  <a:pt x="541782" y="101726"/>
                </a:lnTo>
                <a:lnTo>
                  <a:pt x="541782" y="135635"/>
                </a:lnTo>
                <a:lnTo>
                  <a:pt x="609600" y="67817"/>
                </a:lnTo>
                <a:lnTo>
                  <a:pt x="54178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21942" y="3510534"/>
            <a:ext cx="609600" cy="135890"/>
          </a:xfrm>
          <a:custGeom>
            <a:avLst/>
            <a:gdLst/>
            <a:ahLst/>
            <a:cxnLst/>
            <a:rect l="l" t="t" r="r" b="b"/>
            <a:pathLst>
              <a:path w="609600" h="135889">
                <a:moveTo>
                  <a:pt x="0" y="33908"/>
                </a:moveTo>
                <a:lnTo>
                  <a:pt x="541782" y="33908"/>
                </a:lnTo>
                <a:lnTo>
                  <a:pt x="541782" y="0"/>
                </a:lnTo>
                <a:lnTo>
                  <a:pt x="609600" y="67817"/>
                </a:lnTo>
                <a:lnTo>
                  <a:pt x="541782" y="135635"/>
                </a:lnTo>
                <a:lnTo>
                  <a:pt x="541782" y="101726"/>
                </a:lnTo>
                <a:lnTo>
                  <a:pt x="0" y="101726"/>
                </a:lnTo>
                <a:lnTo>
                  <a:pt x="0" y="33908"/>
                </a:lnTo>
                <a:close/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58592" y="4215510"/>
            <a:ext cx="586105" cy="385445"/>
          </a:xfrm>
          <a:custGeom>
            <a:avLst/>
            <a:gdLst/>
            <a:ahLst/>
            <a:cxnLst/>
            <a:rect l="l" t="t" r="r" b="b"/>
            <a:pathLst>
              <a:path w="586105" h="385445">
                <a:moveTo>
                  <a:pt x="31623" y="0"/>
                </a:moveTo>
                <a:lnTo>
                  <a:pt x="0" y="52705"/>
                </a:lnTo>
                <a:lnTo>
                  <a:pt x="233299" y="192658"/>
                </a:lnTo>
                <a:lnTo>
                  <a:pt x="0" y="332613"/>
                </a:lnTo>
                <a:lnTo>
                  <a:pt x="31623" y="385318"/>
                </a:lnTo>
                <a:lnTo>
                  <a:pt x="292988" y="228472"/>
                </a:lnTo>
                <a:lnTo>
                  <a:pt x="412379" y="228472"/>
                </a:lnTo>
                <a:lnTo>
                  <a:pt x="352679" y="192658"/>
                </a:lnTo>
                <a:lnTo>
                  <a:pt x="412379" y="156844"/>
                </a:lnTo>
                <a:lnTo>
                  <a:pt x="292988" y="156844"/>
                </a:lnTo>
                <a:lnTo>
                  <a:pt x="31623" y="0"/>
                </a:lnTo>
                <a:close/>
              </a:path>
              <a:path w="586105" h="385445">
                <a:moveTo>
                  <a:pt x="412379" y="228472"/>
                </a:moveTo>
                <a:lnTo>
                  <a:pt x="292988" y="228472"/>
                </a:lnTo>
                <a:lnTo>
                  <a:pt x="554355" y="385318"/>
                </a:lnTo>
                <a:lnTo>
                  <a:pt x="585977" y="332613"/>
                </a:lnTo>
                <a:lnTo>
                  <a:pt x="412379" y="228472"/>
                </a:lnTo>
                <a:close/>
              </a:path>
              <a:path w="586105" h="385445">
                <a:moveTo>
                  <a:pt x="554355" y="0"/>
                </a:moveTo>
                <a:lnTo>
                  <a:pt x="292988" y="156844"/>
                </a:lnTo>
                <a:lnTo>
                  <a:pt x="412379" y="156844"/>
                </a:lnTo>
                <a:lnTo>
                  <a:pt x="585977" y="52705"/>
                </a:lnTo>
                <a:lnTo>
                  <a:pt x="5543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58592" y="4215510"/>
            <a:ext cx="586105" cy="385445"/>
          </a:xfrm>
          <a:custGeom>
            <a:avLst/>
            <a:gdLst/>
            <a:ahLst/>
            <a:cxnLst/>
            <a:rect l="l" t="t" r="r" b="b"/>
            <a:pathLst>
              <a:path w="586105" h="385445">
                <a:moveTo>
                  <a:pt x="0" y="52705"/>
                </a:moveTo>
                <a:lnTo>
                  <a:pt x="31623" y="0"/>
                </a:lnTo>
                <a:lnTo>
                  <a:pt x="292988" y="156844"/>
                </a:lnTo>
                <a:lnTo>
                  <a:pt x="554355" y="0"/>
                </a:lnTo>
                <a:lnTo>
                  <a:pt x="585977" y="52705"/>
                </a:lnTo>
                <a:lnTo>
                  <a:pt x="352679" y="192658"/>
                </a:lnTo>
                <a:lnTo>
                  <a:pt x="585977" y="332613"/>
                </a:lnTo>
                <a:lnTo>
                  <a:pt x="554355" y="385318"/>
                </a:lnTo>
                <a:lnTo>
                  <a:pt x="292988" y="228472"/>
                </a:lnTo>
                <a:lnTo>
                  <a:pt x="31623" y="385318"/>
                </a:lnTo>
                <a:lnTo>
                  <a:pt x="0" y="332613"/>
                </a:lnTo>
                <a:lnTo>
                  <a:pt x="233299" y="192658"/>
                </a:lnTo>
                <a:lnTo>
                  <a:pt x="0" y="52705"/>
                </a:lnTo>
                <a:close/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29561" y="4365497"/>
            <a:ext cx="609600" cy="135890"/>
          </a:xfrm>
          <a:custGeom>
            <a:avLst/>
            <a:gdLst/>
            <a:ahLst/>
            <a:cxnLst/>
            <a:rect l="l" t="t" r="r" b="b"/>
            <a:pathLst>
              <a:path w="609600" h="135889">
                <a:moveTo>
                  <a:pt x="541782" y="0"/>
                </a:moveTo>
                <a:lnTo>
                  <a:pt x="541782" y="33908"/>
                </a:lnTo>
                <a:lnTo>
                  <a:pt x="0" y="33908"/>
                </a:lnTo>
                <a:lnTo>
                  <a:pt x="0" y="101726"/>
                </a:lnTo>
                <a:lnTo>
                  <a:pt x="541782" y="101726"/>
                </a:lnTo>
                <a:lnTo>
                  <a:pt x="541782" y="135635"/>
                </a:lnTo>
                <a:lnTo>
                  <a:pt x="609600" y="67818"/>
                </a:lnTo>
                <a:lnTo>
                  <a:pt x="54178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29561" y="4365497"/>
            <a:ext cx="609600" cy="135890"/>
          </a:xfrm>
          <a:custGeom>
            <a:avLst/>
            <a:gdLst/>
            <a:ahLst/>
            <a:cxnLst/>
            <a:rect l="l" t="t" r="r" b="b"/>
            <a:pathLst>
              <a:path w="609600" h="135889">
                <a:moveTo>
                  <a:pt x="0" y="33908"/>
                </a:moveTo>
                <a:lnTo>
                  <a:pt x="541782" y="33908"/>
                </a:lnTo>
                <a:lnTo>
                  <a:pt x="541782" y="0"/>
                </a:lnTo>
                <a:lnTo>
                  <a:pt x="609600" y="67818"/>
                </a:lnTo>
                <a:lnTo>
                  <a:pt x="541782" y="135635"/>
                </a:lnTo>
                <a:lnTo>
                  <a:pt x="541782" y="101726"/>
                </a:lnTo>
                <a:lnTo>
                  <a:pt x="0" y="101726"/>
                </a:lnTo>
                <a:lnTo>
                  <a:pt x="0" y="33908"/>
                </a:lnTo>
                <a:close/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ACE</a:t>
            </a:r>
            <a:r>
              <a:rPr spc="-85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889406"/>
            <a:ext cx="7997190" cy="45756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ACE </a:t>
            </a:r>
            <a:r>
              <a:rPr sz="2800" spc="-10" dirty="0">
                <a:latin typeface="Calibri"/>
                <a:cs typeface="Calibri"/>
              </a:rPr>
              <a:t>inhibitors,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recommended </a:t>
            </a:r>
            <a:r>
              <a:rPr sz="2800" spc="5" dirty="0">
                <a:latin typeface="Calibri"/>
                <a:cs typeface="Calibri"/>
              </a:rPr>
              <a:t>as </a:t>
            </a:r>
            <a:r>
              <a:rPr sz="2800" spc="-15" dirty="0">
                <a:latin typeface="Calibri"/>
                <a:cs typeface="Calibri"/>
              </a:rPr>
              <a:t>first-line  treatment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hypertension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10" dirty="0">
                <a:latin typeface="Calibri"/>
                <a:cs typeface="Calibri"/>
              </a:rPr>
              <a:t>patients </a:t>
            </a:r>
            <a:r>
              <a:rPr sz="2800" dirty="0">
                <a:latin typeface="Calibri"/>
                <a:cs typeface="Calibri"/>
              </a:rPr>
              <a:t>with 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15" dirty="0">
                <a:latin typeface="Calibri"/>
                <a:cs typeface="Calibri"/>
              </a:rPr>
              <a:t>variety </a:t>
            </a:r>
            <a:r>
              <a:rPr sz="2800" spc="6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compelling indications, </a:t>
            </a:r>
            <a:r>
              <a:rPr sz="2800" spc="-5" dirty="0">
                <a:latin typeface="Calibri"/>
                <a:cs typeface="Calibri"/>
              </a:rPr>
              <a:t>including </a:t>
            </a:r>
            <a:endParaRPr lang="en-IN" sz="2800" spc="-5" dirty="0" smtClean="0">
              <a:latin typeface="Calibri"/>
              <a:cs typeface="Calibri"/>
            </a:endParaRPr>
          </a:p>
          <a:p>
            <a:pPr marL="12065" marR="5080" algn="just">
              <a:lnSpc>
                <a:spcPct val="150000"/>
              </a:lnSpc>
              <a:spcBef>
                <a:spcPts val="100"/>
              </a:spcBef>
              <a:tabLst>
                <a:tab pos="356235" algn="l"/>
              </a:tabLst>
            </a:pPr>
            <a:r>
              <a:rPr lang="en-IN" sz="2800" spc="-5" dirty="0">
                <a:latin typeface="Calibri"/>
                <a:cs typeface="Calibri"/>
              </a:rPr>
              <a:t>	</a:t>
            </a:r>
            <a:r>
              <a:rPr lang="en-IN" sz="2800" spc="-5" dirty="0" smtClean="0">
                <a:latin typeface="Calibri"/>
                <a:cs typeface="Calibri"/>
              </a:rPr>
              <a:t>	</a:t>
            </a:r>
            <a:r>
              <a:rPr sz="2800" spc="-10" dirty="0" smtClean="0">
                <a:latin typeface="Calibri"/>
                <a:cs typeface="Calibri"/>
              </a:rPr>
              <a:t>high </a:t>
            </a:r>
            <a:r>
              <a:rPr sz="2800" spc="-10" dirty="0">
                <a:latin typeface="Calibri"/>
                <a:cs typeface="Calibri"/>
              </a:rPr>
              <a:t>coronary  </a:t>
            </a:r>
            <a:r>
              <a:rPr sz="2800" spc="-5" dirty="0">
                <a:latin typeface="Calibri"/>
                <a:cs typeface="Calibri"/>
              </a:rPr>
              <a:t>disease risk </a:t>
            </a:r>
            <a:endParaRPr lang="en-IN" sz="2800" spc="-5" dirty="0">
              <a:latin typeface="Calibri"/>
              <a:cs typeface="Calibri"/>
            </a:endParaRPr>
          </a:p>
          <a:p>
            <a:pPr marL="12065" marR="5080" algn="just">
              <a:lnSpc>
                <a:spcPct val="150000"/>
              </a:lnSpc>
              <a:spcBef>
                <a:spcPts val="100"/>
              </a:spcBef>
              <a:tabLst>
                <a:tab pos="356235" algn="l"/>
              </a:tabLst>
            </a:pPr>
            <a:r>
              <a:rPr lang="en-IN" sz="2800" spc="-5" dirty="0" smtClean="0">
                <a:latin typeface="Calibri"/>
                <a:cs typeface="Calibri"/>
              </a:rPr>
              <a:t>		</a:t>
            </a:r>
            <a:r>
              <a:rPr sz="2800" spc="-5" dirty="0" smtClean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history</a:t>
            </a:r>
            <a:r>
              <a:rPr sz="2800" spc="6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diabetes, </a:t>
            </a:r>
            <a:r>
              <a:rPr sz="2800" spc="-30" dirty="0">
                <a:latin typeface="Calibri"/>
                <a:cs typeface="Calibri"/>
              </a:rPr>
              <a:t>stroke, </a:t>
            </a:r>
            <a:r>
              <a:rPr sz="2800" spc="-10" dirty="0">
                <a:latin typeface="Calibri"/>
                <a:cs typeface="Calibri"/>
              </a:rPr>
              <a:t>heart  </a:t>
            </a:r>
            <a:r>
              <a:rPr sz="2800" spc="-20" dirty="0">
                <a:latin typeface="Calibri"/>
                <a:cs typeface="Calibri"/>
              </a:rPr>
              <a:t>failure, </a:t>
            </a:r>
            <a:r>
              <a:rPr lang="en-IN" sz="2800" spc="-20" dirty="0" smtClean="0">
                <a:latin typeface="Calibri"/>
                <a:cs typeface="Calibri"/>
              </a:rPr>
              <a:t>			</a:t>
            </a:r>
            <a:r>
              <a:rPr sz="2800" spc="-20" dirty="0" smtClean="0">
                <a:latin typeface="Calibri"/>
                <a:cs typeface="Calibri"/>
              </a:rPr>
              <a:t>myocardial </a:t>
            </a:r>
            <a:r>
              <a:rPr sz="2800" spc="-15" dirty="0">
                <a:latin typeface="Calibri"/>
                <a:cs typeface="Calibri"/>
              </a:rPr>
              <a:t>infarction,</a:t>
            </a:r>
            <a:r>
              <a:rPr sz="2800" spc="600" dirty="0">
                <a:latin typeface="Calibri"/>
                <a:cs typeface="Calibri"/>
              </a:rPr>
              <a:t> </a:t>
            </a:r>
            <a:endParaRPr lang="en-IN" sz="2800" spc="-5" dirty="0">
              <a:latin typeface="Calibri"/>
              <a:cs typeface="Calibri"/>
            </a:endParaRPr>
          </a:p>
          <a:p>
            <a:pPr marL="12065" marR="5080" algn="just">
              <a:lnSpc>
                <a:spcPct val="150000"/>
              </a:lnSpc>
              <a:spcBef>
                <a:spcPts val="100"/>
              </a:spcBef>
              <a:tabLst>
                <a:tab pos="356235" algn="l"/>
              </a:tabLst>
            </a:pPr>
            <a:r>
              <a:rPr lang="en-IN" sz="2800" spc="-5" dirty="0" smtClean="0">
                <a:latin typeface="Calibri"/>
                <a:cs typeface="Calibri"/>
              </a:rPr>
              <a:t>	       </a:t>
            </a:r>
            <a:r>
              <a:rPr sz="2800" spc="-5" dirty="0" smtClean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chronic  </a:t>
            </a:r>
            <a:r>
              <a:rPr sz="2800" spc="-5" dirty="0">
                <a:latin typeface="Calibri"/>
                <a:cs typeface="Calibri"/>
              </a:rPr>
              <a:t>kidney  </a:t>
            </a:r>
            <a:r>
              <a:rPr sz="2800" spc="-10" dirty="0">
                <a:latin typeface="Calibri"/>
                <a:cs typeface="Calibri"/>
              </a:rPr>
              <a:t>disease.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ACE</a:t>
            </a:r>
            <a:r>
              <a:rPr spc="-85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889406"/>
            <a:ext cx="7996555" cy="3227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ACE</a:t>
            </a:r>
            <a:r>
              <a:rPr sz="2800" spc="6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 </a:t>
            </a:r>
            <a:r>
              <a:rPr sz="2800" spc="-5" dirty="0">
                <a:latin typeface="Calibri"/>
                <a:cs typeface="Calibri"/>
              </a:rPr>
              <a:t>also </a:t>
            </a:r>
            <a:r>
              <a:rPr sz="2800" spc="-10" dirty="0">
                <a:latin typeface="Calibri"/>
                <a:cs typeface="Calibri"/>
              </a:rPr>
              <a:t>responsible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20" dirty="0">
                <a:latin typeface="Calibri"/>
                <a:cs typeface="Calibri"/>
              </a:rPr>
              <a:t>breakdown </a:t>
            </a:r>
            <a:r>
              <a:rPr sz="2800" spc="-5" dirty="0">
                <a:latin typeface="Calibri"/>
                <a:cs typeface="Calibri"/>
              </a:rPr>
              <a:t>of  </a:t>
            </a:r>
            <a:r>
              <a:rPr sz="2800" spc="-10" dirty="0">
                <a:latin typeface="Calibri"/>
                <a:cs typeface="Calibri"/>
              </a:rPr>
              <a:t>bradykinin, </a:t>
            </a:r>
            <a:r>
              <a:rPr sz="2800" spc="-5" dirty="0">
                <a:latin typeface="Calibri"/>
                <a:cs typeface="Calibri"/>
              </a:rPr>
              <a:t>a peptide </a:t>
            </a:r>
            <a:r>
              <a:rPr sz="2800" spc="-10" dirty="0">
                <a:latin typeface="Calibri"/>
                <a:cs typeface="Calibri"/>
              </a:rPr>
              <a:t>that</a:t>
            </a:r>
            <a:r>
              <a:rPr sz="2800" spc="-10" dirty="0">
                <a:solidFill>
                  <a:srgbClr val="D617BB"/>
                </a:solidFill>
                <a:latin typeface="Calibri"/>
                <a:cs typeface="Calibri"/>
              </a:rPr>
              <a:t> </a:t>
            </a:r>
            <a:r>
              <a:rPr sz="2800" b="1" u="heavy" spc="-10" dirty="0">
                <a:solidFill>
                  <a:srgbClr val="D617BB"/>
                </a:solidFill>
                <a:uFill>
                  <a:solidFill>
                    <a:srgbClr val="D617BB"/>
                  </a:solidFill>
                </a:uFill>
                <a:latin typeface="Calibri"/>
                <a:cs typeface="Calibri"/>
              </a:rPr>
              <a:t>increases </a:t>
            </a:r>
            <a:r>
              <a:rPr sz="2800" b="1" u="heavy" spc="-5" dirty="0">
                <a:solidFill>
                  <a:srgbClr val="D617BB"/>
                </a:solidFill>
                <a:uFill>
                  <a:solidFill>
                    <a:srgbClr val="D617BB"/>
                  </a:solidFill>
                </a:uFill>
                <a:latin typeface="Calibri"/>
                <a:cs typeface="Calibri"/>
              </a:rPr>
              <a:t>the </a:t>
            </a:r>
            <a:r>
              <a:rPr sz="2800" b="1" u="heavy" spc="-10" dirty="0">
                <a:solidFill>
                  <a:srgbClr val="D617BB"/>
                </a:solidFill>
                <a:uFill>
                  <a:solidFill>
                    <a:srgbClr val="D617BB"/>
                  </a:solidFill>
                </a:uFill>
                <a:latin typeface="Calibri"/>
                <a:cs typeface="Calibri"/>
              </a:rPr>
              <a:t>production  </a:t>
            </a:r>
            <a:r>
              <a:rPr sz="2800" b="1" u="heavy" spc="-5" dirty="0">
                <a:solidFill>
                  <a:srgbClr val="D617BB"/>
                </a:solidFill>
                <a:uFill>
                  <a:solidFill>
                    <a:srgbClr val="D617BB"/>
                  </a:solidFill>
                </a:uFill>
                <a:latin typeface="Calibri"/>
                <a:cs typeface="Calibri"/>
              </a:rPr>
              <a:t>of nitric </a:t>
            </a:r>
            <a:r>
              <a:rPr sz="2800" b="1" u="heavy" spc="-20" dirty="0">
                <a:solidFill>
                  <a:srgbClr val="D617BB"/>
                </a:solidFill>
                <a:uFill>
                  <a:solidFill>
                    <a:srgbClr val="D617BB"/>
                  </a:solidFill>
                </a:uFill>
                <a:latin typeface="Calibri"/>
                <a:cs typeface="Calibri"/>
              </a:rPr>
              <a:t>oxide</a:t>
            </a:r>
            <a:r>
              <a:rPr sz="2800" b="1" spc="-20" dirty="0">
                <a:solidFill>
                  <a:srgbClr val="D617BB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20" dirty="0">
                <a:latin typeface="Calibri"/>
                <a:cs typeface="Calibri"/>
              </a:rPr>
              <a:t>prostacyclin </a:t>
            </a:r>
            <a:r>
              <a:rPr sz="2800" spc="-15" dirty="0">
                <a:latin typeface="Calibri"/>
                <a:cs typeface="Calibri"/>
              </a:rPr>
              <a:t>by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blood vessels.  </a:t>
            </a:r>
            <a:r>
              <a:rPr sz="2800" spc="-5" dirty="0">
                <a:latin typeface="Calibri"/>
                <a:cs typeface="Calibri"/>
              </a:rPr>
              <a:t>Both nitric </a:t>
            </a:r>
            <a:r>
              <a:rPr sz="2800" spc="-20" dirty="0">
                <a:latin typeface="Calibri"/>
                <a:cs typeface="Calibri"/>
              </a:rPr>
              <a:t>oxide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prostacyclin are  potent  vasodilators.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ACE</a:t>
            </a:r>
            <a:r>
              <a:rPr spc="-85" dirty="0"/>
              <a:t> </a:t>
            </a:r>
            <a:r>
              <a:rPr spc="-10" dirty="0"/>
              <a:t>inhibitors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object 3"/>
              <p:cNvSpPr txBox="1"/>
              <p:nvPr/>
            </p:nvSpPr>
            <p:spPr>
              <a:xfrm>
                <a:off x="612140" y="955929"/>
                <a:ext cx="7996555" cy="1825500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355600" marR="5080" indent="-343535" algn="just">
                  <a:lnSpc>
                    <a:spcPct val="100000"/>
                  </a:lnSpc>
                  <a:spcBef>
                    <a:spcPts val="95"/>
                  </a:spcBef>
                  <a:buFont typeface="Arial"/>
                  <a:buChar char="•"/>
                  <a:tabLst>
                    <a:tab pos="356235" algn="l"/>
                  </a:tabLst>
                </a:pPr>
                <a:r>
                  <a:rPr sz="2800" spc="-15" dirty="0" smtClean="0">
                    <a:latin typeface="Calibri"/>
                    <a:cs typeface="Calibri"/>
                  </a:rPr>
                  <a:t>ACE </a:t>
                </a:r>
                <a:r>
                  <a:rPr sz="2800" spc="-10" dirty="0">
                    <a:latin typeface="Calibri"/>
                    <a:cs typeface="Calibri"/>
                  </a:rPr>
                  <a:t>inhibitors decrease angiotensin </a:t>
                </a:r>
                <a:r>
                  <a:rPr sz="2800" spc="-5" dirty="0">
                    <a:latin typeface="Calibri"/>
                    <a:cs typeface="Calibri"/>
                  </a:rPr>
                  <a:t>II and increase  </a:t>
                </a:r>
                <a:r>
                  <a:rPr sz="2800" spc="-15" dirty="0" err="1">
                    <a:latin typeface="Calibri"/>
                    <a:cs typeface="Calibri"/>
                  </a:rPr>
                  <a:t>bradykinin</a:t>
                </a:r>
                <a:r>
                  <a:rPr sz="2800" spc="-15" dirty="0">
                    <a:latin typeface="Calibri"/>
                    <a:cs typeface="Calibri"/>
                  </a:rPr>
                  <a:t> </a:t>
                </a:r>
                <a:r>
                  <a:rPr sz="2800" spc="-15" dirty="0" smtClean="0">
                    <a:latin typeface="Calibri"/>
                    <a:cs typeface="Calibri"/>
                  </a:rPr>
                  <a:t>levels</a:t>
                </a:r>
                <a:r>
                  <a:rPr lang="en-IN" sz="2800" spc="-15" dirty="0">
                    <a:latin typeface="Calibri"/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IN" sz="2800" i="1" spc="-15">
                        <a:latin typeface="Cambria Math"/>
                        <a:ea typeface="Cambria Math"/>
                        <a:cs typeface="Calibri"/>
                      </a:rPr>
                      <m:t>⇨</m:t>
                    </m:r>
                  </m:oMath>
                </a14:m>
                <a:r>
                  <a:rPr sz="2800" dirty="0" smtClean="0">
                    <a:latin typeface="Calibri"/>
                    <a:cs typeface="Calibri"/>
                  </a:rPr>
                  <a:t> </a:t>
                </a:r>
                <a:r>
                  <a:rPr sz="2800" spc="-5" dirty="0">
                    <a:latin typeface="Calibri"/>
                    <a:cs typeface="Calibri"/>
                  </a:rPr>
                  <a:t>enhanced </a:t>
                </a:r>
                <a:r>
                  <a:rPr sz="2800" spc="-10" dirty="0">
                    <a:latin typeface="Calibri"/>
                    <a:cs typeface="Calibri"/>
                  </a:rPr>
                  <a:t>vasodilation </a:t>
                </a:r>
                <a:r>
                  <a:rPr sz="2800" spc="-10" dirty="0" smtClean="0">
                    <a:latin typeface="Calibri"/>
                    <a:cs typeface="Calibri"/>
                  </a:rPr>
                  <a:t>(</a:t>
                </a:r>
                <a:r>
                  <a:rPr sz="2800" b="1" spc="-10" dirty="0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from  increased</a:t>
                </a:r>
                <a:r>
                  <a:rPr sz="2800" b="1" spc="25" dirty="0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 </a:t>
                </a:r>
                <a:r>
                  <a:rPr sz="2800" b="1" spc="-10" dirty="0" err="1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bradykinin</a:t>
                </a:r>
                <a:r>
                  <a:rPr sz="2800" spc="-10" dirty="0" smtClean="0">
                    <a:latin typeface="Calibri"/>
                    <a:cs typeface="Calibri"/>
                  </a:rPr>
                  <a:t>).</a:t>
                </a:r>
                <a:endParaRPr sz="2800" dirty="0" smtClean="0">
                  <a:latin typeface="Calibri"/>
                  <a:cs typeface="Calibri"/>
                </a:endParaRPr>
              </a:p>
              <a:p>
                <a:pPr marL="355600" indent="-343535" algn="just">
                  <a:lnSpc>
                    <a:spcPct val="100000"/>
                  </a:lnSpc>
                  <a:spcBef>
                    <a:spcPts val="675"/>
                  </a:spcBef>
                  <a:buFont typeface="Arial"/>
                  <a:buChar char="•"/>
                  <a:tabLst>
                    <a:tab pos="356235" algn="l"/>
                  </a:tabLst>
                </a:pPr>
                <a:r>
                  <a:rPr sz="2800" spc="-15" dirty="0" smtClean="0">
                    <a:latin typeface="Calibri"/>
                    <a:cs typeface="Calibri"/>
                  </a:rPr>
                  <a:t>By</a:t>
                </a:r>
                <a:r>
                  <a:rPr sz="2800" spc="600" dirty="0" smtClean="0">
                    <a:latin typeface="Calibri"/>
                    <a:cs typeface="Calibri"/>
                  </a:rPr>
                  <a:t> </a:t>
                </a:r>
                <a:r>
                  <a:rPr sz="2800" spc="-10" dirty="0" smtClean="0">
                    <a:latin typeface="Calibri"/>
                    <a:cs typeface="Calibri"/>
                  </a:rPr>
                  <a:t>reducing circulating </a:t>
                </a:r>
                <a:r>
                  <a:rPr sz="2800" spc="-5" dirty="0" smtClean="0">
                    <a:latin typeface="Calibri"/>
                    <a:cs typeface="Calibri"/>
                  </a:rPr>
                  <a:t>angiotensin II </a:t>
                </a:r>
                <a:r>
                  <a:rPr sz="2800" spc="-10" dirty="0" smtClean="0">
                    <a:latin typeface="Calibri"/>
                    <a:cs typeface="Calibri"/>
                  </a:rPr>
                  <a:t>levels,</a:t>
                </a:r>
                <a:r>
                  <a:rPr sz="2800" spc="50" dirty="0" smtClean="0">
                    <a:latin typeface="Calibri"/>
                    <a:cs typeface="Calibri"/>
                  </a:rPr>
                  <a:t> </a:t>
                </a:r>
                <a:r>
                  <a:rPr sz="2800" b="1" spc="-15" dirty="0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ACE</a:t>
                </a:r>
                <a:endParaRPr sz="2800" dirty="0">
                  <a:latin typeface="Calibri"/>
                  <a:cs typeface="Calibri"/>
                </a:endParaRPr>
              </a:p>
            </p:txBody>
          </p:sp>
        </mc:Choice>
        <mc:Fallback>
          <p:sp>
            <p:nvSpPr>
              <p:cNvPr id="3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140" y="955929"/>
                <a:ext cx="7996555" cy="1825500"/>
              </a:xfrm>
              <a:prstGeom prst="rect">
                <a:avLst/>
              </a:prstGeom>
              <a:blipFill rotWithShape="1">
                <a:blip r:embed="rId2"/>
                <a:stretch>
                  <a:fillRect l="-2287" t="-5017" r="-2668" b="-1103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bject 4"/>
          <p:cNvSpPr txBox="1"/>
          <p:nvPr/>
        </p:nvSpPr>
        <p:spPr>
          <a:xfrm>
            <a:off x="955344" y="3276600"/>
            <a:ext cx="687450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96135" algn="l"/>
                <a:tab pos="3583304" algn="l"/>
                <a:tab pos="4083050" algn="l"/>
                <a:tab pos="5796280" algn="l"/>
              </a:tabLst>
            </a:pP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aldosterone</a:t>
            </a:r>
            <a:r>
              <a:rPr sz="2800" spc="-15" dirty="0">
                <a:latin typeface="Calibri"/>
                <a:cs typeface="Calibri"/>
              </a:rPr>
              <a:t>,	</a:t>
            </a:r>
            <a:r>
              <a:rPr sz="2800" spc="-10" dirty="0">
                <a:latin typeface="Calibri"/>
                <a:cs typeface="Calibri"/>
              </a:rPr>
              <a:t>resulting	</a:t>
            </a:r>
            <a:r>
              <a:rPr sz="2800" dirty="0">
                <a:latin typeface="Calibri"/>
                <a:cs typeface="Calibri"/>
              </a:rPr>
              <a:t>in	</a:t>
            </a:r>
            <a:r>
              <a:rPr sz="2800" spc="-10" dirty="0">
                <a:latin typeface="Calibri"/>
                <a:cs typeface="Calibri"/>
              </a:rPr>
              <a:t>decreased	sodium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5344" y="2819400"/>
            <a:ext cx="76517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1835785" algn="l"/>
                <a:tab pos="2861945" algn="l"/>
                <a:tab pos="4608830" algn="l"/>
                <a:tab pos="5530850" algn="l"/>
                <a:tab pos="7323455" algn="l"/>
              </a:tabLst>
            </a:pP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inh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bi</a:t>
            </a:r>
            <a:r>
              <a:rPr sz="2800" b="1" spc="-35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2800" b="1" spc="-4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also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dec</a:t>
            </a:r>
            <a:r>
              <a:rPr sz="2800" b="1" spc="-2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ease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s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ec</a:t>
            </a:r>
            <a:r>
              <a:rPr sz="2800" b="1" spc="-25" dirty="0">
                <a:solidFill>
                  <a:srgbClr val="FF0000"/>
                </a:solidFill>
                <a:latin typeface="Calibri"/>
                <a:cs typeface="Calibri"/>
              </a:rPr>
              <a:t>re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tion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endParaRPr sz="2800" dirty="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5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d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140" y="3733800"/>
            <a:ext cx="7995284" cy="147764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775"/>
              </a:spcBef>
            </a:pPr>
            <a:r>
              <a:rPr sz="2800" spc="-20" dirty="0">
                <a:latin typeface="Calibri"/>
                <a:cs typeface="Calibri"/>
              </a:rPr>
              <a:t>water </a:t>
            </a:r>
            <a:r>
              <a:rPr sz="2800" spc="-15" dirty="0">
                <a:latin typeface="Calibri"/>
                <a:cs typeface="Calibri"/>
              </a:rPr>
              <a:t>retention.</a:t>
            </a:r>
            <a:endParaRPr sz="2800" dirty="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  <a:tab pos="1128395" algn="l"/>
                <a:tab pos="2701290" algn="l"/>
                <a:tab pos="3919220" algn="l"/>
                <a:tab pos="4822825" algn="l"/>
                <a:tab pos="6078855" algn="l"/>
                <a:tab pos="7425055" algn="l"/>
              </a:tabLst>
            </a:pPr>
            <a:r>
              <a:rPr sz="2800" spc="-30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inhi</a:t>
            </a:r>
            <a:r>
              <a:rPr sz="2800" dirty="0">
                <a:latin typeface="Calibri"/>
                <a:cs typeface="Calibri"/>
              </a:rPr>
              <a:t>b</a:t>
            </a:r>
            <a:r>
              <a:rPr sz="2800" spc="-5" dirty="0">
                <a:latin typeface="Calibri"/>
                <a:cs typeface="Calibri"/>
              </a:rPr>
              <a:t>i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b="1" spc="-4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edu</a:t>
            </a:r>
            <a:r>
              <a:rPr sz="2800" b="1" spc="5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both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ca</a:t>
            </a:r>
            <a:r>
              <a:rPr sz="2800" b="1" spc="-5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diac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p</a:t>
            </a:r>
            <a:r>
              <a:rPr sz="2800" b="1" spc="-4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elo</a:t>
            </a: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 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afterload</a:t>
            </a:r>
            <a:r>
              <a:rPr sz="2800" spc="-10" dirty="0">
                <a:latin typeface="Calibri"/>
                <a:cs typeface="Calibri"/>
              </a:rPr>
              <a:t>, </a:t>
            </a:r>
            <a:r>
              <a:rPr sz="2800" spc="-15" dirty="0">
                <a:latin typeface="Calibri"/>
                <a:cs typeface="Calibri"/>
              </a:rPr>
              <a:t>thereby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decreasing cardiac</a:t>
            </a:r>
            <a:r>
              <a:rPr sz="2800" b="1" spc="1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work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ACE</a:t>
            </a:r>
            <a:r>
              <a:rPr spc="-85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870354"/>
            <a:ext cx="7997190" cy="489077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70"/>
              </a:spcBef>
            </a:pP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Adverse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effects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ACE</a:t>
            </a:r>
            <a:r>
              <a:rPr sz="2800" b="1" spc="1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inhibitors:</a:t>
            </a:r>
            <a:endParaRPr sz="2800" dirty="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adverse </a:t>
            </a:r>
            <a:r>
              <a:rPr sz="2800" spc="-25" dirty="0">
                <a:latin typeface="Calibri"/>
                <a:cs typeface="Calibri"/>
              </a:rPr>
              <a:t>effect </a:t>
            </a:r>
            <a:r>
              <a:rPr sz="2800" spc="-15" dirty="0">
                <a:latin typeface="Calibri"/>
                <a:cs typeface="Calibri"/>
              </a:rPr>
              <a:t>profile </a:t>
            </a:r>
            <a:r>
              <a:rPr sz="2800" spc="-5" dirty="0">
                <a:latin typeface="Calibri"/>
                <a:cs typeface="Calibri"/>
              </a:rPr>
              <a:t>of all </a:t>
            </a:r>
            <a:r>
              <a:rPr sz="2800" spc="-15" dirty="0">
                <a:latin typeface="Calibri"/>
                <a:cs typeface="Calibri"/>
              </a:rPr>
              <a:t>ACE inhibitors </a:t>
            </a:r>
            <a:r>
              <a:rPr sz="2800" dirty="0">
                <a:latin typeface="Calibri"/>
                <a:cs typeface="Calibri"/>
              </a:rPr>
              <a:t>is  </a:t>
            </a:r>
            <a:r>
              <a:rPr sz="2800" spc="-45" dirty="0">
                <a:latin typeface="Calibri"/>
                <a:cs typeface="Calibri"/>
              </a:rPr>
              <a:t>similar. </a:t>
            </a:r>
            <a:r>
              <a:rPr sz="2800" spc="-10" dirty="0">
                <a:latin typeface="Calibri"/>
                <a:cs typeface="Calibri"/>
              </a:rPr>
              <a:t>Captopril </a:t>
            </a:r>
            <a:r>
              <a:rPr sz="2800" dirty="0">
                <a:latin typeface="Calibri"/>
                <a:cs typeface="Calibri"/>
              </a:rPr>
              <a:t>is </a:t>
            </a:r>
            <a:r>
              <a:rPr sz="2800" spc="-10" dirty="0">
                <a:latin typeface="Calibri"/>
                <a:cs typeface="Calibri"/>
              </a:rPr>
              <a:t>well </a:t>
            </a:r>
            <a:r>
              <a:rPr sz="2800" spc="-25" dirty="0">
                <a:latin typeface="Calibri"/>
                <a:cs typeface="Calibri"/>
              </a:rPr>
              <a:t>tolerated </a:t>
            </a:r>
            <a:r>
              <a:rPr sz="2800" spc="-15" dirty="0">
                <a:latin typeface="Calibri"/>
                <a:cs typeface="Calibri"/>
              </a:rPr>
              <a:t>by most </a:t>
            </a:r>
            <a:r>
              <a:rPr sz="2800" spc="-10" dirty="0">
                <a:latin typeface="Calibri"/>
                <a:cs typeface="Calibri"/>
              </a:rPr>
              <a:t>patients,  </a:t>
            </a:r>
            <a:r>
              <a:rPr sz="2800" spc="-5" dirty="0">
                <a:latin typeface="Calibri"/>
                <a:cs typeface="Calibri"/>
              </a:rPr>
              <a:t>especially </a:t>
            </a:r>
            <a:r>
              <a:rPr sz="2800" spc="-10" dirty="0">
                <a:latin typeface="Calibri"/>
                <a:cs typeface="Calibri"/>
              </a:rPr>
              <a:t>if daily dose is </a:t>
            </a:r>
            <a:r>
              <a:rPr sz="2800" spc="-30" dirty="0">
                <a:latin typeface="Calibri"/>
                <a:cs typeface="Calibri"/>
              </a:rPr>
              <a:t>kept </a:t>
            </a:r>
            <a:r>
              <a:rPr sz="2800" spc="-10" dirty="0">
                <a:latin typeface="Calibri"/>
                <a:cs typeface="Calibri"/>
              </a:rPr>
              <a:t>below 150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mg.</a:t>
            </a:r>
            <a:endParaRPr sz="2800" dirty="0">
              <a:latin typeface="Calibri"/>
              <a:cs typeface="Calibri"/>
            </a:endParaRPr>
          </a:p>
          <a:p>
            <a:pPr marL="355600" marR="6350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Hypotension: </a:t>
            </a:r>
            <a:r>
              <a:rPr sz="2800" dirty="0">
                <a:latin typeface="Calibri"/>
                <a:cs typeface="Calibri"/>
              </a:rPr>
              <a:t>An </a:t>
            </a:r>
            <a:r>
              <a:rPr sz="2800" spc="-5" dirty="0">
                <a:latin typeface="Calibri"/>
                <a:cs typeface="Calibri"/>
              </a:rPr>
              <a:t>initial sharp </a:t>
            </a:r>
            <a:r>
              <a:rPr sz="2800" spc="-20" dirty="0">
                <a:latin typeface="Calibri"/>
                <a:cs typeface="Calibri"/>
              </a:rPr>
              <a:t>fall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5" dirty="0">
                <a:latin typeface="Calibri"/>
                <a:cs typeface="Calibri"/>
              </a:rPr>
              <a:t>BP </a:t>
            </a:r>
            <a:r>
              <a:rPr sz="2800" spc="-10" dirty="0">
                <a:latin typeface="Calibri"/>
                <a:cs typeface="Calibri"/>
              </a:rPr>
              <a:t>occurs  </a:t>
            </a:r>
            <a:r>
              <a:rPr sz="2800" spc="-5" dirty="0">
                <a:latin typeface="Calibri"/>
                <a:cs typeface="Calibri"/>
              </a:rPr>
              <a:t>especially </a:t>
            </a:r>
            <a:r>
              <a:rPr sz="2800" spc="-10" dirty="0">
                <a:latin typeface="Calibri"/>
                <a:cs typeface="Calibri"/>
              </a:rPr>
              <a:t>in </a:t>
            </a:r>
            <a:r>
              <a:rPr sz="2800" spc="-15" dirty="0">
                <a:latin typeface="Calibri"/>
                <a:cs typeface="Calibri"/>
              </a:rPr>
              <a:t>diuretic treated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CHF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patients</a:t>
            </a:r>
            <a:endParaRPr sz="2800" dirty="0">
              <a:latin typeface="Calibri"/>
              <a:cs typeface="Calibri"/>
            </a:endParaRPr>
          </a:p>
          <a:p>
            <a:pPr marL="355600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Hyperkalaemia</a:t>
            </a:r>
            <a:endParaRPr sz="2800" dirty="0">
              <a:latin typeface="Calibri"/>
              <a:cs typeface="Calibri"/>
            </a:endParaRPr>
          </a:p>
          <a:p>
            <a:pPr marL="355600" indent="-343535" algn="just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Cough</a:t>
            </a:r>
            <a:endParaRPr sz="2800" dirty="0">
              <a:latin typeface="Calibri"/>
              <a:cs typeface="Calibri"/>
            </a:endParaRPr>
          </a:p>
          <a:p>
            <a:pPr marL="355600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Rashes,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urticaria</a:t>
            </a:r>
            <a:endParaRPr sz="2800" dirty="0">
              <a:latin typeface="Calibri"/>
              <a:cs typeface="Calibri"/>
            </a:endParaRPr>
          </a:p>
          <a:p>
            <a:pPr marL="355600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Angioedema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ACE</a:t>
            </a:r>
            <a:r>
              <a:rPr spc="-85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870354"/>
            <a:ext cx="8303260" cy="356379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Adverse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effects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ACE</a:t>
            </a:r>
            <a:r>
              <a:rPr sz="2800" b="1" spc="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inhibitors: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Dysgeusia/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 err="1" smtClean="0">
                <a:latin typeface="Calibri"/>
                <a:cs typeface="Calibri"/>
              </a:rPr>
              <a:t>parageusia</a:t>
            </a:r>
            <a:r>
              <a:rPr lang="en-IN" sz="2800" spc="-15" dirty="0" smtClean="0">
                <a:latin typeface="Calibri"/>
                <a:cs typeface="Calibri"/>
              </a:rPr>
              <a:t>(</a:t>
            </a:r>
            <a:r>
              <a:rPr lang="en-IN" sz="2800" dirty="0"/>
              <a:t>complete </a:t>
            </a:r>
            <a:r>
              <a:rPr lang="en-IN" sz="2800" dirty="0" smtClean="0"/>
              <a:t>lack/decrease </a:t>
            </a:r>
            <a:r>
              <a:rPr lang="en-IN" sz="2800" dirty="0"/>
              <a:t>of taste</a:t>
            </a:r>
            <a:r>
              <a:rPr lang="en-IN" sz="2800" spc="-15" dirty="0" smtClean="0">
                <a:latin typeface="Calibri"/>
                <a:cs typeface="Calibri"/>
              </a:rPr>
              <a:t>)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 err="1" smtClean="0">
                <a:latin typeface="Calibri"/>
                <a:cs typeface="Calibri"/>
              </a:rPr>
              <a:t>Foetopathic</a:t>
            </a:r>
            <a:r>
              <a:rPr lang="en-IN" sz="2800" spc="-15" dirty="0" smtClean="0">
                <a:latin typeface="Calibri"/>
                <a:cs typeface="Calibri"/>
              </a:rPr>
              <a:t>(</a:t>
            </a:r>
            <a:r>
              <a:rPr lang="en-IN" sz="2800" dirty="0" err="1"/>
              <a:t>fetal</a:t>
            </a:r>
            <a:r>
              <a:rPr lang="en-IN" sz="2800" dirty="0"/>
              <a:t> </a:t>
            </a:r>
            <a:r>
              <a:rPr lang="en-IN" sz="2800" dirty="0" smtClean="0"/>
              <a:t>hypotension,</a:t>
            </a:r>
            <a:r>
              <a:rPr lang="en-IN" sz="2800" dirty="0"/>
              <a:t> growth restriction</a:t>
            </a:r>
            <a:r>
              <a:rPr lang="en-IN" sz="2800" spc="-15" dirty="0" smtClean="0">
                <a:latin typeface="Calibri"/>
                <a:cs typeface="Calibri"/>
              </a:rPr>
              <a:t>)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Headache, dizziness, nausea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bowel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upset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Granulocytopenia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proteinuria </a:t>
            </a:r>
            <a:r>
              <a:rPr sz="2800" spc="-25" dirty="0">
                <a:latin typeface="Calibri"/>
                <a:cs typeface="Calibri"/>
              </a:rPr>
              <a:t>(rare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ADR)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Acute renal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failure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ACE</a:t>
            </a:r>
            <a:r>
              <a:rPr spc="-85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870354"/>
            <a:ext cx="5928995" cy="10496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Advantages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ACE</a:t>
            </a:r>
            <a:r>
              <a:rPr sz="2800" b="1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inhibitor: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  <a:tab pos="1513840" algn="l"/>
                <a:tab pos="2330450" algn="l"/>
                <a:tab pos="4037965" algn="l"/>
              </a:tabLst>
            </a:pPr>
            <a:r>
              <a:rPr sz="2800" spc="-10" dirty="0">
                <a:latin typeface="Calibri"/>
                <a:cs typeface="Calibri"/>
              </a:rPr>
              <a:t>F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</a:t>
            </a:r>
            <a:r>
              <a:rPr sz="2800" spc="5" dirty="0">
                <a:latin typeface="Calibri"/>
                <a:cs typeface="Calibri"/>
              </a:rPr>
              <a:t>o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u</a:t>
            </a:r>
            <a:r>
              <a:rPr sz="2800" spc="-6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60" dirty="0">
                <a:latin typeface="Calibri"/>
                <a:cs typeface="Calibri"/>
              </a:rPr>
              <a:t>h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spc="-20" dirty="0">
                <a:latin typeface="Calibri"/>
                <a:cs typeface="Calibri"/>
              </a:rPr>
              <a:t>p</a:t>
            </a:r>
            <a:r>
              <a:rPr sz="2800" spc="5" dirty="0">
                <a:latin typeface="Calibri"/>
                <a:cs typeface="Calibri"/>
              </a:rPr>
              <a:t>o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en</a:t>
            </a:r>
            <a:r>
              <a:rPr sz="2800" spc="-1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ion,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38213" y="1467688"/>
            <a:ext cx="15709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libri"/>
                <a:cs typeface="Calibri"/>
              </a:rPr>
              <a:t>elect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oly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140" y="1895093"/>
            <a:ext cx="7997190" cy="3909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disturbances, </a:t>
            </a:r>
            <a:r>
              <a:rPr sz="2800" spc="-15" dirty="0">
                <a:latin typeface="Calibri"/>
                <a:cs typeface="Calibri"/>
              </a:rPr>
              <a:t>feeling </a:t>
            </a:r>
            <a:r>
              <a:rPr sz="2800" spc="-5" dirty="0">
                <a:latin typeface="Calibri"/>
                <a:cs typeface="Calibri"/>
              </a:rPr>
              <a:t>of weakness and </a:t>
            </a:r>
            <a:r>
              <a:rPr sz="2800" spc="-10" dirty="0">
                <a:latin typeface="Calibri"/>
                <a:cs typeface="Calibri"/>
              </a:rPr>
              <a:t>CNS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effects</a:t>
            </a:r>
            <a:endParaRPr sz="2800" dirty="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20" dirty="0">
                <a:latin typeface="Calibri"/>
                <a:cs typeface="Calibri"/>
              </a:rPr>
              <a:t>Safety </a:t>
            </a:r>
            <a:r>
              <a:rPr sz="2800" b="1" spc="-10" dirty="0">
                <a:latin typeface="Calibri"/>
                <a:cs typeface="Calibri"/>
              </a:rPr>
              <a:t>in asthmatics, diabetics </a:t>
            </a:r>
            <a:r>
              <a:rPr sz="2800" b="1" dirty="0">
                <a:latin typeface="Calibri"/>
                <a:cs typeface="Calibri"/>
              </a:rPr>
              <a:t>and </a:t>
            </a:r>
            <a:r>
              <a:rPr sz="2800" b="1" spc="-10" dirty="0">
                <a:latin typeface="Calibri"/>
                <a:cs typeface="Calibri"/>
              </a:rPr>
              <a:t>peripheral  vascular disease</a:t>
            </a:r>
            <a:r>
              <a:rPr sz="2800" b="1" spc="5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patients</a:t>
            </a:r>
            <a:endParaRPr sz="2800" b="1" dirty="0">
              <a:latin typeface="Calibri"/>
              <a:cs typeface="Calibri"/>
            </a:endParaRPr>
          </a:p>
          <a:p>
            <a:pPr marL="355600" marR="6985" indent="-343535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Long-term </a:t>
            </a:r>
            <a:r>
              <a:rPr sz="2800" spc="-15" dirty="0">
                <a:latin typeface="Calibri"/>
                <a:cs typeface="Calibri"/>
              </a:rPr>
              <a:t>ACE </a:t>
            </a:r>
            <a:r>
              <a:rPr sz="2800" spc="-5" dirty="0">
                <a:latin typeface="Calibri"/>
                <a:cs typeface="Calibri"/>
              </a:rPr>
              <a:t>inhibitor </a:t>
            </a:r>
            <a:r>
              <a:rPr sz="2800" spc="-15" dirty="0">
                <a:latin typeface="Calibri"/>
                <a:cs typeface="Calibri"/>
              </a:rPr>
              <a:t>therapy </a:t>
            </a:r>
            <a:r>
              <a:rPr sz="2800" spc="-10" dirty="0">
                <a:latin typeface="Calibri"/>
                <a:cs typeface="Calibri"/>
              </a:rPr>
              <a:t>has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potential </a:t>
            </a:r>
            <a:r>
              <a:rPr sz="2800" spc="-20" dirty="0">
                <a:latin typeface="Calibri"/>
                <a:cs typeface="Calibri"/>
              </a:rPr>
              <a:t>to  </a:t>
            </a:r>
            <a:r>
              <a:rPr sz="2800" spc="-10" dirty="0">
                <a:latin typeface="Calibri"/>
                <a:cs typeface="Calibri"/>
              </a:rPr>
              <a:t>reduce </a:t>
            </a:r>
            <a:r>
              <a:rPr sz="2800" spc="-5" dirty="0">
                <a:latin typeface="Calibri"/>
                <a:cs typeface="Calibri"/>
              </a:rPr>
              <a:t>incidence of </a:t>
            </a:r>
            <a:r>
              <a:rPr sz="2800" spc="-10" dirty="0">
                <a:latin typeface="Calibri"/>
                <a:cs typeface="Calibri"/>
              </a:rPr>
              <a:t>type </a:t>
            </a:r>
            <a:r>
              <a:rPr sz="2800" spc="-5" dirty="0">
                <a:latin typeface="Calibri"/>
                <a:cs typeface="Calibri"/>
              </a:rPr>
              <a:t>2 </a:t>
            </a:r>
            <a:r>
              <a:rPr sz="2800" spc="-10" dirty="0">
                <a:latin typeface="Calibri"/>
                <a:cs typeface="Calibri"/>
              </a:rPr>
              <a:t>diabetes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5" dirty="0">
                <a:latin typeface="Calibri"/>
                <a:cs typeface="Calibri"/>
              </a:rPr>
              <a:t>high risk  </a:t>
            </a:r>
            <a:r>
              <a:rPr sz="2800" spc="-10" dirty="0">
                <a:latin typeface="Calibri"/>
                <a:cs typeface="Calibri"/>
              </a:rPr>
              <a:t>subjects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226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No </a:t>
            </a:r>
            <a:r>
              <a:rPr sz="2800" spc="-10" dirty="0">
                <a:latin typeface="Calibri"/>
                <a:cs typeface="Calibri"/>
              </a:rPr>
              <a:t>rebound </a:t>
            </a:r>
            <a:r>
              <a:rPr sz="2800" spc="-15" dirty="0">
                <a:latin typeface="Calibri"/>
                <a:cs typeface="Calibri"/>
              </a:rPr>
              <a:t>hypertension </a:t>
            </a:r>
            <a:r>
              <a:rPr sz="2800" spc="-5" dirty="0">
                <a:latin typeface="Calibri"/>
                <a:cs typeface="Calibri"/>
              </a:rPr>
              <a:t>on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withdrawal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ACE</a:t>
            </a:r>
            <a:r>
              <a:rPr spc="-85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721766"/>
            <a:ext cx="7995920" cy="3959930"/>
          </a:xfrm>
          <a:prstGeom prst="rect">
            <a:avLst/>
          </a:prstGeom>
        </p:spPr>
        <p:txBody>
          <a:bodyPr vert="horz" wrap="square" lIns="0" tIns="24638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940"/>
              </a:spcBef>
            </a:pP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Advantages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ACE</a:t>
            </a:r>
            <a:r>
              <a:rPr sz="2800" b="1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inhibitor:</a:t>
            </a:r>
            <a:endParaRPr sz="2800" dirty="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50000"/>
              </a:lnSpc>
              <a:spcBef>
                <a:spcPts val="15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No </a:t>
            </a:r>
            <a:r>
              <a:rPr sz="2800" spc="-10" dirty="0">
                <a:latin typeface="Calibri"/>
                <a:cs typeface="Calibri"/>
              </a:rPr>
              <a:t>hyperuricaemia, </a:t>
            </a:r>
            <a:r>
              <a:rPr sz="2800" spc="-5" dirty="0">
                <a:latin typeface="Calibri"/>
                <a:cs typeface="Calibri"/>
              </a:rPr>
              <a:t>no </a:t>
            </a:r>
            <a:r>
              <a:rPr sz="2800" spc="-10" dirty="0">
                <a:latin typeface="Calibri"/>
                <a:cs typeface="Calibri"/>
              </a:rPr>
              <a:t>deleterious </a:t>
            </a:r>
            <a:r>
              <a:rPr sz="2800" spc="-25" dirty="0">
                <a:latin typeface="Calibri"/>
                <a:cs typeface="Calibri"/>
              </a:rPr>
              <a:t>effect </a:t>
            </a:r>
            <a:r>
              <a:rPr sz="2800" spc="-5" dirty="0">
                <a:latin typeface="Calibri"/>
                <a:cs typeface="Calibri"/>
              </a:rPr>
              <a:t>on plasma  </a:t>
            </a:r>
            <a:r>
              <a:rPr sz="2800" spc="-10" dirty="0">
                <a:latin typeface="Calibri"/>
                <a:cs typeface="Calibri"/>
              </a:rPr>
              <a:t>lipid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profile</a:t>
            </a:r>
            <a:endParaRPr sz="2800" dirty="0">
              <a:latin typeface="Calibri"/>
              <a:cs typeface="Calibri"/>
            </a:endParaRPr>
          </a:p>
          <a:p>
            <a:pPr marL="355600" marR="5715" indent="-343535" algn="just">
              <a:lnSpc>
                <a:spcPct val="15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15" dirty="0">
                <a:solidFill>
                  <a:srgbClr val="006FC0"/>
                </a:solidFill>
                <a:latin typeface="Calibri"/>
                <a:cs typeface="Calibri"/>
              </a:rPr>
              <a:t>ACE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inhibitors are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the </a:t>
            </a:r>
            <a:r>
              <a:rPr sz="2800" b="1" spc="-15" dirty="0">
                <a:solidFill>
                  <a:srgbClr val="006FC0"/>
                </a:solidFill>
                <a:latin typeface="Calibri"/>
                <a:cs typeface="Calibri"/>
              </a:rPr>
              <a:t>most</a:t>
            </a:r>
            <a:r>
              <a:rPr sz="2800" b="1" spc="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6FC0"/>
                </a:solidFill>
                <a:latin typeface="Calibri"/>
                <a:cs typeface="Calibri"/>
              </a:rPr>
              <a:t>effective 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drugs </a:t>
            </a:r>
            <a:r>
              <a:rPr sz="2800" b="1" spc="-20" dirty="0">
                <a:solidFill>
                  <a:srgbClr val="006FC0"/>
                </a:solidFill>
                <a:latin typeface="Calibri"/>
                <a:cs typeface="Calibri"/>
              </a:rPr>
              <a:t>for  </a:t>
            </a:r>
            <a:r>
              <a:rPr sz="2800" b="1" spc="-15" dirty="0">
                <a:solidFill>
                  <a:srgbClr val="006FC0"/>
                </a:solidFill>
                <a:latin typeface="Calibri"/>
                <a:cs typeface="Calibri"/>
              </a:rPr>
              <a:t>preventing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sudden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cardiac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death in </a:t>
            </a:r>
            <a:r>
              <a:rPr sz="2800" b="1" spc="-15" dirty="0">
                <a:solidFill>
                  <a:srgbClr val="006FC0"/>
                </a:solidFill>
                <a:latin typeface="Calibri"/>
                <a:cs typeface="Calibri"/>
              </a:rPr>
              <a:t>post-infarction 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patients. 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7548" y="232664"/>
            <a:ext cx="4170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Uses </a:t>
            </a:r>
            <a:r>
              <a:rPr spc="-10" dirty="0"/>
              <a:t>of ACE</a:t>
            </a:r>
            <a:r>
              <a:rPr spc="-80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721766"/>
            <a:ext cx="7997825" cy="5272405"/>
          </a:xfrm>
          <a:prstGeom prst="rect">
            <a:avLst/>
          </a:prstGeom>
        </p:spPr>
        <p:txBody>
          <a:bodyPr vert="horz" wrap="square" lIns="0" tIns="246380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1940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Hypertension:</a:t>
            </a:r>
            <a:endParaRPr sz="2800" dirty="0">
              <a:latin typeface="Calibri"/>
              <a:cs typeface="Calibri"/>
            </a:endParaRPr>
          </a:p>
          <a:p>
            <a:pPr marL="756285" marR="5080" lvl="1" indent="-287020" algn="just">
              <a:lnSpc>
                <a:spcPct val="150000"/>
              </a:lnSpc>
              <a:spcBef>
                <a:spcPts val="15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ACE inhibitors are </a:t>
            </a:r>
            <a:r>
              <a:rPr sz="2800" spc="-25" dirty="0">
                <a:latin typeface="Calibri"/>
                <a:cs typeface="Calibri"/>
              </a:rPr>
              <a:t>first </a:t>
            </a:r>
            <a:r>
              <a:rPr sz="2800" spc="-5" dirty="0">
                <a:latin typeface="Calibri"/>
                <a:cs typeface="Calibri"/>
              </a:rPr>
              <a:t>line </a:t>
            </a:r>
            <a:r>
              <a:rPr sz="2800" spc="-10" dirty="0">
                <a:latin typeface="Calibri"/>
                <a:cs typeface="Calibri"/>
              </a:rPr>
              <a:t>drugs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b="1" spc="-5" dirty="0">
                <a:latin typeface="Calibri"/>
                <a:cs typeface="Calibri"/>
              </a:rPr>
              <a:t>all </a:t>
            </a:r>
            <a:r>
              <a:rPr sz="2800" b="1" spc="-15" dirty="0">
                <a:latin typeface="Calibri"/>
                <a:cs typeface="Calibri"/>
              </a:rPr>
              <a:t>grades  </a:t>
            </a:r>
            <a:r>
              <a:rPr sz="2800" b="1" spc="-5" dirty="0">
                <a:latin typeface="Calibri"/>
                <a:cs typeface="Calibri"/>
              </a:rPr>
              <a:t>of </a:t>
            </a:r>
            <a:r>
              <a:rPr sz="2800" b="1" spc="-10" dirty="0">
                <a:latin typeface="Calibri"/>
                <a:cs typeface="Calibri"/>
              </a:rPr>
              <a:t>hypertension, </a:t>
            </a:r>
            <a:r>
              <a:rPr sz="2800" spc="-10" dirty="0">
                <a:latin typeface="Calibri"/>
                <a:cs typeface="Calibri"/>
              </a:rPr>
              <a:t>but </a:t>
            </a:r>
            <a:r>
              <a:rPr sz="2800" spc="-5" dirty="0">
                <a:latin typeface="Calibri"/>
                <a:cs typeface="Calibri"/>
              </a:rPr>
              <a:t>the angiotensin </a:t>
            </a:r>
            <a:r>
              <a:rPr sz="2800" spc="-15" dirty="0">
                <a:latin typeface="Calibri"/>
                <a:cs typeface="Calibri"/>
              </a:rPr>
              <a:t>receptor  </a:t>
            </a:r>
            <a:r>
              <a:rPr sz="2800" spc="-25" dirty="0">
                <a:latin typeface="Calibri"/>
                <a:cs typeface="Calibri"/>
              </a:rPr>
              <a:t>blockers </a:t>
            </a:r>
            <a:r>
              <a:rPr sz="2800" dirty="0">
                <a:latin typeface="Calibri"/>
                <a:cs typeface="Calibri"/>
              </a:rPr>
              <a:t>(ARBs) </a:t>
            </a:r>
            <a:r>
              <a:rPr sz="2800" spc="-20" dirty="0">
                <a:latin typeface="Calibri"/>
                <a:cs typeface="Calibri"/>
              </a:rPr>
              <a:t>have </a:t>
            </a:r>
            <a:r>
              <a:rPr sz="2800" spc="-10" dirty="0">
                <a:latin typeface="Calibri"/>
                <a:cs typeface="Calibri"/>
              </a:rPr>
              <a:t>now </a:t>
            </a:r>
            <a:r>
              <a:rPr sz="2800" spc="-5" dirty="0">
                <a:latin typeface="Calibri"/>
                <a:cs typeface="Calibri"/>
              </a:rPr>
              <a:t>surpassed them </a:t>
            </a:r>
            <a:r>
              <a:rPr sz="2800" dirty="0">
                <a:latin typeface="Calibri"/>
                <a:cs typeface="Calibri"/>
              </a:rPr>
              <a:t>in  </a:t>
            </a:r>
            <a:r>
              <a:rPr sz="2800" spc="-25" dirty="0">
                <a:latin typeface="Calibri"/>
                <a:cs typeface="Calibri"/>
              </a:rPr>
              <a:t>popularity.</a:t>
            </a:r>
            <a:endParaRPr sz="2800" dirty="0">
              <a:latin typeface="Calibri"/>
              <a:cs typeface="Calibri"/>
            </a:endParaRPr>
          </a:p>
          <a:p>
            <a:pPr marL="756285" marR="8255" lvl="1" indent="-287020" algn="just">
              <a:lnSpc>
                <a:spcPct val="15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Calibri"/>
                <a:cs typeface="Calibri"/>
              </a:rPr>
              <a:t>Essential hypertension respond </a:t>
            </a:r>
            <a:r>
              <a:rPr sz="2800" spc="-15" dirty="0">
                <a:latin typeface="Calibri"/>
                <a:cs typeface="Calibri"/>
              </a:rPr>
              <a:t>to </a:t>
            </a:r>
            <a:r>
              <a:rPr sz="2800" spc="-10" dirty="0">
                <a:latin typeface="Calibri"/>
                <a:cs typeface="Calibri"/>
              </a:rPr>
              <a:t>monotherapy  </a:t>
            </a:r>
            <a:r>
              <a:rPr sz="2800" spc="-5" dirty="0">
                <a:latin typeface="Calibri"/>
                <a:cs typeface="Calibri"/>
              </a:rPr>
              <a:t>with </a:t>
            </a:r>
            <a:r>
              <a:rPr sz="2800" spc="-15" dirty="0">
                <a:latin typeface="Calibri"/>
                <a:cs typeface="Calibri"/>
              </a:rPr>
              <a:t>ACE </a:t>
            </a:r>
            <a:r>
              <a:rPr sz="2800" spc="-10" dirty="0">
                <a:latin typeface="Calibri"/>
                <a:cs typeface="Calibri"/>
              </a:rPr>
              <a:t>inhibitors </a:t>
            </a:r>
            <a:r>
              <a:rPr sz="2800" spc="-5" dirty="0">
                <a:latin typeface="Calibri"/>
                <a:cs typeface="Calibri"/>
              </a:rPr>
              <a:t>and majority of the </a:t>
            </a:r>
            <a:r>
              <a:rPr sz="2800" spc="-25" dirty="0">
                <a:latin typeface="Calibri"/>
                <a:cs typeface="Calibri"/>
              </a:rPr>
              <a:t>rest </a:t>
            </a:r>
            <a:r>
              <a:rPr sz="2800" spc="-30" dirty="0">
                <a:latin typeface="Calibri"/>
                <a:cs typeface="Calibri"/>
              </a:rPr>
              <a:t>to  </a:t>
            </a:r>
            <a:r>
              <a:rPr sz="2800" spc="-5" dirty="0">
                <a:latin typeface="Calibri"/>
                <a:cs typeface="Calibri"/>
              </a:rPr>
              <a:t>their </a:t>
            </a:r>
            <a:r>
              <a:rPr sz="2800" spc="-10" dirty="0">
                <a:latin typeface="Calibri"/>
                <a:cs typeface="Calibri"/>
              </a:rPr>
              <a:t>combination </a:t>
            </a:r>
            <a:r>
              <a:rPr sz="2800" spc="-5" dirty="0">
                <a:latin typeface="Calibri"/>
                <a:cs typeface="Calibri"/>
              </a:rPr>
              <a:t>with </a:t>
            </a:r>
            <a:r>
              <a:rPr sz="2800" spc="-15" dirty="0">
                <a:latin typeface="Calibri"/>
                <a:cs typeface="Calibri"/>
              </a:rPr>
              <a:t>diuretics </a:t>
            </a:r>
            <a:r>
              <a:rPr sz="2800" spc="-5" dirty="0">
                <a:latin typeface="Calibri"/>
                <a:cs typeface="Calibri"/>
              </a:rPr>
              <a:t>or </a:t>
            </a:r>
            <a:r>
              <a:rPr sz="2800" spc="-20" dirty="0">
                <a:latin typeface="Calibri"/>
                <a:cs typeface="Calibri"/>
              </a:rPr>
              <a:t>beta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blockers.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7548" y="232664"/>
            <a:ext cx="4170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Uses </a:t>
            </a:r>
            <a:r>
              <a:rPr spc="-10" dirty="0"/>
              <a:t>of ACE</a:t>
            </a:r>
            <a:r>
              <a:rPr spc="-80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955929"/>
            <a:ext cx="7997190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715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Congestive 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Heart </a:t>
            </a: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Failure 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(CHF): </a:t>
            </a:r>
            <a:r>
              <a:rPr sz="2800" spc="-15" dirty="0">
                <a:latin typeface="Calibri"/>
                <a:cs typeface="Calibri"/>
              </a:rPr>
              <a:t>ACE inhibitors </a:t>
            </a:r>
            <a:r>
              <a:rPr sz="2800" spc="-10" dirty="0">
                <a:latin typeface="Calibri"/>
                <a:cs typeface="Calibri"/>
              </a:rPr>
              <a:t>cause  </a:t>
            </a:r>
            <a:r>
              <a:rPr sz="2800" spc="-5" dirty="0">
                <a:latin typeface="Calibri"/>
                <a:cs typeface="Calibri"/>
              </a:rPr>
              <a:t>both </a:t>
            </a:r>
            <a:r>
              <a:rPr sz="2800" spc="-10" dirty="0">
                <a:latin typeface="Calibri"/>
                <a:cs typeface="Calibri"/>
              </a:rPr>
              <a:t>arteriolar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venodilatation </a:t>
            </a:r>
            <a:r>
              <a:rPr sz="2800" dirty="0">
                <a:latin typeface="Calibri"/>
                <a:cs typeface="Calibri"/>
              </a:rPr>
              <a:t>in CHF </a:t>
            </a:r>
            <a:r>
              <a:rPr sz="2800" spc="-10" dirty="0">
                <a:latin typeface="Calibri"/>
                <a:cs typeface="Calibri"/>
              </a:rPr>
              <a:t>patients;  reduce afterload </a:t>
            </a:r>
            <a:r>
              <a:rPr sz="2800" spc="-5" dirty="0">
                <a:latin typeface="Calibri"/>
                <a:cs typeface="Calibri"/>
              </a:rPr>
              <a:t>as </a:t>
            </a:r>
            <a:r>
              <a:rPr sz="2800" spc="-10" dirty="0">
                <a:latin typeface="Calibri"/>
                <a:cs typeface="Calibri"/>
              </a:rPr>
              <a:t>well </a:t>
            </a:r>
            <a:r>
              <a:rPr sz="2800" spc="-5" dirty="0">
                <a:latin typeface="Calibri"/>
                <a:cs typeface="Calibri"/>
              </a:rPr>
              <a:t>as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preload.</a:t>
            </a:r>
            <a:endParaRPr sz="2800" dirty="0">
              <a:latin typeface="Calibri"/>
              <a:cs typeface="Calibri"/>
            </a:endParaRPr>
          </a:p>
          <a:p>
            <a:pPr marL="355600" marR="6985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Myocardial </a:t>
            </a: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infarction:  </a:t>
            </a:r>
            <a:r>
              <a:rPr sz="2800" spc="-10" dirty="0">
                <a:latin typeface="Calibri"/>
                <a:cs typeface="Calibri"/>
              </a:rPr>
              <a:t>Long-term ACE inhibitor  </a:t>
            </a:r>
            <a:r>
              <a:rPr sz="2800" spc="-15" dirty="0">
                <a:latin typeface="Calibri"/>
                <a:cs typeface="Calibri"/>
              </a:rPr>
              <a:t>therapy </a:t>
            </a:r>
            <a:r>
              <a:rPr sz="2800" spc="-10" dirty="0">
                <a:latin typeface="Calibri"/>
                <a:cs typeface="Calibri"/>
              </a:rPr>
              <a:t>reduces </a:t>
            </a:r>
            <a:r>
              <a:rPr sz="2800" spc="-15" dirty="0">
                <a:latin typeface="Calibri"/>
                <a:cs typeface="Calibri"/>
              </a:rPr>
              <a:t>recurrent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MI.</a:t>
            </a:r>
            <a:endParaRPr sz="2800" dirty="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Prophylaxis 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in </a:t>
            </a: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high cardiovascular 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risk subjects: </a:t>
            </a:r>
            <a:r>
              <a:rPr sz="2800" spc="-15" dirty="0">
                <a:latin typeface="Calibri"/>
                <a:cs typeface="Calibri"/>
              </a:rPr>
              <a:t>ACE  </a:t>
            </a:r>
            <a:r>
              <a:rPr sz="2800" spc="-10" dirty="0">
                <a:latin typeface="Calibri"/>
                <a:cs typeface="Calibri"/>
              </a:rPr>
              <a:t>inhibitors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5" dirty="0">
                <a:latin typeface="Calibri"/>
                <a:cs typeface="Calibri"/>
              </a:rPr>
              <a:t>protective </a:t>
            </a:r>
            <a:r>
              <a:rPr sz="2800" spc="-10" dirty="0">
                <a:latin typeface="Calibri"/>
                <a:cs typeface="Calibri"/>
              </a:rPr>
              <a:t>in high </a:t>
            </a:r>
            <a:r>
              <a:rPr sz="2800" spc="-15" dirty="0">
                <a:latin typeface="Calibri"/>
                <a:cs typeface="Calibri"/>
              </a:rPr>
              <a:t>cardiovascular </a:t>
            </a:r>
            <a:r>
              <a:rPr sz="2800" spc="-5" dirty="0">
                <a:latin typeface="Calibri"/>
                <a:cs typeface="Calibri"/>
              </a:rPr>
              <a:t>risk  subjects </a:t>
            </a:r>
            <a:r>
              <a:rPr sz="2800" spc="-15" dirty="0">
                <a:latin typeface="Calibri"/>
                <a:cs typeface="Calibri"/>
              </a:rPr>
              <a:t>even </a:t>
            </a:r>
            <a:r>
              <a:rPr sz="2800" dirty="0">
                <a:latin typeface="Calibri"/>
                <a:cs typeface="Calibri"/>
              </a:rPr>
              <a:t>when </a:t>
            </a:r>
            <a:r>
              <a:rPr sz="2800" spc="-15" dirty="0">
                <a:latin typeface="Calibri"/>
                <a:cs typeface="Calibri"/>
              </a:rPr>
              <a:t>there </a:t>
            </a:r>
            <a:r>
              <a:rPr sz="2800" spc="-10" dirty="0">
                <a:latin typeface="Calibri"/>
                <a:cs typeface="Calibri"/>
              </a:rPr>
              <a:t>is </a:t>
            </a:r>
            <a:r>
              <a:rPr sz="2800" spc="-5" dirty="0">
                <a:latin typeface="Calibri"/>
                <a:cs typeface="Calibri"/>
              </a:rPr>
              <a:t>no </a:t>
            </a:r>
            <a:r>
              <a:rPr sz="2800" spc="-10" dirty="0">
                <a:latin typeface="Calibri"/>
                <a:cs typeface="Calibri"/>
              </a:rPr>
              <a:t>associated  hypertension </a:t>
            </a:r>
            <a:r>
              <a:rPr sz="2800" dirty="0">
                <a:latin typeface="Calibri"/>
                <a:cs typeface="Calibri"/>
              </a:rPr>
              <a:t>or </a:t>
            </a:r>
            <a:r>
              <a:rPr sz="2800" spc="-10" dirty="0">
                <a:latin typeface="Calibri"/>
                <a:cs typeface="Calibri"/>
              </a:rPr>
              <a:t>left ventricular dysfunction. ACE  </a:t>
            </a:r>
            <a:r>
              <a:rPr sz="2800" spc="-20" dirty="0">
                <a:latin typeface="Calibri"/>
                <a:cs typeface="Calibri"/>
              </a:rPr>
              <a:t>inhibitors may improved </a:t>
            </a:r>
            <a:r>
              <a:rPr sz="2800" spc="-5" dirty="0">
                <a:latin typeface="Calibri"/>
                <a:cs typeface="Calibri"/>
              </a:rPr>
              <a:t>endothelial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function.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7548" y="232664"/>
            <a:ext cx="4170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Uses </a:t>
            </a:r>
            <a:r>
              <a:rPr spc="-10" dirty="0"/>
              <a:t>of ACE</a:t>
            </a:r>
            <a:r>
              <a:rPr spc="-80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955929"/>
            <a:ext cx="7997190" cy="5317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Diabetic </a:t>
            </a: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nephropathy:  </a:t>
            </a:r>
            <a:r>
              <a:rPr sz="2800" spc="-15" dirty="0">
                <a:latin typeface="Calibri"/>
                <a:cs typeface="Calibri"/>
              </a:rPr>
              <a:t>Prolonged</a:t>
            </a:r>
            <a:r>
              <a:rPr sz="2800" spc="6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ACE inhibitor  </a:t>
            </a:r>
            <a:r>
              <a:rPr sz="2800" spc="-15" dirty="0">
                <a:latin typeface="Calibri"/>
                <a:cs typeface="Calibri"/>
              </a:rPr>
              <a:t>therapy </a:t>
            </a:r>
            <a:r>
              <a:rPr sz="2800" spc="-5" dirty="0">
                <a:latin typeface="Calibri"/>
                <a:cs typeface="Calibri"/>
              </a:rPr>
              <a:t>has been </a:t>
            </a:r>
            <a:r>
              <a:rPr sz="2800" spc="-15" dirty="0">
                <a:latin typeface="Calibri"/>
                <a:cs typeface="Calibri"/>
              </a:rPr>
              <a:t>found </a:t>
            </a:r>
            <a:r>
              <a:rPr sz="2800" spc="-20" dirty="0">
                <a:latin typeface="Calibri"/>
                <a:cs typeface="Calibri"/>
              </a:rPr>
              <a:t>to prevent </a:t>
            </a:r>
            <a:r>
              <a:rPr sz="2800" spc="-5" dirty="0">
                <a:latin typeface="Calibri"/>
                <a:cs typeface="Calibri"/>
              </a:rPr>
              <a:t>or </a:t>
            </a:r>
            <a:r>
              <a:rPr sz="2800" spc="-15" dirty="0">
                <a:latin typeface="Calibri"/>
                <a:cs typeface="Calibri"/>
              </a:rPr>
              <a:t>delay </a:t>
            </a:r>
            <a:r>
              <a:rPr sz="2800" spc="-5" dirty="0">
                <a:latin typeface="Calibri"/>
                <a:cs typeface="Calibri"/>
              </a:rPr>
              <a:t>end-  </a:t>
            </a:r>
            <a:r>
              <a:rPr sz="2800" spc="-25" dirty="0">
                <a:latin typeface="Calibri"/>
                <a:cs typeface="Calibri"/>
              </a:rPr>
              <a:t>stage </a:t>
            </a:r>
            <a:r>
              <a:rPr sz="2800" spc="-10" dirty="0">
                <a:latin typeface="Calibri"/>
                <a:cs typeface="Calibri"/>
              </a:rPr>
              <a:t>renal disease in </a:t>
            </a:r>
            <a:r>
              <a:rPr sz="2800" spc="-5" dirty="0">
                <a:latin typeface="Calibri"/>
                <a:cs typeface="Calibri"/>
              </a:rPr>
              <a:t>type I as </a:t>
            </a:r>
            <a:r>
              <a:rPr sz="2800" spc="-10" dirty="0">
                <a:latin typeface="Calibri"/>
                <a:cs typeface="Calibri"/>
              </a:rPr>
              <a:t>well </a:t>
            </a:r>
            <a:r>
              <a:rPr sz="2800" dirty="0">
                <a:latin typeface="Calibri"/>
                <a:cs typeface="Calibri"/>
              </a:rPr>
              <a:t>as </a:t>
            </a:r>
            <a:r>
              <a:rPr sz="2800" spc="-5" dirty="0">
                <a:latin typeface="Calibri"/>
                <a:cs typeface="Calibri"/>
              </a:rPr>
              <a:t>type II  </a:t>
            </a:r>
            <a:r>
              <a:rPr sz="2800" spc="-10" dirty="0">
                <a:latin typeface="Calibri"/>
                <a:cs typeface="Calibri"/>
              </a:rPr>
              <a:t>diabetics.</a:t>
            </a:r>
            <a:endParaRPr sz="2800" dirty="0">
              <a:latin typeface="Calibri"/>
              <a:cs typeface="Calibri"/>
            </a:endParaRPr>
          </a:p>
          <a:p>
            <a:pPr marL="355600" marR="6985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Nondiabetic </a:t>
            </a: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nephropathy: </a:t>
            </a:r>
            <a:r>
              <a:rPr sz="2800" spc="-10" dirty="0">
                <a:latin typeface="Calibri"/>
                <a:cs typeface="Calibri"/>
              </a:rPr>
              <a:t>ACE </a:t>
            </a:r>
            <a:r>
              <a:rPr sz="2800" spc="-15" dirty="0">
                <a:latin typeface="Calibri"/>
                <a:cs typeface="Calibri"/>
              </a:rPr>
              <a:t>inhibitors </a:t>
            </a:r>
            <a:r>
              <a:rPr sz="2800" spc="-10" dirty="0">
                <a:latin typeface="Calibri"/>
                <a:cs typeface="Calibri"/>
              </a:rPr>
              <a:t>reducing  </a:t>
            </a:r>
            <a:r>
              <a:rPr sz="2800" spc="-15" dirty="0">
                <a:latin typeface="Calibri"/>
                <a:cs typeface="Calibri"/>
              </a:rPr>
              <a:t>proteinuria by </a:t>
            </a:r>
            <a:r>
              <a:rPr sz="2800" spc="-10" dirty="0">
                <a:latin typeface="Calibri"/>
                <a:cs typeface="Calibri"/>
              </a:rPr>
              <a:t>decreasing </a:t>
            </a:r>
            <a:r>
              <a:rPr sz="2800" spc="-15" dirty="0">
                <a:latin typeface="Calibri"/>
                <a:cs typeface="Calibri"/>
              </a:rPr>
              <a:t>pressure gradient </a:t>
            </a:r>
            <a:r>
              <a:rPr sz="2800" spc="-10" dirty="0">
                <a:latin typeface="Calibri"/>
                <a:cs typeface="Calibri"/>
              </a:rPr>
              <a:t>across  </a:t>
            </a:r>
            <a:r>
              <a:rPr sz="2800" spc="-5" dirty="0">
                <a:latin typeface="Calibri"/>
                <a:cs typeface="Calibri"/>
              </a:rPr>
              <a:t>glomerular capillaries as </a:t>
            </a:r>
            <a:r>
              <a:rPr sz="2800" spc="-10" dirty="0">
                <a:latin typeface="Calibri"/>
                <a:cs typeface="Calibri"/>
              </a:rPr>
              <a:t>well </a:t>
            </a:r>
            <a:r>
              <a:rPr sz="2800" spc="-5" dirty="0">
                <a:latin typeface="Calibri"/>
                <a:cs typeface="Calibri"/>
              </a:rPr>
              <a:t>as </a:t>
            </a:r>
            <a:r>
              <a:rPr sz="2800" spc="-15" dirty="0">
                <a:latin typeface="Calibri"/>
                <a:cs typeface="Calibri"/>
              </a:rPr>
              <a:t>by </a:t>
            </a:r>
            <a:r>
              <a:rPr sz="2800" spc="-10" dirty="0">
                <a:latin typeface="Calibri"/>
                <a:cs typeface="Calibri"/>
              </a:rPr>
              <a:t>altering  </a:t>
            </a:r>
            <a:r>
              <a:rPr sz="2800" spc="-15" dirty="0">
                <a:latin typeface="Calibri"/>
                <a:cs typeface="Calibri"/>
              </a:rPr>
              <a:t>membrane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permeability.</a:t>
            </a:r>
            <a:endParaRPr sz="2800" dirty="0">
              <a:latin typeface="Calibri"/>
              <a:cs typeface="Calibri"/>
            </a:endParaRPr>
          </a:p>
          <a:p>
            <a:pPr marL="355600" marR="5715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Scleroderma crisis: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20" dirty="0">
                <a:latin typeface="Calibri"/>
                <a:cs typeface="Calibri"/>
              </a:rPr>
              <a:t>marked </a:t>
            </a:r>
            <a:r>
              <a:rPr sz="2800" spc="-5" dirty="0">
                <a:latin typeface="Calibri"/>
                <a:cs typeface="Calibri"/>
              </a:rPr>
              <a:t>rise </a:t>
            </a:r>
            <a:r>
              <a:rPr sz="2800" dirty="0">
                <a:latin typeface="Calibri"/>
                <a:cs typeface="Calibri"/>
              </a:rPr>
              <a:t>in BP and  </a:t>
            </a:r>
            <a:r>
              <a:rPr sz="2800" spc="-15" dirty="0">
                <a:latin typeface="Calibri"/>
                <a:cs typeface="Calibri"/>
              </a:rPr>
              <a:t>deterioration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5" dirty="0">
                <a:latin typeface="Calibri"/>
                <a:cs typeface="Calibri"/>
              </a:rPr>
              <a:t>renal </a:t>
            </a:r>
            <a:r>
              <a:rPr sz="2800" spc="-5" dirty="0">
                <a:latin typeface="Calibri"/>
                <a:cs typeface="Calibri"/>
              </a:rPr>
              <a:t>function </a:t>
            </a:r>
            <a:r>
              <a:rPr sz="2800" spc="-10" dirty="0">
                <a:latin typeface="Calibri"/>
                <a:cs typeface="Calibri"/>
              </a:rPr>
              <a:t>in scleroderma </a:t>
            </a:r>
            <a:r>
              <a:rPr sz="2800" spc="-5" dirty="0">
                <a:latin typeface="Calibri"/>
                <a:cs typeface="Calibri"/>
              </a:rPr>
              <a:t>crisis  </a:t>
            </a:r>
            <a:r>
              <a:rPr sz="2800" spc="-10" dirty="0">
                <a:latin typeface="Calibri"/>
                <a:cs typeface="Calibri"/>
              </a:rPr>
              <a:t>is </a:t>
            </a:r>
            <a:r>
              <a:rPr sz="2800" spc="-15" dirty="0">
                <a:latin typeface="Calibri"/>
                <a:cs typeface="Calibri"/>
              </a:rPr>
              <a:t>mediated  by</a:t>
            </a:r>
            <a:r>
              <a:rPr sz="2800" spc="6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Ang II. </a:t>
            </a:r>
            <a:r>
              <a:rPr sz="2800" spc="-10" dirty="0">
                <a:latin typeface="Calibri"/>
                <a:cs typeface="Calibri"/>
              </a:rPr>
              <a:t>ACE inhibitors produce  </a:t>
            </a:r>
            <a:r>
              <a:rPr sz="2800" spc="-20" dirty="0">
                <a:latin typeface="Calibri"/>
                <a:cs typeface="Calibri"/>
              </a:rPr>
              <a:t>improvement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25" dirty="0">
                <a:latin typeface="Calibri"/>
                <a:cs typeface="Calibri"/>
              </a:rPr>
              <a:t>life </a:t>
            </a:r>
            <a:r>
              <a:rPr sz="2800" spc="-15" dirty="0">
                <a:latin typeface="Calibri"/>
                <a:cs typeface="Calibri"/>
              </a:rPr>
              <a:t>saving </a:t>
            </a:r>
            <a:r>
              <a:rPr sz="2800" spc="-10" dirty="0">
                <a:latin typeface="Calibri"/>
                <a:cs typeface="Calibri"/>
              </a:rPr>
              <a:t>in this</a:t>
            </a:r>
            <a:r>
              <a:rPr sz="2800" spc="1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condition.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580" y="232664"/>
            <a:ext cx="5942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D617BB"/>
                </a:solidFill>
              </a:rPr>
              <a:t>Angiotensin </a:t>
            </a:r>
            <a:r>
              <a:rPr spc="-15" dirty="0">
                <a:solidFill>
                  <a:srgbClr val="D617BB"/>
                </a:solidFill>
              </a:rPr>
              <a:t>antagonists</a:t>
            </a:r>
            <a:r>
              <a:rPr spc="10" dirty="0">
                <a:solidFill>
                  <a:srgbClr val="D617BB"/>
                </a:solidFill>
              </a:rPr>
              <a:t> </a:t>
            </a:r>
            <a:r>
              <a:rPr dirty="0">
                <a:solidFill>
                  <a:srgbClr val="D617BB"/>
                </a:solidFill>
              </a:rPr>
              <a:t>(ARBs)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955929"/>
            <a:ext cx="7996555" cy="5488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8255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10" dirty="0">
                <a:solidFill>
                  <a:srgbClr val="D617BB"/>
                </a:solidFill>
                <a:latin typeface="Calibri"/>
                <a:cs typeface="Calibri"/>
              </a:rPr>
              <a:t>Angiotensin </a:t>
            </a:r>
            <a:r>
              <a:rPr sz="2800" b="1" spc="-15" dirty="0">
                <a:solidFill>
                  <a:srgbClr val="D617BB"/>
                </a:solidFill>
                <a:latin typeface="Calibri"/>
                <a:cs typeface="Calibri"/>
              </a:rPr>
              <a:t>antagonists: </a:t>
            </a:r>
            <a:r>
              <a:rPr sz="2800" spc="-10" dirty="0">
                <a:latin typeface="Calibri"/>
                <a:cs typeface="Calibri"/>
              </a:rPr>
              <a:t>losartan, candesartan,  valsartan, </a:t>
            </a:r>
            <a:r>
              <a:rPr sz="2800" spc="-15" dirty="0">
                <a:latin typeface="Calibri"/>
                <a:cs typeface="Calibri"/>
              </a:rPr>
              <a:t>telmisartan, </a:t>
            </a:r>
            <a:r>
              <a:rPr sz="2800" spc="-10" dirty="0">
                <a:latin typeface="Calibri"/>
                <a:cs typeface="Calibri"/>
              </a:rPr>
              <a:t>olmesartan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irbesartan.</a:t>
            </a:r>
            <a:endParaRPr sz="2800">
              <a:latin typeface="Calibri"/>
              <a:cs typeface="Calibri"/>
            </a:endParaRPr>
          </a:p>
          <a:p>
            <a:pPr marL="355600" marR="6985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Their pharmacologic </a:t>
            </a:r>
            <a:r>
              <a:rPr sz="2800" spc="-25" dirty="0">
                <a:latin typeface="Calibri"/>
                <a:cs typeface="Calibri"/>
              </a:rPr>
              <a:t>effects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ARBs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similar </a:t>
            </a:r>
            <a:r>
              <a:rPr sz="2800" spc="-20" dirty="0">
                <a:latin typeface="Calibri"/>
                <a:cs typeface="Calibri"/>
              </a:rPr>
              <a:t>to  </a:t>
            </a:r>
            <a:r>
              <a:rPr sz="2800" spc="-5" dirty="0">
                <a:latin typeface="Calibri"/>
                <a:cs typeface="Calibri"/>
              </a:rPr>
              <a:t>those of </a:t>
            </a:r>
            <a:r>
              <a:rPr sz="2800" spc="-15" dirty="0">
                <a:latin typeface="Calibri"/>
                <a:cs typeface="Calibri"/>
              </a:rPr>
              <a:t>ACE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inhibitors.</a:t>
            </a:r>
            <a:endParaRPr sz="2800">
              <a:latin typeface="Calibri"/>
              <a:cs typeface="Calibri"/>
            </a:endParaRPr>
          </a:p>
          <a:p>
            <a:pPr marL="355600" marR="6350" indent="-343535" algn="just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ARBs </a:t>
            </a:r>
            <a:r>
              <a:rPr sz="2800" spc="-15" dirty="0">
                <a:latin typeface="Calibri"/>
                <a:cs typeface="Calibri"/>
              </a:rPr>
              <a:t>produce </a:t>
            </a:r>
            <a:r>
              <a:rPr sz="2800" spc="-10" dirty="0">
                <a:latin typeface="Calibri"/>
                <a:cs typeface="Calibri"/>
              </a:rPr>
              <a:t>arteriolar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venous dilation </a:t>
            </a:r>
            <a:r>
              <a:rPr sz="2800" dirty="0">
                <a:latin typeface="Calibri"/>
                <a:cs typeface="Calibri"/>
              </a:rPr>
              <a:t>and  </a:t>
            </a:r>
            <a:r>
              <a:rPr sz="2800" spc="-10" dirty="0">
                <a:latin typeface="Calibri"/>
                <a:cs typeface="Calibri"/>
              </a:rPr>
              <a:t>block </a:t>
            </a:r>
            <a:r>
              <a:rPr sz="2800" spc="-15" dirty="0">
                <a:latin typeface="Calibri"/>
                <a:cs typeface="Calibri"/>
              </a:rPr>
              <a:t>aldosterone </a:t>
            </a:r>
            <a:r>
              <a:rPr sz="2800" spc="-10" dirty="0">
                <a:latin typeface="Calibri"/>
                <a:cs typeface="Calibri"/>
              </a:rPr>
              <a:t>secretion, </a:t>
            </a:r>
            <a:r>
              <a:rPr sz="2800" spc="-5" dirty="0">
                <a:latin typeface="Calibri"/>
                <a:cs typeface="Calibri"/>
              </a:rPr>
              <a:t>thus </a:t>
            </a:r>
            <a:r>
              <a:rPr sz="2800" spc="-10" dirty="0">
                <a:latin typeface="Calibri"/>
                <a:cs typeface="Calibri"/>
              </a:rPr>
              <a:t>lowering blood  </a:t>
            </a:r>
            <a:r>
              <a:rPr sz="2800" spc="-15" dirty="0">
                <a:latin typeface="Calibri"/>
                <a:cs typeface="Calibri"/>
              </a:rPr>
              <a:t>pressure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decreasing salt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20" dirty="0">
                <a:latin typeface="Calibri"/>
                <a:cs typeface="Calibri"/>
              </a:rPr>
              <a:t>water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retention.</a:t>
            </a:r>
            <a:endParaRPr sz="2800">
              <a:latin typeface="Calibri"/>
              <a:cs typeface="Calibri"/>
            </a:endParaRPr>
          </a:p>
          <a:p>
            <a:pPr marL="355600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ARBs do not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increase bradykinin</a:t>
            </a:r>
            <a:r>
              <a:rPr sz="2800" b="1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levels</a:t>
            </a:r>
            <a:r>
              <a:rPr sz="2800" spc="-15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ARBs </a:t>
            </a:r>
            <a:r>
              <a:rPr sz="2800" spc="-20" dirty="0">
                <a:latin typeface="Calibri"/>
                <a:cs typeface="Calibri"/>
              </a:rPr>
              <a:t>may </a:t>
            </a:r>
            <a:r>
              <a:rPr sz="2800" spc="-5" dirty="0">
                <a:latin typeface="Calibri"/>
                <a:cs typeface="Calibri"/>
              </a:rPr>
              <a:t>be </a:t>
            </a:r>
            <a:r>
              <a:rPr sz="2800" spc="-10" dirty="0">
                <a:latin typeface="Calibri"/>
                <a:cs typeface="Calibri"/>
              </a:rPr>
              <a:t>used </a:t>
            </a:r>
            <a:r>
              <a:rPr sz="2800" spc="-5" dirty="0">
                <a:latin typeface="Calibri"/>
                <a:cs typeface="Calibri"/>
              </a:rPr>
              <a:t>as </a:t>
            </a:r>
            <a:r>
              <a:rPr sz="2800" spc="-15" dirty="0">
                <a:latin typeface="Calibri"/>
                <a:cs typeface="Calibri"/>
              </a:rPr>
              <a:t>first-line  agents  </a:t>
            </a:r>
            <a:r>
              <a:rPr sz="2800" spc="-25" dirty="0">
                <a:latin typeface="Calibri"/>
                <a:cs typeface="Calibri"/>
              </a:rPr>
              <a:t>for </a:t>
            </a:r>
            <a:r>
              <a:rPr sz="2800" spc="-5" dirty="0">
                <a:latin typeface="Calibri"/>
                <a:cs typeface="Calibri"/>
              </a:rPr>
              <a:t>the  </a:t>
            </a:r>
            <a:r>
              <a:rPr sz="2800" spc="-15" dirty="0">
                <a:latin typeface="Calibri"/>
                <a:cs typeface="Calibri"/>
              </a:rPr>
              <a:t>treatment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hypertension,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especially </a:t>
            </a:r>
            <a:r>
              <a:rPr sz="2800" b="1" dirty="0">
                <a:solidFill>
                  <a:srgbClr val="006FC0"/>
                </a:solidFill>
                <a:latin typeface="Calibri"/>
                <a:cs typeface="Calibri"/>
              </a:rPr>
              <a:t>in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patients  with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a compelling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indication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of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diabetes,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heart  </a:t>
            </a:r>
            <a:r>
              <a:rPr sz="2800" b="1" spc="-15" dirty="0">
                <a:solidFill>
                  <a:srgbClr val="006FC0"/>
                </a:solidFill>
                <a:latin typeface="Calibri"/>
                <a:cs typeface="Calibri"/>
              </a:rPr>
              <a:t>failure,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or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chronic kidney</a:t>
            </a:r>
            <a:r>
              <a:rPr sz="2800" b="1" spc="1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6FC0"/>
                </a:solidFill>
                <a:latin typeface="Calibri"/>
                <a:cs typeface="Calibri"/>
              </a:rPr>
              <a:t>disease</a:t>
            </a:r>
            <a:r>
              <a:rPr sz="2800" spc="-5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1369" y="232664"/>
            <a:ext cx="3997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77923B"/>
                </a:solidFill>
              </a:rPr>
              <a:t>Direct renin</a:t>
            </a:r>
            <a:r>
              <a:rPr spc="-75" dirty="0">
                <a:solidFill>
                  <a:srgbClr val="77923B"/>
                </a:solidFill>
              </a:rPr>
              <a:t> </a:t>
            </a:r>
            <a:r>
              <a:rPr spc="-5" dirty="0">
                <a:solidFill>
                  <a:srgbClr val="77923B"/>
                </a:solidFill>
              </a:rPr>
              <a:t>inhibitor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955929"/>
            <a:ext cx="7996555" cy="540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selective </a:t>
            </a:r>
            <a:r>
              <a:rPr sz="2800" spc="-15" dirty="0">
                <a:latin typeface="Calibri"/>
                <a:cs typeface="Calibri"/>
              </a:rPr>
              <a:t>renin </a:t>
            </a:r>
            <a:r>
              <a:rPr sz="2800" spc="-35" dirty="0">
                <a:latin typeface="Calibri"/>
                <a:cs typeface="Calibri"/>
              </a:rPr>
              <a:t>inhibitor, </a:t>
            </a:r>
            <a:r>
              <a:rPr sz="2800" spc="-5" dirty="0">
                <a:latin typeface="Calibri"/>
                <a:cs typeface="Calibri"/>
              </a:rPr>
              <a:t>aliskiren </a:t>
            </a:r>
            <a:r>
              <a:rPr sz="2800" spc="-10" dirty="0">
                <a:latin typeface="Calibri"/>
                <a:cs typeface="Calibri"/>
              </a:rPr>
              <a:t>directly </a:t>
            </a:r>
            <a:r>
              <a:rPr sz="2800" spc="-5" dirty="0">
                <a:latin typeface="Calibri"/>
                <a:cs typeface="Calibri"/>
              </a:rPr>
              <a:t>inhibits  </a:t>
            </a:r>
            <a:r>
              <a:rPr sz="2800" spc="-10" dirty="0">
                <a:latin typeface="Calibri"/>
                <a:cs typeface="Calibri"/>
              </a:rPr>
              <a:t>renin </a:t>
            </a:r>
            <a:r>
              <a:rPr sz="2800" spc="-5" dirty="0">
                <a:latin typeface="Calibri"/>
                <a:cs typeface="Calibri"/>
              </a:rPr>
              <a:t>and, thus, 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acts </a:t>
            </a:r>
            <a:r>
              <a:rPr sz="2800" b="1" dirty="0">
                <a:solidFill>
                  <a:srgbClr val="D617BB"/>
                </a:solidFill>
                <a:latin typeface="Calibri"/>
                <a:cs typeface="Calibri"/>
              </a:rPr>
              <a:t>earlier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renin–  angiotensin–aldosterone </a:t>
            </a:r>
            <a:r>
              <a:rPr sz="2800" spc="-30" dirty="0">
                <a:latin typeface="Calibri"/>
                <a:cs typeface="Calibri"/>
              </a:rPr>
              <a:t>system </a:t>
            </a:r>
            <a:r>
              <a:rPr sz="2800" spc="-5" dirty="0">
                <a:latin typeface="Calibri"/>
                <a:cs typeface="Calibri"/>
              </a:rPr>
              <a:t>than </a:t>
            </a:r>
            <a:r>
              <a:rPr sz="2800" spc="-10" dirty="0">
                <a:latin typeface="Calibri"/>
                <a:cs typeface="Calibri"/>
              </a:rPr>
              <a:t>ACE inhibitors  </a:t>
            </a:r>
            <a:r>
              <a:rPr sz="2800" spc="-5" dirty="0">
                <a:latin typeface="Calibri"/>
                <a:cs typeface="Calibri"/>
              </a:rPr>
              <a:t>or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ARBs.</a:t>
            </a:r>
            <a:endParaRPr sz="2800">
              <a:latin typeface="Calibri"/>
              <a:cs typeface="Calibri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It </a:t>
            </a:r>
            <a:r>
              <a:rPr sz="2800" spc="-20" dirty="0">
                <a:latin typeface="Calibri"/>
                <a:cs typeface="Calibri"/>
              </a:rPr>
              <a:t>lowers </a:t>
            </a:r>
            <a:r>
              <a:rPr sz="2800" spc="-5" dirty="0">
                <a:latin typeface="Calibri"/>
                <a:cs typeface="Calibri"/>
              </a:rPr>
              <a:t>blood </a:t>
            </a:r>
            <a:r>
              <a:rPr sz="2800" spc="-15" dirty="0">
                <a:latin typeface="Calibri"/>
                <a:cs typeface="Calibri"/>
              </a:rPr>
              <a:t>pressure </a:t>
            </a:r>
            <a:r>
              <a:rPr sz="2800" spc="-5" dirty="0">
                <a:latin typeface="Calibri"/>
                <a:cs typeface="Calibri"/>
              </a:rPr>
              <a:t>about as </a:t>
            </a:r>
            <a:r>
              <a:rPr sz="2800" spc="-20" dirty="0">
                <a:latin typeface="Calibri"/>
                <a:cs typeface="Calibri"/>
              </a:rPr>
              <a:t>effectively </a:t>
            </a:r>
            <a:r>
              <a:rPr sz="2800" spc="-5" dirty="0">
                <a:latin typeface="Calibri"/>
                <a:cs typeface="Calibri"/>
              </a:rPr>
              <a:t>as  </a:t>
            </a:r>
            <a:r>
              <a:rPr sz="2800" dirty="0">
                <a:latin typeface="Calibri"/>
                <a:cs typeface="Calibri"/>
              </a:rPr>
              <a:t>ARBs, </a:t>
            </a:r>
            <a:r>
              <a:rPr sz="2800" spc="-15" dirty="0">
                <a:latin typeface="Calibri"/>
                <a:cs typeface="Calibri"/>
              </a:rPr>
              <a:t>ACE </a:t>
            </a:r>
            <a:r>
              <a:rPr sz="2800" spc="-10" dirty="0">
                <a:latin typeface="Calibri"/>
                <a:cs typeface="Calibri"/>
              </a:rPr>
              <a:t>inhibitors, </a:t>
            </a:r>
            <a:r>
              <a:rPr sz="2800" spc="-5" dirty="0">
                <a:latin typeface="Calibri"/>
                <a:cs typeface="Calibri"/>
              </a:rPr>
              <a:t>and thiazides. </a:t>
            </a:r>
            <a:r>
              <a:rPr sz="2800" b="1" spc="-10" dirty="0">
                <a:solidFill>
                  <a:srgbClr val="D617BB"/>
                </a:solidFill>
                <a:latin typeface="Calibri"/>
                <a:cs typeface="Calibri"/>
              </a:rPr>
              <a:t>Aliskiren 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should  not be routinely combined </a:t>
            </a:r>
            <a:r>
              <a:rPr sz="2800" b="1" dirty="0">
                <a:solidFill>
                  <a:srgbClr val="D617BB"/>
                </a:solidFill>
                <a:latin typeface="Calibri"/>
                <a:cs typeface="Calibri"/>
              </a:rPr>
              <a:t>with 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an </a:t>
            </a:r>
            <a:r>
              <a:rPr sz="2800" b="1" spc="-15" dirty="0">
                <a:solidFill>
                  <a:srgbClr val="D617BB"/>
                </a:solidFill>
                <a:latin typeface="Calibri"/>
                <a:cs typeface="Calibri"/>
              </a:rPr>
              <a:t>ACE </a:t>
            </a:r>
            <a:r>
              <a:rPr sz="2800" b="1" spc="-10" dirty="0">
                <a:solidFill>
                  <a:srgbClr val="D617BB"/>
                </a:solidFill>
                <a:latin typeface="Calibri"/>
                <a:cs typeface="Calibri"/>
              </a:rPr>
              <a:t>inhibitor or  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ARBs</a:t>
            </a:r>
            <a:r>
              <a:rPr sz="2800" spc="-5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355600" marR="5715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Aliskiren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can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cause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diarrhea, especially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at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higher  doses, and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can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also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cause cough and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angioedema, 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but probably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less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often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than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ACE</a:t>
            </a:r>
            <a:r>
              <a:rPr sz="2800" b="1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inhibitors.</a:t>
            </a:r>
            <a:endParaRPr sz="2800">
              <a:latin typeface="Calibri"/>
              <a:cs typeface="Calibri"/>
            </a:endParaRPr>
          </a:p>
          <a:p>
            <a:pPr marL="355600" indent="-343535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i="1" u="heavy" spc="-10" dirty="0">
                <a:solidFill>
                  <a:srgbClr val="D617BB"/>
                </a:solidFill>
                <a:uFill>
                  <a:solidFill>
                    <a:srgbClr val="D617BB"/>
                  </a:solidFill>
                </a:uFill>
                <a:latin typeface="Calibri"/>
                <a:cs typeface="Calibri"/>
              </a:rPr>
              <a:t>Aliskiren</a:t>
            </a:r>
            <a:r>
              <a:rPr sz="28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is </a:t>
            </a:r>
            <a:r>
              <a:rPr sz="2800" b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contraindicated </a:t>
            </a:r>
            <a:r>
              <a:rPr sz="28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during</a:t>
            </a:r>
            <a:r>
              <a:rPr sz="2800" b="1" u="heavy" spc="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pregnancy.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9552" y="232664"/>
            <a:ext cx="41040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0000"/>
                </a:solidFill>
              </a:rPr>
              <a:t>β-adrenergic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20" dirty="0">
                <a:solidFill>
                  <a:srgbClr val="FF0000"/>
                </a:solidFill>
              </a:rPr>
              <a:t>blockers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889406"/>
            <a:ext cx="7997190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β-adrenergic </a:t>
            </a:r>
            <a:r>
              <a:rPr sz="2800" spc="-25" dirty="0">
                <a:latin typeface="Calibri"/>
                <a:cs typeface="Calibri"/>
              </a:rPr>
              <a:t>blockers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5" dirty="0">
                <a:latin typeface="Calibri"/>
                <a:cs typeface="Calibri"/>
              </a:rPr>
              <a:t>mild </a:t>
            </a:r>
            <a:r>
              <a:rPr sz="2800" spc="-10" dirty="0">
                <a:latin typeface="Calibri"/>
                <a:cs typeface="Calibri"/>
              </a:rPr>
              <a:t>antihypertensives </a:t>
            </a:r>
            <a:r>
              <a:rPr sz="2800" dirty="0">
                <a:latin typeface="Calibri"/>
                <a:cs typeface="Calibri"/>
              </a:rPr>
              <a:t>and  </a:t>
            </a:r>
            <a:r>
              <a:rPr sz="2800" spc="-5" dirty="0">
                <a:latin typeface="Calibri"/>
                <a:cs typeface="Calibri"/>
              </a:rPr>
              <a:t>do </a:t>
            </a:r>
            <a:r>
              <a:rPr sz="2800" spc="-10" dirty="0">
                <a:latin typeface="Calibri"/>
                <a:cs typeface="Calibri"/>
              </a:rPr>
              <a:t>not significantly lower </a:t>
            </a:r>
            <a:r>
              <a:rPr sz="2800" dirty="0">
                <a:latin typeface="Calibri"/>
                <a:cs typeface="Calibri"/>
              </a:rPr>
              <a:t>BP </a:t>
            </a:r>
            <a:r>
              <a:rPr sz="2800" spc="-10" dirty="0">
                <a:latin typeface="Calibri"/>
                <a:cs typeface="Calibri"/>
              </a:rPr>
              <a:t>in normotensives. </a:t>
            </a:r>
            <a:r>
              <a:rPr sz="2800" spc="-5" dirty="0">
                <a:latin typeface="Calibri"/>
                <a:cs typeface="Calibri"/>
              </a:rPr>
              <a:t>In  </a:t>
            </a:r>
            <a:r>
              <a:rPr sz="2800" spc="-25" dirty="0">
                <a:latin typeface="Calibri"/>
                <a:cs typeface="Calibri"/>
              </a:rPr>
              <a:t>stage </a:t>
            </a:r>
            <a:r>
              <a:rPr sz="2800" spc="-5" dirty="0">
                <a:latin typeface="Calibri"/>
                <a:cs typeface="Calibri"/>
              </a:rPr>
              <a:t>1 </a:t>
            </a:r>
            <a:r>
              <a:rPr sz="2800" spc="-10" dirty="0">
                <a:latin typeface="Calibri"/>
                <a:cs typeface="Calibri"/>
              </a:rPr>
              <a:t>cases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5" dirty="0">
                <a:latin typeface="Calibri"/>
                <a:cs typeface="Calibri"/>
              </a:rPr>
              <a:t>hypertensive </a:t>
            </a:r>
            <a:r>
              <a:rPr sz="2800" spc="-10" dirty="0">
                <a:latin typeface="Calibri"/>
                <a:cs typeface="Calibri"/>
              </a:rPr>
              <a:t>patients </a:t>
            </a:r>
            <a:r>
              <a:rPr sz="2800" spc="-5" dirty="0">
                <a:latin typeface="Calibri"/>
                <a:cs typeface="Calibri"/>
              </a:rPr>
              <a:t>(30 - </a:t>
            </a:r>
            <a:r>
              <a:rPr sz="2800" dirty="0">
                <a:latin typeface="Calibri"/>
                <a:cs typeface="Calibri"/>
              </a:rPr>
              <a:t>40%), </a:t>
            </a:r>
            <a:r>
              <a:rPr sz="2800" spc="-5" dirty="0">
                <a:latin typeface="Calibri"/>
                <a:cs typeface="Calibri"/>
              </a:rPr>
              <a:t>β-  </a:t>
            </a:r>
            <a:r>
              <a:rPr sz="2800" spc="-15" dirty="0">
                <a:latin typeface="Calibri"/>
                <a:cs typeface="Calibri"/>
              </a:rPr>
              <a:t>adrenergic </a:t>
            </a:r>
            <a:r>
              <a:rPr sz="2800" spc="-25" dirty="0">
                <a:latin typeface="Calibri"/>
                <a:cs typeface="Calibri"/>
              </a:rPr>
              <a:t>blockers </a:t>
            </a:r>
            <a:r>
              <a:rPr sz="2800" spc="-15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used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alone.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9552" y="232664"/>
            <a:ext cx="41040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0000"/>
                </a:solidFill>
              </a:rPr>
              <a:t>β-adrenergic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20" dirty="0">
                <a:solidFill>
                  <a:srgbClr val="FF0000"/>
                </a:solidFill>
              </a:rPr>
              <a:t>blockers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851852"/>
            <a:ext cx="8224520" cy="29216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b="1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Propranolol</a:t>
            </a:r>
            <a:endParaRPr sz="3200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Propranolol </a:t>
            </a:r>
            <a:r>
              <a:rPr sz="2800" spc="-10" dirty="0">
                <a:latin typeface="Calibri"/>
                <a:cs typeface="Calibri"/>
              </a:rPr>
              <a:t>is 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25" dirty="0">
                <a:latin typeface="Calibri"/>
                <a:cs typeface="Calibri"/>
              </a:rPr>
              <a:t>first </a:t>
            </a:r>
            <a:r>
              <a:rPr sz="2800" spc="-5" dirty="0">
                <a:latin typeface="Calibri"/>
                <a:cs typeface="Calibri"/>
              </a:rPr>
              <a:t>β </a:t>
            </a:r>
            <a:r>
              <a:rPr sz="2800" spc="-20" dirty="0">
                <a:latin typeface="Calibri"/>
                <a:cs typeface="Calibri"/>
              </a:rPr>
              <a:t>blocker </a:t>
            </a:r>
            <a:r>
              <a:rPr sz="2800" spc="-10" dirty="0">
                <a:latin typeface="Calibri"/>
                <a:cs typeface="Calibri"/>
              </a:rPr>
              <a:t>showed </a:t>
            </a:r>
            <a:r>
              <a:rPr sz="2800" spc="-20" dirty="0">
                <a:latin typeface="Calibri"/>
                <a:cs typeface="Calibri"/>
              </a:rPr>
              <a:t>effective </a:t>
            </a:r>
            <a:r>
              <a:rPr sz="2800" spc="-15" dirty="0">
                <a:latin typeface="Calibri"/>
                <a:cs typeface="Calibri"/>
              </a:rPr>
              <a:t>in  hypertension </a:t>
            </a:r>
            <a:r>
              <a:rPr sz="2800" spc="-5" dirty="0">
                <a:latin typeface="Calibri"/>
                <a:cs typeface="Calibri"/>
              </a:rPr>
              <a:t>and ischemic </a:t>
            </a:r>
            <a:r>
              <a:rPr sz="2800" spc="-10" dirty="0">
                <a:latin typeface="Calibri"/>
                <a:cs typeface="Calibri"/>
              </a:rPr>
              <a:t>heart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disease.</a:t>
            </a:r>
            <a:endParaRPr sz="2800" dirty="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Propranolol</a:t>
            </a:r>
            <a:r>
              <a:rPr sz="2800" spc="6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has now been </a:t>
            </a: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largely  </a:t>
            </a: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replaced </a:t>
            </a:r>
            <a:r>
              <a:rPr sz="2800" b="1" spc="-20" dirty="0">
                <a:solidFill>
                  <a:srgbClr val="E36C09"/>
                </a:solidFill>
                <a:latin typeface="Calibri"/>
                <a:cs typeface="Calibri"/>
              </a:rPr>
              <a:t>by  </a:t>
            </a: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cardioselective 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β </a:t>
            </a: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blockers 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such 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as </a:t>
            </a: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metoprolol 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and  </a:t>
            </a: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atenolol</a:t>
            </a:r>
            <a:r>
              <a:rPr sz="2800" spc="-15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24040" y="3833876"/>
            <a:ext cx="22599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20090" algn="l"/>
                <a:tab pos="1835150" algn="l"/>
              </a:tabLst>
            </a:pP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us</a:t>
            </a:r>
            <a:r>
              <a:rPr sz="2800" spc="-40" dirty="0">
                <a:latin typeface="Calibri"/>
                <a:cs typeface="Calibri"/>
              </a:rPr>
              <a:t>e</a:t>
            </a:r>
            <a:r>
              <a:rPr sz="2800" spc="-10" dirty="0">
                <a:latin typeface="Calibri"/>
                <a:cs typeface="Calibri"/>
              </a:rPr>
              <a:t>fu</a:t>
            </a:r>
            <a:r>
              <a:rPr sz="2800" spc="-5" dirty="0">
                <a:latin typeface="Calibri"/>
                <a:cs typeface="Calibri"/>
              </a:rPr>
              <a:t>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70" dirty="0">
                <a:latin typeface="Calibri"/>
                <a:cs typeface="Calibri"/>
              </a:rPr>
              <a:t>f</a:t>
            </a:r>
            <a:r>
              <a:rPr sz="2800" spc="-10" dirty="0">
                <a:latin typeface="Calibri"/>
                <a:cs typeface="Calibri"/>
              </a:rPr>
              <a:t>or</a:t>
            </a:r>
            <a:endParaRPr sz="2800">
              <a:latin typeface="Calibri"/>
              <a:cs typeface="Calibri"/>
            </a:endParaRPr>
          </a:p>
          <a:p>
            <a:pPr marL="186055">
              <a:lnSpc>
                <a:spcPct val="100000"/>
              </a:lnSpc>
            </a:pPr>
            <a:r>
              <a:rPr sz="2800" b="1" spc="-30" dirty="0">
                <a:solidFill>
                  <a:srgbClr val="E36C09"/>
                </a:solidFill>
                <a:latin typeface="Calibri"/>
                <a:cs typeface="Calibri"/>
              </a:rPr>
              <a:t>to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18426" y="4260596"/>
            <a:ext cx="14643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mode</a:t>
            </a:r>
            <a:r>
              <a:rPr sz="2800" b="1" spc="-65" dirty="0">
                <a:solidFill>
                  <a:srgbClr val="E36C09"/>
                </a:solidFill>
                <a:latin typeface="Calibri"/>
                <a:cs typeface="Calibri"/>
              </a:rPr>
              <a:t>r</a:t>
            </a:r>
            <a:r>
              <a:rPr sz="2800" b="1" spc="-30" dirty="0">
                <a:solidFill>
                  <a:srgbClr val="E36C09"/>
                </a:solidFill>
                <a:latin typeface="Calibri"/>
                <a:cs typeface="Calibri"/>
              </a:rPr>
              <a:t>at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740" y="3833876"/>
            <a:ext cx="5887085" cy="1817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9370" indent="-34290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All </a:t>
            </a:r>
            <a:r>
              <a:rPr sz="2800" spc="-10" dirty="0">
                <a:latin typeface="Calibri"/>
                <a:cs typeface="Calibri"/>
              </a:rPr>
              <a:t>β-adrenoceptor-blocking </a:t>
            </a:r>
            <a:r>
              <a:rPr sz="2800" spc="-15" dirty="0">
                <a:latin typeface="Calibri"/>
                <a:cs typeface="Calibri"/>
              </a:rPr>
              <a:t>agents  </a:t>
            </a:r>
            <a:r>
              <a:rPr sz="2800" spc="-10" dirty="0">
                <a:latin typeface="Calibri"/>
                <a:cs typeface="Calibri"/>
              </a:rPr>
              <a:t>lowering </a:t>
            </a:r>
            <a:r>
              <a:rPr sz="2800" spc="-5" dirty="0">
                <a:latin typeface="Calibri"/>
                <a:cs typeface="Calibri"/>
              </a:rPr>
              <a:t>blood </a:t>
            </a:r>
            <a:r>
              <a:rPr sz="2800" spc="-15" dirty="0">
                <a:latin typeface="Calibri"/>
                <a:cs typeface="Calibri"/>
              </a:rPr>
              <a:t>pressure </a:t>
            </a:r>
            <a:r>
              <a:rPr sz="2800" spc="-10" dirty="0">
                <a:latin typeface="Calibri"/>
                <a:cs typeface="Calibri"/>
              </a:rPr>
              <a:t>in </a:t>
            </a: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mild 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hypertension.</a:t>
            </a:r>
            <a:endParaRPr sz="28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In </a:t>
            </a:r>
            <a:r>
              <a:rPr sz="2800" spc="-20" dirty="0">
                <a:latin typeface="Calibri"/>
                <a:cs typeface="Calibri"/>
              </a:rPr>
              <a:t>severe </a:t>
            </a:r>
            <a:r>
              <a:rPr sz="2800" spc="-10" dirty="0">
                <a:latin typeface="Calibri"/>
                <a:cs typeface="Calibri"/>
              </a:rPr>
              <a:t>hypertension, </a:t>
            </a:r>
            <a:r>
              <a:rPr sz="2800" spc="-5" dirty="0">
                <a:latin typeface="Calibri"/>
                <a:cs typeface="Calibri"/>
              </a:rPr>
              <a:t>β</a:t>
            </a:r>
            <a:r>
              <a:rPr sz="2800" spc="434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blockers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71210" y="5199633"/>
            <a:ext cx="2129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2470" algn="l"/>
              </a:tabLst>
            </a:pP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especia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ly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2640" y="5626404"/>
            <a:ext cx="788098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useful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15" dirty="0">
                <a:latin typeface="Calibri"/>
                <a:cs typeface="Calibri"/>
              </a:rPr>
              <a:t>preventing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b="1" spc="-20" dirty="0">
                <a:solidFill>
                  <a:srgbClr val="E36C09"/>
                </a:solidFill>
                <a:latin typeface="Calibri"/>
                <a:cs typeface="Calibri"/>
              </a:rPr>
              <a:t>reflex tachycardia </a:t>
            </a:r>
            <a:r>
              <a:rPr sz="2800" spc="-10" dirty="0">
                <a:latin typeface="Calibri"/>
                <a:cs typeface="Calibri"/>
              </a:rPr>
              <a:t>that </a:t>
            </a:r>
            <a:r>
              <a:rPr sz="2800" spc="-15" dirty="0">
                <a:latin typeface="Calibri"/>
                <a:cs typeface="Calibri"/>
              </a:rPr>
              <a:t>often  </a:t>
            </a:r>
            <a:r>
              <a:rPr sz="2800" spc="-10" dirty="0">
                <a:latin typeface="Calibri"/>
                <a:cs typeface="Calibri"/>
              </a:rPr>
              <a:t>results </a:t>
            </a:r>
            <a:r>
              <a:rPr sz="2800" spc="-20" dirty="0">
                <a:latin typeface="Calibri"/>
                <a:cs typeface="Calibri"/>
              </a:rPr>
              <a:t>from </a:t>
            </a:r>
            <a:r>
              <a:rPr sz="2800" spc="-15" dirty="0">
                <a:latin typeface="Calibri"/>
                <a:cs typeface="Calibri"/>
              </a:rPr>
              <a:t>treatment </a:t>
            </a:r>
            <a:r>
              <a:rPr sz="2800" spc="-5" dirty="0">
                <a:latin typeface="Calibri"/>
                <a:cs typeface="Calibri"/>
              </a:rPr>
              <a:t>with </a:t>
            </a:r>
            <a:r>
              <a:rPr sz="2800" spc="-15" dirty="0">
                <a:latin typeface="Calibri"/>
                <a:cs typeface="Calibri"/>
              </a:rPr>
              <a:t>direct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vasodilators.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9552" y="232664"/>
            <a:ext cx="41040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0000"/>
                </a:solidFill>
              </a:rPr>
              <a:t>β-adrenergic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20" dirty="0">
                <a:solidFill>
                  <a:srgbClr val="FF0000"/>
                </a:solidFill>
              </a:rPr>
              <a:t>blockers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851852"/>
            <a:ext cx="8223250" cy="428752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00"/>
              </a:spcBef>
            </a:pPr>
            <a:r>
              <a:rPr sz="3200" b="1" i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Metoprolol </a:t>
            </a:r>
            <a:r>
              <a:rPr sz="3200" b="1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&amp;</a:t>
            </a:r>
            <a:r>
              <a:rPr sz="3200" b="1" i="1" u="heavy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i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Atenolol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Metoprolol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atenolol, </a:t>
            </a:r>
            <a:r>
              <a:rPr sz="2800" spc="-5" dirty="0">
                <a:latin typeface="Calibri"/>
                <a:cs typeface="Calibri"/>
              </a:rPr>
              <a:t>which </a:t>
            </a:r>
            <a:r>
              <a:rPr sz="2800" spc="-20" dirty="0">
                <a:latin typeface="Calibri"/>
                <a:cs typeface="Calibri"/>
              </a:rPr>
              <a:t>are</a:t>
            </a:r>
            <a:r>
              <a:rPr sz="2800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800" b="1" u="heavy" spc="-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/>
                <a:cs typeface="Calibri"/>
              </a:rPr>
              <a:t>cardioselective</a:t>
            </a:r>
            <a:r>
              <a:rPr sz="2800" spc="-5" dirty="0">
                <a:latin typeface="Calibri"/>
                <a:cs typeface="Calibri"/>
              </a:rPr>
              <a:t>, 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most </a:t>
            </a:r>
            <a:r>
              <a:rPr sz="2800" spc="-10" dirty="0">
                <a:latin typeface="Calibri"/>
                <a:cs typeface="Calibri"/>
              </a:rPr>
              <a:t>widely used </a:t>
            </a:r>
            <a:r>
              <a:rPr sz="2800" spc="-5" dirty="0">
                <a:latin typeface="Calibri"/>
                <a:cs typeface="Calibri"/>
              </a:rPr>
              <a:t>β </a:t>
            </a:r>
            <a:r>
              <a:rPr sz="2800" spc="-25" dirty="0">
                <a:latin typeface="Calibri"/>
                <a:cs typeface="Calibri"/>
              </a:rPr>
              <a:t>blockers </a:t>
            </a:r>
            <a:r>
              <a:rPr sz="2800" spc="-10" dirty="0">
                <a:latin typeface="Calibri"/>
                <a:cs typeface="Calibri"/>
              </a:rPr>
              <a:t>in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treatment 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5" dirty="0">
                <a:latin typeface="Calibri"/>
                <a:cs typeface="Calibri"/>
              </a:rPr>
              <a:t>hypertension.</a:t>
            </a:r>
            <a:endParaRPr sz="28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Metoprolol </a:t>
            </a:r>
            <a:r>
              <a:rPr sz="2800" spc="-10" dirty="0">
                <a:latin typeface="Calibri"/>
                <a:cs typeface="Calibri"/>
              </a:rPr>
              <a:t>is atenolol is </a:t>
            </a:r>
            <a:r>
              <a:rPr sz="2800" spc="-5" dirty="0">
                <a:latin typeface="Calibri"/>
                <a:cs typeface="Calibri"/>
              </a:rPr>
              <a:t>inhibiting </a:t>
            </a:r>
            <a:r>
              <a:rPr sz="2800" spc="-10" dirty="0">
                <a:latin typeface="Calibri"/>
                <a:cs typeface="Calibri"/>
              </a:rPr>
              <a:t>stimulation </a:t>
            </a:r>
            <a:r>
              <a:rPr sz="2800" spc="-5" dirty="0">
                <a:latin typeface="Calibri"/>
                <a:cs typeface="Calibri"/>
              </a:rPr>
              <a:t>of β1  </a:t>
            </a:r>
            <a:r>
              <a:rPr sz="2800" spc="-15" dirty="0">
                <a:latin typeface="Calibri"/>
                <a:cs typeface="Calibri"/>
              </a:rPr>
              <a:t>adrenoceptors.</a:t>
            </a:r>
            <a:endParaRPr sz="28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sz="2800" b="1" spc="-10" dirty="0">
                <a:solidFill>
                  <a:srgbClr val="D617BB"/>
                </a:solidFill>
                <a:latin typeface="Calibri"/>
                <a:cs typeface="Calibri"/>
              </a:rPr>
              <a:t>Sustained-release </a:t>
            </a:r>
            <a:r>
              <a:rPr sz="2800" b="1" spc="-15" dirty="0">
                <a:solidFill>
                  <a:srgbClr val="D617BB"/>
                </a:solidFill>
                <a:latin typeface="Calibri"/>
                <a:cs typeface="Calibri"/>
              </a:rPr>
              <a:t>metoprolol </a:t>
            </a:r>
            <a:r>
              <a:rPr sz="2800" b="1" dirty="0">
                <a:solidFill>
                  <a:srgbClr val="D617BB"/>
                </a:solidFill>
                <a:latin typeface="Calibri"/>
                <a:cs typeface="Calibri"/>
              </a:rPr>
              <a:t>is </a:t>
            </a:r>
            <a:r>
              <a:rPr sz="2800" b="1" spc="-15" dirty="0">
                <a:solidFill>
                  <a:srgbClr val="D617BB"/>
                </a:solidFill>
                <a:latin typeface="Calibri"/>
                <a:cs typeface="Calibri"/>
              </a:rPr>
              <a:t>effective 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in </a:t>
            </a:r>
            <a:r>
              <a:rPr sz="2800" b="1" spc="-10" dirty="0">
                <a:solidFill>
                  <a:srgbClr val="D617BB"/>
                </a:solidFill>
                <a:latin typeface="Calibri"/>
                <a:cs typeface="Calibri"/>
              </a:rPr>
              <a:t>reducing  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mortality </a:t>
            </a:r>
            <a:r>
              <a:rPr sz="2800" b="1" spc="-15" dirty="0">
                <a:solidFill>
                  <a:srgbClr val="D617BB"/>
                </a:solidFill>
                <a:latin typeface="Calibri"/>
                <a:cs typeface="Calibri"/>
              </a:rPr>
              <a:t>from 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heart </a:t>
            </a:r>
            <a:r>
              <a:rPr sz="2800" b="1" spc="-15" dirty="0">
                <a:solidFill>
                  <a:srgbClr val="D617BB"/>
                </a:solidFill>
                <a:latin typeface="Calibri"/>
                <a:cs typeface="Calibri"/>
              </a:rPr>
              <a:t>failure </a:t>
            </a:r>
            <a:r>
              <a:rPr sz="2800" b="1" dirty="0">
                <a:solidFill>
                  <a:srgbClr val="D617BB"/>
                </a:solidFill>
                <a:latin typeface="Calibri"/>
                <a:cs typeface="Calibri"/>
              </a:rPr>
              <a:t>and 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is particularly </a:t>
            </a:r>
            <a:r>
              <a:rPr sz="2800" b="1" spc="-10" dirty="0">
                <a:solidFill>
                  <a:srgbClr val="D617BB"/>
                </a:solidFill>
                <a:latin typeface="Calibri"/>
                <a:cs typeface="Calibri"/>
              </a:rPr>
              <a:t>useful  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in </a:t>
            </a:r>
            <a:r>
              <a:rPr sz="2800" b="1" spc="-10" dirty="0">
                <a:solidFill>
                  <a:srgbClr val="D617BB"/>
                </a:solidFill>
                <a:latin typeface="Calibri"/>
                <a:cs typeface="Calibri"/>
              </a:rPr>
              <a:t>patients with </a:t>
            </a:r>
            <a:r>
              <a:rPr sz="2800" b="1" spc="-15" dirty="0">
                <a:solidFill>
                  <a:srgbClr val="D617BB"/>
                </a:solidFill>
                <a:latin typeface="Calibri"/>
                <a:cs typeface="Calibri"/>
              </a:rPr>
              <a:t>hypertension </a:t>
            </a:r>
            <a:r>
              <a:rPr sz="2800" b="1" spc="-10" dirty="0">
                <a:solidFill>
                  <a:srgbClr val="D617BB"/>
                </a:solidFill>
                <a:latin typeface="Calibri"/>
                <a:cs typeface="Calibri"/>
              </a:rPr>
              <a:t>and </a:t>
            </a:r>
            <a:r>
              <a:rPr sz="2800" b="1" spc="-5" dirty="0">
                <a:solidFill>
                  <a:srgbClr val="D617BB"/>
                </a:solidFill>
                <a:latin typeface="Calibri"/>
                <a:cs typeface="Calibri"/>
              </a:rPr>
              <a:t>heart</a:t>
            </a:r>
            <a:r>
              <a:rPr sz="2800" b="1" spc="160" dirty="0">
                <a:solidFill>
                  <a:srgbClr val="D617BB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D617BB"/>
                </a:solidFill>
                <a:latin typeface="Calibri"/>
                <a:cs typeface="Calibri"/>
              </a:rPr>
              <a:t>failure.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89246" y="5199633"/>
            <a:ext cx="42951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3090" algn="l"/>
                <a:tab pos="1231900" algn="l"/>
                <a:tab pos="2051685" algn="l"/>
                <a:tab pos="3600450" algn="l"/>
              </a:tabLst>
            </a:pPr>
            <a:r>
              <a:rPr sz="2800" b="1" spc="-30" dirty="0">
                <a:solidFill>
                  <a:srgbClr val="205868"/>
                </a:solidFill>
                <a:latin typeface="Calibri"/>
                <a:cs typeface="Calibri"/>
              </a:rPr>
              <a:t>t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o</a:t>
            </a: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be</a:t>
            </a: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less</a:t>
            </a: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	</a:t>
            </a:r>
            <a:r>
              <a:rPr sz="2800" b="1" spc="-35" dirty="0">
                <a:solidFill>
                  <a:srgbClr val="205868"/>
                </a:solidFill>
                <a:latin typeface="Calibri"/>
                <a:cs typeface="Calibri"/>
              </a:rPr>
              <a:t>e</a:t>
            </a:r>
            <a:r>
              <a:rPr sz="2800" b="1" spc="5" dirty="0">
                <a:solidFill>
                  <a:srgbClr val="205868"/>
                </a:solidFill>
                <a:latin typeface="Calibri"/>
                <a:cs typeface="Calibri"/>
              </a:rPr>
              <a:t>f</a:t>
            </a:r>
            <a:r>
              <a:rPr sz="2800" b="1" spc="-55" dirty="0">
                <a:solidFill>
                  <a:srgbClr val="205868"/>
                </a:solidFill>
                <a:latin typeface="Calibri"/>
                <a:cs typeface="Calibri"/>
              </a:rPr>
              <a:t>f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ecti</a:t>
            </a:r>
            <a:r>
              <a:rPr sz="2800" b="1" spc="-20" dirty="0">
                <a:solidFill>
                  <a:srgbClr val="205868"/>
                </a:solidFill>
                <a:latin typeface="Calibri"/>
                <a:cs typeface="Calibri"/>
              </a:rPr>
              <a:t>v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e</a:t>
            </a: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	</a:t>
            </a:r>
            <a:r>
              <a:rPr sz="2800" b="1" spc="5" dirty="0">
                <a:solidFill>
                  <a:srgbClr val="205868"/>
                </a:solidFill>
                <a:latin typeface="Calibri"/>
                <a:cs typeface="Calibri"/>
              </a:rPr>
              <a:t>t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han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40" y="5199633"/>
            <a:ext cx="36842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  <a:tab pos="1875155" algn="l"/>
                <a:tab pos="2298700" algn="l"/>
                <a:tab pos="2372995" algn="l"/>
              </a:tabLst>
            </a:pPr>
            <a:r>
              <a:rPr sz="2800" b="1" spc="-95" dirty="0">
                <a:solidFill>
                  <a:srgbClr val="205868"/>
                </a:solidFill>
                <a:latin typeface="Calibri"/>
                <a:cs typeface="Calibri"/>
              </a:rPr>
              <a:t>A</a:t>
            </a:r>
            <a:r>
              <a:rPr sz="2800" b="1" spc="-30" dirty="0">
                <a:solidFill>
                  <a:srgbClr val="205868"/>
                </a:solidFill>
                <a:latin typeface="Calibri"/>
                <a:cs typeface="Calibri"/>
              </a:rPr>
              <a:t>t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eno</a:t>
            </a:r>
            <a:r>
              <a:rPr sz="2800" b="1" spc="-20" dirty="0">
                <a:solidFill>
                  <a:srgbClr val="205868"/>
                </a:solidFill>
                <a:latin typeface="Calibri"/>
                <a:cs typeface="Calibri"/>
              </a:rPr>
              <a:t>l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ol</a:t>
            </a: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i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s</a:t>
            </a: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		</a:t>
            </a:r>
            <a:r>
              <a:rPr sz="2800" b="1" spc="-40" dirty="0">
                <a:solidFill>
                  <a:srgbClr val="205868"/>
                </a:solidFill>
                <a:latin typeface="Calibri"/>
                <a:cs typeface="Calibri"/>
              </a:rPr>
              <a:t>r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epor</a:t>
            </a:r>
            <a:r>
              <a:rPr sz="2800" b="1" spc="-25" dirty="0">
                <a:solidFill>
                  <a:srgbClr val="205868"/>
                </a:solidFill>
                <a:latin typeface="Calibri"/>
                <a:cs typeface="Calibri"/>
              </a:rPr>
              <a:t>t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ed  </a:t>
            </a:r>
            <a:r>
              <a:rPr sz="2800" b="1" spc="-15" dirty="0">
                <a:solidFill>
                  <a:srgbClr val="205868"/>
                </a:solidFill>
                <a:latin typeface="Calibri"/>
                <a:cs typeface="Calibri"/>
              </a:rPr>
              <a:t>metoprolol	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in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22446" y="5626404"/>
            <a:ext cx="5359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05635" algn="l"/>
                <a:tab pos="2698115" algn="l"/>
                <a:tab pos="5043805" algn="l"/>
              </a:tabLst>
            </a:pP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p</a:t>
            </a:r>
            <a:r>
              <a:rPr sz="2800" b="1" spc="-30" dirty="0">
                <a:solidFill>
                  <a:srgbClr val="205868"/>
                </a:solidFill>
                <a:latin typeface="Calibri"/>
                <a:cs typeface="Calibri"/>
              </a:rPr>
              <a:t>r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e</a:t>
            </a:r>
            <a:r>
              <a:rPr sz="2800" b="1" spc="-35" dirty="0">
                <a:solidFill>
                  <a:srgbClr val="205868"/>
                </a:solidFill>
                <a:latin typeface="Calibri"/>
                <a:cs typeface="Calibri"/>
              </a:rPr>
              <a:t>v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e</a:t>
            </a:r>
            <a:r>
              <a:rPr sz="2800" b="1" spc="-35" dirty="0">
                <a:solidFill>
                  <a:srgbClr val="205868"/>
                </a:solidFill>
                <a:latin typeface="Calibri"/>
                <a:cs typeface="Calibri"/>
              </a:rPr>
              <a:t>n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ti</a:t>
            </a: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n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g</a:t>
            </a: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	</a:t>
            </a:r>
            <a:r>
              <a:rPr sz="2800" b="1" spc="5" dirty="0">
                <a:solidFill>
                  <a:srgbClr val="205868"/>
                </a:solidFill>
                <a:latin typeface="Calibri"/>
                <a:cs typeface="Calibri"/>
              </a:rPr>
              <a:t>t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he</a:t>
            </a: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c</a:t>
            </a:r>
            <a:r>
              <a:rPr sz="2800" b="1" spc="-15" dirty="0">
                <a:solidFill>
                  <a:srgbClr val="205868"/>
                </a:solidFill>
                <a:latin typeface="Calibri"/>
                <a:cs typeface="Calibri"/>
              </a:rPr>
              <a:t>o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mplic</a:t>
            </a:r>
            <a:r>
              <a:rPr sz="2800" b="1" spc="-40" dirty="0">
                <a:solidFill>
                  <a:srgbClr val="205868"/>
                </a:solidFill>
                <a:latin typeface="Calibri"/>
                <a:cs typeface="Calibri"/>
              </a:rPr>
              <a:t>a</a:t>
            </a:r>
            <a:r>
              <a:rPr sz="2800" b="1" spc="-5" dirty="0">
                <a:solidFill>
                  <a:srgbClr val="205868"/>
                </a:solidFill>
                <a:latin typeface="Calibri"/>
                <a:cs typeface="Calibri"/>
              </a:rPr>
              <a:t>tions</a:t>
            </a:r>
            <a:r>
              <a:rPr sz="2800" b="1" dirty="0">
                <a:solidFill>
                  <a:srgbClr val="205868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205868"/>
                </a:solidFill>
                <a:latin typeface="Calibri"/>
                <a:cs typeface="Calibri"/>
              </a:rPr>
              <a:t>of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2640" y="6052820"/>
            <a:ext cx="20656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205868"/>
                </a:solidFill>
                <a:latin typeface="Calibri"/>
                <a:cs typeface="Calibri"/>
              </a:rPr>
              <a:t>hypertension.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9552" y="232664"/>
            <a:ext cx="41040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0000"/>
                </a:solidFill>
              </a:rPr>
              <a:t>β-adrenergic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20" dirty="0">
                <a:solidFill>
                  <a:srgbClr val="FF0000"/>
                </a:solidFill>
              </a:rPr>
              <a:t>blockers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47356" y="1529334"/>
            <a:ext cx="1559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β-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ece</a:t>
            </a:r>
            <a:r>
              <a:rPr sz="2800" spc="-15" dirty="0">
                <a:latin typeface="Calibri"/>
                <a:cs typeface="Calibri"/>
              </a:rPr>
              <a:t>p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or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40" y="851852"/>
            <a:ext cx="6147435" cy="155575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b="1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Other </a:t>
            </a:r>
            <a:r>
              <a:rPr sz="3200" b="1" i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beta</a:t>
            </a:r>
            <a:r>
              <a:rPr sz="3200" b="1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i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blockers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355600" algn="l"/>
                <a:tab pos="356235" algn="l"/>
                <a:tab pos="1791335" algn="l"/>
                <a:tab pos="2646680" algn="l"/>
                <a:tab pos="4318000" algn="l"/>
              </a:tabLst>
            </a:pPr>
            <a:r>
              <a:rPr sz="2800" spc="-5" dirty="0">
                <a:latin typeface="Calibri"/>
                <a:cs typeface="Calibri"/>
              </a:rPr>
              <a:t>Nado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ar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eolo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nonselecti</a:t>
            </a:r>
            <a:r>
              <a:rPr sz="2800" spc="-40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  </a:t>
            </a:r>
            <a:r>
              <a:rPr sz="2800" spc="-15" dirty="0">
                <a:latin typeface="Calibri"/>
                <a:cs typeface="Calibri"/>
              </a:rPr>
              <a:t>antagonists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140" y="2669286"/>
            <a:ext cx="7477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Betaxolol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bisoprolol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β1-selective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blockers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25239" y="3437635"/>
            <a:ext cx="42837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3275" algn="l"/>
                <a:tab pos="2627630" algn="l"/>
                <a:tab pos="3340100" algn="l"/>
              </a:tabLst>
            </a:pPr>
            <a:r>
              <a:rPr sz="2800" dirty="0">
                <a:latin typeface="Calibri"/>
                <a:cs typeface="Calibri"/>
              </a:rPr>
              <a:t>and	</a:t>
            </a:r>
            <a:r>
              <a:rPr sz="2800" spc="-10" dirty="0">
                <a:latin typeface="Calibri"/>
                <a:cs typeface="Calibri"/>
              </a:rPr>
              <a:t>penbutolol	</a:t>
            </a:r>
            <a:r>
              <a:rPr sz="2800" spc="-20" dirty="0">
                <a:latin typeface="Calibri"/>
                <a:cs typeface="Calibri"/>
              </a:rPr>
              <a:t>are	</a:t>
            </a:r>
            <a:r>
              <a:rPr sz="2800" spc="-10" dirty="0">
                <a:latin typeface="Calibri"/>
                <a:cs typeface="Calibri"/>
              </a:rPr>
              <a:t>partial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140" y="3437635"/>
            <a:ext cx="34937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  <a:tab pos="1867535" algn="l"/>
                <a:tab pos="1964689" algn="l"/>
                <a:tab pos="2641600" algn="l"/>
              </a:tabLst>
            </a:pPr>
            <a:r>
              <a:rPr sz="2800" spc="-5" dirty="0">
                <a:latin typeface="Calibri"/>
                <a:cs typeface="Calibri"/>
              </a:rPr>
              <a:t>Pindolo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ebu</a:t>
            </a:r>
            <a:r>
              <a:rPr sz="2800" spc="-4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olo</a:t>
            </a:r>
            <a:r>
              <a:rPr sz="280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,  </a:t>
            </a:r>
            <a:r>
              <a:rPr sz="2800" spc="-15" dirty="0">
                <a:latin typeface="Calibri"/>
                <a:cs typeface="Calibri"/>
              </a:rPr>
              <a:t>agonists,		</a:t>
            </a:r>
            <a:r>
              <a:rPr sz="2800" i="1" spc="-10" dirty="0">
                <a:latin typeface="Calibri"/>
                <a:cs typeface="Calibri"/>
              </a:rPr>
              <a:t>ie</a:t>
            </a:r>
            <a:r>
              <a:rPr sz="2800" spc="-10" dirty="0">
                <a:latin typeface="Calibri"/>
                <a:cs typeface="Calibri"/>
              </a:rPr>
              <a:t>,	</a:t>
            </a:r>
            <a:r>
              <a:rPr sz="2800" spc="-5" dirty="0">
                <a:latin typeface="Calibri"/>
                <a:cs typeface="Calibri"/>
              </a:rPr>
              <a:t>β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5344" y="4291076"/>
            <a:ext cx="26885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sympathomimetic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5344" y="4718050"/>
            <a:ext cx="64173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40915" algn="l"/>
                <a:tab pos="4229735" algn="l"/>
                <a:tab pos="5232400" algn="l"/>
              </a:tabLst>
            </a:pPr>
            <a:r>
              <a:rPr sz="2800" spc="-10" dirty="0">
                <a:latin typeface="Calibri"/>
                <a:cs typeface="Calibri"/>
              </a:rPr>
              <a:t>part</a:t>
            </a:r>
            <a:r>
              <a:rPr sz="2800" spc="-20" dirty="0">
                <a:latin typeface="Calibri"/>
                <a:cs typeface="Calibri"/>
              </a:rPr>
              <a:t>i</a:t>
            </a:r>
            <a:r>
              <a:rPr sz="2800" spc="5" dirty="0">
                <a:latin typeface="Calibri"/>
                <a:cs typeface="Calibri"/>
              </a:rPr>
              <a:t>c</a:t>
            </a:r>
            <a:r>
              <a:rPr sz="2800" spc="-10" dirty="0">
                <a:latin typeface="Calibri"/>
                <a:cs typeface="Calibri"/>
              </a:rPr>
              <a:t>u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arly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ben</a:t>
            </a:r>
            <a:r>
              <a:rPr sz="2800" spc="-30" dirty="0">
                <a:latin typeface="Calibri"/>
                <a:cs typeface="Calibri"/>
              </a:rPr>
              <a:t>e</a:t>
            </a:r>
            <a:r>
              <a:rPr sz="2800" spc="-10" dirty="0">
                <a:latin typeface="Calibri"/>
                <a:cs typeface="Calibri"/>
              </a:rPr>
              <a:t>fic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al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70" dirty="0">
                <a:latin typeface="Calibri"/>
                <a:cs typeface="Calibri"/>
              </a:rPr>
              <a:t>f</a:t>
            </a:r>
            <a:r>
              <a:rPr sz="2800" spc="-15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</a:t>
            </a:r>
            <a:r>
              <a:rPr sz="2800" spc="-30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tie</a:t>
            </a:r>
            <a:r>
              <a:rPr sz="2800" spc="-45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68978" y="3864355"/>
            <a:ext cx="483997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0" marR="5080" indent="-266700" algn="r">
              <a:lnSpc>
                <a:spcPct val="100000"/>
              </a:lnSpc>
              <a:spcBef>
                <a:spcPts val="95"/>
              </a:spcBef>
              <a:tabLst>
                <a:tab pos="1541145" algn="l"/>
                <a:tab pos="1870075" algn="l"/>
                <a:tab pos="2519680" algn="l"/>
                <a:tab pos="3140075" algn="l"/>
                <a:tab pos="3644900" algn="l"/>
                <a:tab pos="4361180" algn="l"/>
              </a:tabLst>
            </a:pPr>
            <a:r>
              <a:rPr sz="2800" spc="-10" dirty="0">
                <a:latin typeface="Calibri"/>
                <a:cs typeface="Calibri"/>
              </a:rPr>
              <a:t>b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10" dirty="0">
                <a:latin typeface="Calibri"/>
                <a:cs typeface="Calibri"/>
              </a:rPr>
              <a:t>oc</a:t>
            </a:r>
            <a:r>
              <a:rPr sz="2800" spc="-85" dirty="0">
                <a:latin typeface="Calibri"/>
                <a:cs typeface="Calibri"/>
              </a:rPr>
              <a:t>k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spc="5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me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b="1" spc="-5" dirty="0">
                <a:latin typeface="Calibri"/>
                <a:cs typeface="Calibri"/>
              </a:rPr>
              <a:t>i</a:t>
            </a:r>
            <a:r>
              <a:rPr sz="2800" b="1" spc="-35" dirty="0">
                <a:latin typeface="Calibri"/>
                <a:cs typeface="Calibri"/>
              </a:rPr>
              <a:t>n</a:t>
            </a:r>
            <a:r>
              <a:rPr sz="2800" b="1" spc="-5" dirty="0">
                <a:latin typeface="Calibri"/>
                <a:cs typeface="Calibri"/>
              </a:rPr>
              <a:t>tr</a:t>
            </a:r>
            <a:r>
              <a:rPr sz="2800" b="1" spc="5" dirty="0">
                <a:latin typeface="Calibri"/>
                <a:cs typeface="Calibri"/>
              </a:rPr>
              <a:t>i</a:t>
            </a:r>
            <a:r>
              <a:rPr sz="2800" b="1" spc="-5" dirty="0">
                <a:latin typeface="Calibri"/>
                <a:cs typeface="Calibri"/>
              </a:rPr>
              <a:t>nsic  act</a:t>
            </a:r>
            <a:r>
              <a:rPr sz="2800" b="1" spc="10" dirty="0">
                <a:latin typeface="Calibri"/>
                <a:cs typeface="Calibri"/>
              </a:rPr>
              <a:t>i</a:t>
            </a:r>
            <a:r>
              <a:rPr sz="2800" b="1" spc="-10" dirty="0">
                <a:latin typeface="Calibri"/>
                <a:cs typeface="Calibri"/>
              </a:rPr>
              <a:t>vit</a:t>
            </a:r>
            <a:r>
              <a:rPr sz="2800" b="1" spc="10" dirty="0">
                <a:latin typeface="Calibri"/>
                <a:cs typeface="Calibri"/>
              </a:rPr>
              <a:t>y</a:t>
            </a:r>
            <a:r>
              <a:rPr sz="2800" spc="-5" dirty="0">
                <a:latin typeface="Calibri"/>
                <a:cs typeface="Calibri"/>
              </a:rPr>
              <a:t>.</a:t>
            </a:r>
            <a:r>
              <a:rPr sz="2800" dirty="0">
                <a:latin typeface="Calibri"/>
                <a:cs typeface="Calibri"/>
              </a:rPr>
              <a:t>		</a:t>
            </a:r>
            <a:r>
              <a:rPr sz="2800" spc="-10" dirty="0">
                <a:latin typeface="Calibri"/>
                <a:cs typeface="Calibri"/>
              </a:rPr>
              <a:t>Thes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drug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  <a:p>
            <a:pPr marR="6350" algn="r">
              <a:lnSpc>
                <a:spcPct val="100000"/>
              </a:lnSpc>
            </a:pPr>
            <a:r>
              <a:rPr sz="2800" spc="-5" dirty="0">
                <a:latin typeface="Calibri"/>
                <a:cs typeface="Calibri"/>
              </a:rPr>
              <a:t>with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5344" y="5144770"/>
            <a:ext cx="70415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Calibri"/>
                <a:cs typeface="Calibri"/>
              </a:rPr>
              <a:t>bradyarrhythmias </a:t>
            </a:r>
            <a:r>
              <a:rPr sz="2800" spc="-5" dirty="0">
                <a:latin typeface="Calibri"/>
                <a:cs typeface="Calibri"/>
              </a:rPr>
              <a:t>or </a:t>
            </a:r>
            <a:r>
              <a:rPr sz="2800" spc="-15" dirty="0">
                <a:latin typeface="Calibri"/>
                <a:cs typeface="Calibri"/>
              </a:rPr>
              <a:t>peripheral </a:t>
            </a:r>
            <a:r>
              <a:rPr sz="2800" spc="-10" dirty="0">
                <a:latin typeface="Calibri"/>
                <a:cs typeface="Calibri"/>
              </a:rPr>
              <a:t>vascular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disease.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9552" y="232664"/>
            <a:ext cx="41040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0000"/>
                </a:solidFill>
              </a:rPr>
              <a:t>β-adrenergic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20" dirty="0">
                <a:solidFill>
                  <a:srgbClr val="FF0000"/>
                </a:solidFill>
              </a:rPr>
              <a:t>blockers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47356" y="1529334"/>
            <a:ext cx="1559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β-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ece</a:t>
            </a:r>
            <a:r>
              <a:rPr sz="2800" spc="-15" dirty="0">
                <a:latin typeface="Calibri"/>
                <a:cs typeface="Calibri"/>
              </a:rPr>
              <a:t>p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or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40" y="851852"/>
            <a:ext cx="6147435" cy="155575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b="1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Other </a:t>
            </a:r>
            <a:r>
              <a:rPr sz="3200" b="1" i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beta</a:t>
            </a:r>
            <a:r>
              <a:rPr sz="3200" b="1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i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blockers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355600" algn="l"/>
                <a:tab pos="356235" algn="l"/>
                <a:tab pos="1791335" algn="l"/>
                <a:tab pos="2646680" algn="l"/>
                <a:tab pos="4318000" algn="l"/>
              </a:tabLst>
            </a:pPr>
            <a:r>
              <a:rPr sz="2800" spc="-5" dirty="0">
                <a:latin typeface="Calibri"/>
                <a:cs typeface="Calibri"/>
              </a:rPr>
              <a:t>Nado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ar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eolo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nonselecti</a:t>
            </a:r>
            <a:r>
              <a:rPr sz="2800" spc="-40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  </a:t>
            </a:r>
            <a:r>
              <a:rPr sz="2800" spc="-15" dirty="0">
                <a:latin typeface="Calibri"/>
                <a:cs typeface="Calibri"/>
              </a:rPr>
              <a:t>antagonists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140" y="2669286"/>
            <a:ext cx="7477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Betaxolol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bisoprolol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β1-selective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blockers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25239" y="3437635"/>
            <a:ext cx="42837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3275" algn="l"/>
                <a:tab pos="2627630" algn="l"/>
                <a:tab pos="3340100" algn="l"/>
              </a:tabLst>
            </a:pPr>
            <a:r>
              <a:rPr sz="2800" dirty="0">
                <a:latin typeface="Calibri"/>
                <a:cs typeface="Calibri"/>
              </a:rPr>
              <a:t>and	</a:t>
            </a:r>
            <a:r>
              <a:rPr sz="2800" spc="-10" dirty="0">
                <a:latin typeface="Calibri"/>
                <a:cs typeface="Calibri"/>
              </a:rPr>
              <a:t>penbutolol	</a:t>
            </a:r>
            <a:r>
              <a:rPr sz="2800" spc="-20" dirty="0">
                <a:latin typeface="Calibri"/>
                <a:cs typeface="Calibri"/>
              </a:rPr>
              <a:t>are	</a:t>
            </a:r>
            <a:r>
              <a:rPr sz="2800" spc="-10" dirty="0">
                <a:latin typeface="Calibri"/>
                <a:cs typeface="Calibri"/>
              </a:rPr>
              <a:t>partial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140" y="3437635"/>
            <a:ext cx="34937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  <a:tab pos="1867535" algn="l"/>
                <a:tab pos="1964689" algn="l"/>
                <a:tab pos="2641600" algn="l"/>
              </a:tabLst>
            </a:pPr>
            <a:r>
              <a:rPr sz="2800" spc="-5" dirty="0">
                <a:latin typeface="Calibri"/>
                <a:cs typeface="Calibri"/>
              </a:rPr>
              <a:t>Pindolo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ebu</a:t>
            </a:r>
            <a:r>
              <a:rPr sz="2800" spc="-4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olo</a:t>
            </a:r>
            <a:r>
              <a:rPr sz="280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,  </a:t>
            </a:r>
            <a:r>
              <a:rPr sz="2800" spc="-15" dirty="0">
                <a:latin typeface="Calibri"/>
                <a:cs typeface="Calibri"/>
              </a:rPr>
              <a:t>agonists,		</a:t>
            </a:r>
            <a:r>
              <a:rPr sz="2800" i="1" spc="-10" dirty="0">
                <a:latin typeface="Calibri"/>
                <a:cs typeface="Calibri"/>
              </a:rPr>
              <a:t>ie</a:t>
            </a:r>
            <a:r>
              <a:rPr sz="2800" spc="-10" dirty="0">
                <a:latin typeface="Calibri"/>
                <a:cs typeface="Calibri"/>
              </a:rPr>
              <a:t>,	</a:t>
            </a:r>
            <a:r>
              <a:rPr sz="2800" spc="-5" dirty="0">
                <a:latin typeface="Calibri"/>
                <a:cs typeface="Calibri"/>
              </a:rPr>
              <a:t>β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5344" y="4291076"/>
            <a:ext cx="26885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sympathomimetic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5344" y="4718050"/>
            <a:ext cx="64173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40915" algn="l"/>
                <a:tab pos="4229735" algn="l"/>
                <a:tab pos="5232400" algn="l"/>
              </a:tabLst>
            </a:pPr>
            <a:r>
              <a:rPr sz="2800" spc="-10" dirty="0">
                <a:latin typeface="Calibri"/>
                <a:cs typeface="Calibri"/>
              </a:rPr>
              <a:t>part</a:t>
            </a:r>
            <a:r>
              <a:rPr sz="2800" spc="-20" dirty="0">
                <a:latin typeface="Calibri"/>
                <a:cs typeface="Calibri"/>
              </a:rPr>
              <a:t>i</a:t>
            </a:r>
            <a:r>
              <a:rPr sz="2800" spc="5" dirty="0">
                <a:latin typeface="Calibri"/>
                <a:cs typeface="Calibri"/>
              </a:rPr>
              <a:t>c</a:t>
            </a:r>
            <a:r>
              <a:rPr sz="2800" spc="-10" dirty="0">
                <a:latin typeface="Calibri"/>
                <a:cs typeface="Calibri"/>
              </a:rPr>
              <a:t>u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arly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ben</a:t>
            </a:r>
            <a:r>
              <a:rPr sz="2800" spc="-30" dirty="0">
                <a:latin typeface="Calibri"/>
                <a:cs typeface="Calibri"/>
              </a:rPr>
              <a:t>e</a:t>
            </a:r>
            <a:r>
              <a:rPr sz="2800" spc="-10" dirty="0">
                <a:latin typeface="Calibri"/>
                <a:cs typeface="Calibri"/>
              </a:rPr>
              <a:t>fic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al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70" dirty="0">
                <a:latin typeface="Calibri"/>
                <a:cs typeface="Calibri"/>
              </a:rPr>
              <a:t>f</a:t>
            </a:r>
            <a:r>
              <a:rPr sz="2800" spc="-15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</a:t>
            </a:r>
            <a:r>
              <a:rPr sz="2800" spc="-30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tie</a:t>
            </a:r>
            <a:r>
              <a:rPr sz="2800" spc="-45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68978" y="3864355"/>
            <a:ext cx="483997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0" marR="5080" indent="-266700" algn="r">
              <a:lnSpc>
                <a:spcPct val="100000"/>
              </a:lnSpc>
              <a:spcBef>
                <a:spcPts val="95"/>
              </a:spcBef>
              <a:tabLst>
                <a:tab pos="1541145" algn="l"/>
                <a:tab pos="1870075" algn="l"/>
                <a:tab pos="2519680" algn="l"/>
                <a:tab pos="3140075" algn="l"/>
                <a:tab pos="3644900" algn="l"/>
                <a:tab pos="4361180" algn="l"/>
              </a:tabLst>
            </a:pPr>
            <a:r>
              <a:rPr sz="2800" spc="-10" dirty="0">
                <a:latin typeface="Calibri"/>
                <a:cs typeface="Calibri"/>
              </a:rPr>
              <a:t>b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10" dirty="0">
                <a:latin typeface="Calibri"/>
                <a:cs typeface="Calibri"/>
              </a:rPr>
              <a:t>oc</a:t>
            </a:r>
            <a:r>
              <a:rPr sz="2800" spc="-85" dirty="0">
                <a:latin typeface="Calibri"/>
                <a:cs typeface="Calibri"/>
              </a:rPr>
              <a:t>k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spc="5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me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b="1" spc="-5" dirty="0">
                <a:latin typeface="Calibri"/>
                <a:cs typeface="Calibri"/>
              </a:rPr>
              <a:t>i</a:t>
            </a:r>
            <a:r>
              <a:rPr sz="2800" b="1" spc="-35" dirty="0">
                <a:latin typeface="Calibri"/>
                <a:cs typeface="Calibri"/>
              </a:rPr>
              <a:t>n</a:t>
            </a:r>
            <a:r>
              <a:rPr sz="2800" b="1" spc="-5" dirty="0">
                <a:latin typeface="Calibri"/>
                <a:cs typeface="Calibri"/>
              </a:rPr>
              <a:t>tr</a:t>
            </a:r>
            <a:r>
              <a:rPr sz="2800" b="1" spc="5" dirty="0">
                <a:latin typeface="Calibri"/>
                <a:cs typeface="Calibri"/>
              </a:rPr>
              <a:t>i</a:t>
            </a:r>
            <a:r>
              <a:rPr sz="2800" b="1" spc="-5" dirty="0">
                <a:latin typeface="Calibri"/>
                <a:cs typeface="Calibri"/>
              </a:rPr>
              <a:t>nsic  act</a:t>
            </a:r>
            <a:r>
              <a:rPr sz="2800" b="1" spc="10" dirty="0">
                <a:latin typeface="Calibri"/>
                <a:cs typeface="Calibri"/>
              </a:rPr>
              <a:t>i</a:t>
            </a:r>
            <a:r>
              <a:rPr sz="2800" b="1" spc="-10" dirty="0">
                <a:latin typeface="Calibri"/>
                <a:cs typeface="Calibri"/>
              </a:rPr>
              <a:t>vit</a:t>
            </a:r>
            <a:r>
              <a:rPr sz="2800" b="1" spc="10" dirty="0">
                <a:latin typeface="Calibri"/>
                <a:cs typeface="Calibri"/>
              </a:rPr>
              <a:t>y</a:t>
            </a:r>
            <a:r>
              <a:rPr sz="2800" spc="-5" dirty="0">
                <a:latin typeface="Calibri"/>
                <a:cs typeface="Calibri"/>
              </a:rPr>
              <a:t>.</a:t>
            </a:r>
            <a:r>
              <a:rPr sz="2800" dirty="0">
                <a:latin typeface="Calibri"/>
                <a:cs typeface="Calibri"/>
              </a:rPr>
              <a:t>		</a:t>
            </a:r>
            <a:r>
              <a:rPr sz="2800" spc="-10" dirty="0">
                <a:latin typeface="Calibri"/>
                <a:cs typeface="Calibri"/>
              </a:rPr>
              <a:t>Thes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drug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  <a:p>
            <a:pPr marR="6350" algn="r">
              <a:lnSpc>
                <a:spcPct val="100000"/>
              </a:lnSpc>
            </a:pPr>
            <a:r>
              <a:rPr sz="2800" spc="-5" dirty="0">
                <a:latin typeface="Calibri"/>
                <a:cs typeface="Calibri"/>
              </a:rPr>
              <a:t>with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5344" y="5144770"/>
            <a:ext cx="70415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Calibri"/>
                <a:cs typeface="Calibri"/>
              </a:rPr>
              <a:t>bradyarrhythmias </a:t>
            </a:r>
            <a:r>
              <a:rPr sz="2800" spc="-5" dirty="0">
                <a:latin typeface="Calibri"/>
                <a:cs typeface="Calibri"/>
              </a:rPr>
              <a:t>or </a:t>
            </a:r>
            <a:r>
              <a:rPr sz="2800" spc="-15" dirty="0">
                <a:latin typeface="Calibri"/>
                <a:cs typeface="Calibri"/>
              </a:rPr>
              <a:t>peripheral </a:t>
            </a:r>
            <a:r>
              <a:rPr sz="2800" spc="-10" dirty="0">
                <a:latin typeface="Calibri"/>
                <a:cs typeface="Calibri"/>
              </a:rPr>
              <a:t>vascular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disease.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9552" y="232664"/>
            <a:ext cx="41040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0000"/>
                </a:solidFill>
              </a:rPr>
              <a:t>β-adrenergic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20" dirty="0">
                <a:solidFill>
                  <a:srgbClr val="FF0000"/>
                </a:solidFill>
              </a:rPr>
              <a:t>blockers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41869" y="1529334"/>
            <a:ext cx="1264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54405" algn="l"/>
              </a:tabLst>
            </a:pPr>
            <a:r>
              <a:rPr sz="2800" spc="-10" dirty="0">
                <a:latin typeface="Calibri"/>
                <a:cs typeface="Calibri"/>
              </a:rPr>
              <a:t>bot</a:t>
            </a:r>
            <a:r>
              <a:rPr sz="2800" spc="-5" dirty="0">
                <a:latin typeface="Calibri"/>
                <a:cs typeface="Calibri"/>
              </a:rPr>
              <a:t>h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β-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851852"/>
            <a:ext cx="6644640" cy="236093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b="1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Other </a:t>
            </a:r>
            <a:r>
              <a:rPr sz="3200" b="1" i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beta</a:t>
            </a:r>
            <a:r>
              <a:rPr sz="3200" b="1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i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blockers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354965" algn="l"/>
                <a:tab pos="355600" algn="l"/>
                <a:tab pos="2021205" algn="l"/>
                <a:tab pos="3809365" algn="l"/>
                <a:tab pos="4315460" algn="l"/>
                <a:tab pos="5946140" algn="l"/>
              </a:tabLst>
            </a:pPr>
            <a:r>
              <a:rPr sz="2800" spc="-10" dirty="0">
                <a:latin typeface="Calibri"/>
                <a:cs typeface="Calibri"/>
              </a:rPr>
              <a:t>Lab</a:t>
            </a:r>
            <a:r>
              <a:rPr sz="2800" spc="-20" dirty="0">
                <a:latin typeface="Calibri"/>
                <a:cs typeface="Calibri"/>
              </a:rPr>
              <a:t>e</a:t>
            </a:r>
            <a:r>
              <a:rPr sz="2800" spc="-4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alol,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Ca</a:t>
            </a:r>
            <a:r>
              <a:rPr sz="2800" spc="10" dirty="0">
                <a:latin typeface="Calibri"/>
                <a:cs typeface="Calibri"/>
              </a:rPr>
              <a:t>r</a:t>
            </a:r>
            <a:r>
              <a:rPr sz="2800" spc="-35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ed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lol,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&amp;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Nebi</a:t>
            </a:r>
            <a:r>
              <a:rPr sz="2800" spc="-40" dirty="0">
                <a:latin typeface="Calibri"/>
                <a:cs typeface="Calibri"/>
              </a:rPr>
              <a:t>v</a:t>
            </a:r>
            <a:r>
              <a:rPr sz="2800" spc="-10" dirty="0">
                <a:latin typeface="Calibri"/>
                <a:cs typeface="Calibri"/>
              </a:rPr>
              <a:t>olo</a:t>
            </a:r>
            <a:r>
              <a:rPr sz="2800" spc="-5" dirty="0">
                <a:latin typeface="Calibri"/>
                <a:cs typeface="Calibri"/>
              </a:rPr>
              <a:t>l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h</a:t>
            </a:r>
            <a:r>
              <a:rPr sz="2800" spc="-45" dirty="0">
                <a:latin typeface="Calibri"/>
                <a:cs typeface="Calibri"/>
              </a:rPr>
              <a:t>a</a:t>
            </a:r>
            <a:r>
              <a:rPr sz="2800" spc="-35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  </a:t>
            </a:r>
            <a:r>
              <a:rPr sz="2800" spc="-10" dirty="0">
                <a:latin typeface="Calibri"/>
                <a:cs typeface="Calibri"/>
              </a:rPr>
              <a:t>blocking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vasodilating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effects.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5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  <a:tab pos="1716405" algn="l"/>
                <a:tab pos="2165985" algn="l"/>
                <a:tab pos="2565400" algn="l"/>
                <a:tab pos="4569460" algn="l"/>
                <a:tab pos="5882005" algn="l"/>
              </a:tabLst>
            </a:pPr>
            <a:r>
              <a:rPr sz="2800" spc="-5" dirty="0">
                <a:latin typeface="Calibri"/>
                <a:cs typeface="Calibri"/>
              </a:rPr>
              <a:t>Esmolol	</a:t>
            </a:r>
            <a:r>
              <a:rPr sz="2800" dirty="0">
                <a:latin typeface="Calibri"/>
                <a:cs typeface="Calibri"/>
              </a:rPr>
              <a:t>is	</a:t>
            </a:r>
            <a:r>
              <a:rPr sz="2800" spc="-5" dirty="0">
                <a:latin typeface="Calibri"/>
                <a:cs typeface="Calibri"/>
              </a:rPr>
              <a:t>a	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β1-selective	</a:t>
            </a: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blocker	</a:t>
            </a:r>
            <a:r>
              <a:rPr sz="2800" spc="-10" dirty="0">
                <a:latin typeface="Calibri"/>
                <a:cs typeface="Calibri"/>
              </a:rPr>
              <a:t>that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51369" y="2760421"/>
            <a:ext cx="14560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0375" algn="l"/>
              </a:tabLst>
            </a:pP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apid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802640" y="1840229"/>
            <a:ext cx="7806690" cy="3958135"/>
          </a:xfrm>
          <a:prstGeom prst="rect">
            <a:avLst/>
          </a:prstGeom>
        </p:spPr>
        <p:txBody>
          <a:bodyPr vert="horz" wrap="square" lIns="0" tIns="13595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metabolized </a:t>
            </a:r>
            <a:r>
              <a:rPr i="1" spc="-5" dirty="0">
                <a:latin typeface="Calibri"/>
                <a:cs typeface="Calibri"/>
              </a:rPr>
              <a:t>via </a:t>
            </a:r>
            <a:r>
              <a:rPr spc="-25" dirty="0"/>
              <a:t>hydrolysis </a:t>
            </a:r>
            <a:r>
              <a:rPr spc="-15" dirty="0"/>
              <a:t>by red </a:t>
            </a:r>
            <a:r>
              <a:rPr spc="-5" dirty="0"/>
              <a:t>blood </a:t>
            </a:r>
            <a:r>
              <a:rPr dirty="0"/>
              <a:t>cell </a:t>
            </a:r>
            <a:r>
              <a:rPr spc="-15" dirty="0"/>
              <a:t>esterases.  </a:t>
            </a:r>
            <a:r>
              <a:rPr b="1" spc="-5" dirty="0">
                <a:solidFill>
                  <a:srgbClr val="D617BB"/>
                </a:solidFill>
                <a:latin typeface="Calibri"/>
                <a:cs typeface="Calibri"/>
              </a:rPr>
              <a:t>Esmolol is used </a:t>
            </a:r>
            <a:r>
              <a:rPr b="1" spc="-20" dirty="0">
                <a:solidFill>
                  <a:srgbClr val="D617BB"/>
                </a:solidFill>
                <a:latin typeface="Calibri"/>
                <a:cs typeface="Calibri"/>
              </a:rPr>
              <a:t>for </a:t>
            </a:r>
            <a:r>
              <a:rPr b="1" spc="-15" dirty="0">
                <a:solidFill>
                  <a:srgbClr val="D617BB"/>
                </a:solidFill>
                <a:latin typeface="Calibri"/>
                <a:cs typeface="Calibri"/>
              </a:rPr>
              <a:t>management </a:t>
            </a:r>
            <a:r>
              <a:rPr b="1" spc="-5" dirty="0">
                <a:solidFill>
                  <a:srgbClr val="D617BB"/>
                </a:solidFill>
                <a:latin typeface="Calibri"/>
                <a:cs typeface="Calibri"/>
              </a:rPr>
              <a:t>of </a:t>
            </a:r>
            <a:r>
              <a:rPr b="1" spc="-15" dirty="0">
                <a:solidFill>
                  <a:srgbClr val="D617BB"/>
                </a:solidFill>
                <a:latin typeface="Calibri"/>
                <a:cs typeface="Calibri"/>
              </a:rPr>
              <a:t>intraoperative  </a:t>
            </a:r>
            <a:r>
              <a:rPr b="1" spc="-10" dirty="0">
                <a:solidFill>
                  <a:srgbClr val="D617BB"/>
                </a:solidFill>
                <a:latin typeface="Calibri"/>
                <a:cs typeface="Calibri"/>
              </a:rPr>
              <a:t>and </a:t>
            </a:r>
            <a:r>
              <a:rPr b="1" spc="-15" dirty="0">
                <a:solidFill>
                  <a:srgbClr val="D617BB"/>
                </a:solidFill>
                <a:latin typeface="Calibri"/>
                <a:cs typeface="Calibri"/>
              </a:rPr>
              <a:t>postoperative </a:t>
            </a:r>
            <a:r>
              <a:rPr b="1" spc="-10" dirty="0">
                <a:solidFill>
                  <a:srgbClr val="D617BB"/>
                </a:solidFill>
                <a:latin typeface="Calibri"/>
                <a:cs typeface="Calibri"/>
              </a:rPr>
              <a:t>hypertension</a:t>
            </a:r>
            <a:r>
              <a:rPr spc="-10" dirty="0"/>
              <a:t>, </a:t>
            </a:r>
            <a:r>
              <a:rPr dirty="0"/>
              <a:t>and </a:t>
            </a:r>
            <a:r>
              <a:rPr spc="-10" dirty="0"/>
              <a:t>sometimes </a:t>
            </a:r>
            <a:r>
              <a:rPr spc="-30" dirty="0"/>
              <a:t>for  </a:t>
            </a:r>
            <a:r>
              <a:rPr b="1" spc="-15" dirty="0">
                <a:solidFill>
                  <a:srgbClr val="D617BB"/>
                </a:solidFill>
                <a:latin typeface="Calibri"/>
                <a:cs typeface="Calibri"/>
              </a:rPr>
              <a:t>hypertensive</a:t>
            </a:r>
            <a:r>
              <a:rPr b="1" spc="600" dirty="0">
                <a:solidFill>
                  <a:srgbClr val="D617BB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D617BB"/>
                </a:solidFill>
                <a:latin typeface="Calibri"/>
                <a:cs typeface="Calibri"/>
              </a:rPr>
              <a:t>emergencies</a:t>
            </a:r>
            <a:r>
              <a:rPr spc="-10" dirty="0"/>
              <a:t>, particularly </a:t>
            </a:r>
            <a:r>
              <a:rPr dirty="0"/>
              <a:t>when  </a:t>
            </a:r>
            <a:r>
              <a:rPr b="1" spc="-10" dirty="0">
                <a:solidFill>
                  <a:srgbClr val="D617BB"/>
                </a:solidFill>
                <a:latin typeface="Calibri"/>
                <a:cs typeface="Calibri"/>
              </a:rPr>
              <a:t>hypertension </a:t>
            </a:r>
            <a:r>
              <a:rPr b="1" spc="-5" dirty="0">
                <a:solidFill>
                  <a:srgbClr val="D617BB"/>
                </a:solidFill>
                <a:latin typeface="Calibri"/>
                <a:cs typeface="Calibri"/>
              </a:rPr>
              <a:t>is </a:t>
            </a:r>
            <a:r>
              <a:rPr b="1" spc="-10" dirty="0">
                <a:solidFill>
                  <a:srgbClr val="D617BB"/>
                </a:solidFill>
                <a:latin typeface="Calibri"/>
                <a:cs typeface="Calibri"/>
              </a:rPr>
              <a:t>associated </a:t>
            </a:r>
            <a:r>
              <a:rPr b="1" spc="-5" dirty="0">
                <a:solidFill>
                  <a:srgbClr val="D617BB"/>
                </a:solidFill>
                <a:latin typeface="Calibri"/>
                <a:cs typeface="Calibri"/>
              </a:rPr>
              <a:t>with </a:t>
            </a:r>
            <a:r>
              <a:rPr b="1" spc="-15" dirty="0">
                <a:solidFill>
                  <a:srgbClr val="D617BB"/>
                </a:solidFill>
                <a:latin typeface="Calibri"/>
                <a:cs typeface="Calibri"/>
              </a:rPr>
              <a:t>tachycardia </a:t>
            </a:r>
            <a:r>
              <a:rPr spc="-5" dirty="0"/>
              <a:t>or when  </a:t>
            </a:r>
            <a:r>
              <a:rPr spc="-15" dirty="0"/>
              <a:t>there </a:t>
            </a:r>
            <a:r>
              <a:rPr spc="-10" dirty="0"/>
              <a:t>is </a:t>
            </a:r>
            <a:r>
              <a:rPr b="1" spc="-5" dirty="0" smtClean="0">
                <a:solidFill>
                  <a:srgbClr val="D617BB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D617BB"/>
                </a:solidFill>
                <a:latin typeface="Calibri"/>
                <a:cs typeface="Calibri"/>
              </a:rPr>
              <a:t>severe </a:t>
            </a:r>
            <a:r>
              <a:rPr b="1" spc="-5" dirty="0">
                <a:solidFill>
                  <a:srgbClr val="D617BB"/>
                </a:solidFill>
                <a:latin typeface="Calibri"/>
                <a:cs typeface="Calibri"/>
              </a:rPr>
              <a:t>heart</a:t>
            </a:r>
            <a:r>
              <a:rPr b="1" spc="80" dirty="0">
                <a:solidFill>
                  <a:srgbClr val="D617BB"/>
                </a:solidFill>
                <a:latin typeface="Calibri"/>
                <a:cs typeface="Calibri"/>
              </a:rPr>
              <a:t> </a:t>
            </a:r>
            <a:r>
              <a:rPr b="1" spc="-15" dirty="0">
                <a:solidFill>
                  <a:srgbClr val="D617BB"/>
                </a:solidFill>
                <a:latin typeface="Calibri"/>
                <a:cs typeface="Calibri"/>
              </a:rPr>
              <a:t>failure</a:t>
            </a:r>
            <a:r>
              <a:rPr spc="-15" dirty="0"/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2976" y="232664"/>
            <a:ext cx="41770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0000"/>
                </a:solidFill>
              </a:rPr>
              <a:t>α-Adrenergic</a:t>
            </a:r>
            <a:r>
              <a:rPr spc="-55" dirty="0">
                <a:solidFill>
                  <a:srgbClr val="FF0000"/>
                </a:solidFill>
              </a:rPr>
              <a:t> </a:t>
            </a:r>
            <a:r>
              <a:rPr spc="-20" dirty="0">
                <a:solidFill>
                  <a:srgbClr val="FF0000"/>
                </a:solidFill>
              </a:rPr>
              <a:t>blockers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4640" y="746125"/>
            <a:ext cx="8388985" cy="557847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77800" algn="just">
              <a:lnSpc>
                <a:spcPct val="100000"/>
              </a:lnSpc>
              <a:spcBef>
                <a:spcPts val="890"/>
              </a:spcBef>
            </a:pPr>
            <a:r>
              <a:rPr sz="3200" b="1" i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Prazosin, terazosin, </a:t>
            </a:r>
            <a:r>
              <a:rPr sz="3200" b="1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and</a:t>
            </a:r>
            <a:r>
              <a:rPr sz="3200" b="1" i="1" u="heavy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i="1" u="heavy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doxazosin</a:t>
            </a:r>
            <a:endParaRPr sz="3200" dirty="0">
              <a:latin typeface="Calibri"/>
              <a:cs typeface="Calibri"/>
            </a:endParaRPr>
          </a:p>
          <a:p>
            <a:pPr marL="520700" indent="-342900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520065" algn="l"/>
                <a:tab pos="520700" algn="l"/>
              </a:tabLst>
            </a:pPr>
            <a:r>
              <a:rPr sz="2800" spc="-25" dirty="0">
                <a:latin typeface="Calibri"/>
                <a:cs typeface="Calibri"/>
              </a:rPr>
              <a:t>Prazosin </a:t>
            </a:r>
            <a:r>
              <a:rPr sz="2800" spc="-10" dirty="0">
                <a:latin typeface="Calibri"/>
                <a:cs typeface="Calibri"/>
              </a:rPr>
              <a:t>is 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20" dirty="0">
                <a:latin typeface="Calibri"/>
                <a:cs typeface="Calibri"/>
              </a:rPr>
              <a:t>prototype </a:t>
            </a:r>
            <a:r>
              <a:rPr sz="2800" spc="-10" dirty="0">
                <a:latin typeface="Calibri"/>
                <a:cs typeface="Calibri"/>
              </a:rPr>
              <a:t>α</a:t>
            </a:r>
            <a:r>
              <a:rPr sz="2775" spc="-15" baseline="-21021" dirty="0">
                <a:latin typeface="Calibri"/>
                <a:cs typeface="Calibri"/>
              </a:rPr>
              <a:t>1</a:t>
            </a:r>
            <a:r>
              <a:rPr sz="2800" spc="-10" dirty="0">
                <a:latin typeface="Calibri"/>
                <a:cs typeface="Calibri"/>
              </a:rPr>
              <a:t>-adrenergic blocking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agent.</a:t>
            </a:r>
            <a:endParaRPr sz="2800" dirty="0">
              <a:latin typeface="Calibri"/>
              <a:cs typeface="Calibri"/>
            </a:endParaRPr>
          </a:p>
          <a:p>
            <a:pPr marL="520700" marR="81280" indent="-342900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520700" algn="l"/>
              </a:tabLst>
            </a:pPr>
            <a:r>
              <a:rPr sz="2800" spc="-50" dirty="0">
                <a:latin typeface="Calibri"/>
                <a:cs typeface="Calibri"/>
              </a:rPr>
              <a:t>Terazosin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25" dirty="0">
                <a:latin typeface="Calibri"/>
                <a:cs typeface="Calibri"/>
              </a:rPr>
              <a:t>doxazosin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5" dirty="0">
                <a:latin typeface="Calibri"/>
                <a:cs typeface="Calibri"/>
              </a:rPr>
              <a:t>long-acting </a:t>
            </a:r>
            <a:r>
              <a:rPr sz="2800" spc="-15" dirty="0">
                <a:latin typeface="Calibri"/>
                <a:cs typeface="Calibri"/>
              </a:rPr>
              <a:t>congeners </a:t>
            </a:r>
            <a:r>
              <a:rPr sz="2800" spc="-5" dirty="0">
                <a:latin typeface="Calibri"/>
                <a:cs typeface="Calibri"/>
              </a:rPr>
              <a:t>of  </a:t>
            </a:r>
            <a:r>
              <a:rPr sz="2800" spc="-25" dirty="0">
                <a:latin typeface="Calibri"/>
                <a:cs typeface="Calibri"/>
              </a:rPr>
              <a:t>prazosin</a:t>
            </a:r>
            <a:endParaRPr sz="2800" dirty="0">
              <a:latin typeface="Calibri"/>
              <a:cs typeface="Calibri"/>
            </a:endParaRPr>
          </a:p>
          <a:p>
            <a:pPr marL="520700" marR="81280" indent="-342900" algn="just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520700" algn="l"/>
              </a:tabLst>
            </a:pPr>
            <a:r>
              <a:rPr sz="2800" spc="-5" dirty="0">
                <a:latin typeface="Calibri"/>
                <a:cs typeface="Calibri"/>
              </a:rPr>
              <a:t>Alpha </a:t>
            </a:r>
            <a:r>
              <a:rPr sz="2800" spc="-25" dirty="0">
                <a:latin typeface="Calibri"/>
                <a:cs typeface="Calibri"/>
              </a:rPr>
              <a:t>blockers </a:t>
            </a:r>
            <a:r>
              <a:rPr sz="2800" spc="-10" dirty="0">
                <a:latin typeface="Calibri"/>
                <a:cs typeface="Calibri"/>
              </a:rPr>
              <a:t>reduce arterial </a:t>
            </a:r>
            <a:r>
              <a:rPr sz="2800" spc="-15" dirty="0">
                <a:latin typeface="Calibri"/>
                <a:cs typeface="Calibri"/>
              </a:rPr>
              <a:t>pressure by </a:t>
            </a:r>
            <a:r>
              <a:rPr sz="2800" spc="-10" dirty="0">
                <a:latin typeface="Calibri"/>
                <a:cs typeface="Calibri"/>
              </a:rPr>
              <a:t>dilating  both </a:t>
            </a:r>
            <a:r>
              <a:rPr sz="2800" spc="-15" dirty="0">
                <a:latin typeface="Calibri"/>
                <a:cs typeface="Calibri"/>
              </a:rPr>
              <a:t>resistance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capacitance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vessels.</a:t>
            </a:r>
            <a:endParaRPr sz="2800" dirty="0">
              <a:latin typeface="Calibri"/>
              <a:cs typeface="Calibri"/>
            </a:endParaRPr>
          </a:p>
          <a:p>
            <a:pPr marL="25400" algn="just">
              <a:lnSpc>
                <a:spcPct val="100000"/>
              </a:lnSpc>
              <a:spcBef>
                <a:spcPts val="2285"/>
              </a:spcBef>
            </a:pPr>
            <a:r>
              <a:rPr sz="3200" b="1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Other alpha-adrenoceptorblocking</a:t>
            </a:r>
            <a:r>
              <a:rPr sz="3200" b="1" i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i="1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agents</a:t>
            </a:r>
            <a:endParaRPr sz="3200" dirty="0">
              <a:latin typeface="Calibri"/>
              <a:cs typeface="Calibri"/>
            </a:endParaRPr>
          </a:p>
          <a:p>
            <a:pPr marL="368300" marR="77470" indent="-342900" algn="just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368300" algn="l"/>
              </a:tabLst>
            </a:pPr>
            <a:r>
              <a:rPr sz="2800" spc="-10" dirty="0">
                <a:latin typeface="Calibri"/>
                <a:cs typeface="Calibri"/>
              </a:rPr>
              <a:t>phentolamine </a:t>
            </a:r>
            <a:r>
              <a:rPr sz="2800" spc="-15" dirty="0">
                <a:latin typeface="Calibri"/>
                <a:cs typeface="Calibri"/>
              </a:rPr>
              <a:t>(reversible  </a:t>
            </a:r>
            <a:r>
              <a:rPr sz="2800" spc="-10" dirty="0">
                <a:latin typeface="Calibri"/>
                <a:cs typeface="Calibri"/>
              </a:rPr>
              <a:t>nonselective α-adrenergic  </a:t>
            </a:r>
            <a:r>
              <a:rPr sz="2800" spc="-15" dirty="0">
                <a:latin typeface="Calibri"/>
                <a:cs typeface="Calibri"/>
              </a:rPr>
              <a:t>antagonist)</a:t>
            </a:r>
            <a:r>
              <a:rPr sz="2800" spc="6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phenoxybenzamine (non-selective,  </a:t>
            </a:r>
            <a:r>
              <a:rPr sz="2800" spc="-20" dirty="0">
                <a:latin typeface="Calibri"/>
                <a:cs typeface="Calibri"/>
              </a:rPr>
              <a:t>irreversible </a:t>
            </a:r>
            <a:r>
              <a:rPr sz="2800" spc="-5" dirty="0">
                <a:latin typeface="Calibri"/>
                <a:cs typeface="Calibri"/>
              </a:rPr>
              <a:t>alpha </a:t>
            </a:r>
            <a:r>
              <a:rPr sz="2800" spc="-15" dirty="0">
                <a:latin typeface="Calibri"/>
                <a:cs typeface="Calibri"/>
              </a:rPr>
              <a:t>blocker)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useful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5" dirty="0">
                <a:latin typeface="Calibri"/>
                <a:cs typeface="Calibri"/>
              </a:rPr>
              <a:t>diagnosis and  </a:t>
            </a:r>
            <a:r>
              <a:rPr sz="2800" spc="-15" dirty="0">
                <a:latin typeface="Calibri"/>
                <a:cs typeface="Calibri"/>
              </a:rPr>
              <a:t>treatment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pheochromocytoma.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9705" y="232664"/>
            <a:ext cx="6243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FF0000"/>
                </a:solidFill>
              </a:rPr>
              <a:t>Centrally </a:t>
            </a:r>
            <a:r>
              <a:rPr spc="-5" dirty="0">
                <a:solidFill>
                  <a:srgbClr val="FF0000"/>
                </a:solidFill>
              </a:rPr>
              <a:t>acting </a:t>
            </a:r>
            <a:r>
              <a:rPr spc="-10" dirty="0">
                <a:solidFill>
                  <a:srgbClr val="FF0000"/>
                </a:solidFill>
              </a:rPr>
              <a:t>adrenergic</a:t>
            </a:r>
            <a:r>
              <a:rPr spc="-5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drugs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850029"/>
            <a:ext cx="8491220" cy="572452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910"/>
              </a:spcBef>
            </a:pPr>
            <a:r>
              <a:rPr sz="3200" b="1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Clonidine</a:t>
            </a:r>
            <a:endParaRPr sz="3200">
              <a:latin typeface="Calibri"/>
              <a:cs typeface="Calibri"/>
            </a:endParaRPr>
          </a:p>
          <a:p>
            <a:pPr marL="508000" marR="117475" indent="-342900" algn="just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508000" algn="l"/>
              </a:tabLst>
            </a:pPr>
            <a:r>
              <a:rPr sz="2600" spc="-5" dirty="0">
                <a:latin typeface="Calibri"/>
                <a:cs typeface="Calibri"/>
              </a:rPr>
              <a:t>Clonidine </a:t>
            </a:r>
            <a:r>
              <a:rPr sz="2600" dirty="0">
                <a:latin typeface="Calibri"/>
                <a:cs typeface="Calibri"/>
              </a:rPr>
              <a:t>acts </a:t>
            </a:r>
            <a:r>
              <a:rPr sz="2600" spc="-15" dirty="0">
                <a:latin typeface="Calibri"/>
                <a:cs typeface="Calibri"/>
              </a:rPr>
              <a:t>centrally  </a:t>
            </a:r>
            <a:r>
              <a:rPr sz="2600" dirty="0">
                <a:latin typeface="Calibri"/>
                <a:cs typeface="Calibri"/>
              </a:rPr>
              <a:t>as an </a:t>
            </a:r>
            <a:r>
              <a:rPr sz="2600" spc="5" dirty="0">
                <a:latin typeface="Calibri"/>
                <a:cs typeface="Calibri"/>
              </a:rPr>
              <a:t>α</a:t>
            </a:r>
            <a:r>
              <a:rPr sz="2550" spc="7" baseline="-21241" dirty="0">
                <a:latin typeface="Calibri"/>
                <a:cs typeface="Calibri"/>
              </a:rPr>
              <a:t>2 </a:t>
            </a:r>
            <a:r>
              <a:rPr sz="2600" spc="-10" dirty="0">
                <a:latin typeface="Calibri"/>
                <a:cs typeface="Calibri"/>
              </a:rPr>
              <a:t>agonist </a:t>
            </a:r>
            <a:r>
              <a:rPr sz="2600" spc="-15" dirty="0">
                <a:latin typeface="Calibri"/>
                <a:cs typeface="Calibri"/>
              </a:rPr>
              <a:t>to  produce  </a:t>
            </a:r>
            <a:r>
              <a:rPr sz="2600" dirty="0">
                <a:latin typeface="Calibri"/>
                <a:cs typeface="Calibri"/>
              </a:rPr>
              <a:t>inhibition </a:t>
            </a:r>
            <a:r>
              <a:rPr sz="2600" spc="-5" dirty="0">
                <a:latin typeface="Calibri"/>
                <a:cs typeface="Calibri"/>
              </a:rPr>
              <a:t>of </a:t>
            </a:r>
            <a:r>
              <a:rPr sz="2600" spc="-10" dirty="0">
                <a:latin typeface="Calibri"/>
                <a:cs typeface="Calibri"/>
              </a:rPr>
              <a:t>sympathetic vasomotor </a:t>
            </a:r>
            <a:r>
              <a:rPr sz="2600" spc="-15" dirty="0">
                <a:latin typeface="Calibri"/>
                <a:cs typeface="Calibri"/>
              </a:rPr>
              <a:t>centers, </a:t>
            </a:r>
            <a:r>
              <a:rPr sz="2600" spc="-10" dirty="0">
                <a:latin typeface="Calibri"/>
                <a:cs typeface="Calibri"/>
              </a:rPr>
              <a:t>decreasing  sympathetic </a:t>
            </a:r>
            <a:r>
              <a:rPr sz="2600" spc="-5" dirty="0">
                <a:latin typeface="Calibri"/>
                <a:cs typeface="Calibri"/>
              </a:rPr>
              <a:t>outflow </a:t>
            </a:r>
            <a:r>
              <a:rPr sz="2600" spc="-15" dirty="0">
                <a:latin typeface="Calibri"/>
                <a:cs typeface="Calibri"/>
              </a:rPr>
              <a:t>to 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20" dirty="0">
                <a:latin typeface="Calibri"/>
                <a:cs typeface="Calibri"/>
              </a:rPr>
              <a:t>periphery. </a:t>
            </a:r>
            <a:r>
              <a:rPr sz="2600" spc="-5" dirty="0">
                <a:latin typeface="Calibri"/>
                <a:cs typeface="Calibri"/>
              </a:rPr>
              <a:t>This leads </a:t>
            </a:r>
            <a:r>
              <a:rPr sz="2600" spc="-25" dirty="0">
                <a:latin typeface="Calibri"/>
                <a:cs typeface="Calibri"/>
              </a:rPr>
              <a:t>to  </a:t>
            </a:r>
            <a:r>
              <a:rPr sz="2600" spc="-10" dirty="0">
                <a:latin typeface="Calibri"/>
                <a:cs typeface="Calibri"/>
              </a:rPr>
              <a:t>reduced </a:t>
            </a:r>
            <a:r>
              <a:rPr sz="2600" spc="-15" dirty="0">
                <a:latin typeface="Calibri"/>
                <a:cs typeface="Calibri"/>
              </a:rPr>
              <a:t>total </a:t>
            </a:r>
            <a:r>
              <a:rPr sz="2600" spc="-10" dirty="0">
                <a:latin typeface="Calibri"/>
                <a:cs typeface="Calibri"/>
              </a:rPr>
              <a:t>peripheral </a:t>
            </a:r>
            <a:r>
              <a:rPr sz="2600" spc="-15" dirty="0">
                <a:latin typeface="Calibri"/>
                <a:cs typeface="Calibri"/>
              </a:rPr>
              <a:t>resistance </a:t>
            </a:r>
            <a:r>
              <a:rPr sz="2600" spc="-5" dirty="0">
                <a:latin typeface="Calibri"/>
                <a:cs typeface="Calibri"/>
              </a:rPr>
              <a:t>and </a:t>
            </a:r>
            <a:r>
              <a:rPr sz="2600" spc="-10" dirty="0">
                <a:latin typeface="Calibri"/>
                <a:cs typeface="Calibri"/>
              </a:rPr>
              <a:t>decreased blood  </a:t>
            </a:r>
            <a:r>
              <a:rPr sz="2600" spc="-15" dirty="0">
                <a:latin typeface="Calibri"/>
                <a:cs typeface="Calibri"/>
              </a:rPr>
              <a:t>pressure. </a:t>
            </a:r>
            <a:r>
              <a:rPr sz="2600" spc="-40" dirty="0">
                <a:latin typeface="Calibri"/>
                <a:cs typeface="Calibri"/>
              </a:rPr>
              <a:t>At </a:t>
            </a:r>
            <a:r>
              <a:rPr sz="2600" spc="-10" dirty="0">
                <a:latin typeface="Calibri"/>
                <a:cs typeface="Calibri"/>
              </a:rPr>
              <a:t>present, </a:t>
            </a:r>
            <a:r>
              <a:rPr sz="2600" spc="-5" dirty="0">
                <a:latin typeface="Calibri"/>
                <a:cs typeface="Calibri"/>
              </a:rPr>
              <a:t>it </a:t>
            </a:r>
            <a:r>
              <a:rPr sz="2600" dirty="0">
                <a:latin typeface="Calibri"/>
                <a:cs typeface="Calibri"/>
              </a:rPr>
              <a:t>is </a:t>
            </a:r>
            <a:r>
              <a:rPr sz="2600" spc="-5" dirty="0">
                <a:latin typeface="Calibri"/>
                <a:cs typeface="Calibri"/>
              </a:rPr>
              <a:t>occasionally </a:t>
            </a:r>
            <a:r>
              <a:rPr sz="2600" spc="-10" dirty="0">
                <a:latin typeface="Calibri"/>
                <a:cs typeface="Calibri"/>
              </a:rPr>
              <a:t>used </a:t>
            </a:r>
            <a:r>
              <a:rPr sz="2600" dirty="0">
                <a:latin typeface="Calibri"/>
                <a:cs typeface="Calibri"/>
              </a:rPr>
              <a:t>in </a:t>
            </a:r>
            <a:r>
              <a:rPr sz="2600" spc="-10" dirty="0">
                <a:latin typeface="Calibri"/>
                <a:cs typeface="Calibri"/>
              </a:rPr>
              <a:t>combination  </a:t>
            </a:r>
            <a:r>
              <a:rPr sz="2600" dirty="0">
                <a:latin typeface="Calibri"/>
                <a:cs typeface="Calibri"/>
              </a:rPr>
              <a:t>with a </a:t>
            </a:r>
            <a:r>
              <a:rPr sz="2600" spc="-5" dirty="0">
                <a:latin typeface="Calibri"/>
                <a:cs typeface="Calibri"/>
              </a:rPr>
              <a:t>diuretic.</a:t>
            </a:r>
            <a:endParaRPr sz="2600">
              <a:latin typeface="Calibri"/>
              <a:cs typeface="Calibri"/>
            </a:endParaRPr>
          </a:p>
          <a:p>
            <a:pPr marL="165100">
              <a:lnSpc>
                <a:spcPct val="100000"/>
              </a:lnSpc>
              <a:spcBef>
                <a:spcPts val="735"/>
              </a:spcBef>
            </a:pPr>
            <a:r>
              <a:rPr sz="3200" b="1" i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Methyldopa</a:t>
            </a:r>
            <a:endParaRPr sz="3200">
              <a:latin typeface="Calibri"/>
              <a:cs typeface="Calibri"/>
            </a:endParaRPr>
          </a:p>
          <a:p>
            <a:pPr marL="508000" marR="117475" indent="-342900" algn="just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508000" algn="l"/>
              </a:tabLst>
            </a:pPr>
            <a:r>
              <a:rPr sz="2600" dirty="0">
                <a:latin typeface="Calibri"/>
                <a:cs typeface="Calibri"/>
              </a:rPr>
              <a:t>It is </a:t>
            </a:r>
            <a:r>
              <a:rPr sz="2600" spc="-5" dirty="0">
                <a:latin typeface="Calibri"/>
                <a:cs typeface="Calibri"/>
              </a:rPr>
              <a:t>an </a:t>
            </a:r>
            <a:r>
              <a:rPr sz="2600" spc="5" dirty="0">
                <a:latin typeface="Calibri"/>
                <a:cs typeface="Calibri"/>
              </a:rPr>
              <a:t>α</a:t>
            </a:r>
            <a:r>
              <a:rPr sz="2550" spc="7" baseline="-21241" dirty="0">
                <a:latin typeface="Calibri"/>
                <a:cs typeface="Calibri"/>
              </a:rPr>
              <a:t>2 </a:t>
            </a:r>
            <a:r>
              <a:rPr sz="2600" spc="-10" dirty="0">
                <a:latin typeface="Calibri"/>
                <a:cs typeface="Calibri"/>
              </a:rPr>
              <a:t>agonist </a:t>
            </a:r>
            <a:r>
              <a:rPr sz="2600" spc="-15" dirty="0">
                <a:latin typeface="Calibri"/>
                <a:cs typeface="Calibri"/>
              </a:rPr>
              <a:t>that</a:t>
            </a:r>
            <a:r>
              <a:rPr sz="2600" spc="5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is </a:t>
            </a:r>
            <a:r>
              <a:rPr sz="2600" spc="-15" dirty="0">
                <a:latin typeface="Calibri"/>
                <a:cs typeface="Calibri"/>
              </a:rPr>
              <a:t>converted  </a:t>
            </a:r>
            <a:r>
              <a:rPr sz="2600" spc="-10" dirty="0">
                <a:latin typeface="Calibri"/>
                <a:cs typeface="Calibri"/>
              </a:rPr>
              <a:t>to  methylnorepinephrine centrally </a:t>
            </a:r>
            <a:r>
              <a:rPr sz="2600" spc="-15" dirty="0">
                <a:latin typeface="Calibri"/>
                <a:cs typeface="Calibri"/>
              </a:rPr>
              <a:t>to  </a:t>
            </a:r>
            <a:r>
              <a:rPr sz="2600" spc="-5" dirty="0">
                <a:latin typeface="Calibri"/>
                <a:cs typeface="Calibri"/>
              </a:rPr>
              <a:t>diminish </a:t>
            </a:r>
            <a:r>
              <a:rPr sz="2600" spc="-15" dirty="0">
                <a:latin typeface="Calibri"/>
                <a:cs typeface="Calibri"/>
              </a:rPr>
              <a:t>adrenergic  </a:t>
            </a:r>
            <a:r>
              <a:rPr sz="2600" spc="-5" dirty="0">
                <a:latin typeface="Calibri"/>
                <a:cs typeface="Calibri"/>
              </a:rPr>
              <a:t>outflow </a:t>
            </a:r>
            <a:r>
              <a:rPr sz="2600" spc="-10" dirty="0">
                <a:latin typeface="Calibri"/>
                <a:cs typeface="Calibri"/>
              </a:rPr>
              <a:t>from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5" dirty="0">
                <a:latin typeface="Calibri"/>
                <a:cs typeface="Calibri"/>
              </a:rPr>
              <a:t>CNS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.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It </a:t>
            </a: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is 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mainly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used </a:t>
            </a:r>
            <a:r>
              <a:rPr sz="2600" b="1" spc="-15" dirty="0">
                <a:solidFill>
                  <a:srgbClr val="FF0000"/>
                </a:solidFill>
                <a:latin typeface="Calibri"/>
                <a:cs typeface="Calibri"/>
              </a:rPr>
              <a:t>for </a:t>
            </a: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management 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hypertension 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2600" b="1" spc="-20" dirty="0">
                <a:solidFill>
                  <a:srgbClr val="FF0000"/>
                </a:solidFill>
                <a:latin typeface="Calibri"/>
                <a:cs typeface="Calibri"/>
              </a:rPr>
              <a:t>pregnancy, </a:t>
            </a: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where 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it has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sz="2600" b="1" spc="-15" dirty="0">
                <a:solidFill>
                  <a:srgbClr val="FF0000"/>
                </a:solidFill>
                <a:latin typeface="Calibri"/>
                <a:cs typeface="Calibri"/>
              </a:rPr>
              <a:t>record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of  </a:t>
            </a:r>
            <a:r>
              <a:rPr sz="2600" b="1" spc="-35" dirty="0">
                <a:solidFill>
                  <a:srgbClr val="FF0000"/>
                </a:solidFill>
                <a:latin typeface="Calibri"/>
                <a:cs typeface="Calibri"/>
              </a:rPr>
              <a:t>safety.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4709" y="232664"/>
            <a:ext cx="23539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>
                <a:solidFill>
                  <a:srgbClr val="FF0000"/>
                </a:solidFill>
              </a:rPr>
              <a:t>Vasodilators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955929"/>
            <a:ext cx="8149590" cy="5222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sz="2800" b="1" spc="-15" dirty="0">
                <a:solidFill>
                  <a:srgbClr val="D617BB"/>
                </a:solidFill>
                <a:latin typeface="Calibri"/>
                <a:cs typeface="Calibri"/>
              </a:rPr>
              <a:t>Hydralazine/Dihydralazine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b="1" spc="-15" dirty="0">
                <a:solidFill>
                  <a:srgbClr val="D617BB"/>
                </a:solidFill>
                <a:latin typeface="Calibri"/>
                <a:cs typeface="Calibri"/>
              </a:rPr>
              <a:t>minoxidil </a:t>
            </a:r>
            <a:r>
              <a:rPr sz="2800" spc="-10" dirty="0">
                <a:latin typeface="Calibri"/>
                <a:cs typeface="Calibri"/>
              </a:rPr>
              <a:t>not used </a:t>
            </a:r>
            <a:r>
              <a:rPr sz="2800" spc="-5" dirty="0">
                <a:latin typeface="Calibri"/>
                <a:cs typeface="Calibri"/>
              </a:rPr>
              <a:t>as  primary drugs </a:t>
            </a:r>
            <a:r>
              <a:rPr sz="2800" spc="-20" dirty="0">
                <a:latin typeface="Calibri"/>
                <a:cs typeface="Calibri"/>
              </a:rPr>
              <a:t>to </a:t>
            </a:r>
            <a:r>
              <a:rPr sz="2800" spc="-15" dirty="0">
                <a:latin typeface="Calibri"/>
                <a:cs typeface="Calibri"/>
              </a:rPr>
              <a:t>treat </a:t>
            </a:r>
            <a:r>
              <a:rPr sz="2800" spc="-10" dirty="0">
                <a:latin typeface="Calibri"/>
                <a:cs typeface="Calibri"/>
              </a:rPr>
              <a:t>hypertension. </a:t>
            </a:r>
            <a:r>
              <a:rPr sz="2800" spc="-5" dirty="0">
                <a:latin typeface="Calibri"/>
                <a:cs typeface="Calibri"/>
              </a:rPr>
              <a:t>These  </a:t>
            </a:r>
            <a:r>
              <a:rPr sz="2800" spc="-20" dirty="0">
                <a:latin typeface="Calibri"/>
                <a:cs typeface="Calibri"/>
              </a:rPr>
              <a:t>vasodilators </a:t>
            </a:r>
            <a:r>
              <a:rPr sz="2800" spc="-5" dirty="0">
                <a:latin typeface="Calibri"/>
                <a:cs typeface="Calibri"/>
              </a:rPr>
              <a:t>act </a:t>
            </a:r>
            <a:r>
              <a:rPr sz="2800" spc="-15" dirty="0">
                <a:latin typeface="Calibri"/>
                <a:cs typeface="Calibri"/>
              </a:rPr>
              <a:t>by </a:t>
            </a:r>
            <a:r>
              <a:rPr sz="2800" spc="-10" dirty="0">
                <a:latin typeface="Calibri"/>
                <a:cs typeface="Calibri"/>
              </a:rPr>
              <a:t>producing </a:t>
            </a:r>
            <a:r>
              <a:rPr sz="2800" spc="-20" dirty="0">
                <a:latin typeface="Calibri"/>
                <a:cs typeface="Calibri"/>
              </a:rPr>
              <a:t>relaxation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vascular  </a:t>
            </a:r>
            <a:r>
              <a:rPr sz="2800" spc="-5" dirty="0">
                <a:latin typeface="Calibri"/>
                <a:cs typeface="Calibri"/>
              </a:rPr>
              <a:t>smooth muscle, </a:t>
            </a:r>
            <a:r>
              <a:rPr sz="2800" spc="-10" dirty="0">
                <a:latin typeface="Calibri"/>
                <a:cs typeface="Calibri"/>
              </a:rPr>
              <a:t>primarily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10" dirty="0">
                <a:latin typeface="Calibri"/>
                <a:cs typeface="Calibri"/>
              </a:rPr>
              <a:t>arteries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arterioles.  This results in decreased </a:t>
            </a:r>
            <a:r>
              <a:rPr sz="2800" spc="-15" dirty="0">
                <a:latin typeface="Calibri"/>
                <a:cs typeface="Calibri"/>
              </a:rPr>
              <a:t>peripheral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resistance.</a:t>
            </a:r>
            <a:endParaRPr sz="28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Both </a:t>
            </a:r>
            <a:r>
              <a:rPr sz="2800" spc="-15" dirty="0">
                <a:latin typeface="Calibri"/>
                <a:cs typeface="Calibri"/>
              </a:rPr>
              <a:t>agents </a:t>
            </a:r>
            <a:r>
              <a:rPr sz="2800" spc="-10" dirty="0">
                <a:latin typeface="Calibri"/>
                <a:cs typeface="Calibri"/>
              </a:rPr>
              <a:t>produce </a:t>
            </a:r>
            <a:r>
              <a:rPr sz="2800" spc="-25" dirty="0">
                <a:latin typeface="Calibri"/>
                <a:cs typeface="Calibri"/>
              </a:rPr>
              <a:t>reflex </a:t>
            </a:r>
            <a:r>
              <a:rPr sz="2800" spc="-10" dirty="0">
                <a:latin typeface="Calibri"/>
                <a:cs typeface="Calibri"/>
              </a:rPr>
              <a:t>stimulation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the heart,  resulting in </a:t>
            </a:r>
            <a:r>
              <a:rPr sz="2800" spc="-5" dirty="0">
                <a:latin typeface="Calibri"/>
                <a:cs typeface="Calibri"/>
              </a:rPr>
              <a:t>the competing </a:t>
            </a:r>
            <a:r>
              <a:rPr sz="2800" spc="-30" dirty="0">
                <a:latin typeface="Calibri"/>
                <a:cs typeface="Calibri"/>
              </a:rPr>
              <a:t>reflexes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increased  </a:t>
            </a:r>
            <a:r>
              <a:rPr sz="2800" spc="-20" dirty="0">
                <a:latin typeface="Calibri"/>
                <a:cs typeface="Calibri"/>
              </a:rPr>
              <a:t>myocardial </a:t>
            </a:r>
            <a:r>
              <a:rPr sz="2800" spc="-30" dirty="0">
                <a:latin typeface="Calibri"/>
                <a:cs typeface="Calibri"/>
              </a:rPr>
              <a:t>contractility, </a:t>
            </a:r>
            <a:r>
              <a:rPr sz="2800" spc="-10" dirty="0">
                <a:latin typeface="Calibri"/>
                <a:cs typeface="Calibri"/>
              </a:rPr>
              <a:t>heart </a:t>
            </a:r>
            <a:r>
              <a:rPr sz="2800" spc="-25" dirty="0">
                <a:latin typeface="Calibri"/>
                <a:cs typeface="Calibri"/>
              </a:rPr>
              <a:t>rate,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25" dirty="0">
                <a:latin typeface="Calibri"/>
                <a:cs typeface="Calibri"/>
              </a:rPr>
              <a:t>oxygen  </a:t>
            </a:r>
            <a:r>
              <a:rPr sz="2800" spc="-10" dirty="0">
                <a:latin typeface="Calibri"/>
                <a:cs typeface="Calibri"/>
              </a:rPr>
              <a:t>consumption.</a:t>
            </a:r>
            <a:endParaRPr sz="2800">
              <a:latin typeface="Calibri"/>
              <a:cs typeface="Calibri"/>
            </a:endParaRPr>
          </a:p>
          <a:p>
            <a:pPr marL="355600" marR="6350" indent="-342900" algn="just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55600" algn="l"/>
              </a:tabLst>
            </a:pP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Hydralazine 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is </a:t>
            </a:r>
            <a:r>
              <a:rPr sz="2600" b="1" spc="5" dirty="0">
                <a:solidFill>
                  <a:srgbClr val="FF0000"/>
                </a:solidFill>
                <a:latin typeface="Calibri"/>
                <a:cs typeface="Calibri"/>
              </a:rPr>
              <a:t>an 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accepted medication </a:t>
            </a:r>
            <a:r>
              <a:rPr sz="2600" b="1" spc="-15" dirty="0">
                <a:solidFill>
                  <a:srgbClr val="FF0000"/>
                </a:solidFill>
                <a:latin typeface="Calibri"/>
                <a:cs typeface="Calibri"/>
              </a:rPr>
              <a:t>for </a:t>
            </a: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controlling  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blood </a:t>
            </a: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pressure 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in pregnancy </a:t>
            </a:r>
            <a:r>
              <a:rPr sz="2600" b="1" dirty="0">
                <a:solidFill>
                  <a:srgbClr val="FF0000"/>
                </a:solidFill>
                <a:latin typeface="Calibri"/>
                <a:cs typeface="Calibri"/>
              </a:rPr>
              <a:t>induced </a:t>
            </a:r>
            <a:r>
              <a:rPr sz="2600" b="1" spc="-5" dirty="0">
                <a:solidFill>
                  <a:srgbClr val="FF0000"/>
                </a:solidFill>
                <a:latin typeface="Calibri"/>
                <a:cs typeface="Calibri"/>
              </a:rPr>
              <a:t>hypertension.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This  drug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 </a:t>
            </a:r>
            <a:r>
              <a:rPr sz="2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used </a:t>
            </a:r>
            <a:r>
              <a:rPr sz="26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topically </a:t>
            </a:r>
            <a:r>
              <a:rPr sz="2600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 </a:t>
            </a:r>
            <a:r>
              <a:rPr sz="26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treat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male </a:t>
            </a:r>
            <a:r>
              <a:rPr sz="2600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pattern </a:t>
            </a:r>
            <a:r>
              <a:rPr sz="2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baldness.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1204" y="232664"/>
            <a:ext cx="5102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>
                <a:solidFill>
                  <a:srgbClr val="375F92"/>
                </a:solidFill>
              </a:rPr>
              <a:t>Treatment </a:t>
            </a:r>
            <a:r>
              <a:rPr dirty="0">
                <a:solidFill>
                  <a:srgbClr val="375F92"/>
                </a:solidFill>
              </a:rPr>
              <a:t>of</a:t>
            </a:r>
            <a:r>
              <a:rPr spc="-10" dirty="0">
                <a:solidFill>
                  <a:srgbClr val="375F92"/>
                </a:solidFill>
              </a:rPr>
              <a:t> </a:t>
            </a:r>
            <a:r>
              <a:rPr spc="-15" dirty="0">
                <a:solidFill>
                  <a:srgbClr val="375F92"/>
                </a:solidFill>
              </a:rPr>
              <a:t>hypertension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954404"/>
            <a:ext cx="45675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2712085" algn="l"/>
              </a:tabLst>
            </a:pP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Hyper</a:t>
            </a:r>
            <a:r>
              <a:rPr sz="3000" b="1" spc="-35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3000" b="1" spc="-5" dirty="0">
                <a:solidFill>
                  <a:srgbClr val="FF0000"/>
                </a:solidFill>
                <a:latin typeface="Calibri"/>
                <a:cs typeface="Calibri"/>
              </a:rPr>
              <a:t>ensi</a:t>
            </a:r>
            <a:r>
              <a:rPr sz="3000" b="1" spc="-35" dirty="0">
                <a:solidFill>
                  <a:srgbClr val="FF0000"/>
                </a:solidFill>
                <a:latin typeface="Calibri"/>
                <a:cs typeface="Calibri"/>
              </a:rPr>
              <a:t>v</a:t>
            </a: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e	</a:t>
            </a:r>
            <a:r>
              <a:rPr sz="3000" b="1" spc="-5" dirty="0">
                <a:solidFill>
                  <a:srgbClr val="FF0000"/>
                </a:solidFill>
                <a:latin typeface="Calibri"/>
                <a:cs typeface="Calibri"/>
              </a:rPr>
              <a:t>eme</a:t>
            </a:r>
            <a:r>
              <a:rPr sz="3000" b="1" spc="-35" dirty="0">
                <a:solidFill>
                  <a:srgbClr val="FF0000"/>
                </a:solidFill>
                <a:latin typeface="Calibri"/>
                <a:cs typeface="Calibri"/>
              </a:rPr>
              <a:t>rg</a:t>
            </a:r>
            <a:r>
              <a:rPr sz="3000" b="1" spc="-5" dirty="0">
                <a:solidFill>
                  <a:srgbClr val="FF0000"/>
                </a:solidFill>
                <a:latin typeface="Calibri"/>
                <a:cs typeface="Calibri"/>
              </a:rPr>
              <a:t>enc</a:t>
            </a:r>
            <a:r>
              <a:rPr sz="3000" b="1" dirty="0">
                <a:solidFill>
                  <a:srgbClr val="FF0000"/>
                </a:solidFill>
                <a:latin typeface="Calibri"/>
                <a:cs typeface="Calibri"/>
              </a:rPr>
              <a:t>y: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29453" y="980312"/>
            <a:ext cx="3077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1170" algn="l"/>
                <a:tab pos="941705" algn="l"/>
                <a:tab pos="1774189" algn="l"/>
                <a:tab pos="2518410" algn="l"/>
              </a:tabLst>
            </a:pPr>
            <a:r>
              <a:rPr sz="2800" spc="-5" dirty="0">
                <a:latin typeface="Calibri"/>
                <a:cs typeface="Calibri"/>
              </a:rPr>
              <a:t>It	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bu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l</a:t>
            </a:r>
            <a:r>
              <a:rPr sz="2800" spc="-20" dirty="0">
                <a:latin typeface="Calibri"/>
                <a:cs typeface="Calibri"/>
              </a:rPr>
              <a:t>i</a:t>
            </a:r>
            <a:r>
              <a:rPr sz="2800" spc="-80" dirty="0">
                <a:latin typeface="Calibri"/>
                <a:cs typeface="Calibri"/>
              </a:rPr>
              <a:t>f</a:t>
            </a:r>
            <a:r>
              <a:rPr sz="2800" spc="-5" dirty="0">
                <a:latin typeface="Calibri"/>
                <a:cs typeface="Calibri"/>
              </a:rPr>
              <a:t>e-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40" y="1412824"/>
            <a:ext cx="8148955" cy="54752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Calibri"/>
                <a:cs typeface="Calibri"/>
              </a:rPr>
              <a:t>threatening </a:t>
            </a:r>
            <a:r>
              <a:rPr sz="2800" spc="-10" dirty="0">
                <a:latin typeface="Calibri"/>
                <a:cs typeface="Calibri"/>
              </a:rPr>
              <a:t>condition </a:t>
            </a:r>
            <a:r>
              <a:rPr sz="2800" spc="-20" dirty="0">
                <a:latin typeface="Calibri"/>
                <a:cs typeface="Calibri"/>
              </a:rPr>
              <a:t>(systolic </a:t>
            </a:r>
            <a:r>
              <a:rPr sz="2800" spc="-5" dirty="0">
                <a:latin typeface="Calibri"/>
                <a:cs typeface="Calibri"/>
              </a:rPr>
              <a:t>BP </a:t>
            </a:r>
            <a:r>
              <a:rPr sz="2800" dirty="0">
                <a:latin typeface="Calibri"/>
                <a:cs typeface="Calibri"/>
              </a:rPr>
              <a:t>&gt;180 </a:t>
            </a:r>
            <a:r>
              <a:rPr sz="2800" spc="-5" dirty="0">
                <a:latin typeface="Calibri"/>
                <a:cs typeface="Calibri"/>
              </a:rPr>
              <a:t>mm Hg or  </a:t>
            </a:r>
            <a:r>
              <a:rPr sz="2800" spc="-15" dirty="0">
                <a:latin typeface="Calibri"/>
                <a:cs typeface="Calibri"/>
              </a:rPr>
              <a:t>diastolic </a:t>
            </a:r>
            <a:r>
              <a:rPr sz="2800" spc="-5" dirty="0">
                <a:latin typeface="Calibri"/>
                <a:cs typeface="Calibri"/>
              </a:rPr>
              <a:t>BP </a:t>
            </a:r>
            <a:r>
              <a:rPr sz="2800" dirty="0">
                <a:latin typeface="Calibri"/>
                <a:cs typeface="Calibri"/>
              </a:rPr>
              <a:t>&gt;120 mm </a:t>
            </a:r>
            <a:r>
              <a:rPr sz="2800" spc="-5" dirty="0">
                <a:latin typeface="Calibri"/>
                <a:cs typeface="Calibri"/>
              </a:rPr>
              <a:t>Hg with </a:t>
            </a:r>
            <a:r>
              <a:rPr sz="2800" spc="-10" dirty="0">
                <a:latin typeface="Calibri"/>
                <a:cs typeface="Calibri"/>
              </a:rPr>
              <a:t>evidence </a:t>
            </a:r>
            <a:r>
              <a:rPr sz="2800" spc="-5" dirty="0">
                <a:latin typeface="Calibri"/>
                <a:cs typeface="Calibri"/>
              </a:rPr>
              <a:t>of impending  or </a:t>
            </a:r>
            <a:r>
              <a:rPr sz="2800" spc="-20" dirty="0">
                <a:latin typeface="Calibri"/>
                <a:cs typeface="Calibri"/>
              </a:rPr>
              <a:t>progressive </a:t>
            </a:r>
            <a:r>
              <a:rPr sz="2800" spc="-25" dirty="0">
                <a:latin typeface="Calibri"/>
                <a:cs typeface="Calibri"/>
              </a:rPr>
              <a:t>target organ </a:t>
            </a:r>
            <a:r>
              <a:rPr sz="2800" spc="-5" dirty="0">
                <a:latin typeface="Calibri"/>
                <a:cs typeface="Calibri"/>
              </a:rPr>
              <a:t>damage such as </a:t>
            </a:r>
            <a:r>
              <a:rPr sz="2800" spc="-30" dirty="0">
                <a:latin typeface="Calibri"/>
                <a:cs typeface="Calibri"/>
              </a:rPr>
              <a:t>stroke,  </a:t>
            </a:r>
            <a:r>
              <a:rPr sz="2800" spc="-20" dirty="0">
                <a:latin typeface="Calibri"/>
                <a:cs typeface="Calibri"/>
              </a:rPr>
              <a:t>myocardial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infarction).</a:t>
            </a:r>
            <a:endParaRPr sz="2800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226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15" dirty="0">
                <a:latin typeface="Calibri"/>
                <a:cs typeface="Calibri"/>
              </a:rPr>
              <a:t>variety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medications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used, </a:t>
            </a:r>
            <a:r>
              <a:rPr sz="2800" spc="-5" dirty="0">
                <a:latin typeface="Calibri"/>
                <a:cs typeface="Calibri"/>
              </a:rPr>
              <a:t>including </a:t>
            </a:r>
            <a:endParaRPr lang="en-IN" sz="2800" spc="-5" dirty="0" smtClean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2265"/>
              </a:spcBef>
              <a:tabLst>
                <a:tab pos="355600" algn="l"/>
              </a:tabLst>
            </a:pPr>
            <a:r>
              <a:rPr lang="en-IN" sz="2000" spc="-5" dirty="0" smtClean="0">
                <a:latin typeface="Calibri"/>
                <a:cs typeface="Calibri"/>
              </a:rPr>
              <a:t>C</a:t>
            </a:r>
            <a:r>
              <a:rPr sz="2000" spc="-5" dirty="0" err="1" smtClean="0">
                <a:latin typeface="Calibri"/>
                <a:cs typeface="Calibri"/>
              </a:rPr>
              <a:t>alcium</a:t>
            </a:r>
            <a:r>
              <a:rPr lang="en-IN" sz="2000" spc="-5" dirty="0" smtClean="0">
                <a:latin typeface="Calibri"/>
                <a:cs typeface="Calibri"/>
              </a:rPr>
              <a:t> </a:t>
            </a:r>
            <a:r>
              <a:rPr sz="2000" spc="-5" dirty="0" smtClean="0">
                <a:latin typeface="Calibri"/>
                <a:cs typeface="Calibri"/>
              </a:rPr>
              <a:t>channel </a:t>
            </a:r>
            <a:r>
              <a:rPr sz="2000" spc="-25" dirty="0">
                <a:latin typeface="Calibri"/>
                <a:cs typeface="Calibri"/>
              </a:rPr>
              <a:t>blockers </a:t>
            </a:r>
            <a:r>
              <a:rPr sz="2000" spc="-10" dirty="0">
                <a:latin typeface="Calibri"/>
                <a:cs typeface="Calibri"/>
              </a:rPr>
              <a:t>(nicardipine </a:t>
            </a:r>
            <a:r>
              <a:rPr sz="2000" spc="-5" dirty="0">
                <a:latin typeface="Calibri"/>
                <a:cs typeface="Calibri"/>
              </a:rPr>
              <a:t>and </a:t>
            </a:r>
            <a:r>
              <a:rPr sz="2000" spc="-10" dirty="0">
                <a:latin typeface="Calibri"/>
                <a:cs typeface="Calibri"/>
              </a:rPr>
              <a:t>clevidipine), </a:t>
            </a:r>
            <a:endParaRPr lang="en-IN" sz="2000" spc="-10" dirty="0" smtClean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2265"/>
              </a:spcBef>
              <a:tabLst>
                <a:tab pos="355600" algn="l"/>
              </a:tabLst>
            </a:pPr>
            <a:r>
              <a:rPr lang="en-IN" sz="2000" spc="-5" dirty="0">
                <a:latin typeface="Calibri"/>
                <a:cs typeface="Calibri"/>
              </a:rPr>
              <a:t>N</a:t>
            </a:r>
            <a:r>
              <a:rPr sz="2000" spc="-5" dirty="0" err="1" smtClean="0">
                <a:latin typeface="Calibri"/>
                <a:cs typeface="Calibri"/>
              </a:rPr>
              <a:t>itric</a:t>
            </a:r>
            <a:r>
              <a:rPr sz="2000" spc="-5" dirty="0" smtClean="0">
                <a:latin typeface="Calibri"/>
                <a:cs typeface="Calibri"/>
              </a:rPr>
              <a:t>  </a:t>
            </a:r>
            <a:r>
              <a:rPr sz="2000" spc="-20" dirty="0">
                <a:latin typeface="Calibri"/>
                <a:cs typeface="Calibri"/>
              </a:rPr>
              <a:t>oxide vasodilators </a:t>
            </a:r>
            <a:r>
              <a:rPr sz="2000" spc="-10" dirty="0">
                <a:latin typeface="Calibri"/>
                <a:cs typeface="Calibri"/>
              </a:rPr>
              <a:t>(nitroprusside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5" dirty="0">
                <a:latin typeface="Calibri"/>
                <a:cs typeface="Calibri"/>
              </a:rPr>
              <a:t>nitroglycerin),  </a:t>
            </a:r>
            <a:endParaRPr lang="en-IN" sz="2000" spc="-15" dirty="0" smtClean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2265"/>
              </a:spcBef>
              <a:tabLst>
                <a:tab pos="355600" algn="l"/>
              </a:tabLst>
            </a:pPr>
            <a:r>
              <a:rPr lang="en-IN" sz="2000" spc="-15" dirty="0">
                <a:latin typeface="Calibri"/>
                <a:cs typeface="Calibri"/>
              </a:rPr>
              <a:t>A</a:t>
            </a:r>
            <a:r>
              <a:rPr sz="2000" spc="-15" dirty="0" err="1" smtClean="0">
                <a:latin typeface="Calibri"/>
                <a:cs typeface="Calibri"/>
              </a:rPr>
              <a:t>drenergic</a:t>
            </a:r>
            <a:r>
              <a:rPr sz="2000" spc="-15" dirty="0" smtClean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receptor antagonists </a:t>
            </a:r>
            <a:r>
              <a:rPr sz="2000" spc="-10" dirty="0">
                <a:latin typeface="Calibri"/>
                <a:cs typeface="Calibri"/>
              </a:rPr>
              <a:t>(phentolamine,  </a:t>
            </a:r>
            <a:r>
              <a:rPr sz="2000" spc="-5" dirty="0">
                <a:latin typeface="Calibri"/>
                <a:cs typeface="Calibri"/>
              </a:rPr>
              <a:t>esmolol, and </a:t>
            </a:r>
            <a:r>
              <a:rPr sz="2000" spc="-10" dirty="0">
                <a:latin typeface="Calibri"/>
                <a:cs typeface="Calibri"/>
              </a:rPr>
              <a:t>labetalol), </a:t>
            </a:r>
            <a:endParaRPr lang="en-IN" sz="2000" spc="-10" dirty="0" smtClean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2265"/>
              </a:spcBef>
              <a:tabLst>
                <a:tab pos="355600" algn="l"/>
              </a:tabLst>
            </a:pPr>
            <a:r>
              <a:rPr sz="2000" spc="-5" dirty="0" smtClean="0">
                <a:latin typeface="Calibri"/>
                <a:cs typeface="Calibri"/>
              </a:rPr>
              <a:t> </a:t>
            </a:r>
            <a:r>
              <a:rPr lang="en-IN" sz="2000" spc="-15" dirty="0">
                <a:latin typeface="Calibri"/>
                <a:cs typeface="Calibri"/>
              </a:rPr>
              <a:t>V</a:t>
            </a:r>
            <a:r>
              <a:rPr sz="2000" spc="-15" dirty="0" err="1" smtClean="0">
                <a:latin typeface="Calibri"/>
                <a:cs typeface="Calibri"/>
              </a:rPr>
              <a:t>asodilator</a:t>
            </a:r>
            <a:r>
              <a:rPr sz="2000" spc="-15" dirty="0" smtClean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hydralazine,  </a:t>
            </a:r>
            <a:r>
              <a:rPr sz="2000" spc="-5" dirty="0" smtClean="0">
                <a:latin typeface="Calibri"/>
                <a:cs typeface="Calibri"/>
              </a:rPr>
              <a:t>and </a:t>
            </a:r>
            <a:endParaRPr lang="en-IN" sz="2000" spc="-5" dirty="0" smtClean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2265"/>
              </a:spcBef>
              <a:tabLst>
                <a:tab pos="355600" algn="l"/>
              </a:tabLst>
            </a:pPr>
            <a:r>
              <a:rPr sz="2000" spc="-5" dirty="0" smtClean="0">
                <a:latin typeface="Calibri"/>
                <a:cs typeface="Calibri"/>
              </a:rPr>
              <a:t> </a:t>
            </a:r>
            <a:r>
              <a:rPr lang="en-IN" sz="2000" spc="-10" dirty="0">
                <a:latin typeface="Calibri"/>
                <a:cs typeface="Calibri"/>
              </a:rPr>
              <a:t>D</a:t>
            </a:r>
            <a:r>
              <a:rPr sz="2000" spc="-10" dirty="0" err="1" smtClean="0">
                <a:latin typeface="Calibri"/>
                <a:cs typeface="Calibri"/>
              </a:rPr>
              <a:t>opamine</a:t>
            </a:r>
            <a:r>
              <a:rPr sz="2000" spc="-10" dirty="0" smtClean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agonist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fenoldopam.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1204" y="232664"/>
            <a:ext cx="5102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>
                <a:solidFill>
                  <a:srgbClr val="375F92"/>
                </a:solidFill>
              </a:rPr>
              <a:t>Treatment </a:t>
            </a:r>
            <a:r>
              <a:rPr dirty="0">
                <a:solidFill>
                  <a:srgbClr val="375F92"/>
                </a:solidFill>
              </a:rPr>
              <a:t>of</a:t>
            </a:r>
            <a:r>
              <a:rPr spc="-10" dirty="0">
                <a:solidFill>
                  <a:srgbClr val="375F92"/>
                </a:solidFill>
              </a:rPr>
              <a:t> </a:t>
            </a:r>
            <a:r>
              <a:rPr spc="-15" dirty="0">
                <a:solidFill>
                  <a:srgbClr val="375F92"/>
                </a:solidFill>
              </a:rPr>
              <a:t>hypertension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954404"/>
            <a:ext cx="4606925" cy="91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2019935" algn="l"/>
              </a:tabLst>
            </a:pPr>
            <a:r>
              <a:rPr sz="3000" b="1" spc="-20" dirty="0">
                <a:solidFill>
                  <a:srgbClr val="FF0000"/>
                </a:solidFill>
                <a:latin typeface="Calibri"/>
                <a:cs typeface="Calibri"/>
              </a:rPr>
              <a:t>Resistant	</a:t>
            </a:r>
            <a:r>
              <a:rPr sz="3000" b="1" spc="-10" dirty="0">
                <a:solidFill>
                  <a:srgbClr val="FF0000"/>
                </a:solidFill>
                <a:latin typeface="Calibri"/>
                <a:cs typeface="Calibri"/>
              </a:rPr>
              <a:t>hypertension:</a:t>
            </a:r>
            <a:endParaRPr sz="3000" dirty="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  <a:tabLst>
                <a:tab pos="2222500" algn="l"/>
                <a:tab pos="3437254" algn="l"/>
              </a:tabLst>
            </a:pPr>
            <a:r>
              <a:rPr lang="en-IN" sz="2800" spc="-10" dirty="0" smtClean="0">
                <a:latin typeface="Calibri"/>
                <a:cs typeface="Calibri"/>
              </a:rPr>
              <a:t>P</a:t>
            </a:r>
            <a:r>
              <a:rPr sz="2800" spc="-55" dirty="0" err="1" smtClean="0">
                <a:latin typeface="Calibri"/>
                <a:cs typeface="Calibri"/>
              </a:rPr>
              <a:t>r</a:t>
            </a:r>
            <a:r>
              <a:rPr sz="2800" spc="-5" dirty="0" err="1" smtClean="0">
                <a:latin typeface="Calibri"/>
                <a:cs typeface="Calibri"/>
              </a:rPr>
              <a:t>es</a:t>
            </a:r>
            <a:r>
              <a:rPr sz="2800" spc="10" dirty="0" err="1" smtClean="0">
                <a:latin typeface="Calibri"/>
                <a:cs typeface="Calibri"/>
              </a:rPr>
              <a:t>s</a:t>
            </a:r>
            <a:r>
              <a:rPr sz="2800" spc="-10" dirty="0" err="1" smtClean="0">
                <a:latin typeface="Calibri"/>
                <a:cs typeface="Calibri"/>
              </a:rPr>
              <a:t>u</a:t>
            </a:r>
            <a:r>
              <a:rPr sz="2800" spc="-55" dirty="0" err="1" smtClean="0">
                <a:latin typeface="Calibri"/>
                <a:cs typeface="Calibri"/>
              </a:rPr>
              <a:t>r</a:t>
            </a:r>
            <a:r>
              <a:rPr sz="2800" spc="-5" dirty="0" err="1" smtClean="0">
                <a:latin typeface="Calibri"/>
                <a:cs typeface="Calibri"/>
              </a:rPr>
              <a:t>e</a:t>
            </a:r>
            <a:r>
              <a:rPr lang="en-IN" sz="2800" dirty="0" smtClean="0">
                <a:latin typeface="Calibri"/>
                <a:cs typeface="Calibri"/>
              </a:rPr>
              <a:t> </a:t>
            </a:r>
            <a:r>
              <a:rPr sz="2800" spc="-5" dirty="0" smtClean="0">
                <a:latin typeface="Calibri"/>
                <a:cs typeface="Calibri"/>
              </a:rPr>
              <a:t>th</a:t>
            </a:r>
            <a:r>
              <a:rPr sz="2800" spc="-35" dirty="0" smtClean="0">
                <a:latin typeface="Calibri"/>
                <a:cs typeface="Calibri"/>
              </a:rPr>
              <a:t>a</a:t>
            </a:r>
            <a:r>
              <a:rPr sz="2800" spc="-5" dirty="0" smtClean="0">
                <a:latin typeface="Calibri"/>
                <a:cs typeface="Calibri"/>
              </a:rPr>
              <a:t>t</a:t>
            </a:r>
            <a:r>
              <a:rPr lang="en-IN" sz="2800" dirty="0">
                <a:latin typeface="Calibri"/>
                <a:cs typeface="Calibri"/>
              </a:rPr>
              <a:t> </a:t>
            </a:r>
            <a:r>
              <a:rPr sz="2800" spc="-50" dirty="0" smtClean="0">
                <a:latin typeface="Calibri"/>
                <a:cs typeface="Calibri"/>
              </a:rPr>
              <a:t>r</a:t>
            </a:r>
            <a:r>
              <a:rPr sz="2800" spc="-5" dirty="0" smtClean="0">
                <a:latin typeface="Calibri"/>
                <a:cs typeface="Calibri"/>
              </a:rPr>
              <a:t>ema</a:t>
            </a:r>
            <a:r>
              <a:rPr sz="2800" spc="-15" dirty="0" smtClean="0">
                <a:latin typeface="Calibri"/>
                <a:cs typeface="Calibri"/>
              </a:rPr>
              <a:t>i</a:t>
            </a:r>
            <a:r>
              <a:rPr sz="2800" spc="-10" dirty="0" smtClean="0">
                <a:latin typeface="Calibri"/>
                <a:cs typeface="Calibri"/>
              </a:rPr>
              <a:t>ns</a:t>
            </a:r>
            <a:r>
              <a:rPr lang="en-IN" sz="2800" spc="-10" dirty="0" smtClean="0">
                <a:latin typeface="Calibri"/>
                <a:cs typeface="Calibri"/>
              </a:rPr>
              <a:t>--------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00600" y="980312"/>
            <a:ext cx="3520440" cy="88455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588645" marR="5080" indent="-576580">
              <a:lnSpc>
                <a:spcPct val="101400"/>
              </a:lnSpc>
              <a:spcBef>
                <a:spcPts val="45"/>
              </a:spcBef>
              <a:tabLst>
                <a:tab pos="425450" algn="l"/>
                <a:tab pos="853440" algn="l"/>
                <a:tab pos="2158365" algn="l"/>
                <a:tab pos="2444750" algn="l"/>
                <a:tab pos="2676525" algn="l"/>
              </a:tabLst>
            </a:pP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</a:t>
            </a:r>
            <a:r>
              <a:rPr sz="2800" spc="-35" dirty="0">
                <a:latin typeface="Calibri"/>
                <a:cs typeface="Calibri"/>
              </a:rPr>
              <a:t>e</a:t>
            </a:r>
            <a:r>
              <a:rPr sz="2800" spc="-10" dirty="0">
                <a:latin typeface="Calibri"/>
                <a:cs typeface="Calibri"/>
              </a:rPr>
              <a:t>fine</a:t>
            </a:r>
            <a:r>
              <a:rPr sz="2800" spc="-5" dirty="0">
                <a:latin typeface="Calibri"/>
                <a:cs typeface="Calibri"/>
              </a:rPr>
              <a:t>d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 smtClean="0">
                <a:latin typeface="Calibri"/>
                <a:cs typeface="Calibri"/>
              </a:rPr>
              <a:t>b</a:t>
            </a:r>
            <a:r>
              <a:rPr sz="2800" spc="-20" dirty="0" smtClean="0">
                <a:latin typeface="Calibri"/>
                <a:cs typeface="Calibri"/>
              </a:rPr>
              <a:t>l</a:t>
            </a:r>
            <a:r>
              <a:rPr sz="2800" spc="5" dirty="0" smtClean="0">
                <a:latin typeface="Calibri"/>
                <a:cs typeface="Calibri"/>
              </a:rPr>
              <a:t>o</a:t>
            </a:r>
            <a:r>
              <a:rPr sz="2800" spc="-10" dirty="0" smtClean="0">
                <a:latin typeface="Calibri"/>
                <a:cs typeface="Calibri"/>
              </a:rPr>
              <a:t>od  </a:t>
            </a:r>
            <a:r>
              <a:rPr sz="2800" spc="-5" dirty="0" smtClean="0">
                <a:latin typeface="Calibri"/>
                <a:cs typeface="Calibri"/>
              </a:rPr>
              <a:t>e</a:t>
            </a:r>
            <a:r>
              <a:rPr sz="2800" spc="-15" dirty="0" smtClean="0">
                <a:latin typeface="Calibri"/>
                <a:cs typeface="Calibri"/>
              </a:rPr>
              <a:t>l</a:t>
            </a:r>
            <a:r>
              <a:rPr sz="2800" spc="-20" dirty="0" smtClean="0">
                <a:latin typeface="Calibri"/>
                <a:cs typeface="Calibri"/>
              </a:rPr>
              <a:t>e</a:t>
            </a:r>
            <a:r>
              <a:rPr sz="2800" spc="-50" dirty="0" smtClean="0">
                <a:latin typeface="Calibri"/>
                <a:cs typeface="Calibri"/>
              </a:rPr>
              <a:t>v</a:t>
            </a:r>
            <a:r>
              <a:rPr sz="2800" spc="-25" dirty="0" smtClean="0">
                <a:latin typeface="Calibri"/>
                <a:cs typeface="Calibri"/>
              </a:rPr>
              <a:t>a</a:t>
            </a:r>
            <a:r>
              <a:rPr sz="2800" spc="-35" dirty="0" smtClean="0">
                <a:latin typeface="Calibri"/>
                <a:cs typeface="Calibri"/>
              </a:rPr>
              <a:t>t</a:t>
            </a:r>
            <a:r>
              <a:rPr sz="2800" spc="-5" dirty="0" smtClean="0">
                <a:latin typeface="Calibri"/>
                <a:cs typeface="Calibri"/>
              </a:rPr>
              <a:t>ed</a:t>
            </a:r>
            <a:r>
              <a:rPr sz="2800" dirty="0">
                <a:latin typeface="Calibri"/>
                <a:cs typeface="Calibri"/>
              </a:rPr>
              <a:t>		</a:t>
            </a:r>
            <a:r>
              <a:rPr sz="2800" spc="-10" dirty="0">
                <a:latin typeface="Calibri"/>
                <a:cs typeface="Calibri"/>
              </a:rPr>
              <a:t>desp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802640" y="1840229"/>
            <a:ext cx="7806690" cy="4705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administration </a:t>
            </a:r>
            <a:r>
              <a:rPr spc="-5" dirty="0"/>
              <a:t>of an </a:t>
            </a:r>
            <a:r>
              <a:rPr spc="-10" dirty="0"/>
              <a:t>optimal three-drug regimen that  </a:t>
            </a:r>
            <a:r>
              <a:rPr spc="-5" dirty="0"/>
              <a:t>includes a </a:t>
            </a:r>
            <a:r>
              <a:rPr spc="-10" dirty="0"/>
              <a:t>diuretic. The </a:t>
            </a:r>
            <a:r>
              <a:rPr spc="-15" dirty="0"/>
              <a:t>most </a:t>
            </a:r>
            <a:r>
              <a:rPr spc="-5" dirty="0"/>
              <a:t>common </a:t>
            </a:r>
            <a:r>
              <a:rPr spc="-10" dirty="0"/>
              <a:t>causes </a:t>
            </a:r>
            <a:r>
              <a:rPr spc="-5" dirty="0"/>
              <a:t>of  </a:t>
            </a:r>
            <a:r>
              <a:rPr spc="-20" dirty="0"/>
              <a:t>resistant</a:t>
            </a:r>
            <a:r>
              <a:rPr spc="15" dirty="0"/>
              <a:t> </a:t>
            </a:r>
            <a:r>
              <a:rPr spc="-15" dirty="0"/>
              <a:t>hypertension</a:t>
            </a:r>
          </a:p>
          <a:p>
            <a:pPr marL="413384" indent="-287020" algn="just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414020" algn="l"/>
              </a:tabLst>
            </a:pPr>
            <a:r>
              <a:rPr sz="2400" spc="-10" dirty="0"/>
              <a:t>poor</a:t>
            </a:r>
            <a:r>
              <a:rPr sz="2400" spc="-5" dirty="0"/>
              <a:t> </a:t>
            </a:r>
            <a:r>
              <a:rPr sz="2400" spc="-10" dirty="0"/>
              <a:t>compliance</a:t>
            </a:r>
            <a:endParaRPr sz="2400" dirty="0"/>
          </a:p>
          <a:p>
            <a:pPr marL="413384" indent="-287020" algn="just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414020" algn="l"/>
              </a:tabLst>
            </a:pPr>
            <a:r>
              <a:rPr sz="2400" spc="-15" dirty="0"/>
              <a:t>excessive </a:t>
            </a:r>
            <a:r>
              <a:rPr sz="2400" spc="-5" dirty="0"/>
              <a:t>ethanol </a:t>
            </a:r>
            <a:r>
              <a:rPr sz="2400" spc="-20" dirty="0"/>
              <a:t>intake</a:t>
            </a:r>
            <a:endParaRPr sz="2400" dirty="0"/>
          </a:p>
          <a:p>
            <a:pPr marL="413384" marR="5080" indent="-287020" algn="just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414020" algn="l"/>
              </a:tabLst>
            </a:pPr>
            <a:r>
              <a:rPr sz="2400" spc="-15" dirty="0"/>
              <a:t>concomitant </a:t>
            </a:r>
            <a:r>
              <a:rPr sz="2400" spc="-10" dirty="0"/>
              <a:t>conditions (diabetes, </a:t>
            </a:r>
            <a:r>
              <a:rPr sz="2400" spc="-25" dirty="0"/>
              <a:t>obesity, </a:t>
            </a:r>
            <a:r>
              <a:rPr sz="2400" spc="-5" dirty="0"/>
              <a:t>sleep </a:t>
            </a:r>
            <a:r>
              <a:rPr sz="2400" dirty="0"/>
              <a:t>apnea,  </a:t>
            </a:r>
            <a:r>
              <a:rPr sz="2400" spc="-10" dirty="0"/>
              <a:t>hyperaldosteronism, </a:t>
            </a:r>
            <a:r>
              <a:rPr sz="2400" spc="-5" dirty="0"/>
              <a:t>high salt </a:t>
            </a:r>
            <a:r>
              <a:rPr sz="2400" spc="-20" dirty="0"/>
              <a:t>intake, </a:t>
            </a:r>
            <a:r>
              <a:rPr sz="2400" spc="-5" dirty="0"/>
              <a:t>metabolic</a:t>
            </a:r>
            <a:r>
              <a:rPr sz="2400" spc="-80" dirty="0"/>
              <a:t> </a:t>
            </a:r>
            <a:r>
              <a:rPr sz="2400" spc="-15" dirty="0"/>
              <a:t>syndrome)</a:t>
            </a:r>
            <a:endParaRPr sz="2400" dirty="0"/>
          </a:p>
          <a:p>
            <a:pPr marL="413384" marR="5080" indent="-287020" algn="just">
              <a:spcBef>
                <a:spcPts val="575"/>
              </a:spcBef>
              <a:buFont typeface="Arial"/>
              <a:buChar char="–"/>
              <a:tabLst>
                <a:tab pos="482600" algn="l"/>
                <a:tab pos="2900680" algn="l"/>
                <a:tab pos="5280025" algn="l"/>
              </a:tabLst>
            </a:pPr>
            <a:r>
              <a:rPr dirty="0"/>
              <a:t>	</a:t>
            </a:r>
            <a:r>
              <a:rPr sz="2400" spc="-20" dirty="0" err="1" smtClean="0"/>
              <a:t>concomitan</a:t>
            </a:r>
            <a:r>
              <a:rPr lang="en-IN" sz="2400" spc="-35" dirty="0" smtClean="0"/>
              <a:t>t</a:t>
            </a:r>
            <a:r>
              <a:rPr lang="en-IN" sz="2400" dirty="0" smtClean="0"/>
              <a:t> </a:t>
            </a:r>
            <a:r>
              <a:rPr sz="2400" dirty="0" smtClean="0"/>
              <a:t>medi</a:t>
            </a:r>
            <a:r>
              <a:rPr sz="2400" spc="-15" dirty="0" smtClean="0"/>
              <a:t>c</a:t>
            </a:r>
            <a:r>
              <a:rPr sz="2400" spc="-25" dirty="0" smtClean="0"/>
              <a:t>a</a:t>
            </a:r>
            <a:r>
              <a:rPr sz="2400" dirty="0" smtClean="0"/>
              <a:t>tions</a:t>
            </a:r>
            <a:r>
              <a:rPr lang="en-IN" sz="2400" dirty="0" smtClean="0"/>
              <a:t> </a:t>
            </a:r>
            <a:r>
              <a:rPr sz="2400" dirty="0" smtClean="0"/>
              <a:t>(</a:t>
            </a:r>
            <a:r>
              <a:rPr sz="2400" spc="-55" dirty="0" err="1" smtClean="0"/>
              <a:t>s</a:t>
            </a:r>
            <a:r>
              <a:rPr sz="2400" dirty="0" err="1" smtClean="0"/>
              <a:t>y</a:t>
            </a:r>
            <a:r>
              <a:rPr sz="2400" spc="-20" dirty="0" err="1" smtClean="0"/>
              <a:t>m</a:t>
            </a:r>
            <a:r>
              <a:rPr sz="2400" spc="-5" dirty="0" err="1" smtClean="0"/>
              <a:t>p</a:t>
            </a:r>
            <a:r>
              <a:rPr sz="2400" spc="-25" dirty="0" err="1" smtClean="0"/>
              <a:t>a</a:t>
            </a:r>
            <a:r>
              <a:rPr sz="2400" dirty="0" err="1" smtClean="0"/>
              <a:t>thomim</a:t>
            </a:r>
            <a:r>
              <a:rPr sz="2400" spc="-20" dirty="0" err="1" smtClean="0"/>
              <a:t>e</a:t>
            </a:r>
            <a:r>
              <a:rPr sz="2400" spc="-15" dirty="0" err="1" smtClean="0"/>
              <a:t>t</a:t>
            </a:r>
            <a:r>
              <a:rPr sz="2400" dirty="0" err="1" smtClean="0"/>
              <a:t>ic</a:t>
            </a:r>
            <a:r>
              <a:rPr sz="2400" spc="5" dirty="0" err="1" smtClean="0"/>
              <a:t>s</a:t>
            </a:r>
            <a:r>
              <a:rPr sz="2400" dirty="0"/>
              <a:t>,  </a:t>
            </a:r>
            <a:r>
              <a:rPr sz="2400" spc="-15" dirty="0"/>
              <a:t>nonsteroidal </a:t>
            </a:r>
            <a:r>
              <a:rPr sz="2400" spc="-10" dirty="0"/>
              <a:t>anti-inflammatory </a:t>
            </a:r>
            <a:r>
              <a:rPr sz="2400" spc="-5" dirty="0"/>
              <a:t>drugs, or </a:t>
            </a:r>
            <a:r>
              <a:rPr sz="2400" spc="-10" dirty="0"/>
              <a:t>antidepressant  </a:t>
            </a:r>
            <a:r>
              <a:rPr sz="2400" spc="-5" dirty="0"/>
              <a:t>medications)</a:t>
            </a:r>
            <a:endParaRPr sz="2400" dirty="0"/>
          </a:p>
          <a:p>
            <a:pPr marL="481965" indent="-355600" algn="just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482600" algn="l"/>
              </a:tabLst>
            </a:pPr>
            <a:r>
              <a:rPr sz="2400" spc="-10" dirty="0"/>
              <a:t>insufficient </a:t>
            </a:r>
            <a:r>
              <a:rPr sz="2400" spc="-5" dirty="0"/>
              <a:t>dose/</a:t>
            </a:r>
            <a:r>
              <a:rPr sz="2400" spc="-10" dirty="0"/>
              <a:t> </a:t>
            </a:r>
            <a:r>
              <a:rPr sz="2400" spc="-5" dirty="0" smtClean="0"/>
              <a:t>drug</a:t>
            </a:r>
            <a:r>
              <a:rPr lang="en-IN" sz="2400" spc="-5" dirty="0" smtClean="0"/>
              <a:t>…</a:t>
            </a:r>
            <a:endParaRPr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1204" y="232664"/>
            <a:ext cx="5102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>
                <a:solidFill>
                  <a:srgbClr val="375F92"/>
                </a:solidFill>
              </a:rPr>
              <a:t>Treatment </a:t>
            </a:r>
            <a:r>
              <a:rPr dirty="0">
                <a:solidFill>
                  <a:srgbClr val="375F92"/>
                </a:solidFill>
              </a:rPr>
              <a:t>of</a:t>
            </a:r>
            <a:r>
              <a:rPr spc="-10" dirty="0">
                <a:solidFill>
                  <a:srgbClr val="375F92"/>
                </a:solidFill>
              </a:rPr>
              <a:t> </a:t>
            </a:r>
            <a:r>
              <a:rPr spc="-15" dirty="0">
                <a:solidFill>
                  <a:srgbClr val="375F92"/>
                </a:solidFill>
              </a:rPr>
              <a:t>hypertension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955929"/>
            <a:ext cx="8226425" cy="5565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985" indent="-34290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Summary 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of </a:t>
            </a: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WHO-ISH 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and British </a:t>
            </a: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Hypertension  Society 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(BHS) 2004,</a:t>
            </a:r>
            <a:r>
              <a:rPr sz="2800" b="1" spc="9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guidelines</a:t>
            </a:r>
            <a:endParaRPr sz="2800" dirty="0">
              <a:latin typeface="Calibri"/>
              <a:cs typeface="Calibri"/>
            </a:endParaRPr>
          </a:p>
          <a:p>
            <a:pPr marL="756285" marR="5080" lvl="1" indent="-287020" algn="just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Except for stage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II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hypertension, start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with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single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most  appropriate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drug</a:t>
            </a:r>
            <a:endParaRPr sz="2400" dirty="0">
              <a:latin typeface="Calibri"/>
              <a:cs typeface="Calibri"/>
            </a:endParaRPr>
          </a:p>
          <a:p>
            <a:pPr marL="756285" marR="5080" lvl="1" indent="-287020" algn="just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Follow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 B C D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rule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(A—ACE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inhibitor/ARB;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B—β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blocker;  C—CCB,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D—diuretic). While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 and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(in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some cases) B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are 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preferred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in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younger patients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(&lt;55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years),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C and D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are 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preferred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in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the older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(&gt; 55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years)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for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the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step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I 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or 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monotherapy.</a:t>
            </a:r>
            <a:endParaRPr sz="2400" dirty="0">
              <a:latin typeface="Calibri"/>
              <a:cs typeface="Calibri"/>
            </a:endParaRPr>
          </a:p>
          <a:p>
            <a:pPr marL="756285" lvl="1" indent="-287020" algn="just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Initiate therapy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at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low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dose;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if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needed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increase</a:t>
            </a:r>
            <a:r>
              <a:rPr sz="2400" b="1" spc="2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dose</a:t>
            </a:r>
            <a:endParaRPr sz="2400" dirty="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</a:pP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moderately.</a:t>
            </a:r>
            <a:endParaRPr sz="2400" dirty="0">
              <a:latin typeface="Calibri"/>
              <a:cs typeface="Calibri"/>
            </a:endParaRPr>
          </a:p>
          <a:p>
            <a:pPr marL="756285" marR="5715" lvl="1" indent="-287020" algn="just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If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only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partial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response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is obtained,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add a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drug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from 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another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complimentary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class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or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change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to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low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dose  combination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1204" y="232664"/>
            <a:ext cx="5102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>
                <a:solidFill>
                  <a:srgbClr val="375F92"/>
                </a:solidFill>
              </a:rPr>
              <a:t>Treatment </a:t>
            </a:r>
            <a:r>
              <a:rPr dirty="0">
                <a:solidFill>
                  <a:srgbClr val="375F92"/>
                </a:solidFill>
              </a:rPr>
              <a:t>of</a:t>
            </a:r>
            <a:r>
              <a:rPr spc="-10" dirty="0">
                <a:solidFill>
                  <a:srgbClr val="375F92"/>
                </a:solidFill>
              </a:rPr>
              <a:t> </a:t>
            </a:r>
            <a:r>
              <a:rPr spc="-15" dirty="0">
                <a:solidFill>
                  <a:srgbClr val="375F92"/>
                </a:solidFill>
              </a:rPr>
              <a:t>hypertension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955929"/>
            <a:ext cx="8225790" cy="42133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98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  <a:tab pos="2016760" algn="l"/>
                <a:tab pos="2571750" algn="l"/>
                <a:tab pos="4205605" algn="l"/>
                <a:tab pos="5015230" algn="l"/>
                <a:tab pos="6223635" algn="l"/>
              </a:tabLst>
            </a:pP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Sum</a:t>
            </a:r>
            <a:r>
              <a:rPr sz="2800" b="1" spc="5" dirty="0">
                <a:solidFill>
                  <a:srgbClr val="E36C09"/>
                </a:solidFill>
                <a:latin typeface="Calibri"/>
                <a:cs typeface="Calibri"/>
              </a:rPr>
              <a:t>m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a</a:t>
            </a:r>
            <a:r>
              <a:rPr sz="2800" b="1" spc="5" dirty="0">
                <a:solidFill>
                  <a:srgbClr val="E36C09"/>
                </a:solidFill>
                <a:latin typeface="Calibri"/>
                <a:cs typeface="Calibri"/>
              </a:rPr>
              <a:t>r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y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o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f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WH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O</a:t>
            </a: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-IS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H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a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n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d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British</a:t>
            </a:r>
            <a:r>
              <a:rPr sz="2800" b="1" dirty="0">
                <a:solidFill>
                  <a:srgbClr val="E36C09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Hyp</a:t>
            </a: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e</a:t>
            </a:r>
            <a:r>
              <a:rPr sz="2800" b="1" spc="5" dirty="0">
                <a:solidFill>
                  <a:srgbClr val="E36C09"/>
                </a:solidFill>
                <a:latin typeface="Calibri"/>
                <a:cs typeface="Calibri"/>
              </a:rPr>
              <a:t>r</a:t>
            </a:r>
            <a:r>
              <a:rPr sz="2800" b="1" spc="-40" dirty="0">
                <a:solidFill>
                  <a:srgbClr val="E36C09"/>
                </a:solidFill>
                <a:latin typeface="Calibri"/>
                <a:cs typeface="Calibri"/>
              </a:rPr>
              <a:t>t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ensi</a:t>
            </a:r>
            <a:r>
              <a:rPr sz="2800" b="1" spc="-15" dirty="0">
                <a:solidFill>
                  <a:srgbClr val="E36C09"/>
                </a:solidFill>
                <a:latin typeface="Calibri"/>
                <a:cs typeface="Calibri"/>
              </a:rPr>
              <a:t>o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n  </a:t>
            </a:r>
            <a:r>
              <a:rPr sz="2800" b="1" spc="-10" dirty="0">
                <a:solidFill>
                  <a:srgbClr val="E36C09"/>
                </a:solidFill>
                <a:latin typeface="Calibri"/>
                <a:cs typeface="Calibri"/>
              </a:rPr>
              <a:t>Society 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(BHS) 2004,</a:t>
            </a:r>
            <a:r>
              <a:rPr sz="2800" b="1" spc="9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E36C09"/>
                </a:solidFill>
                <a:latin typeface="Calibri"/>
                <a:cs typeface="Calibri"/>
              </a:rPr>
              <a:t>guidelines</a:t>
            </a:r>
            <a:endParaRPr sz="2800" dirty="0">
              <a:latin typeface="Calibri"/>
              <a:cs typeface="Calibri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If no response,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change to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drug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from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another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class, or low  dose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combination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from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other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classes</a:t>
            </a:r>
            <a:endParaRPr sz="2400" dirty="0">
              <a:latin typeface="Calibri"/>
              <a:cs typeface="Calibri"/>
            </a:endParaRPr>
          </a:p>
          <a:p>
            <a:pPr marL="756285" marR="6985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endParaRPr lang="en-IN" sz="2400" b="1" spc="-5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756285" marR="6985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 smtClean="0">
                <a:solidFill>
                  <a:srgbClr val="001F5F"/>
                </a:solidFill>
                <a:latin typeface="Calibri"/>
                <a:cs typeface="Calibri"/>
              </a:rPr>
              <a:t>In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case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of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side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effect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to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the initially chosen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drug,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either 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substitute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with drug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of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another class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or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reduce</a:t>
            </a:r>
            <a:r>
              <a:rPr sz="24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dose</a:t>
            </a:r>
            <a:endParaRPr sz="2400" dirty="0">
              <a:latin typeface="Calibri"/>
              <a:cs typeface="Calibri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</a:tabLst>
            </a:pPr>
            <a:endParaRPr lang="en-IN" sz="2400" b="1" spc="-5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 smtClean="0">
                <a:solidFill>
                  <a:srgbClr val="001F5F"/>
                </a:solidFill>
                <a:latin typeface="Calibri"/>
                <a:cs typeface="Calibri"/>
              </a:rPr>
              <a:t>Majority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of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stage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II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hypertensives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are 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started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on a 2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drug  combination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9" y="1143000"/>
            <a:ext cx="8872079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6142" y="22351"/>
            <a:ext cx="7268209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3085" marR="5080" indent="-1811020">
              <a:lnSpc>
                <a:spcPct val="100000"/>
              </a:lnSpc>
              <a:spcBef>
                <a:spcPts val="100"/>
              </a:spcBef>
            </a:pPr>
            <a:r>
              <a:rPr sz="3200" spc="-30" dirty="0"/>
              <a:t>Treatment </a:t>
            </a:r>
            <a:r>
              <a:rPr sz="3200" dirty="0"/>
              <a:t>of </a:t>
            </a:r>
            <a:r>
              <a:rPr sz="3200" spc="-15" dirty="0"/>
              <a:t>hypertension </a:t>
            </a:r>
            <a:r>
              <a:rPr sz="3200" dirty="0"/>
              <a:t>in </a:t>
            </a:r>
            <a:r>
              <a:rPr sz="3200" spc="-10" dirty="0"/>
              <a:t>patients </a:t>
            </a:r>
            <a:r>
              <a:rPr sz="3200" spc="-5" dirty="0"/>
              <a:t>with  </a:t>
            </a:r>
            <a:r>
              <a:rPr sz="3200" spc="-10" dirty="0"/>
              <a:t>concomitant</a:t>
            </a:r>
            <a:r>
              <a:rPr sz="3200" spc="-30" dirty="0"/>
              <a:t> </a:t>
            </a:r>
            <a:r>
              <a:rPr sz="3200" dirty="0"/>
              <a:t>diseases</a:t>
            </a:r>
            <a:endParaRPr sz="32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4713" y="232664"/>
            <a:ext cx="5353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375F92"/>
                </a:solidFill>
              </a:rPr>
              <a:t>Combinations </a:t>
            </a:r>
            <a:r>
              <a:rPr spc="-20" dirty="0">
                <a:solidFill>
                  <a:srgbClr val="375F92"/>
                </a:solidFill>
              </a:rPr>
              <a:t>to </a:t>
            </a:r>
            <a:r>
              <a:rPr dirty="0">
                <a:solidFill>
                  <a:srgbClr val="375F92"/>
                </a:solidFill>
              </a:rPr>
              <a:t>be</a:t>
            </a:r>
            <a:r>
              <a:rPr spc="10" dirty="0">
                <a:solidFill>
                  <a:srgbClr val="375F92"/>
                </a:solidFill>
              </a:rPr>
              <a:t> </a:t>
            </a:r>
            <a:r>
              <a:rPr spc="-15" dirty="0">
                <a:solidFill>
                  <a:srgbClr val="375F92"/>
                </a:solidFill>
              </a:rPr>
              <a:t>avoided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538893"/>
              </p:ext>
            </p:extLst>
          </p:nvPr>
        </p:nvGraphicFramePr>
        <p:xfrm>
          <a:off x="450850" y="1212850"/>
          <a:ext cx="8382000" cy="4419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1000"/>
                <a:gridCol w="4191000"/>
              </a:tblGrid>
              <a:tr h="762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Combination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Possible</a:t>
                      </a:r>
                      <a:r>
                        <a:rPr sz="2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effects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91440" marR="5873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An α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β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adrenergic</a:t>
                      </a:r>
                      <a:r>
                        <a:rPr sz="24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blocker 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clonidine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3789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Apparent antagonism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of 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clonidine action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24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been  observed.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188719">
                <a:tc>
                  <a:txBody>
                    <a:bodyPr/>
                    <a:lstStyle/>
                    <a:p>
                      <a:pPr marL="91440" marR="101155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Hydralazine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with a 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dihydropyridine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(DHP)</a:t>
                      </a:r>
                      <a:r>
                        <a:rPr sz="2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or  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prazosin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5" dirty="0" err="1">
                          <a:latin typeface="Calibri"/>
                          <a:cs typeface="Calibri"/>
                        </a:rPr>
                        <a:t>haemodynamic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24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 smtClean="0">
                          <a:latin typeface="Calibri"/>
                          <a:cs typeface="Calibri"/>
                        </a:rPr>
                        <a:t>action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1440" marR="46799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20" dirty="0">
                          <a:latin typeface="Calibri"/>
                          <a:cs typeface="Calibri"/>
                        </a:rPr>
                        <a:t>Verapamil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diltiazem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24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β  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blocker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5" dirty="0">
                          <a:latin typeface="Calibri"/>
                          <a:cs typeface="Calibri"/>
                        </a:rPr>
                        <a:t>bradycardia,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A-V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block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can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457200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Methyldopa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with clonidine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any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two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drugs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same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class</a:t>
                      </a: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1436" y="232664"/>
            <a:ext cx="5961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375F92"/>
                </a:solidFill>
              </a:rPr>
              <a:t>Antihypertensives </a:t>
            </a:r>
            <a:r>
              <a:rPr dirty="0">
                <a:solidFill>
                  <a:srgbClr val="375F92"/>
                </a:solidFill>
              </a:rPr>
              <a:t>&amp;</a:t>
            </a:r>
            <a:r>
              <a:rPr spc="10" dirty="0">
                <a:solidFill>
                  <a:srgbClr val="375F92"/>
                </a:solidFill>
              </a:rPr>
              <a:t> </a:t>
            </a:r>
            <a:r>
              <a:rPr spc="-10" dirty="0">
                <a:solidFill>
                  <a:srgbClr val="375F92"/>
                </a:solidFill>
              </a:rPr>
              <a:t>pregnancy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212850"/>
          <a:ext cx="8382000" cy="53187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1000"/>
                <a:gridCol w="4191000"/>
              </a:tblGrid>
              <a:tr h="792479">
                <a:tc>
                  <a:txBody>
                    <a:bodyPr/>
                    <a:lstStyle/>
                    <a:p>
                      <a:pPr marL="1038225" marR="128905" indent="-90233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Antihypertensives to </a:t>
                      </a:r>
                      <a:r>
                        <a:rPr sz="2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 </a:t>
                      </a:r>
                      <a:r>
                        <a:rPr sz="2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avoided  </a:t>
                      </a:r>
                      <a:r>
                        <a:rPr sz="2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during</a:t>
                      </a:r>
                      <a:r>
                        <a:rPr sz="23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pregnancy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38860" marR="266700" indent="-76390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Antihypertensives </a:t>
                      </a:r>
                      <a:r>
                        <a:rPr sz="23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found </a:t>
                      </a:r>
                      <a:r>
                        <a:rPr sz="2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safer  </a:t>
                      </a:r>
                      <a:r>
                        <a:rPr sz="23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during</a:t>
                      </a:r>
                      <a:r>
                        <a:rPr sz="23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pregnancy</a:t>
                      </a:r>
                      <a:endParaRPr sz="23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91440" marR="3327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b="1" i="1" spc="-20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ACE </a:t>
                      </a:r>
                      <a:r>
                        <a:rPr sz="2100" b="1" i="1" spc="-5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inhibitors, </a:t>
                      </a:r>
                      <a:r>
                        <a:rPr sz="2100" b="1" i="1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ARBs</a:t>
                      </a:r>
                      <a:r>
                        <a:rPr sz="2100" b="1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: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Risk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2100" spc="-20" dirty="0">
                          <a:latin typeface="Calibri"/>
                          <a:cs typeface="Calibri"/>
                        </a:rPr>
                        <a:t>foetal 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damage, </a:t>
                      </a:r>
                      <a:r>
                        <a:rPr sz="2100" spc="-15" dirty="0">
                          <a:latin typeface="Calibri"/>
                          <a:cs typeface="Calibri"/>
                        </a:rPr>
                        <a:t>growth</a:t>
                      </a:r>
                      <a:r>
                        <a:rPr sz="2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retardation.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7762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spc="-10" dirty="0">
                          <a:latin typeface="Calibri"/>
                          <a:cs typeface="Calibri"/>
                        </a:rPr>
                        <a:t>Hydralazine 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100" spc="-3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dopa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91440" marR="6807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b="1" i="1" spc="-5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Diuretics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increase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risk of </a:t>
                      </a:r>
                      <a:r>
                        <a:rPr sz="2100" spc="-20" dirty="0">
                          <a:latin typeface="Calibri"/>
                          <a:cs typeface="Calibri"/>
                        </a:rPr>
                        <a:t>foetal  </a:t>
                      </a:r>
                      <a:r>
                        <a:rPr sz="2100" spc="-15" dirty="0">
                          <a:latin typeface="Calibri"/>
                          <a:cs typeface="Calibri"/>
                        </a:rPr>
                        <a:t>wastage,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placental </a:t>
                      </a:r>
                      <a:r>
                        <a:rPr sz="2100" spc="-15" dirty="0">
                          <a:latin typeface="Calibri"/>
                          <a:cs typeface="Calibri"/>
                        </a:rPr>
                        <a:t>infarcts, 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miscarriage,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stillbirth.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4257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b="1" spc="-10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Dihydropyridine </a:t>
                      </a:r>
                      <a:r>
                        <a:rPr sz="2100" b="1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CCBs: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if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used, they  should be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discontinued </a:t>
                      </a:r>
                      <a:r>
                        <a:rPr sz="2100" spc="-25" dirty="0">
                          <a:latin typeface="Calibri"/>
                          <a:cs typeface="Calibri"/>
                        </a:rPr>
                        <a:t>before 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labour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as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they </a:t>
                      </a:r>
                      <a:r>
                        <a:rPr sz="2100" spc="-20" dirty="0">
                          <a:latin typeface="Calibri"/>
                          <a:cs typeface="Calibri"/>
                        </a:rPr>
                        <a:t>weaken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uterine  contractions.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91440" marR="1035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100" b="1" i="1" spc="-5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Nonselective </a:t>
                      </a:r>
                      <a:r>
                        <a:rPr sz="2100" b="1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β </a:t>
                      </a:r>
                      <a:r>
                        <a:rPr sz="2100" b="1" i="1" spc="-10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blockers</a:t>
                      </a:r>
                      <a:r>
                        <a:rPr sz="2100" b="1" spc="-10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: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Propranolol 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cause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low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birth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weight, decreased  placental </a:t>
                      </a:r>
                      <a:r>
                        <a:rPr sz="2100" spc="-15" dirty="0">
                          <a:latin typeface="Calibri"/>
                          <a:cs typeface="Calibri"/>
                        </a:rPr>
                        <a:t>size,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neonatal </a:t>
                      </a:r>
                      <a:r>
                        <a:rPr sz="2100" spc="-15" dirty="0">
                          <a:latin typeface="Calibri"/>
                          <a:cs typeface="Calibri"/>
                        </a:rPr>
                        <a:t>bradycardia 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hypoglycaemia.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890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100" b="1" spc="-5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Cardioselective </a:t>
                      </a:r>
                      <a:r>
                        <a:rPr sz="2100" b="1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β </a:t>
                      </a:r>
                      <a:r>
                        <a:rPr sz="2100" b="1" spc="-15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blockers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1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those  with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ISA,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e.g.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atenolol, metoprolol, 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pindolol, acebutolol: </a:t>
                      </a:r>
                      <a:r>
                        <a:rPr sz="2100" spc="-15" dirty="0">
                          <a:latin typeface="Calibri"/>
                          <a:cs typeface="Calibri"/>
                        </a:rPr>
                        <a:t>may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be used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if 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no other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choice.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marL="91440" marR="2393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100" b="1" i="1" spc="-5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Sod. nitroprusside</a:t>
                      </a:r>
                      <a:r>
                        <a:rPr sz="2100" b="1" spc="-5" dirty="0">
                          <a:solidFill>
                            <a:srgbClr val="D617BB"/>
                          </a:solidFill>
                          <a:latin typeface="Calibri"/>
                          <a:cs typeface="Calibri"/>
                        </a:rPr>
                        <a:t>: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Contraindicated 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 eclampsia.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206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100" spc="-15" dirty="0">
                          <a:latin typeface="Calibri"/>
                          <a:cs typeface="Calibri"/>
                        </a:rPr>
                        <a:t>Prazosin </a:t>
                      </a:r>
                      <a:r>
                        <a:rPr sz="21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clonidine-provided that  </a:t>
                      </a:r>
                      <a:r>
                        <a:rPr sz="2100" spc="-15" dirty="0">
                          <a:latin typeface="Calibri"/>
                          <a:cs typeface="Calibri"/>
                        </a:rPr>
                        <a:t>postural </a:t>
                      </a:r>
                      <a:r>
                        <a:rPr sz="2100" spc="-10" dirty="0">
                          <a:latin typeface="Calibri"/>
                          <a:cs typeface="Calibri"/>
                        </a:rPr>
                        <a:t>hypotension </a:t>
                      </a:r>
                      <a:r>
                        <a:rPr sz="2100" spc="-5" dirty="0">
                          <a:latin typeface="Calibri"/>
                          <a:cs typeface="Calibri"/>
                        </a:rPr>
                        <a:t>can be  </a:t>
                      </a:r>
                      <a:r>
                        <a:rPr sz="2100" spc="-15" dirty="0">
                          <a:latin typeface="Calibri"/>
                          <a:cs typeface="Calibri"/>
                        </a:rPr>
                        <a:t>avoided.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4380" y="1167383"/>
            <a:ext cx="7687056" cy="4943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4939" y="165303"/>
            <a:ext cx="8757920" cy="10052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499"/>
              </a:lnSpc>
              <a:spcBef>
                <a:spcPts val="85"/>
              </a:spcBef>
            </a:pPr>
            <a:r>
              <a:rPr sz="2400" spc="-5" dirty="0">
                <a:solidFill>
                  <a:srgbClr val="006FC0"/>
                </a:solidFill>
              </a:rPr>
              <a:t>Possible </a:t>
            </a:r>
            <a:r>
              <a:rPr sz="2400" spc="-10" dirty="0">
                <a:solidFill>
                  <a:srgbClr val="006FC0"/>
                </a:solidFill>
              </a:rPr>
              <a:t>combination </a:t>
            </a:r>
            <a:r>
              <a:rPr sz="2400" dirty="0">
                <a:solidFill>
                  <a:srgbClr val="006FC0"/>
                </a:solidFill>
              </a:rPr>
              <a:t>of </a:t>
            </a:r>
            <a:r>
              <a:rPr sz="2400" spc="-10" dirty="0">
                <a:solidFill>
                  <a:srgbClr val="006FC0"/>
                </a:solidFill>
              </a:rPr>
              <a:t>antihypertensive </a:t>
            </a:r>
            <a:r>
              <a:rPr sz="2400" spc="-5" dirty="0">
                <a:solidFill>
                  <a:srgbClr val="006FC0"/>
                </a:solidFill>
              </a:rPr>
              <a:t>drugs: </a:t>
            </a:r>
            <a:r>
              <a:rPr sz="2000" spc="-5" dirty="0">
                <a:solidFill>
                  <a:srgbClr val="006600"/>
                </a:solidFill>
              </a:rPr>
              <a:t>Continuous </a:t>
            </a:r>
            <a:r>
              <a:rPr sz="2000" spc="-10" dirty="0">
                <a:solidFill>
                  <a:srgbClr val="006600"/>
                </a:solidFill>
              </a:rPr>
              <a:t>green </a:t>
            </a:r>
            <a:r>
              <a:rPr sz="2000" spc="-5" dirty="0">
                <a:solidFill>
                  <a:srgbClr val="006600"/>
                </a:solidFill>
              </a:rPr>
              <a:t>line  </a:t>
            </a:r>
            <a:r>
              <a:rPr sz="2000" spc="-10" dirty="0">
                <a:solidFill>
                  <a:srgbClr val="006600"/>
                </a:solidFill>
              </a:rPr>
              <a:t>(preferential </a:t>
            </a:r>
            <a:r>
              <a:rPr sz="2000" spc="-5" dirty="0">
                <a:solidFill>
                  <a:srgbClr val="006600"/>
                </a:solidFill>
              </a:rPr>
              <a:t>combinations)</a:t>
            </a:r>
            <a:r>
              <a:rPr sz="2000" spc="-5" dirty="0">
                <a:solidFill>
                  <a:srgbClr val="000000"/>
                </a:solidFill>
              </a:rPr>
              <a:t>; </a:t>
            </a:r>
            <a:r>
              <a:rPr sz="2000" spc="-15" dirty="0">
                <a:solidFill>
                  <a:srgbClr val="006600"/>
                </a:solidFill>
              </a:rPr>
              <a:t>dotted </a:t>
            </a:r>
            <a:r>
              <a:rPr sz="2000" spc="-10" dirty="0">
                <a:solidFill>
                  <a:srgbClr val="006600"/>
                </a:solidFill>
              </a:rPr>
              <a:t>green </a:t>
            </a:r>
            <a:r>
              <a:rPr sz="2000" dirty="0">
                <a:solidFill>
                  <a:srgbClr val="006600"/>
                </a:solidFill>
              </a:rPr>
              <a:t>line </a:t>
            </a:r>
            <a:r>
              <a:rPr sz="2000" spc="-10" dirty="0">
                <a:solidFill>
                  <a:srgbClr val="006600"/>
                </a:solidFill>
              </a:rPr>
              <a:t>(acceptable </a:t>
            </a:r>
            <a:r>
              <a:rPr sz="2000" spc="-5" dirty="0">
                <a:solidFill>
                  <a:srgbClr val="006600"/>
                </a:solidFill>
              </a:rPr>
              <a:t>combinations)</a:t>
            </a:r>
            <a:r>
              <a:rPr sz="2000" spc="-5" dirty="0">
                <a:solidFill>
                  <a:srgbClr val="000000"/>
                </a:solidFill>
              </a:rPr>
              <a:t>; </a:t>
            </a:r>
            <a:r>
              <a:rPr sz="2000" spc="-15" dirty="0">
                <a:solidFill>
                  <a:srgbClr val="000000"/>
                </a:solidFill>
              </a:rPr>
              <a:t>dotted  </a:t>
            </a:r>
            <a:r>
              <a:rPr sz="2000" dirty="0">
                <a:solidFill>
                  <a:srgbClr val="000000"/>
                </a:solidFill>
              </a:rPr>
              <a:t>black line (less usual </a:t>
            </a:r>
            <a:r>
              <a:rPr sz="2000" spc="-5" dirty="0">
                <a:solidFill>
                  <a:srgbClr val="000000"/>
                </a:solidFill>
              </a:rPr>
              <a:t>combinations); </a:t>
            </a:r>
            <a:r>
              <a:rPr sz="2000" spc="-10" dirty="0">
                <a:solidFill>
                  <a:srgbClr val="FF0000"/>
                </a:solidFill>
              </a:rPr>
              <a:t>red </a:t>
            </a:r>
            <a:r>
              <a:rPr sz="2000" dirty="0">
                <a:solidFill>
                  <a:srgbClr val="FF0000"/>
                </a:solidFill>
              </a:rPr>
              <a:t>line (unusual</a:t>
            </a:r>
            <a:r>
              <a:rPr sz="2000" spc="-90" dirty="0">
                <a:solidFill>
                  <a:srgbClr val="FF0000"/>
                </a:solidFill>
              </a:rPr>
              <a:t> </a:t>
            </a:r>
            <a:r>
              <a:rPr sz="2000" spc="-5" dirty="0">
                <a:solidFill>
                  <a:srgbClr val="FF0000"/>
                </a:solidFill>
              </a:rPr>
              <a:t>combinations)</a:t>
            </a:r>
            <a:r>
              <a:rPr sz="2000" spc="-5" dirty="0">
                <a:solidFill>
                  <a:srgbClr val="000000"/>
                </a:solidFill>
              </a:rPr>
              <a:t>.</a:t>
            </a:r>
            <a:endParaRPr sz="2000" dirty="0"/>
          </a:p>
        </p:txBody>
      </p:sp>
      <p:sp>
        <p:nvSpPr>
          <p:cNvPr id="4" name="object 4"/>
          <p:cNvSpPr/>
          <p:nvPr/>
        </p:nvSpPr>
        <p:spPr>
          <a:xfrm>
            <a:off x="213359" y="6144766"/>
            <a:ext cx="8444484" cy="7132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9456" y="6166102"/>
            <a:ext cx="8232648" cy="6918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0604" y="6172200"/>
            <a:ext cx="8349996" cy="6476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0604" y="6172200"/>
            <a:ext cx="8350250" cy="647700"/>
          </a:xfrm>
          <a:custGeom>
            <a:avLst/>
            <a:gdLst/>
            <a:ahLst/>
            <a:cxnLst/>
            <a:rect l="l" t="t" r="r" b="b"/>
            <a:pathLst>
              <a:path w="8350250" h="647700">
                <a:moveTo>
                  <a:pt x="0" y="107950"/>
                </a:moveTo>
                <a:lnTo>
                  <a:pt x="8483" y="65933"/>
                </a:lnTo>
                <a:lnTo>
                  <a:pt x="31619" y="31619"/>
                </a:lnTo>
                <a:lnTo>
                  <a:pt x="65933" y="8483"/>
                </a:lnTo>
                <a:lnTo>
                  <a:pt x="107950" y="0"/>
                </a:lnTo>
                <a:lnTo>
                  <a:pt x="8242046" y="0"/>
                </a:lnTo>
                <a:lnTo>
                  <a:pt x="8284041" y="8483"/>
                </a:lnTo>
                <a:lnTo>
                  <a:pt x="8318357" y="31619"/>
                </a:lnTo>
                <a:lnTo>
                  <a:pt x="8341504" y="65933"/>
                </a:lnTo>
                <a:lnTo>
                  <a:pt x="8349996" y="107950"/>
                </a:lnTo>
                <a:lnTo>
                  <a:pt x="8349996" y="539750"/>
                </a:lnTo>
                <a:lnTo>
                  <a:pt x="8341504" y="581767"/>
                </a:lnTo>
                <a:lnTo>
                  <a:pt x="8318357" y="616080"/>
                </a:lnTo>
                <a:lnTo>
                  <a:pt x="8284041" y="639215"/>
                </a:lnTo>
                <a:lnTo>
                  <a:pt x="8242046" y="647698"/>
                </a:lnTo>
                <a:lnTo>
                  <a:pt x="107950" y="647698"/>
                </a:lnTo>
                <a:lnTo>
                  <a:pt x="65933" y="639215"/>
                </a:lnTo>
                <a:lnTo>
                  <a:pt x="31619" y="616080"/>
                </a:lnTo>
                <a:lnTo>
                  <a:pt x="8483" y="581767"/>
                </a:lnTo>
                <a:lnTo>
                  <a:pt x="0" y="539750"/>
                </a:lnTo>
                <a:lnTo>
                  <a:pt x="0" y="107950"/>
                </a:lnTo>
                <a:close/>
              </a:path>
            </a:pathLst>
          </a:custGeom>
          <a:ln w="9144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1043" y="6225946"/>
            <a:ext cx="788098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Ref: </a:t>
            </a:r>
            <a:r>
              <a:rPr sz="1600" spc="-20" dirty="0">
                <a:latin typeface="Calibri"/>
                <a:cs typeface="Calibri"/>
              </a:rPr>
              <a:t>Póvoa </a:t>
            </a:r>
            <a:r>
              <a:rPr sz="1600" spc="-5" dirty="0">
                <a:latin typeface="Calibri"/>
                <a:cs typeface="Calibri"/>
              </a:rPr>
              <a:t>R, </a:t>
            </a:r>
            <a:r>
              <a:rPr sz="1600" spc="-10" dirty="0">
                <a:latin typeface="Calibri"/>
                <a:cs typeface="Calibri"/>
              </a:rPr>
              <a:t>Barroso </a:t>
            </a:r>
            <a:r>
              <a:rPr sz="1600" spc="-15" dirty="0">
                <a:latin typeface="Calibri"/>
                <a:cs typeface="Calibri"/>
              </a:rPr>
              <a:t>WS, </a:t>
            </a:r>
            <a:r>
              <a:rPr sz="1600" spc="-10" dirty="0">
                <a:latin typeface="Calibri"/>
                <a:cs typeface="Calibri"/>
              </a:rPr>
              <a:t>Brandão </a:t>
            </a:r>
            <a:r>
              <a:rPr sz="1600" dirty="0">
                <a:latin typeface="Calibri"/>
                <a:cs typeface="Calibri"/>
              </a:rPr>
              <a:t>AA, </a:t>
            </a:r>
            <a:r>
              <a:rPr sz="1600" spc="-15" dirty="0">
                <a:latin typeface="Calibri"/>
                <a:cs typeface="Calibri"/>
              </a:rPr>
              <a:t>et </a:t>
            </a:r>
            <a:r>
              <a:rPr sz="1600" dirty="0">
                <a:latin typeface="Calibri"/>
                <a:cs typeface="Calibri"/>
              </a:rPr>
              <a:t>al. </a:t>
            </a:r>
            <a:r>
              <a:rPr sz="1600" spc="-5" dirty="0">
                <a:latin typeface="Calibri"/>
                <a:cs typeface="Calibri"/>
              </a:rPr>
              <a:t>I </a:t>
            </a:r>
            <a:r>
              <a:rPr sz="1600" spc="-10" dirty="0">
                <a:latin typeface="Calibri"/>
                <a:cs typeface="Calibri"/>
              </a:rPr>
              <a:t>brazilian </a:t>
            </a:r>
            <a:r>
              <a:rPr sz="1600" spc="-5" dirty="0">
                <a:latin typeface="Calibri"/>
                <a:cs typeface="Calibri"/>
              </a:rPr>
              <a:t>position paper on </a:t>
            </a:r>
            <a:r>
              <a:rPr sz="1600" spc="-10" dirty="0">
                <a:latin typeface="Calibri"/>
                <a:cs typeface="Calibri"/>
              </a:rPr>
              <a:t>antihypertensive drug  combination. </a:t>
            </a:r>
            <a:r>
              <a:rPr sz="1600" spc="-15" dirty="0">
                <a:latin typeface="Calibri"/>
                <a:cs typeface="Calibri"/>
              </a:rPr>
              <a:t>Arq Bras </a:t>
            </a:r>
            <a:r>
              <a:rPr sz="1600" spc="-10" dirty="0">
                <a:latin typeface="Calibri"/>
                <a:cs typeface="Calibri"/>
              </a:rPr>
              <a:t>Cardiol.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2014;102(3):203-10.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914" y="214883"/>
            <a:ext cx="8520686" cy="5472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18408" y="2431186"/>
            <a:ext cx="888657" cy="1235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1965</Words>
  <Application>Microsoft Office PowerPoint</Application>
  <PresentationFormat>On-screen Show (4:3)</PresentationFormat>
  <Paragraphs>253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Classification of hypertension on the  basis of blood pressure</vt:lpstr>
      <vt:lpstr>Antihypertensive agents</vt:lpstr>
      <vt:lpstr>Antihypertensive agents</vt:lpstr>
      <vt:lpstr>Diuretics</vt:lpstr>
      <vt:lpstr>Diuretics</vt:lpstr>
      <vt:lpstr>Diuretics</vt:lpstr>
      <vt:lpstr>Diuretics</vt:lpstr>
      <vt:lpstr>ACE inhibitors</vt:lpstr>
      <vt:lpstr>ACE inhibitors</vt:lpstr>
      <vt:lpstr>ACE inhibitors</vt:lpstr>
      <vt:lpstr>ACE inhibitors</vt:lpstr>
      <vt:lpstr>ACE inhibitors</vt:lpstr>
      <vt:lpstr>ACE inhibitors</vt:lpstr>
      <vt:lpstr>ACE inhibitors</vt:lpstr>
      <vt:lpstr>ACE inhibitors</vt:lpstr>
      <vt:lpstr>Uses of ACE inhibitors</vt:lpstr>
      <vt:lpstr>Uses of ACE inhibitors</vt:lpstr>
      <vt:lpstr>Uses of ACE inhibitors</vt:lpstr>
      <vt:lpstr>Angiotensin antagonists (ARBs)</vt:lpstr>
      <vt:lpstr>Direct renin inhibitor</vt:lpstr>
      <vt:lpstr>β-adrenergic blockers</vt:lpstr>
      <vt:lpstr>β-adrenergic blockers</vt:lpstr>
      <vt:lpstr>β-adrenergic blockers</vt:lpstr>
      <vt:lpstr>β-adrenergic blockers</vt:lpstr>
      <vt:lpstr>β-adrenergic blockers</vt:lpstr>
      <vt:lpstr>β-adrenergic blockers</vt:lpstr>
      <vt:lpstr>α-Adrenergic blockers</vt:lpstr>
      <vt:lpstr>Centrally acting adrenergic drugs</vt:lpstr>
      <vt:lpstr>Vasodilators</vt:lpstr>
      <vt:lpstr>Treatment of hypertension</vt:lpstr>
      <vt:lpstr>Treatment of hypertension</vt:lpstr>
      <vt:lpstr>Treatment of hypertension</vt:lpstr>
      <vt:lpstr>Treatment of hypertension</vt:lpstr>
      <vt:lpstr>Treatment of hypertension in patients with  concomitant diseases</vt:lpstr>
      <vt:lpstr>Combinations to be avoided</vt:lpstr>
      <vt:lpstr>Antihypertensives &amp; pregnancy</vt:lpstr>
      <vt:lpstr>Possible combination of antihypertensive drugs: Continuous green line  (preferential combinations); dotted green line (acceptable combinations); dotted  black line (less usual combinations); red line (unusual combinations).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MANOHAR Y</dc:creator>
  <cp:lastModifiedBy>MANOHAR Y</cp:lastModifiedBy>
  <cp:revision>9</cp:revision>
  <dcterms:created xsi:type="dcterms:W3CDTF">2020-03-05T07:13:02Z</dcterms:created>
  <dcterms:modified xsi:type="dcterms:W3CDTF">2020-04-12T10:45:27Z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2017-09-26T00:00:00Z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2020-03-05T00:00:00Z</vt:filetime>
  </property>
</Properties>
</file>