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Default Extension="jpg" ContentType="image/jp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  <p:sldId id="305" r:id="rId55"/>
    <p:sldId id="306" r:id="rId56"/>
    <p:sldId id="307" r:id="rId57"/>
    <p:sldId id="308" r:id="rId58"/>
    <p:sldId id="309" r:id="rId59"/>
    <p:sldId id="310" r:id="rId60"/>
    <p:sldId id="311" r:id="rId61"/>
    <p:sldId id="312" r:id="rId62"/>
    <p:sldId id="313" r:id="rId63"/>
    <p:sldId id="314" r:id="rId64"/>
    <p:sldId id="315" r:id="rId65"/>
    <p:sldId id="316" r:id="rId66"/>
    <p:sldId id="317" r:id="rId67"/>
    <p:sldId id="318" r:id="rId68"/>
    <p:sldId id="319" r:id="rId69"/>
    <p:sldId id="320" r:id="rId70"/>
    <p:sldId id="321" r:id="rId71"/>
    <p:sldId id="322" r:id="rId72"/>
  </p:sldIdLst>
  <p:sldSz cx="9144000" cy="6858000"/>
  <p:notesSz cx="9144000" cy="6858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33" Type="http://schemas.openxmlformats.org/officeDocument/2006/relationships/slide" Target="slides/slide28.xml"/><Relationship Id="rId34" Type="http://schemas.openxmlformats.org/officeDocument/2006/relationships/slide" Target="slides/slide29.xml"/><Relationship Id="rId35" Type="http://schemas.openxmlformats.org/officeDocument/2006/relationships/slide" Target="slides/slide30.xml"/><Relationship Id="rId36" Type="http://schemas.openxmlformats.org/officeDocument/2006/relationships/slide" Target="slides/slide31.xml"/><Relationship Id="rId37" Type="http://schemas.openxmlformats.org/officeDocument/2006/relationships/slide" Target="slides/slide32.xml"/><Relationship Id="rId38" Type="http://schemas.openxmlformats.org/officeDocument/2006/relationships/slide" Target="slides/slide33.xml"/><Relationship Id="rId39" Type="http://schemas.openxmlformats.org/officeDocument/2006/relationships/slide" Target="slides/slide34.xml"/><Relationship Id="rId40" Type="http://schemas.openxmlformats.org/officeDocument/2006/relationships/slide" Target="slides/slide35.xml"/><Relationship Id="rId41" Type="http://schemas.openxmlformats.org/officeDocument/2006/relationships/slide" Target="slides/slide36.xml"/><Relationship Id="rId42" Type="http://schemas.openxmlformats.org/officeDocument/2006/relationships/slide" Target="slides/slide37.xml"/><Relationship Id="rId43" Type="http://schemas.openxmlformats.org/officeDocument/2006/relationships/slide" Target="slides/slide38.xml"/><Relationship Id="rId44" Type="http://schemas.openxmlformats.org/officeDocument/2006/relationships/slide" Target="slides/slide39.xml"/><Relationship Id="rId45" Type="http://schemas.openxmlformats.org/officeDocument/2006/relationships/slide" Target="slides/slide40.xml"/><Relationship Id="rId46" Type="http://schemas.openxmlformats.org/officeDocument/2006/relationships/slide" Target="slides/slide41.xml"/><Relationship Id="rId47" Type="http://schemas.openxmlformats.org/officeDocument/2006/relationships/slide" Target="slides/slide42.xml"/><Relationship Id="rId48" Type="http://schemas.openxmlformats.org/officeDocument/2006/relationships/slide" Target="slides/slide43.xml"/><Relationship Id="rId49" Type="http://schemas.openxmlformats.org/officeDocument/2006/relationships/slide" Target="slides/slide44.xml"/><Relationship Id="rId50" Type="http://schemas.openxmlformats.org/officeDocument/2006/relationships/slide" Target="slides/slide45.xml"/><Relationship Id="rId51" Type="http://schemas.openxmlformats.org/officeDocument/2006/relationships/slide" Target="slides/slide46.xml"/><Relationship Id="rId52" Type="http://schemas.openxmlformats.org/officeDocument/2006/relationships/slide" Target="slides/slide47.xml"/><Relationship Id="rId53" Type="http://schemas.openxmlformats.org/officeDocument/2006/relationships/slide" Target="slides/slide48.xml"/><Relationship Id="rId54" Type="http://schemas.openxmlformats.org/officeDocument/2006/relationships/slide" Target="slides/slide49.xml"/><Relationship Id="rId55" Type="http://schemas.openxmlformats.org/officeDocument/2006/relationships/slide" Target="slides/slide50.xml"/><Relationship Id="rId56" Type="http://schemas.openxmlformats.org/officeDocument/2006/relationships/slide" Target="slides/slide51.xml"/><Relationship Id="rId57" Type="http://schemas.openxmlformats.org/officeDocument/2006/relationships/slide" Target="slides/slide52.xml"/><Relationship Id="rId58" Type="http://schemas.openxmlformats.org/officeDocument/2006/relationships/slide" Target="slides/slide53.xml"/><Relationship Id="rId59" Type="http://schemas.openxmlformats.org/officeDocument/2006/relationships/slide" Target="slides/slide54.xml"/><Relationship Id="rId60" Type="http://schemas.openxmlformats.org/officeDocument/2006/relationships/slide" Target="slides/slide55.xml"/><Relationship Id="rId61" Type="http://schemas.openxmlformats.org/officeDocument/2006/relationships/slide" Target="slides/slide56.xml"/><Relationship Id="rId62" Type="http://schemas.openxmlformats.org/officeDocument/2006/relationships/slide" Target="slides/slide57.xml"/><Relationship Id="rId63" Type="http://schemas.openxmlformats.org/officeDocument/2006/relationships/slide" Target="slides/slide58.xml"/><Relationship Id="rId64" Type="http://schemas.openxmlformats.org/officeDocument/2006/relationships/slide" Target="slides/slide59.xml"/><Relationship Id="rId65" Type="http://schemas.openxmlformats.org/officeDocument/2006/relationships/slide" Target="slides/slide60.xml"/><Relationship Id="rId66" Type="http://schemas.openxmlformats.org/officeDocument/2006/relationships/slide" Target="slides/slide61.xml"/><Relationship Id="rId67" Type="http://schemas.openxmlformats.org/officeDocument/2006/relationships/slide" Target="slides/slide62.xml"/><Relationship Id="rId68" Type="http://schemas.openxmlformats.org/officeDocument/2006/relationships/slide" Target="slides/slide63.xml"/><Relationship Id="rId69" Type="http://schemas.openxmlformats.org/officeDocument/2006/relationships/slide" Target="slides/slide64.xml"/><Relationship Id="rId70" Type="http://schemas.openxmlformats.org/officeDocument/2006/relationships/slide" Target="slides/slide65.xml"/><Relationship Id="rId71" Type="http://schemas.openxmlformats.org/officeDocument/2006/relationships/slide" Target="slides/slide66.xml"/><Relationship Id="rId72" Type="http://schemas.openxmlformats.org/officeDocument/2006/relationships/slide" Target="slides/slide67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6.png"/><Relationship Id="rId7" Type="http://schemas.openxmlformats.org/officeDocument/2006/relationships/image" Target="../media/image7.png"/><Relationship Id="rId8" Type="http://schemas.openxmlformats.org/officeDocument/2006/relationships/image" Target="../media/image8.png"/><Relationship Id="rId9" Type="http://schemas.openxmlformats.org/officeDocument/2006/relationships/image" Target="../media/image9.png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11.png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3999" cy="685799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" name="bg object 17"/>
          <p:cNvSpPr/>
          <p:nvPr/>
        </p:nvSpPr>
        <p:spPr>
          <a:xfrm>
            <a:off x="0" y="0"/>
            <a:ext cx="9143999" cy="10287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" name="bg object 18"/>
          <p:cNvSpPr/>
          <p:nvPr/>
        </p:nvSpPr>
        <p:spPr>
          <a:xfrm>
            <a:off x="4401312" y="0"/>
            <a:ext cx="4742688" cy="60045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" name="bg object 19"/>
          <p:cNvSpPr/>
          <p:nvPr/>
        </p:nvSpPr>
        <p:spPr>
          <a:xfrm>
            <a:off x="0" y="0"/>
            <a:ext cx="9143999" cy="102107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444195" y="975863"/>
            <a:ext cx="8255609" cy="21253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97355" y="3985005"/>
            <a:ext cx="6749288" cy="6965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1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3999" cy="685799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" name="bg object 17"/>
          <p:cNvSpPr/>
          <p:nvPr/>
        </p:nvSpPr>
        <p:spPr>
          <a:xfrm>
            <a:off x="0" y="0"/>
            <a:ext cx="9143999" cy="10287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" name="bg object 18"/>
          <p:cNvSpPr/>
          <p:nvPr/>
        </p:nvSpPr>
        <p:spPr>
          <a:xfrm>
            <a:off x="4401312" y="0"/>
            <a:ext cx="4742688" cy="60045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" name="bg object 19"/>
          <p:cNvSpPr/>
          <p:nvPr/>
        </p:nvSpPr>
        <p:spPr>
          <a:xfrm>
            <a:off x="0" y="0"/>
            <a:ext cx="9143999" cy="102107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" name="bg object 20"/>
          <p:cNvSpPr/>
          <p:nvPr/>
        </p:nvSpPr>
        <p:spPr>
          <a:xfrm>
            <a:off x="1524" y="0"/>
            <a:ext cx="4408931" cy="6857997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" name="bg object 21"/>
          <p:cNvSpPr/>
          <p:nvPr/>
        </p:nvSpPr>
        <p:spPr>
          <a:xfrm>
            <a:off x="394715" y="1309116"/>
            <a:ext cx="3721608" cy="163677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" name="bg object 22"/>
          <p:cNvSpPr/>
          <p:nvPr/>
        </p:nvSpPr>
        <p:spPr>
          <a:xfrm>
            <a:off x="306324" y="2909316"/>
            <a:ext cx="3721608" cy="1408175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3" name="bg object 23"/>
          <p:cNvSpPr/>
          <p:nvPr/>
        </p:nvSpPr>
        <p:spPr>
          <a:xfrm>
            <a:off x="315467" y="4671059"/>
            <a:ext cx="3788664" cy="1944624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1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3999" cy="685799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" name="bg object 17"/>
          <p:cNvSpPr/>
          <p:nvPr/>
        </p:nvSpPr>
        <p:spPr>
          <a:xfrm>
            <a:off x="0" y="0"/>
            <a:ext cx="9143999" cy="10287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" name="bg object 18"/>
          <p:cNvSpPr/>
          <p:nvPr/>
        </p:nvSpPr>
        <p:spPr>
          <a:xfrm>
            <a:off x="4401312" y="0"/>
            <a:ext cx="4742688" cy="60045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" name="bg object 19"/>
          <p:cNvSpPr/>
          <p:nvPr/>
        </p:nvSpPr>
        <p:spPr>
          <a:xfrm>
            <a:off x="0" y="0"/>
            <a:ext cx="9143999" cy="102107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1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12139" y="1853260"/>
            <a:ext cx="7719720" cy="29121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1" i="1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916635" y="2291776"/>
            <a:ext cx="4904105" cy="30905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13.png"/><Relationship Id="rId7" Type="http://schemas.openxmlformats.org/officeDocument/2006/relationships/image" Target="../media/image14.pn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5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14.pn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6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14.pn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7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14.png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8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19.pn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21.png"/><Relationship Id="rId7" Type="http://schemas.openxmlformats.org/officeDocument/2006/relationships/image" Target="../media/image22.png"/><Relationship Id="rId8" Type="http://schemas.openxmlformats.org/officeDocument/2006/relationships/image" Target="../media/image23.pn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25.png"/><Relationship Id="rId7" Type="http://schemas.openxmlformats.org/officeDocument/2006/relationships/image" Target="../media/image14.png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4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26.png"/><Relationship Id="rId7" Type="http://schemas.openxmlformats.org/officeDocument/2006/relationships/image" Target="../media/image27.png"/></Relationships>
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6.png"/><Relationship Id="rId3" Type="http://schemas.openxmlformats.org/officeDocument/2006/relationships/image" Target="../media/image28.png"/><Relationship Id="rId4" Type="http://schemas.openxmlformats.org/officeDocument/2006/relationships/image" Target="../media/image29.png"/></Relationships>
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0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25.png"/></Relationships>
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32.jpg"/></Relationships>
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
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3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34.png"/><Relationship Id="rId7" Type="http://schemas.openxmlformats.org/officeDocument/2006/relationships/image" Target="../media/image35.png"/><Relationship Id="rId8" Type="http://schemas.openxmlformats.org/officeDocument/2006/relationships/image" Target="../media/image36.png"/><Relationship Id="rId9" Type="http://schemas.openxmlformats.org/officeDocument/2006/relationships/image" Target="../media/image37.png"/><Relationship Id="rId10" Type="http://schemas.openxmlformats.org/officeDocument/2006/relationships/image" Target="../media/image38.png"/><Relationship Id="rId11" Type="http://schemas.openxmlformats.org/officeDocument/2006/relationships/image" Target="../media/image39.png"/><Relationship Id="rId12" Type="http://schemas.openxmlformats.org/officeDocument/2006/relationships/image" Target="../media/image40.png"/><Relationship Id="rId13" Type="http://schemas.openxmlformats.org/officeDocument/2006/relationships/image" Target="../media/image41.png"/><Relationship Id="rId14" Type="http://schemas.openxmlformats.org/officeDocument/2006/relationships/image" Target="../media/image42.png"/><Relationship Id="rId15" Type="http://schemas.openxmlformats.org/officeDocument/2006/relationships/image" Target="../media/image43.png"/><Relationship Id="rId16" Type="http://schemas.openxmlformats.org/officeDocument/2006/relationships/image" Target="../media/image44.png"/><Relationship Id="rId17" Type="http://schemas.openxmlformats.org/officeDocument/2006/relationships/image" Target="../media/image45.png"/><Relationship Id="rId18" Type="http://schemas.openxmlformats.org/officeDocument/2006/relationships/image" Target="../media/image46.png"/><Relationship Id="rId19" Type="http://schemas.openxmlformats.org/officeDocument/2006/relationships/image" Target="../media/image47.png"/><Relationship Id="rId20" Type="http://schemas.openxmlformats.org/officeDocument/2006/relationships/image" Target="../media/image48.png"/><Relationship Id="rId21" Type="http://schemas.openxmlformats.org/officeDocument/2006/relationships/image" Target="../media/image49.png"/><Relationship Id="rId22" Type="http://schemas.openxmlformats.org/officeDocument/2006/relationships/image" Target="../media/image50.png"/><Relationship Id="rId23" Type="http://schemas.openxmlformats.org/officeDocument/2006/relationships/image" Target="../media/image51.png"/></Relationships>
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2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3.png"/></Relationships>
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4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5.png"/></Relationships>
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6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19.png"/></Relationships>
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7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25.png"/></Relationships>
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8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9.jpg"/></Relationships>
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60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5.png"/></Relationships>
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0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61.png"/><Relationship Id="rId7" Type="http://schemas.openxmlformats.org/officeDocument/2006/relationships/image" Target="../media/image19.png"/></Relationships>
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62.png"/><Relationship Id="rId3" Type="http://schemas.openxmlformats.org/officeDocument/2006/relationships/image" Target="../media/image63.png"/></Relationships>
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4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14.png"/><Relationship Id="rId7" Type="http://schemas.openxmlformats.org/officeDocument/2006/relationships/image" Target="../media/image25.png"/></Relationships>
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5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19.png"/></Relationships>
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5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19.png"/><Relationship Id="rId7" Type="http://schemas.openxmlformats.org/officeDocument/2006/relationships/image" Target="../media/image22.png"/></Relationships>
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6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13.png"/><Relationship Id="rId7" Type="http://schemas.openxmlformats.org/officeDocument/2006/relationships/image" Target="../media/image25.png"/></Relationships>
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67.png"/><Relationship Id="rId3" Type="http://schemas.openxmlformats.org/officeDocument/2006/relationships/image" Target="../media/image68.png"/></Relationships>
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9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14.png"/></Relationships>
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0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14.png"/></Relationships>
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19.png"/><Relationship Id="rId7" Type="http://schemas.openxmlformats.org/officeDocument/2006/relationships/image" Target="../media/image21.png"/><Relationship Id="rId8" Type="http://schemas.openxmlformats.org/officeDocument/2006/relationships/image" Target="../media/image22.png"/></Relationships>
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0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11.png"/><Relationship Id="rId6" Type="http://schemas.openxmlformats.org/officeDocument/2006/relationships/image" Target="../media/image72.png"/><Relationship Id="rId7" Type="http://schemas.openxmlformats.org/officeDocument/2006/relationships/image" Target="../media/image73.png"/><Relationship Id="rId8" Type="http://schemas.openxmlformats.org/officeDocument/2006/relationships/image" Target="../media/image74.png"/><Relationship Id="rId9" Type="http://schemas.openxmlformats.org/officeDocument/2006/relationships/image" Target="../media/image75.png"/></Relationships>
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6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77.jpg"/></Relationships>
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6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78.jpg"/><Relationship Id="rId7" Type="http://schemas.openxmlformats.org/officeDocument/2006/relationships/image" Target="../media/image19.png"/></Relationships>
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6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19.png"/><Relationship Id="rId7" Type="http://schemas.openxmlformats.org/officeDocument/2006/relationships/image" Target="../media/image79.png"/></Relationships>
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6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19.png"/></Relationships>
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0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81.jpg"/></Relationships>
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0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82.jpg"/><Relationship Id="rId7" Type="http://schemas.openxmlformats.org/officeDocument/2006/relationships/image" Target="../media/image83.jpg"/></Relationships>
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0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84.jpg"/><Relationship Id="rId7" Type="http://schemas.openxmlformats.org/officeDocument/2006/relationships/image" Target="../media/image85.jpg"/></Relationships>
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0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19.png"/></Relationships>
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6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19.png"/></Relationships>
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7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22.png"/><Relationship Id="rId7" Type="http://schemas.openxmlformats.org/officeDocument/2006/relationships/image" Target="../media/image21.png"/></Relationships>
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0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11.png"/><Relationship Id="rId6" Type="http://schemas.openxmlformats.org/officeDocument/2006/relationships/image" Target="../media/image88.png"/><Relationship Id="rId7" Type="http://schemas.openxmlformats.org/officeDocument/2006/relationships/image" Target="../media/image89.png"/></Relationships>
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90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19.png"/></Relationships>
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
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9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14.png"/></Relationships>
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9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14.png"/></Relationships>
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9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92.png"/></Relationships>
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93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94.jpg"/></Relationships>
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5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13.png"/><Relationship Id="rId7" Type="http://schemas.openxmlformats.org/officeDocument/2006/relationships/image" Target="../media/image14.png"/></Relationships>
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96.png"/><Relationship Id="rId3" Type="http://schemas.openxmlformats.org/officeDocument/2006/relationships/image" Target="../media/image97.png"/></Relationships>
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8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14.png"/><Relationship Id="rId7" Type="http://schemas.openxmlformats.org/officeDocument/2006/relationships/hyperlink" Target="http://www.answers.com/topic/duplicate" TargetMode="External"/></Relationships>
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98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19.png"/></Relationships>
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99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19.png"/></Relationships>
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0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11.png"/><Relationship Id="rId6" Type="http://schemas.openxmlformats.org/officeDocument/2006/relationships/image" Target="../media/image100.png"/><Relationship Id="rId7" Type="http://schemas.openxmlformats.org/officeDocument/2006/relationships/image" Target="../media/image101.png"/></Relationships>
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02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19.png"/></Relationships>
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0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11.png"/><Relationship Id="rId6" Type="http://schemas.openxmlformats.org/officeDocument/2006/relationships/image" Target="../media/image103.png"/><Relationship Id="rId7" Type="http://schemas.openxmlformats.org/officeDocument/2006/relationships/image" Target="../media/image104.png"/></Relationships>
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05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/Relationships>
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06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19.png"/><Relationship Id="rId7" Type="http://schemas.openxmlformats.org/officeDocument/2006/relationships/image" Target="../media/image107.png"/></Relationships>
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8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14.png"/></Relationships>
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09.png"/><Relationship Id="rId3" Type="http://schemas.openxmlformats.org/officeDocument/2006/relationships/image" Target="../media/image110.png"/></Relationships>
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1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19.png"/></Relationships>
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12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113.jpg"/></Relationships>
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14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115.jpg"/></Relationships>
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16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117.jpg"/></Relationships>
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16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118.png"/></Relationships>
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16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119.png"/></Relationships>
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9143999" cy="685799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0" y="0"/>
              <a:ext cx="9143999" cy="10287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4401312" y="0"/>
              <a:ext cx="4742688" cy="60045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0" y="0"/>
              <a:ext cx="9143999" cy="1021079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444195" y="292049"/>
            <a:ext cx="8181340" cy="148971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4800" spc="-5">
                <a:solidFill>
                  <a:srgbClr val="FF0000"/>
                </a:solidFill>
                <a:latin typeface="Carlito"/>
                <a:cs typeface="Carlito"/>
              </a:rPr>
              <a:t>GENERAL METHODS OF</a:t>
            </a:r>
            <a:r>
              <a:rPr dirty="0" sz="4800" spc="-110">
                <a:solidFill>
                  <a:srgbClr val="FF0000"/>
                </a:solidFill>
                <a:latin typeface="Carlito"/>
                <a:cs typeface="Carlito"/>
              </a:rPr>
              <a:t> </a:t>
            </a:r>
            <a:r>
              <a:rPr dirty="0" sz="4800" spc="-70">
                <a:solidFill>
                  <a:srgbClr val="FF0000"/>
                </a:solidFill>
                <a:latin typeface="Carlito"/>
                <a:cs typeface="Carlito"/>
              </a:rPr>
              <a:t>DIETARY  </a:t>
            </a:r>
            <a:r>
              <a:rPr dirty="0" sz="4800" spc="-15" i="1">
                <a:solidFill>
                  <a:srgbClr val="FF0000"/>
                </a:solidFill>
                <a:latin typeface="Carlito"/>
                <a:cs typeface="Carlito"/>
              </a:rPr>
              <a:t>ASSESSMENT</a:t>
            </a:r>
            <a:endParaRPr sz="4800">
              <a:latin typeface="Carlito"/>
              <a:cs typeface="Carlito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091809" y="4279239"/>
            <a:ext cx="2151380" cy="1290955"/>
          </a:xfrm>
          <a:prstGeom prst="rect">
            <a:avLst/>
          </a:prstGeom>
        </p:spPr>
        <p:txBody>
          <a:bodyPr wrap="square" lIns="0" tIns="12382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75"/>
              </a:spcBef>
            </a:pPr>
            <a:r>
              <a:rPr dirty="0" sz="2000" spc="-10">
                <a:latin typeface="Arial"/>
                <a:cs typeface="Arial"/>
              </a:rPr>
              <a:t>Dr.Rashmi</a:t>
            </a:r>
            <a:r>
              <a:rPr dirty="0" sz="2000" spc="-65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katyal</a:t>
            </a:r>
            <a:endParaRPr sz="2000">
              <a:latin typeface="Arial"/>
              <a:cs typeface="Arial"/>
            </a:endParaRPr>
          </a:p>
          <a:p>
            <a:pPr marL="1052195">
              <a:lnSpc>
                <a:spcPct val="100000"/>
              </a:lnSpc>
              <a:spcBef>
                <a:spcPts val="875"/>
              </a:spcBef>
            </a:pPr>
            <a:r>
              <a:rPr dirty="0" sz="2000" spc="-5">
                <a:latin typeface="Arial"/>
                <a:cs typeface="Arial"/>
              </a:rPr>
              <a:t>Professor</a:t>
            </a:r>
            <a:endParaRPr sz="2000">
              <a:latin typeface="Arial"/>
              <a:cs typeface="Arial"/>
            </a:endParaRPr>
          </a:p>
          <a:p>
            <a:pPr marL="403860">
              <a:lnSpc>
                <a:spcPct val="100000"/>
              </a:lnSpc>
              <a:spcBef>
                <a:spcPts val="1010"/>
              </a:spcBef>
            </a:pPr>
            <a:r>
              <a:rPr dirty="0" sz="2000">
                <a:latin typeface="Arial"/>
                <a:cs typeface="Arial"/>
              </a:rPr>
              <a:t>RMCH,</a:t>
            </a:r>
            <a:r>
              <a:rPr dirty="0" sz="2000" spc="-135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Bareilly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9143999" cy="685799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0" y="0"/>
              <a:ext cx="9143999" cy="10287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4401312" y="0"/>
              <a:ext cx="4742688" cy="60045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0" y="0"/>
              <a:ext cx="9143999" cy="1021079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548640" y="2016251"/>
              <a:ext cx="579120" cy="431291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74930" rIns="0" bIns="0" rtlCol="0" vert="horz">
            <a:spAutoFit/>
          </a:bodyPr>
          <a:lstStyle/>
          <a:p>
            <a:pPr marL="109855" marR="5080" indent="15240">
              <a:lnSpc>
                <a:spcPct val="100200"/>
              </a:lnSpc>
              <a:spcBef>
                <a:spcPts val="95"/>
              </a:spcBef>
            </a:pPr>
            <a:r>
              <a:rPr dirty="0" sz="3200" spc="235">
                <a:solidFill>
                  <a:srgbClr val="FF0000"/>
                </a:solidFill>
              </a:rPr>
              <a:t>Dietary</a:t>
            </a:r>
            <a:r>
              <a:rPr dirty="0" sz="3200" spc="-105">
                <a:solidFill>
                  <a:srgbClr val="FF0000"/>
                </a:solidFill>
              </a:rPr>
              <a:t> </a:t>
            </a:r>
            <a:r>
              <a:rPr dirty="0" sz="3200" spc="165">
                <a:solidFill>
                  <a:srgbClr val="FF0000"/>
                </a:solidFill>
              </a:rPr>
              <a:t>Survey</a:t>
            </a:r>
            <a:r>
              <a:rPr dirty="0" sz="3200" spc="-60">
                <a:solidFill>
                  <a:srgbClr val="FF0000"/>
                </a:solidFill>
              </a:rPr>
              <a:t> </a:t>
            </a:r>
            <a:r>
              <a:rPr dirty="0" spc="235"/>
              <a:t>mean</a:t>
            </a:r>
            <a:r>
              <a:rPr dirty="0" spc="-80"/>
              <a:t> </a:t>
            </a:r>
            <a:r>
              <a:rPr dirty="0" spc="229"/>
              <a:t>what</a:t>
            </a:r>
            <a:r>
              <a:rPr dirty="0" spc="-75"/>
              <a:t> </a:t>
            </a:r>
            <a:r>
              <a:rPr dirty="0" spc="185"/>
              <a:t>people</a:t>
            </a:r>
            <a:r>
              <a:rPr dirty="0" spc="-75"/>
              <a:t> </a:t>
            </a:r>
            <a:r>
              <a:rPr dirty="0" spc="254"/>
              <a:t>eat</a:t>
            </a:r>
            <a:r>
              <a:rPr dirty="0" spc="-90"/>
              <a:t> </a:t>
            </a:r>
            <a:r>
              <a:rPr dirty="0" spc="204"/>
              <a:t>and  </a:t>
            </a:r>
            <a:r>
              <a:rPr dirty="0" spc="204" i="1"/>
              <a:t>how</a:t>
            </a:r>
            <a:r>
              <a:rPr dirty="0" spc="-114" i="1"/>
              <a:t> </a:t>
            </a:r>
            <a:r>
              <a:rPr dirty="0" spc="190" i="1"/>
              <a:t>much</a:t>
            </a:r>
            <a:r>
              <a:rPr dirty="0" spc="-95" i="1"/>
              <a:t> </a:t>
            </a:r>
            <a:r>
              <a:rPr dirty="0" spc="210" i="1"/>
              <a:t>they</a:t>
            </a:r>
            <a:r>
              <a:rPr dirty="0" spc="-80" i="1"/>
              <a:t> </a:t>
            </a:r>
            <a:r>
              <a:rPr dirty="0" spc="210" i="1"/>
              <a:t>eat,</a:t>
            </a:r>
            <a:r>
              <a:rPr dirty="0" spc="-80" i="1"/>
              <a:t> </a:t>
            </a:r>
            <a:r>
              <a:rPr dirty="0" spc="235" i="1"/>
              <a:t>what</a:t>
            </a:r>
            <a:r>
              <a:rPr dirty="0" spc="-80" i="1"/>
              <a:t> </a:t>
            </a:r>
            <a:r>
              <a:rPr dirty="0" spc="175" i="1"/>
              <a:t>are</a:t>
            </a:r>
            <a:r>
              <a:rPr dirty="0" spc="-95" i="1"/>
              <a:t> </a:t>
            </a:r>
            <a:r>
              <a:rPr dirty="0" spc="185" i="1"/>
              <a:t>their</a:t>
            </a:r>
            <a:r>
              <a:rPr dirty="0" spc="-90" i="1"/>
              <a:t> </a:t>
            </a:r>
            <a:r>
              <a:rPr dirty="0" spc="140" i="1"/>
              <a:t>likes</a:t>
            </a:r>
            <a:r>
              <a:rPr dirty="0" spc="-80" i="1"/>
              <a:t> </a:t>
            </a:r>
            <a:r>
              <a:rPr dirty="0" spc="204" i="1"/>
              <a:t>and  </a:t>
            </a:r>
            <a:r>
              <a:rPr dirty="0" spc="140" i="1"/>
              <a:t>dislikes </a:t>
            </a:r>
            <a:r>
              <a:rPr dirty="0" spc="204" i="1"/>
              <a:t>and dietary </a:t>
            </a:r>
            <a:r>
              <a:rPr dirty="0" spc="140" i="1"/>
              <a:t>beliefs </a:t>
            </a:r>
            <a:r>
              <a:rPr dirty="0" spc="200" i="1"/>
              <a:t>as </a:t>
            </a:r>
            <a:r>
              <a:rPr dirty="0" spc="180" i="1"/>
              <a:t>also </a:t>
            </a:r>
            <a:r>
              <a:rPr dirty="0" spc="204" i="1"/>
              <a:t>dietary  </a:t>
            </a:r>
            <a:r>
              <a:rPr dirty="0" spc="165" i="1"/>
              <a:t>practices.</a:t>
            </a:r>
            <a:endParaRPr sz="3200"/>
          </a:p>
        </p:txBody>
      </p:sp>
      <p:sp>
        <p:nvSpPr>
          <p:cNvPr id="9" name="object 9"/>
          <p:cNvSpPr/>
          <p:nvPr/>
        </p:nvSpPr>
        <p:spPr>
          <a:xfrm>
            <a:off x="548640" y="4765547"/>
            <a:ext cx="469391" cy="35051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 txBox="1"/>
          <p:nvPr/>
        </p:nvSpPr>
        <p:spPr>
          <a:xfrm>
            <a:off x="535635" y="3790569"/>
            <a:ext cx="8039100" cy="1709420"/>
          </a:xfrm>
          <a:prstGeom prst="rect">
            <a:avLst/>
          </a:prstGeom>
        </p:spPr>
        <p:txBody>
          <a:bodyPr wrap="square" lIns="0" tIns="5715" rIns="0" bIns="0" rtlCol="0" vert="horz">
            <a:spAutoFit/>
          </a:bodyPr>
          <a:lstStyle/>
          <a:p>
            <a:pPr marL="286385" marR="5080" indent="-274320">
              <a:lnSpc>
                <a:spcPct val="101899"/>
              </a:lnSpc>
              <a:spcBef>
                <a:spcPts val="45"/>
              </a:spcBef>
              <a:buClr>
                <a:srgbClr val="09D0D9"/>
              </a:buClr>
              <a:buSzPct val="69230"/>
              <a:buFont typeface="Arial"/>
              <a:buChar char="•"/>
              <a:tabLst>
                <a:tab pos="609600" algn="l"/>
                <a:tab pos="610235" algn="l"/>
              </a:tabLst>
            </a:pPr>
            <a:r>
              <a:rPr dirty="0"/>
              <a:t>	</a:t>
            </a:r>
            <a:r>
              <a:rPr dirty="0" sz="2600" b="1" i="1">
                <a:latin typeface="Times New Roman"/>
                <a:cs typeface="Times New Roman"/>
              </a:rPr>
              <a:t>A</a:t>
            </a:r>
            <a:r>
              <a:rPr dirty="0" sz="2600" spc="-105" b="1" i="1">
                <a:latin typeface="Times New Roman"/>
                <a:cs typeface="Times New Roman"/>
              </a:rPr>
              <a:t> </a:t>
            </a:r>
            <a:r>
              <a:rPr dirty="0" sz="2600" spc="190" b="1" i="1">
                <a:latin typeface="Times New Roman"/>
                <a:cs typeface="Times New Roman"/>
              </a:rPr>
              <a:t>nutritional</a:t>
            </a:r>
            <a:r>
              <a:rPr dirty="0" sz="2600" spc="-70" b="1" i="1">
                <a:latin typeface="Times New Roman"/>
                <a:cs typeface="Times New Roman"/>
              </a:rPr>
              <a:t> </a:t>
            </a:r>
            <a:r>
              <a:rPr dirty="0" sz="2600" spc="165" b="1" i="1">
                <a:latin typeface="Times New Roman"/>
                <a:cs typeface="Times New Roman"/>
              </a:rPr>
              <a:t>survey</a:t>
            </a:r>
            <a:r>
              <a:rPr dirty="0" sz="2600" spc="-85" b="1" i="1">
                <a:latin typeface="Times New Roman"/>
                <a:cs typeface="Times New Roman"/>
              </a:rPr>
              <a:t> </a:t>
            </a:r>
            <a:r>
              <a:rPr dirty="0" sz="2600" spc="145" b="1" i="1">
                <a:latin typeface="Times New Roman"/>
                <a:cs typeface="Times New Roman"/>
              </a:rPr>
              <a:t>is</a:t>
            </a:r>
            <a:r>
              <a:rPr dirty="0" sz="2600" spc="-55" b="1" i="1">
                <a:latin typeface="Times New Roman"/>
                <a:cs typeface="Times New Roman"/>
              </a:rPr>
              <a:t> </a:t>
            </a:r>
            <a:r>
              <a:rPr dirty="0" sz="2600" spc="150" b="1" i="1">
                <a:latin typeface="Times New Roman"/>
                <a:cs typeface="Times New Roman"/>
              </a:rPr>
              <a:t>never</a:t>
            </a:r>
            <a:r>
              <a:rPr dirty="0" sz="2600" spc="-80" b="1" i="1">
                <a:latin typeface="Times New Roman"/>
                <a:cs typeface="Times New Roman"/>
              </a:rPr>
              <a:t> </a:t>
            </a:r>
            <a:r>
              <a:rPr dirty="0" sz="2600" spc="195" b="1" i="1">
                <a:latin typeface="Times New Roman"/>
                <a:cs typeface="Times New Roman"/>
              </a:rPr>
              <a:t>complete</a:t>
            </a:r>
            <a:r>
              <a:rPr dirty="0" sz="2600" spc="-85" b="1" i="1">
                <a:latin typeface="Times New Roman"/>
                <a:cs typeface="Times New Roman"/>
              </a:rPr>
              <a:t> </a:t>
            </a:r>
            <a:r>
              <a:rPr dirty="0" sz="2600" spc="220" b="1" i="1">
                <a:latin typeface="Times New Roman"/>
                <a:cs typeface="Times New Roman"/>
              </a:rPr>
              <a:t>without</a:t>
            </a:r>
            <a:r>
              <a:rPr dirty="0" sz="2600" spc="-105" b="1" i="1">
                <a:latin typeface="Times New Roman"/>
                <a:cs typeface="Times New Roman"/>
              </a:rPr>
              <a:t> </a:t>
            </a:r>
            <a:r>
              <a:rPr dirty="0" sz="2600" spc="204" b="1" i="1">
                <a:latin typeface="Times New Roman"/>
                <a:cs typeface="Times New Roman"/>
              </a:rPr>
              <a:t>a  </a:t>
            </a:r>
            <a:r>
              <a:rPr dirty="0" sz="2600" spc="210" b="1" i="1">
                <a:latin typeface="Times New Roman"/>
                <a:cs typeface="Times New Roman"/>
              </a:rPr>
              <a:t>diet</a:t>
            </a:r>
            <a:r>
              <a:rPr dirty="0" sz="2600" spc="-85" b="1" i="1">
                <a:latin typeface="Times New Roman"/>
                <a:cs typeface="Times New Roman"/>
              </a:rPr>
              <a:t> </a:t>
            </a:r>
            <a:r>
              <a:rPr dirty="0" sz="2600" spc="100" b="1" i="1">
                <a:latin typeface="Times New Roman"/>
                <a:cs typeface="Times New Roman"/>
              </a:rPr>
              <a:t>survey.</a:t>
            </a:r>
            <a:endParaRPr sz="2600">
              <a:latin typeface="Times New Roman"/>
              <a:cs typeface="Times New Roman"/>
            </a:endParaRPr>
          </a:p>
          <a:p>
            <a:pPr marL="286385" marR="487045" indent="71120">
              <a:lnSpc>
                <a:spcPct val="100000"/>
              </a:lnSpc>
              <a:spcBef>
                <a:spcPts val="705"/>
              </a:spcBef>
              <a:tabLst>
                <a:tab pos="1431290" algn="l"/>
              </a:tabLst>
            </a:pPr>
            <a:r>
              <a:rPr dirty="0" sz="2600" b="1" i="1">
                <a:latin typeface="Times New Roman"/>
                <a:cs typeface="Times New Roman"/>
              </a:rPr>
              <a:t>A</a:t>
            </a:r>
            <a:r>
              <a:rPr dirty="0" sz="2600" spc="-105" b="1" i="1">
                <a:latin typeface="Times New Roman"/>
                <a:cs typeface="Times New Roman"/>
              </a:rPr>
              <a:t> </a:t>
            </a:r>
            <a:r>
              <a:rPr dirty="0" sz="2600" spc="210" b="1" i="1">
                <a:latin typeface="Times New Roman"/>
                <a:cs typeface="Times New Roman"/>
              </a:rPr>
              <a:t>diet</a:t>
            </a:r>
            <a:r>
              <a:rPr dirty="0" sz="2600" spc="-55" b="1" i="1">
                <a:latin typeface="Times New Roman"/>
                <a:cs typeface="Times New Roman"/>
              </a:rPr>
              <a:t> </a:t>
            </a:r>
            <a:r>
              <a:rPr dirty="0" sz="2600" spc="165" b="1" i="1">
                <a:latin typeface="Times New Roman"/>
                <a:cs typeface="Times New Roman"/>
              </a:rPr>
              <a:t>survey</a:t>
            </a:r>
            <a:r>
              <a:rPr dirty="0" sz="2600" spc="-70" b="1" i="1">
                <a:latin typeface="Times New Roman"/>
                <a:cs typeface="Times New Roman"/>
              </a:rPr>
              <a:t> </a:t>
            </a:r>
            <a:r>
              <a:rPr dirty="0" sz="2600" spc="165" b="1" i="1">
                <a:latin typeface="Times New Roman"/>
                <a:cs typeface="Times New Roman"/>
              </a:rPr>
              <a:t>objectively</a:t>
            </a:r>
            <a:r>
              <a:rPr dirty="0" sz="2600" spc="-95" b="1" i="1">
                <a:latin typeface="Times New Roman"/>
                <a:cs typeface="Times New Roman"/>
              </a:rPr>
              <a:t> </a:t>
            </a:r>
            <a:r>
              <a:rPr dirty="0" sz="2600" spc="180" b="1" i="1">
                <a:latin typeface="Times New Roman"/>
                <a:cs typeface="Times New Roman"/>
              </a:rPr>
              <a:t>defines</a:t>
            </a:r>
            <a:r>
              <a:rPr dirty="0" sz="2600" b="1" i="1">
                <a:latin typeface="Times New Roman"/>
                <a:cs typeface="Times New Roman"/>
              </a:rPr>
              <a:t> </a:t>
            </a:r>
            <a:r>
              <a:rPr dirty="0" sz="2600" spc="195" b="1" i="1">
                <a:latin typeface="Times New Roman"/>
                <a:cs typeface="Times New Roman"/>
              </a:rPr>
              <a:t>importance</a:t>
            </a:r>
            <a:r>
              <a:rPr dirty="0" sz="2600" spc="-95" b="1" i="1">
                <a:latin typeface="Times New Roman"/>
                <a:cs typeface="Times New Roman"/>
              </a:rPr>
              <a:t> </a:t>
            </a:r>
            <a:r>
              <a:rPr dirty="0" sz="2600" spc="135" b="1" i="1">
                <a:latin typeface="Times New Roman"/>
                <a:cs typeface="Times New Roman"/>
              </a:rPr>
              <a:t>of  </a:t>
            </a:r>
            <a:r>
              <a:rPr dirty="0" sz="2600" spc="210" b="1" i="1">
                <a:latin typeface="Times New Roman"/>
                <a:cs typeface="Times New Roman"/>
              </a:rPr>
              <a:t>diet</a:t>
            </a:r>
            <a:r>
              <a:rPr dirty="0" sz="2600" spc="-65" b="1" i="1">
                <a:latin typeface="Times New Roman"/>
                <a:cs typeface="Times New Roman"/>
              </a:rPr>
              <a:t> </a:t>
            </a:r>
            <a:r>
              <a:rPr dirty="0" sz="2600" spc="135" b="1" i="1">
                <a:latin typeface="Times New Roman"/>
                <a:cs typeface="Times New Roman"/>
              </a:rPr>
              <a:t>in	</a:t>
            </a:r>
            <a:r>
              <a:rPr dirty="0" sz="2600" spc="165" b="1" i="1">
                <a:latin typeface="Times New Roman"/>
                <a:cs typeface="Times New Roman"/>
              </a:rPr>
              <a:t>various</a:t>
            </a:r>
            <a:r>
              <a:rPr dirty="0" sz="2600" spc="-100" b="1" i="1">
                <a:latin typeface="Times New Roman"/>
                <a:cs typeface="Times New Roman"/>
              </a:rPr>
              <a:t> </a:t>
            </a:r>
            <a:r>
              <a:rPr dirty="0" sz="2600" spc="180" b="1" i="1">
                <a:latin typeface="Times New Roman"/>
                <a:cs typeface="Times New Roman"/>
              </a:rPr>
              <a:t>health</a:t>
            </a:r>
            <a:r>
              <a:rPr dirty="0" sz="2600" spc="-114" b="1" i="1">
                <a:latin typeface="Times New Roman"/>
                <a:cs typeface="Times New Roman"/>
              </a:rPr>
              <a:t> </a:t>
            </a:r>
            <a:r>
              <a:rPr dirty="0" sz="2600" spc="215" b="1" i="1">
                <a:latin typeface="Times New Roman"/>
                <a:cs typeface="Times New Roman"/>
              </a:rPr>
              <a:t>state</a:t>
            </a:r>
            <a:r>
              <a:rPr dirty="0" sz="2600" spc="-114" b="1" i="1">
                <a:latin typeface="Times New Roman"/>
                <a:cs typeface="Times New Roman"/>
              </a:rPr>
              <a:t> </a:t>
            </a:r>
            <a:r>
              <a:rPr dirty="0" sz="2600" spc="190" b="1" i="1">
                <a:latin typeface="Times New Roman"/>
                <a:cs typeface="Times New Roman"/>
              </a:rPr>
              <a:t>and</a:t>
            </a:r>
            <a:r>
              <a:rPr dirty="0" sz="2600" spc="-114" b="1" i="1">
                <a:latin typeface="Times New Roman"/>
                <a:cs typeface="Times New Roman"/>
              </a:rPr>
              <a:t> </a:t>
            </a:r>
            <a:r>
              <a:rPr dirty="0" sz="2600" spc="165" b="1" i="1">
                <a:latin typeface="Times New Roman"/>
                <a:cs typeface="Times New Roman"/>
              </a:rPr>
              <a:t>disease.</a:t>
            </a:r>
            <a:endParaRPr sz="2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9143999" cy="685799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0" y="0"/>
              <a:ext cx="9143999" cy="10287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4401312" y="0"/>
              <a:ext cx="4742688" cy="60045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0" y="0"/>
              <a:ext cx="9143999" cy="1021079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548640" y="2008632"/>
              <a:ext cx="469391" cy="350520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809955" y="1927606"/>
            <a:ext cx="7745730" cy="161163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  <a:tabLst>
                <a:tab pos="1905635" algn="l"/>
              </a:tabLst>
            </a:pPr>
            <a:r>
              <a:rPr dirty="0" sz="2600" spc="204">
                <a:solidFill>
                  <a:srgbClr val="FF0000"/>
                </a:solidFill>
              </a:rPr>
              <a:t>Diet </a:t>
            </a:r>
            <a:r>
              <a:rPr dirty="0" sz="2600" spc="165">
                <a:solidFill>
                  <a:srgbClr val="FF0000"/>
                </a:solidFill>
              </a:rPr>
              <a:t>survey </a:t>
            </a:r>
            <a:r>
              <a:rPr dirty="0" sz="2600" spc="145"/>
              <a:t>is </a:t>
            </a:r>
            <a:r>
              <a:rPr dirty="0" sz="2600" spc="180"/>
              <a:t>nothing </a:t>
            </a:r>
            <a:r>
              <a:rPr dirty="0" sz="2600" spc="235"/>
              <a:t>but </a:t>
            </a:r>
            <a:r>
              <a:rPr dirty="0" sz="2600" spc="220"/>
              <a:t>the </a:t>
            </a:r>
            <a:r>
              <a:rPr dirty="0" sz="2600" spc="145"/>
              <a:t>scientific  </a:t>
            </a:r>
            <a:r>
              <a:rPr dirty="0" sz="2600" spc="210" i="1">
                <a:solidFill>
                  <a:srgbClr val="FF0000"/>
                </a:solidFill>
              </a:rPr>
              <a:t>assessment </a:t>
            </a:r>
            <a:r>
              <a:rPr dirty="0" sz="2600" spc="140" i="1">
                <a:solidFill>
                  <a:srgbClr val="FF0000"/>
                </a:solidFill>
              </a:rPr>
              <a:t>of </a:t>
            </a:r>
            <a:r>
              <a:rPr dirty="0" sz="2600" spc="180" i="1">
                <a:solidFill>
                  <a:srgbClr val="FF0000"/>
                </a:solidFill>
              </a:rPr>
              <a:t>food </a:t>
            </a:r>
            <a:r>
              <a:rPr dirty="0" sz="2600" spc="190" i="1">
                <a:solidFill>
                  <a:srgbClr val="FF0000"/>
                </a:solidFill>
              </a:rPr>
              <a:t>consumption, </a:t>
            </a:r>
            <a:r>
              <a:rPr dirty="0" sz="2600" spc="190" i="1"/>
              <a:t>and </a:t>
            </a:r>
            <a:r>
              <a:rPr dirty="0" sz="2600" spc="155" i="1"/>
              <a:t>using </a:t>
            </a:r>
            <a:r>
              <a:rPr dirty="0" sz="2600" spc="185" i="1"/>
              <a:t>this  </a:t>
            </a:r>
            <a:r>
              <a:rPr dirty="0" sz="2600" spc="235" i="1"/>
              <a:t>data</a:t>
            </a:r>
            <a:r>
              <a:rPr dirty="0" sz="2600" spc="-125" i="1"/>
              <a:t> </a:t>
            </a:r>
            <a:r>
              <a:rPr dirty="0" sz="2600" spc="140" i="1"/>
              <a:t>for</a:t>
            </a:r>
            <a:r>
              <a:rPr dirty="0" sz="2600" spc="-55" i="1"/>
              <a:t> </a:t>
            </a:r>
            <a:r>
              <a:rPr dirty="0" sz="2600" spc="170" i="1"/>
              <a:t>various</a:t>
            </a:r>
            <a:r>
              <a:rPr dirty="0" sz="2600" spc="-90" i="1"/>
              <a:t> </a:t>
            </a:r>
            <a:r>
              <a:rPr dirty="0" sz="2600" spc="180" i="1"/>
              <a:t>purposes</a:t>
            </a:r>
            <a:r>
              <a:rPr dirty="0" sz="2600" spc="-85" i="1"/>
              <a:t> </a:t>
            </a:r>
            <a:r>
              <a:rPr dirty="0" sz="2600" spc="145" i="1"/>
              <a:t>including</a:t>
            </a:r>
            <a:r>
              <a:rPr dirty="0" sz="2600" spc="-120" i="1"/>
              <a:t> </a:t>
            </a:r>
            <a:r>
              <a:rPr dirty="0" sz="2600" spc="215" i="1"/>
              <a:t>assessment</a:t>
            </a:r>
            <a:r>
              <a:rPr dirty="0" sz="2600" spc="-90" i="1"/>
              <a:t> </a:t>
            </a:r>
            <a:r>
              <a:rPr dirty="0" sz="2600" spc="135" i="1"/>
              <a:t>of  </a:t>
            </a:r>
            <a:r>
              <a:rPr dirty="0" sz="2600" spc="185" i="1"/>
              <a:t>nutritional	</a:t>
            </a:r>
            <a:r>
              <a:rPr dirty="0" sz="2600" spc="204" i="1"/>
              <a:t>status.</a:t>
            </a:r>
            <a:endParaRPr sz="26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9143999" cy="685799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0" y="0"/>
              <a:ext cx="9143999" cy="10287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4401312" y="0"/>
              <a:ext cx="4742688" cy="60045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0" y="0"/>
              <a:ext cx="9143999" cy="1021079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548640" y="2008632"/>
              <a:ext cx="469391" cy="350520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 txBox="1"/>
          <p:nvPr/>
        </p:nvSpPr>
        <p:spPr>
          <a:xfrm>
            <a:off x="809955" y="1927606"/>
            <a:ext cx="7727315" cy="24041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600" spc="20" b="1" i="1">
                <a:solidFill>
                  <a:srgbClr val="FF0000"/>
                </a:solidFill>
                <a:latin typeface="Times New Roman"/>
                <a:cs typeface="Times New Roman"/>
              </a:rPr>
              <a:t>NUTRITIONAL </a:t>
            </a:r>
            <a:r>
              <a:rPr dirty="0" sz="2600" spc="-40" b="1" i="1">
                <a:solidFill>
                  <a:srgbClr val="FF0000"/>
                </a:solidFill>
                <a:latin typeface="Times New Roman"/>
                <a:cs typeface="Times New Roman"/>
              </a:rPr>
              <a:t>ASSESSMENT </a:t>
            </a:r>
            <a:r>
              <a:rPr dirty="0" sz="2600" spc="-125" b="1" i="1">
                <a:solidFill>
                  <a:srgbClr val="FF0000"/>
                </a:solidFill>
                <a:latin typeface="Times New Roman"/>
                <a:cs typeface="Times New Roman"/>
              </a:rPr>
              <a:t>:</a:t>
            </a:r>
            <a:r>
              <a:rPr dirty="0" sz="2600" spc="-405" b="1" i="1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600" spc="200" b="1" i="1">
                <a:latin typeface="Times New Roman"/>
                <a:cs typeface="Times New Roman"/>
              </a:rPr>
              <a:t>more</a:t>
            </a:r>
            <a:endParaRPr sz="260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</a:pPr>
            <a:r>
              <a:rPr dirty="0" sz="2600" spc="160" b="1" i="1">
                <a:latin typeface="Times New Roman"/>
                <a:cs typeface="Times New Roman"/>
              </a:rPr>
              <a:t>comprehensive </a:t>
            </a:r>
            <a:r>
              <a:rPr dirty="0" sz="2600" spc="190" b="1" i="1">
                <a:latin typeface="Times New Roman"/>
                <a:cs typeface="Times New Roman"/>
              </a:rPr>
              <a:t>and </a:t>
            </a:r>
            <a:r>
              <a:rPr dirty="0" sz="2600" spc="150" b="1" i="1">
                <a:latin typeface="Times New Roman"/>
                <a:cs typeface="Times New Roman"/>
              </a:rPr>
              <a:t>includes </a:t>
            </a:r>
            <a:r>
              <a:rPr dirty="0" sz="2600" spc="175" b="1" i="1">
                <a:latin typeface="Times New Roman"/>
                <a:cs typeface="Times New Roman"/>
              </a:rPr>
              <a:t>determining  </a:t>
            </a:r>
            <a:r>
              <a:rPr dirty="0" sz="2600" spc="190" b="1" i="1">
                <a:latin typeface="Times New Roman"/>
                <a:cs typeface="Times New Roman"/>
              </a:rPr>
              <a:t>nutritional </a:t>
            </a:r>
            <a:r>
              <a:rPr dirty="0" sz="2600" spc="220" b="1" i="1">
                <a:latin typeface="Times New Roman"/>
                <a:cs typeface="Times New Roman"/>
              </a:rPr>
              <a:t>status </a:t>
            </a:r>
            <a:r>
              <a:rPr dirty="0" sz="2600" spc="165" b="1" i="1">
                <a:latin typeface="Times New Roman"/>
                <a:cs typeface="Times New Roman"/>
              </a:rPr>
              <a:t>by </a:t>
            </a:r>
            <a:r>
              <a:rPr dirty="0" sz="2600" spc="175" b="1" i="1">
                <a:latin typeface="Times New Roman"/>
                <a:cs typeface="Times New Roman"/>
              </a:rPr>
              <a:t>analyzing </a:t>
            </a:r>
            <a:r>
              <a:rPr dirty="0" sz="2600" spc="210" b="1" i="1">
                <a:latin typeface="Times New Roman"/>
                <a:cs typeface="Times New Roman"/>
              </a:rPr>
              <a:t>the </a:t>
            </a:r>
            <a:r>
              <a:rPr dirty="0" sz="2600" spc="-30" b="1" i="1">
                <a:latin typeface="Arial"/>
                <a:cs typeface="Arial"/>
              </a:rPr>
              <a:t>individual’s  </a:t>
            </a:r>
            <a:r>
              <a:rPr dirty="0" sz="2600" spc="135" b="1" i="1">
                <a:latin typeface="Times New Roman"/>
                <a:cs typeface="Times New Roman"/>
              </a:rPr>
              <a:t>brief</a:t>
            </a:r>
            <a:r>
              <a:rPr dirty="0" sz="2600" spc="-85" b="1" i="1">
                <a:latin typeface="Times New Roman"/>
                <a:cs typeface="Times New Roman"/>
              </a:rPr>
              <a:t> </a:t>
            </a:r>
            <a:r>
              <a:rPr dirty="0" sz="2600" spc="170" b="1" i="1">
                <a:latin typeface="Times New Roman"/>
                <a:cs typeface="Times New Roman"/>
              </a:rPr>
              <a:t>socio</a:t>
            </a:r>
            <a:r>
              <a:rPr dirty="0" sz="2600" spc="-90" b="1" i="1">
                <a:latin typeface="Times New Roman"/>
                <a:cs typeface="Times New Roman"/>
              </a:rPr>
              <a:t> </a:t>
            </a:r>
            <a:r>
              <a:rPr dirty="0" sz="2600" spc="180" b="1" i="1">
                <a:latin typeface="Times New Roman"/>
                <a:cs typeface="Times New Roman"/>
              </a:rPr>
              <a:t>economic</a:t>
            </a:r>
            <a:r>
              <a:rPr dirty="0" sz="2600" spc="-75" b="1" i="1">
                <a:latin typeface="Times New Roman"/>
                <a:cs typeface="Times New Roman"/>
              </a:rPr>
              <a:t> </a:t>
            </a:r>
            <a:r>
              <a:rPr dirty="0" sz="2600" spc="145" b="1" i="1">
                <a:latin typeface="Times New Roman"/>
                <a:cs typeface="Times New Roman"/>
              </a:rPr>
              <a:t>background,</a:t>
            </a:r>
            <a:r>
              <a:rPr dirty="0" sz="2600" spc="-100" b="1" i="1">
                <a:latin typeface="Times New Roman"/>
                <a:cs typeface="Times New Roman"/>
              </a:rPr>
              <a:t> </a:t>
            </a:r>
            <a:r>
              <a:rPr dirty="0" sz="2600" spc="180" b="1" i="1">
                <a:latin typeface="Times New Roman"/>
                <a:cs typeface="Times New Roman"/>
              </a:rPr>
              <a:t>medical</a:t>
            </a:r>
            <a:r>
              <a:rPr dirty="0" sz="2600" spc="-85" b="1" i="1">
                <a:latin typeface="Times New Roman"/>
                <a:cs typeface="Times New Roman"/>
              </a:rPr>
              <a:t> </a:t>
            </a:r>
            <a:r>
              <a:rPr dirty="0" sz="2600" spc="135" b="1" i="1">
                <a:latin typeface="Times New Roman"/>
                <a:cs typeface="Times New Roman"/>
              </a:rPr>
              <a:t>history,  </a:t>
            </a:r>
            <a:r>
              <a:rPr dirty="0" sz="2600" spc="145" b="1" i="1">
                <a:latin typeface="Times New Roman"/>
                <a:cs typeface="Times New Roman"/>
              </a:rPr>
              <a:t>dietary, </a:t>
            </a:r>
            <a:r>
              <a:rPr dirty="0" sz="2600" spc="180" b="1" i="1">
                <a:latin typeface="Times New Roman"/>
                <a:cs typeface="Times New Roman"/>
              </a:rPr>
              <a:t>anthropometric, </a:t>
            </a:r>
            <a:r>
              <a:rPr dirty="0" sz="2600" spc="150" b="1" i="1">
                <a:latin typeface="Times New Roman"/>
                <a:cs typeface="Times New Roman"/>
              </a:rPr>
              <a:t>biochemical, </a:t>
            </a:r>
            <a:r>
              <a:rPr dirty="0" sz="2600" spc="110" b="1" i="1">
                <a:latin typeface="Times New Roman"/>
                <a:cs typeface="Times New Roman"/>
              </a:rPr>
              <a:t>clinical  </a:t>
            </a:r>
            <a:r>
              <a:rPr dirty="0" sz="2600" spc="225" b="1" i="1">
                <a:latin typeface="Times New Roman"/>
                <a:cs typeface="Times New Roman"/>
              </a:rPr>
              <a:t>data</a:t>
            </a:r>
            <a:r>
              <a:rPr dirty="0" sz="2600" spc="-120" b="1" i="1">
                <a:latin typeface="Times New Roman"/>
                <a:cs typeface="Times New Roman"/>
              </a:rPr>
              <a:t> </a:t>
            </a:r>
            <a:r>
              <a:rPr dirty="0" sz="2600" spc="190" b="1" i="1">
                <a:latin typeface="Times New Roman"/>
                <a:cs typeface="Times New Roman"/>
              </a:rPr>
              <a:t>and</a:t>
            </a:r>
            <a:r>
              <a:rPr dirty="0" sz="2600" spc="-65" b="1" i="1">
                <a:latin typeface="Times New Roman"/>
                <a:cs typeface="Times New Roman"/>
              </a:rPr>
              <a:t> </a:t>
            </a:r>
            <a:r>
              <a:rPr dirty="0" sz="2600" spc="170" b="1" i="1">
                <a:latin typeface="Times New Roman"/>
                <a:cs typeface="Times New Roman"/>
              </a:rPr>
              <a:t>drug</a:t>
            </a:r>
            <a:r>
              <a:rPr dirty="0" sz="2600" spc="-60" b="1" i="1">
                <a:latin typeface="Times New Roman"/>
                <a:cs typeface="Times New Roman"/>
              </a:rPr>
              <a:t> </a:t>
            </a:r>
            <a:r>
              <a:rPr dirty="0" sz="2600" spc="-145" b="1" i="1">
                <a:latin typeface="Arial"/>
                <a:cs typeface="Arial"/>
              </a:rPr>
              <a:t>–</a:t>
            </a:r>
            <a:r>
              <a:rPr dirty="0" sz="2600" spc="-130" b="1" i="1">
                <a:latin typeface="Arial"/>
                <a:cs typeface="Arial"/>
              </a:rPr>
              <a:t> </a:t>
            </a:r>
            <a:r>
              <a:rPr dirty="0" sz="2600" spc="200" b="1" i="1">
                <a:latin typeface="Times New Roman"/>
                <a:cs typeface="Times New Roman"/>
              </a:rPr>
              <a:t>nutrient</a:t>
            </a:r>
            <a:r>
              <a:rPr dirty="0" sz="2600" spc="-55" b="1" i="1">
                <a:latin typeface="Times New Roman"/>
                <a:cs typeface="Times New Roman"/>
              </a:rPr>
              <a:t> </a:t>
            </a:r>
            <a:r>
              <a:rPr dirty="0" sz="2600" spc="160" b="1" i="1">
                <a:latin typeface="Times New Roman"/>
                <a:cs typeface="Times New Roman"/>
              </a:rPr>
              <a:t>interactions.</a:t>
            </a:r>
            <a:endParaRPr sz="2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9143999" cy="685799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0" y="0"/>
              <a:ext cx="9143999" cy="10287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4401312" y="0"/>
              <a:ext cx="4742688" cy="60045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0" y="0"/>
              <a:ext cx="9143999" cy="1021079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548640" y="2008632"/>
              <a:ext cx="469391" cy="350520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548640" y="2880360"/>
              <a:ext cx="469391" cy="350520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548640" y="3753611"/>
              <a:ext cx="469391" cy="350519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/>
          <p:cNvSpPr txBox="1"/>
          <p:nvPr/>
        </p:nvSpPr>
        <p:spPr>
          <a:xfrm>
            <a:off x="809955" y="1927606"/>
            <a:ext cx="7721600" cy="2556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 marR="1560830">
              <a:lnSpc>
                <a:spcPct val="100000"/>
              </a:lnSpc>
              <a:spcBef>
                <a:spcPts val="105"/>
              </a:spcBef>
            </a:pPr>
            <a:r>
              <a:rPr dirty="0" sz="2600" b="1" i="1">
                <a:solidFill>
                  <a:srgbClr val="FF0000"/>
                </a:solidFill>
                <a:latin typeface="Times New Roman"/>
                <a:cs typeface="Times New Roman"/>
              </a:rPr>
              <a:t>A</a:t>
            </a:r>
            <a:r>
              <a:rPr dirty="0" sz="2600" spc="-114" b="1" i="1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600" spc="-60" b="1" i="1">
                <a:solidFill>
                  <a:srgbClr val="FF0000"/>
                </a:solidFill>
                <a:latin typeface="Times New Roman"/>
                <a:cs typeface="Times New Roman"/>
              </a:rPr>
              <a:t>DIETARY</a:t>
            </a:r>
            <a:r>
              <a:rPr dirty="0" sz="2600" spc="-270" b="1" i="1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600" spc="-40" b="1" i="1">
                <a:solidFill>
                  <a:srgbClr val="FF0000"/>
                </a:solidFill>
                <a:latin typeface="Times New Roman"/>
                <a:cs typeface="Times New Roman"/>
              </a:rPr>
              <a:t>ASSESMENT</a:t>
            </a:r>
            <a:r>
              <a:rPr dirty="0" sz="2600" spc="-155" b="1" i="1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600" spc="-60">
                <a:latin typeface="Times New Roman"/>
                <a:cs typeface="Times New Roman"/>
              </a:rPr>
              <a:t>:</a:t>
            </a:r>
            <a:r>
              <a:rPr dirty="0" sz="2600" spc="-215">
                <a:latin typeface="Times New Roman"/>
                <a:cs typeface="Times New Roman"/>
              </a:rPr>
              <a:t> </a:t>
            </a:r>
            <a:r>
              <a:rPr dirty="0" sz="2600" spc="160" b="1" i="1">
                <a:latin typeface="Times New Roman"/>
                <a:cs typeface="Times New Roman"/>
              </a:rPr>
              <a:t>comprehensive  </a:t>
            </a:r>
            <a:r>
              <a:rPr dirty="0" sz="2600" spc="180" b="1" i="1">
                <a:latin typeface="Times New Roman"/>
                <a:cs typeface="Times New Roman"/>
              </a:rPr>
              <a:t>evaluation</a:t>
            </a:r>
            <a:r>
              <a:rPr dirty="0" sz="2600" spc="-95" b="1" i="1">
                <a:latin typeface="Times New Roman"/>
                <a:cs typeface="Times New Roman"/>
              </a:rPr>
              <a:t> </a:t>
            </a:r>
            <a:r>
              <a:rPr dirty="0" sz="2600" spc="140" b="1" i="1">
                <a:latin typeface="Times New Roman"/>
                <a:cs typeface="Times New Roman"/>
              </a:rPr>
              <a:t>of</a:t>
            </a:r>
            <a:r>
              <a:rPr dirty="0" sz="2600" spc="-75" b="1" i="1">
                <a:latin typeface="Times New Roman"/>
                <a:cs typeface="Times New Roman"/>
              </a:rPr>
              <a:t> </a:t>
            </a:r>
            <a:r>
              <a:rPr dirty="0" sz="2600" spc="204" b="1" i="1">
                <a:latin typeface="Times New Roman"/>
                <a:cs typeface="Times New Roman"/>
              </a:rPr>
              <a:t>a</a:t>
            </a:r>
            <a:r>
              <a:rPr dirty="0" sz="2600" spc="-65" b="1" i="1">
                <a:latin typeface="Times New Roman"/>
                <a:cs typeface="Times New Roman"/>
              </a:rPr>
              <a:t> </a:t>
            </a:r>
            <a:r>
              <a:rPr dirty="0" sz="2600" spc="175" b="1" i="1">
                <a:latin typeface="Times New Roman"/>
                <a:cs typeface="Times New Roman"/>
              </a:rPr>
              <a:t>persons</a:t>
            </a:r>
            <a:r>
              <a:rPr dirty="0" sz="2600" spc="-90" b="1" i="1">
                <a:latin typeface="Times New Roman"/>
                <a:cs typeface="Times New Roman"/>
              </a:rPr>
              <a:t> </a:t>
            </a:r>
            <a:r>
              <a:rPr dirty="0" sz="2600" spc="180" b="1" i="1">
                <a:latin typeface="Times New Roman"/>
                <a:cs typeface="Times New Roman"/>
              </a:rPr>
              <a:t>food</a:t>
            </a:r>
            <a:r>
              <a:rPr dirty="0" sz="2600" spc="-65" b="1" i="1">
                <a:latin typeface="Times New Roman"/>
                <a:cs typeface="Times New Roman"/>
              </a:rPr>
              <a:t> </a:t>
            </a:r>
            <a:r>
              <a:rPr dirty="0" sz="2600" spc="150" b="1" i="1">
                <a:latin typeface="Times New Roman"/>
                <a:cs typeface="Times New Roman"/>
              </a:rPr>
              <a:t>intake.</a:t>
            </a:r>
            <a:endParaRPr sz="2600">
              <a:latin typeface="Times New Roman"/>
              <a:cs typeface="Times New Roman"/>
            </a:endParaRPr>
          </a:p>
          <a:p>
            <a:pPr marL="12700" marR="5080" indent="76200">
              <a:lnSpc>
                <a:spcPct val="100000"/>
              </a:lnSpc>
              <a:spcBef>
                <a:spcPts val="595"/>
              </a:spcBef>
            </a:pPr>
            <a:r>
              <a:rPr dirty="0" sz="2600" spc="135" b="1" i="1">
                <a:latin typeface="Times New Roman"/>
                <a:cs typeface="Times New Roman"/>
              </a:rPr>
              <a:t>It</a:t>
            </a:r>
            <a:r>
              <a:rPr dirty="0" sz="2600" spc="-114" b="1" i="1">
                <a:latin typeface="Times New Roman"/>
                <a:cs typeface="Times New Roman"/>
              </a:rPr>
              <a:t> </a:t>
            </a:r>
            <a:r>
              <a:rPr dirty="0" sz="2600" spc="145" b="1" i="1">
                <a:latin typeface="Times New Roman"/>
                <a:cs typeface="Times New Roman"/>
              </a:rPr>
              <a:t>is</a:t>
            </a:r>
            <a:r>
              <a:rPr dirty="0" sz="2600" spc="-60" b="1" i="1">
                <a:latin typeface="Times New Roman"/>
                <a:cs typeface="Times New Roman"/>
              </a:rPr>
              <a:t> </a:t>
            </a:r>
            <a:r>
              <a:rPr dirty="0" sz="2600" spc="185" b="1" i="1">
                <a:latin typeface="Times New Roman"/>
                <a:cs typeface="Times New Roman"/>
              </a:rPr>
              <a:t>one</a:t>
            </a:r>
            <a:r>
              <a:rPr dirty="0" sz="2600" spc="-85" b="1" i="1">
                <a:latin typeface="Times New Roman"/>
                <a:cs typeface="Times New Roman"/>
              </a:rPr>
              <a:t> </a:t>
            </a:r>
            <a:r>
              <a:rPr dirty="0" sz="2600" spc="140" b="1" i="1">
                <a:latin typeface="Times New Roman"/>
                <a:cs typeface="Times New Roman"/>
              </a:rPr>
              <a:t>of</a:t>
            </a:r>
            <a:r>
              <a:rPr dirty="0" sz="2600" spc="-65" b="1" i="1">
                <a:latin typeface="Times New Roman"/>
                <a:cs typeface="Times New Roman"/>
              </a:rPr>
              <a:t> </a:t>
            </a:r>
            <a:r>
              <a:rPr dirty="0" sz="2600" spc="210" b="1" i="1">
                <a:latin typeface="Times New Roman"/>
                <a:cs typeface="Times New Roman"/>
              </a:rPr>
              <a:t>the</a:t>
            </a:r>
            <a:r>
              <a:rPr dirty="0" sz="2600" spc="-95" b="1" i="1">
                <a:latin typeface="Times New Roman"/>
                <a:cs typeface="Times New Roman"/>
              </a:rPr>
              <a:t> </a:t>
            </a:r>
            <a:r>
              <a:rPr dirty="0" sz="2600" spc="175" b="1" i="1">
                <a:latin typeface="Times New Roman"/>
                <a:cs typeface="Times New Roman"/>
              </a:rPr>
              <a:t>established</a:t>
            </a:r>
            <a:r>
              <a:rPr dirty="0" sz="2600" spc="-95" b="1" i="1">
                <a:latin typeface="Times New Roman"/>
                <a:cs typeface="Times New Roman"/>
              </a:rPr>
              <a:t> </a:t>
            </a:r>
            <a:r>
              <a:rPr dirty="0" sz="2600" spc="225" b="1" i="1">
                <a:latin typeface="Times New Roman"/>
                <a:cs typeface="Times New Roman"/>
              </a:rPr>
              <a:t>methods</a:t>
            </a:r>
            <a:r>
              <a:rPr dirty="0" sz="2600" spc="-105" b="1" i="1">
                <a:latin typeface="Times New Roman"/>
                <a:cs typeface="Times New Roman"/>
              </a:rPr>
              <a:t> </a:t>
            </a:r>
            <a:r>
              <a:rPr dirty="0" sz="2600" spc="140" b="1" i="1">
                <a:latin typeface="Times New Roman"/>
                <a:cs typeface="Times New Roman"/>
              </a:rPr>
              <a:t>of</a:t>
            </a:r>
            <a:r>
              <a:rPr dirty="0" sz="2600" spc="-65" b="1" i="1">
                <a:latin typeface="Times New Roman"/>
                <a:cs typeface="Times New Roman"/>
              </a:rPr>
              <a:t> </a:t>
            </a:r>
            <a:r>
              <a:rPr dirty="0" sz="2600" spc="190" b="1" i="1">
                <a:latin typeface="Times New Roman"/>
                <a:cs typeface="Times New Roman"/>
              </a:rPr>
              <a:t>nutritional  </a:t>
            </a:r>
            <a:r>
              <a:rPr dirty="0" sz="2600" spc="195" b="1" i="1">
                <a:latin typeface="Times New Roman"/>
                <a:cs typeface="Times New Roman"/>
              </a:rPr>
              <a:t>assessment.</a:t>
            </a:r>
            <a:endParaRPr sz="2600">
              <a:latin typeface="Times New Roman"/>
              <a:cs typeface="Times New Roman"/>
            </a:endParaRPr>
          </a:p>
          <a:p>
            <a:pPr marL="12700" marR="81280" indent="76200">
              <a:lnSpc>
                <a:spcPct val="100000"/>
              </a:lnSpc>
              <a:spcBef>
                <a:spcPts val="605"/>
              </a:spcBef>
            </a:pPr>
            <a:r>
              <a:rPr dirty="0" sz="2600" spc="195" b="1" i="1">
                <a:latin typeface="Times New Roman"/>
                <a:cs typeface="Times New Roman"/>
              </a:rPr>
              <a:t>Dietary </a:t>
            </a:r>
            <a:r>
              <a:rPr dirty="0" sz="2600" spc="210" b="1" i="1">
                <a:latin typeface="Times New Roman"/>
                <a:cs typeface="Times New Roman"/>
              </a:rPr>
              <a:t>assessment </a:t>
            </a:r>
            <a:r>
              <a:rPr dirty="0" sz="2600" spc="155" b="1" i="1">
                <a:latin typeface="Times New Roman"/>
                <a:cs typeface="Times New Roman"/>
              </a:rPr>
              <a:t>techniques </a:t>
            </a:r>
            <a:r>
              <a:rPr dirty="0" sz="2600" spc="165" b="1" i="1">
                <a:latin typeface="Times New Roman"/>
                <a:cs typeface="Times New Roman"/>
              </a:rPr>
              <a:t>range </a:t>
            </a:r>
            <a:r>
              <a:rPr dirty="0" sz="2600" spc="170" b="1" i="1">
                <a:latin typeface="Times New Roman"/>
                <a:cs typeface="Times New Roman"/>
              </a:rPr>
              <a:t>from </a:t>
            </a:r>
            <a:r>
              <a:rPr dirty="0" sz="2600" spc="180" b="1" i="1">
                <a:latin typeface="Times New Roman"/>
                <a:cs typeface="Times New Roman"/>
              </a:rPr>
              <a:t>food  </a:t>
            </a:r>
            <a:r>
              <a:rPr dirty="0" sz="2600" spc="140" b="1" i="1">
                <a:latin typeface="Times New Roman"/>
                <a:cs typeface="Times New Roman"/>
              </a:rPr>
              <a:t>records</a:t>
            </a:r>
            <a:r>
              <a:rPr dirty="0" sz="2600" spc="-65" b="1" i="1">
                <a:latin typeface="Times New Roman"/>
                <a:cs typeface="Times New Roman"/>
              </a:rPr>
              <a:t> </a:t>
            </a:r>
            <a:r>
              <a:rPr dirty="0" sz="2600" spc="260" b="1" i="1">
                <a:latin typeface="Times New Roman"/>
                <a:cs typeface="Times New Roman"/>
              </a:rPr>
              <a:t>to</a:t>
            </a:r>
            <a:r>
              <a:rPr dirty="0" sz="2600" spc="-75" b="1" i="1">
                <a:latin typeface="Times New Roman"/>
                <a:cs typeface="Times New Roman"/>
              </a:rPr>
              <a:t> </a:t>
            </a:r>
            <a:r>
              <a:rPr dirty="0" sz="2600" spc="170" b="1" i="1">
                <a:latin typeface="Times New Roman"/>
                <a:cs typeface="Times New Roman"/>
              </a:rPr>
              <a:t>questionnaires</a:t>
            </a:r>
            <a:r>
              <a:rPr dirty="0" sz="2600" spc="-80" b="1" i="1">
                <a:latin typeface="Times New Roman"/>
                <a:cs typeface="Times New Roman"/>
              </a:rPr>
              <a:t> </a:t>
            </a:r>
            <a:r>
              <a:rPr dirty="0" sz="2600" spc="190" b="1" i="1">
                <a:latin typeface="Times New Roman"/>
                <a:cs typeface="Times New Roman"/>
              </a:rPr>
              <a:t>and</a:t>
            </a:r>
            <a:r>
              <a:rPr dirty="0" sz="2600" spc="-40" b="1" i="1">
                <a:latin typeface="Times New Roman"/>
                <a:cs typeface="Times New Roman"/>
              </a:rPr>
              <a:t> </a:t>
            </a:r>
            <a:r>
              <a:rPr dirty="0" sz="2600" spc="150" b="1" i="1">
                <a:latin typeface="Times New Roman"/>
                <a:cs typeface="Times New Roman"/>
              </a:rPr>
              <a:t>biological</a:t>
            </a:r>
            <a:r>
              <a:rPr dirty="0" sz="2600" spc="-45" b="1" i="1">
                <a:latin typeface="Times New Roman"/>
                <a:cs typeface="Times New Roman"/>
              </a:rPr>
              <a:t> </a:t>
            </a:r>
            <a:r>
              <a:rPr dirty="0" sz="2600" spc="140" b="1" i="1">
                <a:latin typeface="Times New Roman"/>
                <a:cs typeface="Times New Roman"/>
              </a:rPr>
              <a:t>markers.</a:t>
            </a:r>
            <a:endParaRPr sz="2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9143999" cy="685799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0" y="0"/>
              <a:ext cx="9143999" cy="10287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4401312" y="0"/>
              <a:ext cx="4742688" cy="60045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0" y="0"/>
              <a:ext cx="9143999" cy="1021079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548640" y="2028444"/>
              <a:ext cx="190500" cy="202691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548640" y="3162300"/>
              <a:ext cx="190500" cy="202691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548640" y="4954523"/>
              <a:ext cx="190500" cy="202692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/>
          <p:cNvSpPr txBox="1"/>
          <p:nvPr/>
        </p:nvSpPr>
        <p:spPr>
          <a:xfrm>
            <a:off x="809955" y="1869694"/>
            <a:ext cx="7747000" cy="3969385"/>
          </a:xfrm>
          <a:prstGeom prst="rect">
            <a:avLst/>
          </a:prstGeom>
        </p:spPr>
        <p:txBody>
          <a:bodyPr wrap="square" lIns="0" tIns="43180" rIns="0" bIns="0" rtlCol="0" vert="horz">
            <a:spAutoFit/>
          </a:bodyPr>
          <a:lstStyle/>
          <a:p>
            <a:pPr marL="12700" marR="5080">
              <a:lnSpc>
                <a:spcPts val="2700"/>
              </a:lnSpc>
              <a:spcBef>
                <a:spcPts val="340"/>
              </a:spcBef>
            </a:pPr>
            <a:r>
              <a:rPr dirty="0" sz="2400" spc="110" b="1" i="1">
                <a:latin typeface="Times New Roman"/>
                <a:cs typeface="Times New Roman"/>
              </a:rPr>
              <a:t>Periodic</a:t>
            </a:r>
            <a:r>
              <a:rPr dirty="0" sz="2400" spc="-114" b="1" i="1">
                <a:latin typeface="Times New Roman"/>
                <a:cs typeface="Times New Roman"/>
              </a:rPr>
              <a:t> </a:t>
            </a:r>
            <a:r>
              <a:rPr dirty="0" sz="2400" spc="180" b="1" i="1">
                <a:latin typeface="Times New Roman"/>
                <a:cs typeface="Times New Roman"/>
              </a:rPr>
              <a:t>dietary</a:t>
            </a:r>
            <a:r>
              <a:rPr dirty="0" sz="2400" spc="-85" b="1" i="1">
                <a:latin typeface="Times New Roman"/>
                <a:cs typeface="Times New Roman"/>
              </a:rPr>
              <a:t> </a:t>
            </a:r>
            <a:r>
              <a:rPr dirty="0" sz="2400" spc="150" b="1" i="1">
                <a:latin typeface="Times New Roman"/>
                <a:cs typeface="Times New Roman"/>
              </a:rPr>
              <a:t>surveys</a:t>
            </a:r>
            <a:r>
              <a:rPr dirty="0" sz="2400" spc="-100" b="1" i="1">
                <a:latin typeface="Times New Roman"/>
                <a:cs typeface="Times New Roman"/>
              </a:rPr>
              <a:t> </a:t>
            </a:r>
            <a:r>
              <a:rPr dirty="0" sz="2400" spc="175" b="1" i="1">
                <a:latin typeface="Times New Roman"/>
                <a:cs typeface="Times New Roman"/>
              </a:rPr>
              <a:t>done</a:t>
            </a:r>
            <a:r>
              <a:rPr dirty="0" sz="2400" spc="-55" b="1" i="1">
                <a:latin typeface="Times New Roman"/>
                <a:cs typeface="Times New Roman"/>
              </a:rPr>
              <a:t> </a:t>
            </a:r>
            <a:r>
              <a:rPr dirty="0" sz="2400" spc="254" b="1" i="1">
                <a:latin typeface="Times New Roman"/>
                <a:cs typeface="Times New Roman"/>
              </a:rPr>
              <a:t>at</a:t>
            </a:r>
            <a:r>
              <a:rPr dirty="0" sz="2400" spc="-50" b="1" i="1">
                <a:latin typeface="Times New Roman"/>
                <a:cs typeface="Times New Roman"/>
              </a:rPr>
              <a:t> </a:t>
            </a:r>
            <a:r>
              <a:rPr dirty="0" sz="2400" spc="225" b="1" i="1">
                <a:latin typeface="Times New Roman"/>
                <a:cs typeface="Times New Roman"/>
              </a:rPr>
              <a:t>time</a:t>
            </a:r>
            <a:r>
              <a:rPr dirty="0" sz="2400" spc="-50" b="1" i="1">
                <a:latin typeface="Times New Roman"/>
                <a:cs typeface="Times New Roman"/>
              </a:rPr>
              <a:t> </a:t>
            </a:r>
            <a:r>
              <a:rPr dirty="0" sz="2400" spc="155" b="1" i="1">
                <a:latin typeface="Times New Roman"/>
                <a:cs typeface="Times New Roman"/>
              </a:rPr>
              <a:t>intervals</a:t>
            </a:r>
            <a:r>
              <a:rPr dirty="0" sz="2400" spc="-80" b="1" i="1">
                <a:latin typeface="Times New Roman"/>
                <a:cs typeface="Times New Roman"/>
              </a:rPr>
              <a:t> </a:t>
            </a:r>
            <a:r>
              <a:rPr dirty="0" sz="2400" spc="145" b="1" i="1">
                <a:latin typeface="Times New Roman"/>
                <a:cs typeface="Times New Roman"/>
              </a:rPr>
              <a:t>provide  </a:t>
            </a:r>
            <a:r>
              <a:rPr dirty="0" sz="2400" spc="175" b="1" i="1">
                <a:latin typeface="Times New Roman"/>
                <a:cs typeface="Times New Roman"/>
              </a:rPr>
              <a:t>information</a:t>
            </a:r>
            <a:r>
              <a:rPr dirty="0" sz="2400" spc="-65" b="1" i="1">
                <a:latin typeface="Times New Roman"/>
                <a:cs typeface="Times New Roman"/>
              </a:rPr>
              <a:t> </a:t>
            </a:r>
            <a:r>
              <a:rPr dirty="0" sz="2400" spc="175" b="1" i="1">
                <a:latin typeface="Times New Roman"/>
                <a:cs typeface="Times New Roman"/>
              </a:rPr>
              <a:t>on</a:t>
            </a:r>
            <a:r>
              <a:rPr dirty="0" sz="2400" spc="-65" b="1" i="1">
                <a:latin typeface="Times New Roman"/>
                <a:cs typeface="Times New Roman"/>
              </a:rPr>
              <a:t> </a:t>
            </a:r>
            <a:r>
              <a:rPr dirty="0" sz="2400" spc="170" b="1" i="1">
                <a:latin typeface="Times New Roman"/>
                <a:cs typeface="Times New Roman"/>
              </a:rPr>
              <a:t>trends</a:t>
            </a:r>
            <a:r>
              <a:rPr dirty="0" sz="2400" spc="-65" b="1" i="1">
                <a:latin typeface="Times New Roman"/>
                <a:cs typeface="Times New Roman"/>
              </a:rPr>
              <a:t> </a:t>
            </a:r>
            <a:r>
              <a:rPr dirty="0" sz="2400" spc="125" b="1" i="1">
                <a:latin typeface="Times New Roman"/>
                <a:cs typeface="Times New Roman"/>
              </a:rPr>
              <a:t>of</a:t>
            </a:r>
            <a:r>
              <a:rPr dirty="0" sz="2400" spc="-70" b="1" i="1">
                <a:latin typeface="Times New Roman"/>
                <a:cs typeface="Times New Roman"/>
              </a:rPr>
              <a:t> </a:t>
            </a:r>
            <a:r>
              <a:rPr dirty="0" sz="2400" spc="160" b="1" i="1">
                <a:latin typeface="Times New Roman"/>
                <a:cs typeface="Times New Roman"/>
              </a:rPr>
              <a:t>food</a:t>
            </a:r>
            <a:r>
              <a:rPr dirty="0" sz="2400" spc="-50" b="1" i="1">
                <a:latin typeface="Times New Roman"/>
                <a:cs typeface="Times New Roman"/>
              </a:rPr>
              <a:t> </a:t>
            </a:r>
            <a:r>
              <a:rPr dirty="0" sz="2400" spc="170" b="1" i="1">
                <a:latin typeface="Times New Roman"/>
                <a:cs typeface="Times New Roman"/>
              </a:rPr>
              <a:t>consumption.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3100">
              <a:latin typeface="Times New Roman"/>
              <a:cs typeface="Times New Roman"/>
            </a:endParaRPr>
          </a:p>
          <a:p>
            <a:pPr marL="12700" marR="161925">
              <a:lnSpc>
                <a:spcPct val="90000"/>
              </a:lnSpc>
            </a:pPr>
            <a:r>
              <a:rPr dirty="0" sz="2400" spc="100" b="1" i="1">
                <a:latin typeface="Times New Roman"/>
                <a:cs typeface="Times New Roman"/>
              </a:rPr>
              <a:t>The</a:t>
            </a:r>
            <a:r>
              <a:rPr dirty="0" sz="2400" spc="-70" b="1" i="1">
                <a:latin typeface="Times New Roman"/>
                <a:cs typeface="Times New Roman"/>
              </a:rPr>
              <a:t> </a:t>
            </a:r>
            <a:r>
              <a:rPr dirty="0" sz="2400" spc="155" b="1" i="1">
                <a:latin typeface="Times New Roman"/>
                <a:cs typeface="Times New Roman"/>
              </a:rPr>
              <a:t>surveys</a:t>
            </a:r>
            <a:r>
              <a:rPr dirty="0" sz="2400" spc="-100" b="1" i="1">
                <a:latin typeface="Times New Roman"/>
                <a:cs typeface="Times New Roman"/>
              </a:rPr>
              <a:t> </a:t>
            </a:r>
            <a:r>
              <a:rPr dirty="0" sz="2400" spc="160" b="1" i="1">
                <a:latin typeface="Times New Roman"/>
                <a:cs typeface="Times New Roman"/>
              </a:rPr>
              <a:t>also</a:t>
            </a:r>
            <a:r>
              <a:rPr dirty="0" sz="2400" spc="-50" b="1" i="1">
                <a:latin typeface="Times New Roman"/>
                <a:cs typeface="Times New Roman"/>
              </a:rPr>
              <a:t> </a:t>
            </a:r>
            <a:r>
              <a:rPr dirty="0" sz="2400" spc="140" b="1" i="1">
                <a:latin typeface="Times New Roman"/>
                <a:cs typeface="Times New Roman"/>
              </a:rPr>
              <a:t>help</a:t>
            </a:r>
            <a:r>
              <a:rPr dirty="0" sz="2400" spc="-75" b="1" i="1">
                <a:latin typeface="Times New Roman"/>
                <a:cs typeface="Times New Roman"/>
              </a:rPr>
              <a:t> </a:t>
            </a:r>
            <a:r>
              <a:rPr dirty="0" sz="2400" spc="245" b="1" i="1">
                <a:latin typeface="Times New Roman"/>
                <a:cs typeface="Times New Roman"/>
              </a:rPr>
              <a:t>to</a:t>
            </a:r>
            <a:r>
              <a:rPr dirty="0" sz="2400" spc="-85" b="1" i="1">
                <a:latin typeface="Times New Roman"/>
                <a:cs typeface="Times New Roman"/>
              </a:rPr>
              <a:t> </a:t>
            </a:r>
            <a:r>
              <a:rPr dirty="0" sz="2400" spc="170" b="1" i="1">
                <a:latin typeface="Times New Roman"/>
                <a:cs typeface="Times New Roman"/>
              </a:rPr>
              <a:t>know</a:t>
            </a:r>
            <a:r>
              <a:rPr dirty="0" sz="2400" spc="-45" b="1" i="1">
                <a:latin typeface="Times New Roman"/>
                <a:cs typeface="Times New Roman"/>
              </a:rPr>
              <a:t> </a:t>
            </a:r>
            <a:r>
              <a:rPr dirty="0" sz="2400" spc="185" b="1" i="1">
                <a:latin typeface="Times New Roman"/>
                <a:cs typeface="Times New Roman"/>
              </a:rPr>
              <a:t>the</a:t>
            </a:r>
            <a:r>
              <a:rPr dirty="0" sz="2400" spc="-65" b="1" i="1">
                <a:latin typeface="Times New Roman"/>
                <a:cs typeface="Times New Roman"/>
              </a:rPr>
              <a:t> </a:t>
            </a:r>
            <a:r>
              <a:rPr dirty="0" sz="2400" spc="140" b="1" i="1">
                <a:latin typeface="Times New Roman"/>
                <a:cs typeface="Times New Roman"/>
              </a:rPr>
              <a:t>special</a:t>
            </a:r>
            <a:r>
              <a:rPr dirty="0" sz="2400" spc="-100" b="1" i="1">
                <a:latin typeface="Times New Roman"/>
                <a:cs typeface="Times New Roman"/>
              </a:rPr>
              <a:t> </a:t>
            </a:r>
            <a:r>
              <a:rPr dirty="0" sz="2400" spc="120" b="1" i="1">
                <a:latin typeface="Times New Roman"/>
                <a:cs typeface="Times New Roman"/>
              </a:rPr>
              <a:t>preference  </a:t>
            </a:r>
            <a:r>
              <a:rPr dirty="0" sz="2400" spc="125" b="1" i="1">
                <a:latin typeface="Times New Roman"/>
                <a:cs typeface="Times New Roman"/>
              </a:rPr>
              <a:t>for</a:t>
            </a:r>
            <a:r>
              <a:rPr dirty="0" sz="2400" spc="-50" b="1" i="1">
                <a:latin typeface="Times New Roman"/>
                <a:cs typeface="Times New Roman"/>
              </a:rPr>
              <a:t> </a:t>
            </a:r>
            <a:r>
              <a:rPr dirty="0" sz="2400" spc="185" b="1" i="1">
                <a:latin typeface="Times New Roman"/>
                <a:cs typeface="Times New Roman"/>
              </a:rPr>
              <a:t>a</a:t>
            </a:r>
            <a:r>
              <a:rPr dirty="0" sz="2400" spc="-60" b="1" i="1">
                <a:latin typeface="Times New Roman"/>
                <a:cs typeface="Times New Roman"/>
              </a:rPr>
              <a:t> </a:t>
            </a:r>
            <a:r>
              <a:rPr dirty="0" sz="2400" spc="160" b="1" i="1">
                <a:latin typeface="Times New Roman"/>
                <a:cs typeface="Times New Roman"/>
              </a:rPr>
              <a:t>food</a:t>
            </a:r>
            <a:r>
              <a:rPr dirty="0" sz="2400" spc="-50" b="1" i="1">
                <a:latin typeface="Times New Roman"/>
                <a:cs typeface="Times New Roman"/>
              </a:rPr>
              <a:t> </a:t>
            </a:r>
            <a:r>
              <a:rPr dirty="0" sz="2400" spc="175" b="1" i="1">
                <a:latin typeface="Times New Roman"/>
                <a:cs typeface="Times New Roman"/>
              </a:rPr>
              <a:t>and</a:t>
            </a:r>
            <a:r>
              <a:rPr dirty="0" sz="2400" spc="-50" b="1" i="1">
                <a:latin typeface="Times New Roman"/>
                <a:cs typeface="Times New Roman"/>
              </a:rPr>
              <a:t> </a:t>
            </a:r>
            <a:r>
              <a:rPr dirty="0" sz="2400" spc="160" b="1" i="1">
                <a:latin typeface="Times New Roman"/>
                <a:cs typeface="Times New Roman"/>
              </a:rPr>
              <a:t>foods</a:t>
            </a:r>
            <a:r>
              <a:rPr dirty="0" sz="2400" spc="-65" b="1" i="1">
                <a:latin typeface="Times New Roman"/>
                <a:cs typeface="Times New Roman"/>
              </a:rPr>
              <a:t> </a:t>
            </a:r>
            <a:r>
              <a:rPr dirty="0" sz="2400" spc="155" b="1" i="1">
                <a:latin typeface="Times New Roman"/>
                <a:cs typeface="Times New Roman"/>
              </a:rPr>
              <a:t>avoided</a:t>
            </a:r>
            <a:r>
              <a:rPr dirty="0" sz="2400" spc="-35" b="1" i="1">
                <a:latin typeface="Times New Roman"/>
                <a:cs typeface="Times New Roman"/>
              </a:rPr>
              <a:t> </a:t>
            </a:r>
            <a:r>
              <a:rPr dirty="0" sz="2400" spc="160" b="1" i="1">
                <a:latin typeface="Times New Roman"/>
                <a:cs typeface="Times New Roman"/>
              </a:rPr>
              <a:t>or</a:t>
            </a:r>
            <a:r>
              <a:rPr dirty="0" sz="2400" spc="-70" b="1" i="1">
                <a:latin typeface="Times New Roman"/>
                <a:cs typeface="Times New Roman"/>
              </a:rPr>
              <a:t> </a:t>
            </a:r>
            <a:r>
              <a:rPr dirty="0" sz="2400" spc="130" b="1" i="1">
                <a:latin typeface="Times New Roman"/>
                <a:cs typeface="Times New Roman"/>
              </a:rPr>
              <a:t>disliked</a:t>
            </a:r>
            <a:r>
              <a:rPr dirty="0" sz="2400" spc="-85" b="1" i="1">
                <a:latin typeface="Times New Roman"/>
                <a:cs typeface="Times New Roman"/>
              </a:rPr>
              <a:t> </a:t>
            </a:r>
            <a:r>
              <a:rPr dirty="0" sz="2400" spc="175" b="1" i="1">
                <a:latin typeface="Times New Roman"/>
                <a:cs typeface="Times New Roman"/>
              </a:rPr>
              <a:t>and</a:t>
            </a:r>
            <a:r>
              <a:rPr dirty="0" sz="2400" spc="-50" b="1" i="1">
                <a:latin typeface="Times New Roman"/>
                <a:cs typeface="Times New Roman"/>
              </a:rPr>
              <a:t> </a:t>
            </a:r>
            <a:r>
              <a:rPr dirty="0" sz="2400" spc="170" b="1" i="1">
                <a:latin typeface="Times New Roman"/>
                <a:cs typeface="Times New Roman"/>
              </a:rPr>
              <a:t>alternate  </a:t>
            </a:r>
            <a:r>
              <a:rPr dirty="0" sz="2400" spc="160" b="1" i="1">
                <a:latin typeface="Times New Roman"/>
                <a:cs typeface="Times New Roman"/>
              </a:rPr>
              <a:t>foods </a:t>
            </a:r>
            <a:r>
              <a:rPr dirty="0" sz="2400" spc="175" b="1" i="1">
                <a:latin typeface="Times New Roman"/>
                <a:cs typeface="Times New Roman"/>
              </a:rPr>
              <a:t>consumed </a:t>
            </a:r>
            <a:r>
              <a:rPr dirty="0" sz="2400" spc="145" b="1" i="1">
                <a:latin typeface="Times New Roman"/>
                <a:cs typeface="Times New Roman"/>
              </a:rPr>
              <a:t>during </a:t>
            </a:r>
            <a:r>
              <a:rPr dirty="0" sz="2400" spc="185" b="1" i="1">
                <a:latin typeface="Times New Roman"/>
                <a:cs typeface="Times New Roman"/>
              </a:rPr>
              <a:t>the </a:t>
            </a:r>
            <a:r>
              <a:rPr dirty="0" sz="2400" spc="140" b="1" i="1">
                <a:latin typeface="Times New Roman"/>
                <a:cs typeface="Times New Roman"/>
              </a:rPr>
              <a:t>special </a:t>
            </a:r>
            <a:r>
              <a:rPr dirty="0" sz="2400" spc="165" b="1" i="1">
                <a:latin typeface="Times New Roman"/>
                <a:cs typeface="Times New Roman"/>
              </a:rPr>
              <a:t>conditions </a:t>
            </a:r>
            <a:r>
              <a:rPr dirty="0" sz="2400" spc="105" b="1" i="1">
                <a:latin typeface="Times New Roman"/>
                <a:cs typeface="Times New Roman"/>
              </a:rPr>
              <a:t>like  </a:t>
            </a:r>
            <a:r>
              <a:rPr dirty="0" sz="2400" spc="160" b="1" i="1">
                <a:latin typeface="Times New Roman"/>
                <a:cs typeface="Times New Roman"/>
              </a:rPr>
              <a:t>droughts</a:t>
            </a:r>
            <a:r>
              <a:rPr dirty="0" sz="2400" spc="-55" b="1" i="1">
                <a:latin typeface="Times New Roman"/>
                <a:cs typeface="Times New Roman"/>
              </a:rPr>
              <a:t> </a:t>
            </a:r>
            <a:r>
              <a:rPr dirty="0" sz="2400" spc="175" b="1" i="1">
                <a:latin typeface="Times New Roman"/>
                <a:cs typeface="Times New Roman"/>
              </a:rPr>
              <a:t>and</a:t>
            </a:r>
            <a:r>
              <a:rPr dirty="0" sz="2400" spc="-50" b="1" i="1">
                <a:latin typeface="Times New Roman"/>
                <a:cs typeface="Times New Roman"/>
              </a:rPr>
              <a:t> </a:t>
            </a:r>
            <a:r>
              <a:rPr dirty="0" sz="2400" spc="130" b="1" i="1">
                <a:latin typeface="Times New Roman"/>
                <a:cs typeface="Times New Roman"/>
              </a:rPr>
              <a:t>in</a:t>
            </a:r>
            <a:r>
              <a:rPr dirty="0" sz="2400" spc="-45" b="1" i="1">
                <a:latin typeface="Times New Roman"/>
                <a:cs typeface="Times New Roman"/>
              </a:rPr>
              <a:t> </a:t>
            </a:r>
            <a:r>
              <a:rPr dirty="0" sz="2400" spc="165" b="1" i="1">
                <a:latin typeface="Times New Roman"/>
                <a:cs typeface="Times New Roman"/>
              </a:rPr>
              <a:t>tribal</a:t>
            </a:r>
            <a:r>
              <a:rPr dirty="0" sz="2400" spc="-85" b="1" i="1">
                <a:latin typeface="Times New Roman"/>
                <a:cs typeface="Times New Roman"/>
              </a:rPr>
              <a:t> </a:t>
            </a:r>
            <a:r>
              <a:rPr dirty="0" sz="2400" spc="130" b="1" i="1">
                <a:latin typeface="Times New Roman"/>
                <a:cs typeface="Times New Roman"/>
              </a:rPr>
              <a:t>areas.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3150">
              <a:latin typeface="Times New Roman"/>
              <a:cs typeface="Times New Roman"/>
            </a:endParaRPr>
          </a:p>
          <a:p>
            <a:pPr marL="12700" marR="464184">
              <a:lnSpc>
                <a:spcPct val="90000"/>
              </a:lnSpc>
              <a:tabLst>
                <a:tab pos="3604895" algn="l"/>
                <a:tab pos="5422900" algn="l"/>
              </a:tabLst>
            </a:pPr>
            <a:r>
              <a:rPr dirty="0" sz="2400" spc="150" b="1" i="1">
                <a:latin typeface="Times New Roman"/>
                <a:cs typeface="Times New Roman"/>
              </a:rPr>
              <a:t>When</a:t>
            </a:r>
            <a:r>
              <a:rPr dirty="0" sz="2400" spc="-70" b="1" i="1">
                <a:latin typeface="Times New Roman"/>
                <a:cs typeface="Times New Roman"/>
              </a:rPr>
              <a:t> </a:t>
            </a:r>
            <a:r>
              <a:rPr dirty="0" sz="2400" spc="150" b="1" i="1">
                <a:latin typeface="Times New Roman"/>
                <a:cs typeface="Times New Roman"/>
              </a:rPr>
              <a:t>designing</a:t>
            </a:r>
            <a:r>
              <a:rPr dirty="0" sz="2400" spc="-60" b="1" i="1">
                <a:latin typeface="Times New Roman"/>
                <a:cs typeface="Times New Roman"/>
              </a:rPr>
              <a:t> </a:t>
            </a:r>
            <a:r>
              <a:rPr dirty="0" sz="2400" spc="145" b="1" i="1">
                <a:latin typeface="Times New Roman"/>
                <a:cs typeface="Times New Roman"/>
              </a:rPr>
              <a:t>specific	</a:t>
            </a:r>
            <a:r>
              <a:rPr dirty="0" sz="2400" spc="180" b="1" i="1">
                <a:latin typeface="Times New Roman"/>
                <a:cs typeface="Times New Roman"/>
              </a:rPr>
              <a:t>programme	</a:t>
            </a:r>
            <a:r>
              <a:rPr dirty="0" sz="2400" spc="175" b="1" i="1">
                <a:latin typeface="Times New Roman"/>
                <a:cs typeface="Times New Roman"/>
              </a:rPr>
              <a:t>on</a:t>
            </a:r>
            <a:r>
              <a:rPr dirty="0" sz="2400" spc="-135" b="1" i="1">
                <a:latin typeface="Times New Roman"/>
                <a:cs typeface="Times New Roman"/>
              </a:rPr>
              <a:t> </a:t>
            </a:r>
            <a:r>
              <a:rPr dirty="0" sz="2400" spc="170" b="1" i="1">
                <a:latin typeface="Times New Roman"/>
                <a:cs typeface="Times New Roman"/>
              </a:rPr>
              <a:t>nutrition,  </a:t>
            </a:r>
            <a:r>
              <a:rPr dirty="0" sz="2400" spc="180" b="1" i="1">
                <a:latin typeface="Times New Roman"/>
                <a:cs typeface="Times New Roman"/>
              </a:rPr>
              <a:t>dietary</a:t>
            </a:r>
            <a:r>
              <a:rPr dirty="0" sz="2400" spc="-100" b="1" i="1">
                <a:latin typeface="Times New Roman"/>
                <a:cs typeface="Times New Roman"/>
              </a:rPr>
              <a:t> </a:t>
            </a:r>
            <a:r>
              <a:rPr dirty="0" sz="2400" spc="155" b="1" i="1">
                <a:latin typeface="Times New Roman"/>
                <a:cs typeface="Times New Roman"/>
              </a:rPr>
              <a:t>surveys</a:t>
            </a:r>
            <a:r>
              <a:rPr dirty="0" sz="2400" spc="-90" b="1" i="1">
                <a:latin typeface="Times New Roman"/>
                <a:cs typeface="Times New Roman"/>
              </a:rPr>
              <a:t> </a:t>
            </a:r>
            <a:r>
              <a:rPr dirty="0" sz="2400" spc="140" b="1" i="1">
                <a:latin typeface="Times New Roman"/>
                <a:cs typeface="Times New Roman"/>
              </a:rPr>
              <a:t>are</a:t>
            </a:r>
            <a:r>
              <a:rPr dirty="0" sz="2400" spc="-85" b="1" i="1">
                <a:latin typeface="Times New Roman"/>
                <a:cs typeface="Times New Roman"/>
              </a:rPr>
              <a:t> </a:t>
            </a:r>
            <a:r>
              <a:rPr dirty="0" sz="2400" spc="175" b="1" i="1">
                <a:latin typeface="Times New Roman"/>
                <a:cs typeface="Times New Roman"/>
              </a:rPr>
              <a:t>needed</a:t>
            </a:r>
            <a:r>
              <a:rPr dirty="0" sz="2400" spc="-50" b="1" i="1">
                <a:latin typeface="Times New Roman"/>
                <a:cs typeface="Times New Roman"/>
              </a:rPr>
              <a:t> </a:t>
            </a:r>
            <a:r>
              <a:rPr dirty="0" sz="2400" spc="250" b="1" i="1">
                <a:latin typeface="Times New Roman"/>
                <a:cs typeface="Times New Roman"/>
              </a:rPr>
              <a:t>to</a:t>
            </a:r>
            <a:r>
              <a:rPr dirty="0" sz="2400" spc="-80" b="1" i="1">
                <a:latin typeface="Times New Roman"/>
                <a:cs typeface="Times New Roman"/>
              </a:rPr>
              <a:t> </a:t>
            </a:r>
            <a:r>
              <a:rPr dirty="0" sz="2400" spc="140" b="1" i="1">
                <a:latin typeface="Times New Roman"/>
                <a:cs typeface="Times New Roman"/>
              </a:rPr>
              <a:t>have</a:t>
            </a:r>
            <a:r>
              <a:rPr dirty="0" sz="2400" spc="-95" b="1" i="1">
                <a:latin typeface="Times New Roman"/>
                <a:cs typeface="Times New Roman"/>
              </a:rPr>
              <a:t> </a:t>
            </a:r>
            <a:r>
              <a:rPr dirty="0" sz="2400" spc="145" b="1" i="1">
                <a:latin typeface="Times New Roman"/>
                <a:cs typeface="Times New Roman"/>
              </a:rPr>
              <a:t>evidence</a:t>
            </a:r>
            <a:r>
              <a:rPr dirty="0" sz="2400" spc="-85" b="1" i="1">
                <a:latin typeface="Times New Roman"/>
                <a:cs typeface="Times New Roman"/>
              </a:rPr>
              <a:t> </a:t>
            </a:r>
            <a:r>
              <a:rPr dirty="0" sz="2400" spc="170" b="1" i="1">
                <a:latin typeface="Times New Roman"/>
                <a:cs typeface="Times New Roman"/>
              </a:rPr>
              <a:t>based  </a:t>
            </a:r>
            <a:r>
              <a:rPr dirty="0" sz="2400" spc="175" b="1" i="1">
                <a:latin typeface="Times New Roman"/>
                <a:cs typeface="Times New Roman"/>
              </a:rPr>
              <a:t>data.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9143999" cy="685799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0" y="0"/>
              <a:ext cx="9143999" cy="10287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4401312" y="0"/>
              <a:ext cx="4742688" cy="60045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0" y="0"/>
              <a:ext cx="9143999" cy="1021079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444195" y="1076071"/>
            <a:ext cx="8101330" cy="7112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500" spc="-5" b="0" i="0">
                <a:solidFill>
                  <a:srgbClr val="045F79"/>
                </a:solidFill>
                <a:latin typeface="Carlito"/>
                <a:cs typeface="Carlito"/>
              </a:rPr>
              <a:t>Methods of </a:t>
            </a:r>
            <a:r>
              <a:rPr dirty="0" sz="4500" spc="-10" b="0" i="0">
                <a:solidFill>
                  <a:srgbClr val="045F79"/>
                </a:solidFill>
                <a:latin typeface="Carlito"/>
                <a:cs typeface="Carlito"/>
              </a:rPr>
              <a:t>nutritional</a:t>
            </a:r>
            <a:r>
              <a:rPr dirty="0" sz="4500" spc="-50" b="0" i="0">
                <a:solidFill>
                  <a:srgbClr val="045F79"/>
                </a:solidFill>
                <a:latin typeface="Carlito"/>
                <a:cs typeface="Carlito"/>
              </a:rPr>
              <a:t> </a:t>
            </a:r>
            <a:r>
              <a:rPr dirty="0" sz="4500" spc="-5" b="0" i="0">
                <a:solidFill>
                  <a:srgbClr val="045F79"/>
                </a:solidFill>
                <a:latin typeface="Carlito"/>
                <a:cs typeface="Carlito"/>
              </a:rPr>
              <a:t>assessment</a:t>
            </a:r>
            <a:endParaRPr sz="4500">
              <a:latin typeface="Carlito"/>
              <a:cs typeface="Carlito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548640" y="1970532"/>
            <a:ext cx="542925" cy="3973195"/>
            <a:chOff x="548640" y="1970532"/>
            <a:chExt cx="542925" cy="3973195"/>
          </a:xfrm>
        </p:grpSpPr>
        <p:sp>
          <p:nvSpPr>
            <p:cNvPr id="9" name="object 9"/>
            <p:cNvSpPr/>
            <p:nvPr/>
          </p:nvSpPr>
          <p:spPr>
            <a:xfrm>
              <a:off x="548640" y="1970532"/>
              <a:ext cx="435864" cy="323088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548640" y="2702052"/>
              <a:ext cx="435864" cy="323088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548640" y="3104388"/>
              <a:ext cx="435864" cy="323088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548640" y="3506724"/>
              <a:ext cx="435864" cy="323088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548640" y="3910583"/>
              <a:ext cx="435864" cy="323088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548640" y="4326636"/>
              <a:ext cx="542544" cy="405383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548640" y="4815839"/>
              <a:ext cx="435864" cy="323088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548640" y="5218176"/>
              <a:ext cx="435864" cy="323088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548640" y="5620511"/>
              <a:ext cx="435864" cy="323088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8" name="object 18"/>
          <p:cNvSpPr txBox="1"/>
          <p:nvPr/>
        </p:nvSpPr>
        <p:spPr>
          <a:xfrm>
            <a:off x="809955" y="1869694"/>
            <a:ext cx="6581140" cy="4028440"/>
          </a:xfrm>
          <a:prstGeom prst="rect">
            <a:avLst/>
          </a:prstGeom>
        </p:spPr>
        <p:txBody>
          <a:bodyPr wrap="square" lIns="0" tIns="43180" rIns="0" bIns="0" rtlCol="0" vert="horz">
            <a:spAutoFit/>
          </a:bodyPr>
          <a:lstStyle/>
          <a:p>
            <a:pPr marL="12700" marR="5080">
              <a:lnSpc>
                <a:spcPts val="2700"/>
              </a:lnSpc>
              <a:spcBef>
                <a:spcPts val="340"/>
              </a:spcBef>
            </a:pPr>
            <a:r>
              <a:rPr dirty="0" sz="2400" spc="10">
                <a:latin typeface="Times New Roman"/>
                <a:cs typeface="Times New Roman"/>
              </a:rPr>
              <a:t>Various</a:t>
            </a:r>
            <a:r>
              <a:rPr dirty="0" sz="2400" spc="-130">
                <a:latin typeface="Times New Roman"/>
                <a:cs typeface="Times New Roman"/>
              </a:rPr>
              <a:t> </a:t>
            </a:r>
            <a:r>
              <a:rPr dirty="0" sz="2400" spc="130">
                <a:latin typeface="Times New Roman"/>
                <a:cs typeface="Times New Roman"/>
              </a:rPr>
              <a:t>methods</a:t>
            </a:r>
            <a:r>
              <a:rPr dirty="0" sz="2400" spc="-215">
                <a:latin typeface="Times New Roman"/>
                <a:cs typeface="Times New Roman"/>
              </a:rPr>
              <a:t> </a:t>
            </a:r>
            <a:r>
              <a:rPr dirty="0" sz="2400" spc="75">
                <a:latin typeface="Times New Roman"/>
                <a:cs typeface="Times New Roman"/>
              </a:rPr>
              <a:t>are</a:t>
            </a:r>
            <a:r>
              <a:rPr dirty="0" sz="2400" spc="-260">
                <a:latin typeface="Times New Roman"/>
                <a:cs typeface="Times New Roman"/>
              </a:rPr>
              <a:t> </a:t>
            </a:r>
            <a:r>
              <a:rPr dirty="0" sz="2400" spc="25">
                <a:latin typeface="Times New Roman"/>
                <a:cs typeface="Times New Roman"/>
              </a:rPr>
              <a:t>available</a:t>
            </a:r>
            <a:r>
              <a:rPr dirty="0" sz="2400" spc="-150">
                <a:latin typeface="Times New Roman"/>
                <a:cs typeface="Times New Roman"/>
              </a:rPr>
              <a:t> </a:t>
            </a:r>
            <a:r>
              <a:rPr dirty="0" sz="2400" spc="45">
                <a:latin typeface="Times New Roman"/>
                <a:cs typeface="Times New Roman"/>
              </a:rPr>
              <a:t>for</a:t>
            </a:r>
            <a:r>
              <a:rPr dirty="0" sz="2400" spc="-229">
                <a:latin typeface="Times New Roman"/>
                <a:cs typeface="Times New Roman"/>
              </a:rPr>
              <a:t> </a:t>
            </a:r>
            <a:r>
              <a:rPr dirty="0" sz="2400" spc="145">
                <a:latin typeface="Times New Roman"/>
                <a:cs typeface="Times New Roman"/>
              </a:rPr>
              <a:t>the</a:t>
            </a:r>
            <a:r>
              <a:rPr dirty="0" sz="2400" spc="-254">
                <a:latin typeface="Times New Roman"/>
                <a:cs typeface="Times New Roman"/>
              </a:rPr>
              <a:t> </a:t>
            </a:r>
            <a:r>
              <a:rPr dirty="0" sz="2400" spc="95">
                <a:latin typeface="Times New Roman"/>
                <a:cs typeface="Times New Roman"/>
              </a:rPr>
              <a:t>assessment</a:t>
            </a:r>
            <a:r>
              <a:rPr dirty="0" sz="2400" spc="-254">
                <a:latin typeface="Times New Roman"/>
                <a:cs typeface="Times New Roman"/>
              </a:rPr>
              <a:t> </a:t>
            </a:r>
            <a:r>
              <a:rPr dirty="0" sz="2400" spc="15">
                <a:latin typeface="Times New Roman"/>
                <a:cs typeface="Times New Roman"/>
              </a:rPr>
              <a:t>of  </a:t>
            </a:r>
            <a:r>
              <a:rPr dirty="0" sz="2400" spc="105">
                <a:latin typeface="Times New Roman"/>
                <a:cs typeface="Times New Roman"/>
              </a:rPr>
              <a:t>nutritional</a:t>
            </a:r>
            <a:r>
              <a:rPr dirty="0" sz="2400" spc="-150">
                <a:latin typeface="Times New Roman"/>
                <a:cs typeface="Times New Roman"/>
              </a:rPr>
              <a:t> </a:t>
            </a:r>
            <a:r>
              <a:rPr dirty="0" sz="2400" spc="95">
                <a:latin typeface="Times New Roman"/>
                <a:cs typeface="Times New Roman"/>
              </a:rPr>
              <a:t>status.</a:t>
            </a:r>
            <a:endParaRPr sz="2400">
              <a:latin typeface="Times New Roman"/>
              <a:cs typeface="Times New Roman"/>
            </a:endParaRPr>
          </a:p>
          <a:p>
            <a:pPr marL="78105">
              <a:lnSpc>
                <a:spcPct val="100000"/>
              </a:lnSpc>
              <a:spcBef>
                <a:spcPts val="240"/>
              </a:spcBef>
            </a:pPr>
            <a:r>
              <a:rPr dirty="0" sz="2400" spc="-245" b="1" i="1">
                <a:solidFill>
                  <a:srgbClr val="FF0000"/>
                </a:solidFill>
                <a:latin typeface="Arial"/>
                <a:cs typeface="Arial"/>
              </a:rPr>
              <a:t>ABCD… </a:t>
            </a:r>
            <a:r>
              <a:rPr dirty="0" sz="2400" spc="125" b="1" i="1">
                <a:solidFill>
                  <a:srgbClr val="FF0000"/>
                </a:solidFill>
                <a:latin typeface="Times New Roman"/>
                <a:cs typeface="Times New Roman"/>
              </a:rPr>
              <a:t>of </a:t>
            </a:r>
            <a:r>
              <a:rPr dirty="0" sz="2400" spc="155" b="1" i="1">
                <a:solidFill>
                  <a:srgbClr val="FF0000"/>
                </a:solidFill>
                <a:latin typeface="Times New Roman"/>
                <a:cs typeface="Times New Roman"/>
              </a:rPr>
              <a:t>Nutritional </a:t>
            </a:r>
            <a:r>
              <a:rPr dirty="0" sz="2400" spc="170" b="1" i="1">
                <a:solidFill>
                  <a:srgbClr val="FF0000"/>
                </a:solidFill>
                <a:latin typeface="Times New Roman"/>
                <a:cs typeface="Times New Roman"/>
              </a:rPr>
              <a:t>Status</a:t>
            </a:r>
            <a:r>
              <a:rPr dirty="0" sz="2400" spc="-440" b="1" i="1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400" spc="165" b="1" i="1">
                <a:solidFill>
                  <a:srgbClr val="FF0000"/>
                </a:solidFill>
                <a:latin typeface="Times New Roman"/>
                <a:cs typeface="Times New Roman"/>
              </a:rPr>
              <a:t>Assessment</a:t>
            </a: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2400" spc="114" b="1">
                <a:latin typeface="Times New Roman"/>
                <a:cs typeface="Times New Roman"/>
              </a:rPr>
              <a:t>Anthropometry</a:t>
            </a:r>
            <a:endParaRPr sz="2400">
              <a:latin typeface="Times New Roman"/>
              <a:cs typeface="Times New Roman"/>
            </a:endParaRPr>
          </a:p>
          <a:p>
            <a:pPr marL="12700" marR="2638425">
              <a:lnSpc>
                <a:spcPts val="3170"/>
              </a:lnSpc>
              <a:spcBef>
                <a:spcPts val="150"/>
              </a:spcBef>
            </a:pPr>
            <a:r>
              <a:rPr dirty="0" sz="2400" spc="135" b="1">
                <a:latin typeface="Times New Roman"/>
                <a:cs typeface="Times New Roman"/>
              </a:rPr>
              <a:t>Biochemical </a:t>
            </a:r>
            <a:r>
              <a:rPr dirty="0" sz="2400" spc="-260" b="1">
                <a:latin typeface="Times New Roman"/>
                <a:cs typeface="Times New Roman"/>
              </a:rPr>
              <a:t>&amp; </a:t>
            </a:r>
            <a:r>
              <a:rPr dirty="0" sz="2400" spc="105" b="1">
                <a:latin typeface="Times New Roman"/>
                <a:cs typeface="Times New Roman"/>
              </a:rPr>
              <a:t>lab</a:t>
            </a:r>
            <a:r>
              <a:rPr dirty="0" sz="2400" spc="-200" b="1">
                <a:latin typeface="Times New Roman"/>
                <a:cs typeface="Times New Roman"/>
              </a:rPr>
              <a:t> </a:t>
            </a:r>
            <a:r>
              <a:rPr dirty="0" sz="2400" spc="185" b="1">
                <a:latin typeface="Times New Roman"/>
                <a:cs typeface="Times New Roman"/>
              </a:rPr>
              <a:t>methods  </a:t>
            </a:r>
            <a:r>
              <a:rPr dirty="0" sz="2400" spc="85" b="1">
                <a:latin typeface="Times New Roman"/>
                <a:cs typeface="Times New Roman"/>
              </a:rPr>
              <a:t>Clinical</a:t>
            </a:r>
            <a:r>
              <a:rPr dirty="0" sz="2400" spc="-125" b="1">
                <a:latin typeface="Times New Roman"/>
                <a:cs typeface="Times New Roman"/>
              </a:rPr>
              <a:t> </a:t>
            </a:r>
            <a:r>
              <a:rPr dirty="0" sz="2400" spc="170" b="1">
                <a:latin typeface="Times New Roman"/>
                <a:cs typeface="Times New Roman"/>
              </a:rPr>
              <a:t>assessment</a:t>
            </a: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265"/>
              </a:spcBef>
            </a:pPr>
            <a:r>
              <a:rPr dirty="0" sz="3000" spc="240" b="1" i="1">
                <a:solidFill>
                  <a:srgbClr val="FF0000"/>
                </a:solidFill>
                <a:latin typeface="Times New Roman"/>
                <a:cs typeface="Times New Roman"/>
              </a:rPr>
              <a:t>Diet</a:t>
            </a:r>
            <a:r>
              <a:rPr dirty="0" sz="3000" spc="-130" b="1" i="1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3000" spc="225" b="1" i="1">
                <a:solidFill>
                  <a:srgbClr val="FF0000"/>
                </a:solidFill>
                <a:latin typeface="Times New Roman"/>
                <a:cs typeface="Times New Roman"/>
              </a:rPr>
              <a:t>survey/assessment</a:t>
            </a:r>
            <a:endParaRPr sz="3000">
              <a:latin typeface="Times New Roman"/>
              <a:cs typeface="Times New Roman"/>
            </a:endParaRPr>
          </a:p>
          <a:p>
            <a:pPr marL="12700" marR="3307079">
              <a:lnSpc>
                <a:spcPts val="3170"/>
              </a:lnSpc>
              <a:spcBef>
                <a:spcPts val="35"/>
              </a:spcBef>
            </a:pPr>
            <a:r>
              <a:rPr dirty="0" sz="2400" spc="90" b="1">
                <a:latin typeface="Times New Roman"/>
                <a:cs typeface="Times New Roman"/>
              </a:rPr>
              <a:t>Ecological </a:t>
            </a:r>
            <a:r>
              <a:rPr dirty="0" sz="2400" spc="155" b="1">
                <a:latin typeface="Times New Roman"/>
                <a:cs typeface="Times New Roman"/>
              </a:rPr>
              <a:t>studies  </a:t>
            </a:r>
            <a:r>
              <a:rPr dirty="0" sz="2400" spc="114" b="1">
                <a:latin typeface="Times New Roman"/>
                <a:cs typeface="Times New Roman"/>
              </a:rPr>
              <a:t>Functional</a:t>
            </a:r>
            <a:r>
              <a:rPr dirty="0" sz="2400" spc="-250" b="1">
                <a:latin typeface="Times New Roman"/>
                <a:cs typeface="Times New Roman"/>
              </a:rPr>
              <a:t> </a:t>
            </a:r>
            <a:r>
              <a:rPr dirty="0" sz="2400" spc="170" b="1">
                <a:latin typeface="Times New Roman"/>
                <a:cs typeface="Times New Roman"/>
              </a:rPr>
              <a:t>assessment</a:t>
            </a: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2400" spc="60" b="1">
                <a:latin typeface="Times New Roman"/>
                <a:cs typeface="Times New Roman"/>
              </a:rPr>
              <a:t>Vital</a:t>
            </a:r>
            <a:r>
              <a:rPr dirty="0" sz="2400" spc="-125" b="1">
                <a:latin typeface="Times New Roman"/>
                <a:cs typeface="Times New Roman"/>
              </a:rPr>
              <a:t> </a:t>
            </a:r>
            <a:r>
              <a:rPr dirty="0" sz="2400" spc="130" b="1">
                <a:latin typeface="Times New Roman"/>
                <a:cs typeface="Times New Roman"/>
              </a:rPr>
              <a:t>statistics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9143999" cy="685799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0" y="0"/>
              <a:ext cx="9143999" cy="10287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4401312" y="0"/>
              <a:ext cx="4742688" cy="60045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0" y="0"/>
              <a:ext cx="9143999" cy="1021079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548640" y="2010155"/>
              <a:ext cx="509016" cy="377951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809955" y="1923414"/>
            <a:ext cx="4267200" cy="45212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891664" algn="l"/>
              </a:tabLst>
            </a:pPr>
            <a:r>
              <a:rPr dirty="0" spc="114">
                <a:solidFill>
                  <a:srgbClr val="FF0000"/>
                </a:solidFill>
              </a:rPr>
              <a:t>Ecology</a:t>
            </a:r>
            <a:r>
              <a:rPr dirty="0" spc="-55">
                <a:solidFill>
                  <a:srgbClr val="FF0000"/>
                </a:solidFill>
              </a:rPr>
              <a:t> </a:t>
            </a:r>
            <a:r>
              <a:rPr dirty="0" spc="150">
                <a:solidFill>
                  <a:srgbClr val="FF0000"/>
                </a:solidFill>
              </a:rPr>
              <a:t>of	</a:t>
            </a:r>
            <a:r>
              <a:rPr dirty="0" spc="215">
                <a:solidFill>
                  <a:srgbClr val="FF0000"/>
                </a:solidFill>
              </a:rPr>
              <a:t>malnutrition</a:t>
            </a:r>
            <a:r>
              <a:rPr dirty="0" spc="-204">
                <a:solidFill>
                  <a:srgbClr val="FF0000"/>
                </a:solidFill>
              </a:rPr>
              <a:t> </a:t>
            </a:r>
            <a:r>
              <a:rPr dirty="0" spc="-135">
                <a:solidFill>
                  <a:srgbClr val="FF0000"/>
                </a:solidFill>
              </a:rPr>
              <a:t>: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5369814" y="1950466"/>
            <a:ext cx="3007995" cy="42227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165860" algn="l"/>
              </a:tabLst>
            </a:pPr>
            <a:r>
              <a:rPr dirty="0" sz="2600" spc="35" b="1" i="1">
                <a:latin typeface="Times New Roman"/>
                <a:cs typeface="Times New Roman"/>
              </a:rPr>
              <a:t>Jelliffe	</a:t>
            </a:r>
            <a:r>
              <a:rPr dirty="0" sz="2600" spc="45" b="1" i="1">
                <a:latin typeface="Times New Roman"/>
                <a:cs typeface="Times New Roman"/>
              </a:rPr>
              <a:t>(1966)</a:t>
            </a:r>
            <a:r>
              <a:rPr dirty="0" sz="2600" spc="-229" b="1" i="1">
                <a:latin typeface="Times New Roman"/>
                <a:cs typeface="Times New Roman"/>
              </a:rPr>
              <a:t> </a:t>
            </a:r>
            <a:r>
              <a:rPr dirty="0" sz="2600" spc="170" b="1" i="1">
                <a:latin typeface="Times New Roman"/>
                <a:cs typeface="Times New Roman"/>
              </a:rPr>
              <a:t>listed</a:t>
            </a:r>
            <a:endParaRPr sz="2600">
              <a:latin typeface="Times New Roman"/>
              <a:cs typeface="Times New Roman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548640" y="3307079"/>
            <a:ext cx="469900" cy="2254250"/>
            <a:chOff x="548640" y="3307079"/>
            <a:chExt cx="469900" cy="2254250"/>
          </a:xfrm>
        </p:grpSpPr>
        <p:sp>
          <p:nvSpPr>
            <p:cNvPr id="11" name="object 11"/>
            <p:cNvSpPr/>
            <p:nvPr/>
          </p:nvSpPr>
          <p:spPr>
            <a:xfrm>
              <a:off x="548640" y="3307079"/>
              <a:ext cx="469391" cy="350520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548640" y="3784091"/>
              <a:ext cx="469391" cy="350519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548640" y="4259579"/>
              <a:ext cx="469391" cy="350519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548640" y="4735067"/>
              <a:ext cx="469391" cy="350519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548640" y="5210555"/>
              <a:ext cx="469391" cy="350519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6" name="object 16"/>
          <p:cNvSpPr txBox="1"/>
          <p:nvPr/>
        </p:nvSpPr>
        <p:spPr>
          <a:xfrm>
            <a:off x="809955" y="2354326"/>
            <a:ext cx="7402830" cy="3669029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dirty="0" sz="2600" spc="210" b="1" i="1">
                <a:latin typeface="Times New Roman"/>
                <a:cs typeface="Times New Roman"/>
              </a:rPr>
              <a:t>the</a:t>
            </a:r>
            <a:r>
              <a:rPr dirty="0" sz="2600" spc="-114" b="1" i="1">
                <a:latin typeface="Times New Roman"/>
                <a:cs typeface="Times New Roman"/>
              </a:rPr>
              <a:t> </a:t>
            </a:r>
            <a:r>
              <a:rPr dirty="0" sz="2600" spc="150" b="1" i="1">
                <a:latin typeface="Times New Roman"/>
                <a:cs typeface="Times New Roman"/>
              </a:rPr>
              <a:t>ecological</a:t>
            </a:r>
            <a:r>
              <a:rPr dirty="0" sz="2600" spc="-105" b="1" i="1">
                <a:latin typeface="Times New Roman"/>
                <a:cs typeface="Times New Roman"/>
              </a:rPr>
              <a:t> </a:t>
            </a:r>
            <a:r>
              <a:rPr dirty="0" sz="2600" spc="160" b="1" i="1">
                <a:latin typeface="Times New Roman"/>
                <a:cs typeface="Times New Roman"/>
              </a:rPr>
              <a:t>factors</a:t>
            </a:r>
            <a:r>
              <a:rPr dirty="0" sz="2600" spc="-65" b="1" i="1">
                <a:latin typeface="Times New Roman"/>
                <a:cs typeface="Times New Roman"/>
              </a:rPr>
              <a:t> </a:t>
            </a:r>
            <a:r>
              <a:rPr dirty="0" sz="2600" spc="170" b="1" i="1">
                <a:latin typeface="Times New Roman"/>
                <a:cs typeface="Times New Roman"/>
              </a:rPr>
              <a:t>related</a:t>
            </a:r>
            <a:r>
              <a:rPr dirty="0" sz="2600" spc="-130" b="1" i="1">
                <a:latin typeface="Times New Roman"/>
                <a:cs typeface="Times New Roman"/>
              </a:rPr>
              <a:t> </a:t>
            </a:r>
            <a:r>
              <a:rPr dirty="0" sz="2600" spc="260" b="1" i="1">
                <a:latin typeface="Times New Roman"/>
                <a:cs typeface="Times New Roman"/>
              </a:rPr>
              <a:t>to</a:t>
            </a:r>
            <a:r>
              <a:rPr dirty="0" sz="2600" spc="-90" b="1" i="1">
                <a:latin typeface="Times New Roman"/>
                <a:cs typeface="Times New Roman"/>
              </a:rPr>
              <a:t> </a:t>
            </a:r>
            <a:r>
              <a:rPr dirty="0" sz="2600" spc="200" b="1" i="1">
                <a:latin typeface="Times New Roman"/>
                <a:cs typeface="Times New Roman"/>
              </a:rPr>
              <a:t>malnutrition</a:t>
            </a:r>
            <a:r>
              <a:rPr dirty="0" sz="2600" spc="-55" b="1" i="1">
                <a:latin typeface="Times New Roman"/>
                <a:cs typeface="Times New Roman"/>
              </a:rPr>
              <a:t> </a:t>
            </a:r>
            <a:r>
              <a:rPr dirty="0" sz="2600" spc="190" b="1" i="1">
                <a:latin typeface="Times New Roman"/>
                <a:cs typeface="Times New Roman"/>
              </a:rPr>
              <a:t>as  </a:t>
            </a:r>
            <a:r>
              <a:rPr dirty="0" sz="2600" spc="155" b="1" i="1">
                <a:latin typeface="Times New Roman"/>
                <a:cs typeface="Times New Roman"/>
              </a:rPr>
              <a:t>follows</a:t>
            </a:r>
            <a:endParaRPr sz="2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370"/>
              </a:spcBef>
            </a:pPr>
            <a:r>
              <a:rPr dirty="0" sz="2600" spc="155" b="1" i="1">
                <a:solidFill>
                  <a:srgbClr val="FF0000"/>
                </a:solidFill>
                <a:latin typeface="Times New Roman"/>
                <a:cs typeface="Times New Roman"/>
              </a:rPr>
              <a:t>Conditioning</a:t>
            </a:r>
            <a:endParaRPr sz="2600">
              <a:latin typeface="Times New Roman"/>
              <a:cs typeface="Times New Roman"/>
            </a:endParaRPr>
          </a:p>
          <a:p>
            <a:pPr marL="2294255">
              <a:lnSpc>
                <a:spcPct val="100000"/>
              </a:lnSpc>
              <a:spcBef>
                <a:spcPts val="625"/>
              </a:spcBef>
            </a:pPr>
            <a:r>
              <a:rPr dirty="0" sz="2600" spc="110" b="1" i="1">
                <a:solidFill>
                  <a:srgbClr val="FF0000"/>
                </a:solidFill>
                <a:latin typeface="Times New Roman"/>
                <a:cs typeface="Times New Roman"/>
              </a:rPr>
              <a:t>inf</a:t>
            </a:r>
            <a:r>
              <a:rPr dirty="0" sz="2600" spc="-265" b="1" i="1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600" spc="150" b="1" i="1">
                <a:solidFill>
                  <a:srgbClr val="FF0000"/>
                </a:solidFill>
                <a:latin typeface="Times New Roman"/>
                <a:cs typeface="Times New Roman"/>
              </a:rPr>
              <a:t>luences</a:t>
            </a:r>
            <a:endParaRPr sz="2600">
              <a:latin typeface="Times New Roman"/>
              <a:cs typeface="Times New Roman"/>
            </a:endParaRPr>
          </a:p>
          <a:p>
            <a:pPr marL="88900" marR="3608070">
              <a:lnSpc>
                <a:spcPct val="120000"/>
              </a:lnSpc>
              <a:tabLst>
                <a:tab pos="334010" algn="l"/>
                <a:tab pos="2614295" algn="l"/>
              </a:tabLst>
            </a:pPr>
            <a:r>
              <a:rPr dirty="0" sz="2600" spc="95" b="1" i="1">
                <a:solidFill>
                  <a:srgbClr val="FF0000"/>
                </a:solidFill>
                <a:latin typeface="Times New Roman"/>
                <a:cs typeface="Times New Roman"/>
              </a:rPr>
              <a:t>,	</a:t>
            </a:r>
            <a:r>
              <a:rPr dirty="0" sz="2600" spc="150" b="1" i="1">
                <a:solidFill>
                  <a:srgbClr val="FF0000"/>
                </a:solidFill>
                <a:latin typeface="Times New Roman"/>
                <a:cs typeface="Times New Roman"/>
              </a:rPr>
              <a:t>cultural </a:t>
            </a:r>
            <a:r>
              <a:rPr dirty="0" sz="2600" spc="160" b="1" i="1">
                <a:solidFill>
                  <a:srgbClr val="FF0000"/>
                </a:solidFill>
                <a:latin typeface="Times New Roman"/>
                <a:cs typeface="Times New Roman"/>
              </a:rPr>
              <a:t>influences,  </a:t>
            </a:r>
            <a:r>
              <a:rPr dirty="0" sz="2600" spc="160" b="1" i="1">
                <a:solidFill>
                  <a:srgbClr val="FF0000"/>
                </a:solidFill>
                <a:latin typeface="Times New Roman"/>
                <a:cs typeface="Times New Roman"/>
              </a:rPr>
              <a:t>soci</a:t>
            </a:r>
            <a:r>
              <a:rPr dirty="0" sz="2600" spc="204" b="1" i="1">
                <a:solidFill>
                  <a:srgbClr val="FF0000"/>
                </a:solidFill>
                <a:latin typeface="Times New Roman"/>
                <a:cs typeface="Times New Roman"/>
              </a:rPr>
              <a:t>o</a:t>
            </a:r>
            <a:r>
              <a:rPr dirty="0" sz="2600" spc="-65" b="1" i="1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600" spc="145" b="1" i="1">
                <a:solidFill>
                  <a:srgbClr val="FF0000"/>
                </a:solidFill>
                <a:latin typeface="Times New Roman"/>
                <a:cs typeface="Times New Roman"/>
              </a:rPr>
              <a:t>e</a:t>
            </a:r>
            <a:r>
              <a:rPr dirty="0" sz="2600" spc="135" b="1" i="1">
                <a:solidFill>
                  <a:srgbClr val="FF0000"/>
                </a:solidFill>
                <a:latin typeface="Times New Roman"/>
                <a:cs typeface="Times New Roman"/>
              </a:rPr>
              <a:t>c</a:t>
            </a:r>
            <a:r>
              <a:rPr dirty="0" sz="2600" spc="180" b="1" i="1">
                <a:solidFill>
                  <a:srgbClr val="FF0000"/>
                </a:solidFill>
                <a:latin typeface="Times New Roman"/>
                <a:cs typeface="Times New Roman"/>
              </a:rPr>
              <a:t>o</a:t>
            </a:r>
            <a:r>
              <a:rPr dirty="0" sz="2600" spc="195" b="1" i="1">
                <a:solidFill>
                  <a:srgbClr val="FF0000"/>
                </a:solidFill>
                <a:latin typeface="Times New Roman"/>
                <a:cs typeface="Times New Roman"/>
              </a:rPr>
              <a:t>n</a:t>
            </a:r>
            <a:r>
              <a:rPr dirty="0" sz="2600" spc="275" b="1" i="1">
                <a:solidFill>
                  <a:srgbClr val="FF0000"/>
                </a:solidFill>
                <a:latin typeface="Times New Roman"/>
                <a:cs typeface="Times New Roman"/>
              </a:rPr>
              <a:t>om</a:t>
            </a:r>
            <a:r>
              <a:rPr dirty="0" sz="2600" spc="110" b="1" i="1">
                <a:solidFill>
                  <a:srgbClr val="FF0000"/>
                </a:solidFill>
                <a:latin typeface="Times New Roman"/>
                <a:cs typeface="Times New Roman"/>
              </a:rPr>
              <a:t>i</a:t>
            </a:r>
            <a:r>
              <a:rPr dirty="0" sz="2600" spc="120" b="1" i="1">
                <a:solidFill>
                  <a:srgbClr val="FF0000"/>
                </a:solidFill>
                <a:latin typeface="Times New Roman"/>
                <a:cs typeface="Times New Roman"/>
              </a:rPr>
              <a:t>c</a:t>
            </a:r>
            <a:r>
              <a:rPr dirty="0" sz="2600" b="1" i="1">
                <a:solidFill>
                  <a:srgbClr val="FF0000"/>
                </a:solidFill>
                <a:latin typeface="Times New Roman"/>
                <a:cs typeface="Times New Roman"/>
              </a:rPr>
              <a:t>	</a:t>
            </a:r>
            <a:r>
              <a:rPr dirty="0" sz="2600" spc="30" b="1" i="1">
                <a:solidFill>
                  <a:srgbClr val="FF0000"/>
                </a:solidFill>
                <a:latin typeface="Times New Roman"/>
                <a:cs typeface="Times New Roman"/>
              </a:rPr>
              <a:t>f</a:t>
            </a:r>
            <a:r>
              <a:rPr dirty="0" sz="2600" spc="195" b="1" i="1">
                <a:solidFill>
                  <a:srgbClr val="FF0000"/>
                </a:solidFill>
                <a:latin typeface="Times New Roman"/>
                <a:cs typeface="Times New Roman"/>
              </a:rPr>
              <a:t>a</a:t>
            </a:r>
            <a:r>
              <a:rPr dirty="0" sz="2600" spc="100" b="1" i="1">
                <a:solidFill>
                  <a:srgbClr val="FF0000"/>
                </a:solidFill>
                <a:latin typeface="Times New Roman"/>
                <a:cs typeface="Times New Roman"/>
              </a:rPr>
              <a:t>c</a:t>
            </a:r>
            <a:r>
              <a:rPr dirty="0" sz="2600" spc="305" b="1" i="1">
                <a:solidFill>
                  <a:srgbClr val="FF0000"/>
                </a:solidFill>
                <a:latin typeface="Times New Roman"/>
                <a:cs typeface="Times New Roman"/>
              </a:rPr>
              <a:t>t</a:t>
            </a:r>
            <a:r>
              <a:rPr dirty="0" sz="2600" spc="204" b="1" i="1">
                <a:solidFill>
                  <a:srgbClr val="FF0000"/>
                </a:solidFill>
                <a:latin typeface="Times New Roman"/>
                <a:cs typeface="Times New Roman"/>
              </a:rPr>
              <a:t>o</a:t>
            </a:r>
            <a:r>
              <a:rPr dirty="0" sz="2600" spc="95" b="1" i="1">
                <a:solidFill>
                  <a:srgbClr val="FF0000"/>
                </a:solidFill>
                <a:latin typeface="Times New Roman"/>
                <a:cs typeface="Times New Roman"/>
              </a:rPr>
              <a:t>r</a:t>
            </a:r>
            <a:r>
              <a:rPr dirty="0" sz="2600" spc="145" b="1" i="1">
                <a:solidFill>
                  <a:srgbClr val="FF0000"/>
                </a:solidFill>
                <a:latin typeface="Times New Roman"/>
                <a:cs typeface="Times New Roman"/>
              </a:rPr>
              <a:t>s</a:t>
            </a:r>
            <a:r>
              <a:rPr dirty="0" sz="2600" spc="95" b="1" i="1">
                <a:solidFill>
                  <a:srgbClr val="FF0000"/>
                </a:solidFill>
                <a:latin typeface="Times New Roman"/>
                <a:cs typeface="Times New Roman"/>
              </a:rPr>
              <a:t>,  </a:t>
            </a:r>
            <a:r>
              <a:rPr dirty="0" sz="2600" spc="180" b="1" i="1">
                <a:solidFill>
                  <a:srgbClr val="FF0000"/>
                </a:solidFill>
                <a:latin typeface="Times New Roman"/>
                <a:cs typeface="Times New Roman"/>
              </a:rPr>
              <a:t>food </a:t>
            </a:r>
            <a:r>
              <a:rPr dirty="0" sz="2600" spc="185" b="1" i="1">
                <a:solidFill>
                  <a:srgbClr val="FF0000"/>
                </a:solidFill>
                <a:latin typeface="Times New Roman"/>
                <a:cs typeface="Times New Roman"/>
              </a:rPr>
              <a:t>production</a:t>
            </a:r>
            <a:r>
              <a:rPr dirty="0" sz="2600" spc="-335" b="1" i="1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600" spc="190" b="1" i="1">
                <a:solidFill>
                  <a:srgbClr val="FF0000"/>
                </a:solidFill>
                <a:latin typeface="Times New Roman"/>
                <a:cs typeface="Times New Roman"/>
              </a:rPr>
              <a:t>and</a:t>
            </a:r>
            <a:endParaRPr sz="2600">
              <a:latin typeface="Times New Roman"/>
              <a:cs typeface="Times New Roman"/>
            </a:endParaRPr>
          </a:p>
          <a:p>
            <a:pPr marL="88900">
              <a:lnSpc>
                <a:spcPct val="100000"/>
              </a:lnSpc>
              <a:spcBef>
                <a:spcPts val="855"/>
              </a:spcBef>
            </a:pPr>
            <a:r>
              <a:rPr dirty="0" sz="2600" spc="180" b="1" i="1">
                <a:solidFill>
                  <a:srgbClr val="FF0000"/>
                </a:solidFill>
                <a:latin typeface="Times New Roman"/>
                <a:cs typeface="Times New Roman"/>
              </a:rPr>
              <a:t>health</a:t>
            </a:r>
            <a:r>
              <a:rPr dirty="0" sz="2600" spc="-110" b="1" i="1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600" spc="190" b="1" i="1">
                <a:solidFill>
                  <a:srgbClr val="FF0000"/>
                </a:solidFill>
                <a:latin typeface="Times New Roman"/>
                <a:cs typeface="Times New Roman"/>
              </a:rPr>
              <a:t>and</a:t>
            </a:r>
            <a:r>
              <a:rPr dirty="0" sz="2600" spc="-55" b="1" i="1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600" spc="195" b="1" i="1">
                <a:solidFill>
                  <a:srgbClr val="FF0000"/>
                </a:solidFill>
                <a:latin typeface="Times New Roman"/>
                <a:cs typeface="Times New Roman"/>
              </a:rPr>
              <a:t>other</a:t>
            </a:r>
            <a:r>
              <a:rPr dirty="0" sz="2600" spc="-140" b="1" i="1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600" spc="150" b="1" i="1">
                <a:solidFill>
                  <a:srgbClr val="FF0000"/>
                </a:solidFill>
                <a:latin typeface="Times New Roman"/>
                <a:cs typeface="Times New Roman"/>
              </a:rPr>
              <a:t>services.</a:t>
            </a:r>
            <a:endParaRPr sz="2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9143999" cy="685799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0" y="0"/>
              <a:ext cx="9143999" cy="10287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4401312" y="0"/>
              <a:ext cx="4742688" cy="60045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0" y="0"/>
              <a:ext cx="9143999" cy="1021079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70104" y="2874264"/>
              <a:ext cx="6979920" cy="797052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3014852" y="2208022"/>
            <a:ext cx="3113405" cy="788035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454150" algn="l"/>
              </a:tabLst>
            </a:pPr>
            <a:r>
              <a:rPr dirty="0" sz="5000" i="0">
                <a:solidFill>
                  <a:srgbClr val="800000"/>
                </a:solidFill>
                <a:latin typeface="Comic Sans MS"/>
                <a:cs typeface="Comic Sans MS"/>
              </a:rPr>
              <a:t>OF</a:t>
            </a:r>
            <a:r>
              <a:rPr dirty="0" sz="5000" i="0">
                <a:solidFill>
                  <a:srgbClr val="800000"/>
                </a:solidFill>
                <a:latin typeface="Comic Sans MS"/>
                <a:cs typeface="Comic Sans MS"/>
              </a:rPr>
              <a:t>	</a:t>
            </a:r>
            <a:r>
              <a:rPr dirty="0" sz="5000" i="0">
                <a:solidFill>
                  <a:srgbClr val="800000"/>
                </a:solidFill>
                <a:latin typeface="Comic Sans MS"/>
                <a:cs typeface="Comic Sans MS"/>
              </a:rPr>
              <a:t>DIET</a:t>
            </a:r>
            <a:endParaRPr sz="5000">
              <a:latin typeface="Comic Sans MS"/>
              <a:cs typeface="Comic Sans MS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70103" y="3636264"/>
            <a:ext cx="3317748" cy="80314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 txBox="1"/>
          <p:nvPr/>
        </p:nvSpPr>
        <p:spPr>
          <a:xfrm>
            <a:off x="444195" y="2237994"/>
            <a:ext cx="2566670" cy="15506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dirty="0" sz="5000" b="1">
                <a:solidFill>
                  <a:srgbClr val="800000"/>
                </a:solidFill>
                <a:latin typeface="Comic Sans MS"/>
                <a:cs typeface="Comic Sans MS"/>
              </a:rPr>
              <a:t>TYPES  </a:t>
            </a:r>
            <a:r>
              <a:rPr dirty="0" sz="5000" spc="-5" b="1">
                <a:solidFill>
                  <a:srgbClr val="800000"/>
                </a:solidFill>
                <a:latin typeface="Comic Sans MS"/>
                <a:cs typeface="Comic Sans MS"/>
              </a:rPr>
              <a:t>SUR</a:t>
            </a:r>
            <a:r>
              <a:rPr dirty="0" sz="5000" spc="-10" b="1">
                <a:solidFill>
                  <a:srgbClr val="800000"/>
                </a:solidFill>
                <a:latin typeface="Comic Sans MS"/>
                <a:cs typeface="Comic Sans MS"/>
              </a:rPr>
              <a:t>V</a:t>
            </a:r>
            <a:r>
              <a:rPr dirty="0" sz="5000" spc="-30" b="1">
                <a:solidFill>
                  <a:srgbClr val="800000"/>
                </a:solidFill>
                <a:latin typeface="Comic Sans MS"/>
                <a:cs typeface="Comic Sans MS"/>
              </a:rPr>
              <a:t>E</a:t>
            </a:r>
            <a:r>
              <a:rPr dirty="0" sz="5000" b="1">
                <a:solidFill>
                  <a:srgbClr val="800000"/>
                </a:solidFill>
                <a:latin typeface="Comic Sans MS"/>
                <a:cs typeface="Comic Sans MS"/>
              </a:rPr>
              <a:t>Y</a:t>
            </a:r>
            <a:endParaRPr sz="5000">
              <a:latin typeface="Comic Sans MS"/>
              <a:cs typeface="Comic Sans M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24357" y="502972"/>
            <a:ext cx="3231515" cy="5812790"/>
          </a:xfrm>
          <a:prstGeom prst="rect">
            <a:avLst/>
          </a:prstGeom>
        </p:spPr>
        <p:txBody>
          <a:bodyPr wrap="square" lIns="0" tIns="260350" rIns="0" bIns="0" rtlCol="0" vert="horz">
            <a:spAutoFit/>
          </a:bodyPr>
          <a:lstStyle/>
          <a:p>
            <a:pPr marL="736600">
              <a:lnSpc>
                <a:spcPct val="100000"/>
              </a:lnSpc>
              <a:spcBef>
                <a:spcPts val="2050"/>
              </a:spcBef>
            </a:pPr>
            <a:r>
              <a:rPr dirty="0" sz="2800" spc="120" b="1">
                <a:latin typeface="Times New Roman"/>
                <a:cs typeface="Times New Roman"/>
              </a:rPr>
              <a:t>Qualitative</a:t>
            </a:r>
            <a:endParaRPr sz="2800">
              <a:latin typeface="Times New Roman"/>
              <a:cs typeface="Times New Roman"/>
            </a:endParaRPr>
          </a:p>
          <a:p>
            <a:pPr marL="100965" marR="75565">
              <a:lnSpc>
                <a:spcPct val="92000"/>
              </a:lnSpc>
              <a:spcBef>
                <a:spcPts val="1750"/>
              </a:spcBef>
            </a:pPr>
            <a:r>
              <a:rPr dirty="0" sz="2200" spc="30">
                <a:latin typeface="Times New Roman"/>
                <a:cs typeface="Times New Roman"/>
              </a:rPr>
              <a:t>Food </a:t>
            </a:r>
            <a:r>
              <a:rPr dirty="0" sz="2200" spc="75">
                <a:latin typeface="Times New Roman"/>
                <a:cs typeface="Times New Roman"/>
              </a:rPr>
              <a:t>items </a:t>
            </a:r>
            <a:r>
              <a:rPr dirty="0" sz="2200" spc="80">
                <a:latin typeface="Times New Roman"/>
                <a:cs typeface="Times New Roman"/>
              </a:rPr>
              <a:t>consumed,  </a:t>
            </a:r>
            <a:r>
              <a:rPr dirty="0" sz="2200" spc="100">
                <a:latin typeface="Times New Roman"/>
                <a:cs typeface="Times New Roman"/>
              </a:rPr>
              <a:t>their </a:t>
            </a:r>
            <a:r>
              <a:rPr dirty="0" sz="2200" spc="65">
                <a:latin typeface="Times New Roman"/>
                <a:cs typeface="Times New Roman"/>
              </a:rPr>
              <a:t>frequency </a:t>
            </a:r>
            <a:r>
              <a:rPr dirty="0" sz="2200" spc="15">
                <a:latin typeface="Times New Roman"/>
                <a:cs typeface="Times New Roman"/>
              </a:rPr>
              <a:t>of  </a:t>
            </a:r>
            <a:r>
              <a:rPr dirty="0" sz="2200" spc="95">
                <a:latin typeface="Times New Roman"/>
                <a:cs typeface="Times New Roman"/>
              </a:rPr>
              <a:t>consumption, </a:t>
            </a:r>
            <a:r>
              <a:rPr dirty="0" sz="2200" spc="60">
                <a:latin typeface="Times New Roman"/>
                <a:cs typeface="Times New Roman"/>
              </a:rPr>
              <a:t>food  preferred </a:t>
            </a:r>
            <a:r>
              <a:rPr dirty="0" sz="2200" spc="95">
                <a:latin typeface="Times New Roman"/>
                <a:cs typeface="Times New Roman"/>
              </a:rPr>
              <a:t>or</a:t>
            </a:r>
            <a:r>
              <a:rPr dirty="0" sz="2200" spc="-315">
                <a:latin typeface="Times New Roman"/>
                <a:cs typeface="Times New Roman"/>
              </a:rPr>
              <a:t> </a:t>
            </a:r>
            <a:r>
              <a:rPr dirty="0" sz="2200" spc="70">
                <a:latin typeface="Times New Roman"/>
                <a:cs typeface="Times New Roman"/>
              </a:rPr>
              <a:t>foodavoided.</a:t>
            </a:r>
            <a:endParaRPr sz="2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2450">
              <a:latin typeface="Times New Roman"/>
              <a:cs typeface="Times New Roman"/>
            </a:endParaRPr>
          </a:p>
          <a:p>
            <a:pPr marL="12700" marR="199390">
              <a:lnSpc>
                <a:spcPct val="92100"/>
              </a:lnSpc>
            </a:pPr>
            <a:r>
              <a:rPr dirty="0" sz="2200" spc="105">
                <a:latin typeface="Times New Roman"/>
                <a:cs typeface="Times New Roman"/>
              </a:rPr>
              <a:t>Opinion </a:t>
            </a:r>
            <a:r>
              <a:rPr dirty="0" sz="2200" spc="135">
                <a:latin typeface="Times New Roman"/>
                <a:cs typeface="Times New Roman"/>
              </a:rPr>
              <a:t>and </a:t>
            </a:r>
            <a:r>
              <a:rPr dirty="0" sz="2200" spc="100">
                <a:latin typeface="Times New Roman"/>
                <a:cs typeface="Times New Roman"/>
              </a:rPr>
              <a:t>attitude  </a:t>
            </a:r>
            <a:r>
              <a:rPr dirty="0" sz="2200" spc="45">
                <a:latin typeface="Times New Roman"/>
                <a:cs typeface="Times New Roman"/>
              </a:rPr>
              <a:t>towards </a:t>
            </a:r>
            <a:r>
              <a:rPr dirty="0" sz="2200" spc="60">
                <a:latin typeface="Times New Roman"/>
                <a:cs typeface="Times New Roman"/>
              </a:rPr>
              <a:t>food</a:t>
            </a:r>
            <a:r>
              <a:rPr dirty="0" sz="2200" spc="-240">
                <a:latin typeface="Times New Roman"/>
                <a:cs typeface="Times New Roman"/>
              </a:rPr>
              <a:t> </a:t>
            </a:r>
            <a:r>
              <a:rPr dirty="0" sz="2200" spc="110">
                <a:latin typeface="Times New Roman"/>
                <a:cs typeface="Times New Roman"/>
              </a:rPr>
              <a:t>andcultural  </a:t>
            </a:r>
            <a:r>
              <a:rPr dirty="0" sz="2200" spc="45">
                <a:latin typeface="Times New Roman"/>
                <a:cs typeface="Times New Roman"/>
              </a:rPr>
              <a:t>significance </a:t>
            </a:r>
            <a:r>
              <a:rPr dirty="0" sz="2200" spc="15">
                <a:latin typeface="Times New Roman"/>
                <a:cs typeface="Times New Roman"/>
              </a:rPr>
              <a:t>of</a:t>
            </a:r>
            <a:r>
              <a:rPr dirty="0" sz="2200" spc="-245">
                <a:latin typeface="Times New Roman"/>
                <a:cs typeface="Times New Roman"/>
              </a:rPr>
              <a:t> </a:t>
            </a:r>
            <a:r>
              <a:rPr dirty="0" sz="2200" spc="85">
                <a:latin typeface="Times New Roman"/>
                <a:cs typeface="Times New Roman"/>
              </a:rPr>
              <a:t>anyfood.</a:t>
            </a:r>
            <a:endParaRPr sz="2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200">
              <a:latin typeface="Times New Roman"/>
              <a:cs typeface="Times New Roman"/>
            </a:endParaRPr>
          </a:p>
          <a:p>
            <a:pPr marL="22860" marR="5080">
              <a:lnSpc>
                <a:spcPct val="91900"/>
              </a:lnSpc>
              <a:spcBef>
                <a:spcPts val="1430"/>
              </a:spcBef>
            </a:pPr>
            <a:r>
              <a:rPr dirty="0" sz="2200" spc="60">
                <a:latin typeface="Times New Roman"/>
                <a:cs typeface="Times New Roman"/>
              </a:rPr>
              <a:t>Can</a:t>
            </a:r>
            <a:r>
              <a:rPr dirty="0" sz="2200" spc="-75">
                <a:latin typeface="Times New Roman"/>
                <a:cs typeface="Times New Roman"/>
              </a:rPr>
              <a:t> </a:t>
            </a:r>
            <a:r>
              <a:rPr dirty="0" sz="2200" spc="25">
                <a:latin typeface="Times New Roman"/>
                <a:cs typeface="Times New Roman"/>
              </a:rPr>
              <a:t>have</a:t>
            </a:r>
            <a:r>
              <a:rPr dirty="0" sz="2200" spc="-165">
                <a:latin typeface="Times New Roman"/>
                <a:cs typeface="Times New Roman"/>
              </a:rPr>
              <a:t> </a:t>
            </a:r>
            <a:r>
              <a:rPr dirty="0" sz="2200" spc="65">
                <a:latin typeface="Times New Roman"/>
                <a:cs typeface="Times New Roman"/>
              </a:rPr>
              <a:t>focused</a:t>
            </a:r>
            <a:r>
              <a:rPr dirty="0" sz="2200" spc="-270">
                <a:latin typeface="Times New Roman"/>
                <a:cs typeface="Times New Roman"/>
              </a:rPr>
              <a:t> </a:t>
            </a:r>
            <a:r>
              <a:rPr dirty="0" sz="2200" spc="100">
                <a:latin typeface="Times New Roman"/>
                <a:cs typeface="Times New Roman"/>
              </a:rPr>
              <a:t>attention  </a:t>
            </a:r>
            <a:r>
              <a:rPr dirty="0" sz="2200" spc="130">
                <a:latin typeface="Times New Roman"/>
                <a:cs typeface="Times New Roman"/>
              </a:rPr>
              <a:t>on</a:t>
            </a:r>
            <a:r>
              <a:rPr dirty="0" sz="2200" spc="-125">
                <a:latin typeface="Times New Roman"/>
                <a:cs typeface="Times New Roman"/>
              </a:rPr>
              <a:t> </a:t>
            </a:r>
            <a:r>
              <a:rPr dirty="0" sz="2200" spc="80">
                <a:latin typeface="Times New Roman"/>
                <a:cs typeface="Times New Roman"/>
              </a:rPr>
              <a:t>dietary</a:t>
            </a:r>
            <a:r>
              <a:rPr dirty="0" sz="2200" spc="-114">
                <a:latin typeface="Times New Roman"/>
                <a:cs typeface="Times New Roman"/>
              </a:rPr>
              <a:t> </a:t>
            </a:r>
            <a:r>
              <a:rPr dirty="0" sz="2200" spc="50">
                <a:latin typeface="Times New Roman"/>
                <a:cs typeface="Times New Roman"/>
              </a:rPr>
              <a:t>practices</a:t>
            </a:r>
            <a:r>
              <a:rPr dirty="0" sz="2200" spc="-165">
                <a:latin typeface="Times New Roman"/>
                <a:cs typeface="Times New Roman"/>
              </a:rPr>
              <a:t> </a:t>
            </a:r>
            <a:r>
              <a:rPr dirty="0" sz="2200" spc="95">
                <a:latin typeface="Times New Roman"/>
                <a:cs typeface="Times New Roman"/>
              </a:rPr>
              <a:t>during  </a:t>
            </a:r>
            <a:r>
              <a:rPr dirty="0" sz="2200" spc="5">
                <a:latin typeface="Times New Roman"/>
                <a:cs typeface="Times New Roman"/>
              </a:rPr>
              <a:t>infancy, </a:t>
            </a:r>
            <a:r>
              <a:rPr dirty="0" sz="2200" spc="55">
                <a:latin typeface="Times New Roman"/>
                <a:cs typeface="Times New Roman"/>
              </a:rPr>
              <a:t>young </a:t>
            </a:r>
            <a:r>
              <a:rPr dirty="0" sz="2200" spc="65">
                <a:latin typeface="Times New Roman"/>
                <a:cs typeface="Times New Roman"/>
              </a:rPr>
              <a:t>children,  </a:t>
            </a:r>
            <a:r>
              <a:rPr dirty="0" sz="2200" spc="75">
                <a:latin typeface="Times New Roman"/>
                <a:cs typeface="Times New Roman"/>
              </a:rPr>
              <a:t>pregnancy </a:t>
            </a:r>
            <a:r>
              <a:rPr dirty="0" sz="2200" spc="135">
                <a:latin typeface="Times New Roman"/>
                <a:cs typeface="Times New Roman"/>
              </a:rPr>
              <a:t>and </a:t>
            </a:r>
            <a:r>
              <a:rPr dirty="0" sz="2200" spc="70">
                <a:latin typeface="Times New Roman"/>
                <a:cs typeface="Times New Roman"/>
              </a:rPr>
              <a:t>lactational  </a:t>
            </a:r>
            <a:r>
              <a:rPr dirty="0" sz="2200" spc="80">
                <a:latin typeface="Times New Roman"/>
                <a:cs typeface="Times New Roman"/>
              </a:rPr>
              <a:t>period.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4733544" y="0"/>
            <a:ext cx="4408932" cy="685799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5862573" y="738378"/>
            <a:ext cx="2160270" cy="45212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135" i="0">
                <a:latin typeface="Times New Roman"/>
                <a:cs typeface="Times New Roman"/>
              </a:rPr>
              <a:t>Quantitative</a:t>
            </a:r>
          </a:p>
        </p:txBody>
      </p:sp>
      <p:grpSp>
        <p:nvGrpSpPr>
          <p:cNvPr id="5" name="object 5"/>
          <p:cNvGrpSpPr/>
          <p:nvPr/>
        </p:nvGrpSpPr>
        <p:grpSpPr>
          <a:xfrm>
            <a:off x="5030723" y="1342644"/>
            <a:ext cx="3729354" cy="2947670"/>
            <a:chOff x="5030723" y="1342644"/>
            <a:chExt cx="3729354" cy="2947670"/>
          </a:xfrm>
        </p:grpSpPr>
        <p:sp>
          <p:nvSpPr>
            <p:cNvPr id="6" name="object 6"/>
            <p:cNvSpPr/>
            <p:nvPr/>
          </p:nvSpPr>
          <p:spPr>
            <a:xfrm>
              <a:off x="5041391" y="1342644"/>
              <a:ext cx="3718560" cy="16383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5030723" y="3136392"/>
              <a:ext cx="3729228" cy="1153667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 txBox="1"/>
          <p:nvPr/>
        </p:nvSpPr>
        <p:spPr>
          <a:xfrm>
            <a:off x="5250307" y="1409192"/>
            <a:ext cx="3095625" cy="2459355"/>
          </a:xfrm>
          <a:prstGeom prst="rect">
            <a:avLst/>
          </a:prstGeom>
        </p:spPr>
        <p:txBody>
          <a:bodyPr wrap="square" lIns="0" tIns="38735" rIns="0" bIns="0" rtlCol="0" vert="horz">
            <a:spAutoFit/>
          </a:bodyPr>
          <a:lstStyle/>
          <a:p>
            <a:pPr marL="22860" marR="71120">
              <a:lnSpc>
                <a:spcPct val="92000"/>
              </a:lnSpc>
              <a:spcBef>
                <a:spcPts val="305"/>
              </a:spcBef>
            </a:pPr>
            <a:r>
              <a:rPr dirty="0" sz="2200" spc="25">
                <a:latin typeface="Times New Roman"/>
                <a:cs typeface="Times New Roman"/>
              </a:rPr>
              <a:t>Exact </a:t>
            </a:r>
            <a:r>
              <a:rPr dirty="0" sz="2200" spc="140">
                <a:latin typeface="Times New Roman"/>
                <a:cs typeface="Times New Roman"/>
              </a:rPr>
              <a:t>amount </a:t>
            </a:r>
            <a:r>
              <a:rPr dirty="0" sz="2200" spc="15">
                <a:latin typeface="Times New Roman"/>
                <a:cs typeface="Times New Roman"/>
              </a:rPr>
              <a:t>of </a:t>
            </a:r>
            <a:r>
              <a:rPr dirty="0" sz="2200" spc="55">
                <a:latin typeface="Times New Roman"/>
                <a:cs typeface="Times New Roman"/>
              </a:rPr>
              <a:t>foods  </a:t>
            </a:r>
            <a:r>
              <a:rPr dirty="0" sz="2200" spc="95">
                <a:latin typeface="Times New Roman"/>
                <a:cs typeface="Times New Roman"/>
              </a:rPr>
              <a:t>consumed </a:t>
            </a:r>
            <a:r>
              <a:rPr dirty="0" sz="2200" spc="90">
                <a:latin typeface="Times New Roman"/>
                <a:cs typeface="Times New Roman"/>
              </a:rPr>
              <a:t>in </a:t>
            </a:r>
            <a:r>
              <a:rPr dirty="0" sz="2200" spc="95">
                <a:latin typeface="Times New Roman"/>
                <a:cs typeface="Times New Roman"/>
              </a:rPr>
              <a:t>terms </a:t>
            </a:r>
            <a:r>
              <a:rPr dirty="0" sz="2200" spc="15">
                <a:latin typeface="Times New Roman"/>
                <a:cs typeface="Times New Roman"/>
              </a:rPr>
              <a:t>of  </a:t>
            </a:r>
            <a:r>
              <a:rPr dirty="0" sz="2200" spc="65">
                <a:latin typeface="Times New Roman"/>
                <a:cs typeface="Times New Roman"/>
              </a:rPr>
              <a:t>grams </a:t>
            </a:r>
            <a:r>
              <a:rPr dirty="0" sz="2200" spc="95">
                <a:latin typeface="Times New Roman"/>
                <a:cs typeface="Times New Roman"/>
              </a:rPr>
              <a:t>or </a:t>
            </a:r>
            <a:r>
              <a:rPr dirty="0" sz="2200" spc="45">
                <a:latin typeface="Times New Roman"/>
                <a:cs typeface="Times New Roman"/>
              </a:rPr>
              <a:t>liters </a:t>
            </a:r>
            <a:r>
              <a:rPr dirty="0" sz="2200" spc="135">
                <a:latin typeface="Times New Roman"/>
                <a:cs typeface="Times New Roman"/>
              </a:rPr>
              <a:t>and </a:t>
            </a:r>
            <a:r>
              <a:rPr dirty="0" sz="2200" spc="95">
                <a:latin typeface="Times New Roman"/>
                <a:cs typeface="Times New Roman"/>
              </a:rPr>
              <a:t>their  </a:t>
            </a:r>
            <a:r>
              <a:rPr dirty="0" sz="2200" spc="120">
                <a:latin typeface="Times New Roman"/>
                <a:cs typeface="Times New Roman"/>
              </a:rPr>
              <a:t>nutrient</a:t>
            </a:r>
            <a:r>
              <a:rPr dirty="0" sz="2200" spc="-215">
                <a:latin typeface="Times New Roman"/>
                <a:cs typeface="Times New Roman"/>
              </a:rPr>
              <a:t> </a:t>
            </a:r>
            <a:r>
              <a:rPr dirty="0" sz="2200" spc="90">
                <a:latin typeface="Times New Roman"/>
                <a:cs typeface="Times New Roman"/>
              </a:rPr>
              <a:t>contentassessed</a:t>
            </a:r>
            <a:endParaRPr sz="2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200">
              <a:latin typeface="Times New Roman"/>
              <a:cs typeface="Times New Roman"/>
            </a:endParaRPr>
          </a:p>
          <a:p>
            <a:pPr marL="12700" marR="5080">
              <a:lnSpc>
                <a:spcPts val="2400"/>
              </a:lnSpc>
              <a:spcBef>
                <a:spcPts val="1955"/>
              </a:spcBef>
            </a:pPr>
            <a:r>
              <a:rPr dirty="0" sz="2200" spc="80">
                <a:latin typeface="Times New Roman"/>
                <a:cs typeface="Times New Roman"/>
              </a:rPr>
              <a:t>Comparison</a:t>
            </a:r>
            <a:r>
              <a:rPr dirty="0" sz="2200" spc="-150">
                <a:latin typeface="Times New Roman"/>
                <a:cs typeface="Times New Roman"/>
              </a:rPr>
              <a:t> </a:t>
            </a:r>
            <a:r>
              <a:rPr dirty="0" sz="2200" spc="90">
                <a:latin typeface="Times New Roman"/>
                <a:cs typeface="Times New Roman"/>
              </a:rPr>
              <a:t>with</a:t>
            </a:r>
            <a:r>
              <a:rPr dirty="0" sz="2200" spc="-90">
                <a:latin typeface="Times New Roman"/>
                <a:cs typeface="Times New Roman"/>
              </a:rPr>
              <a:t> </a:t>
            </a:r>
            <a:r>
              <a:rPr dirty="0" sz="2200" spc="-85">
                <a:latin typeface="Times New Roman"/>
                <a:cs typeface="Times New Roman"/>
              </a:rPr>
              <a:t>RDA</a:t>
            </a:r>
            <a:r>
              <a:rPr dirty="0" sz="2200" spc="-275">
                <a:latin typeface="Times New Roman"/>
                <a:cs typeface="Times New Roman"/>
              </a:rPr>
              <a:t> </a:t>
            </a:r>
            <a:r>
              <a:rPr dirty="0" sz="2200" spc="40">
                <a:latin typeface="Times New Roman"/>
                <a:cs typeface="Times New Roman"/>
              </a:rPr>
              <a:t>for  </a:t>
            </a:r>
            <a:r>
              <a:rPr dirty="0" sz="2200" spc="60">
                <a:latin typeface="Times New Roman"/>
                <a:cs typeface="Times New Roman"/>
              </a:rPr>
              <a:t>adequacy/inadequacy.</a:t>
            </a:r>
            <a:endParaRPr sz="2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9143999" cy="685799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0" y="0"/>
              <a:ext cx="9143999" cy="10287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4401312" y="0"/>
              <a:ext cx="4742688" cy="60045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0" y="0"/>
              <a:ext cx="9143999" cy="1021079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91440" y="556259"/>
              <a:ext cx="509016" cy="377951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91440" y="1068324"/>
              <a:ext cx="509016" cy="377951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91440" y="1580388"/>
              <a:ext cx="509016" cy="377951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91440" y="2092451"/>
              <a:ext cx="509016" cy="377951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91440" y="2604516"/>
              <a:ext cx="509016" cy="377951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91440" y="3116579"/>
              <a:ext cx="509016" cy="377951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91440" y="3630167"/>
              <a:ext cx="509016" cy="377951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91440" y="4568952"/>
              <a:ext cx="509016" cy="377951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91440" y="5079491"/>
              <a:ext cx="509016" cy="379475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91440" y="5593079"/>
              <a:ext cx="509016" cy="377952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91440" y="6105144"/>
              <a:ext cx="509016" cy="377952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8" name="object 18"/>
          <p:cNvSpPr txBox="1"/>
          <p:nvPr/>
        </p:nvSpPr>
        <p:spPr>
          <a:xfrm>
            <a:off x="352755" y="378103"/>
            <a:ext cx="7858759" cy="6050915"/>
          </a:xfrm>
          <a:prstGeom prst="rect">
            <a:avLst/>
          </a:prstGeom>
        </p:spPr>
        <p:txBody>
          <a:bodyPr wrap="square" lIns="0" tIns="1022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05"/>
              </a:spcBef>
            </a:pPr>
            <a:r>
              <a:rPr dirty="0" sz="2800" spc="170" b="1" i="1">
                <a:solidFill>
                  <a:srgbClr val="00AE50"/>
                </a:solidFill>
                <a:latin typeface="Times New Roman"/>
                <a:cs typeface="Times New Roman"/>
              </a:rPr>
              <a:t>Methods</a:t>
            </a:r>
            <a:r>
              <a:rPr dirty="0" sz="2800" spc="-105" b="1" i="1">
                <a:solidFill>
                  <a:srgbClr val="00AE50"/>
                </a:solidFill>
                <a:latin typeface="Times New Roman"/>
                <a:cs typeface="Times New Roman"/>
              </a:rPr>
              <a:t> </a:t>
            </a:r>
            <a:r>
              <a:rPr dirty="0" sz="2800" spc="145" b="1" i="1">
                <a:solidFill>
                  <a:srgbClr val="00AE50"/>
                </a:solidFill>
                <a:latin typeface="Times New Roman"/>
                <a:cs typeface="Times New Roman"/>
              </a:rPr>
              <a:t>of</a:t>
            </a:r>
            <a:r>
              <a:rPr dirty="0" sz="2800" spc="-75" b="1" i="1">
                <a:solidFill>
                  <a:srgbClr val="00AE50"/>
                </a:solidFill>
                <a:latin typeface="Times New Roman"/>
                <a:cs typeface="Times New Roman"/>
              </a:rPr>
              <a:t> </a:t>
            </a:r>
            <a:r>
              <a:rPr dirty="0" sz="2800" spc="204" b="1" i="1">
                <a:solidFill>
                  <a:srgbClr val="00AE50"/>
                </a:solidFill>
                <a:latin typeface="Times New Roman"/>
                <a:cs typeface="Times New Roman"/>
              </a:rPr>
              <a:t>dietary</a:t>
            </a:r>
            <a:r>
              <a:rPr dirty="0" sz="2800" spc="-35" b="1" i="1">
                <a:solidFill>
                  <a:srgbClr val="00AE50"/>
                </a:solidFill>
                <a:latin typeface="Times New Roman"/>
                <a:cs typeface="Times New Roman"/>
              </a:rPr>
              <a:t> </a:t>
            </a:r>
            <a:r>
              <a:rPr dirty="0" sz="2800" spc="210" b="1" i="1">
                <a:solidFill>
                  <a:srgbClr val="00AE50"/>
                </a:solidFill>
                <a:latin typeface="Times New Roman"/>
                <a:cs typeface="Times New Roman"/>
              </a:rPr>
              <a:t>assessment</a:t>
            </a:r>
            <a:endParaRPr sz="2800">
              <a:latin typeface="Times New Roman"/>
              <a:cs typeface="Times New Roman"/>
            </a:endParaRPr>
          </a:p>
          <a:p>
            <a:pPr marL="12700" marR="2936240">
              <a:lnSpc>
                <a:spcPct val="118100"/>
              </a:lnSpc>
              <a:spcBef>
                <a:spcPts val="100"/>
              </a:spcBef>
              <a:tabLst>
                <a:tab pos="2159635" algn="l"/>
              </a:tabLst>
            </a:pPr>
            <a:r>
              <a:rPr dirty="0" sz="2800" spc="-155" b="1" i="1">
                <a:solidFill>
                  <a:srgbClr val="FF0000"/>
                </a:solidFill>
                <a:latin typeface="Times New Roman"/>
                <a:cs typeface="Times New Roman"/>
              </a:rPr>
              <a:t>1. </a:t>
            </a:r>
            <a:r>
              <a:rPr dirty="0" sz="2800" spc="50" b="1" i="1">
                <a:solidFill>
                  <a:srgbClr val="FF0000"/>
                </a:solidFill>
                <a:latin typeface="Times New Roman"/>
                <a:cs typeface="Times New Roman"/>
              </a:rPr>
              <a:t>Food </a:t>
            </a:r>
            <a:r>
              <a:rPr dirty="0" sz="2800" spc="160" b="1" i="1">
                <a:solidFill>
                  <a:srgbClr val="FF0000"/>
                </a:solidFill>
                <a:latin typeface="Times New Roman"/>
                <a:cs typeface="Times New Roman"/>
              </a:rPr>
              <a:t>balance </a:t>
            </a:r>
            <a:r>
              <a:rPr dirty="0" sz="2800" spc="204" b="1" i="1">
                <a:solidFill>
                  <a:srgbClr val="FF0000"/>
                </a:solidFill>
                <a:latin typeface="Times New Roman"/>
                <a:cs typeface="Times New Roman"/>
              </a:rPr>
              <a:t>sheet</a:t>
            </a:r>
            <a:r>
              <a:rPr dirty="0" sz="2800" spc="-330" b="1" i="1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800" spc="215" b="1" i="1">
                <a:solidFill>
                  <a:srgbClr val="FF0000"/>
                </a:solidFill>
                <a:latin typeface="Times New Roman"/>
                <a:cs typeface="Times New Roman"/>
              </a:rPr>
              <a:t>method.  </a:t>
            </a:r>
            <a:r>
              <a:rPr dirty="0" sz="2800" spc="140" b="1" i="1">
                <a:solidFill>
                  <a:srgbClr val="FF0000"/>
                </a:solidFill>
                <a:latin typeface="Times New Roman"/>
                <a:cs typeface="Times New Roman"/>
              </a:rPr>
              <a:t>2.Inventory	</a:t>
            </a:r>
            <a:r>
              <a:rPr dirty="0" sz="2800" spc="215" b="1" i="1">
                <a:solidFill>
                  <a:srgbClr val="FF0000"/>
                </a:solidFill>
                <a:latin typeface="Times New Roman"/>
                <a:cs typeface="Times New Roman"/>
              </a:rPr>
              <a:t>method.  </a:t>
            </a:r>
            <a:r>
              <a:rPr dirty="0" sz="2800" spc="130" b="1" i="1">
                <a:solidFill>
                  <a:srgbClr val="FF0000"/>
                </a:solidFill>
                <a:latin typeface="Times New Roman"/>
                <a:cs typeface="Times New Roman"/>
              </a:rPr>
              <a:t>3.Weighment </a:t>
            </a:r>
            <a:r>
              <a:rPr dirty="0" sz="2800" spc="240" b="1" i="1">
                <a:solidFill>
                  <a:srgbClr val="FF0000"/>
                </a:solidFill>
                <a:latin typeface="Times New Roman"/>
                <a:cs typeface="Times New Roman"/>
              </a:rPr>
              <a:t>method</a:t>
            </a:r>
            <a:r>
              <a:rPr dirty="0" sz="2800" spc="-385" b="1" i="1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800" spc="100" b="1" i="1">
                <a:solidFill>
                  <a:srgbClr val="FF0000"/>
                </a:solidFill>
                <a:latin typeface="Times New Roman"/>
                <a:cs typeface="Times New Roman"/>
              </a:rPr>
              <a:t>.</a:t>
            </a:r>
            <a:endParaRPr sz="2800">
              <a:latin typeface="Times New Roman"/>
              <a:cs typeface="Times New Roman"/>
            </a:endParaRPr>
          </a:p>
          <a:p>
            <a:pPr marL="12700" marR="5080">
              <a:lnSpc>
                <a:spcPts val="4070"/>
              </a:lnSpc>
              <a:spcBef>
                <a:spcPts val="204"/>
              </a:spcBef>
            </a:pPr>
            <a:r>
              <a:rPr dirty="0" sz="2800" spc="80" b="1" i="1">
                <a:solidFill>
                  <a:srgbClr val="FF0000"/>
                </a:solidFill>
                <a:latin typeface="Times New Roman"/>
                <a:cs typeface="Times New Roman"/>
              </a:rPr>
              <a:t>4.</a:t>
            </a:r>
            <a:r>
              <a:rPr dirty="0" sz="2800" spc="-65" b="1" i="1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800" spc="5" b="1" i="1">
                <a:solidFill>
                  <a:srgbClr val="FF0000"/>
                </a:solidFill>
                <a:latin typeface="Times New Roman"/>
                <a:cs typeface="Times New Roman"/>
              </a:rPr>
              <a:t>24</a:t>
            </a:r>
            <a:r>
              <a:rPr dirty="0" sz="2800" spc="-80" b="1" i="1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800" spc="135" b="1" i="1">
                <a:solidFill>
                  <a:srgbClr val="FF0000"/>
                </a:solidFill>
                <a:latin typeface="Times New Roman"/>
                <a:cs typeface="Times New Roman"/>
              </a:rPr>
              <a:t>hr</a:t>
            </a:r>
            <a:r>
              <a:rPr dirty="0" sz="2800" spc="-60" b="1" i="1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800" spc="110" b="1" i="1">
                <a:solidFill>
                  <a:srgbClr val="FF0000"/>
                </a:solidFill>
                <a:latin typeface="Times New Roman"/>
                <a:cs typeface="Times New Roman"/>
              </a:rPr>
              <a:t>Recall</a:t>
            </a:r>
            <a:r>
              <a:rPr dirty="0" sz="2800" spc="-95" b="1" i="1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800" spc="240" b="1" i="1">
                <a:solidFill>
                  <a:srgbClr val="FF0000"/>
                </a:solidFill>
                <a:latin typeface="Times New Roman"/>
                <a:cs typeface="Times New Roman"/>
              </a:rPr>
              <a:t>method</a:t>
            </a:r>
            <a:r>
              <a:rPr dirty="0" sz="2800" spc="-110" b="1" i="1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800" spc="170" b="1" i="1">
                <a:solidFill>
                  <a:srgbClr val="FF0000"/>
                </a:solidFill>
                <a:latin typeface="Times New Roman"/>
                <a:cs typeface="Times New Roman"/>
              </a:rPr>
              <a:t>.(Questionnaire</a:t>
            </a:r>
            <a:r>
              <a:rPr dirty="0" sz="2800" spc="35" b="1" i="1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800" spc="220" b="1" i="1">
                <a:solidFill>
                  <a:srgbClr val="FF0000"/>
                </a:solidFill>
                <a:latin typeface="Times New Roman"/>
                <a:cs typeface="Times New Roman"/>
              </a:rPr>
              <a:t>method)  </a:t>
            </a:r>
            <a:r>
              <a:rPr dirty="0" sz="2800" spc="160" b="1" i="1">
                <a:solidFill>
                  <a:srgbClr val="FF0000"/>
                </a:solidFill>
                <a:latin typeface="Times New Roman"/>
                <a:cs typeface="Times New Roman"/>
              </a:rPr>
              <a:t>5.Dietary</a:t>
            </a:r>
            <a:r>
              <a:rPr dirty="0" sz="2800" spc="-90" b="1" i="1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800" spc="110" b="1" i="1">
                <a:solidFill>
                  <a:srgbClr val="FF0000"/>
                </a:solidFill>
                <a:latin typeface="Times New Roman"/>
                <a:cs typeface="Times New Roman"/>
              </a:rPr>
              <a:t>Score</a:t>
            </a:r>
            <a:r>
              <a:rPr dirty="0" sz="2800" spc="-100" b="1" i="1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800" spc="240" b="1" i="1">
                <a:solidFill>
                  <a:srgbClr val="FF0000"/>
                </a:solidFill>
                <a:latin typeface="Times New Roman"/>
                <a:cs typeface="Times New Roman"/>
              </a:rPr>
              <a:t>method</a:t>
            </a:r>
            <a:r>
              <a:rPr dirty="0" sz="2800" spc="-80" b="1" i="1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800" spc="100" b="1" i="1">
                <a:solidFill>
                  <a:srgbClr val="FF0000"/>
                </a:solidFill>
                <a:latin typeface="Times New Roman"/>
                <a:cs typeface="Times New Roman"/>
              </a:rPr>
              <a:t>.</a:t>
            </a:r>
            <a:endParaRPr sz="2800">
              <a:latin typeface="Times New Roman"/>
              <a:cs typeface="Times New Roman"/>
            </a:endParaRPr>
          </a:p>
          <a:p>
            <a:pPr marL="12700" marR="161290">
              <a:lnSpc>
                <a:spcPct val="100000"/>
              </a:lnSpc>
              <a:spcBef>
                <a:spcPts val="445"/>
              </a:spcBef>
              <a:buSzPct val="96428"/>
              <a:buAutoNum type="arabicPeriod" startAt="6"/>
              <a:tabLst>
                <a:tab pos="307340" algn="l"/>
              </a:tabLst>
            </a:pPr>
            <a:r>
              <a:rPr dirty="0" sz="2800" spc="50" b="1" i="1">
                <a:solidFill>
                  <a:srgbClr val="FF0000"/>
                </a:solidFill>
                <a:latin typeface="Times New Roman"/>
                <a:cs typeface="Times New Roman"/>
              </a:rPr>
              <a:t>Food</a:t>
            </a:r>
            <a:r>
              <a:rPr dirty="0" sz="2800" spc="-155" b="1" i="1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800" spc="100" b="1" i="1">
                <a:solidFill>
                  <a:srgbClr val="FF0000"/>
                </a:solidFill>
                <a:latin typeface="Times New Roman"/>
                <a:cs typeface="Times New Roman"/>
              </a:rPr>
              <a:t>Frequency</a:t>
            </a:r>
            <a:r>
              <a:rPr dirty="0" sz="2800" spc="-105" b="1" i="1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800" spc="180" b="1" i="1">
                <a:solidFill>
                  <a:srgbClr val="FF0000"/>
                </a:solidFill>
                <a:latin typeface="Times New Roman"/>
                <a:cs typeface="Times New Roman"/>
              </a:rPr>
              <a:t>Questionnaire</a:t>
            </a:r>
            <a:r>
              <a:rPr dirty="0" sz="2800" spc="-30" b="1" i="1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800" spc="240" b="1" i="1">
                <a:solidFill>
                  <a:srgbClr val="FF0000"/>
                </a:solidFill>
                <a:latin typeface="Times New Roman"/>
                <a:cs typeface="Times New Roman"/>
              </a:rPr>
              <a:t>method</a:t>
            </a:r>
            <a:r>
              <a:rPr dirty="0" sz="2800" spc="-95" b="1" i="1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800" spc="-55" b="1" i="1">
                <a:solidFill>
                  <a:srgbClr val="FF0000"/>
                </a:solidFill>
                <a:latin typeface="Times New Roman"/>
                <a:cs typeface="Times New Roman"/>
              </a:rPr>
              <a:t>.(FFQ  </a:t>
            </a:r>
            <a:r>
              <a:rPr dirty="0" sz="2800" spc="165" b="1" i="1">
                <a:solidFill>
                  <a:srgbClr val="FF0000"/>
                </a:solidFill>
                <a:latin typeface="Times New Roman"/>
                <a:cs typeface="Times New Roman"/>
              </a:rPr>
              <a:t>Method)</a:t>
            </a:r>
            <a:endParaRPr sz="2800">
              <a:latin typeface="Times New Roman"/>
              <a:cs typeface="Times New Roman"/>
            </a:endParaRPr>
          </a:p>
          <a:p>
            <a:pPr marL="279400" indent="-267335">
              <a:lnSpc>
                <a:spcPct val="100000"/>
              </a:lnSpc>
              <a:spcBef>
                <a:spcPts val="405"/>
              </a:spcBef>
              <a:buSzPct val="96428"/>
              <a:buAutoNum type="arabicPeriod" startAt="6"/>
              <a:tabLst>
                <a:tab pos="280035" algn="l"/>
              </a:tabLst>
            </a:pPr>
            <a:r>
              <a:rPr dirty="0" sz="2800" spc="170" b="1" i="1">
                <a:solidFill>
                  <a:srgbClr val="FF0000"/>
                </a:solidFill>
                <a:latin typeface="Times New Roman"/>
                <a:cs typeface="Times New Roman"/>
              </a:rPr>
              <a:t>Dupliate</a:t>
            </a:r>
            <a:r>
              <a:rPr dirty="0" sz="2800" spc="-60" b="1" i="1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800" spc="200" b="1" i="1">
                <a:solidFill>
                  <a:srgbClr val="FF0000"/>
                </a:solidFill>
                <a:latin typeface="Times New Roman"/>
                <a:cs typeface="Times New Roman"/>
              </a:rPr>
              <a:t>Sample/</a:t>
            </a:r>
            <a:r>
              <a:rPr dirty="0" sz="2800" spc="-125" b="1" i="1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800" spc="140" b="1" i="1">
                <a:solidFill>
                  <a:srgbClr val="FF0000"/>
                </a:solidFill>
                <a:latin typeface="Times New Roman"/>
                <a:cs typeface="Times New Roman"/>
              </a:rPr>
              <a:t>Chemical</a:t>
            </a:r>
            <a:r>
              <a:rPr dirty="0" sz="2800" spc="-60" b="1" i="1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800" spc="175" b="1" i="1">
                <a:solidFill>
                  <a:srgbClr val="FF0000"/>
                </a:solidFill>
                <a:latin typeface="Times New Roman"/>
                <a:cs typeface="Times New Roman"/>
              </a:rPr>
              <a:t>analysis</a:t>
            </a:r>
            <a:r>
              <a:rPr dirty="0" sz="2800" spc="-105" b="1" i="1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800" spc="240" b="1" i="1">
                <a:solidFill>
                  <a:srgbClr val="FF0000"/>
                </a:solidFill>
                <a:latin typeface="Times New Roman"/>
                <a:cs typeface="Times New Roman"/>
              </a:rPr>
              <a:t>method</a:t>
            </a:r>
            <a:r>
              <a:rPr dirty="0" sz="2800" spc="-110" b="1" i="1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800" spc="100" b="1" i="1">
                <a:solidFill>
                  <a:srgbClr val="FF0000"/>
                </a:solidFill>
                <a:latin typeface="Times New Roman"/>
                <a:cs typeface="Times New Roman"/>
              </a:rPr>
              <a:t>.</a:t>
            </a:r>
            <a:endParaRPr sz="2800">
              <a:latin typeface="Times New Roman"/>
              <a:cs typeface="Times New Roman"/>
            </a:endParaRPr>
          </a:p>
          <a:p>
            <a:pPr marL="12700" marR="2672715">
              <a:lnSpc>
                <a:spcPts val="4029"/>
              </a:lnSpc>
              <a:spcBef>
                <a:spcPts val="250"/>
              </a:spcBef>
              <a:buSzPct val="96428"/>
              <a:buAutoNum type="arabicPeriod" startAt="6"/>
              <a:tabLst>
                <a:tab pos="304165" algn="l"/>
              </a:tabLst>
            </a:pPr>
            <a:r>
              <a:rPr dirty="0" sz="2800" spc="140" b="1" i="1">
                <a:solidFill>
                  <a:srgbClr val="FF0000"/>
                </a:solidFill>
                <a:latin typeface="Times New Roman"/>
                <a:cs typeface="Times New Roman"/>
              </a:rPr>
              <a:t>Expenditure</a:t>
            </a:r>
            <a:r>
              <a:rPr dirty="0" sz="2800" spc="-60" b="1" i="1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800" spc="204" b="1" i="1">
                <a:solidFill>
                  <a:srgbClr val="FF0000"/>
                </a:solidFill>
                <a:latin typeface="Times New Roman"/>
                <a:cs typeface="Times New Roman"/>
              </a:rPr>
              <a:t>pattern</a:t>
            </a:r>
            <a:r>
              <a:rPr dirty="0" sz="2800" spc="-105" b="1" i="1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800" spc="240" b="1" i="1">
                <a:solidFill>
                  <a:srgbClr val="FF0000"/>
                </a:solidFill>
                <a:latin typeface="Times New Roman"/>
                <a:cs typeface="Times New Roman"/>
              </a:rPr>
              <a:t>method</a:t>
            </a:r>
            <a:r>
              <a:rPr dirty="0" sz="2800" spc="-40" b="1" i="1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800" spc="100" b="1" i="1">
                <a:solidFill>
                  <a:srgbClr val="FF0000"/>
                </a:solidFill>
                <a:latin typeface="Times New Roman"/>
                <a:cs typeface="Times New Roman"/>
              </a:rPr>
              <a:t>.  </a:t>
            </a:r>
            <a:r>
              <a:rPr dirty="0" sz="2800" spc="175" b="1" i="1">
                <a:solidFill>
                  <a:srgbClr val="FF0000"/>
                </a:solidFill>
                <a:latin typeface="Times New Roman"/>
                <a:cs typeface="Times New Roman"/>
              </a:rPr>
              <a:t>9.Diet </a:t>
            </a:r>
            <a:r>
              <a:rPr dirty="0" sz="2800" spc="200" b="1" i="1">
                <a:solidFill>
                  <a:srgbClr val="FF0000"/>
                </a:solidFill>
                <a:latin typeface="Times New Roman"/>
                <a:cs typeface="Times New Roman"/>
              </a:rPr>
              <a:t>History</a:t>
            </a:r>
            <a:r>
              <a:rPr dirty="0" sz="2800" spc="-360" b="1" i="1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800" spc="100" b="1" i="1">
                <a:solidFill>
                  <a:srgbClr val="FF0000"/>
                </a:solidFill>
                <a:latin typeface="Times New Roman"/>
                <a:cs typeface="Times New Roman"/>
              </a:rPr>
              <a:t>.</a:t>
            </a:r>
            <a:endParaRPr sz="2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430"/>
              </a:spcBef>
            </a:pPr>
            <a:r>
              <a:rPr dirty="0" sz="2800" spc="95" b="1" i="1">
                <a:solidFill>
                  <a:srgbClr val="FF0000"/>
                </a:solidFill>
                <a:latin typeface="Times New Roman"/>
                <a:cs typeface="Times New Roman"/>
              </a:rPr>
              <a:t>10.Recording</a:t>
            </a:r>
            <a:r>
              <a:rPr dirty="0" sz="2800" spc="-135" b="1" i="1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800" spc="215" b="1" i="1">
                <a:solidFill>
                  <a:srgbClr val="FF0000"/>
                </a:solidFill>
                <a:latin typeface="Times New Roman"/>
                <a:cs typeface="Times New Roman"/>
              </a:rPr>
              <a:t>method.</a:t>
            </a:r>
            <a:endParaRPr sz="2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9143999" cy="685799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0" y="0"/>
              <a:ext cx="9143999" cy="10287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4401312" y="0"/>
              <a:ext cx="4742688" cy="60045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0" y="0"/>
              <a:ext cx="9143999" cy="1021079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0" y="304797"/>
              <a:ext cx="9143999" cy="6553198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44195" y="975863"/>
            <a:ext cx="8091805" cy="2125345"/>
          </a:xfrm>
          <a:prstGeom prst="rect">
            <a:avLst/>
          </a:prstGeom>
        </p:spPr>
        <p:txBody>
          <a:bodyPr wrap="square" lIns="0" tIns="1276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5"/>
              </a:spcBef>
            </a:pPr>
            <a:r>
              <a:rPr dirty="0" sz="4500" b="1" i="1">
                <a:solidFill>
                  <a:srgbClr val="FF0000"/>
                </a:solidFill>
                <a:latin typeface="Comic Sans MS"/>
                <a:cs typeface="Comic Sans MS"/>
              </a:rPr>
              <a:t>Dietary </a:t>
            </a:r>
            <a:r>
              <a:rPr dirty="0" sz="4500" spc="-10" b="1" i="1">
                <a:solidFill>
                  <a:srgbClr val="FF0000"/>
                </a:solidFill>
                <a:latin typeface="Comic Sans MS"/>
                <a:cs typeface="Comic Sans MS"/>
              </a:rPr>
              <a:t>Assessment</a:t>
            </a:r>
            <a:r>
              <a:rPr dirty="0" sz="4500" spc="-204" b="1" i="1">
                <a:solidFill>
                  <a:srgbClr val="FF0000"/>
                </a:solidFill>
                <a:latin typeface="Comic Sans MS"/>
                <a:cs typeface="Comic Sans MS"/>
              </a:rPr>
              <a:t> </a:t>
            </a:r>
            <a:r>
              <a:rPr dirty="0" sz="4500" b="1" i="1">
                <a:solidFill>
                  <a:srgbClr val="FF0000"/>
                </a:solidFill>
                <a:latin typeface="Comic Sans MS"/>
                <a:cs typeface="Comic Sans MS"/>
              </a:rPr>
              <a:t>Methods</a:t>
            </a:r>
            <a:endParaRPr sz="4500">
              <a:latin typeface="Comic Sans MS"/>
              <a:cs typeface="Comic Sans MS"/>
            </a:endParaRPr>
          </a:p>
          <a:p>
            <a:pPr marL="104139" marR="1028065">
              <a:lnSpc>
                <a:spcPts val="5180"/>
              </a:lnSpc>
              <a:spcBef>
                <a:spcPts val="180"/>
              </a:spcBef>
            </a:pPr>
            <a:r>
              <a:rPr dirty="0" sz="3600" b="1" i="1">
                <a:latin typeface="Comic Sans MS"/>
                <a:cs typeface="Comic Sans MS"/>
              </a:rPr>
              <a:t>Method </a:t>
            </a:r>
            <a:r>
              <a:rPr dirty="0" sz="3600" spc="-5" b="1" i="1">
                <a:latin typeface="Comic Sans MS"/>
                <a:cs typeface="Comic Sans MS"/>
              </a:rPr>
              <a:t>employed for</a:t>
            </a:r>
            <a:r>
              <a:rPr dirty="0" sz="3600" spc="-295" b="1" i="1">
                <a:latin typeface="Comic Sans MS"/>
                <a:cs typeface="Comic Sans MS"/>
              </a:rPr>
              <a:t> </a:t>
            </a:r>
            <a:r>
              <a:rPr dirty="0" sz="3600" b="1" i="1">
                <a:latin typeface="Comic Sans MS"/>
                <a:cs typeface="Comic Sans MS"/>
              </a:rPr>
              <a:t>collecting  National </a:t>
            </a:r>
            <a:r>
              <a:rPr dirty="0" sz="3600" spc="-5" b="1" i="1">
                <a:latin typeface="Comic Sans MS"/>
                <a:cs typeface="Comic Sans MS"/>
              </a:rPr>
              <a:t>Level</a:t>
            </a:r>
            <a:r>
              <a:rPr dirty="0" sz="3600" spc="-15" b="1" i="1">
                <a:latin typeface="Comic Sans MS"/>
                <a:cs typeface="Comic Sans MS"/>
              </a:rPr>
              <a:t> </a:t>
            </a:r>
            <a:r>
              <a:rPr dirty="0" sz="3600" b="1" i="1">
                <a:latin typeface="Comic Sans MS"/>
                <a:cs typeface="Comic Sans MS"/>
              </a:rPr>
              <a:t>Data</a:t>
            </a:r>
            <a:endParaRPr sz="3600">
              <a:latin typeface="Comic Sans MS"/>
              <a:cs typeface="Comic Sans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197355" y="3985005"/>
            <a:ext cx="6665595" cy="6965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400" b="1" i="1">
                <a:solidFill>
                  <a:srgbClr val="045F79"/>
                </a:solidFill>
                <a:latin typeface="Comic Sans MS"/>
                <a:cs typeface="Comic Sans MS"/>
              </a:rPr>
              <a:t>FOOD </a:t>
            </a:r>
            <a:r>
              <a:rPr dirty="0" sz="4400" spc="-5" b="1" i="1">
                <a:solidFill>
                  <a:srgbClr val="045F79"/>
                </a:solidFill>
                <a:latin typeface="Comic Sans MS"/>
                <a:cs typeface="Comic Sans MS"/>
              </a:rPr>
              <a:t>BALANCE</a:t>
            </a:r>
            <a:r>
              <a:rPr dirty="0" sz="4400" spc="-155" b="1" i="1">
                <a:solidFill>
                  <a:srgbClr val="045F79"/>
                </a:solidFill>
                <a:latin typeface="Comic Sans MS"/>
                <a:cs typeface="Comic Sans MS"/>
              </a:rPr>
              <a:t> </a:t>
            </a:r>
            <a:r>
              <a:rPr dirty="0" sz="4400" spc="-5" b="1" i="1">
                <a:solidFill>
                  <a:srgbClr val="045F79"/>
                </a:solidFill>
                <a:latin typeface="Comic Sans MS"/>
                <a:cs typeface="Comic Sans MS"/>
              </a:rPr>
              <a:t>SHEET</a:t>
            </a:r>
            <a:endParaRPr sz="4400">
              <a:latin typeface="Comic Sans MS"/>
              <a:cs typeface="Comic Sans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534527" y="6509715"/>
            <a:ext cx="16256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65">
                <a:solidFill>
                  <a:srgbClr val="045C75"/>
                </a:solidFill>
                <a:latin typeface="Times New Roman"/>
                <a:cs typeface="Times New Roman"/>
              </a:rPr>
              <a:t>35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9143999" cy="685799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0" y="0"/>
              <a:ext cx="9143999" cy="10287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4401312" y="0"/>
              <a:ext cx="4742688" cy="60045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0" y="0"/>
              <a:ext cx="9143999" cy="1021079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367995" y="418338"/>
            <a:ext cx="6272530" cy="788035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5000" spc="-5" b="0" i="0">
                <a:solidFill>
                  <a:srgbClr val="045F79"/>
                </a:solidFill>
                <a:latin typeface="Comic Sans MS"/>
                <a:cs typeface="Comic Sans MS"/>
              </a:rPr>
              <a:t>INDIVIDUAL</a:t>
            </a:r>
            <a:r>
              <a:rPr dirty="0" sz="5000" spc="-135" b="0" i="0">
                <a:solidFill>
                  <a:srgbClr val="045F79"/>
                </a:solidFill>
                <a:latin typeface="Comic Sans MS"/>
                <a:cs typeface="Comic Sans MS"/>
              </a:rPr>
              <a:t> </a:t>
            </a:r>
            <a:r>
              <a:rPr dirty="0" sz="5000" b="0" i="0">
                <a:solidFill>
                  <a:srgbClr val="045F79"/>
                </a:solidFill>
                <a:latin typeface="Comic Sans MS"/>
                <a:cs typeface="Comic Sans MS"/>
              </a:rPr>
              <a:t>LEVEL</a:t>
            </a:r>
            <a:endParaRPr sz="5000">
              <a:latin typeface="Comic Sans MS"/>
              <a:cs typeface="Comic Sans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523858" y="6509715"/>
            <a:ext cx="17907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solidFill>
                  <a:srgbClr val="045C75"/>
                </a:solidFill>
                <a:latin typeface="Times New Roman"/>
                <a:cs typeface="Times New Roman"/>
              </a:rPr>
              <a:t>36</a:t>
            </a:r>
            <a:endParaRPr sz="1200">
              <a:latin typeface="Times New Roman"/>
              <a:cs typeface="Times New Roman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3529584" y="1335024"/>
            <a:ext cx="5619750" cy="2567940"/>
            <a:chOff x="3529584" y="1335024"/>
            <a:chExt cx="5619750" cy="2567940"/>
          </a:xfrm>
        </p:grpSpPr>
        <p:sp>
          <p:nvSpPr>
            <p:cNvPr id="10" name="object 10"/>
            <p:cNvSpPr/>
            <p:nvPr/>
          </p:nvSpPr>
          <p:spPr>
            <a:xfrm>
              <a:off x="3657600" y="1447800"/>
              <a:ext cx="5486400" cy="2286000"/>
            </a:xfrm>
            <a:custGeom>
              <a:avLst/>
              <a:gdLst/>
              <a:ahLst/>
              <a:cxnLst/>
              <a:rect l="l" t="t" r="r" b="b"/>
              <a:pathLst>
                <a:path w="5486400" h="2286000">
                  <a:moveTo>
                    <a:pt x="5486400" y="0"/>
                  </a:moveTo>
                  <a:lnTo>
                    <a:pt x="0" y="0"/>
                  </a:lnTo>
                  <a:lnTo>
                    <a:pt x="0" y="2286000"/>
                  </a:lnTo>
                  <a:lnTo>
                    <a:pt x="5486400" y="2286000"/>
                  </a:lnTo>
                  <a:lnTo>
                    <a:pt x="5486400" y="0"/>
                  </a:lnTo>
                  <a:close/>
                </a:path>
              </a:pathLst>
            </a:custGeom>
            <a:solidFill>
              <a:srgbClr val="0D6DC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3657600" y="1447800"/>
              <a:ext cx="5486400" cy="2286000"/>
            </a:xfrm>
            <a:custGeom>
              <a:avLst/>
              <a:gdLst/>
              <a:ahLst/>
              <a:cxnLst/>
              <a:rect l="l" t="t" r="r" b="b"/>
              <a:pathLst>
                <a:path w="5486400" h="2286000">
                  <a:moveTo>
                    <a:pt x="0" y="2286000"/>
                  </a:moveTo>
                  <a:lnTo>
                    <a:pt x="5486400" y="2286000"/>
                  </a:lnTo>
                  <a:lnTo>
                    <a:pt x="5486400" y="0"/>
                  </a:lnTo>
                  <a:lnTo>
                    <a:pt x="0" y="0"/>
                  </a:lnTo>
                  <a:lnTo>
                    <a:pt x="0" y="2286000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3529584" y="1335024"/>
              <a:ext cx="580643" cy="780288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3675888" y="1394460"/>
              <a:ext cx="777239" cy="679703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4047744" y="1394460"/>
              <a:ext cx="591312" cy="679703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4233672" y="1394460"/>
              <a:ext cx="2121407" cy="679703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3529584" y="1700784"/>
              <a:ext cx="580643" cy="780288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3675888" y="1760220"/>
              <a:ext cx="2947416" cy="679703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/>
            <p:cNvSpPr/>
            <p:nvPr/>
          </p:nvSpPr>
          <p:spPr>
            <a:xfrm>
              <a:off x="3529584" y="2066544"/>
              <a:ext cx="580643" cy="780288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/>
            <p:cNvSpPr/>
            <p:nvPr/>
          </p:nvSpPr>
          <p:spPr>
            <a:xfrm>
              <a:off x="3675888" y="2125980"/>
              <a:ext cx="2668524" cy="679703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/>
            <p:cNvSpPr/>
            <p:nvPr/>
          </p:nvSpPr>
          <p:spPr>
            <a:xfrm>
              <a:off x="3529584" y="2432304"/>
              <a:ext cx="580643" cy="780288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/>
            <p:cNvSpPr/>
            <p:nvPr/>
          </p:nvSpPr>
          <p:spPr>
            <a:xfrm>
              <a:off x="3675888" y="2491740"/>
              <a:ext cx="3441191" cy="679703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/>
            <p:cNvSpPr/>
            <p:nvPr/>
          </p:nvSpPr>
          <p:spPr>
            <a:xfrm>
              <a:off x="3558540" y="2857500"/>
              <a:ext cx="5407152" cy="679703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/>
            <p:cNvSpPr/>
            <p:nvPr/>
          </p:nvSpPr>
          <p:spPr>
            <a:xfrm>
              <a:off x="3558540" y="3223259"/>
              <a:ext cx="2321052" cy="679703"/>
            </a:xfrm>
            <a:prstGeom prst="rect">
              <a:avLst/>
            </a:prstGeom>
            <a:blipFill>
              <a:blip r:embed="rId1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4" name="object 24"/>
          <p:cNvSpPr txBox="1"/>
          <p:nvPr/>
        </p:nvSpPr>
        <p:spPr>
          <a:xfrm>
            <a:off x="3736975" y="1450975"/>
            <a:ext cx="4880610" cy="22205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31445" indent="-119380">
              <a:lnSpc>
                <a:spcPct val="100000"/>
              </a:lnSpc>
              <a:spcBef>
                <a:spcPts val="100"/>
              </a:spcBef>
              <a:buSzPct val="91666"/>
              <a:buFont typeface="Comic Sans MS"/>
              <a:buChar char="•"/>
              <a:tabLst>
                <a:tab pos="132080" algn="l"/>
              </a:tabLst>
            </a:pPr>
            <a:r>
              <a:rPr dirty="0" sz="2400" spc="-5" b="1">
                <a:solidFill>
                  <a:srgbClr val="FF0000"/>
                </a:solidFill>
                <a:latin typeface="Comic Sans MS"/>
                <a:cs typeface="Comic Sans MS"/>
              </a:rPr>
              <a:t>24-hour</a:t>
            </a:r>
            <a:r>
              <a:rPr dirty="0" sz="2400" spc="-65" b="1">
                <a:solidFill>
                  <a:srgbClr val="FF0000"/>
                </a:solidFill>
                <a:latin typeface="Comic Sans MS"/>
                <a:cs typeface="Comic Sans MS"/>
              </a:rPr>
              <a:t> </a:t>
            </a:r>
            <a:r>
              <a:rPr dirty="0" sz="2400" spc="-5" b="1">
                <a:solidFill>
                  <a:srgbClr val="FF0000"/>
                </a:solidFill>
                <a:latin typeface="Comic Sans MS"/>
                <a:cs typeface="Comic Sans MS"/>
              </a:rPr>
              <a:t>recall</a:t>
            </a:r>
            <a:endParaRPr sz="2400">
              <a:latin typeface="Comic Sans MS"/>
              <a:cs typeface="Comic Sans MS"/>
            </a:endParaRPr>
          </a:p>
          <a:p>
            <a:pPr marL="131445" indent="-119380">
              <a:lnSpc>
                <a:spcPct val="100000"/>
              </a:lnSpc>
              <a:buSzPct val="91666"/>
              <a:buFont typeface="Comic Sans MS"/>
              <a:buChar char="•"/>
              <a:tabLst>
                <a:tab pos="132080" algn="l"/>
              </a:tabLst>
            </a:pPr>
            <a:r>
              <a:rPr dirty="0" sz="2400" b="1">
                <a:solidFill>
                  <a:srgbClr val="FF0000"/>
                </a:solidFill>
                <a:latin typeface="Comic Sans MS"/>
                <a:cs typeface="Comic Sans MS"/>
              </a:rPr>
              <a:t>Telephone</a:t>
            </a:r>
            <a:r>
              <a:rPr dirty="0" sz="2400" spc="-20" b="1">
                <a:solidFill>
                  <a:srgbClr val="FF0000"/>
                </a:solidFill>
                <a:latin typeface="Comic Sans MS"/>
                <a:cs typeface="Comic Sans MS"/>
              </a:rPr>
              <a:t> </a:t>
            </a:r>
            <a:r>
              <a:rPr dirty="0" sz="2400" spc="-5" b="1">
                <a:solidFill>
                  <a:srgbClr val="FF0000"/>
                </a:solidFill>
                <a:latin typeface="Comic Sans MS"/>
                <a:cs typeface="Comic Sans MS"/>
              </a:rPr>
              <a:t>recall</a:t>
            </a:r>
            <a:endParaRPr sz="2400">
              <a:latin typeface="Comic Sans MS"/>
              <a:cs typeface="Comic Sans MS"/>
            </a:endParaRPr>
          </a:p>
          <a:p>
            <a:pPr marL="131445" indent="-119380">
              <a:lnSpc>
                <a:spcPct val="100000"/>
              </a:lnSpc>
              <a:buSzPct val="91666"/>
              <a:buFont typeface="Comic Sans MS"/>
              <a:buChar char="•"/>
              <a:tabLst>
                <a:tab pos="132080" algn="l"/>
              </a:tabLst>
            </a:pPr>
            <a:r>
              <a:rPr dirty="0" sz="2400" spc="-5" b="1">
                <a:solidFill>
                  <a:srgbClr val="FF0000"/>
                </a:solidFill>
                <a:latin typeface="Comic Sans MS"/>
                <a:cs typeface="Comic Sans MS"/>
              </a:rPr>
              <a:t>Dietary</a:t>
            </a:r>
            <a:r>
              <a:rPr dirty="0" sz="2400" spc="-55" b="1">
                <a:solidFill>
                  <a:srgbClr val="FF0000"/>
                </a:solidFill>
                <a:latin typeface="Comic Sans MS"/>
                <a:cs typeface="Comic Sans MS"/>
              </a:rPr>
              <a:t> </a:t>
            </a:r>
            <a:r>
              <a:rPr dirty="0" sz="2400" spc="-5" b="1">
                <a:solidFill>
                  <a:srgbClr val="FF0000"/>
                </a:solidFill>
                <a:latin typeface="Comic Sans MS"/>
                <a:cs typeface="Comic Sans MS"/>
              </a:rPr>
              <a:t>history</a:t>
            </a:r>
            <a:endParaRPr sz="2400">
              <a:latin typeface="Comic Sans MS"/>
              <a:cs typeface="Comic Sans MS"/>
            </a:endParaRPr>
          </a:p>
          <a:p>
            <a:pPr marL="131445" indent="-119380">
              <a:lnSpc>
                <a:spcPct val="100000"/>
              </a:lnSpc>
              <a:buSzPct val="91666"/>
              <a:buFont typeface="Comic Sans MS"/>
              <a:buChar char="•"/>
              <a:tabLst>
                <a:tab pos="132080" algn="l"/>
              </a:tabLst>
            </a:pPr>
            <a:r>
              <a:rPr dirty="0" sz="2400" spc="-5" b="1">
                <a:solidFill>
                  <a:srgbClr val="FF0000"/>
                </a:solidFill>
                <a:latin typeface="Comic Sans MS"/>
                <a:cs typeface="Comic Sans MS"/>
              </a:rPr>
              <a:t>Food frequency</a:t>
            </a:r>
            <a:r>
              <a:rPr dirty="0" sz="2400" spc="-70" b="1">
                <a:solidFill>
                  <a:srgbClr val="FF0000"/>
                </a:solidFill>
                <a:latin typeface="Comic Sans MS"/>
                <a:cs typeface="Comic Sans MS"/>
              </a:rPr>
              <a:t> </a:t>
            </a:r>
            <a:r>
              <a:rPr dirty="0" sz="2400" spc="-10" b="1">
                <a:solidFill>
                  <a:srgbClr val="FF0000"/>
                </a:solidFill>
                <a:latin typeface="Comic Sans MS"/>
                <a:cs typeface="Comic Sans MS"/>
              </a:rPr>
              <a:t>and</a:t>
            </a:r>
            <a:endParaRPr sz="2400">
              <a:latin typeface="Comic Sans MS"/>
              <a:cs typeface="Comic Sans MS"/>
            </a:endParaRPr>
          </a:p>
          <a:p>
            <a:pPr marL="12700" marR="5080">
              <a:lnSpc>
                <a:spcPct val="100000"/>
              </a:lnSpc>
            </a:pPr>
            <a:r>
              <a:rPr dirty="0" sz="2400" spc="-5" b="1">
                <a:solidFill>
                  <a:srgbClr val="FF0000"/>
                </a:solidFill>
                <a:latin typeface="Comic Sans MS"/>
                <a:cs typeface="Comic Sans MS"/>
              </a:rPr>
              <a:t>semi quantitative food</a:t>
            </a:r>
            <a:r>
              <a:rPr dirty="0" sz="2400" spc="-125" b="1">
                <a:solidFill>
                  <a:srgbClr val="FF0000"/>
                </a:solidFill>
                <a:latin typeface="Comic Sans MS"/>
                <a:cs typeface="Comic Sans MS"/>
              </a:rPr>
              <a:t> </a:t>
            </a:r>
            <a:r>
              <a:rPr dirty="0" sz="2400" spc="-5" b="1">
                <a:solidFill>
                  <a:srgbClr val="FF0000"/>
                </a:solidFill>
                <a:latin typeface="Comic Sans MS"/>
                <a:cs typeface="Comic Sans MS"/>
              </a:rPr>
              <a:t>frequency  questionnaire</a:t>
            </a:r>
            <a:endParaRPr sz="2400">
              <a:latin typeface="Comic Sans MS"/>
              <a:cs typeface="Comic Sans MS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100584" y="4186237"/>
            <a:ext cx="4629150" cy="2066925"/>
            <a:chOff x="100584" y="4186237"/>
            <a:chExt cx="4629150" cy="2066925"/>
          </a:xfrm>
        </p:grpSpPr>
        <p:sp>
          <p:nvSpPr>
            <p:cNvPr id="26" name="object 26"/>
            <p:cNvSpPr/>
            <p:nvPr/>
          </p:nvSpPr>
          <p:spPr>
            <a:xfrm>
              <a:off x="228600" y="4191000"/>
              <a:ext cx="4495800" cy="2057400"/>
            </a:xfrm>
            <a:custGeom>
              <a:avLst/>
              <a:gdLst/>
              <a:ahLst/>
              <a:cxnLst/>
              <a:rect l="l" t="t" r="r" b="b"/>
              <a:pathLst>
                <a:path w="4495800" h="2057400">
                  <a:moveTo>
                    <a:pt x="4495800" y="0"/>
                  </a:moveTo>
                  <a:lnTo>
                    <a:pt x="0" y="0"/>
                  </a:lnTo>
                  <a:lnTo>
                    <a:pt x="0" y="2057400"/>
                  </a:lnTo>
                  <a:lnTo>
                    <a:pt x="4495800" y="2057400"/>
                  </a:lnTo>
                  <a:lnTo>
                    <a:pt x="4495800" y="0"/>
                  </a:lnTo>
                  <a:close/>
                </a:path>
              </a:pathLst>
            </a:custGeom>
            <a:solidFill>
              <a:srgbClr val="0D6DC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/>
            <p:cNvSpPr/>
            <p:nvPr/>
          </p:nvSpPr>
          <p:spPr>
            <a:xfrm>
              <a:off x="228600" y="4191000"/>
              <a:ext cx="4495800" cy="2057400"/>
            </a:xfrm>
            <a:custGeom>
              <a:avLst/>
              <a:gdLst/>
              <a:ahLst/>
              <a:cxnLst/>
              <a:rect l="l" t="t" r="r" b="b"/>
              <a:pathLst>
                <a:path w="4495800" h="2057400">
                  <a:moveTo>
                    <a:pt x="0" y="2057400"/>
                  </a:moveTo>
                  <a:lnTo>
                    <a:pt x="4495800" y="2057400"/>
                  </a:lnTo>
                  <a:lnTo>
                    <a:pt x="4495800" y="0"/>
                  </a:lnTo>
                  <a:lnTo>
                    <a:pt x="0" y="0"/>
                  </a:lnTo>
                  <a:lnTo>
                    <a:pt x="0" y="2057400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/>
            <p:cNvSpPr/>
            <p:nvPr/>
          </p:nvSpPr>
          <p:spPr>
            <a:xfrm>
              <a:off x="100584" y="4375404"/>
              <a:ext cx="580644" cy="780288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/>
            <p:cNvSpPr/>
            <p:nvPr/>
          </p:nvSpPr>
          <p:spPr>
            <a:xfrm>
              <a:off x="246888" y="4434840"/>
              <a:ext cx="3541776" cy="679704"/>
            </a:xfrm>
            <a:prstGeom prst="rect">
              <a:avLst/>
            </a:prstGeom>
            <a:blipFill>
              <a:blip r:embed="rId1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/>
            <p:cNvSpPr/>
            <p:nvPr/>
          </p:nvSpPr>
          <p:spPr>
            <a:xfrm>
              <a:off x="100584" y="4741163"/>
              <a:ext cx="580644" cy="780288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/>
            <p:cNvSpPr/>
            <p:nvPr/>
          </p:nvSpPr>
          <p:spPr>
            <a:xfrm>
              <a:off x="246888" y="4800600"/>
              <a:ext cx="1997964" cy="679704"/>
            </a:xfrm>
            <a:prstGeom prst="rect">
              <a:avLst/>
            </a:prstGeom>
            <a:blipFill>
              <a:blip r:embed="rId1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/>
            <p:cNvSpPr/>
            <p:nvPr/>
          </p:nvSpPr>
          <p:spPr>
            <a:xfrm>
              <a:off x="100584" y="5106924"/>
              <a:ext cx="580644" cy="780288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/>
            <p:cNvSpPr/>
            <p:nvPr/>
          </p:nvSpPr>
          <p:spPr>
            <a:xfrm>
              <a:off x="246888" y="5166360"/>
              <a:ext cx="4035552" cy="679704"/>
            </a:xfrm>
            <a:prstGeom prst="rect">
              <a:avLst/>
            </a:prstGeom>
            <a:blipFill>
              <a:blip r:embed="rId1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4" name="object 34"/>
          <p:cNvSpPr txBox="1"/>
          <p:nvPr/>
        </p:nvSpPr>
        <p:spPr>
          <a:xfrm>
            <a:off x="307035" y="4492497"/>
            <a:ext cx="3764915" cy="11233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31445" indent="-119380">
              <a:lnSpc>
                <a:spcPct val="100000"/>
              </a:lnSpc>
              <a:spcBef>
                <a:spcPts val="100"/>
              </a:spcBef>
              <a:buSzPct val="91666"/>
              <a:buChar char="•"/>
              <a:tabLst>
                <a:tab pos="132080" algn="l"/>
              </a:tabLst>
            </a:pPr>
            <a:r>
              <a:rPr dirty="0" sz="2400">
                <a:solidFill>
                  <a:srgbClr val="FF0000"/>
                </a:solidFill>
                <a:latin typeface="Comic Sans MS"/>
                <a:cs typeface="Comic Sans MS"/>
              </a:rPr>
              <a:t>Weighed </a:t>
            </a:r>
            <a:r>
              <a:rPr dirty="0" sz="2400" spc="-5">
                <a:solidFill>
                  <a:srgbClr val="FF0000"/>
                </a:solidFill>
                <a:latin typeface="Comic Sans MS"/>
                <a:cs typeface="Comic Sans MS"/>
              </a:rPr>
              <a:t>food</a:t>
            </a:r>
            <a:r>
              <a:rPr dirty="0" sz="2400" spc="-90">
                <a:solidFill>
                  <a:srgbClr val="FF0000"/>
                </a:solidFill>
                <a:latin typeface="Comic Sans MS"/>
                <a:cs typeface="Comic Sans MS"/>
              </a:rPr>
              <a:t> </a:t>
            </a:r>
            <a:r>
              <a:rPr dirty="0" sz="2400" spc="-5">
                <a:solidFill>
                  <a:srgbClr val="FF0000"/>
                </a:solidFill>
                <a:latin typeface="Comic Sans MS"/>
                <a:cs typeface="Comic Sans MS"/>
              </a:rPr>
              <a:t>record</a:t>
            </a:r>
            <a:endParaRPr sz="2400">
              <a:latin typeface="Comic Sans MS"/>
              <a:cs typeface="Comic Sans MS"/>
            </a:endParaRPr>
          </a:p>
          <a:p>
            <a:pPr marL="131445" indent="-119380">
              <a:lnSpc>
                <a:spcPct val="100000"/>
              </a:lnSpc>
              <a:buSzPct val="91666"/>
              <a:buChar char="•"/>
              <a:tabLst>
                <a:tab pos="132080" algn="l"/>
              </a:tabLst>
            </a:pPr>
            <a:r>
              <a:rPr dirty="0" sz="2400" spc="-5">
                <a:solidFill>
                  <a:srgbClr val="FF0000"/>
                </a:solidFill>
                <a:latin typeface="Comic Sans MS"/>
                <a:cs typeface="Comic Sans MS"/>
              </a:rPr>
              <a:t>Food</a:t>
            </a:r>
            <a:r>
              <a:rPr dirty="0" sz="2400" spc="-25">
                <a:solidFill>
                  <a:srgbClr val="FF0000"/>
                </a:solidFill>
                <a:latin typeface="Comic Sans MS"/>
                <a:cs typeface="Comic Sans MS"/>
              </a:rPr>
              <a:t> </a:t>
            </a:r>
            <a:r>
              <a:rPr dirty="0" sz="2400" spc="-15">
                <a:solidFill>
                  <a:srgbClr val="FF0000"/>
                </a:solidFill>
                <a:latin typeface="Comic Sans MS"/>
                <a:cs typeface="Comic Sans MS"/>
              </a:rPr>
              <a:t>diary</a:t>
            </a:r>
            <a:endParaRPr sz="2400">
              <a:latin typeface="Comic Sans MS"/>
              <a:cs typeface="Comic Sans MS"/>
            </a:endParaRPr>
          </a:p>
          <a:p>
            <a:pPr marL="131445" indent="-119380">
              <a:lnSpc>
                <a:spcPct val="100000"/>
              </a:lnSpc>
              <a:buSzPct val="91666"/>
              <a:buChar char="•"/>
              <a:tabLst>
                <a:tab pos="132080" algn="l"/>
              </a:tabLst>
            </a:pPr>
            <a:r>
              <a:rPr dirty="0" sz="2400" spc="-5">
                <a:solidFill>
                  <a:srgbClr val="FF0000"/>
                </a:solidFill>
                <a:latin typeface="Comic Sans MS"/>
                <a:cs typeface="Comic Sans MS"/>
              </a:rPr>
              <a:t>Duplicate portion</a:t>
            </a:r>
            <a:r>
              <a:rPr dirty="0" sz="2400" spc="-85">
                <a:solidFill>
                  <a:srgbClr val="FF0000"/>
                </a:solidFill>
                <a:latin typeface="Comic Sans MS"/>
                <a:cs typeface="Comic Sans MS"/>
              </a:rPr>
              <a:t> </a:t>
            </a:r>
            <a:r>
              <a:rPr dirty="0" sz="2400" spc="-5">
                <a:solidFill>
                  <a:srgbClr val="FF0000"/>
                </a:solidFill>
                <a:latin typeface="Comic Sans MS"/>
                <a:cs typeface="Comic Sans MS"/>
              </a:rPr>
              <a:t>analysis</a:t>
            </a:r>
            <a:endParaRPr sz="2400">
              <a:latin typeface="Comic Sans MS"/>
              <a:cs typeface="Comic Sans MS"/>
            </a:endParaRPr>
          </a:p>
        </p:txBody>
      </p:sp>
      <p:grpSp>
        <p:nvGrpSpPr>
          <p:cNvPr id="35" name="object 35"/>
          <p:cNvGrpSpPr/>
          <p:nvPr/>
        </p:nvGrpSpPr>
        <p:grpSpPr>
          <a:xfrm>
            <a:off x="5405437" y="4795837"/>
            <a:ext cx="3209925" cy="1228725"/>
            <a:chOff x="5405437" y="4795837"/>
            <a:chExt cx="3209925" cy="1228725"/>
          </a:xfrm>
        </p:grpSpPr>
        <p:sp>
          <p:nvSpPr>
            <p:cNvPr id="36" name="object 36"/>
            <p:cNvSpPr/>
            <p:nvPr/>
          </p:nvSpPr>
          <p:spPr>
            <a:xfrm>
              <a:off x="5410200" y="4800600"/>
              <a:ext cx="3200400" cy="1219200"/>
            </a:xfrm>
            <a:custGeom>
              <a:avLst/>
              <a:gdLst/>
              <a:ahLst/>
              <a:cxnLst/>
              <a:rect l="l" t="t" r="r" b="b"/>
              <a:pathLst>
                <a:path w="3200400" h="1219200">
                  <a:moveTo>
                    <a:pt x="1600200" y="0"/>
                  </a:moveTo>
                  <a:lnTo>
                    <a:pt x="1532508" y="507"/>
                  </a:lnTo>
                  <a:lnTo>
                    <a:pt x="1465579" y="2158"/>
                  </a:lnTo>
                  <a:lnTo>
                    <a:pt x="1399413" y="4699"/>
                  </a:lnTo>
                  <a:lnTo>
                    <a:pt x="1334134" y="8381"/>
                  </a:lnTo>
                  <a:lnTo>
                    <a:pt x="1269746" y="12954"/>
                  </a:lnTo>
                  <a:lnTo>
                    <a:pt x="1206119" y="18668"/>
                  </a:lnTo>
                  <a:lnTo>
                    <a:pt x="1143634" y="25145"/>
                  </a:lnTo>
                  <a:lnTo>
                    <a:pt x="1082166" y="32638"/>
                  </a:lnTo>
                  <a:lnTo>
                    <a:pt x="1021841" y="41020"/>
                  </a:lnTo>
                  <a:lnTo>
                    <a:pt x="962660" y="50292"/>
                  </a:lnTo>
                  <a:lnTo>
                    <a:pt x="904621" y="60451"/>
                  </a:lnTo>
                  <a:lnTo>
                    <a:pt x="847978" y="71374"/>
                  </a:lnTo>
                  <a:lnTo>
                    <a:pt x="792479" y="83185"/>
                  </a:lnTo>
                  <a:lnTo>
                    <a:pt x="738504" y="95885"/>
                  </a:lnTo>
                  <a:lnTo>
                    <a:pt x="685926" y="109219"/>
                  </a:lnTo>
                  <a:lnTo>
                    <a:pt x="634873" y="123317"/>
                  </a:lnTo>
                  <a:lnTo>
                    <a:pt x="585342" y="138302"/>
                  </a:lnTo>
                  <a:lnTo>
                    <a:pt x="537463" y="153797"/>
                  </a:lnTo>
                  <a:lnTo>
                    <a:pt x="491109" y="170180"/>
                  </a:lnTo>
                  <a:lnTo>
                    <a:pt x="446659" y="187070"/>
                  </a:lnTo>
                  <a:lnTo>
                    <a:pt x="403860" y="204724"/>
                  </a:lnTo>
                  <a:lnTo>
                    <a:pt x="362838" y="223012"/>
                  </a:lnTo>
                  <a:lnTo>
                    <a:pt x="323850" y="241807"/>
                  </a:lnTo>
                  <a:lnTo>
                    <a:pt x="286638" y="261366"/>
                  </a:lnTo>
                  <a:lnTo>
                    <a:pt x="251587" y="281305"/>
                  </a:lnTo>
                  <a:lnTo>
                    <a:pt x="218439" y="301879"/>
                  </a:lnTo>
                  <a:lnTo>
                    <a:pt x="158623" y="344677"/>
                  </a:lnTo>
                  <a:lnTo>
                    <a:pt x="107696" y="389255"/>
                  </a:lnTo>
                  <a:lnTo>
                    <a:pt x="66039" y="435737"/>
                  </a:lnTo>
                  <a:lnTo>
                    <a:pt x="34162" y="483743"/>
                  </a:lnTo>
                  <a:lnTo>
                    <a:pt x="12446" y="533146"/>
                  </a:lnTo>
                  <a:lnTo>
                    <a:pt x="1397" y="583819"/>
                  </a:lnTo>
                  <a:lnTo>
                    <a:pt x="0" y="609600"/>
                  </a:lnTo>
                  <a:lnTo>
                    <a:pt x="1397" y="635381"/>
                  </a:lnTo>
                  <a:lnTo>
                    <a:pt x="12446" y="686054"/>
                  </a:lnTo>
                  <a:lnTo>
                    <a:pt x="34162" y="735457"/>
                  </a:lnTo>
                  <a:lnTo>
                    <a:pt x="66039" y="783463"/>
                  </a:lnTo>
                  <a:lnTo>
                    <a:pt x="107696" y="829932"/>
                  </a:lnTo>
                  <a:lnTo>
                    <a:pt x="158623" y="874572"/>
                  </a:lnTo>
                  <a:lnTo>
                    <a:pt x="218439" y="917282"/>
                  </a:lnTo>
                  <a:lnTo>
                    <a:pt x="251587" y="937856"/>
                  </a:lnTo>
                  <a:lnTo>
                    <a:pt x="286638" y="957884"/>
                  </a:lnTo>
                  <a:lnTo>
                    <a:pt x="323850" y="977341"/>
                  </a:lnTo>
                  <a:lnTo>
                    <a:pt x="362838" y="996200"/>
                  </a:lnTo>
                  <a:lnTo>
                    <a:pt x="403860" y="1014463"/>
                  </a:lnTo>
                  <a:lnTo>
                    <a:pt x="446659" y="1032090"/>
                  </a:lnTo>
                  <a:lnTo>
                    <a:pt x="491109" y="1049058"/>
                  </a:lnTo>
                  <a:lnTo>
                    <a:pt x="537463" y="1065352"/>
                  </a:lnTo>
                  <a:lnTo>
                    <a:pt x="585342" y="1080947"/>
                  </a:lnTo>
                  <a:lnTo>
                    <a:pt x="634873" y="1095832"/>
                  </a:lnTo>
                  <a:lnTo>
                    <a:pt x="685926" y="1109980"/>
                  </a:lnTo>
                  <a:lnTo>
                    <a:pt x="738504" y="1123365"/>
                  </a:lnTo>
                  <a:lnTo>
                    <a:pt x="792479" y="1135976"/>
                  </a:lnTo>
                  <a:lnTo>
                    <a:pt x="847978" y="1147775"/>
                  </a:lnTo>
                  <a:lnTo>
                    <a:pt x="904621" y="1158760"/>
                  </a:lnTo>
                  <a:lnTo>
                    <a:pt x="962660" y="1168895"/>
                  </a:lnTo>
                  <a:lnTo>
                    <a:pt x="1021841" y="1178166"/>
                  </a:lnTo>
                  <a:lnTo>
                    <a:pt x="1082166" y="1186548"/>
                  </a:lnTo>
                  <a:lnTo>
                    <a:pt x="1143634" y="1194028"/>
                  </a:lnTo>
                  <a:lnTo>
                    <a:pt x="1206119" y="1200581"/>
                  </a:lnTo>
                  <a:lnTo>
                    <a:pt x="1269746" y="1206182"/>
                  </a:lnTo>
                  <a:lnTo>
                    <a:pt x="1334134" y="1210805"/>
                  </a:lnTo>
                  <a:lnTo>
                    <a:pt x="1399413" y="1214450"/>
                  </a:lnTo>
                  <a:lnTo>
                    <a:pt x="1465579" y="1217079"/>
                  </a:lnTo>
                  <a:lnTo>
                    <a:pt x="1532508" y="1218666"/>
                  </a:lnTo>
                  <a:lnTo>
                    <a:pt x="1600200" y="1219200"/>
                  </a:lnTo>
                  <a:lnTo>
                    <a:pt x="1667891" y="1218666"/>
                  </a:lnTo>
                  <a:lnTo>
                    <a:pt x="1734820" y="1217079"/>
                  </a:lnTo>
                  <a:lnTo>
                    <a:pt x="1800986" y="1214450"/>
                  </a:lnTo>
                  <a:lnTo>
                    <a:pt x="1866265" y="1210805"/>
                  </a:lnTo>
                  <a:lnTo>
                    <a:pt x="1930653" y="1206182"/>
                  </a:lnTo>
                  <a:lnTo>
                    <a:pt x="1994280" y="1200581"/>
                  </a:lnTo>
                  <a:lnTo>
                    <a:pt x="2056765" y="1194028"/>
                  </a:lnTo>
                  <a:lnTo>
                    <a:pt x="2118232" y="1186548"/>
                  </a:lnTo>
                  <a:lnTo>
                    <a:pt x="2178557" y="1178166"/>
                  </a:lnTo>
                  <a:lnTo>
                    <a:pt x="2237740" y="1168895"/>
                  </a:lnTo>
                  <a:lnTo>
                    <a:pt x="2295779" y="1158760"/>
                  </a:lnTo>
                  <a:lnTo>
                    <a:pt x="2352421" y="1147775"/>
                  </a:lnTo>
                  <a:lnTo>
                    <a:pt x="2407920" y="1135976"/>
                  </a:lnTo>
                  <a:lnTo>
                    <a:pt x="2461895" y="1123365"/>
                  </a:lnTo>
                  <a:lnTo>
                    <a:pt x="2514473" y="1109980"/>
                  </a:lnTo>
                  <a:lnTo>
                    <a:pt x="2565527" y="1095832"/>
                  </a:lnTo>
                  <a:lnTo>
                    <a:pt x="2615056" y="1080947"/>
                  </a:lnTo>
                  <a:lnTo>
                    <a:pt x="2662935" y="1065352"/>
                  </a:lnTo>
                  <a:lnTo>
                    <a:pt x="2709291" y="1049058"/>
                  </a:lnTo>
                  <a:lnTo>
                    <a:pt x="2753741" y="1032090"/>
                  </a:lnTo>
                  <a:lnTo>
                    <a:pt x="2796540" y="1014463"/>
                  </a:lnTo>
                  <a:lnTo>
                    <a:pt x="2837560" y="996200"/>
                  </a:lnTo>
                  <a:lnTo>
                    <a:pt x="2876550" y="977341"/>
                  </a:lnTo>
                  <a:lnTo>
                    <a:pt x="2913760" y="957884"/>
                  </a:lnTo>
                  <a:lnTo>
                    <a:pt x="2948813" y="937856"/>
                  </a:lnTo>
                  <a:lnTo>
                    <a:pt x="2981959" y="917282"/>
                  </a:lnTo>
                  <a:lnTo>
                    <a:pt x="3041777" y="874572"/>
                  </a:lnTo>
                  <a:lnTo>
                    <a:pt x="3092704" y="829932"/>
                  </a:lnTo>
                  <a:lnTo>
                    <a:pt x="3134359" y="783463"/>
                  </a:lnTo>
                  <a:lnTo>
                    <a:pt x="3166236" y="735457"/>
                  </a:lnTo>
                  <a:lnTo>
                    <a:pt x="3187954" y="686054"/>
                  </a:lnTo>
                  <a:lnTo>
                    <a:pt x="3199003" y="635381"/>
                  </a:lnTo>
                  <a:lnTo>
                    <a:pt x="3200400" y="609600"/>
                  </a:lnTo>
                  <a:lnTo>
                    <a:pt x="3199003" y="583819"/>
                  </a:lnTo>
                  <a:lnTo>
                    <a:pt x="3187954" y="533146"/>
                  </a:lnTo>
                  <a:lnTo>
                    <a:pt x="3166236" y="483743"/>
                  </a:lnTo>
                  <a:lnTo>
                    <a:pt x="3134359" y="435737"/>
                  </a:lnTo>
                  <a:lnTo>
                    <a:pt x="3092704" y="389255"/>
                  </a:lnTo>
                  <a:lnTo>
                    <a:pt x="3041777" y="344677"/>
                  </a:lnTo>
                  <a:lnTo>
                    <a:pt x="2981959" y="301879"/>
                  </a:lnTo>
                  <a:lnTo>
                    <a:pt x="2948813" y="281305"/>
                  </a:lnTo>
                  <a:lnTo>
                    <a:pt x="2913760" y="261366"/>
                  </a:lnTo>
                  <a:lnTo>
                    <a:pt x="2876550" y="241807"/>
                  </a:lnTo>
                  <a:lnTo>
                    <a:pt x="2837560" y="223012"/>
                  </a:lnTo>
                  <a:lnTo>
                    <a:pt x="2796540" y="204724"/>
                  </a:lnTo>
                  <a:lnTo>
                    <a:pt x="2753741" y="187070"/>
                  </a:lnTo>
                  <a:lnTo>
                    <a:pt x="2709291" y="170180"/>
                  </a:lnTo>
                  <a:lnTo>
                    <a:pt x="2662935" y="153797"/>
                  </a:lnTo>
                  <a:lnTo>
                    <a:pt x="2615056" y="138302"/>
                  </a:lnTo>
                  <a:lnTo>
                    <a:pt x="2565527" y="123317"/>
                  </a:lnTo>
                  <a:lnTo>
                    <a:pt x="2514473" y="109219"/>
                  </a:lnTo>
                  <a:lnTo>
                    <a:pt x="2461895" y="95885"/>
                  </a:lnTo>
                  <a:lnTo>
                    <a:pt x="2407920" y="83185"/>
                  </a:lnTo>
                  <a:lnTo>
                    <a:pt x="2352421" y="71374"/>
                  </a:lnTo>
                  <a:lnTo>
                    <a:pt x="2295779" y="60451"/>
                  </a:lnTo>
                  <a:lnTo>
                    <a:pt x="2237740" y="50292"/>
                  </a:lnTo>
                  <a:lnTo>
                    <a:pt x="2178557" y="41020"/>
                  </a:lnTo>
                  <a:lnTo>
                    <a:pt x="2118232" y="32638"/>
                  </a:lnTo>
                  <a:lnTo>
                    <a:pt x="2056765" y="25145"/>
                  </a:lnTo>
                  <a:lnTo>
                    <a:pt x="1994280" y="18668"/>
                  </a:lnTo>
                  <a:lnTo>
                    <a:pt x="1930653" y="12954"/>
                  </a:lnTo>
                  <a:lnTo>
                    <a:pt x="1866265" y="8381"/>
                  </a:lnTo>
                  <a:lnTo>
                    <a:pt x="1800986" y="4699"/>
                  </a:lnTo>
                  <a:lnTo>
                    <a:pt x="1734820" y="2158"/>
                  </a:lnTo>
                  <a:lnTo>
                    <a:pt x="1667891" y="507"/>
                  </a:lnTo>
                  <a:lnTo>
                    <a:pt x="160020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/>
            <p:cNvSpPr/>
            <p:nvPr/>
          </p:nvSpPr>
          <p:spPr>
            <a:xfrm>
              <a:off x="5410200" y="4800600"/>
              <a:ext cx="3200400" cy="1219200"/>
            </a:xfrm>
            <a:custGeom>
              <a:avLst/>
              <a:gdLst/>
              <a:ahLst/>
              <a:cxnLst/>
              <a:rect l="l" t="t" r="r" b="b"/>
              <a:pathLst>
                <a:path w="3200400" h="1219200">
                  <a:moveTo>
                    <a:pt x="0" y="609600"/>
                  </a:moveTo>
                  <a:lnTo>
                    <a:pt x="5587" y="558291"/>
                  </a:lnTo>
                  <a:lnTo>
                    <a:pt x="21971" y="508253"/>
                  </a:lnTo>
                  <a:lnTo>
                    <a:pt x="48895" y="459486"/>
                  </a:lnTo>
                  <a:lnTo>
                    <a:pt x="85725" y="412242"/>
                  </a:lnTo>
                  <a:lnTo>
                    <a:pt x="132079" y="366775"/>
                  </a:lnTo>
                  <a:lnTo>
                    <a:pt x="187451" y="322961"/>
                  </a:lnTo>
                  <a:lnTo>
                    <a:pt x="251587" y="281305"/>
                  </a:lnTo>
                  <a:lnTo>
                    <a:pt x="286638" y="261366"/>
                  </a:lnTo>
                  <a:lnTo>
                    <a:pt x="323850" y="241807"/>
                  </a:lnTo>
                  <a:lnTo>
                    <a:pt x="362838" y="223012"/>
                  </a:lnTo>
                  <a:lnTo>
                    <a:pt x="403860" y="204724"/>
                  </a:lnTo>
                  <a:lnTo>
                    <a:pt x="446659" y="187070"/>
                  </a:lnTo>
                  <a:lnTo>
                    <a:pt x="491109" y="170180"/>
                  </a:lnTo>
                  <a:lnTo>
                    <a:pt x="537463" y="153797"/>
                  </a:lnTo>
                  <a:lnTo>
                    <a:pt x="585342" y="138302"/>
                  </a:lnTo>
                  <a:lnTo>
                    <a:pt x="634873" y="123317"/>
                  </a:lnTo>
                  <a:lnTo>
                    <a:pt x="685926" y="109219"/>
                  </a:lnTo>
                  <a:lnTo>
                    <a:pt x="738504" y="95885"/>
                  </a:lnTo>
                  <a:lnTo>
                    <a:pt x="792479" y="83185"/>
                  </a:lnTo>
                  <a:lnTo>
                    <a:pt x="847978" y="71374"/>
                  </a:lnTo>
                  <a:lnTo>
                    <a:pt x="904621" y="60451"/>
                  </a:lnTo>
                  <a:lnTo>
                    <a:pt x="962660" y="50292"/>
                  </a:lnTo>
                  <a:lnTo>
                    <a:pt x="1021841" y="41020"/>
                  </a:lnTo>
                  <a:lnTo>
                    <a:pt x="1082166" y="32638"/>
                  </a:lnTo>
                  <a:lnTo>
                    <a:pt x="1143634" y="25145"/>
                  </a:lnTo>
                  <a:lnTo>
                    <a:pt x="1206119" y="18668"/>
                  </a:lnTo>
                  <a:lnTo>
                    <a:pt x="1269746" y="12954"/>
                  </a:lnTo>
                  <a:lnTo>
                    <a:pt x="1334134" y="8381"/>
                  </a:lnTo>
                  <a:lnTo>
                    <a:pt x="1399413" y="4699"/>
                  </a:lnTo>
                  <a:lnTo>
                    <a:pt x="1465579" y="2158"/>
                  </a:lnTo>
                  <a:lnTo>
                    <a:pt x="1532508" y="507"/>
                  </a:lnTo>
                  <a:lnTo>
                    <a:pt x="1600200" y="0"/>
                  </a:lnTo>
                  <a:lnTo>
                    <a:pt x="1667891" y="507"/>
                  </a:lnTo>
                  <a:lnTo>
                    <a:pt x="1734820" y="2158"/>
                  </a:lnTo>
                  <a:lnTo>
                    <a:pt x="1800986" y="4699"/>
                  </a:lnTo>
                  <a:lnTo>
                    <a:pt x="1866265" y="8381"/>
                  </a:lnTo>
                  <a:lnTo>
                    <a:pt x="1930653" y="12954"/>
                  </a:lnTo>
                  <a:lnTo>
                    <a:pt x="1994280" y="18668"/>
                  </a:lnTo>
                  <a:lnTo>
                    <a:pt x="2056765" y="25145"/>
                  </a:lnTo>
                  <a:lnTo>
                    <a:pt x="2118232" y="32638"/>
                  </a:lnTo>
                  <a:lnTo>
                    <a:pt x="2178557" y="41020"/>
                  </a:lnTo>
                  <a:lnTo>
                    <a:pt x="2237740" y="50292"/>
                  </a:lnTo>
                  <a:lnTo>
                    <a:pt x="2295779" y="60451"/>
                  </a:lnTo>
                  <a:lnTo>
                    <a:pt x="2352421" y="71374"/>
                  </a:lnTo>
                  <a:lnTo>
                    <a:pt x="2407920" y="83185"/>
                  </a:lnTo>
                  <a:lnTo>
                    <a:pt x="2461895" y="95885"/>
                  </a:lnTo>
                  <a:lnTo>
                    <a:pt x="2514473" y="109219"/>
                  </a:lnTo>
                  <a:lnTo>
                    <a:pt x="2565527" y="123317"/>
                  </a:lnTo>
                  <a:lnTo>
                    <a:pt x="2615056" y="138302"/>
                  </a:lnTo>
                  <a:lnTo>
                    <a:pt x="2662935" y="153797"/>
                  </a:lnTo>
                  <a:lnTo>
                    <a:pt x="2709291" y="170180"/>
                  </a:lnTo>
                  <a:lnTo>
                    <a:pt x="2753741" y="187070"/>
                  </a:lnTo>
                  <a:lnTo>
                    <a:pt x="2796540" y="204724"/>
                  </a:lnTo>
                  <a:lnTo>
                    <a:pt x="2837560" y="223012"/>
                  </a:lnTo>
                  <a:lnTo>
                    <a:pt x="2876550" y="241807"/>
                  </a:lnTo>
                  <a:lnTo>
                    <a:pt x="2913760" y="261366"/>
                  </a:lnTo>
                  <a:lnTo>
                    <a:pt x="2948813" y="281305"/>
                  </a:lnTo>
                  <a:lnTo>
                    <a:pt x="2981959" y="301879"/>
                  </a:lnTo>
                  <a:lnTo>
                    <a:pt x="3041777" y="344677"/>
                  </a:lnTo>
                  <a:lnTo>
                    <a:pt x="3092704" y="389255"/>
                  </a:lnTo>
                  <a:lnTo>
                    <a:pt x="3134359" y="435737"/>
                  </a:lnTo>
                  <a:lnTo>
                    <a:pt x="3166236" y="483743"/>
                  </a:lnTo>
                  <a:lnTo>
                    <a:pt x="3187954" y="533146"/>
                  </a:lnTo>
                  <a:lnTo>
                    <a:pt x="3199003" y="583819"/>
                  </a:lnTo>
                  <a:lnTo>
                    <a:pt x="3200400" y="609600"/>
                  </a:lnTo>
                  <a:lnTo>
                    <a:pt x="3199003" y="635381"/>
                  </a:lnTo>
                  <a:lnTo>
                    <a:pt x="3187954" y="686054"/>
                  </a:lnTo>
                  <a:lnTo>
                    <a:pt x="3166236" y="735457"/>
                  </a:lnTo>
                  <a:lnTo>
                    <a:pt x="3134359" y="783463"/>
                  </a:lnTo>
                  <a:lnTo>
                    <a:pt x="3092704" y="829932"/>
                  </a:lnTo>
                  <a:lnTo>
                    <a:pt x="3041777" y="874572"/>
                  </a:lnTo>
                  <a:lnTo>
                    <a:pt x="2981959" y="917282"/>
                  </a:lnTo>
                  <a:lnTo>
                    <a:pt x="2948813" y="937856"/>
                  </a:lnTo>
                  <a:lnTo>
                    <a:pt x="2913760" y="957884"/>
                  </a:lnTo>
                  <a:lnTo>
                    <a:pt x="2876550" y="977341"/>
                  </a:lnTo>
                  <a:lnTo>
                    <a:pt x="2837560" y="996200"/>
                  </a:lnTo>
                  <a:lnTo>
                    <a:pt x="2796540" y="1014463"/>
                  </a:lnTo>
                  <a:lnTo>
                    <a:pt x="2753741" y="1032090"/>
                  </a:lnTo>
                  <a:lnTo>
                    <a:pt x="2709291" y="1049058"/>
                  </a:lnTo>
                  <a:lnTo>
                    <a:pt x="2662935" y="1065352"/>
                  </a:lnTo>
                  <a:lnTo>
                    <a:pt x="2615056" y="1080947"/>
                  </a:lnTo>
                  <a:lnTo>
                    <a:pt x="2565527" y="1095832"/>
                  </a:lnTo>
                  <a:lnTo>
                    <a:pt x="2514473" y="1109980"/>
                  </a:lnTo>
                  <a:lnTo>
                    <a:pt x="2461895" y="1123365"/>
                  </a:lnTo>
                  <a:lnTo>
                    <a:pt x="2407920" y="1135976"/>
                  </a:lnTo>
                  <a:lnTo>
                    <a:pt x="2352421" y="1147775"/>
                  </a:lnTo>
                  <a:lnTo>
                    <a:pt x="2295779" y="1158760"/>
                  </a:lnTo>
                  <a:lnTo>
                    <a:pt x="2237740" y="1168895"/>
                  </a:lnTo>
                  <a:lnTo>
                    <a:pt x="2178557" y="1178166"/>
                  </a:lnTo>
                  <a:lnTo>
                    <a:pt x="2118232" y="1186548"/>
                  </a:lnTo>
                  <a:lnTo>
                    <a:pt x="2056765" y="1194028"/>
                  </a:lnTo>
                  <a:lnTo>
                    <a:pt x="1994280" y="1200581"/>
                  </a:lnTo>
                  <a:lnTo>
                    <a:pt x="1930653" y="1206182"/>
                  </a:lnTo>
                  <a:lnTo>
                    <a:pt x="1866265" y="1210805"/>
                  </a:lnTo>
                  <a:lnTo>
                    <a:pt x="1800986" y="1214450"/>
                  </a:lnTo>
                  <a:lnTo>
                    <a:pt x="1734820" y="1217079"/>
                  </a:lnTo>
                  <a:lnTo>
                    <a:pt x="1667891" y="1218666"/>
                  </a:lnTo>
                  <a:lnTo>
                    <a:pt x="1600200" y="1219200"/>
                  </a:lnTo>
                  <a:lnTo>
                    <a:pt x="1532508" y="1218666"/>
                  </a:lnTo>
                  <a:lnTo>
                    <a:pt x="1465579" y="1217079"/>
                  </a:lnTo>
                  <a:lnTo>
                    <a:pt x="1399413" y="1214450"/>
                  </a:lnTo>
                  <a:lnTo>
                    <a:pt x="1334134" y="1210805"/>
                  </a:lnTo>
                  <a:lnTo>
                    <a:pt x="1269746" y="1206182"/>
                  </a:lnTo>
                  <a:lnTo>
                    <a:pt x="1206119" y="1200581"/>
                  </a:lnTo>
                  <a:lnTo>
                    <a:pt x="1143634" y="1194028"/>
                  </a:lnTo>
                  <a:lnTo>
                    <a:pt x="1082166" y="1186548"/>
                  </a:lnTo>
                  <a:lnTo>
                    <a:pt x="1021841" y="1178166"/>
                  </a:lnTo>
                  <a:lnTo>
                    <a:pt x="962660" y="1168895"/>
                  </a:lnTo>
                  <a:lnTo>
                    <a:pt x="904621" y="1158760"/>
                  </a:lnTo>
                  <a:lnTo>
                    <a:pt x="847978" y="1147775"/>
                  </a:lnTo>
                  <a:lnTo>
                    <a:pt x="792479" y="1135976"/>
                  </a:lnTo>
                  <a:lnTo>
                    <a:pt x="738504" y="1123365"/>
                  </a:lnTo>
                  <a:lnTo>
                    <a:pt x="685926" y="1109980"/>
                  </a:lnTo>
                  <a:lnTo>
                    <a:pt x="634873" y="1095832"/>
                  </a:lnTo>
                  <a:lnTo>
                    <a:pt x="585342" y="1080947"/>
                  </a:lnTo>
                  <a:lnTo>
                    <a:pt x="537463" y="1065352"/>
                  </a:lnTo>
                  <a:lnTo>
                    <a:pt x="491109" y="1049058"/>
                  </a:lnTo>
                  <a:lnTo>
                    <a:pt x="446659" y="1032090"/>
                  </a:lnTo>
                  <a:lnTo>
                    <a:pt x="403860" y="1014463"/>
                  </a:lnTo>
                  <a:lnTo>
                    <a:pt x="362838" y="996200"/>
                  </a:lnTo>
                  <a:lnTo>
                    <a:pt x="323850" y="977341"/>
                  </a:lnTo>
                  <a:lnTo>
                    <a:pt x="286638" y="957884"/>
                  </a:lnTo>
                  <a:lnTo>
                    <a:pt x="251587" y="937856"/>
                  </a:lnTo>
                  <a:lnTo>
                    <a:pt x="218439" y="917282"/>
                  </a:lnTo>
                  <a:lnTo>
                    <a:pt x="158623" y="874572"/>
                  </a:lnTo>
                  <a:lnTo>
                    <a:pt x="107696" y="829932"/>
                  </a:lnTo>
                  <a:lnTo>
                    <a:pt x="66039" y="783463"/>
                  </a:lnTo>
                  <a:lnTo>
                    <a:pt x="34162" y="735457"/>
                  </a:lnTo>
                  <a:lnTo>
                    <a:pt x="12446" y="686054"/>
                  </a:lnTo>
                  <a:lnTo>
                    <a:pt x="1397" y="635381"/>
                  </a:lnTo>
                  <a:lnTo>
                    <a:pt x="0" y="609600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/>
            <p:cNvSpPr/>
            <p:nvPr/>
          </p:nvSpPr>
          <p:spPr>
            <a:xfrm>
              <a:off x="5711952" y="5038343"/>
              <a:ext cx="2561844" cy="513588"/>
            </a:xfrm>
            <a:prstGeom prst="rect">
              <a:avLst/>
            </a:prstGeom>
            <a:blipFill>
              <a:blip r:embed="rId1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9" name="object 39"/>
          <p:cNvSpPr txBox="1"/>
          <p:nvPr/>
        </p:nvSpPr>
        <p:spPr>
          <a:xfrm>
            <a:off x="5844666" y="5072888"/>
            <a:ext cx="225044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75" b="1">
                <a:solidFill>
                  <a:srgbClr val="DBF5F8"/>
                </a:solidFill>
                <a:latin typeface="Times New Roman"/>
                <a:cs typeface="Times New Roman"/>
              </a:rPr>
              <a:t>Prospective</a:t>
            </a:r>
            <a:r>
              <a:rPr dirty="0" sz="1800" spc="-215" b="1">
                <a:solidFill>
                  <a:srgbClr val="DBF5F8"/>
                </a:solidFill>
                <a:latin typeface="Times New Roman"/>
                <a:cs typeface="Times New Roman"/>
              </a:rPr>
              <a:t> </a:t>
            </a:r>
            <a:r>
              <a:rPr dirty="0" sz="1800" spc="105" b="1">
                <a:solidFill>
                  <a:srgbClr val="DBF5F8"/>
                </a:solidFill>
                <a:latin typeface="Times New Roman"/>
                <a:cs typeface="Times New Roman"/>
              </a:rPr>
              <a:t>Methods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40" name="object 40"/>
          <p:cNvGrpSpPr/>
          <p:nvPr/>
        </p:nvGrpSpPr>
        <p:grpSpPr>
          <a:xfrm>
            <a:off x="452437" y="1443037"/>
            <a:ext cx="7684770" cy="3940175"/>
            <a:chOff x="452437" y="1443037"/>
            <a:chExt cx="7684770" cy="3940175"/>
          </a:xfrm>
        </p:grpSpPr>
        <p:sp>
          <p:nvSpPr>
            <p:cNvPr id="41" name="object 41"/>
            <p:cNvSpPr/>
            <p:nvPr/>
          </p:nvSpPr>
          <p:spPr>
            <a:xfrm>
              <a:off x="5849111" y="5330063"/>
              <a:ext cx="2287524" cy="52705"/>
            </a:xfrm>
            <a:prstGeom prst="rect">
              <a:avLst/>
            </a:prstGeom>
            <a:blipFill>
              <a:blip r:embed="rId1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/>
            <p:cNvSpPr/>
            <p:nvPr/>
          </p:nvSpPr>
          <p:spPr>
            <a:xfrm>
              <a:off x="457200" y="1447800"/>
              <a:ext cx="2514600" cy="1143000"/>
            </a:xfrm>
            <a:custGeom>
              <a:avLst/>
              <a:gdLst/>
              <a:ahLst/>
              <a:cxnLst/>
              <a:rect l="l" t="t" r="r" b="b"/>
              <a:pathLst>
                <a:path w="2514600" h="1143000">
                  <a:moveTo>
                    <a:pt x="1257300" y="0"/>
                  </a:moveTo>
                  <a:lnTo>
                    <a:pt x="1192657" y="762"/>
                  </a:lnTo>
                  <a:lnTo>
                    <a:pt x="1128776" y="2921"/>
                  </a:lnTo>
                  <a:lnTo>
                    <a:pt x="1065784" y="6603"/>
                  </a:lnTo>
                  <a:lnTo>
                    <a:pt x="1003935" y="11557"/>
                  </a:lnTo>
                  <a:lnTo>
                    <a:pt x="943102" y="18034"/>
                  </a:lnTo>
                  <a:lnTo>
                    <a:pt x="883412" y="25653"/>
                  </a:lnTo>
                  <a:lnTo>
                    <a:pt x="824991" y="34671"/>
                  </a:lnTo>
                  <a:lnTo>
                    <a:pt x="767905" y="44958"/>
                  </a:lnTo>
                  <a:lnTo>
                    <a:pt x="712203" y="56387"/>
                  </a:lnTo>
                  <a:lnTo>
                    <a:pt x="657999" y="68961"/>
                  </a:lnTo>
                  <a:lnTo>
                    <a:pt x="605345" y="82803"/>
                  </a:lnTo>
                  <a:lnTo>
                    <a:pt x="554329" y="97662"/>
                  </a:lnTo>
                  <a:lnTo>
                    <a:pt x="505040" y="113537"/>
                  </a:lnTo>
                  <a:lnTo>
                    <a:pt x="457542" y="130555"/>
                  </a:lnTo>
                  <a:lnTo>
                    <a:pt x="411924" y="148462"/>
                  </a:lnTo>
                  <a:lnTo>
                    <a:pt x="368249" y="167386"/>
                  </a:lnTo>
                  <a:lnTo>
                    <a:pt x="326618" y="187198"/>
                  </a:lnTo>
                  <a:lnTo>
                    <a:pt x="287108" y="208025"/>
                  </a:lnTo>
                  <a:lnTo>
                    <a:pt x="249783" y="229615"/>
                  </a:lnTo>
                  <a:lnTo>
                    <a:pt x="214731" y="251967"/>
                  </a:lnTo>
                  <a:lnTo>
                    <a:pt x="182029" y="275209"/>
                  </a:lnTo>
                  <a:lnTo>
                    <a:pt x="151752" y="299085"/>
                  </a:lnTo>
                  <a:lnTo>
                    <a:pt x="98806" y="349123"/>
                  </a:lnTo>
                  <a:lnTo>
                    <a:pt x="56527" y="401574"/>
                  </a:lnTo>
                  <a:lnTo>
                    <a:pt x="25539" y="456311"/>
                  </a:lnTo>
                  <a:lnTo>
                    <a:pt x="6489" y="513079"/>
                  </a:lnTo>
                  <a:lnTo>
                    <a:pt x="0" y="571500"/>
                  </a:lnTo>
                  <a:lnTo>
                    <a:pt x="1638" y="600963"/>
                  </a:lnTo>
                  <a:lnTo>
                    <a:pt x="14490" y="658495"/>
                  </a:lnTo>
                  <a:lnTo>
                    <a:pt x="39585" y="714375"/>
                  </a:lnTo>
                  <a:lnTo>
                    <a:pt x="76288" y="767969"/>
                  </a:lnTo>
                  <a:lnTo>
                    <a:pt x="123977" y="819276"/>
                  </a:lnTo>
                  <a:lnTo>
                    <a:pt x="182029" y="867790"/>
                  </a:lnTo>
                  <a:lnTo>
                    <a:pt x="214731" y="891032"/>
                  </a:lnTo>
                  <a:lnTo>
                    <a:pt x="249783" y="913384"/>
                  </a:lnTo>
                  <a:lnTo>
                    <a:pt x="287108" y="934974"/>
                  </a:lnTo>
                  <a:lnTo>
                    <a:pt x="326618" y="955801"/>
                  </a:lnTo>
                  <a:lnTo>
                    <a:pt x="368249" y="975613"/>
                  </a:lnTo>
                  <a:lnTo>
                    <a:pt x="411924" y="994537"/>
                  </a:lnTo>
                  <a:lnTo>
                    <a:pt x="457542" y="1012444"/>
                  </a:lnTo>
                  <a:lnTo>
                    <a:pt x="505040" y="1029462"/>
                  </a:lnTo>
                  <a:lnTo>
                    <a:pt x="554329" y="1045337"/>
                  </a:lnTo>
                  <a:lnTo>
                    <a:pt x="605345" y="1060196"/>
                  </a:lnTo>
                  <a:lnTo>
                    <a:pt x="657999" y="1074039"/>
                  </a:lnTo>
                  <a:lnTo>
                    <a:pt x="712203" y="1086612"/>
                  </a:lnTo>
                  <a:lnTo>
                    <a:pt x="767905" y="1098041"/>
                  </a:lnTo>
                  <a:lnTo>
                    <a:pt x="824991" y="1108328"/>
                  </a:lnTo>
                  <a:lnTo>
                    <a:pt x="883412" y="1117346"/>
                  </a:lnTo>
                  <a:lnTo>
                    <a:pt x="943102" y="1124965"/>
                  </a:lnTo>
                  <a:lnTo>
                    <a:pt x="1003935" y="1131442"/>
                  </a:lnTo>
                  <a:lnTo>
                    <a:pt x="1065784" y="1136396"/>
                  </a:lnTo>
                  <a:lnTo>
                    <a:pt x="1128776" y="1140078"/>
                  </a:lnTo>
                  <a:lnTo>
                    <a:pt x="1192657" y="1142238"/>
                  </a:lnTo>
                  <a:lnTo>
                    <a:pt x="1257300" y="1143000"/>
                  </a:lnTo>
                  <a:lnTo>
                    <a:pt x="1321943" y="1142238"/>
                  </a:lnTo>
                  <a:lnTo>
                    <a:pt x="1385824" y="1140078"/>
                  </a:lnTo>
                  <a:lnTo>
                    <a:pt x="1448816" y="1136396"/>
                  </a:lnTo>
                  <a:lnTo>
                    <a:pt x="1510664" y="1131442"/>
                  </a:lnTo>
                  <a:lnTo>
                    <a:pt x="1571498" y="1124965"/>
                  </a:lnTo>
                  <a:lnTo>
                    <a:pt x="1631188" y="1117346"/>
                  </a:lnTo>
                  <a:lnTo>
                    <a:pt x="1689608" y="1108328"/>
                  </a:lnTo>
                  <a:lnTo>
                    <a:pt x="1746758" y="1098041"/>
                  </a:lnTo>
                  <a:lnTo>
                    <a:pt x="1802383" y="1086612"/>
                  </a:lnTo>
                  <a:lnTo>
                    <a:pt x="1856613" y="1074039"/>
                  </a:lnTo>
                  <a:lnTo>
                    <a:pt x="1909318" y="1060196"/>
                  </a:lnTo>
                  <a:lnTo>
                    <a:pt x="1960245" y="1045337"/>
                  </a:lnTo>
                  <a:lnTo>
                    <a:pt x="2009520" y="1029462"/>
                  </a:lnTo>
                  <a:lnTo>
                    <a:pt x="2057019" y="1012444"/>
                  </a:lnTo>
                  <a:lnTo>
                    <a:pt x="2102739" y="994537"/>
                  </a:lnTo>
                  <a:lnTo>
                    <a:pt x="2146300" y="975613"/>
                  </a:lnTo>
                  <a:lnTo>
                    <a:pt x="2187956" y="955801"/>
                  </a:lnTo>
                  <a:lnTo>
                    <a:pt x="2227453" y="934974"/>
                  </a:lnTo>
                  <a:lnTo>
                    <a:pt x="2264791" y="913384"/>
                  </a:lnTo>
                  <a:lnTo>
                    <a:pt x="2299843" y="891032"/>
                  </a:lnTo>
                  <a:lnTo>
                    <a:pt x="2332609" y="867790"/>
                  </a:lnTo>
                  <a:lnTo>
                    <a:pt x="2362835" y="843914"/>
                  </a:lnTo>
                  <a:lnTo>
                    <a:pt x="2415794" y="793876"/>
                  </a:lnTo>
                  <a:lnTo>
                    <a:pt x="2458085" y="741426"/>
                  </a:lnTo>
                  <a:lnTo>
                    <a:pt x="2489073" y="686688"/>
                  </a:lnTo>
                  <a:lnTo>
                    <a:pt x="2508123" y="629920"/>
                  </a:lnTo>
                  <a:lnTo>
                    <a:pt x="2514600" y="571500"/>
                  </a:lnTo>
                  <a:lnTo>
                    <a:pt x="2512949" y="542036"/>
                  </a:lnTo>
                  <a:lnTo>
                    <a:pt x="2500122" y="484504"/>
                  </a:lnTo>
                  <a:lnTo>
                    <a:pt x="2474976" y="428625"/>
                  </a:lnTo>
                  <a:lnTo>
                    <a:pt x="2438273" y="375030"/>
                  </a:lnTo>
                  <a:lnTo>
                    <a:pt x="2390648" y="323723"/>
                  </a:lnTo>
                  <a:lnTo>
                    <a:pt x="2332609" y="275209"/>
                  </a:lnTo>
                  <a:lnTo>
                    <a:pt x="2299843" y="251967"/>
                  </a:lnTo>
                  <a:lnTo>
                    <a:pt x="2264791" y="229615"/>
                  </a:lnTo>
                  <a:lnTo>
                    <a:pt x="2227453" y="208025"/>
                  </a:lnTo>
                  <a:lnTo>
                    <a:pt x="2187956" y="187198"/>
                  </a:lnTo>
                  <a:lnTo>
                    <a:pt x="2146300" y="167386"/>
                  </a:lnTo>
                  <a:lnTo>
                    <a:pt x="2102739" y="148462"/>
                  </a:lnTo>
                  <a:lnTo>
                    <a:pt x="2057019" y="130555"/>
                  </a:lnTo>
                  <a:lnTo>
                    <a:pt x="2009520" y="113537"/>
                  </a:lnTo>
                  <a:lnTo>
                    <a:pt x="1960245" y="97662"/>
                  </a:lnTo>
                  <a:lnTo>
                    <a:pt x="1909318" y="82803"/>
                  </a:lnTo>
                  <a:lnTo>
                    <a:pt x="1856613" y="68961"/>
                  </a:lnTo>
                  <a:lnTo>
                    <a:pt x="1802383" y="56387"/>
                  </a:lnTo>
                  <a:lnTo>
                    <a:pt x="1746758" y="44958"/>
                  </a:lnTo>
                  <a:lnTo>
                    <a:pt x="1689608" y="34671"/>
                  </a:lnTo>
                  <a:lnTo>
                    <a:pt x="1631188" y="25653"/>
                  </a:lnTo>
                  <a:lnTo>
                    <a:pt x="1571498" y="18034"/>
                  </a:lnTo>
                  <a:lnTo>
                    <a:pt x="1510664" y="11557"/>
                  </a:lnTo>
                  <a:lnTo>
                    <a:pt x="1448816" y="6603"/>
                  </a:lnTo>
                  <a:lnTo>
                    <a:pt x="1385824" y="2921"/>
                  </a:lnTo>
                  <a:lnTo>
                    <a:pt x="1321943" y="762"/>
                  </a:lnTo>
                  <a:lnTo>
                    <a:pt x="125730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3" name="object 43"/>
            <p:cNvSpPr/>
            <p:nvPr/>
          </p:nvSpPr>
          <p:spPr>
            <a:xfrm>
              <a:off x="457200" y="1447800"/>
              <a:ext cx="2514600" cy="1143000"/>
            </a:xfrm>
            <a:custGeom>
              <a:avLst/>
              <a:gdLst/>
              <a:ahLst/>
              <a:cxnLst/>
              <a:rect l="l" t="t" r="r" b="b"/>
              <a:pathLst>
                <a:path w="2514600" h="1143000">
                  <a:moveTo>
                    <a:pt x="0" y="571500"/>
                  </a:moveTo>
                  <a:lnTo>
                    <a:pt x="6489" y="513079"/>
                  </a:lnTo>
                  <a:lnTo>
                    <a:pt x="25539" y="456311"/>
                  </a:lnTo>
                  <a:lnTo>
                    <a:pt x="56527" y="401574"/>
                  </a:lnTo>
                  <a:lnTo>
                    <a:pt x="98806" y="349123"/>
                  </a:lnTo>
                  <a:lnTo>
                    <a:pt x="151752" y="299085"/>
                  </a:lnTo>
                  <a:lnTo>
                    <a:pt x="182029" y="275209"/>
                  </a:lnTo>
                  <a:lnTo>
                    <a:pt x="214731" y="251967"/>
                  </a:lnTo>
                  <a:lnTo>
                    <a:pt x="249783" y="229615"/>
                  </a:lnTo>
                  <a:lnTo>
                    <a:pt x="287108" y="208025"/>
                  </a:lnTo>
                  <a:lnTo>
                    <a:pt x="326618" y="187198"/>
                  </a:lnTo>
                  <a:lnTo>
                    <a:pt x="368249" y="167386"/>
                  </a:lnTo>
                  <a:lnTo>
                    <a:pt x="411924" y="148462"/>
                  </a:lnTo>
                  <a:lnTo>
                    <a:pt x="457542" y="130555"/>
                  </a:lnTo>
                  <a:lnTo>
                    <a:pt x="505040" y="113537"/>
                  </a:lnTo>
                  <a:lnTo>
                    <a:pt x="554329" y="97662"/>
                  </a:lnTo>
                  <a:lnTo>
                    <a:pt x="605345" y="82803"/>
                  </a:lnTo>
                  <a:lnTo>
                    <a:pt x="657999" y="68961"/>
                  </a:lnTo>
                  <a:lnTo>
                    <a:pt x="712203" y="56387"/>
                  </a:lnTo>
                  <a:lnTo>
                    <a:pt x="767905" y="44958"/>
                  </a:lnTo>
                  <a:lnTo>
                    <a:pt x="824991" y="34671"/>
                  </a:lnTo>
                  <a:lnTo>
                    <a:pt x="883412" y="25653"/>
                  </a:lnTo>
                  <a:lnTo>
                    <a:pt x="943102" y="18034"/>
                  </a:lnTo>
                  <a:lnTo>
                    <a:pt x="1003935" y="11557"/>
                  </a:lnTo>
                  <a:lnTo>
                    <a:pt x="1065784" y="6603"/>
                  </a:lnTo>
                  <a:lnTo>
                    <a:pt x="1128776" y="2921"/>
                  </a:lnTo>
                  <a:lnTo>
                    <a:pt x="1192657" y="762"/>
                  </a:lnTo>
                  <a:lnTo>
                    <a:pt x="1257300" y="0"/>
                  </a:lnTo>
                  <a:lnTo>
                    <a:pt x="1321943" y="762"/>
                  </a:lnTo>
                  <a:lnTo>
                    <a:pt x="1385824" y="2921"/>
                  </a:lnTo>
                  <a:lnTo>
                    <a:pt x="1448816" y="6603"/>
                  </a:lnTo>
                  <a:lnTo>
                    <a:pt x="1510664" y="11557"/>
                  </a:lnTo>
                  <a:lnTo>
                    <a:pt x="1571498" y="18034"/>
                  </a:lnTo>
                  <a:lnTo>
                    <a:pt x="1631188" y="25653"/>
                  </a:lnTo>
                  <a:lnTo>
                    <a:pt x="1689608" y="34671"/>
                  </a:lnTo>
                  <a:lnTo>
                    <a:pt x="1746758" y="44958"/>
                  </a:lnTo>
                  <a:lnTo>
                    <a:pt x="1802383" y="56387"/>
                  </a:lnTo>
                  <a:lnTo>
                    <a:pt x="1856613" y="68961"/>
                  </a:lnTo>
                  <a:lnTo>
                    <a:pt x="1909318" y="82803"/>
                  </a:lnTo>
                  <a:lnTo>
                    <a:pt x="1960245" y="97662"/>
                  </a:lnTo>
                  <a:lnTo>
                    <a:pt x="2009520" y="113537"/>
                  </a:lnTo>
                  <a:lnTo>
                    <a:pt x="2057019" y="130555"/>
                  </a:lnTo>
                  <a:lnTo>
                    <a:pt x="2102739" y="148462"/>
                  </a:lnTo>
                  <a:lnTo>
                    <a:pt x="2146300" y="167386"/>
                  </a:lnTo>
                  <a:lnTo>
                    <a:pt x="2187956" y="187198"/>
                  </a:lnTo>
                  <a:lnTo>
                    <a:pt x="2227453" y="208025"/>
                  </a:lnTo>
                  <a:lnTo>
                    <a:pt x="2264791" y="229615"/>
                  </a:lnTo>
                  <a:lnTo>
                    <a:pt x="2299843" y="251967"/>
                  </a:lnTo>
                  <a:lnTo>
                    <a:pt x="2332609" y="275209"/>
                  </a:lnTo>
                  <a:lnTo>
                    <a:pt x="2362835" y="299085"/>
                  </a:lnTo>
                  <a:lnTo>
                    <a:pt x="2415794" y="349123"/>
                  </a:lnTo>
                  <a:lnTo>
                    <a:pt x="2458085" y="401574"/>
                  </a:lnTo>
                  <a:lnTo>
                    <a:pt x="2489073" y="456311"/>
                  </a:lnTo>
                  <a:lnTo>
                    <a:pt x="2508123" y="513079"/>
                  </a:lnTo>
                  <a:lnTo>
                    <a:pt x="2514600" y="571500"/>
                  </a:lnTo>
                  <a:lnTo>
                    <a:pt x="2512949" y="600963"/>
                  </a:lnTo>
                  <a:lnTo>
                    <a:pt x="2500122" y="658495"/>
                  </a:lnTo>
                  <a:lnTo>
                    <a:pt x="2474976" y="714375"/>
                  </a:lnTo>
                  <a:lnTo>
                    <a:pt x="2438273" y="767969"/>
                  </a:lnTo>
                  <a:lnTo>
                    <a:pt x="2390648" y="819276"/>
                  </a:lnTo>
                  <a:lnTo>
                    <a:pt x="2332609" y="867790"/>
                  </a:lnTo>
                  <a:lnTo>
                    <a:pt x="2299843" y="891032"/>
                  </a:lnTo>
                  <a:lnTo>
                    <a:pt x="2264791" y="913384"/>
                  </a:lnTo>
                  <a:lnTo>
                    <a:pt x="2227453" y="934974"/>
                  </a:lnTo>
                  <a:lnTo>
                    <a:pt x="2187956" y="955801"/>
                  </a:lnTo>
                  <a:lnTo>
                    <a:pt x="2146300" y="975613"/>
                  </a:lnTo>
                  <a:lnTo>
                    <a:pt x="2102739" y="994537"/>
                  </a:lnTo>
                  <a:lnTo>
                    <a:pt x="2057019" y="1012444"/>
                  </a:lnTo>
                  <a:lnTo>
                    <a:pt x="2009520" y="1029462"/>
                  </a:lnTo>
                  <a:lnTo>
                    <a:pt x="1960245" y="1045337"/>
                  </a:lnTo>
                  <a:lnTo>
                    <a:pt x="1909318" y="1060196"/>
                  </a:lnTo>
                  <a:lnTo>
                    <a:pt x="1856613" y="1074039"/>
                  </a:lnTo>
                  <a:lnTo>
                    <a:pt x="1802383" y="1086612"/>
                  </a:lnTo>
                  <a:lnTo>
                    <a:pt x="1746758" y="1098041"/>
                  </a:lnTo>
                  <a:lnTo>
                    <a:pt x="1689608" y="1108328"/>
                  </a:lnTo>
                  <a:lnTo>
                    <a:pt x="1631188" y="1117346"/>
                  </a:lnTo>
                  <a:lnTo>
                    <a:pt x="1571498" y="1124965"/>
                  </a:lnTo>
                  <a:lnTo>
                    <a:pt x="1510664" y="1131442"/>
                  </a:lnTo>
                  <a:lnTo>
                    <a:pt x="1448816" y="1136396"/>
                  </a:lnTo>
                  <a:lnTo>
                    <a:pt x="1385824" y="1140078"/>
                  </a:lnTo>
                  <a:lnTo>
                    <a:pt x="1321943" y="1142238"/>
                  </a:lnTo>
                  <a:lnTo>
                    <a:pt x="1257300" y="1143000"/>
                  </a:lnTo>
                  <a:lnTo>
                    <a:pt x="1192657" y="1142238"/>
                  </a:lnTo>
                  <a:lnTo>
                    <a:pt x="1128776" y="1140078"/>
                  </a:lnTo>
                  <a:lnTo>
                    <a:pt x="1065784" y="1136396"/>
                  </a:lnTo>
                  <a:lnTo>
                    <a:pt x="1003935" y="1131442"/>
                  </a:lnTo>
                  <a:lnTo>
                    <a:pt x="943102" y="1124965"/>
                  </a:lnTo>
                  <a:lnTo>
                    <a:pt x="883412" y="1117346"/>
                  </a:lnTo>
                  <a:lnTo>
                    <a:pt x="824991" y="1108328"/>
                  </a:lnTo>
                  <a:lnTo>
                    <a:pt x="767905" y="1098041"/>
                  </a:lnTo>
                  <a:lnTo>
                    <a:pt x="712203" y="1086612"/>
                  </a:lnTo>
                  <a:lnTo>
                    <a:pt x="657999" y="1074039"/>
                  </a:lnTo>
                  <a:lnTo>
                    <a:pt x="605345" y="1060196"/>
                  </a:lnTo>
                  <a:lnTo>
                    <a:pt x="554329" y="1045337"/>
                  </a:lnTo>
                  <a:lnTo>
                    <a:pt x="505040" y="1029462"/>
                  </a:lnTo>
                  <a:lnTo>
                    <a:pt x="457542" y="1012444"/>
                  </a:lnTo>
                  <a:lnTo>
                    <a:pt x="411924" y="994537"/>
                  </a:lnTo>
                  <a:lnTo>
                    <a:pt x="368249" y="975613"/>
                  </a:lnTo>
                  <a:lnTo>
                    <a:pt x="326618" y="955801"/>
                  </a:lnTo>
                  <a:lnTo>
                    <a:pt x="287108" y="934974"/>
                  </a:lnTo>
                  <a:lnTo>
                    <a:pt x="249783" y="913384"/>
                  </a:lnTo>
                  <a:lnTo>
                    <a:pt x="214731" y="891032"/>
                  </a:lnTo>
                  <a:lnTo>
                    <a:pt x="182029" y="867790"/>
                  </a:lnTo>
                  <a:lnTo>
                    <a:pt x="151752" y="843914"/>
                  </a:lnTo>
                  <a:lnTo>
                    <a:pt x="98806" y="793876"/>
                  </a:lnTo>
                  <a:lnTo>
                    <a:pt x="56527" y="741426"/>
                  </a:lnTo>
                  <a:lnTo>
                    <a:pt x="25539" y="686688"/>
                  </a:lnTo>
                  <a:lnTo>
                    <a:pt x="6489" y="629920"/>
                  </a:lnTo>
                  <a:lnTo>
                    <a:pt x="0" y="571500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4" name="object 44"/>
            <p:cNvSpPr/>
            <p:nvPr/>
          </p:nvSpPr>
          <p:spPr>
            <a:xfrm>
              <a:off x="830579" y="1668779"/>
              <a:ext cx="1789176" cy="513588"/>
            </a:xfrm>
            <a:prstGeom prst="rect">
              <a:avLst/>
            </a:prstGeom>
            <a:blipFill>
              <a:blip r:embed="rId2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5" name="object 45"/>
            <p:cNvSpPr/>
            <p:nvPr/>
          </p:nvSpPr>
          <p:spPr>
            <a:xfrm>
              <a:off x="1207008" y="2243327"/>
              <a:ext cx="86868" cy="44196"/>
            </a:xfrm>
            <a:prstGeom prst="rect">
              <a:avLst/>
            </a:prstGeom>
            <a:blipFill>
              <a:blip r:embed="rId2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6" name="object 46"/>
            <p:cNvSpPr/>
            <p:nvPr/>
          </p:nvSpPr>
          <p:spPr>
            <a:xfrm>
              <a:off x="1213104" y="2249421"/>
              <a:ext cx="53340" cy="10795"/>
            </a:xfrm>
            <a:custGeom>
              <a:avLst/>
              <a:gdLst/>
              <a:ahLst/>
              <a:cxnLst/>
              <a:rect l="l" t="t" r="r" b="b"/>
              <a:pathLst>
                <a:path w="53340" h="10794">
                  <a:moveTo>
                    <a:pt x="53340" y="0"/>
                  </a:moveTo>
                  <a:lnTo>
                    <a:pt x="0" y="0"/>
                  </a:lnTo>
                  <a:lnTo>
                    <a:pt x="0" y="10543"/>
                  </a:lnTo>
                  <a:lnTo>
                    <a:pt x="53340" y="10543"/>
                  </a:lnTo>
                  <a:lnTo>
                    <a:pt x="5334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7" name="object 47"/>
            <p:cNvSpPr/>
            <p:nvPr/>
          </p:nvSpPr>
          <p:spPr>
            <a:xfrm>
              <a:off x="1123187" y="1943100"/>
              <a:ext cx="1257300" cy="513588"/>
            </a:xfrm>
            <a:prstGeom prst="rect">
              <a:avLst/>
            </a:prstGeom>
            <a:blipFill>
              <a:blip r:embed="rId2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8" name="object 48"/>
          <p:cNvSpPr txBox="1"/>
          <p:nvPr/>
        </p:nvSpPr>
        <p:spPr>
          <a:xfrm>
            <a:off x="2882900" y="1702434"/>
            <a:ext cx="76327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749935" algn="l"/>
              </a:tabLst>
            </a:pPr>
            <a:r>
              <a:rPr dirty="0" u="sng" sz="1800" spc="-20" b="1">
                <a:solidFill>
                  <a:srgbClr val="DBF5F8"/>
                </a:solidFill>
                <a:uFill>
                  <a:solidFill>
                    <a:srgbClr val="045F79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800" spc="-20" b="1">
                <a:solidFill>
                  <a:srgbClr val="DBF5F8"/>
                </a:solidFill>
                <a:uFill>
                  <a:solidFill>
                    <a:srgbClr val="045F79"/>
                  </a:solidFill>
                </a:uFill>
                <a:latin typeface="Times New Roman"/>
                <a:cs typeface="Times New Roman"/>
              </a:rPr>
              <a:t>	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968755" y="1702434"/>
            <a:ext cx="1491615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99085" marR="5080" indent="-287020">
              <a:lnSpc>
                <a:spcPct val="100000"/>
              </a:lnSpc>
              <a:spcBef>
                <a:spcPts val="100"/>
              </a:spcBef>
            </a:pPr>
            <a:r>
              <a:rPr dirty="0" u="sng" sz="1800" spc="-80" b="1">
                <a:solidFill>
                  <a:srgbClr val="DBF5F8"/>
                </a:solidFill>
                <a:uFill>
                  <a:solidFill>
                    <a:srgbClr val="DBF5F8"/>
                  </a:solidFill>
                </a:uFill>
                <a:latin typeface="Times New Roman"/>
                <a:cs typeface="Times New Roman"/>
              </a:rPr>
              <a:t>R</a:t>
            </a:r>
            <a:r>
              <a:rPr dirty="0" u="sng" sz="1800" spc="150" b="1">
                <a:solidFill>
                  <a:srgbClr val="DBF5F8"/>
                </a:solidFill>
                <a:uFill>
                  <a:solidFill>
                    <a:srgbClr val="DBF5F8"/>
                  </a:solidFill>
                </a:uFill>
                <a:latin typeface="Times New Roman"/>
                <a:cs typeface="Times New Roman"/>
              </a:rPr>
              <a:t>e</a:t>
            </a:r>
            <a:r>
              <a:rPr dirty="0" u="sng" sz="1800" spc="105" b="1">
                <a:solidFill>
                  <a:srgbClr val="DBF5F8"/>
                </a:solidFill>
                <a:uFill>
                  <a:solidFill>
                    <a:srgbClr val="DBF5F8"/>
                  </a:solidFill>
                </a:uFill>
                <a:latin typeface="Times New Roman"/>
                <a:cs typeface="Times New Roman"/>
              </a:rPr>
              <a:t>t</a:t>
            </a:r>
            <a:r>
              <a:rPr dirty="0" u="sng" sz="1800" spc="-85" b="1">
                <a:solidFill>
                  <a:srgbClr val="DBF5F8"/>
                </a:solidFill>
                <a:uFill>
                  <a:solidFill>
                    <a:srgbClr val="DBF5F8"/>
                  </a:solidFill>
                </a:uFill>
                <a:latin typeface="Times New Roman"/>
                <a:cs typeface="Times New Roman"/>
              </a:rPr>
              <a:t>r</a:t>
            </a:r>
            <a:r>
              <a:rPr dirty="0" u="sng" sz="1800" spc="140" b="1">
                <a:solidFill>
                  <a:srgbClr val="DBF5F8"/>
                </a:solidFill>
                <a:uFill>
                  <a:solidFill>
                    <a:srgbClr val="DBF5F8"/>
                  </a:solidFill>
                </a:uFill>
                <a:latin typeface="Times New Roman"/>
                <a:cs typeface="Times New Roman"/>
              </a:rPr>
              <a:t>ospe</a:t>
            </a:r>
            <a:r>
              <a:rPr dirty="0" u="sng" sz="1800" spc="70" b="1">
                <a:solidFill>
                  <a:srgbClr val="DBF5F8"/>
                </a:solidFill>
                <a:uFill>
                  <a:solidFill>
                    <a:srgbClr val="DBF5F8"/>
                  </a:solidFill>
                </a:uFill>
                <a:latin typeface="Times New Roman"/>
                <a:cs typeface="Times New Roman"/>
              </a:rPr>
              <a:t>c</a:t>
            </a:r>
            <a:r>
              <a:rPr dirty="0" u="sng" sz="1800" spc="90" b="1">
                <a:solidFill>
                  <a:srgbClr val="DBF5F8"/>
                </a:solidFill>
                <a:uFill>
                  <a:solidFill>
                    <a:srgbClr val="DBF5F8"/>
                  </a:solidFill>
                </a:uFill>
                <a:latin typeface="Times New Roman"/>
                <a:cs typeface="Times New Roman"/>
              </a:rPr>
              <a:t>t</a:t>
            </a:r>
            <a:r>
              <a:rPr dirty="0" u="sng" sz="1800" spc="70" b="1">
                <a:solidFill>
                  <a:srgbClr val="DBF5F8"/>
                </a:solidFill>
                <a:uFill>
                  <a:solidFill>
                    <a:srgbClr val="DBF5F8"/>
                  </a:solidFill>
                </a:uFill>
                <a:latin typeface="Times New Roman"/>
                <a:cs typeface="Times New Roman"/>
              </a:rPr>
              <a:t>i</a:t>
            </a:r>
            <a:r>
              <a:rPr dirty="0" u="sng" sz="1800" spc="-65" b="1">
                <a:solidFill>
                  <a:srgbClr val="DBF5F8"/>
                </a:solidFill>
                <a:uFill>
                  <a:solidFill>
                    <a:srgbClr val="DBF5F8"/>
                  </a:solidFill>
                </a:uFill>
                <a:latin typeface="Times New Roman"/>
                <a:cs typeface="Times New Roman"/>
              </a:rPr>
              <a:t>v</a:t>
            </a:r>
            <a:r>
              <a:rPr dirty="0" u="sng" sz="1800" spc="130" b="1">
                <a:solidFill>
                  <a:srgbClr val="DBF5F8"/>
                </a:solidFill>
                <a:uFill>
                  <a:solidFill>
                    <a:srgbClr val="DBF5F8"/>
                  </a:solidFill>
                </a:uFill>
                <a:latin typeface="Times New Roman"/>
                <a:cs typeface="Times New Roman"/>
              </a:rPr>
              <a:t>e </a:t>
            </a:r>
            <a:r>
              <a:rPr dirty="0" sz="1800" spc="95" b="1">
                <a:solidFill>
                  <a:srgbClr val="DBF5F8"/>
                </a:solidFill>
                <a:latin typeface="Times New Roman"/>
                <a:cs typeface="Times New Roman"/>
              </a:rPr>
              <a:t> </a:t>
            </a:r>
            <a:r>
              <a:rPr dirty="0" sz="1800" spc="110" b="1">
                <a:solidFill>
                  <a:srgbClr val="DBF5F8"/>
                </a:solidFill>
                <a:latin typeface="Times New Roman"/>
                <a:cs typeface="Times New Roman"/>
              </a:rPr>
              <a:t>Methods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50" name="object 50"/>
          <p:cNvGrpSpPr/>
          <p:nvPr/>
        </p:nvGrpSpPr>
        <p:grpSpPr>
          <a:xfrm>
            <a:off x="1260347" y="2095500"/>
            <a:ext cx="4074160" cy="3352800"/>
            <a:chOff x="1260347" y="2095500"/>
            <a:chExt cx="4074160" cy="3352800"/>
          </a:xfrm>
        </p:grpSpPr>
        <p:sp>
          <p:nvSpPr>
            <p:cNvPr id="51" name="object 51"/>
            <p:cNvSpPr/>
            <p:nvPr/>
          </p:nvSpPr>
          <p:spPr>
            <a:xfrm>
              <a:off x="4724400" y="5372100"/>
              <a:ext cx="609600" cy="76200"/>
            </a:xfrm>
            <a:custGeom>
              <a:avLst/>
              <a:gdLst/>
              <a:ahLst/>
              <a:cxnLst/>
              <a:rect l="l" t="t" r="r" b="b"/>
              <a:pathLst>
                <a:path w="609600" h="76200">
                  <a:moveTo>
                    <a:pt x="609600" y="31750"/>
                  </a:moveTo>
                  <a:lnTo>
                    <a:pt x="76200" y="31750"/>
                  </a:lnTo>
                  <a:lnTo>
                    <a:pt x="76200" y="0"/>
                  </a:lnTo>
                  <a:lnTo>
                    <a:pt x="0" y="38100"/>
                  </a:lnTo>
                  <a:lnTo>
                    <a:pt x="76200" y="76200"/>
                  </a:lnTo>
                  <a:lnTo>
                    <a:pt x="76200" y="44450"/>
                  </a:lnTo>
                  <a:lnTo>
                    <a:pt x="609600" y="44450"/>
                  </a:lnTo>
                  <a:lnTo>
                    <a:pt x="609600" y="31750"/>
                  </a:lnTo>
                  <a:close/>
                </a:path>
              </a:pathLst>
            </a:custGeom>
            <a:solidFill>
              <a:srgbClr val="045F7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2" name="object 52"/>
            <p:cNvSpPr/>
            <p:nvPr/>
          </p:nvSpPr>
          <p:spPr>
            <a:xfrm>
              <a:off x="1260347" y="2234437"/>
              <a:ext cx="982979" cy="53086"/>
            </a:xfrm>
            <a:prstGeom prst="rect">
              <a:avLst/>
            </a:prstGeom>
            <a:blipFill>
              <a:blip r:embed="rId2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3" name="object 53"/>
            <p:cNvSpPr/>
            <p:nvPr/>
          </p:nvSpPr>
          <p:spPr>
            <a:xfrm>
              <a:off x="3505199" y="2095500"/>
              <a:ext cx="63500" cy="76200"/>
            </a:xfrm>
            <a:custGeom>
              <a:avLst/>
              <a:gdLst/>
              <a:ahLst/>
              <a:cxnLst/>
              <a:rect l="l" t="t" r="r" b="b"/>
              <a:pathLst>
                <a:path w="63500" h="76200">
                  <a:moveTo>
                    <a:pt x="0" y="0"/>
                  </a:moveTo>
                  <a:lnTo>
                    <a:pt x="0" y="76200"/>
                  </a:lnTo>
                  <a:lnTo>
                    <a:pt x="63500" y="44450"/>
                  </a:lnTo>
                  <a:lnTo>
                    <a:pt x="12700" y="44450"/>
                  </a:lnTo>
                  <a:lnTo>
                    <a:pt x="12700" y="31750"/>
                  </a:lnTo>
                  <a:lnTo>
                    <a:pt x="63500" y="317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45F79"/>
            </a:solidFill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9143999" cy="685799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0" y="0"/>
              <a:ext cx="9143999" cy="10287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4401312" y="0"/>
              <a:ext cx="4742688" cy="60045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0" y="0"/>
              <a:ext cx="9143999" cy="1021079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1958339" y="2612135"/>
              <a:ext cx="5657088" cy="1778508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9143999" cy="685799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0" y="0"/>
              <a:ext cx="9143999" cy="10287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4401312" y="0"/>
              <a:ext cx="4742688" cy="60045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0" y="0"/>
              <a:ext cx="9143999" cy="1021079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548640" y="1985772"/>
              <a:ext cx="652272" cy="484631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42544" rIns="0" bIns="0" rtlCol="0" vert="horz">
            <a:spAutoFit/>
          </a:bodyPr>
          <a:lstStyle/>
          <a:p>
            <a:pPr marL="110489" marR="5080" indent="51435">
              <a:lnSpc>
                <a:spcPct val="95000"/>
              </a:lnSpc>
              <a:spcBef>
                <a:spcPts val="334"/>
              </a:spcBef>
            </a:pPr>
            <a:r>
              <a:rPr dirty="0" sz="3800" spc="-30">
                <a:latin typeface="Carlito"/>
                <a:cs typeface="Carlito"/>
              </a:rPr>
              <a:t>This </a:t>
            </a:r>
            <a:r>
              <a:rPr dirty="0" sz="3800" spc="-155">
                <a:latin typeface="Carlito"/>
                <a:cs typeface="Carlito"/>
              </a:rPr>
              <a:t>method </a:t>
            </a:r>
            <a:r>
              <a:rPr dirty="0" sz="3800" spc="-35">
                <a:latin typeface="Carlito"/>
                <a:cs typeface="Carlito"/>
              </a:rPr>
              <a:t>is </a:t>
            </a:r>
            <a:r>
              <a:rPr dirty="0" sz="3800" spc="-120">
                <a:latin typeface="Carlito"/>
                <a:cs typeface="Carlito"/>
              </a:rPr>
              <a:t>used </a:t>
            </a:r>
            <a:r>
              <a:rPr dirty="0" sz="3800" spc="-85">
                <a:latin typeface="Carlito"/>
                <a:cs typeface="Carlito"/>
              </a:rPr>
              <a:t>when </a:t>
            </a:r>
            <a:r>
              <a:rPr dirty="0" sz="3800" spc="-100">
                <a:latin typeface="Carlito"/>
                <a:cs typeface="Carlito"/>
              </a:rPr>
              <a:t>information  </a:t>
            </a:r>
            <a:r>
              <a:rPr dirty="0" sz="3800" spc="-100" i="1">
                <a:latin typeface="Carlito"/>
                <a:cs typeface="Carlito"/>
              </a:rPr>
              <a:t>regarding availability </a:t>
            </a:r>
            <a:r>
              <a:rPr dirty="0" sz="3800" spc="-105" i="1">
                <a:latin typeface="Carlito"/>
                <a:cs typeface="Carlito"/>
              </a:rPr>
              <a:t>and consumption  </a:t>
            </a:r>
            <a:r>
              <a:rPr dirty="0" sz="3800" spc="-80" i="1">
                <a:latin typeface="Carlito"/>
                <a:cs typeface="Carlito"/>
              </a:rPr>
              <a:t>of</a:t>
            </a:r>
            <a:r>
              <a:rPr dirty="0" sz="3800" spc="-320" i="1">
                <a:latin typeface="Carlito"/>
                <a:cs typeface="Carlito"/>
              </a:rPr>
              <a:t> </a:t>
            </a:r>
            <a:r>
              <a:rPr dirty="0" sz="3800" spc="-130" i="1">
                <a:latin typeface="Carlito"/>
                <a:cs typeface="Carlito"/>
              </a:rPr>
              <a:t>food</a:t>
            </a:r>
            <a:r>
              <a:rPr dirty="0" sz="3800" spc="-370" i="1">
                <a:latin typeface="Carlito"/>
                <a:cs typeface="Carlito"/>
              </a:rPr>
              <a:t> </a:t>
            </a:r>
            <a:r>
              <a:rPr dirty="0" sz="3800" spc="-40" i="1">
                <a:latin typeface="Carlito"/>
                <a:cs typeface="Carlito"/>
              </a:rPr>
              <a:t>is</a:t>
            </a:r>
            <a:r>
              <a:rPr dirty="0" sz="3800" spc="-155" i="1">
                <a:latin typeface="Carlito"/>
                <a:cs typeface="Carlito"/>
              </a:rPr>
              <a:t> </a:t>
            </a:r>
            <a:r>
              <a:rPr dirty="0" sz="3800" spc="-75" i="1">
                <a:latin typeface="Carlito"/>
                <a:cs typeface="Carlito"/>
              </a:rPr>
              <a:t>required</a:t>
            </a:r>
            <a:r>
              <a:rPr dirty="0" sz="3800" spc="-180" i="1">
                <a:latin typeface="Carlito"/>
                <a:cs typeface="Carlito"/>
              </a:rPr>
              <a:t> </a:t>
            </a:r>
            <a:r>
              <a:rPr dirty="0" sz="3800" spc="-145" i="1">
                <a:latin typeface="Carlito"/>
                <a:cs typeface="Carlito"/>
              </a:rPr>
              <a:t>at</a:t>
            </a:r>
            <a:r>
              <a:rPr dirty="0" sz="3800" spc="-580" i="1">
                <a:latin typeface="Carlito"/>
                <a:cs typeface="Carlito"/>
              </a:rPr>
              <a:t> </a:t>
            </a:r>
            <a:r>
              <a:rPr dirty="0" sz="3800" spc="-45" i="1">
                <a:latin typeface="Carlito"/>
                <a:cs typeface="Carlito"/>
              </a:rPr>
              <a:t>amacro</a:t>
            </a:r>
            <a:r>
              <a:rPr dirty="0" sz="3800" spc="-235" i="1">
                <a:latin typeface="Carlito"/>
                <a:cs typeface="Carlito"/>
              </a:rPr>
              <a:t> </a:t>
            </a:r>
            <a:r>
              <a:rPr dirty="0" sz="3800" spc="-85" i="1">
                <a:latin typeface="Carlito"/>
                <a:cs typeface="Carlito"/>
              </a:rPr>
              <a:t>level</a:t>
            </a:r>
            <a:r>
              <a:rPr dirty="0" sz="3800" spc="-240" i="1">
                <a:latin typeface="Carlito"/>
                <a:cs typeface="Carlito"/>
              </a:rPr>
              <a:t> </a:t>
            </a:r>
            <a:r>
              <a:rPr dirty="0" sz="3800" spc="-45" i="1">
                <a:latin typeface="Carlito"/>
                <a:cs typeface="Carlito"/>
              </a:rPr>
              <a:t>like</a:t>
            </a:r>
            <a:r>
              <a:rPr dirty="0" sz="3800" spc="-105" i="1">
                <a:latin typeface="Carlito"/>
                <a:cs typeface="Carlito"/>
              </a:rPr>
              <a:t> </a:t>
            </a:r>
            <a:r>
              <a:rPr dirty="0" sz="3800" spc="-150" i="1">
                <a:latin typeface="Carlito"/>
                <a:cs typeface="Carlito"/>
              </a:rPr>
              <a:t>at  </a:t>
            </a:r>
            <a:r>
              <a:rPr dirty="0" sz="3800" spc="-130" i="1">
                <a:latin typeface="Carlito"/>
                <a:cs typeface="Carlito"/>
              </a:rPr>
              <a:t>the </a:t>
            </a:r>
            <a:r>
              <a:rPr dirty="0" sz="3800" spc="-140" i="1">
                <a:latin typeface="Carlito"/>
                <a:cs typeface="Carlito"/>
              </a:rPr>
              <a:t>global, </a:t>
            </a:r>
            <a:r>
              <a:rPr dirty="0" sz="3800" spc="-145" i="1">
                <a:latin typeface="Carlito"/>
                <a:cs typeface="Carlito"/>
              </a:rPr>
              <a:t>national, </a:t>
            </a:r>
            <a:r>
              <a:rPr dirty="0" sz="3800" spc="-80" i="1">
                <a:latin typeface="Carlito"/>
                <a:cs typeface="Carlito"/>
              </a:rPr>
              <a:t>region</a:t>
            </a:r>
            <a:r>
              <a:rPr dirty="0" sz="3800" spc="-315" i="1">
                <a:latin typeface="Carlito"/>
                <a:cs typeface="Carlito"/>
              </a:rPr>
              <a:t> </a:t>
            </a:r>
            <a:r>
              <a:rPr dirty="0" sz="3800" spc="-80" i="1">
                <a:latin typeface="Carlito"/>
                <a:cs typeface="Carlito"/>
              </a:rPr>
              <a:t>or</a:t>
            </a:r>
            <a:endParaRPr sz="3800">
              <a:latin typeface="Carlito"/>
              <a:cs typeface="Carlito"/>
            </a:endParaRPr>
          </a:p>
          <a:p>
            <a:pPr marL="282575">
              <a:lnSpc>
                <a:spcPct val="100000"/>
              </a:lnSpc>
              <a:spcBef>
                <a:spcPts val="600"/>
              </a:spcBef>
            </a:pPr>
            <a:r>
              <a:rPr dirty="0" sz="3800" spc="-215">
                <a:latin typeface="Carlito"/>
                <a:cs typeface="Carlito"/>
              </a:rPr>
              <a:t>state</a:t>
            </a:r>
            <a:r>
              <a:rPr dirty="0" sz="3800" spc="-565">
                <a:latin typeface="Carlito"/>
                <a:cs typeface="Carlito"/>
              </a:rPr>
              <a:t> </a:t>
            </a:r>
            <a:r>
              <a:rPr dirty="0" sz="3800" spc="-40">
                <a:latin typeface="Carlito"/>
                <a:cs typeface="Carlito"/>
              </a:rPr>
              <a:t>levels.</a:t>
            </a:r>
            <a:endParaRPr sz="380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9143999" cy="685799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0" y="0"/>
              <a:ext cx="9143999" cy="10287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4401312" y="0"/>
              <a:ext cx="4742688" cy="60045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0" y="0"/>
              <a:ext cx="9143999" cy="1021079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548640" y="2072639"/>
              <a:ext cx="216408" cy="219455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892251" y="1927606"/>
            <a:ext cx="4413885" cy="422275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600" spc="170"/>
              <a:t>Maintained</a:t>
            </a:r>
            <a:r>
              <a:rPr dirty="0" sz="2600" spc="-105"/>
              <a:t> </a:t>
            </a:r>
            <a:r>
              <a:rPr dirty="0" sz="2600" spc="185"/>
              <a:t>by</a:t>
            </a:r>
            <a:r>
              <a:rPr dirty="0" sz="2600" spc="-90"/>
              <a:t> </a:t>
            </a:r>
            <a:r>
              <a:rPr dirty="0" sz="2600" spc="160"/>
              <a:t>each</a:t>
            </a:r>
            <a:r>
              <a:rPr dirty="0" sz="2600" spc="-130"/>
              <a:t> </a:t>
            </a:r>
            <a:r>
              <a:rPr dirty="0" sz="2600" spc="155"/>
              <a:t>country.</a:t>
            </a:r>
            <a:endParaRPr sz="2600"/>
          </a:p>
        </p:txBody>
      </p:sp>
      <p:grpSp>
        <p:nvGrpSpPr>
          <p:cNvPr id="9" name="object 9"/>
          <p:cNvGrpSpPr/>
          <p:nvPr/>
        </p:nvGrpSpPr>
        <p:grpSpPr>
          <a:xfrm>
            <a:off x="548640" y="3023616"/>
            <a:ext cx="216535" cy="2517775"/>
            <a:chOff x="548640" y="3023616"/>
            <a:chExt cx="216535" cy="2517775"/>
          </a:xfrm>
        </p:grpSpPr>
        <p:sp>
          <p:nvSpPr>
            <p:cNvPr id="10" name="object 10"/>
            <p:cNvSpPr/>
            <p:nvPr/>
          </p:nvSpPr>
          <p:spPr>
            <a:xfrm>
              <a:off x="548640" y="3023616"/>
              <a:ext cx="216408" cy="219455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548640" y="4370832"/>
              <a:ext cx="216408" cy="219456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548640" y="5321808"/>
              <a:ext cx="216408" cy="219456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3" name="object 13"/>
          <p:cNvSpPr txBox="1"/>
          <p:nvPr/>
        </p:nvSpPr>
        <p:spPr>
          <a:xfrm>
            <a:off x="809955" y="2878582"/>
            <a:ext cx="7447915" cy="30899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 marR="36830" indent="76200">
              <a:lnSpc>
                <a:spcPct val="100000"/>
              </a:lnSpc>
              <a:spcBef>
                <a:spcPts val="105"/>
              </a:spcBef>
            </a:pPr>
            <a:r>
              <a:rPr dirty="0" sz="2600" spc="145" b="1" i="1">
                <a:latin typeface="Times New Roman"/>
                <a:cs typeface="Times New Roman"/>
              </a:rPr>
              <a:t>Indicates</a:t>
            </a:r>
            <a:r>
              <a:rPr dirty="0" sz="2600" spc="-75" b="1" i="1">
                <a:latin typeface="Times New Roman"/>
                <a:cs typeface="Times New Roman"/>
              </a:rPr>
              <a:t> </a:t>
            </a:r>
            <a:r>
              <a:rPr dirty="0" sz="2600" spc="210" b="1" i="1">
                <a:latin typeface="Times New Roman"/>
                <a:cs typeface="Times New Roman"/>
              </a:rPr>
              <a:t>the</a:t>
            </a:r>
            <a:r>
              <a:rPr dirty="0" sz="2600" spc="-114" b="1" i="1">
                <a:latin typeface="Times New Roman"/>
                <a:cs typeface="Times New Roman"/>
              </a:rPr>
              <a:t> </a:t>
            </a:r>
            <a:r>
              <a:rPr dirty="0" sz="2600" spc="210" b="1" i="1">
                <a:latin typeface="Times New Roman"/>
                <a:cs typeface="Times New Roman"/>
              </a:rPr>
              <a:t>total</a:t>
            </a:r>
            <a:r>
              <a:rPr dirty="0" sz="2600" spc="-95" b="1" i="1">
                <a:latin typeface="Times New Roman"/>
                <a:cs typeface="Times New Roman"/>
              </a:rPr>
              <a:t> </a:t>
            </a:r>
            <a:r>
              <a:rPr dirty="0" sz="2600" spc="180" b="1" i="1">
                <a:latin typeface="Times New Roman"/>
                <a:cs typeface="Times New Roman"/>
              </a:rPr>
              <a:t>food</a:t>
            </a:r>
            <a:r>
              <a:rPr dirty="0" sz="2600" spc="-55" b="1" i="1">
                <a:latin typeface="Times New Roman"/>
                <a:cs typeface="Times New Roman"/>
              </a:rPr>
              <a:t> </a:t>
            </a:r>
            <a:r>
              <a:rPr dirty="0" sz="2600" spc="155" b="1" i="1">
                <a:latin typeface="Times New Roman"/>
                <a:cs typeface="Times New Roman"/>
              </a:rPr>
              <a:t>available</a:t>
            </a:r>
            <a:r>
              <a:rPr dirty="0" sz="2600" spc="-105" b="1" i="1">
                <a:latin typeface="Times New Roman"/>
                <a:cs typeface="Times New Roman"/>
              </a:rPr>
              <a:t> </a:t>
            </a:r>
            <a:r>
              <a:rPr dirty="0" sz="2600" spc="140" b="1" i="1">
                <a:latin typeface="Times New Roman"/>
                <a:cs typeface="Times New Roman"/>
              </a:rPr>
              <a:t>in</a:t>
            </a:r>
            <a:r>
              <a:rPr dirty="0" sz="2600" spc="-50" b="1" i="1">
                <a:latin typeface="Times New Roman"/>
                <a:cs typeface="Times New Roman"/>
              </a:rPr>
              <a:t> </a:t>
            </a:r>
            <a:r>
              <a:rPr dirty="0" sz="2600" spc="210" b="1" i="1">
                <a:latin typeface="Times New Roman"/>
                <a:cs typeface="Times New Roman"/>
              </a:rPr>
              <a:t>the</a:t>
            </a:r>
            <a:r>
              <a:rPr dirty="0" sz="2600" spc="-85" b="1" i="1">
                <a:latin typeface="Times New Roman"/>
                <a:cs typeface="Times New Roman"/>
              </a:rPr>
              <a:t> </a:t>
            </a:r>
            <a:r>
              <a:rPr dirty="0" sz="2600" spc="190" b="1" i="1">
                <a:latin typeface="Times New Roman"/>
                <a:cs typeface="Times New Roman"/>
              </a:rPr>
              <a:t>country  </a:t>
            </a:r>
            <a:r>
              <a:rPr dirty="0" sz="2600" spc="175" b="1" i="1">
                <a:latin typeface="Times New Roman"/>
                <a:cs typeface="Times New Roman"/>
              </a:rPr>
              <a:t>along</a:t>
            </a:r>
            <a:r>
              <a:rPr dirty="0" sz="2600" spc="-80" b="1" i="1">
                <a:latin typeface="Times New Roman"/>
                <a:cs typeface="Times New Roman"/>
              </a:rPr>
              <a:t> </a:t>
            </a:r>
            <a:r>
              <a:rPr dirty="0" sz="2600" spc="195" b="1" i="1">
                <a:latin typeface="Times New Roman"/>
                <a:cs typeface="Times New Roman"/>
              </a:rPr>
              <a:t>with</a:t>
            </a:r>
            <a:r>
              <a:rPr dirty="0" sz="2600" spc="-80" b="1" i="1">
                <a:latin typeface="Times New Roman"/>
                <a:cs typeface="Times New Roman"/>
              </a:rPr>
              <a:t> </a:t>
            </a:r>
            <a:r>
              <a:rPr dirty="0" sz="2600" spc="125" b="1" i="1">
                <a:latin typeface="Times New Roman"/>
                <a:cs typeface="Times New Roman"/>
              </a:rPr>
              <a:t>buffer</a:t>
            </a:r>
            <a:r>
              <a:rPr dirty="0" sz="2600" spc="-100" b="1" i="1">
                <a:latin typeface="Times New Roman"/>
                <a:cs typeface="Times New Roman"/>
              </a:rPr>
              <a:t> </a:t>
            </a:r>
            <a:r>
              <a:rPr dirty="0" sz="2600" spc="165" b="1" i="1">
                <a:latin typeface="Times New Roman"/>
                <a:cs typeface="Times New Roman"/>
              </a:rPr>
              <a:t>stocks.</a:t>
            </a:r>
            <a:endParaRPr sz="2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3700">
              <a:latin typeface="Times New Roman"/>
              <a:cs typeface="Times New Roman"/>
            </a:endParaRPr>
          </a:p>
          <a:p>
            <a:pPr marL="88900">
              <a:lnSpc>
                <a:spcPct val="100000"/>
              </a:lnSpc>
            </a:pPr>
            <a:r>
              <a:rPr dirty="0" sz="2600" spc="-155" b="1" i="1">
                <a:latin typeface="Times New Roman"/>
                <a:cs typeface="Times New Roman"/>
              </a:rPr>
              <a:t>FAO</a:t>
            </a:r>
            <a:r>
              <a:rPr dirty="0" sz="2600" spc="-229" b="1" i="1">
                <a:latin typeface="Times New Roman"/>
                <a:cs typeface="Times New Roman"/>
              </a:rPr>
              <a:t> </a:t>
            </a:r>
            <a:r>
              <a:rPr dirty="0" sz="2600" spc="-145" b="1" i="1">
                <a:latin typeface="Arial"/>
                <a:cs typeface="Arial"/>
              </a:rPr>
              <a:t>–</a:t>
            </a:r>
            <a:r>
              <a:rPr dirty="0" sz="2600" spc="-114" b="1" i="1">
                <a:latin typeface="Arial"/>
                <a:cs typeface="Arial"/>
              </a:rPr>
              <a:t> </a:t>
            </a:r>
            <a:r>
              <a:rPr dirty="0" sz="2600" spc="195" b="1" i="1">
                <a:latin typeface="Times New Roman"/>
                <a:cs typeface="Times New Roman"/>
              </a:rPr>
              <a:t>monitors</a:t>
            </a:r>
            <a:r>
              <a:rPr dirty="0" sz="2600" spc="-50" b="1" i="1">
                <a:latin typeface="Times New Roman"/>
                <a:cs typeface="Times New Roman"/>
              </a:rPr>
              <a:t> </a:t>
            </a:r>
            <a:r>
              <a:rPr dirty="0" sz="2600" spc="280" b="1" i="1">
                <a:latin typeface="Times New Roman"/>
                <a:cs typeface="Times New Roman"/>
              </a:rPr>
              <a:t>at</a:t>
            </a:r>
            <a:r>
              <a:rPr dirty="0" sz="2600" spc="-55" b="1" i="1">
                <a:latin typeface="Times New Roman"/>
                <a:cs typeface="Times New Roman"/>
              </a:rPr>
              <a:t> </a:t>
            </a:r>
            <a:r>
              <a:rPr dirty="0" sz="2600" spc="175" b="1" i="1">
                <a:latin typeface="Times New Roman"/>
                <a:cs typeface="Times New Roman"/>
              </a:rPr>
              <a:t>international</a:t>
            </a:r>
            <a:r>
              <a:rPr dirty="0" sz="2600" spc="-85" b="1" i="1">
                <a:latin typeface="Times New Roman"/>
                <a:cs typeface="Times New Roman"/>
              </a:rPr>
              <a:t> </a:t>
            </a:r>
            <a:r>
              <a:rPr dirty="0" sz="2600" spc="125" b="1" i="1">
                <a:latin typeface="Times New Roman"/>
                <a:cs typeface="Times New Roman"/>
              </a:rPr>
              <a:t>level</a:t>
            </a:r>
            <a:r>
              <a:rPr dirty="0" sz="2600" spc="-85" b="1" i="1">
                <a:latin typeface="Times New Roman"/>
                <a:cs typeface="Times New Roman"/>
              </a:rPr>
              <a:t> </a:t>
            </a:r>
            <a:r>
              <a:rPr dirty="0" sz="2600" spc="135" b="1" i="1">
                <a:latin typeface="Times New Roman"/>
                <a:cs typeface="Times New Roman"/>
              </a:rPr>
              <a:t>since</a:t>
            </a:r>
            <a:r>
              <a:rPr dirty="0" sz="2600" spc="20" b="1" i="1">
                <a:latin typeface="Times New Roman"/>
                <a:cs typeface="Times New Roman"/>
              </a:rPr>
              <a:t> </a:t>
            </a:r>
            <a:r>
              <a:rPr dirty="0" sz="2600" spc="-15" b="1" i="1">
                <a:latin typeface="Times New Roman"/>
                <a:cs typeface="Times New Roman"/>
              </a:rPr>
              <a:t>1949.</a:t>
            </a:r>
            <a:endParaRPr sz="2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3700">
              <a:latin typeface="Times New Roman"/>
              <a:cs typeface="Times New Roman"/>
            </a:endParaRPr>
          </a:p>
          <a:p>
            <a:pPr marL="12700" marR="925830" indent="76200">
              <a:lnSpc>
                <a:spcPct val="100000"/>
              </a:lnSpc>
              <a:spcBef>
                <a:spcPts val="5"/>
              </a:spcBef>
            </a:pPr>
            <a:r>
              <a:rPr dirty="0" sz="2600" spc="114" b="1" i="1">
                <a:latin typeface="Times New Roman"/>
                <a:cs typeface="Times New Roman"/>
              </a:rPr>
              <a:t>Gives</a:t>
            </a:r>
            <a:r>
              <a:rPr dirty="0" sz="2600" spc="-100" b="1" i="1">
                <a:latin typeface="Times New Roman"/>
                <a:cs typeface="Times New Roman"/>
              </a:rPr>
              <a:t> </a:t>
            </a:r>
            <a:r>
              <a:rPr dirty="0" sz="2600" spc="210" b="1" i="1">
                <a:latin typeface="Times New Roman"/>
                <a:cs typeface="Times New Roman"/>
              </a:rPr>
              <a:t>the</a:t>
            </a:r>
            <a:r>
              <a:rPr dirty="0" sz="2600" spc="-114" b="1" i="1">
                <a:latin typeface="Times New Roman"/>
                <a:cs typeface="Times New Roman"/>
              </a:rPr>
              <a:t> </a:t>
            </a:r>
            <a:r>
              <a:rPr dirty="0" sz="2600" spc="225" b="1" i="1">
                <a:latin typeface="Times New Roman"/>
                <a:cs typeface="Times New Roman"/>
              </a:rPr>
              <a:t>estimate</a:t>
            </a:r>
            <a:r>
              <a:rPr dirty="0" sz="2600" spc="-100" b="1" i="1">
                <a:latin typeface="Times New Roman"/>
                <a:cs typeface="Times New Roman"/>
              </a:rPr>
              <a:t> </a:t>
            </a:r>
            <a:r>
              <a:rPr dirty="0" sz="2600" spc="140" b="1" i="1">
                <a:latin typeface="Times New Roman"/>
                <a:cs typeface="Times New Roman"/>
              </a:rPr>
              <a:t>of</a:t>
            </a:r>
            <a:r>
              <a:rPr dirty="0" sz="2600" spc="-75" b="1" i="1">
                <a:latin typeface="Times New Roman"/>
                <a:cs typeface="Times New Roman"/>
              </a:rPr>
              <a:t> </a:t>
            </a:r>
            <a:r>
              <a:rPr dirty="0" sz="2600" spc="155" b="1" i="1">
                <a:latin typeface="Times New Roman"/>
                <a:cs typeface="Times New Roman"/>
              </a:rPr>
              <a:t>available</a:t>
            </a:r>
            <a:r>
              <a:rPr dirty="0" sz="2600" spc="-90" b="1" i="1">
                <a:latin typeface="Times New Roman"/>
                <a:cs typeface="Times New Roman"/>
              </a:rPr>
              <a:t> </a:t>
            </a:r>
            <a:r>
              <a:rPr dirty="0" sz="2600" spc="180" b="1" i="1">
                <a:latin typeface="Times New Roman"/>
                <a:cs typeface="Times New Roman"/>
              </a:rPr>
              <a:t>food</a:t>
            </a:r>
            <a:r>
              <a:rPr dirty="0" sz="2600" spc="-65" b="1" i="1">
                <a:latin typeface="Times New Roman"/>
                <a:cs typeface="Times New Roman"/>
              </a:rPr>
              <a:t> </a:t>
            </a:r>
            <a:r>
              <a:rPr dirty="0" sz="2600" spc="140" b="1" i="1">
                <a:latin typeface="Times New Roman"/>
                <a:cs typeface="Times New Roman"/>
              </a:rPr>
              <a:t>in</a:t>
            </a:r>
            <a:r>
              <a:rPr dirty="0" sz="2600" spc="-55" b="1" i="1">
                <a:latin typeface="Times New Roman"/>
                <a:cs typeface="Times New Roman"/>
              </a:rPr>
              <a:t> </a:t>
            </a:r>
            <a:r>
              <a:rPr dirty="0" sz="2600" spc="204" b="1" i="1">
                <a:latin typeface="Times New Roman"/>
                <a:cs typeface="Times New Roman"/>
              </a:rPr>
              <a:t>the  </a:t>
            </a:r>
            <a:r>
              <a:rPr dirty="0" sz="2600" spc="190" b="1" i="1">
                <a:latin typeface="Times New Roman"/>
                <a:cs typeface="Times New Roman"/>
              </a:rPr>
              <a:t>country</a:t>
            </a:r>
            <a:r>
              <a:rPr dirty="0" sz="2600" spc="-35" b="1" i="1">
                <a:latin typeface="Times New Roman"/>
                <a:cs typeface="Times New Roman"/>
              </a:rPr>
              <a:t> </a:t>
            </a:r>
            <a:r>
              <a:rPr dirty="0" sz="2600" spc="170" b="1" i="1">
                <a:latin typeface="Times New Roman"/>
                <a:cs typeface="Times New Roman"/>
              </a:rPr>
              <a:t>per</a:t>
            </a:r>
            <a:r>
              <a:rPr dirty="0" sz="2600" spc="-65" b="1" i="1">
                <a:latin typeface="Times New Roman"/>
                <a:cs typeface="Times New Roman"/>
              </a:rPr>
              <a:t> </a:t>
            </a:r>
            <a:r>
              <a:rPr dirty="0" sz="2600" spc="175" b="1" i="1">
                <a:latin typeface="Times New Roman"/>
                <a:cs typeface="Times New Roman"/>
              </a:rPr>
              <a:t>person</a:t>
            </a:r>
            <a:r>
              <a:rPr dirty="0" sz="2600" spc="-75" b="1" i="1">
                <a:latin typeface="Times New Roman"/>
                <a:cs typeface="Times New Roman"/>
              </a:rPr>
              <a:t> </a:t>
            </a:r>
            <a:r>
              <a:rPr dirty="0" sz="2600" spc="170" b="1" i="1">
                <a:latin typeface="Times New Roman"/>
                <a:cs typeface="Times New Roman"/>
              </a:rPr>
              <a:t>per</a:t>
            </a:r>
            <a:r>
              <a:rPr dirty="0" sz="2600" spc="-50" b="1" i="1">
                <a:latin typeface="Times New Roman"/>
                <a:cs typeface="Times New Roman"/>
              </a:rPr>
              <a:t> </a:t>
            </a:r>
            <a:r>
              <a:rPr dirty="0" sz="2600" spc="155" b="1" i="1">
                <a:latin typeface="Times New Roman"/>
                <a:cs typeface="Times New Roman"/>
              </a:rPr>
              <a:t>year</a:t>
            </a:r>
            <a:r>
              <a:rPr dirty="0" sz="2600" spc="-105" b="1" i="1">
                <a:latin typeface="Times New Roman"/>
                <a:cs typeface="Times New Roman"/>
              </a:rPr>
              <a:t> </a:t>
            </a:r>
            <a:r>
              <a:rPr dirty="0" sz="2600" spc="175" b="1" i="1">
                <a:latin typeface="Times New Roman"/>
                <a:cs typeface="Times New Roman"/>
              </a:rPr>
              <a:t>or</a:t>
            </a:r>
            <a:r>
              <a:rPr dirty="0" sz="2600" spc="-60" b="1" i="1">
                <a:latin typeface="Times New Roman"/>
                <a:cs typeface="Times New Roman"/>
              </a:rPr>
              <a:t> </a:t>
            </a:r>
            <a:r>
              <a:rPr dirty="0" sz="2600" spc="170" b="1" i="1">
                <a:latin typeface="Times New Roman"/>
                <a:cs typeface="Times New Roman"/>
              </a:rPr>
              <a:t>per</a:t>
            </a:r>
            <a:r>
              <a:rPr dirty="0" sz="2600" spc="-20" b="1" i="1">
                <a:latin typeface="Times New Roman"/>
                <a:cs typeface="Times New Roman"/>
              </a:rPr>
              <a:t> </a:t>
            </a:r>
            <a:r>
              <a:rPr dirty="0" sz="2600" spc="100" b="1" i="1">
                <a:latin typeface="Times New Roman"/>
                <a:cs typeface="Times New Roman"/>
              </a:rPr>
              <a:t>day.</a:t>
            </a:r>
            <a:endParaRPr sz="2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9143999" cy="685799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0" y="0"/>
              <a:ext cx="9143999" cy="10287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4401312" y="0"/>
              <a:ext cx="4742688" cy="60045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0" y="0"/>
              <a:ext cx="9143999" cy="1021079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548640" y="2010155"/>
              <a:ext cx="509016" cy="377951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 txBox="1"/>
          <p:nvPr/>
        </p:nvSpPr>
        <p:spPr>
          <a:xfrm>
            <a:off x="535635" y="1830679"/>
            <a:ext cx="7971790" cy="315150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17500" marR="5080" indent="50165">
              <a:lnSpc>
                <a:spcPct val="121900"/>
              </a:lnSpc>
              <a:spcBef>
                <a:spcPts val="100"/>
              </a:spcBef>
            </a:pPr>
            <a:r>
              <a:rPr dirty="0" sz="2600" spc="110" b="1" i="1">
                <a:latin typeface="Times New Roman"/>
                <a:cs typeface="Times New Roman"/>
              </a:rPr>
              <a:t>The</a:t>
            </a:r>
            <a:r>
              <a:rPr dirty="0" sz="2600" spc="-55" b="1" i="1">
                <a:latin typeface="Times New Roman"/>
                <a:cs typeface="Times New Roman"/>
              </a:rPr>
              <a:t> </a:t>
            </a:r>
            <a:r>
              <a:rPr dirty="0" sz="2600" spc="210" b="1" i="1">
                <a:latin typeface="Times New Roman"/>
                <a:cs typeface="Times New Roman"/>
              </a:rPr>
              <a:t>total</a:t>
            </a:r>
            <a:r>
              <a:rPr dirty="0" sz="2600" spc="-100" b="1" i="1">
                <a:latin typeface="Times New Roman"/>
                <a:cs typeface="Times New Roman"/>
              </a:rPr>
              <a:t> </a:t>
            </a:r>
            <a:r>
              <a:rPr dirty="0" sz="2600" spc="180" b="1" i="1">
                <a:latin typeface="Times New Roman"/>
                <a:cs typeface="Times New Roman"/>
              </a:rPr>
              <a:t>food</a:t>
            </a:r>
            <a:r>
              <a:rPr dirty="0" sz="2600" spc="-60" b="1" i="1">
                <a:latin typeface="Times New Roman"/>
                <a:cs typeface="Times New Roman"/>
              </a:rPr>
              <a:t> </a:t>
            </a:r>
            <a:r>
              <a:rPr dirty="0" sz="2600" spc="160" b="1" i="1">
                <a:latin typeface="Times New Roman"/>
                <a:cs typeface="Times New Roman"/>
              </a:rPr>
              <a:t>supplies</a:t>
            </a:r>
            <a:r>
              <a:rPr dirty="0" sz="2600" spc="-55" b="1" i="1">
                <a:latin typeface="Times New Roman"/>
                <a:cs typeface="Times New Roman"/>
              </a:rPr>
              <a:t> </a:t>
            </a:r>
            <a:r>
              <a:rPr dirty="0" sz="2600" spc="155" b="1" i="1">
                <a:latin typeface="Times New Roman"/>
                <a:cs typeface="Times New Roman"/>
              </a:rPr>
              <a:t>available</a:t>
            </a:r>
            <a:r>
              <a:rPr dirty="0" sz="2600" spc="-95" b="1" i="1">
                <a:latin typeface="Times New Roman"/>
                <a:cs typeface="Times New Roman"/>
              </a:rPr>
              <a:t> </a:t>
            </a:r>
            <a:r>
              <a:rPr dirty="0" sz="2600" spc="190" b="1" i="1">
                <a:latin typeface="Times New Roman"/>
                <a:cs typeface="Times New Roman"/>
              </a:rPr>
              <a:t>and</a:t>
            </a:r>
            <a:r>
              <a:rPr dirty="0" sz="2600" spc="-60" b="1" i="1">
                <a:latin typeface="Times New Roman"/>
                <a:cs typeface="Times New Roman"/>
              </a:rPr>
              <a:t> </a:t>
            </a:r>
            <a:r>
              <a:rPr dirty="0" sz="2600" spc="180" b="1" i="1">
                <a:latin typeface="Times New Roman"/>
                <a:cs typeface="Times New Roman"/>
              </a:rPr>
              <a:t>used</a:t>
            </a:r>
            <a:r>
              <a:rPr dirty="0" sz="2600" spc="-40" b="1" i="1">
                <a:latin typeface="Times New Roman"/>
                <a:cs typeface="Times New Roman"/>
              </a:rPr>
              <a:t> </a:t>
            </a:r>
            <a:r>
              <a:rPr dirty="0" sz="2600" spc="185" b="1" i="1">
                <a:latin typeface="Times New Roman"/>
                <a:cs typeface="Times New Roman"/>
              </a:rPr>
              <a:t>up</a:t>
            </a:r>
            <a:r>
              <a:rPr dirty="0" sz="2600" spc="-65" b="1" i="1">
                <a:latin typeface="Times New Roman"/>
                <a:cs typeface="Times New Roman"/>
              </a:rPr>
              <a:t> </a:t>
            </a:r>
            <a:r>
              <a:rPr dirty="0" sz="2600" spc="280" b="1" i="1">
                <a:latin typeface="Times New Roman"/>
                <a:cs typeface="Times New Roman"/>
              </a:rPr>
              <a:t>at</a:t>
            </a:r>
            <a:r>
              <a:rPr dirty="0" sz="2600" spc="-50" b="1" i="1">
                <a:latin typeface="Times New Roman"/>
                <a:cs typeface="Times New Roman"/>
              </a:rPr>
              <a:t> </a:t>
            </a:r>
            <a:r>
              <a:rPr dirty="0" sz="2600" spc="204" b="1" i="1">
                <a:latin typeface="Times New Roman"/>
                <a:cs typeface="Times New Roman"/>
              </a:rPr>
              <a:t>a  </a:t>
            </a:r>
            <a:r>
              <a:rPr dirty="0" sz="2600" spc="145" b="1" i="1">
                <a:latin typeface="Times New Roman"/>
                <a:cs typeface="Times New Roman"/>
              </a:rPr>
              <a:t>given</a:t>
            </a:r>
            <a:r>
              <a:rPr dirty="0" sz="2600" spc="-90" b="1" i="1">
                <a:latin typeface="Times New Roman"/>
                <a:cs typeface="Times New Roman"/>
              </a:rPr>
              <a:t> </a:t>
            </a:r>
            <a:r>
              <a:rPr dirty="0" sz="2600" spc="125" b="1" i="1">
                <a:latin typeface="Times New Roman"/>
                <a:cs typeface="Times New Roman"/>
              </a:rPr>
              <a:t>level</a:t>
            </a:r>
            <a:r>
              <a:rPr dirty="0" sz="2600" spc="-90" b="1" i="1">
                <a:latin typeface="Times New Roman"/>
                <a:cs typeface="Times New Roman"/>
              </a:rPr>
              <a:t> </a:t>
            </a:r>
            <a:r>
              <a:rPr dirty="0" sz="2600" spc="150" b="1" i="1">
                <a:latin typeface="Times New Roman"/>
                <a:cs typeface="Times New Roman"/>
              </a:rPr>
              <a:t>are</a:t>
            </a:r>
            <a:r>
              <a:rPr dirty="0" sz="2600" spc="-50" b="1" i="1">
                <a:latin typeface="Times New Roman"/>
                <a:cs typeface="Times New Roman"/>
              </a:rPr>
              <a:t> </a:t>
            </a:r>
            <a:r>
              <a:rPr dirty="0" sz="2600" spc="180" b="1" i="1">
                <a:latin typeface="Times New Roman"/>
                <a:cs typeface="Times New Roman"/>
              </a:rPr>
              <a:t>taken</a:t>
            </a:r>
            <a:r>
              <a:rPr dirty="0" sz="2600" spc="-105" b="1" i="1">
                <a:latin typeface="Times New Roman"/>
                <a:cs typeface="Times New Roman"/>
              </a:rPr>
              <a:t> </a:t>
            </a:r>
            <a:r>
              <a:rPr dirty="0" sz="2600" spc="195" b="1" i="1">
                <a:latin typeface="Times New Roman"/>
                <a:cs typeface="Times New Roman"/>
              </a:rPr>
              <a:t>into</a:t>
            </a:r>
            <a:r>
              <a:rPr dirty="0" sz="2600" spc="-65" b="1" i="1">
                <a:latin typeface="Times New Roman"/>
                <a:cs typeface="Times New Roman"/>
              </a:rPr>
              <a:t> </a:t>
            </a:r>
            <a:r>
              <a:rPr dirty="0" sz="2600" spc="185" b="1" i="1">
                <a:latin typeface="Times New Roman"/>
                <a:cs typeface="Times New Roman"/>
              </a:rPr>
              <a:t>account</a:t>
            </a:r>
            <a:r>
              <a:rPr dirty="0" sz="2600" spc="-105" b="1" i="1">
                <a:latin typeface="Times New Roman"/>
                <a:cs typeface="Times New Roman"/>
              </a:rPr>
              <a:t> </a:t>
            </a:r>
            <a:r>
              <a:rPr dirty="0" sz="2600" spc="140" b="1" i="1">
                <a:latin typeface="Times New Roman"/>
                <a:cs typeface="Times New Roman"/>
              </a:rPr>
              <a:t>in</a:t>
            </a:r>
            <a:r>
              <a:rPr dirty="0" sz="2600" spc="-55" b="1" i="1">
                <a:latin typeface="Times New Roman"/>
                <a:cs typeface="Times New Roman"/>
              </a:rPr>
              <a:t> </a:t>
            </a:r>
            <a:r>
              <a:rPr dirty="0" sz="2600" spc="175" b="1" i="1">
                <a:latin typeface="Times New Roman"/>
                <a:cs typeface="Times New Roman"/>
              </a:rPr>
              <a:t>this</a:t>
            </a:r>
            <a:r>
              <a:rPr dirty="0" sz="2600" spc="-45" b="1" i="1">
                <a:latin typeface="Times New Roman"/>
                <a:cs typeface="Times New Roman"/>
              </a:rPr>
              <a:t> </a:t>
            </a:r>
            <a:r>
              <a:rPr dirty="0" sz="2600" spc="215" b="1" i="1">
                <a:latin typeface="Times New Roman"/>
                <a:cs typeface="Times New Roman"/>
              </a:rPr>
              <a:t>method.</a:t>
            </a:r>
            <a:endParaRPr sz="2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600">
              <a:latin typeface="Times New Roman"/>
              <a:cs typeface="Times New Roman"/>
            </a:endParaRPr>
          </a:p>
          <a:p>
            <a:pPr marL="286385" marR="340360" indent="-274320">
              <a:lnSpc>
                <a:spcPct val="100000"/>
              </a:lnSpc>
              <a:spcBef>
                <a:spcPts val="1535"/>
              </a:spcBef>
              <a:buClr>
                <a:srgbClr val="09D0D9"/>
              </a:buClr>
              <a:buSzPct val="94230"/>
              <a:buFont typeface="Wingdings"/>
              <a:buChar char=""/>
              <a:tabLst>
                <a:tab pos="287020" algn="l"/>
              </a:tabLst>
            </a:pPr>
            <a:r>
              <a:rPr dirty="0" sz="2600" spc="105" b="1" i="1">
                <a:latin typeface="Times New Roman"/>
                <a:cs typeface="Times New Roman"/>
              </a:rPr>
              <a:t>Effectively </a:t>
            </a:r>
            <a:r>
              <a:rPr dirty="0" sz="2600" spc="210" b="1" i="1">
                <a:latin typeface="Times New Roman"/>
                <a:cs typeface="Times New Roman"/>
              </a:rPr>
              <a:t>the </a:t>
            </a:r>
            <a:r>
              <a:rPr dirty="0" sz="2600" spc="120" b="1" i="1">
                <a:latin typeface="Times New Roman"/>
                <a:cs typeface="Times New Roman"/>
              </a:rPr>
              <a:t>difference </a:t>
            </a:r>
            <a:r>
              <a:rPr dirty="0" sz="2600" spc="204" b="1" i="1">
                <a:latin typeface="Times New Roman"/>
                <a:cs typeface="Times New Roman"/>
              </a:rPr>
              <a:t>between </a:t>
            </a:r>
            <a:r>
              <a:rPr dirty="0" sz="2600" spc="165" b="1" i="1">
                <a:latin typeface="Times New Roman"/>
                <a:cs typeface="Times New Roman"/>
              </a:rPr>
              <a:t>receipt </a:t>
            </a:r>
            <a:r>
              <a:rPr dirty="0" sz="2600" spc="135" b="1" i="1">
                <a:latin typeface="Times New Roman"/>
                <a:cs typeface="Times New Roman"/>
              </a:rPr>
              <a:t>(of  </a:t>
            </a:r>
            <a:r>
              <a:rPr dirty="0" sz="2600" spc="180" b="1" i="1">
                <a:latin typeface="Times New Roman"/>
                <a:cs typeface="Times New Roman"/>
              </a:rPr>
              <a:t>food </a:t>
            </a:r>
            <a:r>
              <a:rPr dirty="0" sz="2600" spc="165" b="1" i="1">
                <a:latin typeface="Times New Roman"/>
                <a:cs typeface="Times New Roman"/>
              </a:rPr>
              <a:t>various </a:t>
            </a:r>
            <a:r>
              <a:rPr dirty="0" sz="2600" spc="145" b="1" i="1">
                <a:latin typeface="Times New Roman"/>
                <a:cs typeface="Times New Roman"/>
              </a:rPr>
              <a:t>sources) </a:t>
            </a:r>
            <a:r>
              <a:rPr dirty="0" sz="2600" spc="190" b="1" i="1">
                <a:latin typeface="Times New Roman"/>
                <a:cs typeface="Times New Roman"/>
              </a:rPr>
              <a:t>and </a:t>
            </a:r>
            <a:r>
              <a:rPr dirty="0" sz="2600" spc="165" b="1" i="1">
                <a:latin typeface="Times New Roman"/>
                <a:cs typeface="Times New Roman"/>
              </a:rPr>
              <a:t>expenditure </a:t>
            </a:r>
            <a:r>
              <a:rPr dirty="0" sz="2600" spc="140" b="1" i="1">
                <a:latin typeface="Times New Roman"/>
                <a:cs typeface="Times New Roman"/>
              </a:rPr>
              <a:t>over </a:t>
            </a:r>
            <a:r>
              <a:rPr dirty="0" sz="2600" spc="204" b="1" i="1">
                <a:latin typeface="Times New Roman"/>
                <a:cs typeface="Times New Roman"/>
              </a:rPr>
              <a:t>a  </a:t>
            </a:r>
            <a:r>
              <a:rPr dirty="0" sz="2600" spc="145" b="1" i="1">
                <a:latin typeface="Times New Roman"/>
                <a:cs typeface="Times New Roman"/>
              </a:rPr>
              <a:t>given</a:t>
            </a:r>
            <a:r>
              <a:rPr dirty="0" sz="2600" spc="-90" b="1" i="1">
                <a:latin typeface="Times New Roman"/>
                <a:cs typeface="Times New Roman"/>
              </a:rPr>
              <a:t> </a:t>
            </a:r>
            <a:r>
              <a:rPr dirty="0" sz="2600" spc="175" b="1" i="1">
                <a:latin typeface="Times New Roman"/>
                <a:cs typeface="Times New Roman"/>
              </a:rPr>
              <a:t>period</a:t>
            </a:r>
            <a:r>
              <a:rPr dirty="0" sz="2600" spc="-80" b="1" i="1">
                <a:latin typeface="Times New Roman"/>
                <a:cs typeface="Times New Roman"/>
              </a:rPr>
              <a:t> </a:t>
            </a:r>
            <a:r>
              <a:rPr dirty="0" sz="2600" spc="140" b="1" i="1">
                <a:latin typeface="Times New Roman"/>
                <a:cs typeface="Times New Roman"/>
              </a:rPr>
              <a:t>of</a:t>
            </a:r>
            <a:r>
              <a:rPr dirty="0" sz="2600" spc="-70" b="1" i="1">
                <a:latin typeface="Times New Roman"/>
                <a:cs typeface="Times New Roman"/>
              </a:rPr>
              <a:t> </a:t>
            </a:r>
            <a:r>
              <a:rPr dirty="0" sz="2600" spc="245" b="1" i="1">
                <a:latin typeface="Times New Roman"/>
                <a:cs typeface="Times New Roman"/>
              </a:rPr>
              <a:t>time</a:t>
            </a:r>
            <a:r>
              <a:rPr dirty="0" sz="2600" spc="-85" b="1" i="1">
                <a:latin typeface="Times New Roman"/>
                <a:cs typeface="Times New Roman"/>
              </a:rPr>
              <a:t> </a:t>
            </a:r>
            <a:r>
              <a:rPr dirty="0" sz="2600" spc="145" b="1" i="1">
                <a:latin typeface="Times New Roman"/>
                <a:cs typeface="Times New Roman"/>
              </a:rPr>
              <a:t>gives</a:t>
            </a:r>
            <a:r>
              <a:rPr dirty="0" sz="2600" spc="-110" b="1" i="1">
                <a:latin typeface="Times New Roman"/>
                <a:cs typeface="Times New Roman"/>
              </a:rPr>
              <a:t> </a:t>
            </a:r>
            <a:r>
              <a:rPr dirty="0" sz="2600" spc="210" b="1" i="1">
                <a:latin typeface="Times New Roman"/>
                <a:cs typeface="Times New Roman"/>
              </a:rPr>
              <a:t>the</a:t>
            </a:r>
            <a:r>
              <a:rPr dirty="0" sz="2600" spc="-110" b="1" i="1">
                <a:latin typeface="Times New Roman"/>
                <a:cs typeface="Times New Roman"/>
              </a:rPr>
              <a:t> </a:t>
            </a:r>
            <a:r>
              <a:rPr dirty="0" sz="2600" spc="180" b="1" i="1">
                <a:latin typeface="Times New Roman"/>
                <a:cs typeface="Times New Roman"/>
              </a:rPr>
              <a:t>food</a:t>
            </a:r>
            <a:r>
              <a:rPr dirty="0" sz="2600" spc="-65" b="1" i="1">
                <a:latin typeface="Times New Roman"/>
                <a:cs typeface="Times New Roman"/>
              </a:rPr>
              <a:t> </a:t>
            </a:r>
            <a:r>
              <a:rPr dirty="0" sz="2600" spc="190" b="1" i="1">
                <a:latin typeface="Times New Roman"/>
                <a:cs typeface="Times New Roman"/>
              </a:rPr>
              <a:t>consumed</a:t>
            </a:r>
            <a:r>
              <a:rPr dirty="0" sz="2600" spc="-75" b="1" i="1">
                <a:latin typeface="Times New Roman"/>
                <a:cs typeface="Times New Roman"/>
              </a:rPr>
              <a:t> </a:t>
            </a:r>
            <a:r>
              <a:rPr dirty="0" sz="2600" spc="165" b="1" i="1">
                <a:latin typeface="Times New Roman"/>
                <a:cs typeface="Times New Roman"/>
              </a:rPr>
              <a:t>by  </a:t>
            </a:r>
            <a:r>
              <a:rPr dirty="0" sz="2600" spc="180" b="1" i="1">
                <a:latin typeface="Times New Roman"/>
                <a:cs typeface="Times New Roman"/>
              </a:rPr>
              <a:t>population.</a:t>
            </a:r>
            <a:endParaRPr sz="2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9143999" cy="685799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0" y="0"/>
              <a:ext cx="9143999" cy="10287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4401312" y="0"/>
              <a:ext cx="4742688" cy="60045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0" y="0"/>
              <a:ext cx="9143999" cy="1021079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1295400" y="2895600"/>
              <a:ext cx="7239000" cy="1752600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611835" y="2280665"/>
            <a:ext cx="7007225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100"/>
              <a:t>The</a:t>
            </a:r>
            <a:r>
              <a:rPr dirty="0" sz="2400" spc="-75"/>
              <a:t> </a:t>
            </a:r>
            <a:r>
              <a:rPr dirty="0" sz="2400" spc="185"/>
              <a:t>consumption</a:t>
            </a:r>
            <a:r>
              <a:rPr dirty="0" sz="2400" spc="-85"/>
              <a:t> </a:t>
            </a:r>
            <a:r>
              <a:rPr dirty="0" sz="2400" spc="155"/>
              <a:t>per</a:t>
            </a:r>
            <a:r>
              <a:rPr dirty="0" sz="2400" spc="-75"/>
              <a:t> </a:t>
            </a:r>
            <a:r>
              <a:rPr dirty="0" sz="2400" spc="185"/>
              <a:t>capita/day</a:t>
            </a:r>
            <a:r>
              <a:rPr dirty="0" sz="2400" spc="-60"/>
              <a:t> </a:t>
            </a:r>
            <a:r>
              <a:rPr dirty="0" sz="2400" spc="130"/>
              <a:t>is</a:t>
            </a:r>
            <a:r>
              <a:rPr dirty="0" sz="2400" spc="-65"/>
              <a:t> </a:t>
            </a:r>
            <a:r>
              <a:rPr dirty="0" sz="2400" spc="150"/>
              <a:t>worked</a:t>
            </a:r>
            <a:r>
              <a:rPr dirty="0" sz="2400" spc="-60"/>
              <a:t> </a:t>
            </a:r>
            <a:r>
              <a:rPr dirty="0" sz="2400" spc="220"/>
              <a:t>out</a:t>
            </a:r>
            <a:r>
              <a:rPr dirty="0" sz="2400" spc="40"/>
              <a:t> </a:t>
            </a:r>
            <a:r>
              <a:rPr dirty="0" sz="2400" spc="170"/>
              <a:t>as</a:t>
            </a:r>
            <a:endParaRPr sz="240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9143999" cy="685799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0" y="0"/>
              <a:ext cx="9143999" cy="10287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4401312" y="0"/>
              <a:ext cx="4742688" cy="60045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0" y="0"/>
              <a:ext cx="9143999" cy="1021079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548640" y="1985772"/>
              <a:ext cx="652272" cy="484631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42544" rIns="0" bIns="0" rtlCol="0" vert="horz">
            <a:spAutoFit/>
          </a:bodyPr>
          <a:lstStyle/>
          <a:p>
            <a:pPr marL="111125" marR="5080" indent="50165">
              <a:lnSpc>
                <a:spcPct val="95000"/>
              </a:lnSpc>
              <a:spcBef>
                <a:spcPts val="334"/>
              </a:spcBef>
            </a:pPr>
            <a:r>
              <a:rPr dirty="0" sz="3800" spc="-125">
                <a:solidFill>
                  <a:srgbClr val="FF0000"/>
                </a:solidFill>
                <a:latin typeface="Carlito"/>
                <a:cs typeface="Carlito"/>
              </a:rPr>
              <a:t>These </a:t>
            </a:r>
            <a:r>
              <a:rPr dirty="0" sz="3800" spc="-85">
                <a:solidFill>
                  <a:srgbClr val="FF0000"/>
                </a:solidFill>
                <a:latin typeface="Carlito"/>
                <a:cs typeface="Carlito"/>
              </a:rPr>
              <a:t>figures </a:t>
            </a:r>
            <a:r>
              <a:rPr dirty="0" sz="3800" spc="-114">
                <a:solidFill>
                  <a:srgbClr val="FF0000"/>
                </a:solidFill>
                <a:latin typeface="Carlito"/>
                <a:cs typeface="Carlito"/>
              </a:rPr>
              <a:t>are </a:t>
            </a:r>
            <a:r>
              <a:rPr dirty="0" sz="3800" spc="-120">
                <a:solidFill>
                  <a:srgbClr val="FF0000"/>
                </a:solidFill>
                <a:latin typeface="Carlito"/>
                <a:cs typeface="Carlito"/>
              </a:rPr>
              <a:t>used </a:t>
            </a:r>
            <a:r>
              <a:rPr dirty="0" sz="3800" spc="-50">
                <a:solidFill>
                  <a:srgbClr val="FF0000"/>
                </a:solidFill>
                <a:latin typeface="Carlito"/>
                <a:cs typeface="Carlito"/>
              </a:rPr>
              <a:t>for </a:t>
            </a:r>
            <a:r>
              <a:rPr dirty="0" sz="3800" spc="-85">
                <a:solidFill>
                  <a:srgbClr val="FF0000"/>
                </a:solidFill>
                <a:latin typeface="Carlito"/>
                <a:cs typeface="Carlito"/>
              </a:rPr>
              <a:t>various </a:t>
            </a:r>
            <a:r>
              <a:rPr dirty="0" sz="3800" spc="-150">
                <a:solidFill>
                  <a:srgbClr val="FF0000"/>
                </a:solidFill>
                <a:latin typeface="Carlito"/>
                <a:cs typeface="Carlito"/>
              </a:rPr>
              <a:t>types  </a:t>
            </a:r>
            <a:r>
              <a:rPr dirty="0" sz="3800" spc="-80" i="1">
                <a:solidFill>
                  <a:srgbClr val="FF0000"/>
                </a:solidFill>
                <a:latin typeface="Carlito"/>
                <a:cs typeface="Carlito"/>
              </a:rPr>
              <a:t>of</a:t>
            </a:r>
            <a:r>
              <a:rPr dirty="0" sz="3800" spc="-315" i="1">
                <a:solidFill>
                  <a:srgbClr val="FF0000"/>
                </a:solidFill>
                <a:latin typeface="Carlito"/>
                <a:cs typeface="Carlito"/>
              </a:rPr>
              <a:t> </a:t>
            </a:r>
            <a:r>
              <a:rPr dirty="0" sz="3800" spc="-70" i="1">
                <a:solidFill>
                  <a:srgbClr val="FF0000"/>
                </a:solidFill>
                <a:latin typeface="Carlito"/>
                <a:cs typeface="Carlito"/>
              </a:rPr>
              <a:t>planning</a:t>
            </a:r>
            <a:r>
              <a:rPr dirty="0" sz="3800" spc="-185" i="1">
                <a:solidFill>
                  <a:srgbClr val="FF0000"/>
                </a:solidFill>
                <a:latin typeface="Carlito"/>
                <a:cs typeface="Carlito"/>
              </a:rPr>
              <a:t> </a:t>
            </a:r>
            <a:r>
              <a:rPr dirty="0" sz="3800" spc="-105" i="1">
                <a:solidFill>
                  <a:srgbClr val="FF0000"/>
                </a:solidFill>
                <a:latin typeface="Carlito"/>
                <a:cs typeface="Carlito"/>
              </a:rPr>
              <a:t>and</a:t>
            </a:r>
            <a:r>
              <a:rPr dirty="0" sz="3800" spc="-295" i="1">
                <a:solidFill>
                  <a:srgbClr val="FF0000"/>
                </a:solidFill>
                <a:latin typeface="Carlito"/>
                <a:cs typeface="Carlito"/>
              </a:rPr>
              <a:t> </a:t>
            </a:r>
            <a:r>
              <a:rPr dirty="0" sz="3800" spc="-145" i="1">
                <a:solidFill>
                  <a:srgbClr val="FF0000"/>
                </a:solidFill>
                <a:latin typeface="Carlito"/>
                <a:cs typeface="Carlito"/>
              </a:rPr>
              <a:t>budgeting,</a:t>
            </a:r>
            <a:r>
              <a:rPr dirty="0" sz="3800" spc="-295" i="1">
                <a:solidFill>
                  <a:srgbClr val="FF0000"/>
                </a:solidFill>
                <a:latin typeface="Carlito"/>
                <a:cs typeface="Carlito"/>
              </a:rPr>
              <a:t> </a:t>
            </a:r>
            <a:r>
              <a:rPr dirty="0" sz="3800" spc="-120" i="1">
                <a:solidFill>
                  <a:srgbClr val="FF0000"/>
                </a:solidFill>
                <a:latin typeface="Carlito"/>
                <a:cs typeface="Carlito"/>
              </a:rPr>
              <a:t>namely</a:t>
            </a:r>
            <a:r>
              <a:rPr dirty="0" sz="3800" spc="-290" i="1">
                <a:solidFill>
                  <a:srgbClr val="FF0000"/>
                </a:solidFill>
                <a:latin typeface="Carlito"/>
                <a:cs typeface="Carlito"/>
              </a:rPr>
              <a:t> </a:t>
            </a:r>
            <a:r>
              <a:rPr dirty="0" sz="3800" spc="-100" i="1">
                <a:solidFill>
                  <a:srgbClr val="FF0000"/>
                </a:solidFill>
                <a:latin typeface="Carlito"/>
                <a:cs typeface="Carlito"/>
              </a:rPr>
              <a:t>plans  </a:t>
            </a:r>
            <a:r>
              <a:rPr dirty="0" sz="3800" spc="-50" i="1">
                <a:solidFill>
                  <a:srgbClr val="FF0000"/>
                </a:solidFill>
                <a:latin typeface="Carlito"/>
                <a:cs typeface="Carlito"/>
              </a:rPr>
              <a:t>for </a:t>
            </a:r>
            <a:r>
              <a:rPr dirty="0" sz="3800" spc="-90" i="1">
                <a:solidFill>
                  <a:srgbClr val="FF0000"/>
                </a:solidFill>
                <a:latin typeface="Carlito"/>
                <a:cs typeface="Carlito"/>
              </a:rPr>
              <a:t>agriculture, </a:t>
            </a:r>
            <a:r>
              <a:rPr dirty="0" sz="3800" spc="-80" i="1">
                <a:solidFill>
                  <a:srgbClr val="FF0000"/>
                </a:solidFill>
                <a:latin typeface="Carlito"/>
                <a:cs typeface="Carlito"/>
              </a:rPr>
              <a:t>fertilizers, </a:t>
            </a:r>
            <a:r>
              <a:rPr dirty="0" sz="3800" spc="-105" i="1">
                <a:solidFill>
                  <a:srgbClr val="FF0000"/>
                </a:solidFill>
                <a:latin typeface="Carlito"/>
                <a:cs typeface="Carlito"/>
              </a:rPr>
              <a:t>productions,  imports </a:t>
            </a:r>
            <a:r>
              <a:rPr dirty="0" sz="3800" spc="-110" i="1">
                <a:solidFill>
                  <a:srgbClr val="FF0000"/>
                </a:solidFill>
                <a:latin typeface="Carlito"/>
                <a:cs typeface="Carlito"/>
              </a:rPr>
              <a:t>and </a:t>
            </a:r>
            <a:r>
              <a:rPr dirty="0" sz="3800" spc="-50" i="1">
                <a:solidFill>
                  <a:srgbClr val="FF0000"/>
                </a:solidFill>
                <a:latin typeface="Carlito"/>
                <a:cs typeface="Carlito"/>
              </a:rPr>
              <a:t>Public </a:t>
            </a:r>
            <a:r>
              <a:rPr dirty="0" sz="3800" spc="-60" i="1">
                <a:solidFill>
                  <a:srgbClr val="FF0000"/>
                </a:solidFill>
                <a:latin typeface="Carlito"/>
                <a:cs typeface="Carlito"/>
              </a:rPr>
              <a:t>Distribution </a:t>
            </a:r>
            <a:r>
              <a:rPr dirty="0" sz="3800" spc="-165" i="1">
                <a:solidFill>
                  <a:srgbClr val="FF0000"/>
                </a:solidFill>
                <a:latin typeface="Carlito"/>
                <a:cs typeface="Carlito"/>
              </a:rPr>
              <a:t>System  </a:t>
            </a:r>
            <a:r>
              <a:rPr dirty="0" sz="3800" spc="-90" i="1">
                <a:solidFill>
                  <a:srgbClr val="FF0000"/>
                </a:solidFill>
                <a:latin typeface="Carlito"/>
                <a:cs typeface="Carlito"/>
              </a:rPr>
              <a:t>(PDS).</a:t>
            </a:r>
            <a:endParaRPr sz="380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9143999" cy="685799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0" y="0"/>
              <a:ext cx="9143999" cy="10287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4401312" y="0"/>
              <a:ext cx="4742688" cy="60045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0" y="0"/>
              <a:ext cx="9143999" cy="1021079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91440" y="214884"/>
              <a:ext cx="216408" cy="219456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91440" y="809244"/>
              <a:ext cx="216408" cy="219455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91440" y="1403603"/>
              <a:ext cx="216408" cy="219456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91440" y="3107435"/>
              <a:ext cx="216408" cy="219456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91440" y="4216908"/>
              <a:ext cx="216408" cy="219456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91440" y="4811267"/>
              <a:ext cx="216408" cy="219456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3" name="object 13"/>
          <p:cNvSpPr txBox="1"/>
          <p:nvPr/>
        </p:nvSpPr>
        <p:spPr>
          <a:xfrm>
            <a:off x="78130" y="0"/>
            <a:ext cx="8554720" cy="6704330"/>
          </a:xfrm>
          <a:prstGeom prst="rect">
            <a:avLst/>
          </a:prstGeom>
        </p:spPr>
        <p:txBody>
          <a:bodyPr wrap="square" lIns="0" tIns="214629" rIns="0" bIns="0" rtlCol="0" vert="horz">
            <a:spAutoFit/>
          </a:bodyPr>
          <a:lstStyle/>
          <a:p>
            <a:pPr marL="287020">
              <a:lnSpc>
                <a:spcPct val="100000"/>
              </a:lnSpc>
              <a:spcBef>
                <a:spcPts val="1689"/>
              </a:spcBef>
            </a:pPr>
            <a:r>
              <a:rPr dirty="0" sz="2600" spc="165" b="1" i="1">
                <a:latin typeface="Times New Roman"/>
                <a:cs typeface="Times New Roman"/>
              </a:rPr>
              <a:t>Advantages</a:t>
            </a:r>
            <a:r>
              <a:rPr dirty="0" sz="2600" spc="-160" b="1" i="1">
                <a:latin typeface="Times New Roman"/>
                <a:cs typeface="Times New Roman"/>
              </a:rPr>
              <a:t> </a:t>
            </a:r>
            <a:r>
              <a:rPr dirty="0" sz="2600" spc="-125" b="1" i="1">
                <a:latin typeface="Times New Roman"/>
                <a:cs typeface="Times New Roman"/>
              </a:rPr>
              <a:t>:</a:t>
            </a:r>
            <a:endParaRPr sz="2600">
              <a:latin typeface="Times New Roman"/>
              <a:cs typeface="Times New Roman"/>
            </a:endParaRPr>
          </a:p>
          <a:p>
            <a:pPr marL="287020" marR="5080">
              <a:lnSpc>
                <a:spcPct val="134500"/>
              </a:lnSpc>
              <a:spcBef>
                <a:spcPts val="520"/>
              </a:spcBef>
            </a:pPr>
            <a:r>
              <a:rPr dirty="0" sz="2600" spc="114" b="1" i="1">
                <a:latin typeface="Times New Roman"/>
                <a:cs typeface="Times New Roman"/>
              </a:rPr>
              <a:t>Gives </a:t>
            </a:r>
            <a:r>
              <a:rPr dirty="0" sz="2600" spc="180" b="1" i="1">
                <a:latin typeface="Times New Roman"/>
                <a:cs typeface="Times New Roman"/>
              </a:rPr>
              <a:t>idea </a:t>
            </a:r>
            <a:r>
              <a:rPr dirty="0" sz="2600" spc="229" b="1" i="1">
                <a:latin typeface="Times New Roman"/>
                <a:cs typeface="Times New Roman"/>
              </a:rPr>
              <a:t>about </a:t>
            </a:r>
            <a:r>
              <a:rPr dirty="0" sz="2600" spc="175" b="1" i="1">
                <a:latin typeface="Times New Roman"/>
                <a:cs typeface="Times New Roman"/>
              </a:rPr>
              <a:t>food </a:t>
            </a:r>
            <a:r>
              <a:rPr dirty="0" sz="2600" spc="155" b="1" i="1">
                <a:latin typeface="Times New Roman"/>
                <a:cs typeface="Times New Roman"/>
              </a:rPr>
              <a:t>available </a:t>
            </a:r>
            <a:r>
              <a:rPr dirty="0" sz="2600" spc="195" b="1" i="1">
                <a:latin typeface="Times New Roman"/>
                <a:cs typeface="Times New Roman"/>
              </a:rPr>
              <a:t>with </a:t>
            </a:r>
            <a:r>
              <a:rPr dirty="0" sz="2600" spc="210" b="1" i="1">
                <a:latin typeface="Times New Roman"/>
                <a:cs typeface="Times New Roman"/>
              </a:rPr>
              <a:t>the </a:t>
            </a:r>
            <a:r>
              <a:rPr dirty="0" sz="2600" spc="190" b="1" i="1">
                <a:latin typeface="Times New Roman"/>
                <a:cs typeface="Times New Roman"/>
              </a:rPr>
              <a:t>country  </a:t>
            </a:r>
            <a:r>
              <a:rPr dirty="0" sz="2600" spc="135" b="1" i="1">
                <a:latin typeface="Times New Roman"/>
                <a:cs typeface="Times New Roman"/>
              </a:rPr>
              <a:t>Helps</a:t>
            </a:r>
            <a:r>
              <a:rPr dirty="0" sz="2600" spc="-120" b="1" i="1">
                <a:latin typeface="Times New Roman"/>
                <a:cs typeface="Times New Roman"/>
              </a:rPr>
              <a:t> </a:t>
            </a:r>
            <a:r>
              <a:rPr dirty="0" sz="2600" spc="190" b="1" i="1">
                <a:latin typeface="Times New Roman"/>
                <a:cs typeface="Times New Roman"/>
              </a:rPr>
              <a:t>national</a:t>
            </a:r>
            <a:r>
              <a:rPr dirty="0" sz="2600" spc="-85" b="1" i="1">
                <a:latin typeface="Times New Roman"/>
                <a:cs typeface="Times New Roman"/>
              </a:rPr>
              <a:t> </a:t>
            </a:r>
            <a:r>
              <a:rPr dirty="0" sz="2600" spc="160" b="1" i="1">
                <a:latin typeface="Times New Roman"/>
                <a:cs typeface="Times New Roman"/>
              </a:rPr>
              <a:t>planners</a:t>
            </a:r>
            <a:r>
              <a:rPr dirty="0" sz="2600" spc="-90" b="1" i="1">
                <a:latin typeface="Times New Roman"/>
                <a:cs typeface="Times New Roman"/>
              </a:rPr>
              <a:t> </a:t>
            </a:r>
            <a:r>
              <a:rPr dirty="0" sz="2600" spc="260" b="1" i="1">
                <a:latin typeface="Times New Roman"/>
                <a:cs typeface="Times New Roman"/>
              </a:rPr>
              <a:t>to</a:t>
            </a:r>
            <a:r>
              <a:rPr dirty="0" sz="2600" spc="-100" b="1" i="1">
                <a:latin typeface="Times New Roman"/>
                <a:cs typeface="Times New Roman"/>
              </a:rPr>
              <a:t> </a:t>
            </a:r>
            <a:r>
              <a:rPr dirty="0" sz="2600" spc="180" b="1" i="1">
                <a:latin typeface="Times New Roman"/>
                <a:cs typeface="Times New Roman"/>
              </a:rPr>
              <a:t>take</a:t>
            </a:r>
            <a:r>
              <a:rPr dirty="0" sz="2600" spc="-120" b="1" i="1">
                <a:latin typeface="Times New Roman"/>
                <a:cs typeface="Times New Roman"/>
              </a:rPr>
              <a:t> </a:t>
            </a:r>
            <a:r>
              <a:rPr dirty="0" sz="2600" spc="180" b="1" i="1">
                <a:latin typeface="Times New Roman"/>
                <a:cs typeface="Times New Roman"/>
              </a:rPr>
              <a:t>appropriate</a:t>
            </a:r>
            <a:r>
              <a:rPr dirty="0" sz="2600" spc="-65" b="1" i="1">
                <a:latin typeface="Times New Roman"/>
                <a:cs typeface="Times New Roman"/>
              </a:rPr>
              <a:t> </a:t>
            </a:r>
            <a:r>
              <a:rPr dirty="0" sz="2600" spc="160" b="1" i="1">
                <a:latin typeface="Times New Roman"/>
                <a:cs typeface="Times New Roman"/>
              </a:rPr>
              <a:t>decisions  </a:t>
            </a:r>
            <a:r>
              <a:rPr dirty="0" sz="2600" spc="265" b="1" i="1">
                <a:latin typeface="Times New Roman"/>
                <a:cs typeface="Times New Roman"/>
              </a:rPr>
              <a:t>to</a:t>
            </a:r>
            <a:r>
              <a:rPr dirty="0" sz="2600" spc="-434" b="1" i="1">
                <a:latin typeface="Times New Roman"/>
                <a:cs typeface="Times New Roman"/>
              </a:rPr>
              <a:t> </a:t>
            </a:r>
            <a:r>
              <a:rPr dirty="0" sz="2600" spc="190" b="1" i="1">
                <a:latin typeface="Times New Roman"/>
                <a:cs typeface="Times New Roman"/>
              </a:rPr>
              <a:t>avert </a:t>
            </a:r>
            <a:r>
              <a:rPr dirty="0" sz="2600" spc="-90" b="1" i="1">
                <a:latin typeface="Arial"/>
                <a:cs typeface="Arial"/>
              </a:rPr>
              <a:t>“food </a:t>
            </a:r>
            <a:r>
              <a:rPr dirty="0" sz="2600" spc="-110" b="1" i="1">
                <a:latin typeface="Arial"/>
                <a:cs typeface="Arial"/>
              </a:rPr>
              <a:t>crisis”</a:t>
            </a:r>
            <a:endParaRPr sz="2600">
              <a:latin typeface="Arial"/>
              <a:cs typeface="Arial"/>
            </a:endParaRPr>
          </a:p>
          <a:p>
            <a:pPr marL="591820" indent="-579755">
              <a:lnSpc>
                <a:spcPct val="100000"/>
              </a:lnSpc>
              <a:spcBef>
                <a:spcPts val="1935"/>
              </a:spcBef>
              <a:buClr>
                <a:srgbClr val="09D0D9"/>
              </a:buClr>
              <a:buSzPct val="94230"/>
              <a:buFont typeface="Wingdings"/>
              <a:buChar char=""/>
              <a:tabLst>
                <a:tab pos="591820" algn="l"/>
                <a:tab pos="592455" algn="l"/>
              </a:tabLst>
            </a:pPr>
            <a:r>
              <a:rPr dirty="0" sz="2600" spc="175" b="1" i="1">
                <a:solidFill>
                  <a:srgbClr val="FF0000"/>
                </a:solidFill>
                <a:latin typeface="Times New Roman"/>
                <a:cs typeface="Times New Roman"/>
              </a:rPr>
              <a:t>Disadvantages</a:t>
            </a:r>
            <a:r>
              <a:rPr dirty="0" sz="2600" spc="-145" b="1" i="1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600" spc="-125" b="1" i="1">
                <a:solidFill>
                  <a:srgbClr val="FF0000"/>
                </a:solidFill>
                <a:latin typeface="Times New Roman"/>
                <a:cs typeface="Times New Roman"/>
              </a:rPr>
              <a:t>:</a:t>
            </a:r>
            <a:endParaRPr sz="2600">
              <a:latin typeface="Times New Roman"/>
              <a:cs typeface="Times New Roman"/>
            </a:endParaRPr>
          </a:p>
          <a:p>
            <a:pPr marL="287020" marR="389255">
              <a:lnSpc>
                <a:spcPct val="130000"/>
              </a:lnSpc>
              <a:spcBef>
                <a:spcPts val="265"/>
              </a:spcBef>
            </a:pPr>
            <a:r>
              <a:rPr dirty="0" sz="2600" spc="190" b="1" i="1">
                <a:latin typeface="Times New Roman"/>
                <a:cs typeface="Times New Roman"/>
              </a:rPr>
              <a:t>Does</a:t>
            </a:r>
            <a:r>
              <a:rPr dirty="0" sz="2600" spc="-90" b="1" i="1">
                <a:latin typeface="Times New Roman"/>
                <a:cs typeface="Times New Roman"/>
              </a:rPr>
              <a:t> </a:t>
            </a:r>
            <a:r>
              <a:rPr dirty="0" sz="2600" spc="245" b="1" i="1">
                <a:latin typeface="Times New Roman"/>
                <a:cs typeface="Times New Roman"/>
              </a:rPr>
              <a:t>not</a:t>
            </a:r>
            <a:r>
              <a:rPr dirty="0" sz="2600" spc="-65" b="1" i="1">
                <a:latin typeface="Times New Roman"/>
                <a:cs typeface="Times New Roman"/>
              </a:rPr>
              <a:t> </a:t>
            </a:r>
            <a:r>
              <a:rPr dirty="0" sz="2600" spc="190" b="1" i="1">
                <a:latin typeface="Times New Roman"/>
                <a:cs typeface="Times New Roman"/>
              </a:rPr>
              <a:t>take</a:t>
            </a:r>
            <a:r>
              <a:rPr dirty="0" sz="2600" spc="-130" b="1" i="1">
                <a:latin typeface="Times New Roman"/>
                <a:cs typeface="Times New Roman"/>
              </a:rPr>
              <a:t> </a:t>
            </a:r>
            <a:r>
              <a:rPr dirty="0" sz="2600" spc="195" b="1" i="1">
                <a:latin typeface="Times New Roman"/>
                <a:cs typeface="Times New Roman"/>
              </a:rPr>
              <a:t>into</a:t>
            </a:r>
            <a:r>
              <a:rPr dirty="0" sz="2600" spc="-65" b="1" i="1">
                <a:latin typeface="Times New Roman"/>
                <a:cs typeface="Times New Roman"/>
              </a:rPr>
              <a:t> </a:t>
            </a:r>
            <a:r>
              <a:rPr dirty="0" sz="2600" spc="185" b="1" i="1">
                <a:latin typeface="Times New Roman"/>
                <a:cs typeface="Times New Roman"/>
              </a:rPr>
              <a:t>account</a:t>
            </a:r>
            <a:r>
              <a:rPr dirty="0" sz="2600" spc="-100" b="1" i="1">
                <a:latin typeface="Times New Roman"/>
                <a:cs typeface="Times New Roman"/>
              </a:rPr>
              <a:t> </a:t>
            </a:r>
            <a:r>
              <a:rPr dirty="0" sz="2600" spc="210" b="1" i="1">
                <a:latin typeface="Times New Roman"/>
                <a:cs typeface="Times New Roman"/>
              </a:rPr>
              <a:t>the</a:t>
            </a:r>
            <a:r>
              <a:rPr dirty="0" sz="2600" spc="-114" b="1" i="1">
                <a:latin typeface="Times New Roman"/>
                <a:cs typeface="Times New Roman"/>
              </a:rPr>
              <a:t> </a:t>
            </a:r>
            <a:r>
              <a:rPr dirty="0" sz="2600" spc="200" b="1" i="1">
                <a:latin typeface="Times New Roman"/>
                <a:cs typeface="Times New Roman"/>
              </a:rPr>
              <a:t>wastage</a:t>
            </a:r>
            <a:r>
              <a:rPr dirty="0" sz="2600" spc="-105" b="1" i="1">
                <a:latin typeface="Times New Roman"/>
                <a:cs typeface="Times New Roman"/>
              </a:rPr>
              <a:t> </a:t>
            </a:r>
            <a:r>
              <a:rPr dirty="0" sz="2600" spc="140" b="1" i="1">
                <a:latin typeface="Times New Roman"/>
                <a:cs typeface="Times New Roman"/>
              </a:rPr>
              <a:t>of</a:t>
            </a:r>
            <a:r>
              <a:rPr dirty="0" sz="2600" spc="-70" b="1" i="1">
                <a:latin typeface="Times New Roman"/>
                <a:cs typeface="Times New Roman"/>
              </a:rPr>
              <a:t> </a:t>
            </a:r>
            <a:r>
              <a:rPr dirty="0" sz="2600" spc="180" b="1" i="1">
                <a:latin typeface="Times New Roman"/>
                <a:cs typeface="Times New Roman"/>
              </a:rPr>
              <a:t>food</a:t>
            </a:r>
            <a:r>
              <a:rPr dirty="0" sz="2600" spc="-85" b="1" i="1">
                <a:latin typeface="Times New Roman"/>
                <a:cs typeface="Times New Roman"/>
              </a:rPr>
              <a:t> </a:t>
            </a:r>
            <a:r>
              <a:rPr dirty="0" sz="2600" spc="190" b="1" i="1">
                <a:latin typeface="Times New Roman"/>
                <a:cs typeface="Times New Roman"/>
              </a:rPr>
              <a:t>and  </a:t>
            </a:r>
            <a:r>
              <a:rPr dirty="0" sz="2600" spc="145" b="1" i="1">
                <a:latin typeface="Times New Roman"/>
                <a:cs typeface="Times New Roman"/>
              </a:rPr>
              <a:t>discarding</a:t>
            </a:r>
            <a:r>
              <a:rPr dirty="0" sz="2600" spc="-55" b="1" i="1">
                <a:latin typeface="Times New Roman"/>
                <a:cs typeface="Times New Roman"/>
              </a:rPr>
              <a:t> </a:t>
            </a:r>
            <a:r>
              <a:rPr dirty="0" sz="2600" spc="140" b="1" i="1">
                <a:latin typeface="Times New Roman"/>
                <a:cs typeface="Times New Roman"/>
              </a:rPr>
              <a:t>of</a:t>
            </a:r>
            <a:r>
              <a:rPr dirty="0" sz="2600" spc="-55" b="1" i="1">
                <a:latin typeface="Times New Roman"/>
                <a:cs typeface="Times New Roman"/>
              </a:rPr>
              <a:t> </a:t>
            </a:r>
            <a:r>
              <a:rPr dirty="0" sz="2600" spc="185" b="1" i="1">
                <a:latin typeface="Times New Roman"/>
                <a:cs typeface="Times New Roman"/>
              </a:rPr>
              <a:t>non</a:t>
            </a:r>
            <a:r>
              <a:rPr dirty="0" sz="2600" spc="-75" b="1" i="1">
                <a:latin typeface="Times New Roman"/>
                <a:cs typeface="Times New Roman"/>
              </a:rPr>
              <a:t> </a:t>
            </a:r>
            <a:r>
              <a:rPr dirty="0" sz="2600" spc="160" b="1" i="1">
                <a:latin typeface="Times New Roman"/>
                <a:cs typeface="Times New Roman"/>
              </a:rPr>
              <a:t>edible</a:t>
            </a:r>
            <a:r>
              <a:rPr dirty="0" sz="2600" spc="-110" b="1" i="1">
                <a:latin typeface="Times New Roman"/>
                <a:cs typeface="Times New Roman"/>
              </a:rPr>
              <a:t> </a:t>
            </a:r>
            <a:r>
              <a:rPr dirty="0" sz="2600" spc="200" b="1" i="1">
                <a:latin typeface="Times New Roman"/>
                <a:cs typeface="Times New Roman"/>
              </a:rPr>
              <a:t>portion</a:t>
            </a:r>
            <a:r>
              <a:rPr dirty="0" sz="2600" spc="-75" b="1" i="1">
                <a:latin typeface="Times New Roman"/>
                <a:cs typeface="Times New Roman"/>
              </a:rPr>
              <a:t> </a:t>
            </a:r>
            <a:r>
              <a:rPr dirty="0" sz="2600" spc="140" b="1" i="1">
                <a:latin typeface="Times New Roman"/>
                <a:cs typeface="Times New Roman"/>
              </a:rPr>
              <a:t>of</a:t>
            </a:r>
            <a:r>
              <a:rPr dirty="0" sz="2600" spc="-55" b="1" i="1">
                <a:latin typeface="Times New Roman"/>
                <a:cs typeface="Times New Roman"/>
              </a:rPr>
              <a:t> </a:t>
            </a:r>
            <a:r>
              <a:rPr dirty="0" sz="2600" spc="180" b="1" i="1">
                <a:latin typeface="Times New Roman"/>
                <a:cs typeface="Times New Roman"/>
              </a:rPr>
              <a:t>food</a:t>
            </a:r>
            <a:endParaRPr sz="2600">
              <a:latin typeface="Times New Roman"/>
              <a:cs typeface="Times New Roman"/>
            </a:endParaRPr>
          </a:p>
          <a:p>
            <a:pPr marL="287020" marR="87630">
              <a:lnSpc>
                <a:spcPts val="4680"/>
              </a:lnSpc>
              <a:spcBef>
                <a:spcPts val="260"/>
              </a:spcBef>
            </a:pPr>
            <a:r>
              <a:rPr dirty="0" sz="2600" spc="190" b="1" i="1">
                <a:latin typeface="Times New Roman"/>
                <a:cs typeface="Times New Roman"/>
              </a:rPr>
              <a:t>Does</a:t>
            </a:r>
            <a:r>
              <a:rPr dirty="0" sz="2600" spc="-85" b="1" i="1">
                <a:latin typeface="Times New Roman"/>
                <a:cs typeface="Times New Roman"/>
              </a:rPr>
              <a:t> </a:t>
            </a:r>
            <a:r>
              <a:rPr dirty="0" sz="2600" spc="245" b="1" i="1">
                <a:latin typeface="Times New Roman"/>
                <a:cs typeface="Times New Roman"/>
              </a:rPr>
              <a:t>not</a:t>
            </a:r>
            <a:r>
              <a:rPr dirty="0" sz="2600" spc="-60" b="1" i="1">
                <a:latin typeface="Times New Roman"/>
                <a:cs typeface="Times New Roman"/>
              </a:rPr>
              <a:t> </a:t>
            </a:r>
            <a:r>
              <a:rPr dirty="0" sz="2600" spc="140" b="1" i="1">
                <a:latin typeface="Times New Roman"/>
                <a:cs typeface="Times New Roman"/>
              </a:rPr>
              <a:t>give</a:t>
            </a:r>
            <a:r>
              <a:rPr dirty="0" sz="2600" spc="-105" b="1" i="1">
                <a:latin typeface="Times New Roman"/>
                <a:cs typeface="Times New Roman"/>
              </a:rPr>
              <a:t> </a:t>
            </a:r>
            <a:r>
              <a:rPr dirty="0" sz="2600" spc="180" b="1" i="1">
                <a:latin typeface="Times New Roman"/>
                <a:cs typeface="Times New Roman"/>
              </a:rPr>
              <a:t>idea</a:t>
            </a:r>
            <a:r>
              <a:rPr dirty="0" sz="2600" spc="-55" b="1" i="1">
                <a:latin typeface="Times New Roman"/>
                <a:cs typeface="Times New Roman"/>
              </a:rPr>
              <a:t> </a:t>
            </a:r>
            <a:r>
              <a:rPr dirty="0" sz="2600" spc="229" b="1" i="1">
                <a:latin typeface="Times New Roman"/>
                <a:cs typeface="Times New Roman"/>
              </a:rPr>
              <a:t>about</a:t>
            </a:r>
            <a:r>
              <a:rPr dirty="0" sz="2600" spc="-65" b="1" i="1">
                <a:latin typeface="Times New Roman"/>
                <a:cs typeface="Times New Roman"/>
              </a:rPr>
              <a:t> </a:t>
            </a:r>
            <a:r>
              <a:rPr dirty="0" sz="2600" spc="180" b="1" i="1">
                <a:latin typeface="Times New Roman"/>
                <a:cs typeface="Times New Roman"/>
              </a:rPr>
              <a:t>food</a:t>
            </a:r>
            <a:r>
              <a:rPr dirty="0" sz="2600" spc="-80" b="1" i="1">
                <a:latin typeface="Times New Roman"/>
                <a:cs typeface="Times New Roman"/>
              </a:rPr>
              <a:t> </a:t>
            </a:r>
            <a:r>
              <a:rPr dirty="0" sz="2600" spc="160" b="1" i="1">
                <a:latin typeface="Times New Roman"/>
                <a:cs typeface="Times New Roman"/>
              </a:rPr>
              <a:t>intake</a:t>
            </a:r>
            <a:r>
              <a:rPr dirty="0" sz="2600" spc="-95" b="1" i="1">
                <a:latin typeface="Times New Roman"/>
                <a:cs typeface="Times New Roman"/>
              </a:rPr>
              <a:t> </a:t>
            </a:r>
            <a:r>
              <a:rPr dirty="0" sz="2600" spc="165" b="1" i="1">
                <a:latin typeface="Times New Roman"/>
                <a:cs typeface="Times New Roman"/>
              </a:rPr>
              <a:t>by</a:t>
            </a:r>
            <a:r>
              <a:rPr dirty="0" sz="2600" spc="-75" b="1" i="1">
                <a:latin typeface="Times New Roman"/>
                <a:cs typeface="Times New Roman"/>
              </a:rPr>
              <a:t> </a:t>
            </a:r>
            <a:r>
              <a:rPr dirty="0" sz="2600" spc="185" b="1" i="1">
                <a:latin typeface="Times New Roman"/>
                <a:cs typeface="Times New Roman"/>
              </a:rPr>
              <a:t>an</a:t>
            </a:r>
            <a:r>
              <a:rPr dirty="0" sz="2600" spc="-60" b="1" i="1">
                <a:latin typeface="Times New Roman"/>
                <a:cs typeface="Times New Roman"/>
              </a:rPr>
              <a:t> </a:t>
            </a:r>
            <a:r>
              <a:rPr dirty="0" sz="2600" spc="155" b="1" i="1">
                <a:latin typeface="Times New Roman"/>
                <a:cs typeface="Times New Roman"/>
              </a:rPr>
              <a:t>individual  </a:t>
            </a:r>
            <a:r>
              <a:rPr dirty="0" sz="2600" spc="130" b="1" i="1">
                <a:latin typeface="Times New Roman"/>
                <a:cs typeface="Times New Roman"/>
              </a:rPr>
              <a:t>It</a:t>
            </a:r>
            <a:r>
              <a:rPr dirty="0" sz="2600" spc="-114" b="1" i="1">
                <a:latin typeface="Times New Roman"/>
                <a:cs typeface="Times New Roman"/>
              </a:rPr>
              <a:t> </a:t>
            </a:r>
            <a:r>
              <a:rPr dirty="0" sz="2600" spc="145" b="1" i="1">
                <a:latin typeface="Times New Roman"/>
                <a:cs typeface="Times New Roman"/>
              </a:rPr>
              <a:t>is</a:t>
            </a:r>
            <a:r>
              <a:rPr dirty="0" sz="2600" spc="-50" b="1" i="1">
                <a:latin typeface="Times New Roman"/>
                <a:cs typeface="Times New Roman"/>
              </a:rPr>
              <a:t> </a:t>
            </a:r>
            <a:r>
              <a:rPr dirty="0" sz="2600" spc="204" b="1" i="1">
                <a:latin typeface="Times New Roman"/>
                <a:cs typeface="Times New Roman"/>
              </a:rPr>
              <a:t>a</a:t>
            </a:r>
            <a:r>
              <a:rPr dirty="0" sz="2600" spc="-60" b="1" i="1">
                <a:latin typeface="Times New Roman"/>
                <a:cs typeface="Times New Roman"/>
              </a:rPr>
              <a:t> </a:t>
            </a:r>
            <a:r>
              <a:rPr dirty="0" sz="2600" spc="155" b="1" i="1">
                <a:latin typeface="Times New Roman"/>
                <a:cs typeface="Times New Roman"/>
              </a:rPr>
              <a:t>gross</a:t>
            </a:r>
            <a:r>
              <a:rPr dirty="0" sz="2600" spc="-25" b="1" i="1">
                <a:latin typeface="Times New Roman"/>
                <a:cs typeface="Times New Roman"/>
              </a:rPr>
              <a:t> </a:t>
            </a:r>
            <a:r>
              <a:rPr dirty="0" sz="2600" spc="215" b="1" i="1">
                <a:latin typeface="Times New Roman"/>
                <a:cs typeface="Times New Roman"/>
              </a:rPr>
              <a:t>method.</a:t>
            </a:r>
            <a:endParaRPr sz="2600">
              <a:latin typeface="Times New Roman"/>
              <a:cs typeface="Times New Roman"/>
            </a:endParaRPr>
          </a:p>
          <a:p>
            <a:pPr marL="287020" marR="734060" indent="-274955">
              <a:lnSpc>
                <a:spcPts val="2500"/>
              </a:lnSpc>
              <a:spcBef>
                <a:spcPts val="1110"/>
              </a:spcBef>
              <a:buClr>
                <a:srgbClr val="09D0D9"/>
              </a:buClr>
              <a:buSzPct val="94230"/>
              <a:buFont typeface="Wingdings"/>
              <a:buChar char=""/>
              <a:tabLst>
                <a:tab pos="287655" algn="l"/>
              </a:tabLst>
            </a:pPr>
            <a:r>
              <a:rPr dirty="0" sz="2600" spc="110" b="1" i="1">
                <a:latin typeface="Times New Roman"/>
                <a:cs typeface="Times New Roman"/>
              </a:rPr>
              <a:t>The</a:t>
            </a:r>
            <a:r>
              <a:rPr dirty="0" sz="2600" spc="-85" b="1" i="1">
                <a:latin typeface="Times New Roman"/>
                <a:cs typeface="Times New Roman"/>
              </a:rPr>
              <a:t> </a:t>
            </a:r>
            <a:r>
              <a:rPr dirty="0" sz="2600" spc="200" b="1" i="1">
                <a:latin typeface="Times New Roman"/>
                <a:cs typeface="Times New Roman"/>
              </a:rPr>
              <a:t>consumption</a:t>
            </a:r>
            <a:r>
              <a:rPr dirty="0" sz="2600" spc="-110" b="1" i="1">
                <a:latin typeface="Times New Roman"/>
                <a:cs typeface="Times New Roman"/>
              </a:rPr>
              <a:t> </a:t>
            </a:r>
            <a:r>
              <a:rPr dirty="0" sz="2600" spc="140" b="1" i="1">
                <a:latin typeface="Times New Roman"/>
                <a:cs typeface="Times New Roman"/>
              </a:rPr>
              <a:t>of</a:t>
            </a:r>
            <a:r>
              <a:rPr dirty="0" sz="2600" spc="-55" b="1" i="1">
                <a:latin typeface="Times New Roman"/>
                <a:cs typeface="Times New Roman"/>
              </a:rPr>
              <a:t> </a:t>
            </a:r>
            <a:r>
              <a:rPr dirty="0" sz="2600" spc="105" b="1" i="1">
                <a:latin typeface="Times New Roman"/>
                <a:cs typeface="Times New Roman"/>
              </a:rPr>
              <a:t>rich</a:t>
            </a:r>
            <a:r>
              <a:rPr dirty="0" sz="2600" spc="-90" b="1" i="1">
                <a:latin typeface="Times New Roman"/>
                <a:cs typeface="Times New Roman"/>
              </a:rPr>
              <a:t> </a:t>
            </a:r>
            <a:r>
              <a:rPr dirty="0" sz="2600" spc="190" b="1" i="1">
                <a:latin typeface="Times New Roman"/>
                <a:cs typeface="Times New Roman"/>
              </a:rPr>
              <a:t>and</a:t>
            </a:r>
            <a:r>
              <a:rPr dirty="0" sz="2600" spc="-55" b="1" i="1">
                <a:latin typeface="Times New Roman"/>
                <a:cs typeface="Times New Roman"/>
              </a:rPr>
              <a:t> </a:t>
            </a:r>
            <a:r>
              <a:rPr dirty="0" sz="2600" spc="195" b="1" i="1">
                <a:latin typeface="Times New Roman"/>
                <a:cs typeface="Times New Roman"/>
              </a:rPr>
              <a:t>poor</a:t>
            </a:r>
            <a:r>
              <a:rPr dirty="0" sz="2600" spc="-75" b="1" i="1">
                <a:latin typeface="Times New Roman"/>
                <a:cs typeface="Times New Roman"/>
              </a:rPr>
              <a:t> </a:t>
            </a:r>
            <a:r>
              <a:rPr dirty="0" sz="2600" spc="145" b="1" i="1">
                <a:latin typeface="Times New Roman"/>
                <a:cs typeface="Times New Roman"/>
              </a:rPr>
              <a:t>is</a:t>
            </a:r>
            <a:r>
              <a:rPr dirty="0" sz="2600" spc="-55" b="1" i="1">
                <a:latin typeface="Times New Roman"/>
                <a:cs typeface="Times New Roman"/>
              </a:rPr>
              <a:t> </a:t>
            </a:r>
            <a:r>
              <a:rPr dirty="0" sz="2600" spc="195" b="1" i="1">
                <a:latin typeface="Times New Roman"/>
                <a:cs typeface="Times New Roman"/>
              </a:rPr>
              <a:t>equated</a:t>
            </a:r>
            <a:r>
              <a:rPr dirty="0" sz="2600" spc="-114" b="1" i="1">
                <a:latin typeface="Times New Roman"/>
                <a:cs typeface="Times New Roman"/>
              </a:rPr>
              <a:t> </a:t>
            </a:r>
            <a:r>
              <a:rPr dirty="0" sz="2600" spc="190" b="1" i="1">
                <a:latin typeface="Times New Roman"/>
                <a:cs typeface="Times New Roman"/>
              </a:rPr>
              <a:t>and  </a:t>
            </a:r>
            <a:r>
              <a:rPr dirty="0" sz="2600" spc="165" b="1" i="1">
                <a:latin typeface="Times New Roman"/>
                <a:cs typeface="Times New Roman"/>
              </a:rPr>
              <a:t>averaged </a:t>
            </a:r>
            <a:r>
              <a:rPr dirty="0" sz="2600" spc="245" b="1" i="1">
                <a:latin typeface="Times New Roman"/>
                <a:cs typeface="Times New Roman"/>
              </a:rPr>
              <a:t>out</a:t>
            </a:r>
            <a:r>
              <a:rPr dirty="0" sz="2600" spc="-355" b="1" i="1">
                <a:latin typeface="Times New Roman"/>
                <a:cs typeface="Times New Roman"/>
              </a:rPr>
              <a:t> </a:t>
            </a:r>
            <a:r>
              <a:rPr dirty="0" sz="2600" spc="95" b="1" i="1">
                <a:latin typeface="Times New Roman"/>
                <a:cs typeface="Times New Roman"/>
              </a:rPr>
              <a:t>.</a:t>
            </a:r>
            <a:endParaRPr sz="2600">
              <a:latin typeface="Times New Roman"/>
              <a:cs typeface="Times New Roman"/>
            </a:endParaRPr>
          </a:p>
          <a:p>
            <a:pPr marL="287020" marR="282575" indent="-274955">
              <a:lnSpc>
                <a:spcPct val="80000"/>
              </a:lnSpc>
              <a:spcBef>
                <a:spcPts val="615"/>
              </a:spcBef>
              <a:buClr>
                <a:srgbClr val="09D0D9"/>
              </a:buClr>
              <a:buSzPct val="94230"/>
              <a:buFont typeface="Wingdings"/>
              <a:buChar char=""/>
              <a:tabLst>
                <a:tab pos="287655" algn="l"/>
              </a:tabLst>
            </a:pPr>
            <a:r>
              <a:rPr dirty="0" sz="2600" spc="130" b="1" i="1">
                <a:latin typeface="Times New Roman"/>
                <a:cs typeface="Times New Roman"/>
              </a:rPr>
              <a:t>It</a:t>
            </a:r>
            <a:r>
              <a:rPr dirty="0" sz="2600" spc="-110" b="1" i="1">
                <a:latin typeface="Times New Roman"/>
                <a:cs typeface="Times New Roman"/>
              </a:rPr>
              <a:t> </a:t>
            </a:r>
            <a:r>
              <a:rPr dirty="0" sz="2600" spc="145" b="1" i="1">
                <a:latin typeface="Times New Roman"/>
                <a:cs typeface="Times New Roman"/>
              </a:rPr>
              <a:t>gives</a:t>
            </a:r>
            <a:r>
              <a:rPr dirty="0" sz="2600" spc="-114" b="1" i="1">
                <a:latin typeface="Times New Roman"/>
                <a:cs typeface="Times New Roman"/>
              </a:rPr>
              <a:t> </a:t>
            </a:r>
            <a:r>
              <a:rPr dirty="0" sz="2600" spc="210" b="1" i="1">
                <a:latin typeface="Times New Roman"/>
                <a:cs typeface="Times New Roman"/>
              </a:rPr>
              <a:t>the</a:t>
            </a:r>
            <a:r>
              <a:rPr dirty="0" sz="2600" spc="-100" b="1" i="1">
                <a:latin typeface="Times New Roman"/>
                <a:cs typeface="Times New Roman"/>
              </a:rPr>
              <a:t> </a:t>
            </a:r>
            <a:r>
              <a:rPr dirty="0" sz="2600" spc="200" b="1" i="1">
                <a:latin typeface="Times New Roman"/>
                <a:cs typeface="Times New Roman"/>
              </a:rPr>
              <a:t>consumption</a:t>
            </a:r>
            <a:r>
              <a:rPr dirty="0" sz="2600" spc="-110" b="1" i="1">
                <a:latin typeface="Times New Roman"/>
                <a:cs typeface="Times New Roman"/>
              </a:rPr>
              <a:t> </a:t>
            </a:r>
            <a:r>
              <a:rPr dirty="0" sz="2600" spc="204" b="1" i="1">
                <a:latin typeface="Times New Roman"/>
                <a:cs typeface="Times New Roman"/>
              </a:rPr>
              <a:t>pattern</a:t>
            </a:r>
            <a:r>
              <a:rPr dirty="0" sz="2600" spc="-100" b="1" i="1">
                <a:latin typeface="Times New Roman"/>
                <a:cs typeface="Times New Roman"/>
              </a:rPr>
              <a:t> </a:t>
            </a:r>
            <a:r>
              <a:rPr dirty="0" sz="2600" spc="235" b="1" i="1">
                <a:latin typeface="Times New Roman"/>
                <a:cs typeface="Times New Roman"/>
              </a:rPr>
              <a:t>but</a:t>
            </a:r>
            <a:r>
              <a:rPr dirty="0" sz="2600" spc="-70" b="1" i="1">
                <a:latin typeface="Times New Roman"/>
                <a:cs typeface="Times New Roman"/>
              </a:rPr>
              <a:t> </a:t>
            </a:r>
            <a:r>
              <a:rPr dirty="0" sz="2600" spc="-105" b="1" i="1">
                <a:latin typeface="Arial"/>
                <a:cs typeface="Arial"/>
              </a:rPr>
              <a:t>doesn’t</a:t>
            </a:r>
            <a:r>
              <a:rPr dirty="0" sz="2600" spc="-145" b="1" i="1">
                <a:latin typeface="Arial"/>
                <a:cs typeface="Arial"/>
              </a:rPr>
              <a:t> </a:t>
            </a:r>
            <a:r>
              <a:rPr dirty="0" sz="2600" spc="130" b="1" i="1">
                <a:latin typeface="Times New Roman"/>
                <a:cs typeface="Times New Roman"/>
              </a:rPr>
              <a:t>include  </a:t>
            </a:r>
            <a:r>
              <a:rPr dirty="0" sz="2600" spc="140" b="1" i="1">
                <a:latin typeface="Times New Roman"/>
                <a:cs typeface="Times New Roman"/>
              </a:rPr>
              <a:t>purchasing</a:t>
            </a:r>
            <a:r>
              <a:rPr dirty="0" sz="2600" spc="-55" b="1" i="1">
                <a:latin typeface="Times New Roman"/>
                <a:cs typeface="Times New Roman"/>
              </a:rPr>
              <a:t> </a:t>
            </a:r>
            <a:r>
              <a:rPr dirty="0" sz="2600" spc="175" b="1" i="1">
                <a:latin typeface="Times New Roman"/>
                <a:cs typeface="Times New Roman"/>
              </a:rPr>
              <a:t>power</a:t>
            </a:r>
            <a:r>
              <a:rPr dirty="0" sz="2600" spc="-100" b="1" i="1">
                <a:latin typeface="Times New Roman"/>
                <a:cs typeface="Times New Roman"/>
              </a:rPr>
              <a:t> </a:t>
            </a:r>
            <a:r>
              <a:rPr dirty="0" sz="2600" spc="140" b="1" i="1">
                <a:latin typeface="Times New Roman"/>
                <a:cs typeface="Times New Roman"/>
              </a:rPr>
              <a:t>of</a:t>
            </a:r>
            <a:r>
              <a:rPr dirty="0" sz="2600" spc="-70" b="1" i="1">
                <a:latin typeface="Times New Roman"/>
                <a:cs typeface="Times New Roman"/>
              </a:rPr>
              <a:t> </a:t>
            </a:r>
            <a:r>
              <a:rPr dirty="0" sz="2600" spc="210" b="1" i="1">
                <a:latin typeface="Times New Roman"/>
                <a:cs typeface="Times New Roman"/>
              </a:rPr>
              <a:t>the</a:t>
            </a:r>
            <a:r>
              <a:rPr dirty="0" sz="2600" spc="-80" b="1" i="1">
                <a:latin typeface="Times New Roman"/>
                <a:cs typeface="Times New Roman"/>
              </a:rPr>
              <a:t> </a:t>
            </a:r>
            <a:r>
              <a:rPr dirty="0" sz="2600" spc="145" b="1" i="1">
                <a:latin typeface="Times New Roman"/>
                <a:cs typeface="Times New Roman"/>
              </a:rPr>
              <a:t>individual</a:t>
            </a:r>
            <a:r>
              <a:rPr dirty="0" sz="2600" spc="145">
                <a:latin typeface="Times New Roman"/>
                <a:cs typeface="Times New Roman"/>
              </a:rPr>
              <a:t>.</a:t>
            </a:r>
            <a:endParaRPr sz="2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3" name="object 3"/>
            <p:cNvSpPr/>
            <p:nvPr/>
          </p:nvSpPr>
          <p:spPr>
            <a:xfrm>
              <a:off x="2583180" y="4050791"/>
              <a:ext cx="6560820" cy="105156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4049268" y="5056632"/>
              <a:ext cx="5094732" cy="106070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081654" y="3214827"/>
            <a:ext cx="5257800" cy="2036445"/>
          </a:xfrm>
          <a:prstGeom prst="rect"/>
        </p:spPr>
        <p:txBody>
          <a:bodyPr wrap="square" lIns="0" tIns="47625" rIns="0" bIns="0" rtlCol="0" vert="horz">
            <a:spAutoFit/>
          </a:bodyPr>
          <a:lstStyle/>
          <a:p>
            <a:pPr marL="1478915" marR="5080" indent="-1466850">
              <a:lnSpc>
                <a:spcPts val="7909"/>
              </a:lnSpc>
              <a:spcBef>
                <a:spcPts val="375"/>
              </a:spcBef>
            </a:pPr>
            <a:r>
              <a:rPr dirty="0" sz="6600" spc="-5" i="0">
                <a:solidFill>
                  <a:srgbClr val="800000"/>
                </a:solidFill>
                <a:latin typeface="Comic Sans MS"/>
                <a:cs typeface="Comic Sans MS"/>
              </a:rPr>
              <a:t>INVEN</a:t>
            </a:r>
            <a:r>
              <a:rPr dirty="0" sz="6600" spc="-30" i="0">
                <a:solidFill>
                  <a:srgbClr val="800000"/>
                </a:solidFill>
                <a:latin typeface="Comic Sans MS"/>
                <a:cs typeface="Comic Sans MS"/>
              </a:rPr>
              <a:t>T</a:t>
            </a:r>
            <a:r>
              <a:rPr dirty="0" sz="6600" spc="-5" i="0">
                <a:solidFill>
                  <a:srgbClr val="800000"/>
                </a:solidFill>
                <a:latin typeface="Comic Sans MS"/>
                <a:cs typeface="Comic Sans MS"/>
              </a:rPr>
              <a:t>ORY  </a:t>
            </a:r>
            <a:r>
              <a:rPr dirty="0" sz="6600" i="0">
                <a:solidFill>
                  <a:srgbClr val="800000"/>
                </a:solidFill>
                <a:latin typeface="Comic Sans MS"/>
                <a:cs typeface="Comic Sans MS"/>
              </a:rPr>
              <a:t>METHOD</a:t>
            </a:r>
            <a:endParaRPr sz="6600">
              <a:latin typeface="Comic Sans MS"/>
              <a:cs typeface="Comic Sans MS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9143999" cy="685799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0" y="0"/>
              <a:ext cx="9143999" cy="10287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4401312" y="0"/>
              <a:ext cx="4742688" cy="60045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0" y="0"/>
              <a:ext cx="9143999" cy="1021079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548640" y="2008632"/>
              <a:ext cx="469391" cy="350520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548640" y="3674364"/>
              <a:ext cx="469391" cy="350519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548640" y="4157471"/>
              <a:ext cx="509016" cy="377951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548640" y="4669535"/>
              <a:ext cx="509016" cy="377951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/>
          <p:cNvSpPr txBox="1"/>
          <p:nvPr/>
        </p:nvSpPr>
        <p:spPr>
          <a:xfrm>
            <a:off x="809345" y="1925777"/>
            <a:ext cx="7533640" cy="397192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 marR="417830">
              <a:lnSpc>
                <a:spcPct val="100000"/>
              </a:lnSpc>
              <a:spcBef>
                <a:spcPts val="105"/>
              </a:spcBef>
            </a:pPr>
            <a:r>
              <a:rPr dirty="0" sz="2600" spc="114" b="1" i="1">
                <a:latin typeface="Times New Roman"/>
                <a:cs typeface="Times New Roman"/>
              </a:rPr>
              <a:t>The </a:t>
            </a:r>
            <a:r>
              <a:rPr dirty="0" sz="2600" spc="175" b="1" i="1">
                <a:latin typeface="Times New Roman"/>
                <a:cs typeface="Times New Roman"/>
              </a:rPr>
              <a:t>inventory </a:t>
            </a:r>
            <a:r>
              <a:rPr dirty="0" sz="2600" spc="240" b="1" i="1">
                <a:latin typeface="Times New Roman"/>
                <a:cs typeface="Times New Roman"/>
              </a:rPr>
              <a:t>method </a:t>
            </a:r>
            <a:r>
              <a:rPr dirty="0" sz="2600" spc="145" b="1" i="1">
                <a:latin typeface="Times New Roman"/>
                <a:cs typeface="Times New Roman"/>
              </a:rPr>
              <a:t>is </a:t>
            </a:r>
            <a:r>
              <a:rPr dirty="0" sz="2600" spc="155" b="1" i="1">
                <a:latin typeface="Times New Roman"/>
                <a:cs typeface="Times New Roman"/>
              </a:rPr>
              <a:t>carried </a:t>
            </a:r>
            <a:r>
              <a:rPr dirty="0" sz="2600" spc="245" b="1" i="1">
                <a:latin typeface="Times New Roman"/>
                <a:cs typeface="Times New Roman"/>
              </a:rPr>
              <a:t>out </a:t>
            </a:r>
            <a:r>
              <a:rPr dirty="0" sz="2600" spc="280" b="1" i="1">
                <a:latin typeface="Times New Roman"/>
                <a:cs typeface="Times New Roman"/>
              </a:rPr>
              <a:t>at </a:t>
            </a:r>
            <a:r>
              <a:rPr dirty="0" sz="2600" spc="185" b="1" i="1">
                <a:latin typeface="Times New Roman"/>
                <a:cs typeface="Times New Roman"/>
              </a:rPr>
              <a:t>an  </a:t>
            </a:r>
            <a:r>
              <a:rPr dirty="0" sz="2600" spc="200" b="1" i="1">
                <a:latin typeface="Times New Roman"/>
                <a:cs typeface="Times New Roman"/>
              </a:rPr>
              <a:t>institutional</a:t>
            </a:r>
            <a:r>
              <a:rPr dirty="0" sz="2600" spc="-90" b="1" i="1">
                <a:latin typeface="Times New Roman"/>
                <a:cs typeface="Times New Roman"/>
              </a:rPr>
              <a:t> </a:t>
            </a:r>
            <a:r>
              <a:rPr dirty="0" sz="2600" spc="125" b="1" i="1">
                <a:latin typeface="Times New Roman"/>
                <a:cs typeface="Times New Roman"/>
              </a:rPr>
              <a:t>level,</a:t>
            </a:r>
            <a:r>
              <a:rPr dirty="0" sz="2600" spc="-65" b="1" i="1">
                <a:latin typeface="Times New Roman"/>
                <a:cs typeface="Times New Roman"/>
              </a:rPr>
              <a:t> </a:t>
            </a:r>
            <a:r>
              <a:rPr dirty="0" sz="2600" spc="190" b="1" i="1">
                <a:latin typeface="Times New Roman"/>
                <a:cs typeface="Times New Roman"/>
              </a:rPr>
              <a:t>on</a:t>
            </a:r>
            <a:r>
              <a:rPr dirty="0" sz="2600" spc="-65" b="1" i="1">
                <a:latin typeface="Times New Roman"/>
                <a:cs typeface="Times New Roman"/>
              </a:rPr>
              <a:t> </a:t>
            </a:r>
            <a:r>
              <a:rPr dirty="0" sz="2600" spc="204" b="1" i="1">
                <a:latin typeface="Times New Roman"/>
                <a:cs typeface="Times New Roman"/>
              </a:rPr>
              <a:t>a</a:t>
            </a:r>
            <a:r>
              <a:rPr dirty="0" sz="2600" spc="-45" b="1" i="1">
                <a:latin typeface="Times New Roman"/>
                <a:cs typeface="Times New Roman"/>
              </a:rPr>
              <a:t> </a:t>
            </a:r>
            <a:r>
              <a:rPr dirty="0" sz="2600" spc="195" b="1" i="1">
                <a:latin typeface="Times New Roman"/>
                <a:cs typeface="Times New Roman"/>
              </a:rPr>
              <a:t>homogenous</a:t>
            </a:r>
            <a:r>
              <a:rPr dirty="0" sz="2600" spc="-50" b="1" i="1">
                <a:latin typeface="Times New Roman"/>
                <a:cs typeface="Times New Roman"/>
              </a:rPr>
              <a:t> </a:t>
            </a:r>
            <a:r>
              <a:rPr dirty="0" sz="2600" spc="170" b="1" i="1">
                <a:latin typeface="Times New Roman"/>
                <a:cs typeface="Times New Roman"/>
              </a:rPr>
              <a:t>group</a:t>
            </a:r>
            <a:r>
              <a:rPr dirty="0" sz="2600" spc="-40" b="1" i="1">
                <a:latin typeface="Times New Roman"/>
                <a:cs typeface="Times New Roman"/>
              </a:rPr>
              <a:t> </a:t>
            </a:r>
            <a:r>
              <a:rPr dirty="0" sz="2600" spc="190" b="1" i="1">
                <a:latin typeface="Times New Roman"/>
                <a:cs typeface="Times New Roman"/>
              </a:rPr>
              <a:t>as  </a:t>
            </a:r>
            <a:r>
              <a:rPr dirty="0" sz="2600" spc="185" b="1" i="1">
                <a:latin typeface="Times New Roman"/>
                <a:cs typeface="Times New Roman"/>
              </a:rPr>
              <a:t>present </a:t>
            </a:r>
            <a:r>
              <a:rPr dirty="0" sz="2600" spc="140" b="1" i="1">
                <a:latin typeface="Times New Roman"/>
                <a:cs typeface="Times New Roman"/>
              </a:rPr>
              <a:t>in </a:t>
            </a:r>
            <a:r>
              <a:rPr dirty="0" sz="2600" spc="204" b="1" i="1">
                <a:latin typeface="Times New Roman"/>
                <a:cs typeface="Times New Roman"/>
              </a:rPr>
              <a:t>a </a:t>
            </a:r>
            <a:r>
              <a:rPr dirty="0" sz="2600" spc="170" b="1" i="1">
                <a:latin typeface="Times New Roman"/>
                <a:cs typeface="Times New Roman"/>
              </a:rPr>
              <a:t>hostel, </a:t>
            </a:r>
            <a:r>
              <a:rPr dirty="0" sz="2600" spc="120" b="1" i="1">
                <a:latin typeface="Times New Roman"/>
                <a:cs typeface="Times New Roman"/>
              </a:rPr>
              <a:t>jail, </a:t>
            </a:r>
            <a:r>
              <a:rPr dirty="0" sz="2600" spc="190" b="1" i="1">
                <a:latin typeface="Times New Roman"/>
                <a:cs typeface="Times New Roman"/>
              </a:rPr>
              <a:t>mess, </a:t>
            </a:r>
            <a:r>
              <a:rPr dirty="0" sz="2600" spc="210" b="1" i="1">
                <a:latin typeface="Times New Roman"/>
                <a:cs typeface="Times New Roman"/>
              </a:rPr>
              <a:t>army </a:t>
            </a:r>
            <a:r>
              <a:rPr dirty="0" sz="2600" spc="145" b="1" i="1">
                <a:latin typeface="Times New Roman"/>
                <a:cs typeface="Times New Roman"/>
              </a:rPr>
              <a:t>barrack,  </a:t>
            </a:r>
            <a:r>
              <a:rPr dirty="0" sz="2600" spc="180" b="1" i="1">
                <a:latin typeface="Times New Roman"/>
                <a:cs typeface="Times New Roman"/>
              </a:rPr>
              <a:t>orphanage</a:t>
            </a:r>
            <a:r>
              <a:rPr dirty="0" sz="2600" spc="-85" b="1" i="1">
                <a:latin typeface="Times New Roman"/>
                <a:cs typeface="Times New Roman"/>
              </a:rPr>
              <a:t> </a:t>
            </a:r>
            <a:r>
              <a:rPr dirty="0" sz="2600" spc="170" b="1" i="1">
                <a:latin typeface="Times New Roman"/>
                <a:cs typeface="Times New Roman"/>
              </a:rPr>
              <a:t>etc.</a:t>
            </a:r>
            <a:endParaRPr sz="2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640"/>
              </a:spcBef>
            </a:pPr>
            <a:r>
              <a:rPr dirty="0" sz="2600" spc="130" b="1" i="1">
                <a:latin typeface="Times New Roman"/>
                <a:cs typeface="Times New Roman"/>
              </a:rPr>
              <a:t>It</a:t>
            </a:r>
            <a:r>
              <a:rPr dirty="0" sz="2600" spc="-114" b="1" i="1">
                <a:latin typeface="Times New Roman"/>
                <a:cs typeface="Times New Roman"/>
              </a:rPr>
              <a:t> </a:t>
            </a:r>
            <a:r>
              <a:rPr dirty="0" sz="2600" spc="140" b="1" i="1">
                <a:latin typeface="Times New Roman"/>
                <a:cs typeface="Times New Roman"/>
              </a:rPr>
              <a:t>is</a:t>
            </a:r>
            <a:r>
              <a:rPr dirty="0" sz="2600" spc="-50" b="1" i="1">
                <a:latin typeface="Times New Roman"/>
                <a:cs typeface="Times New Roman"/>
              </a:rPr>
              <a:t> </a:t>
            </a:r>
            <a:r>
              <a:rPr dirty="0" sz="2600" spc="175" b="1" i="1">
                <a:latin typeface="Times New Roman"/>
                <a:cs typeface="Times New Roman"/>
              </a:rPr>
              <a:t>essentially</a:t>
            </a:r>
            <a:r>
              <a:rPr dirty="0" sz="2600" spc="-90" b="1" i="1">
                <a:latin typeface="Times New Roman"/>
                <a:cs typeface="Times New Roman"/>
              </a:rPr>
              <a:t> </a:t>
            </a:r>
            <a:r>
              <a:rPr dirty="0" sz="2600" spc="190" b="1" i="1">
                <a:latin typeface="Times New Roman"/>
                <a:cs typeface="Times New Roman"/>
              </a:rPr>
              <a:t>done</a:t>
            </a:r>
            <a:r>
              <a:rPr dirty="0" sz="2600" spc="-80" b="1" i="1">
                <a:latin typeface="Times New Roman"/>
                <a:cs typeface="Times New Roman"/>
              </a:rPr>
              <a:t> </a:t>
            </a:r>
            <a:r>
              <a:rPr dirty="0" sz="2600" spc="170" b="1" i="1">
                <a:latin typeface="Times New Roman"/>
                <a:cs typeface="Times New Roman"/>
              </a:rPr>
              <a:t>from</a:t>
            </a:r>
            <a:r>
              <a:rPr dirty="0" sz="2600" spc="-30" b="1" i="1">
                <a:latin typeface="Times New Roman"/>
                <a:cs typeface="Times New Roman"/>
              </a:rPr>
              <a:t> </a:t>
            </a:r>
            <a:r>
              <a:rPr dirty="0" sz="2600" spc="170" b="1" i="1">
                <a:latin typeface="Times New Roman"/>
                <a:cs typeface="Times New Roman"/>
              </a:rPr>
              <a:t>books.</a:t>
            </a:r>
            <a:endParaRPr sz="2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690"/>
              </a:spcBef>
            </a:pPr>
            <a:r>
              <a:rPr dirty="0" sz="2800" spc="114" b="1" i="1">
                <a:latin typeface="Times New Roman"/>
                <a:cs typeface="Times New Roman"/>
              </a:rPr>
              <a:t>Log</a:t>
            </a:r>
            <a:r>
              <a:rPr dirty="0" sz="2800" spc="-65" b="1" i="1">
                <a:latin typeface="Times New Roman"/>
                <a:cs typeface="Times New Roman"/>
              </a:rPr>
              <a:t> </a:t>
            </a:r>
            <a:r>
              <a:rPr dirty="0" sz="2800" spc="220" b="1" i="1">
                <a:latin typeface="Times New Roman"/>
                <a:cs typeface="Times New Roman"/>
              </a:rPr>
              <a:t>book</a:t>
            </a:r>
            <a:r>
              <a:rPr dirty="0" sz="2800" spc="-90" b="1" i="1">
                <a:latin typeface="Times New Roman"/>
                <a:cs typeface="Times New Roman"/>
              </a:rPr>
              <a:t> </a:t>
            </a:r>
            <a:r>
              <a:rPr dirty="0" sz="2800" spc="240" b="1" i="1">
                <a:latin typeface="Times New Roman"/>
                <a:cs typeface="Times New Roman"/>
              </a:rPr>
              <a:t>method</a:t>
            </a:r>
            <a:r>
              <a:rPr dirty="0" sz="2800" spc="-120" b="1" i="1">
                <a:latin typeface="Times New Roman"/>
                <a:cs typeface="Times New Roman"/>
              </a:rPr>
              <a:t> </a:t>
            </a:r>
            <a:r>
              <a:rPr dirty="0" sz="2800" spc="225" b="1" i="1">
                <a:latin typeface="Times New Roman"/>
                <a:cs typeface="Times New Roman"/>
              </a:rPr>
              <a:t>/food</a:t>
            </a:r>
            <a:r>
              <a:rPr dirty="0" sz="2800" spc="-105" b="1" i="1">
                <a:latin typeface="Times New Roman"/>
                <a:cs typeface="Times New Roman"/>
              </a:rPr>
              <a:t> </a:t>
            </a:r>
            <a:r>
              <a:rPr dirty="0" sz="2800" spc="200" b="1" i="1">
                <a:latin typeface="Times New Roman"/>
                <a:cs typeface="Times New Roman"/>
              </a:rPr>
              <a:t>list</a:t>
            </a:r>
            <a:r>
              <a:rPr dirty="0" sz="2800" spc="-80" b="1" i="1">
                <a:latin typeface="Times New Roman"/>
                <a:cs typeface="Times New Roman"/>
              </a:rPr>
              <a:t> </a:t>
            </a:r>
            <a:r>
              <a:rPr dirty="0" sz="2800" spc="235" b="1" i="1">
                <a:latin typeface="Times New Roman"/>
                <a:cs typeface="Times New Roman"/>
              </a:rPr>
              <a:t>method</a:t>
            </a:r>
            <a:endParaRPr sz="2800">
              <a:latin typeface="Times New Roman"/>
              <a:cs typeface="Times New Roman"/>
            </a:endParaRPr>
          </a:p>
          <a:p>
            <a:pPr algn="just" marL="12700" marR="5080">
              <a:lnSpc>
                <a:spcPct val="100000"/>
              </a:lnSpc>
              <a:spcBef>
                <a:spcPts val="695"/>
              </a:spcBef>
            </a:pPr>
            <a:r>
              <a:rPr dirty="0" sz="2800" spc="155" b="1" i="1">
                <a:latin typeface="Times New Roman"/>
                <a:cs typeface="Times New Roman"/>
              </a:rPr>
              <a:t>Actual</a:t>
            </a:r>
            <a:r>
              <a:rPr dirty="0" sz="2800" spc="55" b="1" i="1">
                <a:latin typeface="Times New Roman"/>
                <a:cs typeface="Times New Roman"/>
              </a:rPr>
              <a:t> </a:t>
            </a:r>
            <a:r>
              <a:rPr dirty="0" sz="2800" spc="250" b="1" i="1">
                <a:latin typeface="Times New Roman"/>
                <a:cs typeface="Times New Roman"/>
              </a:rPr>
              <a:t>amount</a:t>
            </a:r>
            <a:r>
              <a:rPr dirty="0" sz="2800" spc="85" b="1" i="1">
                <a:latin typeface="Times New Roman"/>
                <a:cs typeface="Times New Roman"/>
              </a:rPr>
              <a:t> </a:t>
            </a:r>
            <a:r>
              <a:rPr dirty="0" sz="2800" spc="150" b="1" i="1">
                <a:latin typeface="Times New Roman"/>
                <a:cs typeface="Times New Roman"/>
              </a:rPr>
              <a:t>of</a:t>
            </a:r>
            <a:r>
              <a:rPr dirty="0" sz="2800" spc="80" b="1" i="1">
                <a:latin typeface="Times New Roman"/>
                <a:cs typeface="Times New Roman"/>
              </a:rPr>
              <a:t> </a:t>
            </a:r>
            <a:r>
              <a:rPr dirty="0" sz="2800" spc="185" b="1" i="1">
                <a:latin typeface="Times New Roman"/>
                <a:cs typeface="Times New Roman"/>
              </a:rPr>
              <a:t>food</a:t>
            </a:r>
            <a:r>
              <a:rPr dirty="0" sz="2800" spc="70" b="1" i="1">
                <a:latin typeface="Times New Roman"/>
                <a:cs typeface="Times New Roman"/>
              </a:rPr>
              <a:t> </a:t>
            </a:r>
            <a:r>
              <a:rPr dirty="0" sz="2800" spc="160" b="1" i="1">
                <a:latin typeface="Times New Roman"/>
                <a:cs typeface="Times New Roman"/>
              </a:rPr>
              <a:t>stuffs</a:t>
            </a:r>
            <a:r>
              <a:rPr dirty="0" sz="2800" spc="75" b="1" i="1">
                <a:latin typeface="Times New Roman"/>
                <a:cs typeface="Times New Roman"/>
              </a:rPr>
              <a:t> </a:t>
            </a:r>
            <a:r>
              <a:rPr dirty="0" sz="2800" spc="165" b="1" i="1">
                <a:latin typeface="Times New Roman"/>
                <a:cs typeface="Times New Roman"/>
              </a:rPr>
              <a:t>issued</a:t>
            </a:r>
            <a:r>
              <a:rPr dirty="0" sz="2800" spc="70" b="1" i="1">
                <a:latin typeface="Times New Roman"/>
                <a:cs typeface="Times New Roman"/>
              </a:rPr>
              <a:t> </a:t>
            </a:r>
            <a:r>
              <a:rPr dirty="0" sz="2800" spc="180" b="1" i="1">
                <a:latin typeface="Times New Roman"/>
                <a:cs typeface="Times New Roman"/>
              </a:rPr>
              <a:t>by</a:t>
            </a:r>
            <a:r>
              <a:rPr dirty="0" sz="2800" spc="60" b="1" i="1">
                <a:latin typeface="Times New Roman"/>
                <a:cs typeface="Times New Roman"/>
              </a:rPr>
              <a:t> </a:t>
            </a:r>
            <a:r>
              <a:rPr dirty="0" sz="2800" spc="210" b="1" i="1">
                <a:latin typeface="Times New Roman"/>
                <a:cs typeface="Times New Roman"/>
              </a:rPr>
              <a:t>the</a:t>
            </a:r>
            <a:r>
              <a:rPr dirty="0" sz="2800" spc="65" b="1" i="1">
                <a:latin typeface="Times New Roman"/>
                <a:cs typeface="Times New Roman"/>
              </a:rPr>
              <a:t> </a:t>
            </a:r>
            <a:r>
              <a:rPr dirty="0" sz="2800" spc="140" b="1" i="1">
                <a:latin typeface="Times New Roman"/>
                <a:cs typeface="Times New Roman"/>
              </a:rPr>
              <a:t>in  </a:t>
            </a:r>
            <a:r>
              <a:rPr dirty="0" sz="2800" spc="140" b="1" i="1">
                <a:latin typeface="Times New Roman"/>
                <a:cs typeface="Times New Roman"/>
              </a:rPr>
              <a:t>charge</a:t>
            </a:r>
            <a:r>
              <a:rPr dirty="0" sz="2800" b="1" i="1">
                <a:latin typeface="Times New Roman"/>
                <a:cs typeface="Times New Roman"/>
              </a:rPr>
              <a:t> </a:t>
            </a:r>
            <a:r>
              <a:rPr dirty="0" sz="2800" spc="150" b="1" i="1">
                <a:latin typeface="Times New Roman"/>
                <a:cs typeface="Times New Roman"/>
              </a:rPr>
              <a:t>of</a:t>
            </a:r>
            <a:r>
              <a:rPr dirty="0" sz="2800" spc="25" b="1" i="1">
                <a:latin typeface="Times New Roman"/>
                <a:cs typeface="Times New Roman"/>
              </a:rPr>
              <a:t> </a:t>
            </a:r>
            <a:r>
              <a:rPr dirty="0" sz="2800" spc="210" b="1" i="1">
                <a:latin typeface="Times New Roman"/>
                <a:cs typeface="Times New Roman"/>
              </a:rPr>
              <a:t>institute</a:t>
            </a:r>
            <a:r>
              <a:rPr dirty="0" sz="2800" spc="20" b="1" i="1">
                <a:latin typeface="Times New Roman"/>
                <a:cs typeface="Times New Roman"/>
              </a:rPr>
              <a:t> </a:t>
            </a:r>
            <a:r>
              <a:rPr dirty="0" sz="2800" spc="165" b="1" i="1">
                <a:latin typeface="Times New Roman"/>
                <a:cs typeface="Times New Roman"/>
              </a:rPr>
              <a:t>are</a:t>
            </a:r>
            <a:r>
              <a:rPr dirty="0" sz="2800" spc="20" b="1" i="1">
                <a:latin typeface="Times New Roman"/>
                <a:cs typeface="Times New Roman"/>
              </a:rPr>
              <a:t> </a:t>
            </a:r>
            <a:r>
              <a:rPr dirty="0" sz="2800" spc="185" b="1" i="1">
                <a:latin typeface="Times New Roman"/>
                <a:cs typeface="Times New Roman"/>
              </a:rPr>
              <a:t>taken</a:t>
            </a:r>
            <a:r>
              <a:rPr dirty="0" sz="2800" spc="-15" b="1" i="1">
                <a:latin typeface="Times New Roman"/>
                <a:cs typeface="Times New Roman"/>
              </a:rPr>
              <a:t> </a:t>
            </a:r>
            <a:r>
              <a:rPr dirty="0" sz="2800" spc="210" b="1" i="1">
                <a:latin typeface="Times New Roman"/>
                <a:cs typeface="Times New Roman"/>
              </a:rPr>
              <a:t>into</a:t>
            </a:r>
            <a:r>
              <a:rPr dirty="0" sz="2800" spc="15" b="1" i="1">
                <a:latin typeface="Times New Roman"/>
                <a:cs typeface="Times New Roman"/>
              </a:rPr>
              <a:t> </a:t>
            </a:r>
            <a:r>
              <a:rPr dirty="0" sz="2800" spc="200" b="1" i="1">
                <a:latin typeface="Times New Roman"/>
                <a:cs typeface="Times New Roman"/>
              </a:rPr>
              <a:t>account</a:t>
            </a:r>
            <a:r>
              <a:rPr dirty="0" sz="2800" b="1" i="1">
                <a:latin typeface="Times New Roman"/>
                <a:cs typeface="Times New Roman"/>
              </a:rPr>
              <a:t> </a:t>
            </a:r>
            <a:r>
              <a:rPr dirty="0" sz="2800" spc="145" b="1" i="1">
                <a:latin typeface="Times New Roman"/>
                <a:cs typeface="Times New Roman"/>
              </a:rPr>
              <a:t>for  </a:t>
            </a:r>
            <a:r>
              <a:rPr dirty="0" sz="2800" spc="210" b="1" i="1">
                <a:latin typeface="Times New Roman"/>
                <a:cs typeface="Times New Roman"/>
              </a:rPr>
              <a:t>consumption</a:t>
            </a:r>
            <a:r>
              <a:rPr dirty="0" sz="2800" spc="-75" b="1" i="1">
                <a:latin typeface="Times New Roman"/>
                <a:cs typeface="Times New Roman"/>
              </a:rPr>
              <a:t> </a:t>
            </a:r>
            <a:r>
              <a:rPr dirty="0" sz="2800" spc="100" b="1" i="1">
                <a:latin typeface="Times New Roman"/>
                <a:cs typeface="Times New Roman"/>
              </a:rPr>
              <a:t>.</a:t>
            </a:r>
            <a:endParaRPr sz="2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9143999" cy="685799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0" y="0"/>
              <a:ext cx="9143999" cy="10287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4401312" y="0"/>
              <a:ext cx="4742688" cy="60045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0" y="0"/>
              <a:ext cx="9143999" cy="1021079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809955" y="1929129"/>
            <a:ext cx="5092065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160"/>
              <a:t>Method</a:t>
            </a:r>
            <a:r>
              <a:rPr dirty="0" sz="2400" spc="-50"/>
              <a:t> </a:t>
            </a:r>
            <a:r>
              <a:rPr dirty="0" sz="2400" spc="-114"/>
              <a:t>:</a:t>
            </a:r>
            <a:r>
              <a:rPr dirty="0" sz="2400" spc="-45"/>
              <a:t> </a:t>
            </a:r>
            <a:r>
              <a:rPr dirty="0" sz="2400" spc="-40"/>
              <a:t>2</a:t>
            </a:r>
            <a:r>
              <a:rPr dirty="0" sz="2400" spc="-45"/>
              <a:t> </a:t>
            </a:r>
            <a:r>
              <a:rPr dirty="0" sz="2400" spc="165"/>
              <a:t>visits</a:t>
            </a:r>
            <a:r>
              <a:rPr dirty="0" sz="2400" spc="-50"/>
              <a:t> </a:t>
            </a:r>
            <a:r>
              <a:rPr dirty="0" sz="2400" spc="170"/>
              <a:t>by</a:t>
            </a:r>
            <a:r>
              <a:rPr dirty="0" sz="2400" spc="-80"/>
              <a:t> </a:t>
            </a:r>
            <a:r>
              <a:rPr dirty="0" sz="2400" spc="165"/>
              <a:t>an</a:t>
            </a:r>
            <a:r>
              <a:rPr dirty="0" sz="2400" spc="-85"/>
              <a:t> </a:t>
            </a:r>
            <a:r>
              <a:rPr dirty="0" sz="2400" spc="165"/>
              <a:t>investigators</a:t>
            </a:r>
            <a:endParaRPr sz="2400"/>
          </a:p>
        </p:txBody>
      </p:sp>
      <p:grpSp>
        <p:nvGrpSpPr>
          <p:cNvPr id="8" name="object 8"/>
          <p:cNvGrpSpPr/>
          <p:nvPr/>
        </p:nvGrpSpPr>
        <p:grpSpPr>
          <a:xfrm>
            <a:off x="548640" y="2065020"/>
            <a:ext cx="190500" cy="3568065"/>
            <a:chOff x="548640" y="2065020"/>
            <a:chExt cx="190500" cy="3568065"/>
          </a:xfrm>
        </p:grpSpPr>
        <p:sp>
          <p:nvSpPr>
            <p:cNvPr id="9" name="object 9"/>
            <p:cNvSpPr/>
            <p:nvPr/>
          </p:nvSpPr>
          <p:spPr>
            <a:xfrm>
              <a:off x="548640" y="2065020"/>
              <a:ext cx="190500" cy="202691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548640" y="2942844"/>
              <a:ext cx="190500" cy="202691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548640" y="4552188"/>
              <a:ext cx="190500" cy="202692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548640" y="5430011"/>
              <a:ext cx="190500" cy="202691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3" name="object 13"/>
          <p:cNvSpPr txBox="1"/>
          <p:nvPr/>
        </p:nvSpPr>
        <p:spPr>
          <a:xfrm>
            <a:off x="809955" y="2807970"/>
            <a:ext cx="7045959" cy="2860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2400" spc="180" b="1" i="1">
                <a:latin typeface="Times New Roman"/>
                <a:cs typeface="Times New Roman"/>
              </a:rPr>
              <a:t>One </a:t>
            </a:r>
            <a:r>
              <a:rPr dirty="0" sz="2400" spc="254" b="1" i="1">
                <a:latin typeface="Times New Roman"/>
                <a:cs typeface="Times New Roman"/>
              </a:rPr>
              <a:t>at </a:t>
            </a:r>
            <a:r>
              <a:rPr dirty="0" sz="2400" spc="185" b="1" i="1">
                <a:latin typeface="Times New Roman"/>
                <a:cs typeface="Times New Roman"/>
              </a:rPr>
              <a:t>the </a:t>
            </a:r>
            <a:r>
              <a:rPr dirty="0" sz="2400" spc="145" b="1" i="1">
                <a:latin typeface="Times New Roman"/>
                <a:cs typeface="Times New Roman"/>
              </a:rPr>
              <a:t>beginning </a:t>
            </a:r>
            <a:r>
              <a:rPr dirty="0" sz="2400" spc="125" b="1" i="1">
                <a:latin typeface="Times New Roman"/>
                <a:cs typeface="Times New Roman"/>
              </a:rPr>
              <a:t>of </a:t>
            </a:r>
            <a:r>
              <a:rPr dirty="0" sz="2400" spc="135" b="1" i="1">
                <a:latin typeface="Times New Roman"/>
                <a:cs typeface="Times New Roman"/>
              </a:rPr>
              <a:t>survey-checklist </a:t>
            </a:r>
            <a:r>
              <a:rPr dirty="0" sz="2400" spc="125" b="1" i="1">
                <a:latin typeface="Times New Roman"/>
                <a:cs typeface="Times New Roman"/>
              </a:rPr>
              <a:t>of </a:t>
            </a:r>
            <a:r>
              <a:rPr dirty="0" sz="2400" spc="150" b="1" i="1">
                <a:latin typeface="Times New Roman"/>
                <a:cs typeface="Times New Roman"/>
              </a:rPr>
              <a:t>food  </a:t>
            </a:r>
            <a:r>
              <a:rPr dirty="0" sz="2400" spc="165" b="1" i="1">
                <a:latin typeface="Times New Roman"/>
                <a:cs typeface="Times New Roman"/>
              </a:rPr>
              <a:t>stocks</a:t>
            </a:r>
            <a:r>
              <a:rPr dirty="0" sz="2400" spc="-100" b="1" i="1">
                <a:latin typeface="Times New Roman"/>
                <a:cs typeface="Times New Roman"/>
              </a:rPr>
              <a:t> </a:t>
            </a:r>
            <a:r>
              <a:rPr dirty="0" sz="2400" spc="130" b="1" i="1">
                <a:latin typeface="Times New Roman"/>
                <a:cs typeface="Times New Roman"/>
              </a:rPr>
              <a:t>is</a:t>
            </a:r>
            <a:r>
              <a:rPr dirty="0" sz="2400" spc="-55" b="1" i="1">
                <a:latin typeface="Times New Roman"/>
                <a:cs typeface="Times New Roman"/>
              </a:rPr>
              <a:t> </a:t>
            </a:r>
            <a:r>
              <a:rPr dirty="0" sz="2400" spc="145" b="1" i="1">
                <a:latin typeface="Times New Roman"/>
                <a:cs typeface="Times New Roman"/>
              </a:rPr>
              <a:t>prepared</a:t>
            </a:r>
            <a:r>
              <a:rPr dirty="0" sz="2400" spc="-45" b="1" i="1">
                <a:latin typeface="Times New Roman"/>
                <a:cs typeface="Times New Roman"/>
              </a:rPr>
              <a:t> </a:t>
            </a:r>
            <a:r>
              <a:rPr dirty="0" sz="2400" spc="175" b="1" i="1">
                <a:latin typeface="Times New Roman"/>
                <a:cs typeface="Times New Roman"/>
              </a:rPr>
              <a:t>and</a:t>
            </a:r>
            <a:r>
              <a:rPr dirty="0" sz="2400" spc="-50" b="1" i="1">
                <a:latin typeface="Times New Roman"/>
                <a:cs typeface="Times New Roman"/>
              </a:rPr>
              <a:t> </a:t>
            </a:r>
            <a:r>
              <a:rPr dirty="0" sz="2400" spc="165" b="1" i="1">
                <a:latin typeface="Times New Roman"/>
                <a:cs typeface="Times New Roman"/>
              </a:rPr>
              <a:t>handed</a:t>
            </a:r>
            <a:r>
              <a:rPr dirty="0" sz="2400" spc="-70" b="1" i="1">
                <a:latin typeface="Times New Roman"/>
                <a:cs typeface="Times New Roman"/>
              </a:rPr>
              <a:t> </a:t>
            </a:r>
            <a:r>
              <a:rPr dirty="0" sz="2400" spc="130" b="1" i="1">
                <a:latin typeface="Times New Roman"/>
                <a:cs typeface="Times New Roman"/>
              </a:rPr>
              <a:t>over</a:t>
            </a:r>
            <a:r>
              <a:rPr dirty="0" sz="2400" spc="-80" b="1" i="1">
                <a:latin typeface="Times New Roman"/>
                <a:cs typeface="Times New Roman"/>
              </a:rPr>
              <a:t> </a:t>
            </a:r>
            <a:r>
              <a:rPr dirty="0" sz="2400" spc="250" b="1" i="1">
                <a:latin typeface="Times New Roman"/>
                <a:cs typeface="Times New Roman"/>
              </a:rPr>
              <a:t>to</a:t>
            </a:r>
            <a:r>
              <a:rPr dirty="0" sz="2400" spc="-65" b="1" i="1">
                <a:latin typeface="Times New Roman"/>
                <a:cs typeface="Times New Roman"/>
              </a:rPr>
              <a:t> </a:t>
            </a:r>
            <a:r>
              <a:rPr dirty="0" sz="2400" spc="145" b="1" i="1">
                <a:latin typeface="Times New Roman"/>
                <a:cs typeface="Times New Roman"/>
              </a:rPr>
              <a:t>housewife</a:t>
            </a:r>
            <a:r>
              <a:rPr dirty="0" sz="2400" spc="-90" b="1" i="1">
                <a:latin typeface="Times New Roman"/>
                <a:cs typeface="Times New Roman"/>
              </a:rPr>
              <a:t> </a:t>
            </a:r>
            <a:r>
              <a:rPr dirty="0" sz="2400" spc="300" b="1" i="1">
                <a:latin typeface="Times New Roman"/>
                <a:cs typeface="Times New Roman"/>
              </a:rPr>
              <a:t>/  </a:t>
            </a:r>
            <a:r>
              <a:rPr dirty="0" sz="2400" spc="125" b="1" i="1">
                <a:latin typeface="Times New Roman"/>
                <a:cs typeface="Times New Roman"/>
              </a:rPr>
              <a:t>incharge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3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2400" spc="175" b="1" i="1">
                <a:latin typeface="Times New Roman"/>
                <a:cs typeface="Times New Roman"/>
              </a:rPr>
              <a:t>Other</a:t>
            </a:r>
            <a:r>
              <a:rPr dirty="0" sz="2400" spc="-80" b="1" i="1">
                <a:latin typeface="Times New Roman"/>
                <a:cs typeface="Times New Roman"/>
              </a:rPr>
              <a:t> </a:t>
            </a:r>
            <a:r>
              <a:rPr dirty="0" sz="2400" spc="254" b="1" i="1">
                <a:latin typeface="Times New Roman"/>
                <a:cs typeface="Times New Roman"/>
              </a:rPr>
              <a:t>at</a:t>
            </a:r>
            <a:r>
              <a:rPr dirty="0" sz="2400" spc="-50" b="1" i="1">
                <a:latin typeface="Times New Roman"/>
                <a:cs typeface="Times New Roman"/>
              </a:rPr>
              <a:t> </a:t>
            </a:r>
            <a:r>
              <a:rPr dirty="0" sz="2400" spc="185" b="1" i="1">
                <a:latin typeface="Times New Roman"/>
                <a:cs typeface="Times New Roman"/>
              </a:rPr>
              <a:t>the</a:t>
            </a:r>
            <a:r>
              <a:rPr dirty="0" sz="2400" spc="-80" b="1" i="1">
                <a:latin typeface="Times New Roman"/>
                <a:cs typeface="Times New Roman"/>
              </a:rPr>
              <a:t> </a:t>
            </a:r>
            <a:r>
              <a:rPr dirty="0" sz="2400" spc="165" b="1" i="1">
                <a:latin typeface="Times New Roman"/>
                <a:cs typeface="Times New Roman"/>
              </a:rPr>
              <a:t>end</a:t>
            </a:r>
            <a:r>
              <a:rPr dirty="0" sz="2400" spc="-60" b="1" i="1">
                <a:latin typeface="Times New Roman"/>
                <a:cs typeface="Times New Roman"/>
              </a:rPr>
              <a:t> </a:t>
            </a:r>
            <a:r>
              <a:rPr dirty="0" sz="2400" spc="125" b="1" i="1">
                <a:latin typeface="Times New Roman"/>
                <a:cs typeface="Times New Roman"/>
              </a:rPr>
              <a:t>of</a:t>
            </a:r>
            <a:r>
              <a:rPr dirty="0" sz="2400" spc="-65" b="1" i="1">
                <a:latin typeface="Times New Roman"/>
                <a:cs typeface="Times New Roman"/>
              </a:rPr>
              <a:t> </a:t>
            </a:r>
            <a:r>
              <a:rPr dirty="0" sz="2400" spc="185" b="1" i="1">
                <a:latin typeface="Times New Roman"/>
                <a:cs typeface="Times New Roman"/>
              </a:rPr>
              <a:t>a</a:t>
            </a:r>
            <a:r>
              <a:rPr dirty="0" sz="2400" spc="-45" b="1" i="1">
                <a:latin typeface="Times New Roman"/>
                <a:cs typeface="Times New Roman"/>
              </a:rPr>
              <a:t> </a:t>
            </a:r>
            <a:r>
              <a:rPr dirty="0" sz="2400" spc="160" b="1" i="1">
                <a:latin typeface="Times New Roman"/>
                <a:cs typeface="Times New Roman"/>
              </a:rPr>
              <a:t>week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3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2400" spc="120" b="1" i="1">
                <a:latin typeface="Times New Roman"/>
                <a:cs typeface="Times New Roman"/>
              </a:rPr>
              <a:t>Purchased</a:t>
            </a:r>
            <a:r>
              <a:rPr dirty="0" sz="2400" spc="-80" b="1" i="1">
                <a:latin typeface="Times New Roman"/>
                <a:cs typeface="Times New Roman"/>
              </a:rPr>
              <a:t> </a:t>
            </a:r>
            <a:r>
              <a:rPr dirty="0" sz="2400" spc="165" b="1" i="1">
                <a:latin typeface="Times New Roman"/>
                <a:cs typeface="Times New Roman"/>
              </a:rPr>
              <a:t>/discarded</a:t>
            </a:r>
            <a:r>
              <a:rPr dirty="0" sz="2400" spc="-100" b="1" i="1">
                <a:latin typeface="Times New Roman"/>
                <a:cs typeface="Times New Roman"/>
              </a:rPr>
              <a:t> </a:t>
            </a:r>
            <a:r>
              <a:rPr dirty="0" sz="2400" spc="160" b="1" i="1">
                <a:latin typeface="Times New Roman"/>
                <a:cs typeface="Times New Roman"/>
              </a:rPr>
              <a:t>food</a:t>
            </a:r>
            <a:r>
              <a:rPr dirty="0" sz="2400" spc="-55" b="1" i="1">
                <a:latin typeface="Times New Roman"/>
                <a:cs typeface="Times New Roman"/>
              </a:rPr>
              <a:t> </a:t>
            </a:r>
            <a:r>
              <a:rPr dirty="0" sz="2400" spc="130" b="1" i="1">
                <a:latin typeface="Times New Roman"/>
                <a:cs typeface="Times New Roman"/>
              </a:rPr>
              <a:t>is</a:t>
            </a:r>
            <a:r>
              <a:rPr dirty="0" sz="2400" spc="-65" b="1" i="1">
                <a:latin typeface="Times New Roman"/>
                <a:cs typeface="Times New Roman"/>
              </a:rPr>
              <a:t> </a:t>
            </a:r>
            <a:r>
              <a:rPr dirty="0" sz="2400" spc="160" b="1" i="1">
                <a:latin typeface="Times New Roman"/>
                <a:cs typeface="Times New Roman"/>
              </a:rPr>
              <a:t>taken</a:t>
            </a:r>
            <a:r>
              <a:rPr dirty="0" sz="2400" spc="-95" b="1" i="1">
                <a:latin typeface="Times New Roman"/>
                <a:cs typeface="Times New Roman"/>
              </a:rPr>
              <a:t> </a:t>
            </a:r>
            <a:r>
              <a:rPr dirty="0" sz="2400" spc="190" b="1" i="1">
                <a:latin typeface="Times New Roman"/>
                <a:cs typeface="Times New Roman"/>
              </a:rPr>
              <a:t>into</a:t>
            </a:r>
            <a:r>
              <a:rPr dirty="0" sz="2400" spc="-75" b="1" i="1">
                <a:latin typeface="Times New Roman"/>
                <a:cs typeface="Times New Roman"/>
              </a:rPr>
              <a:t> </a:t>
            </a:r>
            <a:r>
              <a:rPr dirty="0" sz="2400" spc="160" b="1" i="1">
                <a:latin typeface="Times New Roman"/>
                <a:cs typeface="Times New Roman"/>
              </a:rPr>
              <a:t>account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44195" y="6509715"/>
            <a:ext cx="115252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55">
                <a:solidFill>
                  <a:srgbClr val="045C75"/>
                </a:solidFill>
                <a:latin typeface="Times New Roman"/>
                <a:cs typeface="Times New Roman"/>
              </a:rPr>
              <a:t>9</a:t>
            </a:r>
            <a:r>
              <a:rPr dirty="0" sz="1200" spc="-50">
                <a:solidFill>
                  <a:srgbClr val="045C75"/>
                </a:solidFill>
                <a:latin typeface="Times New Roman"/>
                <a:cs typeface="Times New Roman"/>
              </a:rPr>
              <a:t> </a:t>
            </a:r>
            <a:r>
              <a:rPr dirty="0" sz="1200" spc="25">
                <a:solidFill>
                  <a:srgbClr val="045C75"/>
                </a:solidFill>
                <a:latin typeface="Times New Roman"/>
                <a:cs typeface="Times New Roman"/>
              </a:rPr>
              <a:t>September2014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513191" y="6509715"/>
            <a:ext cx="18859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35">
                <a:solidFill>
                  <a:srgbClr val="045C75"/>
                </a:solidFill>
                <a:latin typeface="Times New Roman"/>
                <a:cs typeface="Times New Roman"/>
              </a:rPr>
              <a:t>46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9143999" cy="685799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0" y="0"/>
              <a:ext cx="9143999" cy="10287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4401312" y="0"/>
              <a:ext cx="4742688" cy="60045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0" y="0"/>
              <a:ext cx="9143999" cy="1021079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243840" y="1420367"/>
              <a:ext cx="164591" cy="169163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2935224" y="1973559"/>
              <a:ext cx="3376929" cy="12065"/>
            </a:xfrm>
            <a:custGeom>
              <a:avLst/>
              <a:gdLst/>
              <a:ahLst/>
              <a:cxnLst/>
              <a:rect l="l" t="t" r="r" b="b"/>
              <a:pathLst>
                <a:path w="3376929" h="12064">
                  <a:moveTo>
                    <a:pt x="3376803" y="0"/>
                  </a:moveTo>
                  <a:lnTo>
                    <a:pt x="0" y="0"/>
                  </a:lnTo>
                  <a:lnTo>
                    <a:pt x="0" y="11704"/>
                  </a:lnTo>
                  <a:lnTo>
                    <a:pt x="3376803" y="11704"/>
                  </a:lnTo>
                  <a:lnTo>
                    <a:pt x="337680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/>
          <p:cNvSpPr txBox="1"/>
          <p:nvPr/>
        </p:nvSpPr>
        <p:spPr>
          <a:xfrm>
            <a:off x="2590926" y="1241908"/>
            <a:ext cx="2335530" cy="763270"/>
          </a:xfrm>
          <a:prstGeom prst="rect">
            <a:avLst/>
          </a:prstGeom>
        </p:spPr>
        <p:txBody>
          <a:bodyPr wrap="square" lIns="0" tIns="76200" rIns="0" bIns="0" rtlCol="0" vert="horz">
            <a:spAutoFit/>
          </a:bodyPr>
          <a:lstStyle/>
          <a:p>
            <a:pPr marL="335280">
              <a:lnSpc>
                <a:spcPct val="100000"/>
              </a:lnSpc>
              <a:spcBef>
                <a:spcPts val="600"/>
              </a:spcBef>
            </a:pPr>
            <a:r>
              <a:rPr dirty="0" sz="2000" spc="70">
                <a:latin typeface="Times New Roman"/>
                <a:cs typeface="Times New Roman"/>
              </a:rPr>
              <a:t>stock</a:t>
            </a:r>
            <a:r>
              <a:rPr dirty="0" sz="2000" spc="-235">
                <a:latin typeface="Times New Roman"/>
                <a:cs typeface="Times New Roman"/>
              </a:rPr>
              <a:t> </a:t>
            </a:r>
            <a:r>
              <a:rPr dirty="0" sz="2000" spc="110">
                <a:latin typeface="Times New Roman"/>
                <a:cs typeface="Times New Roman"/>
              </a:rPr>
              <a:t>at</a:t>
            </a:r>
            <a:r>
              <a:rPr dirty="0" sz="2000" spc="-165">
                <a:latin typeface="Times New Roman"/>
                <a:cs typeface="Times New Roman"/>
              </a:rPr>
              <a:t> </a:t>
            </a:r>
            <a:r>
              <a:rPr dirty="0" sz="2000" spc="75">
                <a:latin typeface="Times New Roman"/>
                <a:cs typeface="Times New Roman"/>
              </a:rPr>
              <a:t>beginning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05"/>
              </a:spcBef>
              <a:tabLst>
                <a:tab pos="465455" algn="l"/>
              </a:tabLst>
            </a:pPr>
            <a:r>
              <a:rPr dirty="0" sz="2000" spc="-25">
                <a:latin typeface="Times New Roman"/>
                <a:cs typeface="Times New Roman"/>
              </a:rPr>
              <a:t>=	</a:t>
            </a:r>
            <a:r>
              <a:rPr dirty="0" sz="2000" spc="15">
                <a:latin typeface="Times New Roman"/>
                <a:cs typeface="Times New Roman"/>
              </a:rPr>
              <a:t>of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 spc="35">
                <a:latin typeface="Times New Roman"/>
                <a:cs typeface="Times New Roman"/>
              </a:rPr>
              <a:t>week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240273" y="1241908"/>
            <a:ext cx="2107565" cy="7632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34950" marR="5080" indent="-222885">
              <a:lnSpc>
                <a:spcPct val="121000"/>
              </a:lnSpc>
              <a:spcBef>
                <a:spcPts val="100"/>
              </a:spcBef>
              <a:tabLst>
                <a:tab pos="417830" algn="l"/>
              </a:tabLst>
            </a:pPr>
            <a:r>
              <a:rPr dirty="0" sz="2000" spc="50">
                <a:latin typeface="Times New Roman"/>
                <a:cs typeface="Times New Roman"/>
              </a:rPr>
              <a:t>-		</a:t>
            </a:r>
            <a:r>
              <a:rPr dirty="0" sz="2000" spc="70">
                <a:latin typeface="Times New Roman"/>
                <a:cs typeface="Times New Roman"/>
              </a:rPr>
              <a:t>stock </a:t>
            </a:r>
            <a:r>
              <a:rPr dirty="0" sz="2000" spc="110">
                <a:latin typeface="Times New Roman"/>
                <a:cs typeface="Times New Roman"/>
              </a:rPr>
              <a:t>at</a:t>
            </a:r>
            <a:r>
              <a:rPr dirty="0" sz="2000" spc="-335">
                <a:latin typeface="Times New Roman"/>
                <a:cs typeface="Times New Roman"/>
              </a:rPr>
              <a:t> </a:t>
            </a:r>
            <a:r>
              <a:rPr dirty="0" sz="2000" spc="130">
                <a:latin typeface="Times New Roman"/>
                <a:cs typeface="Times New Roman"/>
              </a:rPr>
              <a:t>theend  </a:t>
            </a:r>
            <a:r>
              <a:rPr dirty="0" sz="2000" spc="15">
                <a:latin typeface="Times New Roman"/>
                <a:cs typeface="Times New Roman"/>
              </a:rPr>
              <a:t>of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 spc="35">
                <a:latin typeface="Times New Roman"/>
                <a:cs typeface="Times New Roman"/>
              </a:rPr>
              <a:t>week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6314694" y="1981961"/>
            <a:ext cx="1275080" cy="0"/>
          </a:xfrm>
          <a:custGeom>
            <a:avLst/>
            <a:gdLst/>
            <a:ahLst/>
            <a:cxnLst/>
            <a:rect l="l" t="t" r="r" b="b"/>
            <a:pathLst>
              <a:path w="1275079" h="0">
                <a:moveTo>
                  <a:pt x="0" y="0"/>
                </a:moveTo>
                <a:lnTo>
                  <a:pt x="254253" y="0"/>
                </a:lnTo>
              </a:path>
              <a:path w="1275079" h="0">
                <a:moveTo>
                  <a:pt x="255524" y="0"/>
                </a:moveTo>
                <a:lnTo>
                  <a:pt x="509777" y="0"/>
                </a:lnTo>
              </a:path>
              <a:path w="1275079" h="0">
                <a:moveTo>
                  <a:pt x="511048" y="0"/>
                </a:moveTo>
                <a:lnTo>
                  <a:pt x="765175" y="0"/>
                </a:lnTo>
              </a:path>
              <a:path w="1275079" h="0">
                <a:moveTo>
                  <a:pt x="766445" y="0"/>
                </a:moveTo>
                <a:lnTo>
                  <a:pt x="1274952" y="0"/>
                </a:lnTo>
              </a:path>
            </a:pathLst>
          </a:custGeom>
          <a:ln w="1118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 txBox="1"/>
          <p:nvPr/>
        </p:nvSpPr>
        <p:spPr>
          <a:xfrm>
            <a:off x="669747" y="1219936"/>
            <a:ext cx="1751330" cy="11226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22860">
              <a:lnSpc>
                <a:spcPct val="120000"/>
              </a:lnSpc>
              <a:spcBef>
                <a:spcPts val="100"/>
              </a:spcBef>
            </a:pPr>
            <a:r>
              <a:rPr dirty="0" sz="2000" spc="-35">
                <a:latin typeface="Times New Roman"/>
                <a:cs typeface="Times New Roman"/>
              </a:rPr>
              <a:t>Average </a:t>
            </a:r>
            <a:r>
              <a:rPr dirty="0" sz="2000" spc="65">
                <a:latin typeface="Times New Roman"/>
                <a:cs typeface="Times New Roman"/>
              </a:rPr>
              <a:t>intake  </a:t>
            </a:r>
            <a:r>
              <a:rPr dirty="0" sz="2000" spc="15">
                <a:latin typeface="Times New Roman"/>
                <a:cs typeface="Times New Roman"/>
              </a:rPr>
              <a:t>of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 spc="100">
                <a:latin typeface="Times New Roman"/>
                <a:cs typeface="Times New Roman"/>
              </a:rPr>
              <a:t>food/person/  </a:t>
            </a:r>
            <a:r>
              <a:rPr dirty="0" sz="2000" spc="35">
                <a:latin typeface="Times New Roman"/>
                <a:cs typeface="Times New Roman"/>
              </a:rPr>
              <a:t>day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077717" y="1952599"/>
            <a:ext cx="4532630" cy="7569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82550" marR="5080" indent="-70485">
              <a:lnSpc>
                <a:spcPct val="120000"/>
              </a:lnSpc>
              <a:spcBef>
                <a:spcPts val="100"/>
              </a:spcBef>
            </a:pPr>
            <a:r>
              <a:rPr dirty="0" sz="2000" spc="80">
                <a:latin typeface="Times New Roman"/>
                <a:cs typeface="Times New Roman"/>
              </a:rPr>
              <a:t>total</a:t>
            </a:r>
            <a:r>
              <a:rPr dirty="0" sz="2000" spc="-50">
                <a:latin typeface="Times New Roman"/>
                <a:cs typeface="Times New Roman"/>
              </a:rPr>
              <a:t> </a:t>
            </a:r>
            <a:r>
              <a:rPr dirty="0" sz="2000" spc="80">
                <a:latin typeface="Times New Roman"/>
                <a:cs typeface="Times New Roman"/>
              </a:rPr>
              <a:t>inmates</a:t>
            </a:r>
            <a:r>
              <a:rPr dirty="0" sz="2000" spc="-90">
                <a:latin typeface="Times New Roman"/>
                <a:cs typeface="Times New Roman"/>
              </a:rPr>
              <a:t> </a:t>
            </a:r>
            <a:r>
              <a:rPr dirty="0" sz="2000" spc="75">
                <a:latin typeface="Times New Roman"/>
                <a:cs typeface="Times New Roman"/>
              </a:rPr>
              <a:t>participating</a:t>
            </a:r>
            <a:r>
              <a:rPr dirty="0" sz="2000" spc="-65">
                <a:latin typeface="Times New Roman"/>
                <a:cs typeface="Times New Roman"/>
              </a:rPr>
              <a:t> </a:t>
            </a:r>
            <a:r>
              <a:rPr dirty="0" sz="2000" spc="85">
                <a:latin typeface="Times New Roman"/>
                <a:cs typeface="Times New Roman"/>
              </a:rPr>
              <a:t>in</a:t>
            </a:r>
            <a:r>
              <a:rPr dirty="0" sz="2000" spc="-50">
                <a:latin typeface="Times New Roman"/>
                <a:cs typeface="Times New Roman"/>
              </a:rPr>
              <a:t> </a:t>
            </a:r>
            <a:r>
              <a:rPr dirty="0" sz="2000" spc="75">
                <a:latin typeface="Times New Roman"/>
                <a:cs typeface="Times New Roman"/>
              </a:rPr>
              <a:t>meal</a:t>
            </a:r>
            <a:r>
              <a:rPr dirty="0" sz="2000" spc="-80">
                <a:latin typeface="Times New Roman"/>
                <a:cs typeface="Times New Roman"/>
              </a:rPr>
              <a:t> </a:t>
            </a:r>
            <a:r>
              <a:rPr dirty="0" sz="2000" spc="-40">
                <a:latin typeface="Times New Roman"/>
                <a:cs typeface="Times New Roman"/>
              </a:rPr>
              <a:t>x </a:t>
            </a:r>
            <a:r>
              <a:rPr dirty="0" sz="2000" spc="80">
                <a:latin typeface="Times New Roman"/>
                <a:cs typeface="Times New Roman"/>
              </a:rPr>
              <a:t>noof  </a:t>
            </a:r>
            <a:r>
              <a:rPr dirty="0" sz="2000" spc="15">
                <a:latin typeface="Times New Roman"/>
                <a:cs typeface="Times New Roman"/>
              </a:rPr>
              <a:t>days of</a:t>
            </a:r>
            <a:r>
              <a:rPr dirty="0" sz="2000" spc="-200">
                <a:latin typeface="Times New Roman"/>
                <a:cs typeface="Times New Roman"/>
              </a:rPr>
              <a:t> </a:t>
            </a:r>
            <a:r>
              <a:rPr dirty="0" sz="2000" spc="45">
                <a:latin typeface="Times New Roman"/>
                <a:cs typeface="Times New Roman"/>
              </a:rPr>
              <a:t>survey</a:t>
            </a:r>
            <a:endParaRPr sz="2000">
              <a:latin typeface="Times New Roman"/>
              <a:cs typeface="Times New Roman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243840" y="3395471"/>
            <a:ext cx="436245" cy="1682750"/>
            <a:chOff x="243840" y="3395471"/>
            <a:chExt cx="436245" cy="1682750"/>
          </a:xfrm>
        </p:grpSpPr>
        <p:sp>
          <p:nvSpPr>
            <p:cNvPr id="15" name="object 15"/>
            <p:cNvSpPr/>
            <p:nvPr/>
          </p:nvSpPr>
          <p:spPr>
            <a:xfrm>
              <a:off x="243840" y="3395471"/>
              <a:ext cx="292607" cy="304800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243840" y="3950207"/>
              <a:ext cx="435863" cy="323088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243840" y="4754879"/>
              <a:ext cx="435863" cy="323088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8" name="object 18"/>
          <p:cNvSpPr txBox="1"/>
          <p:nvPr/>
        </p:nvSpPr>
        <p:spPr>
          <a:xfrm>
            <a:off x="505155" y="2972936"/>
            <a:ext cx="8352155" cy="2835910"/>
          </a:xfrm>
          <a:prstGeom prst="rect">
            <a:avLst/>
          </a:prstGeom>
        </p:spPr>
        <p:txBody>
          <a:bodyPr wrap="square" lIns="0" tIns="212725" rIns="0" bIns="0" rtlCol="0" vert="horz">
            <a:spAutoFit/>
          </a:bodyPr>
          <a:lstStyle/>
          <a:p>
            <a:pPr marL="42545">
              <a:lnSpc>
                <a:spcPct val="100000"/>
              </a:lnSpc>
              <a:spcBef>
                <a:spcPts val="1675"/>
              </a:spcBef>
            </a:pPr>
            <a:r>
              <a:rPr dirty="0" sz="3800" spc="-185" b="1" i="1">
                <a:solidFill>
                  <a:srgbClr val="FF0000"/>
                </a:solidFill>
                <a:latin typeface="Carlito"/>
                <a:cs typeface="Carlito"/>
              </a:rPr>
              <a:t>Advantage</a:t>
            </a:r>
            <a:r>
              <a:rPr dirty="0" sz="3800" spc="-395" b="1" i="1">
                <a:solidFill>
                  <a:srgbClr val="FF0000"/>
                </a:solidFill>
                <a:latin typeface="Carlito"/>
                <a:cs typeface="Carlito"/>
              </a:rPr>
              <a:t> </a:t>
            </a:r>
            <a:r>
              <a:rPr dirty="0" sz="3800" spc="105" b="1" i="1">
                <a:solidFill>
                  <a:srgbClr val="FF0000"/>
                </a:solidFill>
                <a:latin typeface="Carlito"/>
                <a:cs typeface="Carlito"/>
              </a:rPr>
              <a:t>:</a:t>
            </a:r>
            <a:r>
              <a:rPr dirty="0" sz="2400" spc="105" b="1" i="1">
                <a:latin typeface="Times New Roman"/>
                <a:cs typeface="Times New Roman"/>
              </a:rPr>
              <a:t>Covers</a:t>
            </a:r>
            <a:r>
              <a:rPr dirty="0" sz="2400" spc="-100" b="1" i="1">
                <a:latin typeface="Times New Roman"/>
                <a:cs typeface="Times New Roman"/>
              </a:rPr>
              <a:t> </a:t>
            </a:r>
            <a:r>
              <a:rPr dirty="0" sz="2400" spc="140" b="1" i="1">
                <a:latin typeface="Times New Roman"/>
                <a:cs typeface="Times New Roman"/>
              </a:rPr>
              <a:t>large</a:t>
            </a:r>
            <a:r>
              <a:rPr dirty="0" sz="2400" spc="-95" b="1" i="1">
                <a:latin typeface="Times New Roman"/>
                <a:cs typeface="Times New Roman"/>
              </a:rPr>
              <a:t> </a:t>
            </a:r>
            <a:r>
              <a:rPr dirty="0" sz="2400" spc="150" b="1" i="1">
                <a:latin typeface="Times New Roman"/>
                <a:cs typeface="Times New Roman"/>
              </a:rPr>
              <a:t>area</a:t>
            </a:r>
            <a:r>
              <a:rPr dirty="0" sz="2400" spc="-85" b="1" i="1">
                <a:latin typeface="Times New Roman"/>
                <a:cs typeface="Times New Roman"/>
              </a:rPr>
              <a:t> </a:t>
            </a:r>
            <a:r>
              <a:rPr dirty="0" sz="2400" spc="125" b="1" i="1">
                <a:latin typeface="Times New Roman"/>
                <a:cs typeface="Times New Roman"/>
              </a:rPr>
              <a:t>in</a:t>
            </a:r>
            <a:r>
              <a:rPr dirty="0" sz="2400" spc="-55" b="1" i="1">
                <a:latin typeface="Times New Roman"/>
                <a:cs typeface="Times New Roman"/>
              </a:rPr>
              <a:t> </a:t>
            </a:r>
            <a:r>
              <a:rPr dirty="0" sz="2400" spc="185" b="1" i="1">
                <a:latin typeface="Times New Roman"/>
                <a:cs typeface="Times New Roman"/>
              </a:rPr>
              <a:t>short</a:t>
            </a:r>
            <a:r>
              <a:rPr dirty="0" sz="2400" spc="-75" b="1" i="1">
                <a:latin typeface="Times New Roman"/>
                <a:cs typeface="Times New Roman"/>
              </a:rPr>
              <a:t> </a:t>
            </a:r>
            <a:r>
              <a:rPr dirty="0" sz="2400" spc="229" b="1" i="1">
                <a:latin typeface="Times New Roman"/>
                <a:cs typeface="Times New Roman"/>
              </a:rPr>
              <a:t>time</a:t>
            </a:r>
            <a:r>
              <a:rPr dirty="0" sz="2400" spc="85" b="1" i="1">
                <a:latin typeface="Times New Roman"/>
                <a:cs typeface="Times New Roman"/>
              </a:rPr>
              <a:t> .</a:t>
            </a:r>
            <a:endParaRPr sz="240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  <a:spcBef>
                <a:spcPts val="990"/>
              </a:spcBef>
            </a:pPr>
            <a:r>
              <a:rPr dirty="0" sz="2400" spc="215" b="1" i="1">
                <a:latin typeface="Times New Roman"/>
                <a:cs typeface="Times New Roman"/>
              </a:rPr>
              <a:t>it</a:t>
            </a:r>
            <a:r>
              <a:rPr dirty="0" sz="2400" spc="-50" b="1" i="1">
                <a:latin typeface="Times New Roman"/>
                <a:cs typeface="Times New Roman"/>
              </a:rPr>
              <a:t> </a:t>
            </a:r>
            <a:r>
              <a:rPr dirty="0" sz="2400" spc="130" b="1" i="1">
                <a:latin typeface="Times New Roman"/>
                <a:cs typeface="Times New Roman"/>
              </a:rPr>
              <a:t>is</a:t>
            </a:r>
            <a:r>
              <a:rPr dirty="0" sz="2400" spc="-55" b="1" i="1">
                <a:latin typeface="Times New Roman"/>
                <a:cs typeface="Times New Roman"/>
              </a:rPr>
              <a:t> </a:t>
            </a:r>
            <a:r>
              <a:rPr dirty="0" sz="2400" spc="160" b="1" i="1">
                <a:latin typeface="Times New Roman"/>
                <a:cs typeface="Times New Roman"/>
              </a:rPr>
              <a:t>fast,</a:t>
            </a:r>
            <a:r>
              <a:rPr dirty="0" sz="2400" spc="-95" b="1" i="1">
                <a:latin typeface="Times New Roman"/>
                <a:cs typeface="Times New Roman"/>
              </a:rPr>
              <a:t> </a:t>
            </a:r>
            <a:r>
              <a:rPr dirty="0" sz="2400" spc="170" b="1" i="1">
                <a:latin typeface="Times New Roman"/>
                <a:cs typeface="Times New Roman"/>
              </a:rPr>
              <a:t>much</a:t>
            </a:r>
            <a:r>
              <a:rPr dirty="0" sz="2400" spc="-95" b="1" i="1">
                <a:latin typeface="Times New Roman"/>
                <a:cs typeface="Times New Roman"/>
              </a:rPr>
              <a:t> </a:t>
            </a:r>
            <a:r>
              <a:rPr dirty="0" sz="2400" spc="100" b="1" i="1">
                <a:latin typeface="Times New Roman"/>
                <a:cs typeface="Times New Roman"/>
              </a:rPr>
              <a:t>easier,</a:t>
            </a:r>
            <a:r>
              <a:rPr dirty="0" sz="2400" spc="-125" b="1" i="1">
                <a:latin typeface="Times New Roman"/>
                <a:cs typeface="Times New Roman"/>
              </a:rPr>
              <a:t> </a:t>
            </a:r>
            <a:r>
              <a:rPr dirty="0" sz="2400" spc="145" b="1" i="1">
                <a:latin typeface="Times New Roman"/>
                <a:cs typeface="Times New Roman"/>
              </a:rPr>
              <a:t>less</a:t>
            </a:r>
            <a:r>
              <a:rPr dirty="0" sz="2400" spc="-70" b="1" i="1">
                <a:latin typeface="Times New Roman"/>
                <a:cs typeface="Times New Roman"/>
              </a:rPr>
              <a:t> </a:t>
            </a:r>
            <a:r>
              <a:rPr dirty="0" sz="2400" spc="180" b="1" i="1">
                <a:latin typeface="Times New Roman"/>
                <a:cs typeface="Times New Roman"/>
              </a:rPr>
              <a:t>cumbersome</a:t>
            </a:r>
            <a:r>
              <a:rPr dirty="0" sz="2400" spc="-90" b="1" i="1">
                <a:latin typeface="Times New Roman"/>
                <a:cs typeface="Times New Roman"/>
              </a:rPr>
              <a:t> </a:t>
            </a:r>
            <a:r>
              <a:rPr dirty="0" sz="2400" spc="175" b="1" i="1">
                <a:latin typeface="Times New Roman"/>
                <a:cs typeface="Times New Roman"/>
              </a:rPr>
              <a:t>and</a:t>
            </a:r>
            <a:r>
              <a:rPr dirty="0" sz="2400" spc="-50" b="1" i="1">
                <a:latin typeface="Times New Roman"/>
                <a:cs typeface="Times New Roman"/>
              </a:rPr>
              <a:t> </a:t>
            </a:r>
            <a:r>
              <a:rPr dirty="0" sz="2400" spc="145" b="1" i="1">
                <a:latin typeface="Times New Roman"/>
                <a:cs typeface="Times New Roman"/>
              </a:rPr>
              <a:t>faster</a:t>
            </a:r>
            <a:r>
              <a:rPr dirty="0" sz="2400" spc="-110" b="1" i="1">
                <a:latin typeface="Times New Roman"/>
                <a:cs typeface="Times New Roman"/>
              </a:rPr>
              <a:t> </a:t>
            </a:r>
            <a:r>
              <a:rPr dirty="0" sz="2400" spc="175" b="1" i="1">
                <a:latin typeface="Times New Roman"/>
                <a:cs typeface="Times New Roman"/>
              </a:rPr>
              <a:t>than</a:t>
            </a:r>
            <a:r>
              <a:rPr dirty="0" sz="2400" spc="-85" b="1" i="1">
                <a:latin typeface="Times New Roman"/>
                <a:cs typeface="Times New Roman"/>
              </a:rPr>
              <a:t> </a:t>
            </a:r>
            <a:r>
              <a:rPr dirty="0" sz="2400" spc="185" b="1" i="1">
                <a:latin typeface="Times New Roman"/>
                <a:cs typeface="Times New Roman"/>
              </a:rPr>
              <a:t>the  </a:t>
            </a:r>
            <a:r>
              <a:rPr dirty="0" sz="2400" spc="175" b="1" i="1">
                <a:latin typeface="Times New Roman"/>
                <a:cs typeface="Times New Roman"/>
              </a:rPr>
              <a:t>weighment</a:t>
            </a:r>
            <a:r>
              <a:rPr dirty="0" sz="2400" spc="-60" b="1" i="1">
                <a:latin typeface="Times New Roman"/>
                <a:cs typeface="Times New Roman"/>
              </a:rPr>
              <a:t> </a:t>
            </a:r>
            <a:r>
              <a:rPr dirty="0" sz="2400" spc="175" b="1" i="1">
                <a:latin typeface="Times New Roman"/>
                <a:cs typeface="Times New Roman"/>
              </a:rPr>
              <a:t>methods.</a:t>
            </a:r>
            <a:endParaRPr sz="2400">
              <a:latin typeface="Times New Roman"/>
              <a:cs typeface="Times New Roman"/>
            </a:endParaRPr>
          </a:p>
          <a:p>
            <a:pPr marL="12700" marR="255270">
              <a:lnSpc>
                <a:spcPct val="100000"/>
              </a:lnSpc>
              <a:spcBef>
                <a:spcPts val="605"/>
              </a:spcBef>
            </a:pPr>
            <a:r>
              <a:rPr dirty="0" sz="2400" spc="125" b="1" i="1">
                <a:latin typeface="Times New Roman"/>
                <a:cs typeface="Times New Roman"/>
              </a:rPr>
              <a:t>It</a:t>
            </a:r>
            <a:r>
              <a:rPr dirty="0" sz="2400" spc="-95" b="1" i="1">
                <a:latin typeface="Times New Roman"/>
                <a:cs typeface="Times New Roman"/>
              </a:rPr>
              <a:t> </a:t>
            </a:r>
            <a:r>
              <a:rPr dirty="0" sz="2400" spc="130" b="1" i="1">
                <a:latin typeface="Times New Roman"/>
                <a:cs typeface="Times New Roman"/>
              </a:rPr>
              <a:t>is</a:t>
            </a:r>
            <a:r>
              <a:rPr dirty="0" sz="2400" spc="-50" b="1" i="1">
                <a:latin typeface="Times New Roman"/>
                <a:cs typeface="Times New Roman"/>
              </a:rPr>
              <a:t> </a:t>
            </a:r>
            <a:r>
              <a:rPr dirty="0" sz="2400" spc="160" b="1" i="1">
                <a:latin typeface="Times New Roman"/>
                <a:cs typeface="Times New Roman"/>
              </a:rPr>
              <a:t>also</a:t>
            </a:r>
            <a:r>
              <a:rPr dirty="0" sz="2400" spc="-60" b="1" i="1">
                <a:latin typeface="Times New Roman"/>
                <a:cs typeface="Times New Roman"/>
              </a:rPr>
              <a:t> </a:t>
            </a:r>
            <a:r>
              <a:rPr dirty="0" sz="2400" spc="105" b="1" i="1">
                <a:latin typeface="Times New Roman"/>
                <a:cs typeface="Times New Roman"/>
              </a:rPr>
              <a:t>fairly</a:t>
            </a:r>
            <a:r>
              <a:rPr dirty="0" sz="2400" spc="-80" b="1" i="1">
                <a:latin typeface="Times New Roman"/>
                <a:cs typeface="Times New Roman"/>
              </a:rPr>
              <a:t> </a:t>
            </a:r>
            <a:r>
              <a:rPr dirty="0" sz="2400" spc="140" b="1" i="1">
                <a:latin typeface="Times New Roman"/>
                <a:cs typeface="Times New Roman"/>
              </a:rPr>
              <a:t>accurate.</a:t>
            </a:r>
            <a:r>
              <a:rPr dirty="0" sz="2400" spc="-75" b="1" i="1">
                <a:latin typeface="Times New Roman"/>
                <a:cs typeface="Times New Roman"/>
              </a:rPr>
              <a:t> </a:t>
            </a:r>
            <a:r>
              <a:rPr dirty="0" sz="2400" spc="125" b="1" i="1">
                <a:latin typeface="Times New Roman"/>
                <a:cs typeface="Times New Roman"/>
              </a:rPr>
              <a:t>It</a:t>
            </a:r>
            <a:r>
              <a:rPr dirty="0" sz="2400" spc="-90" b="1" i="1">
                <a:latin typeface="Times New Roman"/>
                <a:cs typeface="Times New Roman"/>
              </a:rPr>
              <a:t> </a:t>
            </a:r>
            <a:r>
              <a:rPr dirty="0" sz="2400" spc="225" b="1" i="1">
                <a:latin typeface="Times New Roman"/>
                <a:cs typeface="Times New Roman"/>
              </a:rPr>
              <a:t>may</a:t>
            </a:r>
            <a:r>
              <a:rPr dirty="0" sz="2400" spc="-50" b="1" i="1">
                <a:latin typeface="Times New Roman"/>
                <a:cs typeface="Times New Roman"/>
              </a:rPr>
              <a:t> </a:t>
            </a:r>
            <a:r>
              <a:rPr dirty="0" sz="2400" spc="225" b="1" i="1">
                <a:latin typeface="Times New Roman"/>
                <a:cs typeface="Times New Roman"/>
              </a:rPr>
              <a:t>not</a:t>
            </a:r>
            <a:r>
              <a:rPr dirty="0" sz="2400" spc="-35" b="1" i="1">
                <a:latin typeface="Times New Roman"/>
                <a:cs typeface="Times New Roman"/>
              </a:rPr>
              <a:t> </a:t>
            </a:r>
            <a:r>
              <a:rPr dirty="0" sz="2400" spc="150" b="1" i="1">
                <a:latin typeface="Times New Roman"/>
                <a:cs typeface="Times New Roman"/>
              </a:rPr>
              <a:t>indicate</a:t>
            </a:r>
            <a:r>
              <a:rPr dirty="0" sz="2400" spc="-55" b="1" i="1">
                <a:latin typeface="Times New Roman"/>
                <a:cs typeface="Times New Roman"/>
              </a:rPr>
              <a:t> </a:t>
            </a:r>
            <a:r>
              <a:rPr dirty="0" sz="2400" spc="165" b="1" i="1">
                <a:latin typeface="Times New Roman"/>
                <a:cs typeface="Times New Roman"/>
              </a:rPr>
              <a:t>an</a:t>
            </a:r>
            <a:r>
              <a:rPr dirty="0" sz="2400" spc="-55" b="1" i="1">
                <a:latin typeface="Times New Roman"/>
                <a:cs typeface="Times New Roman"/>
              </a:rPr>
              <a:t> </a:t>
            </a:r>
            <a:r>
              <a:rPr dirty="0" sz="2400" spc="145" b="1" i="1">
                <a:latin typeface="Times New Roman"/>
                <a:cs typeface="Times New Roman"/>
              </a:rPr>
              <a:t>accurate  </a:t>
            </a:r>
            <a:r>
              <a:rPr dirty="0" sz="2400" spc="140" b="1" i="1">
                <a:latin typeface="Times New Roman"/>
                <a:cs typeface="Times New Roman"/>
              </a:rPr>
              <a:t>individual</a:t>
            </a:r>
            <a:r>
              <a:rPr dirty="0" sz="2400" spc="-45" b="1" i="1">
                <a:latin typeface="Times New Roman"/>
                <a:cs typeface="Times New Roman"/>
              </a:rPr>
              <a:t> </a:t>
            </a:r>
            <a:r>
              <a:rPr dirty="0" sz="2400" spc="160" b="1" i="1">
                <a:latin typeface="Times New Roman"/>
                <a:cs typeface="Times New Roman"/>
              </a:rPr>
              <a:t>food</a:t>
            </a:r>
            <a:r>
              <a:rPr dirty="0" sz="2400" spc="-45" b="1" i="1">
                <a:latin typeface="Times New Roman"/>
                <a:cs typeface="Times New Roman"/>
              </a:rPr>
              <a:t> </a:t>
            </a:r>
            <a:r>
              <a:rPr dirty="0" sz="2400" spc="180" b="1" i="1">
                <a:latin typeface="Times New Roman"/>
                <a:cs typeface="Times New Roman"/>
              </a:rPr>
              <a:t>consumption</a:t>
            </a:r>
            <a:r>
              <a:rPr dirty="0" sz="2400" spc="-95" b="1" i="1">
                <a:latin typeface="Times New Roman"/>
                <a:cs typeface="Times New Roman"/>
              </a:rPr>
              <a:t> </a:t>
            </a:r>
            <a:r>
              <a:rPr dirty="0" sz="2400" spc="215" b="1" i="1">
                <a:latin typeface="Times New Roman"/>
                <a:cs typeface="Times New Roman"/>
              </a:rPr>
              <a:t>but</a:t>
            </a:r>
            <a:r>
              <a:rPr dirty="0" sz="2400" spc="-45" b="1" i="1">
                <a:latin typeface="Times New Roman"/>
                <a:cs typeface="Times New Roman"/>
              </a:rPr>
              <a:t> </a:t>
            </a:r>
            <a:r>
              <a:rPr dirty="0" sz="2400" spc="130" b="1" i="1">
                <a:latin typeface="Times New Roman"/>
                <a:cs typeface="Times New Roman"/>
              </a:rPr>
              <a:t>is</a:t>
            </a:r>
            <a:r>
              <a:rPr dirty="0" sz="2400" spc="-55" b="1" i="1">
                <a:latin typeface="Times New Roman"/>
                <a:cs typeface="Times New Roman"/>
              </a:rPr>
              <a:t> </a:t>
            </a:r>
            <a:r>
              <a:rPr dirty="0" sz="2400" spc="105" b="1" i="1">
                <a:latin typeface="Times New Roman"/>
                <a:cs typeface="Times New Roman"/>
              </a:rPr>
              <a:t>fairly</a:t>
            </a:r>
            <a:r>
              <a:rPr dirty="0" sz="2400" spc="-80" b="1" i="1">
                <a:latin typeface="Times New Roman"/>
                <a:cs typeface="Times New Roman"/>
              </a:rPr>
              <a:t> </a:t>
            </a:r>
            <a:r>
              <a:rPr dirty="0" sz="2400" spc="175" b="1" i="1">
                <a:latin typeface="Times New Roman"/>
                <a:cs typeface="Times New Roman"/>
              </a:rPr>
              <a:t>satisfactory</a:t>
            </a:r>
            <a:r>
              <a:rPr dirty="0" sz="2400" spc="-114" b="1" i="1">
                <a:latin typeface="Times New Roman"/>
                <a:cs typeface="Times New Roman"/>
              </a:rPr>
              <a:t> </a:t>
            </a:r>
            <a:r>
              <a:rPr dirty="0" sz="2400" spc="125" b="1" i="1">
                <a:latin typeface="Times New Roman"/>
                <a:cs typeface="Times New Roman"/>
              </a:rPr>
              <a:t>for  </a:t>
            </a:r>
            <a:r>
              <a:rPr dirty="0" sz="2400" spc="185" b="1" i="1">
                <a:latin typeface="Times New Roman"/>
                <a:cs typeface="Times New Roman"/>
              </a:rPr>
              <a:t>the</a:t>
            </a:r>
            <a:r>
              <a:rPr dirty="0" sz="2400" spc="-90" b="1" i="1">
                <a:latin typeface="Times New Roman"/>
                <a:cs typeface="Times New Roman"/>
              </a:rPr>
              <a:t> </a:t>
            </a:r>
            <a:r>
              <a:rPr dirty="0" sz="2400" spc="160" b="1" i="1">
                <a:latin typeface="Times New Roman"/>
                <a:cs typeface="Times New Roman"/>
              </a:rPr>
              <a:t>purposes</a:t>
            </a:r>
            <a:r>
              <a:rPr dirty="0" sz="2400" spc="-85" b="1" i="1">
                <a:latin typeface="Times New Roman"/>
                <a:cs typeface="Times New Roman"/>
              </a:rPr>
              <a:t> </a:t>
            </a:r>
            <a:r>
              <a:rPr dirty="0" sz="2400" spc="125" b="1" i="1">
                <a:latin typeface="Times New Roman"/>
                <a:cs typeface="Times New Roman"/>
              </a:rPr>
              <a:t>of</a:t>
            </a:r>
            <a:r>
              <a:rPr dirty="0" sz="2400" spc="-40" b="1" i="1">
                <a:latin typeface="Times New Roman"/>
                <a:cs typeface="Times New Roman"/>
              </a:rPr>
              <a:t> </a:t>
            </a:r>
            <a:r>
              <a:rPr dirty="0" sz="2400" spc="120" b="1" i="1">
                <a:latin typeface="Times New Roman"/>
                <a:cs typeface="Times New Roman"/>
              </a:rPr>
              <a:t>planning.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44195" y="6509715"/>
            <a:ext cx="115252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55">
                <a:solidFill>
                  <a:srgbClr val="045C75"/>
                </a:solidFill>
                <a:latin typeface="Times New Roman"/>
                <a:cs typeface="Times New Roman"/>
              </a:rPr>
              <a:t>9</a:t>
            </a:r>
            <a:r>
              <a:rPr dirty="0" sz="1200" spc="-50">
                <a:solidFill>
                  <a:srgbClr val="045C75"/>
                </a:solidFill>
                <a:latin typeface="Times New Roman"/>
                <a:cs typeface="Times New Roman"/>
              </a:rPr>
              <a:t> </a:t>
            </a:r>
            <a:r>
              <a:rPr dirty="0" sz="1200" spc="25">
                <a:solidFill>
                  <a:srgbClr val="045C75"/>
                </a:solidFill>
                <a:latin typeface="Times New Roman"/>
                <a:cs typeface="Times New Roman"/>
              </a:rPr>
              <a:t>September2014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8525382" y="6509715"/>
            <a:ext cx="1651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60">
                <a:solidFill>
                  <a:srgbClr val="045C75"/>
                </a:solidFill>
                <a:latin typeface="Times New Roman"/>
                <a:cs typeface="Times New Roman"/>
              </a:rPr>
              <a:t>47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9143999" cy="685799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0" y="0"/>
              <a:ext cx="9143999" cy="10287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4401312" y="0"/>
              <a:ext cx="4742688" cy="60045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0" y="0"/>
              <a:ext cx="9143999" cy="1021079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548640" y="1988820"/>
              <a:ext cx="579120" cy="431291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8415" rIns="0" bIns="0" rtlCol="0" vert="horz">
            <a:spAutoFit/>
          </a:bodyPr>
          <a:lstStyle/>
          <a:p>
            <a:pPr marL="111125" marR="5080" indent="15240">
              <a:lnSpc>
                <a:spcPct val="105600"/>
              </a:lnSpc>
              <a:spcBef>
                <a:spcPts val="145"/>
              </a:spcBef>
            </a:pPr>
            <a:r>
              <a:rPr dirty="0" sz="3350" spc="-120">
                <a:solidFill>
                  <a:srgbClr val="FF0000"/>
                </a:solidFill>
                <a:latin typeface="Carlito"/>
                <a:cs typeface="Carlito"/>
              </a:rPr>
              <a:t>Disadvantage</a:t>
            </a:r>
            <a:r>
              <a:rPr dirty="0" sz="3350" spc="-275">
                <a:solidFill>
                  <a:srgbClr val="FF0000"/>
                </a:solidFill>
                <a:latin typeface="Carlito"/>
                <a:cs typeface="Carlito"/>
              </a:rPr>
              <a:t> </a:t>
            </a:r>
            <a:r>
              <a:rPr dirty="0" sz="3350" spc="-5">
                <a:solidFill>
                  <a:srgbClr val="FF0000"/>
                </a:solidFill>
                <a:latin typeface="Carlito"/>
                <a:cs typeface="Carlito"/>
              </a:rPr>
              <a:t>:</a:t>
            </a:r>
            <a:r>
              <a:rPr dirty="0" sz="3350" spc="-545">
                <a:solidFill>
                  <a:srgbClr val="FF0000"/>
                </a:solidFill>
                <a:latin typeface="Carlito"/>
                <a:cs typeface="Carlito"/>
              </a:rPr>
              <a:t> </a:t>
            </a:r>
            <a:r>
              <a:rPr dirty="0" spc="114"/>
              <a:t>Gives</a:t>
            </a:r>
            <a:r>
              <a:rPr dirty="0" spc="-85"/>
              <a:t> </a:t>
            </a:r>
            <a:r>
              <a:rPr dirty="0" spc="220"/>
              <a:t>the</a:t>
            </a:r>
            <a:r>
              <a:rPr dirty="0" spc="-70"/>
              <a:t> </a:t>
            </a:r>
            <a:r>
              <a:rPr dirty="0" spc="240"/>
              <a:t>estimate</a:t>
            </a:r>
            <a:r>
              <a:rPr dirty="0" spc="-105"/>
              <a:t> </a:t>
            </a:r>
            <a:r>
              <a:rPr dirty="0" spc="145"/>
              <a:t>of</a:t>
            </a:r>
            <a:r>
              <a:rPr dirty="0" spc="-75"/>
              <a:t> </a:t>
            </a:r>
            <a:r>
              <a:rPr dirty="0" spc="190"/>
              <a:t>food  </a:t>
            </a:r>
            <a:r>
              <a:rPr dirty="0" spc="160" i="1"/>
              <a:t>available</a:t>
            </a:r>
            <a:r>
              <a:rPr dirty="0" spc="-50" i="1"/>
              <a:t> </a:t>
            </a:r>
            <a:r>
              <a:rPr dirty="0" spc="180" i="1"/>
              <a:t>rather</a:t>
            </a:r>
            <a:r>
              <a:rPr dirty="0" spc="-70" i="1"/>
              <a:t> </a:t>
            </a:r>
            <a:r>
              <a:rPr dirty="0" spc="204" i="1"/>
              <a:t>than</a:t>
            </a:r>
            <a:r>
              <a:rPr dirty="0" spc="-50" i="1"/>
              <a:t> </a:t>
            </a:r>
            <a:r>
              <a:rPr dirty="0" spc="190" i="1"/>
              <a:t>food</a:t>
            </a:r>
            <a:r>
              <a:rPr dirty="0" spc="-100" i="1"/>
              <a:t> </a:t>
            </a:r>
            <a:r>
              <a:rPr dirty="0" spc="204" i="1"/>
              <a:t>consumed</a:t>
            </a:r>
            <a:r>
              <a:rPr dirty="0" spc="-15" i="1"/>
              <a:t> </a:t>
            </a:r>
            <a:r>
              <a:rPr dirty="0" spc="100" i="1"/>
              <a:t>.</a:t>
            </a:r>
            <a:endParaRPr sz="3350">
              <a:latin typeface="Carlito"/>
              <a:cs typeface="Carlito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548640" y="3009900"/>
            <a:ext cx="509270" cy="890269"/>
            <a:chOff x="548640" y="3009900"/>
            <a:chExt cx="509270" cy="890269"/>
          </a:xfrm>
        </p:grpSpPr>
        <p:sp>
          <p:nvSpPr>
            <p:cNvPr id="10" name="object 10"/>
            <p:cNvSpPr/>
            <p:nvPr/>
          </p:nvSpPr>
          <p:spPr>
            <a:xfrm>
              <a:off x="548640" y="3009900"/>
              <a:ext cx="509016" cy="377951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548640" y="3521963"/>
              <a:ext cx="509016" cy="377952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/>
          <p:cNvSpPr txBox="1"/>
          <p:nvPr/>
        </p:nvSpPr>
        <p:spPr>
          <a:xfrm>
            <a:off x="809955" y="2832887"/>
            <a:ext cx="7656830" cy="1912620"/>
          </a:xfrm>
          <a:prstGeom prst="rect">
            <a:avLst/>
          </a:prstGeom>
        </p:spPr>
        <p:txBody>
          <a:bodyPr wrap="square" lIns="0" tIns="1022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05"/>
              </a:spcBef>
            </a:pPr>
            <a:r>
              <a:rPr dirty="0" sz="2800" spc="250" b="1" i="1">
                <a:latin typeface="Times New Roman"/>
                <a:cs typeface="Times New Roman"/>
              </a:rPr>
              <a:t>it</a:t>
            </a:r>
            <a:r>
              <a:rPr dirty="0" sz="2800" spc="-80" b="1" i="1">
                <a:latin typeface="Times New Roman"/>
                <a:cs typeface="Times New Roman"/>
              </a:rPr>
              <a:t> </a:t>
            </a:r>
            <a:r>
              <a:rPr dirty="0" sz="2800" spc="-114" b="1" i="1">
                <a:latin typeface="Arial"/>
                <a:cs typeface="Arial"/>
              </a:rPr>
              <a:t>doesn’t</a:t>
            </a:r>
            <a:r>
              <a:rPr dirty="0" sz="2800" spc="-190" b="1" i="1">
                <a:latin typeface="Arial"/>
                <a:cs typeface="Arial"/>
              </a:rPr>
              <a:t> </a:t>
            </a:r>
            <a:r>
              <a:rPr dirty="0" sz="2800" spc="185" b="1" i="1">
                <a:latin typeface="Times New Roman"/>
                <a:cs typeface="Times New Roman"/>
              </a:rPr>
              <a:t>account</a:t>
            </a:r>
            <a:r>
              <a:rPr dirty="0" sz="2800" spc="-50" b="1" i="1">
                <a:latin typeface="Times New Roman"/>
                <a:cs typeface="Times New Roman"/>
              </a:rPr>
              <a:t> </a:t>
            </a:r>
            <a:r>
              <a:rPr dirty="0" sz="2800" spc="145" b="1" i="1">
                <a:latin typeface="Times New Roman"/>
                <a:cs typeface="Times New Roman"/>
              </a:rPr>
              <a:t>for</a:t>
            </a:r>
            <a:r>
              <a:rPr dirty="0" sz="2800" spc="-30" b="1" i="1">
                <a:latin typeface="Times New Roman"/>
                <a:cs typeface="Times New Roman"/>
              </a:rPr>
              <a:t> </a:t>
            </a:r>
            <a:r>
              <a:rPr dirty="0" sz="2800" spc="180" b="1" i="1">
                <a:latin typeface="Times New Roman"/>
                <a:cs typeface="Times New Roman"/>
              </a:rPr>
              <a:t>wastage.</a:t>
            </a:r>
            <a:endParaRPr sz="280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  <a:spcBef>
                <a:spcPts val="710"/>
              </a:spcBef>
            </a:pPr>
            <a:r>
              <a:rPr dirty="0" sz="2800" spc="250" b="1" i="1">
                <a:latin typeface="Times New Roman"/>
                <a:cs typeface="Times New Roman"/>
              </a:rPr>
              <a:t>it</a:t>
            </a:r>
            <a:r>
              <a:rPr dirty="0" sz="2800" spc="-75" b="1" i="1">
                <a:latin typeface="Times New Roman"/>
                <a:cs typeface="Times New Roman"/>
              </a:rPr>
              <a:t> </a:t>
            </a:r>
            <a:r>
              <a:rPr dirty="0" sz="2800" spc="155" b="1" i="1">
                <a:latin typeface="Times New Roman"/>
                <a:cs typeface="Times New Roman"/>
              </a:rPr>
              <a:t>gives</a:t>
            </a:r>
            <a:r>
              <a:rPr dirty="0" sz="2800" spc="-110" b="1" i="1">
                <a:latin typeface="Times New Roman"/>
                <a:cs typeface="Times New Roman"/>
              </a:rPr>
              <a:t> </a:t>
            </a:r>
            <a:r>
              <a:rPr dirty="0" sz="2800" spc="180" b="1" i="1">
                <a:latin typeface="Times New Roman"/>
                <a:cs typeface="Times New Roman"/>
              </a:rPr>
              <a:t>only</a:t>
            </a:r>
            <a:r>
              <a:rPr dirty="0" sz="2800" spc="-65" b="1" i="1">
                <a:latin typeface="Times New Roman"/>
                <a:cs typeface="Times New Roman"/>
              </a:rPr>
              <a:t> </a:t>
            </a:r>
            <a:r>
              <a:rPr dirty="0" sz="2800" spc="204" b="1" i="1">
                <a:latin typeface="Times New Roman"/>
                <a:cs typeface="Times New Roman"/>
              </a:rPr>
              <a:t>the</a:t>
            </a:r>
            <a:r>
              <a:rPr dirty="0" sz="2800" spc="-100" b="1" i="1">
                <a:latin typeface="Times New Roman"/>
                <a:cs typeface="Times New Roman"/>
              </a:rPr>
              <a:t> </a:t>
            </a:r>
            <a:r>
              <a:rPr dirty="0" sz="2800" spc="235" b="1" i="1">
                <a:latin typeface="Times New Roman"/>
                <a:cs typeface="Times New Roman"/>
              </a:rPr>
              <a:t>mean</a:t>
            </a:r>
            <a:r>
              <a:rPr dirty="0" sz="2800" spc="-45" b="1" i="1">
                <a:latin typeface="Times New Roman"/>
                <a:cs typeface="Times New Roman"/>
              </a:rPr>
              <a:t> </a:t>
            </a:r>
            <a:r>
              <a:rPr dirty="0" sz="2800" spc="160" b="1" i="1">
                <a:latin typeface="Times New Roman"/>
                <a:cs typeface="Times New Roman"/>
              </a:rPr>
              <a:t>individual</a:t>
            </a:r>
            <a:r>
              <a:rPr dirty="0" sz="2800" spc="-100" b="1" i="1">
                <a:latin typeface="Times New Roman"/>
                <a:cs typeface="Times New Roman"/>
              </a:rPr>
              <a:t> </a:t>
            </a:r>
            <a:r>
              <a:rPr dirty="0" sz="2800" spc="200" b="1" i="1">
                <a:latin typeface="Times New Roman"/>
                <a:cs typeface="Times New Roman"/>
              </a:rPr>
              <a:t>consumption  </a:t>
            </a:r>
            <a:r>
              <a:rPr dirty="0" sz="2800" spc="240" b="1" i="1">
                <a:latin typeface="Times New Roman"/>
                <a:cs typeface="Times New Roman"/>
              </a:rPr>
              <a:t>but</a:t>
            </a:r>
            <a:r>
              <a:rPr dirty="0" sz="2800" spc="-75" b="1" i="1">
                <a:latin typeface="Times New Roman"/>
                <a:cs typeface="Times New Roman"/>
              </a:rPr>
              <a:t> </a:t>
            </a:r>
            <a:r>
              <a:rPr dirty="0" sz="2800" spc="200" b="1" i="1">
                <a:latin typeface="Times New Roman"/>
                <a:cs typeface="Times New Roman"/>
              </a:rPr>
              <a:t>actual</a:t>
            </a:r>
            <a:r>
              <a:rPr dirty="0" sz="2800" spc="-80" b="1" i="1">
                <a:latin typeface="Times New Roman"/>
                <a:cs typeface="Times New Roman"/>
              </a:rPr>
              <a:t> </a:t>
            </a:r>
            <a:r>
              <a:rPr dirty="0" sz="2800" spc="160" b="1" i="1">
                <a:latin typeface="Times New Roman"/>
                <a:cs typeface="Times New Roman"/>
              </a:rPr>
              <a:t>individual</a:t>
            </a:r>
            <a:r>
              <a:rPr dirty="0" sz="2800" spc="-105" b="1" i="1">
                <a:latin typeface="Times New Roman"/>
                <a:cs typeface="Times New Roman"/>
              </a:rPr>
              <a:t> </a:t>
            </a:r>
            <a:r>
              <a:rPr dirty="0" sz="2800" spc="210" b="1" i="1">
                <a:latin typeface="Times New Roman"/>
                <a:cs typeface="Times New Roman"/>
              </a:rPr>
              <a:t>consumption</a:t>
            </a:r>
            <a:r>
              <a:rPr dirty="0" sz="2800" spc="-100" b="1" i="1">
                <a:latin typeface="Times New Roman"/>
                <a:cs typeface="Times New Roman"/>
              </a:rPr>
              <a:t> </a:t>
            </a:r>
            <a:r>
              <a:rPr dirty="0" sz="2800" spc="150" b="1" i="1">
                <a:latin typeface="Times New Roman"/>
                <a:cs typeface="Times New Roman"/>
              </a:rPr>
              <a:t>is</a:t>
            </a:r>
            <a:r>
              <a:rPr dirty="0" sz="2800" spc="-15" b="1" i="1">
                <a:latin typeface="Times New Roman"/>
                <a:cs typeface="Times New Roman"/>
              </a:rPr>
              <a:t> </a:t>
            </a:r>
            <a:r>
              <a:rPr dirty="0" sz="2800" spc="260" b="1" i="1">
                <a:latin typeface="Times New Roman"/>
                <a:cs typeface="Times New Roman"/>
              </a:rPr>
              <a:t>not</a:t>
            </a:r>
            <a:endParaRPr sz="2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2800" spc="175" b="1" i="1">
                <a:latin typeface="Times New Roman"/>
                <a:cs typeface="Times New Roman"/>
              </a:rPr>
              <a:t>reflected</a:t>
            </a:r>
            <a:r>
              <a:rPr dirty="0" sz="2800" spc="175">
                <a:latin typeface="Times New Roman"/>
                <a:cs typeface="Times New Roman"/>
              </a:rPr>
              <a:t>.</a:t>
            </a:r>
            <a:endParaRPr sz="2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3" name="object 3"/>
            <p:cNvSpPr/>
            <p:nvPr/>
          </p:nvSpPr>
          <p:spPr>
            <a:xfrm>
              <a:off x="2218943" y="4050791"/>
              <a:ext cx="6925056" cy="105156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4049268" y="5056632"/>
              <a:ext cx="4785360" cy="106070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732277" y="3174619"/>
            <a:ext cx="5623560" cy="203581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algn="r" marR="5080">
              <a:lnSpc>
                <a:spcPts val="7915"/>
              </a:lnSpc>
              <a:spcBef>
                <a:spcPts val="100"/>
              </a:spcBef>
            </a:pPr>
            <a:r>
              <a:rPr dirty="0" sz="6600" i="1">
                <a:solidFill>
                  <a:srgbClr val="800000"/>
                </a:solidFill>
                <a:latin typeface="Comic Sans MS"/>
                <a:cs typeface="Comic Sans MS"/>
              </a:rPr>
              <a:t>WEIGHMENT</a:t>
            </a:r>
            <a:endParaRPr sz="6600">
              <a:latin typeface="Comic Sans MS"/>
              <a:cs typeface="Comic Sans MS"/>
            </a:endParaRPr>
          </a:p>
          <a:p>
            <a:pPr algn="r" marR="11430">
              <a:lnSpc>
                <a:spcPts val="7915"/>
              </a:lnSpc>
            </a:pPr>
            <a:r>
              <a:rPr dirty="0" sz="6600" i="1">
                <a:solidFill>
                  <a:srgbClr val="800000"/>
                </a:solidFill>
                <a:latin typeface="Comic Sans MS"/>
                <a:cs typeface="Comic Sans MS"/>
              </a:rPr>
              <a:t>METHOD</a:t>
            </a:r>
            <a:endParaRPr sz="6600">
              <a:latin typeface="Comic Sans MS"/>
              <a:cs typeface="Comic Sans MS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9143999" cy="685799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0" y="0"/>
              <a:ext cx="9143999" cy="10287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4401312" y="0"/>
              <a:ext cx="4742688" cy="60045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0" y="0"/>
              <a:ext cx="9143999" cy="1021079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548640" y="606551"/>
              <a:ext cx="469391" cy="350520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548640" y="1953767"/>
              <a:ext cx="469391" cy="350520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548640" y="2904744"/>
              <a:ext cx="469391" cy="350520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548640" y="5044440"/>
              <a:ext cx="469391" cy="352044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/>
          <p:cNvSpPr txBox="1"/>
          <p:nvPr/>
        </p:nvSpPr>
        <p:spPr>
          <a:xfrm>
            <a:off x="809955" y="525018"/>
            <a:ext cx="7700645" cy="561276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 marR="688340">
              <a:lnSpc>
                <a:spcPct val="100000"/>
              </a:lnSpc>
              <a:spcBef>
                <a:spcPts val="105"/>
              </a:spcBef>
            </a:pPr>
            <a:r>
              <a:rPr dirty="0" sz="2600" spc="60" b="1" i="1">
                <a:latin typeface="Times New Roman"/>
                <a:cs typeface="Times New Roman"/>
              </a:rPr>
              <a:t>In</a:t>
            </a:r>
            <a:r>
              <a:rPr dirty="0" sz="2600" spc="-85" b="1" i="1">
                <a:latin typeface="Times New Roman"/>
                <a:cs typeface="Times New Roman"/>
              </a:rPr>
              <a:t> </a:t>
            </a:r>
            <a:r>
              <a:rPr dirty="0" sz="2600" spc="175" b="1" i="1">
                <a:latin typeface="Times New Roman"/>
                <a:cs typeface="Times New Roman"/>
              </a:rPr>
              <a:t>this</a:t>
            </a:r>
            <a:r>
              <a:rPr dirty="0" sz="2600" spc="-80" b="1" i="1">
                <a:latin typeface="Times New Roman"/>
                <a:cs typeface="Times New Roman"/>
              </a:rPr>
              <a:t> </a:t>
            </a:r>
            <a:r>
              <a:rPr dirty="0" sz="2600" spc="235" b="1" i="1">
                <a:latin typeface="Times New Roman"/>
                <a:cs typeface="Times New Roman"/>
              </a:rPr>
              <a:t>method</a:t>
            </a:r>
            <a:r>
              <a:rPr dirty="0" sz="2600" spc="-110" b="1" i="1">
                <a:latin typeface="Times New Roman"/>
                <a:cs typeface="Times New Roman"/>
              </a:rPr>
              <a:t> </a:t>
            </a:r>
            <a:r>
              <a:rPr dirty="0" sz="2600" spc="210" b="1" i="1">
                <a:latin typeface="Times New Roman"/>
                <a:cs typeface="Times New Roman"/>
              </a:rPr>
              <a:t>the</a:t>
            </a:r>
            <a:r>
              <a:rPr dirty="0" sz="2600" spc="-114" b="1" i="1">
                <a:latin typeface="Times New Roman"/>
                <a:cs typeface="Times New Roman"/>
              </a:rPr>
              <a:t> </a:t>
            </a:r>
            <a:r>
              <a:rPr dirty="0" sz="2600" spc="175" b="1" i="1">
                <a:latin typeface="Times New Roman"/>
                <a:cs typeface="Times New Roman"/>
              </a:rPr>
              <a:t>foods</a:t>
            </a:r>
            <a:r>
              <a:rPr dirty="0" sz="2600" spc="-55" b="1" i="1">
                <a:latin typeface="Times New Roman"/>
                <a:cs typeface="Times New Roman"/>
              </a:rPr>
              <a:t> </a:t>
            </a:r>
            <a:r>
              <a:rPr dirty="0" sz="2600" spc="150" b="1" i="1">
                <a:latin typeface="Times New Roman"/>
                <a:cs typeface="Times New Roman"/>
              </a:rPr>
              <a:t>are</a:t>
            </a:r>
            <a:r>
              <a:rPr dirty="0" sz="2600" spc="-85" b="1" i="1">
                <a:latin typeface="Times New Roman"/>
                <a:cs typeface="Times New Roman"/>
              </a:rPr>
              <a:t> </a:t>
            </a:r>
            <a:r>
              <a:rPr dirty="0" sz="2600" spc="180" b="1" i="1">
                <a:latin typeface="Times New Roman"/>
                <a:cs typeface="Times New Roman"/>
              </a:rPr>
              <a:t>actually</a:t>
            </a:r>
            <a:r>
              <a:rPr dirty="0" sz="2600" spc="-100" b="1" i="1">
                <a:latin typeface="Times New Roman"/>
                <a:cs typeface="Times New Roman"/>
              </a:rPr>
              <a:t> </a:t>
            </a:r>
            <a:r>
              <a:rPr dirty="0" sz="2600" spc="160" b="1" i="1">
                <a:latin typeface="Times New Roman"/>
                <a:cs typeface="Times New Roman"/>
              </a:rPr>
              <a:t>weighed  </a:t>
            </a:r>
            <a:r>
              <a:rPr dirty="0" sz="2600" spc="155" b="1" i="1">
                <a:latin typeface="Times New Roman"/>
                <a:cs typeface="Times New Roman"/>
              </a:rPr>
              <a:t>using </a:t>
            </a:r>
            <a:r>
              <a:rPr dirty="0" sz="2600" spc="204" b="1" i="1">
                <a:latin typeface="Times New Roman"/>
                <a:cs typeface="Times New Roman"/>
              </a:rPr>
              <a:t>a</a:t>
            </a:r>
            <a:r>
              <a:rPr dirty="0" sz="2600" spc="-275" b="1" i="1">
                <a:latin typeface="Times New Roman"/>
                <a:cs typeface="Times New Roman"/>
              </a:rPr>
              <a:t> </a:t>
            </a:r>
            <a:r>
              <a:rPr dirty="0" sz="2600" spc="-114" b="1" i="1">
                <a:latin typeface="Arial"/>
                <a:cs typeface="Arial"/>
              </a:rPr>
              <a:t>grocer’s </a:t>
            </a:r>
            <a:r>
              <a:rPr dirty="0" sz="2600" spc="150" b="1" i="1">
                <a:latin typeface="Times New Roman"/>
                <a:cs typeface="Times New Roman"/>
              </a:rPr>
              <a:t>balance.</a:t>
            </a:r>
            <a:endParaRPr sz="2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37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2600" spc="140" b="1" i="1">
                <a:latin typeface="Times New Roman"/>
                <a:cs typeface="Times New Roman"/>
              </a:rPr>
              <a:t>Both</a:t>
            </a:r>
            <a:r>
              <a:rPr dirty="0" sz="2600" spc="-90" b="1" i="1">
                <a:latin typeface="Times New Roman"/>
                <a:cs typeface="Times New Roman"/>
              </a:rPr>
              <a:t> </a:t>
            </a:r>
            <a:r>
              <a:rPr dirty="0" sz="2600" spc="170" b="1" i="1">
                <a:latin typeface="Times New Roman"/>
                <a:cs typeface="Times New Roman"/>
              </a:rPr>
              <a:t>raw</a:t>
            </a:r>
            <a:r>
              <a:rPr dirty="0" sz="2600" spc="-90" b="1" i="1">
                <a:latin typeface="Times New Roman"/>
                <a:cs typeface="Times New Roman"/>
              </a:rPr>
              <a:t> </a:t>
            </a:r>
            <a:r>
              <a:rPr dirty="0" sz="2600" spc="195" b="1" i="1">
                <a:latin typeface="Times New Roman"/>
                <a:cs typeface="Times New Roman"/>
              </a:rPr>
              <a:t>and</a:t>
            </a:r>
            <a:r>
              <a:rPr dirty="0" sz="2600" spc="-45" b="1" i="1">
                <a:latin typeface="Times New Roman"/>
                <a:cs typeface="Times New Roman"/>
              </a:rPr>
              <a:t> </a:t>
            </a:r>
            <a:r>
              <a:rPr dirty="0" sz="2600" spc="170" b="1" i="1">
                <a:latin typeface="Times New Roman"/>
                <a:cs typeface="Times New Roman"/>
              </a:rPr>
              <a:t>cooked</a:t>
            </a:r>
            <a:r>
              <a:rPr dirty="0" sz="2600" spc="-110" b="1" i="1">
                <a:latin typeface="Times New Roman"/>
                <a:cs typeface="Times New Roman"/>
              </a:rPr>
              <a:t> </a:t>
            </a:r>
            <a:r>
              <a:rPr dirty="0" sz="2600" spc="175" b="1" i="1">
                <a:latin typeface="Times New Roman"/>
                <a:cs typeface="Times New Roman"/>
              </a:rPr>
              <a:t>food</a:t>
            </a:r>
            <a:r>
              <a:rPr dirty="0" sz="2600" spc="-55" b="1" i="1">
                <a:latin typeface="Times New Roman"/>
                <a:cs typeface="Times New Roman"/>
              </a:rPr>
              <a:t> </a:t>
            </a:r>
            <a:r>
              <a:rPr dirty="0" sz="2600" spc="150" b="1" i="1">
                <a:latin typeface="Times New Roman"/>
                <a:cs typeface="Times New Roman"/>
              </a:rPr>
              <a:t>are</a:t>
            </a:r>
            <a:r>
              <a:rPr dirty="0" sz="2600" spc="-75" b="1" i="1">
                <a:latin typeface="Times New Roman"/>
                <a:cs typeface="Times New Roman"/>
              </a:rPr>
              <a:t> </a:t>
            </a:r>
            <a:r>
              <a:rPr dirty="0" sz="2600" spc="150" b="1" i="1">
                <a:latin typeface="Times New Roman"/>
                <a:cs typeface="Times New Roman"/>
              </a:rPr>
              <a:t>weighed.</a:t>
            </a:r>
            <a:endParaRPr sz="2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370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</a:pPr>
            <a:r>
              <a:rPr dirty="0" sz="2600" spc="60" b="1" i="1">
                <a:latin typeface="Times New Roman"/>
                <a:cs typeface="Times New Roman"/>
              </a:rPr>
              <a:t>In</a:t>
            </a:r>
            <a:r>
              <a:rPr dirty="0" sz="2600" spc="-85" b="1" i="1">
                <a:latin typeface="Times New Roman"/>
                <a:cs typeface="Times New Roman"/>
              </a:rPr>
              <a:t> </a:t>
            </a:r>
            <a:r>
              <a:rPr dirty="0" sz="2600" spc="220" b="1" i="1">
                <a:latin typeface="Times New Roman"/>
                <a:cs typeface="Times New Roman"/>
              </a:rPr>
              <a:t>community</a:t>
            </a:r>
            <a:r>
              <a:rPr dirty="0" sz="2600" spc="-114" b="1" i="1">
                <a:latin typeface="Times New Roman"/>
                <a:cs typeface="Times New Roman"/>
              </a:rPr>
              <a:t> </a:t>
            </a:r>
            <a:r>
              <a:rPr dirty="0" sz="2600" spc="165" b="1" i="1">
                <a:latin typeface="Times New Roman"/>
                <a:cs typeface="Times New Roman"/>
              </a:rPr>
              <a:t>surveys</a:t>
            </a:r>
            <a:r>
              <a:rPr dirty="0" sz="2600" spc="-80" b="1" i="1">
                <a:latin typeface="Times New Roman"/>
                <a:cs typeface="Times New Roman"/>
              </a:rPr>
              <a:t> </a:t>
            </a:r>
            <a:r>
              <a:rPr dirty="0" sz="2600" spc="225" b="1" i="1">
                <a:latin typeface="Times New Roman"/>
                <a:cs typeface="Times New Roman"/>
              </a:rPr>
              <a:t>(at</a:t>
            </a:r>
            <a:r>
              <a:rPr dirty="0" sz="2600" spc="-75" b="1" i="1">
                <a:latin typeface="Times New Roman"/>
                <a:cs typeface="Times New Roman"/>
              </a:rPr>
              <a:t> </a:t>
            </a:r>
            <a:r>
              <a:rPr dirty="0" sz="2600" spc="204" b="1" i="1">
                <a:latin typeface="Times New Roman"/>
                <a:cs typeface="Times New Roman"/>
              </a:rPr>
              <a:t>a</a:t>
            </a:r>
            <a:r>
              <a:rPr dirty="0" sz="2600" spc="-65" b="1" i="1">
                <a:latin typeface="Times New Roman"/>
                <a:cs typeface="Times New Roman"/>
              </a:rPr>
              <a:t> </a:t>
            </a:r>
            <a:r>
              <a:rPr dirty="0" sz="2600" spc="165" b="1" i="1">
                <a:latin typeface="Times New Roman"/>
                <a:cs typeface="Times New Roman"/>
              </a:rPr>
              <a:t>family</a:t>
            </a:r>
            <a:r>
              <a:rPr dirty="0" sz="2600" spc="-100" b="1" i="1">
                <a:latin typeface="Times New Roman"/>
                <a:cs typeface="Times New Roman"/>
              </a:rPr>
              <a:t> </a:t>
            </a:r>
            <a:r>
              <a:rPr dirty="0" sz="2600" spc="120" b="1" i="1">
                <a:latin typeface="Times New Roman"/>
                <a:cs typeface="Times New Roman"/>
              </a:rPr>
              <a:t>level),</a:t>
            </a:r>
            <a:r>
              <a:rPr dirty="0" sz="2600" spc="-90" b="1" i="1">
                <a:latin typeface="Times New Roman"/>
                <a:cs typeface="Times New Roman"/>
              </a:rPr>
              <a:t> </a:t>
            </a:r>
            <a:r>
              <a:rPr dirty="0" sz="2600" spc="210" b="1" i="1">
                <a:latin typeface="Times New Roman"/>
                <a:cs typeface="Times New Roman"/>
              </a:rPr>
              <a:t>the</a:t>
            </a:r>
            <a:r>
              <a:rPr dirty="0" sz="2600" spc="-114" b="1" i="1">
                <a:latin typeface="Times New Roman"/>
                <a:cs typeface="Times New Roman"/>
              </a:rPr>
              <a:t> </a:t>
            </a:r>
            <a:r>
              <a:rPr dirty="0" sz="2600" spc="175" b="1" i="1">
                <a:latin typeface="Times New Roman"/>
                <a:cs typeface="Times New Roman"/>
              </a:rPr>
              <a:t>raw  </a:t>
            </a:r>
            <a:r>
              <a:rPr dirty="0" sz="2600" spc="180" b="1" i="1">
                <a:latin typeface="Times New Roman"/>
                <a:cs typeface="Times New Roman"/>
              </a:rPr>
              <a:t>food</a:t>
            </a:r>
            <a:r>
              <a:rPr dirty="0" sz="2600" spc="-65" b="1" i="1">
                <a:latin typeface="Times New Roman"/>
                <a:cs typeface="Times New Roman"/>
              </a:rPr>
              <a:t> </a:t>
            </a:r>
            <a:r>
              <a:rPr dirty="0" sz="2600" spc="145" b="1" i="1">
                <a:latin typeface="Times New Roman"/>
                <a:cs typeface="Times New Roman"/>
              </a:rPr>
              <a:t>is</a:t>
            </a:r>
            <a:r>
              <a:rPr dirty="0" sz="2600" spc="-55" b="1" i="1">
                <a:latin typeface="Times New Roman"/>
                <a:cs typeface="Times New Roman"/>
              </a:rPr>
              <a:t> </a:t>
            </a:r>
            <a:r>
              <a:rPr dirty="0" sz="2600" spc="160" b="1" i="1">
                <a:latin typeface="Times New Roman"/>
                <a:cs typeface="Times New Roman"/>
              </a:rPr>
              <a:t>weighed</a:t>
            </a:r>
            <a:r>
              <a:rPr dirty="0" sz="2600" spc="-85" b="1" i="1">
                <a:latin typeface="Times New Roman"/>
                <a:cs typeface="Times New Roman"/>
              </a:rPr>
              <a:t> </a:t>
            </a:r>
            <a:r>
              <a:rPr dirty="0" sz="2600" spc="170" b="1" i="1">
                <a:latin typeface="Times New Roman"/>
                <a:cs typeface="Times New Roman"/>
              </a:rPr>
              <a:t>rather</a:t>
            </a:r>
            <a:r>
              <a:rPr dirty="0" sz="2600" spc="-120" b="1" i="1">
                <a:latin typeface="Times New Roman"/>
                <a:cs typeface="Times New Roman"/>
              </a:rPr>
              <a:t> </a:t>
            </a:r>
            <a:r>
              <a:rPr dirty="0" sz="2600" spc="200" b="1" i="1">
                <a:latin typeface="Times New Roman"/>
                <a:cs typeface="Times New Roman"/>
              </a:rPr>
              <a:t>than</a:t>
            </a:r>
            <a:r>
              <a:rPr dirty="0" sz="2600" spc="-95" b="1" i="1">
                <a:latin typeface="Times New Roman"/>
                <a:cs typeface="Times New Roman"/>
              </a:rPr>
              <a:t> </a:t>
            </a:r>
            <a:r>
              <a:rPr dirty="0" sz="2600" spc="210" b="1" i="1">
                <a:latin typeface="Times New Roman"/>
                <a:cs typeface="Times New Roman"/>
              </a:rPr>
              <a:t>the</a:t>
            </a:r>
            <a:r>
              <a:rPr dirty="0" sz="2600" spc="-120" b="1" i="1">
                <a:latin typeface="Times New Roman"/>
                <a:cs typeface="Times New Roman"/>
              </a:rPr>
              <a:t> </a:t>
            </a:r>
            <a:r>
              <a:rPr dirty="0" sz="2600" spc="170" b="1" i="1">
                <a:latin typeface="Times New Roman"/>
                <a:cs typeface="Times New Roman"/>
              </a:rPr>
              <a:t>cooked</a:t>
            </a:r>
            <a:r>
              <a:rPr dirty="0" sz="2600" spc="-110" b="1" i="1">
                <a:latin typeface="Times New Roman"/>
                <a:cs typeface="Times New Roman"/>
              </a:rPr>
              <a:t> </a:t>
            </a:r>
            <a:r>
              <a:rPr dirty="0" sz="2600" spc="160" b="1" i="1">
                <a:latin typeface="Times New Roman"/>
                <a:cs typeface="Times New Roman"/>
              </a:rPr>
              <a:t>food,</a:t>
            </a:r>
            <a:r>
              <a:rPr dirty="0" sz="2600" spc="-45" b="1" i="1">
                <a:latin typeface="Times New Roman"/>
                <a:cs typeface="Times New Roman"/>
              </a:rPr>
              <a:t> </a:t>
            </a:r>
            <a:r>
              <a:rPr dirty="0" sz="2600" spc="145" b="1" i="1">
                <a:latin typeface="Times New Roman"/>
                <a:cs typeface="Times New Roman"/>
              </a:rPr>
              <a:t>since  weighing </a:t>
            </a:r>
            <a:r>
              <a:rPr dirty="0" sz="2600" spc="170" b="1" i="1">
                <a:latin typeface="Times New Roman"/>
                <a:cs typeface="Times New Roman"/>
              </a:rPr>
              <a:t>cooked </a:t>
            </a:r>
            <a:r>
              <a:rPr dirty="0" sz="2600" spc="175" b="1" i="1">
                <a:latin typeface="Times New Roman"/>
                <a:cs typeface="Times New Roman"/>
              </a:rPr>
              <a:t>food </a:t>
            </a:r>
            <a:r>
              <a:rPr dirty="0" sz="2600" spc="145" b="1" i="1">
                <a:latin typeface="Times New Roman"/>
                <a:cs typeface="Times New Roman"/>
              </a:rPr>
              <a:t>is </a:t>
            </a:r>
            <a:r>
              <a:rPr dirty="0" sz="2600" spc="245" b="1" i="1">
                <a:latin typeface="Times New Roman"/>
                <a:cs typeface="Times New Roman"/>
              </a:rPr>
              <a:t>not </a:t>
            </a:r>
            <a:r>
              <a:rPr dirty="0" sz="2600" spc="170" b="1" i="1">
                <a:latin typeface="Times New Roman"/>
                <a:cs typeface="Times New Roman"/>
              </a:rPr>
              <a:t>acceptable </a:t>
            </a:r>
            <a:r>
              <a:rPr dirty="0" sz="2600" spc="260" b="1" i="1">
                <a:latin typeface="Times New Roman"/>
                <a:cs typeface="Times New Roman"/>
              </a:rPr>
              <a:t>to </a:t>
            </a:r>
            <a:r>
              <a:rPr dirty="0" sz="2600" spc="210" b="1" i="1">
                <a:latin typeface="Times New Roman"/>
                <a:cs typeface="Times New Roman"/>
              </a:rPr>
              <a:t>the  </a:t>
            </a:r>
            <a:r>
              <a:rPr dirty="0" sz="2600" spc="145" b="1" i="1">
                <a:latin typeface="Times New Roman"/>
                <a:cs typeface="Times New Roman"/>
              </a:rPr>
              <a:t>families.</a:t>
            </a:r>
            <a:endParaRPr sz="2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3700">
              <a:latin typeface="Times New Roman"/>
              <a:cs typeface="Times New Roman"/>
            </a:endParaRPr>
          </a:p>
          <a:p>
            <a:pPr marL="12700" marR="203200" indent="76200">
              <a:lnSpc>
                <a:spcPct val="100000"/>
              </a:lnSpc>
              <a:spcBef>
                <a:spcPts val="5"/>
              </a:spcBef>
            </a:pPr>
            <a:r>
              <a:rPr dirty="0" sz="2600" spc="60" b="1" i="1">
                <a:latin typeface="Times New Roman"/>
                <a:cs typeface="Times New Roman"/>
              </a:rPr>
              <a:t>In </a:t>
            </a:r>
            <a:r>
              <a:rPr dirty="0" sz="2600" spc="185" b="1" i="1">
                <a:latin typeface="Times New Roman"/>
                <a:cs typeface="Times New Roman"/>
              </a:rPr>
              <a:t>an </a:t>
            </a:r>
            <a:r>
              <a:rPr dirty="0" sz="2600" spc="204" b="1" i="1">
                <a:latin typeface="Times New Roman"/>
                <a:cs typeface="Times New Roman"/>
              </a:rPr>
              <a:t>institution </a:t>
            </a:r>
            <a:r>
              <a:rPr dirty="0" sz="2600" spc="105" b="1" i="1">
                <a:latin typeface="Times New Roman"/>
                <a:cs typeface="Times New Roman"/>
              </a:rPr>
              <a:t>however, </a:t>
            </a:r>
            <a:r>
              <a:rPr dirty="0" sz="2600" spc="210" b="1" i="1">
                <a:latin typeface="Times New Roman"/>
                <a:cs typeface="Times New Roman"/>
              </a:rPr>
              <a:t>the </a:t>
            </a:r>
            <a:r>
              <a:rPr dirty="0" sz="2600" spc="170" b="1" i="1">
                <a:latin typeface="Times New Roman"/>
                <a:cs typeface="Times New Roman"/>
              </a:rPr>
              <a:t>cooked </a:t>
            </a:r>
            <a:r>
              <a:rPr dirty="0" sz="2600" spc="175" b="1" i="1">
                <a:latin typeface="Times New Roman"/>
                <a:cs typeface="Times New Roman"/>
              </a:rPr>
              <a:t>food </a:t>
            </a:r>
            <a:r>
              <a:rPr dirty="0" sz="2600" spc="155" b="1" i="1">
                <a:latin typeface="Times New Roman"/>
                <a:cs typeface="Times New Roman"/>
              </a:rPr>
              <a:t>can  </a:t>
            </a:r>
            <a:r>
              <a:rPr dirty="0" sz="2600" spc="175" b="1" i="1">
                <a:latin typeface="Times New Roman"/>
                <a:cs typeface="Times New Roman"/>
              </a:rPr>
              <a:t>also</a:t>
            </a:r>
            <a:r>
              <a:rPr dirty="0" sz="2600" spc="-70" b="1" i="1">
                <a:latin typeface="Times New Roman"/>
                <a:cs typeface="Times New Roman"/>
              </a:rPr>
              <a:t> </a:t>
            </a:r>
            <a:r>
              <a:rPr dirty="0" sz="2600" spc="185" b="1" i="1">
                <a:latin typeface="Times New Roman"/>
                <a:cs typeface="Times New Roman"/>
              </a:rPr>
              <a:t>be</a:t>
            </a:r>
            <a:r>
              <a:rPr dirty="0" sz="2600" spc="-70" b="1" i="1">
                <a:latin typeface="Times New Roman"/>
                <a:cs typeface="Times New Roman"/>
              </a:rPr>
              <a:t> </a:t>
            </a:r>
            <a:r>
              <a:rPr dirty="0" sz="2600" spc="150" b="1" i="1">
                <a:latin typeface="Times New Roman"/>
                <a:cs typeface="Times New Roman"/>
              </a:rPr>
              <a:t>weighed,</a:t>
            </a:r>
            <a:r>
              <a:rPr dirty="0" sz="2600" spc="-85" b="1" i="1">
                <a:latin typeface="Times New Roman"/>
                <a:cs typeface="Times New Roman"/>
              </a:rPr>
              <a:t> </a:t>
            </a:r>
            <a:r>
              <a:rPr dirty="0" sz="2600" spc="145" b="1" i="1">
                <a:latin typeface="Times New Roman"/>
                <a:cs typeface="Times New Roman"/>
              </a:rPr>
              <a:t>since</a:t>
            </a:r>
            <a:r>
              <a:rPr dirty="0" sz="2600" spc="-75" b="1" i="1">
                <a:latin typeface="Times New Roman"/>
                <a:cs typeface="Times New Roman"/>
              </a:rPr>
              <a:t> </a:t>
            </a:r>
            <a:r>
              <a:rPr dirty="0" sz="2600" spc="170" b="1" i="1">
                <a:latin typeface="Times New Roman"/>
                <a:cs typeface="Times New Roman"/>
              </a:rPr>
              <a:t>cooking</a:t>
            </a:r>
            <a:r>
              <a:rPr dirty="0" sz="2600" spc="-85" b="1" i="1">
                <a:latin typeface="Times New Roman"/>
                <a:cs typeface="Times New Roman"/>
              </a:rPr>
              <a:t> </a:t>
            </a:r>
            <a:r>
              <a:rPr dirty="0" sz="2600" spc="145" b="1" i="1">
                <a:latin typeface="Times New Roman"/>
                <a:cs typeface="Times New Roman"/>
              </a:rPr>
              <a:t>is</a:t>
            </a:r>
            <a:r>
              <a:rPr dirty="0" sz="2600" spc="-50" b="1" i="1">
                <a:latin typeface="Times New Roman"/>
                <a:cs typeface="Times New Roman"/>
              </a:rPr>
              <a:t> </a:t>
            </a:r>
            <a:r>
              <a:rPr dirty="0" sz="2600" spc="150" b="1" i="1">
                <a:latin typeface="Times New Roman"/>
                <a:cs typeface="Times New Roman"/>
              </a:rPr>
              <a:t>carried</a:t>
            </a:r>
            <a:r>
              <a:rPr dirty="0" sz="2600" spc="-95" b="1" i="1">
                <a:latin typeface="Times New Roman"/>
                <a:cs typeface="Times New Roman"/>
              </a:rPr>
              <a:t> </a:t>
            </a:r>
            <a:r>
              <a:rPr dirty="0" sz="2600" spc="245" b="1" i="1">
                <a:latin typeface="Times New Roman"/>
                <a:cs typeface="Times New Roman"/>
              </a:rPr>
              <a:t>out</a:t>
            </a:r>
            <a:r>
              <a:rPr dirty="0" sz="2600" spc="-75" b="1" i="1">
                <a:latin typeface="Times New Roman"/>
                <a:cs typeface="Times New Roman"/>
              </a:rPr>
              <a:t> </a:t>
            </a:r>
            <a:r>
              <a:rPr dirty="0" sz="2600" spc="280" b="1" i="1">
                <a:latin typeface="Times New Roman"/>
                <a:cs typeface="Times New Roman"/>
              </a:rPr>
              <a:t>at</a:t>
            </a:r>
            <a:r>
              <a:rPr dirty="0" sz="2600" spc="-50" b="1" i="1">
                <a:latin typeface="Times New Roman"/>
                <a:cs typeface="Times New Roman"/>
              </a:rPr>
              <a:t> </a:t>
            </a:r>
            <a:r>
              <a:rPr dirty="0" sz="2600" spc="204" b="1" i="1">
                <a:latin typeface="Times New Roman"/>
                <a:cs typeface="Times New Roman"/>
              </a:rPr>
              <a:t>a  </a:t>
            </a:r>
            <a:r>
              <a:rPr dirty="0" sz="2600" spc="160" b="1" i="1">
                <a:latin typeface="Times New Roman"/>
                <a:cs typeface="Times New Roman"/>
              </a:rPr>
              <a:t>central</a:t>
            </a:r>
            <a:r>
              <a:rPr dirty="0" sz="2600" spc="-75" b="1" i="1">
                <a:latin typeface="Times New Roman"/>
                <a:cs typeface="Times New Roman"/>
              </a:rPr>
              <a:t> </a:t>
            </a:r>
            <a:r>
              <a:rPr dirty="0" sz="2600" spc="140" b="1" i="1">
                <a:latin typeface="Times New Roman"/>
                <a:cs typeface="Times New Roman"/>
              </a:rPr>
              <a:t>kitchen</a:t>
            </a:r>
            <a:r>
              <a:rPr dirty="0" sz="2600" spc="140">
                <a:latin typeface="Times New Roman"/>
                <a:cs typeface="Times New Roman"/>
              </a:rPr>
              <a:t>.</a:t>
            </a:r>
            <a:endParaRPr sz="2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9143999" cy="685799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0" y="0"/>
              <a:ext cx="9143999" cy="10287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4401312" y="0"/>
              <a:ext cx="4742688" cy="60045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0" y="0"/>
              <a:ext cx="9143999" cy="1021079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91440" y="225552"/>
              <a:ext cx="469392" cy="350520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91440" y="1097280"/>
              <a:ext cx="469392" cy="350520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91440" y="1969007"/>
              <a:ext cx="469392" cy="350520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91440" y="3236976"/>
              <a:ext cx="469392" cy="352044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91440" y="3713988"/>
              <a:ext cx="469392" cy="350519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91440" y="4585715"/>
              <a:ext cx="469392" cy="350519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91440" y="5536691"/>
              <a:ext cx="469392" cy="350519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4" name="object 14"/>
          <p:cNvSpPr txBox="1"/>
          <p:nvPr/>
        </p:nvSpPr>
        <p:spPr>
          <a:xfrm>
            <a:off x="352755" y="142697"/>
            <a:ext cx="8671560" cy="61150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 marR="514984">
              <a:lnSpc>
                <a:spcPct val="100000"/>
              </a:lnSpc>
              <a:spcBef>
                <a:spcPts val="105"/>
              </a:spcBef>
              <a:tabLst>
                <a:tab pos="2018030" algn="l"/>
                <a:tab pos="3914140" algn="l"/>
              </a:tabLst>
            </a:pPr>
            <a:r>
              <a:rPr dirty="0" sz="2600" spc="135" b="1">
                <a:solidFill>
                  <a:srgbClr val="FF0000"/>
                </a:solidFill>
                <a:latin typeface="Times New Roman"/>
                <a:cs typeface="Times New Roman"/>
              </a:rPr>
              <a:t>While</a:t>
            </a:r>
            <a:r>
              <a:rPr dirty="0" sz="2600" spc="-229" b="1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600" spc="170" b="1">
                <a:solidFill>
                  <a:srgbClr val="FF0000"/>
                </a:solidFill>
                <a:latin typeface="Times New Roman"/>
                <a:cs typeface="Times New Roman"/>
              </a:rPr>
              <a:t>using	</a:t>
            </a:r>
            <a:r>
              <a:rPr dirty="0" sz="2600" spc="165" b="1">
                <a:solidFill>
                  <a:srgbClr val="FF0000"/>
                </a:solidFill>
                <a:latin typeface="Times New Roman"/>
                <a:cs typeface="Times New Roman"/>
              </a:rPr>
              <a:t>weighment	</a:t>
            </a:r>
            <a:r>
              <a:rPr dirty="0" sz="2600" spc="215" b="1">
                <a:solidFill>
                  <a:srgbClr val="FF0000"/>
                </a:solidFill>
                <a:latin typeface="Times New Roman"/>
                <a:cs typeface="Times New Roman"/>
              </a:rPr>
              <a:t>method</a:t>
            </a:r>
            <a:r>
              <a:rPr dirty="0" sz="2600" spc="-145" b="1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600" spc="120" b="1">
                <a:solidFill>
                  <a:srgbClr val="FF0000"/>
                </a:solidFill>
                <a:latin typeface="Times New Roman"/>
                <a:cs typeface="Times New Roman"/>
              </a:rPr>
              <a:t>at</a:t>
            </a:r>
            <a:r>
              <a:rPr dirty="0" sz="2600" spc="-175" b="1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600" spc="95" b="1">
                <a:solidFill>
                  <a:srgbClr val="FF0000"/>
                </a:solidFill>
                <a:latin typeface="Times New Roman"/>
                <a:cs typeface="Times New Roman"/>
              </a:rPr>
              <a:t>a</a:t>
            </a:r>
            <a:r>
              <a:rPr dirty="0" sz="2600" spc="-125" b="1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600" spc="114" b="1">
                <a:solidFill>
                  <a:srgbClr val="FF0000"/>
                </a:solidFill>
                <a:latin typeface="Times New Roman"/>
                <a:cs typeface="Times New Roman"/>
              </a:rPr>
              <a:t>family</a:t>
            </a:r>
            <a:r>
              <a:rPr dirty="0" sz="2600" spc="-150" b="1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600" spc="180" b="1">
                <a:solidFill>
                  <a:srgbClr val="FF0000"/>
                </a:solidFill>
                <a:latin typeface="Times New Roman"/>
                <a:cs typeface="Times New Roman"/>
              </a:rPr>
              <a:t>levelthe  </a:t>
            </a:r>
            <a:r>
              <a:rPr dirty="0" sz="2600" spc="135" b="1">
                <a:solidFill>
                  <a:srgbClr val="FF0000"/>
                </a:solidFill>
                <a:latin typeface="Times New Roman"/>
                <a:cs typeface="Times New Roman"/>
              </a:rPr>
              <a:t>following</a:t>
            </a:r>
            <a:r>
              <a:rPr dirty="0" sz="2600" spc="-95" b="1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600" spc="175" b="1">
                <a:solidFill>
                  <a:srgbClr val="FF0000"/>
                </a:solidFill>
                <a:latin typeface="Times New Roman"/>
                <a:cs typeface="Times New Roman"/>
              </a:rPr>
              <a:t>points</a:t>
            </a:r>
            <a:r>
              <a:rPr dirty="0" sz="2600" spc="-190" b="1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600" spc="80" b="1">
                <a:solidFill>
                  <a:srgbClr val="FF0000"/>
                </a:solidFill>
                <a:latin typeface="Times New Roman"/>
                <a:cs typeface="Times New Roman"/>
              </a:rPr>
              <a:t>are</a:t>
            </a:r>
            <a:r>
              <a:rPr dirty="0" sz="2600" spc="-135" b="1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600" spc="145" b="1">
                <a:solidFill>
                  <a:srgbClr val="FF0000"/>
                </a:solidFill>
                <a:latin typeface="Times New Roman"/>
                <a:cs typeface="Times New Roman"/>
              </a:rPr>
              <a:t>important:</a:t>
            </a:r>
            <a:endParaRPr sz="2600">
              <a:latin typeface="Times New Roman"/>
              <a:cs typeface="Times New Roman"/>
            </a:endParaRPr>
          </a:p>
          <a:p>
            <a:pPr marL="12700" marR="481330">
              <a:lnSpc>
                <a:spcPct val="100000"/>
              </a:lnSpc>
              <a:spcBef>
                <a:spcPts val="605"/>
              </a:spcBef>
              <a:buSzPct val="96153"/>
              <a:buAutoNum type="arabicPeriod"/>
              <a:tabLst>
                <a:tab pos="227329" algn="l"/>
                <a:tab pos="667385" algn="l"/>
              </a:tabLst>
            </a:pPr>
            <a:r>
              <a:rPr dirty="0" sz="2600" spc="120" b="1" i="1">
                <a:latin typeface="Times New Roman"/>
                <a:cs typeface="Times New Roman"/>
              </a:rPr>
              <a:t>Convince</a:t>
            </a:r>
            <a:r>
              <a:rPr dirty="0" sz="2600" spc="-85" b="1" i="1">
                <a:latin typeface="Times New Roman"/>
                <a:cs typeface="Times New Roman"/>
              </a:rPr>
              <a:t> </a:t>
            </a:r>
            <a:r>
              <a:rPr dirty="0" sz="2600" spc="210" b="1" i="1">
                <a:latin typeface="Times New Roman"/>
                <a:cs typeface="Times New Roman"/>
              </a:rPr>
              <a:t>the</a:t>
            </a:r>
            <a:r>
              <a:rPr dirty="0" sz="2600" spc="-105" b="1" i="1">
                <a:latin typeface="Times New Roman"/>
                <a:cs typeface="Times New Roman"/>
              </a:rPr>
              <a:t> </a:t>
            </a:r>
            <a:r>
              <a:rPr dirty="0" sz="2600" spc="160" b="1" i="1">
                <a:latin typeface="Times New Roman"/>
                <a:cs typeface="Times New Roman"/>
              </a:rPr>
              <a:t>housewife</a:t>
            </a:r>
            <a:r>
              <a:rPr dirty="0" sz="2600" spc="-110" b="1" i="1">
                <a:latin typeface="Times New Roman"/>
                <a:cs typeface="Times New Roman"/>
              </a:rPr>
              <a:t> </a:t>
            </a:r>
            <a:r>
              <a:rPr dirty="0" sz="2600" spc="140" b="1" i="1">
                <a:latin typeface="Times New Roman"/>
                <a:cs typeface="Times New Roman"/>
              </a:rPr>
              <a:t>of</a:t>
            </a:r>
            <a:r>
              <a:rPr dirty="0" sz="2600" spc="-70" b="1" i="1">
                <a:latin typeface="Times New Roman"/>
                <a:cs typeface="Times New Roman"/>
              </a:rPr>
              <a:t> </a:t>
            </a:r>
            <a:r>
              <a:rPr dirty="0" sz="2600" spc="210" b="1" i="1">
                <a:latin typeface="Times New Roman"/>
                <a:cs typeface="Times New Roman"/>
              </a:rPr>
              <a:t>the</a:t>
            </a:r>
            <a:r>
              <a:rPr dirty="0" sz="2600" spc="-120" b="1" i="1">
                <a:latin typeface="Times New Roman"/>
                <a:cs typeface="Times New Roman"/>
              </a:rPr>
              <a:t> </a:t>
            </a:r>
            <a:r>
              <a:rPr dirty="0" sz="2600" spc="185" b="1" i="1">
                <a:latin typeface="Times New Roman"/>
                <a:cs typeface="Times New Roman"/>
              </a:rPr>
              <a:t>need</a:t>
            </a:r>
            <a:r>
              <a:rPr dirty="0" sz="2600" spc="-55" b="1" i="1">
                <a:latin typeface="Times New Roman"/>
                <a:cs typeface="Times New Roman"/>
              </a:rPr>
              <a:t> </a:t>
            </a:r>
            <a:r>
              <a:rPr dirty="0" sz="2600" spc="140" b="1" i="1">
                <a:latin typeface="Times New Roman"/>
                <a:cs typeface="Times New Roman"/>
              </a:rPr>
              <a:t>of</a:t>
            </a:r>
            <a:r>
              <a:rPr dirty="0" sz="2600" spc="-75" b="1" i="1">
                <a:latin typeface="Times New Roman"/>
                <a:cs typeface="Times New Roman"/>
              </a:rPr>
              <a:t> </a:t>
            </a:r>
            <a:r>
              <a:rPr dirty="0" sz="2600" spc="210" b="1" i="1">
                <a:latin typeface="Times New Roman"/>
                <a:cs typeface="Times New Roman"/>
              </a:rPr>
              <a:t>the</a:t>
            </a:r>
            <a:r>
              <a:rPr dirty="0" sz="2600" spc="-120" b="1" i="1">
                <a:latin typeface="Times New Roman"/>
                <a:cs typeface="Times New Roman"/>
              </a:rPr>
              <a:t> </a:t>
            </a:r>
            <a:r>
              <a:rPr dirty="0" sz="2600" spc="165" b="1" i="1">
                <a:latin typeface="Times New Roman"/>
                <a:cs typeface="Times New Roman"/>
              </a:rPr>
              <a:t>survey</a:t>
            </a:r>
            <a:r>
              <a:rPr dirty="0" sz="2600" spc="-85" b="1" i="1">
                <a:latin typeface="Times New Roman"/>
                <a:cs typeface="Times New Roman"/>
              </a:rPr>
              <a:t> </a:t>
            </a:r>
            <a:r>
              <a:rPr dirty="0" sz="2600" spc="140" b="1" i="1">
                <a:latin typeface="Times New Roman"/>
                <a:cs typeface="Times New Roman"/>
              </a:rPr>
              <a:t>for  </a:t>
            </a:r>
            <a:r>
              <a:rPr dirty="0" sz="2600" spc="210" b="1" i="1">
                <a:latin typeface="Times New Roman"/>
                <a:cs typeface="Times New Roman"/>
              </a:rPr>
              <a:t>the	</a:t>
            </a:r>
            <a:r>
              <a:rPr dirty="0" sz="2600" spc="204" b="1" i="1">
                <a:latin typeface="Times New Roman"/>
                <a:cs typeface="Times New Roman"/>
              </a:rPr>
              <a:t>benefit</a:t>
            </a:r>
            <a:r>
              <a:rPr dirty="0" sz="2600" spc="-20" b="1" i="1">
                <a:latin typeface="Times New Roman"/>
                <a:cs typeface="Times New Roman"/>
              </a:rPr>
              <a:t> </a:t>
            </a:r>
            <a:r>
              <a:rPr dirty="0" sz="2600" spc="140" b="1" i="1">
                <a:latin typeface="Times New Roman"/>
                <a:cs typeface="Times New Roman"/>
              </a:rPr>
              <a:t>of</a:t>
            </a:r>
            <a:r>
              <a:rPr dirty="0" sz="2600" spc="-65" b="1" i="1">
                <a:latin typeface="Times New Roman"/>
                <a:cs typeface="Times New Roman"/>
              </a:rPr>
              <a:t> </a:t>
            </a:r>
            <a:r>
              <a:rPr dirty="0" sz="2600" spc="210" b="1" i="1">
                <a:latin typeface="Times New Roman"/>
                <a:cs typeface="Times New Roman"/>
              </a:rPr>
              <a:t>the</a:t>
            </a:r>
            <a:r>
              <a:rPr dirty="0" sz="2600" spc="-114" b="1" i="1">
                <a:latin typeface="Times New Roman"/>
                <a:cs typeface="Times New Roman"/>
              </a:rPr>
              <a:t> </a:t>
            </a:r>
            <a:r>
              <a:rPr dirty="0" sz="2600" spc="165" b="1" i="1">
                <a:latin typeface="Times New Roman"/>
                <a:cs typeface="Times New Roman"/>
              </a:rPr>
              <a:t>family</a:t>
            </a:r>
            <a:r>
              <a:rPr dirty="0" sz="2600" spc="-160" b="1" i="1">
                <a:latin typeface="Times New Roman"/>
                <a:cs typeface="Times New Roman"/>
              </a:rPr>
              <a:t> </a:t>
            </a:r>
            <a:r>
              <a:rPr dirty="0" sz="2600" spc="95" b="1" i="1">
                <a:latin typeface="Times New Roman"/>
                <a:cs typeface="Times New Roman"/>
              </a:rPr>
              <a:t>.</a:t>
            </a:r>
            <a:endParaRPr sz="260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  <a:spcBef>
                <a:spcPts val="600"/>
              </a:spcBef>
              <a:buSzPct val="96153"/>
              <a:buAutoNum type="arabicPeriod"/>
              <a:tabLst>
                <a:tab pos="263525" algn="l"/>
              </a:tabLst>
            </a:pPr>
            <a:r>
              <a:rPr dirty="0" sz="2600" spc="80" b="1" i="1">
                <a:latin typeface="Times New Roman"/>
                <a:cs typeface="Times New Roman"/>
              </a:rPr>
              <a:t>Avoid </a:t>
            </a:r>
            <a:r>
              <a:rPr dirty="0" sz="2600" spc="170" b="1" i="1">
                <a:solidFill>
                  <a:srgbClr val="001F5F"/>
                </a:solidFill>
                <a:latin typeface="Times New Roman"/>
                <a:cs typeface="Times New Roman"/>
              </a:rPr>
              <a:t>holidays/fares/festivals/feasts </a:t>
            </a:r>
            <a:r>
              <a:rPr dirty="0" sz="2600" spc="190" b="1" i="1">
                <a:latin typeface="Times New Roman"/>
                <a:cs typeface="Times New Roman"/>
              </a:rPr>
              <a:t>as </a:t>
            </a:r>
            <a:r>
              <a:rPr dirty="0" sz="2600" spc="210" b="1" i="1">
                <a:latin typeface="Times New Roman"/>
                <a:cs typeface="Times New Roman"/>
              </a:rPr>
              <a:t>the </a:t>
            </a:r>
            <a:r>
              <a:rPr dirty="0" sz="2600" spc="195" b="1" i="1">
                <a:latin typeface="Times New Roman"/>
                <a:cs typeface="Times New Roman"/>
              </a:rPr>
              <a:t>dietary  </a:t>
            </a:r>
            <a:r>
              <a:rPr dirty="0" sz="2600" spc="160" b="1" i="1">
                <a:latin typeface="Times New Roman"/>
                <a:cs typeface="Times New Roman"/>
              </a:rPr>
              <a:t>practice</a:t>
            </a:r>
            <a:r>
              <a:rPr dirty="0" sz="2600" spc="-55" b="1" i="1">
                <a:latin typeface="Times New Roman"/>
                <a:cs typeface="Times New Roman"/>
              </a:rPr>
              <a:t> </a:t>
            </a:r>
            <a:r>
              <a:rPr dirty="0" sz="2600" spc="140" b="1" i="1">
                <a:latin typeface="Times New Roman"/>
                <a:cs typeface="Times New Roman"/>
              </a:rPr>
              <a:t>of</a:t>
            </a:r>
            <a:r>
              <a:rPr dirty="0" sz="2600" spc="-65" b="1" i="1">
                <a:latin typeface="Times New Roman"/>
                <a:cs typeface="Times New Roman"/>
              </a:rPr>
              <a:t> </a:t>
            </a:r>
            <a:r>
              <a:rPr dirty="0" sz="2600" spc="190" b="1" i="1">
                <a:latin typeface="Times New Roman"/>
                <a:cs typeface="Times New Roman"/>
              </a:rPr>
              <a:t>these</a:t>
            </a:r>
            <a:r>
              <a:rPr dirty="0" sz="2600" spc="-90" b="1" i="1">
                <a:latin typeface="Times New Roman"/>
                <a:cs typeface="Times New Roman"/>
              </a:rPr>
              <a:t> </a:t>
            </a:r>
            <a:r>
              <a:rPr dirty="0" sz="2600" spc="190" b="1" i="1">
                <a:latin typeface="Times New Roman"/>
                <a:cs typeface="Times New Roman"/>
              </a:rPr>
              <a:t>days</a:t>
            </a:r>
            <a:r>
              <a:rPr dirty="0" sz="2600" spc="-75" b="1" i="1">
                <a:latin typeface="Times New Roman"/>
                <a:cs typeface="Times New Roman"/>
              </a:rPr>
              <a:t> </a:t>
            </a:r>
            <a:r>
              <a:rPr dirty="0" sz="2600" spc="195" b="1" i="1">
                <a:latin typeface="Times New Roman"/>
                <a:cs typeface="Times New Roman"/>
              </a:rPr>
              <a:t>does</a:t>
            </a:r>
            <a:r>
              <a:rPr dirty="0" sz="2600" spc="-75" b="1" i="1">
                <a:latin typeface="Times New Roman"/>
                <a:cs typeface="Times New Roman"/>
              </a:rPr>
              <a:t> </a:t>
            </a:r>
            <a:r>
              <a:rPr dirty="0" sz="2600" spc="245" b="1" i="1">
                <a:latin typeface="Times New Roman"/>
                <a:cs typeface="Times New Roman"/>
              </a:rPr>
              <a:t>not</a:t>
            </a:r>
            <a:r>
              <a:rPr dirty="0" sz="2600" spc="-65" b="1" i="1">
                <a:latin typeface="Times New Roman"/>
                <a:cs typeface="Times New Roman"/>
              </a:rPr>
              <a:t> </a:t>
            </a:r>
            <a:r>
              <a:rPr dirty="0" sz="2600" spc="200" b="1" i="1">
                <a:latin typeface="Times New Roman"/>
                <a:cs typeface="Times New Roman"/>
              </a:rPr>
              <a:t>reflect</a:t>
            </a:r>
            <a:r>
              <a:rPr dirty="0" sz="2600" spc="-15" b="1" i="1">
                <a:latin typeface="Times New Roman"/>
                <a:cs typeface="Times New Roman"/>
              </a:rPr>
              <a:t> </a:t>
            </a:r>
            <a:r>
              <a:rPr dirty="0" sz="2600" spc="210" b="1" i="1">
                <a:latin typeface="Times New Roman"/>
                <a:cs typeface="Times New Roman"/>
              </a:rPr>
              <a:t>the</a:t>
            </a:r>
            <a:r>
              <a:rPr dirty="0" sz="2600" spc="-95" b="1" i="1">
                <a:latin typeface="Times New Roman"/>
                <a:cs typeface="Times New Roman"/>
              </a:rPr>
              <a:t> </a:t>
            </a:r>
            <a:r>
              <a:rPr dirty="0" sz="2600" spc="190" b="1" i="1">
                <a:latin typeface="Times New Roman"/>
                <a:cs typeface="Times New Roman"/>
              </a:rPr>
              <a:t>actual</a:t>
            </a:r>
            <a:r>
              <a:rPr dirty="0" sz="2600" spc="-75" b="1" i="1">
                <a:latin typeface="Times New Roman"/>
                <a:cs typeface="Times New Roman"/>
              </a:rPr>
              <a:t> </a:t>
            </a:r>
            <a:r>
              <a:rPr dirty="0" sz="2600" spc="195" b="1" i="1">
                <a:latin typeface="Times New Roman"/>
                <a:cs typeface="Times New Roman"/>
              </a:rPr>
              <a:t>dietary  </a:t>
            </a:r>
            <a:r>
              <a:rPr dirty="0" sz="2600" spc="150" b="1" i="1">
                <a:latin typeface="Times New Roman"/>
                <a:cs typeface="Times New Roman"/>
              </a:rPr>
              <a:t>practices.</a:t>
            </a:r>
            <a:endParaRPr sz="2600">
              <a:latin typeface="Times New Roman"/>
              <a:cs typeface="Times New Roman"/>
            </a:endParaRPr>
          </a:p>
          <a:p>
            <a:pPr algn="just" marL="12700" marR="343535">
              <a:lnSpc>
                <a:spcPct val="109700"/>
              </a:lnSpc>
              <a:spcBef>
                <a:spcPts val="295"/>
              </a:spcBef>
              <a:buSzPct val="96153"/>
              <a:buAutoNum type="arabicPeriod"/>
              <a:tabLst>
                <a:tab pos="335915" algn="l"/>
              </a:tabLst>
            </a:pPr>
            <a:r>
              <a:rPr dirty="0" sz="2600" spc="130" b="1" i="1">
                <a:latin typeface="Times New Roman"/>
                <a:cs typeface="Times New Roman"/>
              </a:rPr>
              <a:t>It</a:t>
            </a:r>
            <a:r>
              <a:rPr dirty="0" sz="2600" spc="-114" b="1" i="1">
                <a:latin typeface="Times New Roman"/>
                <a:cs typeface="Times New Roman"/>
              </a:rPr>
              <a:t> </a:t>
            </a:r>
            <a:r>
              <a:rPr dirty="0" sz="2600" spc="165" b="1" i="1">
                <a:latin typeface="Times New Roman"/>
                <a:cs typeface="Times New Roman"/>
              </a:rPr>
              <a:t>should</a:t>
            </a:r>
            <a:r>
              <a:rPr dirty="0" sz="2600" spc="-95" b="1" i="1">
                <a:latin typeface="Times New Roman"/>
                <a:cs typeface="Times New Roman"/>
              </a:rPr>
              <a:t> </a:t>
            </a:r>
            <a:r>
              <a:rPr dirty="0" sz="2600" spc="190" b="1" i="1">
                <a:latin typeface="Times New Roman"/>
                <a:cs typeface="Times New Roman"/>
              </a:rPr>
              <a:t>be</a:t>
            </a:r>
            <a:r>
              <a:rPr dirty="0" sz="2600" spc="-70" b="1" i="1">
                <a:latin typeface="Times New Roman"/>
                <a:cs typeface="Times New Roman"/>
              </a:rPr>
              <a:t> </a:t>
            </a:r>
            <a:r>
              <a:rPr dirty="0" sz="2600" spc="155" b="1" i="1">
                <a:latin typeface="Times New Roman"/>
                <a:cs typeface="Times New Roman"/>
              </a:rPr>
              <a:t>carried</a:t>
            </a:r>
            <a:r>
              <a:rPr dirty="0" sz="2600" spc="-95" b="1" i="1">
                <a:latin typeface="Times New Roman"/>
                <a:cs typeface="Times New Roman"/>
              </a:rPr>
              <a:t> </a:t>
            </a:r>
            <a:r>
              <a:rPr dirty="0" sz="2600" spc="245" b="1" i="1">
                <a:latin typeface="Times New Roman"/>
                <a:cs typeface="Times New Roman"/>
              </a:rPr>
              <a:t>out</a:t>
            </a:r>
            <a:r>
              <a:rPr dirty="0" sz="2600" spc="-70" b="1" i="1">
                <a:latin typeface="Times New Roman"/>
                <a:cs typeface="Times New Roman"/>
              </a:rPr>
              <a:t> </a:t>
            </a:r>
            <a:r>
              <a:rPr dirty="0" sz="2600" spc="140" b="1" i="1">
                <a:latin typeface="Times New Roman"/>
                <a:cs typeface="Times New Roman"/>
              </a:rPr>
              <a:t>for</a:t>
            </a:r>
            <a:r>
              <a:rPr dirty="0" sz="2600" spc="-55" b="1" i="1">
                <a:latin typeface="Times New Roman"/>
                <a:cs typeface="Times New Roman"/>
              </a:rPr>
              <a:t> </a:t>
            </a:r>
            <a:r>
              <a:rPr dirty="0" sz="2600" spc="-114" b="1" i="1">
                <a:solidFill>
                  <a:srgbClr val="001F5F"/>
                </a:solidFill>
                <a:latin typeface="Times New Roman"/>
                <a:cs typeface="Times New Roman"/>
              </a:rPr>
              <a:t>3</a:t>
            </a:r>
            <a:r>
              <a:rPr dirty="0" sz="2600" spc="-50" b="1" i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2600" spc="260" b="1" i="1">
                <a:solidFill>
                  <a:srgbClr val="001F5F"/>
                </a:solidFill>
                <a:latin typeface="Times New Roman"/>
                <a:cs typeface="Times New Roman"/>
              </a:rPr>
              <a:t>to</a:t>
            </a:r>
            <a:r>
              <a:rPr dirty="0" sz="2600" spc="-90" b="1" i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2600" spc="-70" b="1" i="1">
                <a:solidFill>
                  <a:srgbClr val="001F5F"/>
                </a:solidFill>
                <a:latin typeface="Times New Roman"/>
                <a:cs typeface="Times New Roman"/>
              </a:rPr>
              <a:t>7</a:t>
            </a:r>
            <a:r>
              <a:rPr dirty="0" sz="2600" spc="-60" b="1" i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2600" spc="195" b="1" i="1">
                <a:solidFill>
                  <a:srgbClr val="001F5F"/>
                </a:solidFill>
                <a:latin typeface="Times New Roman"/>
                <a:cs typeface="Times New Roman"/>
              </a:rPr>
              <a:t>days</a:t>
            </a:r>
            <a:r>
              <a:rPr dirty="0" sz="2600" spc="5" b="1" i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2600" spc="125" b="1" i="1">
                <a:solidFill>
                  <a:srgbClr val="001F5F"/>
                </a:solidFill>
                <a:latin typeface="Times New Roman"/>
                <a:cs typeface="Times New Roman"/>
              </a:rPr>
              <a:t>consecutively. </a:t>
            </a:r>
            <a:r>
              <a:rPr dirty="0" sz="2600" spc="125" b="1" i="1">
                <a:latin typeface="Times New Roman"/>
                <a:cs typeface="Times New Roman"/>
              </a:rPr>
              <a:t> </a:t>
            </a:r>
            <a:r>
              <a:rPr dirty="0" sz="2600" spc="110" b="1" i="1">
                <a:latin typeface="Times New Roman"/>
                <a:cs typeface="Times New Roman"/>
              </a:rPr>
              <a:t>4.At</a:t>
            </a:r>
            <a:r>
              <a:rPr dirty="0" sz="2600" spc="-100" b="1" i="1">
                <a:latin typeface="Times New Roman"/>
                <a:cs typeface="Times New Roman"/>
              </a:rPr>
              <a:t> </a:t>
            </a:r>
            <a:r>
              <a:rPr dirty="0" sz="2600" spc="204" b="1" i="1">
                <a:solidFill>
                  <a:srgbClr val="001F5F"/>
                </a:solidFill>
                <a:latin typeface="Times New Roman"/>
                <a:cs typeface="Times New Roman"/>
              </a:rPr>
              <a:t>least</a:t>
            </a:r>
            <a:r>
              <a:rPr dirty="0" sz="2600" spc="-75" b="1" i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2600" spc="250" b="1" i="1">
                <a:solidFill>
                  <a:srgbClr val="001F5F"/>
                </a:solidFill>
                <a:latin typeface="Times New Roman"/>
                <a:cs typeface="Times New Roman"/>
              </a:rPr>
              <a:t>two</a:t>
            </a:r>
            <a:r>
              <a:rPr dirty="0" sz="2600" spc="-100" b="1" i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2600" spc="185" b="1" i="1">
                <a:solidFill>
                  <a:srgbClr val="001F5F"/>
                </a:solidFill>
                <a:latin typeface="Times New Roman"/>
                <a:cs typeface="Times New Roman"/>
              </a:rPr>
              <a:t>visits</a:t>
            </a:r>
            <a:r>
              <a:rPr dirty="0" sz="2600" spc="-55" b="1" i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2600" spc="204" b="1" i="1">
                <a:solidFill>
                  <a:srgbClr val="001F5F"/>
                </a:solidFill>
                <a:latin typeface="Times New Roman"/>
                <a:cs typeface="Times New Roman"/>
              </a:rPr>
              <a:t>a</a:t>
            </a:r>
            <a:r>
              <a:rPr dirty="0" sz="2600" spc="-55" b="1" i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2600" spc="200" b="1" i="1">
                <a:solidFill>
                  <a:srgbClr val="001F5F"/>
                </a:solidFill>
                <a:latin typeface="Times New Roman"/>
                <a:cs typeface="Times New Roman"/>
              </a:rPr>
              <a:t>day</a:t>
            </a:r>
            <a:r>
              <a:rPr dirty="0" sz="2600" spc="-80" b="1" i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2600" spc="140" b="1" i="1">
                <a:solidFill>
                  <a:srgbClr val="001F5F"/>
                </a:solidFill>
                <a:latin typeface="Times New Roman"/>
                <a:cs typeface="Times New Roman"/>
              </a:rPr>
              <a:t>for</a:t>
            </a:r>
            <a:r>
              <a:rPr dirty="0" sz="2600" spc="-50" b="1" i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2600" spc="114" b="1" i="1">
                <a:solidFill>
                  <a:srgbClr val="001F5F"/>
                </a:solidFill>
                <a:latin typeface="Times New Roman"/>
                <a:cs typeface="Times New Roman"/>
              </a:rPr>
              <a:t>lunch</a:t>
            </a:r>
            <a:r>
              <a:rPr dirty="0" sz="2600" spc="-60" b="1" i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2600" spc="190" b="1" i="1">
                <a:solidFill>
                  <a:srgbClr val="001F5F"/>
                </a:solidFill>
                <a:latin typeface="Times New Roman"/>
                <a:cs typeface="Times New Roman"/>
              </a:rPr>
              <a:t>and</a:t>
            </a:r>
            <a:r>
              <a:rPr dirty="0" sz="2600" spc="-60" b="1" i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2600" spc="155" b="1" i="1">
                <a:solidFill>
                  <a:srgbClr val="001F5F"/>
                </a:solidFill>
                <a:latin typeface="Times New Roman"/>
                <a:cs typeface="Times New Roman"/>
              </a:rPr>
              <a:t>dinner</a:t>
            </a:r>
            <a:r>
              <a:rPr dirty="0" sz="2600" spc="-75" b="1" i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2600" spc="155" b="1" i="1">
                <a:latin typeface="Times New Roman"/>
                <a:cs typeface="Times New Roman"/>
              </a:rPr>
              <a:t>have</a:t>
            </a:r>
            <a:r>
              <a:rPr dirty="0" sz="2600" spc="-80" b="1" i="1">
                <a:latin typeface="Times New Roman"/>
                <a:cs typeface="Times New Roman"/>
              </a:rPr>
              <a:t> </a:t>
            </a:r>
            <a:r>
              <a:rPr dirty="0" sz="2600" spc="260" b="1" i="1">
                <a:latin typeface="Times New Roman"/>
                <a:cs typeface="Times New Roman"/>
              </a:rPr>
              <a:t>to  </a:t>
            </a:r>
            <a:r>
              <a:rPr dirty="0" sz="2600" spc="190" b="1" i="1">
                <a:latin typeface="Times New Roman"/>
                <a:cs typeface="Times New Roman"/>
              </a:rPr>
              <a:t>be</a:t>
            </a:r>
            <a:r>
              <a:rPr dirty="0" sz="2600" spc="535" b="1" i="1">
                <a:latin typeface="Times New Roman"/>
                <a:cs typeface="Times New Roman"/>
              </a:rPr>
              <a:t> </a:t>
            </a:r>
            <a:r>
              <a:rPr dirty="0" sz="2600" spc="204" b="1" i="1">
                <a:latin typeface="Times New Roman"/>
                <a:cs typeface="Times New Roman"/>
              </a:rPr>
              <a:t>made.</a:t>
            </a:r>
            <a:endParaRPr sz="2600">
              <a:latin typeface="Times New Roman"/>
              <a:cs typeface="Times New Roman"/>
            </a:endParaRPr>
          </a:p>
          <a:p>
            <a:pPr marL="254000" indent="-241935">
              <a:lnSpc>
                <a:spcPct val="100000"/>
              </a:lnSpc>
              <a:spcBef>
                <a:spcPts val="375"/>
              </a:spcBef>
              <a:buClr>
                <a:srgbClr val="000000"/>
              </a:buClr>
              <a:buSzPct val="96153"/>
              <a:buAutoNum type="arabicPeriod" startAt="5"/>
              <a:tabLst>
                <a:tab pos="254635" algn="l"/>
              </a:tabLst>
            </a:pPr>
            <a:r>
              <a:rPr dirty="0" sz="2600" spc="60" b="1" i="1">
                <a:solidFill>
                  <a:srgbClr val="001F5F"/>
                </a:solidFill>
                <a:latin typeface="Times New Roman"/>
                <a:cs typeface="Times New Roman"/>
              </a:rPr>
              <a:t>Two</a:t>
            </a:r>
            <a:r>
              <a:rPr dirty="0" sz="2600" spc="-175" b="1" i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2600" spc="170" b="1" i="1">
                <a:solidFill>
                  <a:srgbClr val="001F5F"/>
                </a:solidFill>
                <a:latin typeface="Times New Roman"/>
                <a:cs typeface="Times New Roman"/>
              </a:rPr>
              <a:t>investigators</a:t>
            </a:r>
            <a:r>
              <a:rPr dirty="0" sz="2600" spc="-100" b="1" i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2600" spc="165" b="1" i="1">
                <a:latin typeface="Times New Roman"/>
                <a:cs typeface="Times New Roman"/>
              </a:rPr>
              <a:t>should</a:t>
            </a:r>
            <a:r>
              <a:rPr dirty="0" sz="2600" spc="-110" b="1" i="1">
                <a:latin typeface="Times New Roman"/>
                <a:cs typeface="Times New Roman"/>
              </a:rPr>
              <a:t> </a:t>
            </a:r>
            <a:r>
              <a:rPr dirty="0" sz="2600" spc="185" b="1" i="1">
                <a:latin typeface="Times New Roman"/>
                <a:cs typeface="Times New Roman"/>
              </a:rPr>
              <a:t>be</a:t>
            </a:r>
            <a:r>
              <a:rPr dirty="0" sz="2600" spc="-55" b="1" i="1">
                <a:latin typeface="Times New Roman"/>
                <a:cs typeface="Times New Roman"/>
              </a:rPr>
              <a:t> </a:t>
            </a:r>
            <a:r>
              <a:rPr dirty="0" sz="2600" spc="155" b="1" i="1">
                <a:latin typeface="Times New Roman"/>
                <a:cs typeface="Times New Roman"/>
              </a:rPr>
              <a:t>available</a:t>
            </a:r>
            <a:r>
              <a:rPr dirty="0" sz="2600" spc="-80" b="1" i="1">
                <a:latin typeface="Times New Roman"/>
                <a:cs typeface="Times New Roman"/>
              </a:rPr>
              <a:t> </a:t>
            </a:r>
            <a:r>
              <a:rPr dirty="0" sz="2600" b="1" i="1">
                <a:latin typeface="Times New Roman"/>
                <a:cs typeface="Times New Roman"/>
              </a:rPr>
              <a:t>-</a:t>
            </a:r>
            <a:r>
              <a:rPr dirty="0" sz="2600" spc="-45" b="1" i="1">
                <a:latin typeface="Times New Roman"/>
                <a:cs typeface="Times New Roman"/>
              </a:rPr>
              <a:t> </a:t>
            </a:r>
            <a:r>
              <a:rPr dirty="0" sz="2600" spc="185" b="1" i="1">
                <a:latin typeface="Times New Roman"/>
                <a:cs typeface="Times New Roman"/>
              </a:rPr>
              <a:t>one</a:t>
            </a:r>
            <a:r>
              <a:rPr dirty="0" sz="2600" spc="-70" b="1" i="1">
                <a:latin typeface="Times New Roman"/>
                <a:cs typeface="Times New Roman"/>
              </a:rPr>
              <a:t> </a:t>
            </a:r>
            <a:r>
              <a:rPr dirty="0" sz="2600" spc="185" b="1" i="1">
                <a:latin typeface="Times New Roman"/>
                <a:cs typeface="Times New Roman"/>
              </a:rPr>
              <a:t>talks</a:t>
            </a:r>
            <a:r>
              <a:rPr dirty="0" sz="2600" spc="-85" b="1" i="1">
                <a:latin typeface="Times New Roman"/>
                <a:cs typeface="Times New Roman"/>
              </a:rPr>
              <a:t> </a:t>
            </a:r>
            <a:r>
              <a:rPr dirty="0" sz="2600" spc="190" b="1" i="1">
                <a:latin typeface="Times New Roman"/>
                <a:cs typeface="Times New Roman"/>
              </a:rPr>
              <a:t>and</a:t>
            </a:r>
            <a:endParaRPr sz="2600">
              <a:latin typeface="Times New Roman"/>
              <a:cs typeface="Times New Roman"/>
            </a:endParaRPr>
          </a:p>
          <a:p>
            <a:pPr marL="119380">
              <a:lnSpc>
                <a:spcPct val="100000"/>
              </a:lnSpc>
              <a:spcBef>
                <a:spcPts val="625"/>
              </a:spcBef>
            </a:pPr>
            <a:r>
              <a:rPr dirty="0" sz="2600" spc="155" b="1" i="1">
                <a:latin typeface="Times New Roman"/>
                <a:cs typeface="Times New Roman"/>
              </a:rPr>
              <a:t>weighs</a:t>
            </a:r>
            <a:r>
              <a:rPr dirty="0" sz="2600" spc="-90" b="1" i="1">
                <a:latin typeface="Times New Roman"/>
                <a:cs typeface="Times New Roman"/>
              </a:rPr>
              <a:t> </a:t>
            </a:r>
            <a:r>
              <a:rPr dirty="0" sz="2600" spc="190" b="1" i="1">
                <a:latin typeface="Times New Roman"/>
                <a:cs typeface="Times New Roman"/>
              </a:rPr>
              <a:t>and</a:t>
            </a:r>
            <a:r>
              <a:rPr dirty="0" sz="2600" spc="-65" b="1" i="1">
                <a:latin typeface="Times New Roman"/>
                <a:cs typeface="Times New Roman"/>
              </a:rPr>
              <a:t> </a:t>
            </a:r>
            <a:r>
              <a:rPr dirty="0" sz="2600" spc="210" b="1" i="1">
                <a:latin typeface="Times New Roman"/>
                <a:cs typeface="Times New Roman"/>
              </a:rPr>
              <a:t>the</a:t>
            </a:r>
            <a:r>
              <a:rPr dirty="0" sz="2600" spc="-114" b="1" i="1">
                <a:latin typeface="Times New Roman"/>
                <a:cs typeface="Times New Roman"/>
              </a:rPr>
              <a:t> </a:t>
            </a:r>
            <a:r>
              <a:rPr dirty="0" sz="2600" spc="190" b="1" i="1">
                <a:latin typeface="Times New Roman"/>
                <a:cs typeface="Times New Roman"/>
              </a:rPr>
              <a:t>other</a:t>
            </a:r>
            <a:r>
              <a:rPr dirty="0" sz="2600" spc="-80" b="1" i="1">
                <a:latin typeface="Times New Roman"/>
                <a:cs typeface="Times New Roman"/>
              </a:rPr>
              <a:t> </a:t>
            </a:r>
            <a:r>
              <a:rPr dirty="0" sz="2600" spc="140" b="1" i="1">
                <a:latin typeface="Times New Roman"/>
                <a:cs typeface="Times New Roman"/>
              </a:rPr>
              <a:t>records</a:t>
            </a:r>
            <a:r>
              <a:rPr dirty="0" sz="2600" spc="-60" b="1" i="1">
                <a:latin typeface="Times New Roman"/>
                <a:cs typeface="Times New Roman"/>
              </a:rPr>
              <a:t> </a:t>
            </a:r>
            <a:r>
              <a:rPr dirty="0" sz="2600" spc="175" b="1" i="1">
                <a:latin typeface="Times New Roman"/>
                <a:cs typeface="Times New Roman"/>
              </a:rPr>
              <a:t>observations.</a:t>
            </a:r>
            <a:endParaRPr sz="2600">
              <a:latin typeface="Times New Roman"/>
              <a:cs typeface="Times New Roman"/>
            </a:endParaRPr>
          </a:p>
          <a:p>
            <a:pPr marL="12700" marR="709295">
              <a:lnSpc>
                <a:spcPct val="100000"/>
              </a:lnSpc>
              <a:spcBef>
                <a:spcPts val="850"/>
              </a:spcBef>
              <a:buSzPct val="96153"/>
              <a:buAutoNum type="arabicPeriod" startAt="6"/>
              <a:tabLst>
                <a:tab pos="286385" algn="l"/>
              </a:tabLst>
            </a:pPr>
            <a:r>
              <a:rPr dirty="0" sz="2600" spc="85" b="1" i="1">
                <a:latin typeface="Times New Roman"/>
                <a:cs typeface="Times New Roman"/>
              </a:rPr>
              <a:t>Any</a:t>
            </a:r>
            <a:r>
              <a:rPr dirty="0" sz="2600" spc="-85" b="1" i="1">
                <a:latin typeface="Times New Roman"/>
                <a:cs typeface="Times New Roman"/>
              </a:rPr>
              <a:t> </a:t>
            </a:r>
            <a:r>
              <a:rPr dirty="0" sz="2600" spc="200" b="1" i="1">
                <a:solidFill>
                  <a:srgbClr val="001F5F"/>
                </a:solidFill>
                <a:latin typeface="Times New Roman"/>
                <a:cs typeface="Times New Roman"/>
              </a:rPr>
              <a:t>pets,</a:t>
            </a:r>
            <a:r>
              <a:rPr dirty="0" sz="2600" spc="-85" b="1" i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2600" spc="190" b="1" i="1">
                <a:solidFill>
                  <a:srgbClr val="001F5F"/>
                </a:solidFill>
                <a:latin typeface="Times New Roman"/>
                <a:cs typeface="Times New Roman"/>
              </a:rPr>
              <a:t>breast</a:t>
            </a:r>
            <a:r>
              <a:rPr dirty="0" sz="2600" spc="-70" b="1" i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2600" spc="140" b="1" i="1">
                <a:solidFill>
                  <a:srgbClr val="001F5F"/>
                </a:solidFill>
                <a:latin typeface="Times New Roman"/>
                <a:cs typeface="Times New Roman"/>
              </a:rPr>
              <a:t>fed</a:t>
            </a:r>
            <a:r>
              <a:rPr dirty="0" sz="2600" spc="-80" b="1" i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2600" spc="114" b="1" i="1">
                <a:solidFill>
                  <a:srgbClr val="001F5F"/>
                </a:solidFill>
                <a:latin typeface="Times New Roman"/>
                <a:cs typeface="Times New Roman"/>
              </a:rPr>
              <a:t>children,</a:t>
            </a:r>
            <a:r>
              <a:rPr dirty="0" sz="2600" spc="-75" b="1" i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2600" spc="200" b="1" i="1">
                <a:solidFill>
                  <a:srgbClr val="001F5F"/>
                </a:solidFill>
                <a:latin typeface="Times New Roman"/>
                <a:cs typeface="Times New Roman"/>
              </a:rPr>
              <a:t>guests</a:t>
            </a:r>
            <a:r>
              <a:rPr dirty="0" sz="2600" spc="-85" b="1" i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2600" spc="150" b="1" i="1">
                <a:latin typeface="Times New Roman"/>
                <a:cs typeface="Times New Roman"/>
              </a:rPr>
              <a:t>etc.</a:t>
            </a:r>
            <a:r>
              <a:rPr dirty="0" sz="2600" spc="-85" b="1" i="1">
                <a:latin typeface="Times New Roman"/>
                <a:cs typeface="Times New Roman"/>
              </a:rPr>
              <a:t> </a:t>
            </a:r>
            <a:r>
              <a:rPr dirty="0" sz="2600" spc="165" b="1" i="1">
                <a:latin typeface="Times New Roman"/>
                <a:cs typeface="Times New Roman"/>
              </a:rPr>
              <a:t>should</a:t>
            </a:r>
            <a:r>
              <a:rPr dirty="0" sz="2600" spc="-90" b="1" i="1">
                <a:latin typeface="Times New Roman"/>
                <a:cs typeface="Times New Roman"/>
              </a:rPr>
              <a:t> </a:t>
            </a:r>
            <a:r>
              <a:rPr dirty="0" sz="2600" spc="185" b="1" i="1">
                <a:latin typeface="Times New Roman"/>
                <a:cs typeface="Times New Roman"/>
              </a:rPr>
              <a:t>be  </a:t>
            </a:r>
            <a:r>
              <a:rPr dirty="0" sz="2600" spc="145" b="1" i="1">
                <a:latin typeface="Times New Roman"/>
                <a:cs typeface="Times New Roman"/>
              </a:rPr>
              <a:t>considered.</a:t>
            </a:r>
            <a:endParaRPr sz="2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9143999" cy="685799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0" y="0"/>
              <a:ext cx="9143999" cy="10287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4401312" y="0"/>
              <a:ext cx="4742688" cy="60045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0" y="0"/>
              <a:ext cx="9143999" cy="1021079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91440" y="1007363"/>
              <a:ext cx="190500" cy="202691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91440" y="1827276"/>
              <a:ext cx="435864" cy="323088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91440" y="3070860"/>
              <a:ext cx="435864" cy="323088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91440" y="4006596"/>
              <a:ext cx="190500" cy="202692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/>
          <p:cNvSpPr txBox="1"/>
          <p:nvPr/>
        </p:nvSpPr>
        <p:spPr>
          <a:xfrm>
            <a:off x="352755" y="769746"/>
            <a:ext cx="8148955" cy="569150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4445" marR="1908810" indent="-1262380">
              <a:lnSpc>
                <a:spcPct val="120000"/>
              </a:lnSpc>
              <a:spcBef>
                <a:spcPts val="100"/>
              </a:spcBef>
            </a:pPr>
            <a:r>
              <a:rPr dirty="0" sz="2400" spc="135" b="1" i="1">
                <a:latin typeface="Times New Roman"/>
                <a:cs typeface="Times New Roman"/>
              </a:rPr>
              <a:t>Advantages-</a:t>
            </a:r>
            <a:r>
              <a:rPr dirty="0" sz="2400" spc="-65" b="1" i="1">
                <a:latin typeface="Times New Roman"/>
                <a:cs typeface="Times New Roman"/>
              </a:rPr>
              <a:t> </a:t>
            </a:r>
            <a:r>
              <a:rPr dirty="0" sz="2400" spc="110" b="1" i="1">
                <a:latin typeface="Times New Roman"/>
                <a:cs typeface="Times New Roman"/>
              </a:rPr>
              <a:t>More</a:t>
            </a:r>
            <a:r>
              <a:rPr dirty="0" sz="2400" spc="-114" b="1" i="1">
                <a:latin typeface="Times New Roman"/>
                <a:cs typeface="Times New Roman"/>
              </a:rPr>
              <a:t> </a:t>
            </a:r>
            <a:r>
              <a:rPr dirty="0" sz="2400" spc="145" b="1" i="1">
                <a:latin typeface="Times New Roman"/>
                <a:cs typeface="Times New Roman"/>
              </a:rPr>
              <a:t>accurate</a:t>
            </a:r>
            <a:r>
              <a:rPr dirty="0" sz="2400" spc="-75" b="1" i="1">
                <a:latin typeface="Times New Roman"/>
                <a:cs typeface="Times New Roman"/>
              </a:rPr>
              <a:t> </a:t>
            </a:r>
            <a:r>
              <a:rPr dirty="0" sz="2400" spc="180" b="1" i="1">
                <a:latin typeface="Times New Roman"/>
                <a:cs typeface="Times New Roman"/>
              </a:rPr>
              <a:t>than</a:t>
            </a:r>
            <a:r>
              <a:rPr dirty="0" sz="2400" spc="-100" b="1" i="1">
                <a:latin typeface="Times New Roman"/>
                <a:cs typeface="Times New Roman"/>
              </a:rPr>
              <a:t> </a:t>
            </a:r>
            <a:r>
              <a:rPr dirty="0" sz="2400" spc="10" b="1" i="1">
                <a:latin typeface="Times New Roman"/>
                <a:cs typeface="Times New Roman"/>
              </a:rPr>
              <a:t>24</a:t>
            </a:r>
            <a:r>
              <a:rPr dirty="0" sz="2400" spc="-55" b="1" i="1">
                <a:latin typeface="Times New Roman"/>
                <a:cs typeface="Times New Roman"/>
              </a:rPr>
              <a:t> </a:t>
            </a:r>
            <a:r>
              <a:rPr dirty="0" sz="2400" spc="120" b="1" i="1">
                <a:latin typeface="Times New Roman"/>
                <a:cs typeface="Times New Roman"/>
              </a:rPr>
              <a:t>hr</a:t>
            </a:r>
            <a:r>
              <a:rPr dirty="0" sz="2400" spc="-80" b="1" i="1">
                <a:latin typeface="Times New Roman"/>
                <a:cs typeface="Times New Roman"/>
              </a:rPr>
              <a:t> </a:t>
            </a:r>
            <a:r>
              <a:rPr dirty="0" sz="2400" spc="114" b="1" i="1">
                <a:latin typeface="Times New Roman"/>
                <a:cs typeface="Times New Roman"/>
              </a:rPr>
              <a:t>recall  </a:t>
            </a:r>
            <a:r>
              <a:rPr dirty="0" sz="2400" spc="150" b="1" i="1">
                <a:latin typeface="Times New Roman"/>
                <a:cs typeface="Times New Roman"/>
              </a:rPr>
              <a:t>Good</a:t>
            </a:r>
            <a:r>
              <a:rPr dirty="0" sz="2400" spc="-45" b="1" i="1">
                <a:latin typeface="Times New Roman"/>
                <a:cs typeface="Times New Roman"/>
              </a:rPr>
              <a:t> </a:t>
            </a:r>
            <a:r>
              <a:rPr dirty="0" sz="2400" spc="245" b="1" i="1">
                <a:latin typeface="Times New Roman"/>
                <a:cs typeface="Times New Roman"/>
              </a:rPr>
              <a:t>to</a:t>
            </a:r>
            <a:r>
              <a:rPr dirty="0" sz="2400" spc="-90" b="1" i="1">
                <a:latin typeface="Times New Roman"/>
                <a:cs typeface="Times New Roman"/>
              </a:rPr>
              <a:t> </a:t>
            </a:r>
            <a:r>
              <a:rPr dirty="0" sz="2400" spc="200" b="1" i="1">
                <a:latin typeface="Times New Roman"/>
                <a:cs typeface="Times New Roman"/>
              </a:rPr>
              <a:t>estimate</a:t>
            </a:r>
            <a:r>
              <a:rPr dirty="0" sz="2400" spc="-65" b="1" i="1">
                <a:latin typeface="Times New Roman"/>
                <a:cs typeface="Times New Roman"/>
              </a:rPr>
              <a:t> </a:t>
            </a:r>
            <a:r>
              <a:rPr dirty="0" sz="2400" spc="130" b="1" i="1">
                <a:latin typeface="Times New Roman"/>
                <a:cs typeface="Times New Roman"/>
              </a:rPr>
              <a:t>caloric</a:t>
            </a:r>
            <a:r>
              <a:rPr dirty="0" sz="2400" spc="-90" b="1" i="1">
                <a:latin typeface="Times New Roman"/>
                <a:cs typeface="Times New Roman"/>
              </a:rPr>
              <a:t> </a:t>
            </a:r>
            <a:r>
              <a:rPr dirty="0" sz="2400" spc="135" b="1" i="1">
                <a:latin typeface="Times New Roman"/>
                <a:cs typeface="Times New Roman"/>
              </a:rPr>
              <a:t>intake.</a:t>
            </a:r>
            <a:endParaRPr sz="2400">
              <a:latin typeface="Times New Roman"/>
              <a:cs typeface="Times New Roman"/>
            </a:endParaRPr>
          </a:p>
          <a:p>
            <a:pPr marL="12700" marR="381635">
              <a:lnSpc>
                <a:spcPct val="100000"/>
              </a:lnSpc>
              <a:spcBef>
                <a:spcPts val="825"/>
              </a:spcBef>
            </a:pPr>
            <a:r>
              <a:rPr dirty="0" sz="2400" spc="125" b="1" i="1">
                <a:latin typeface="Times New Roman"/>
                <a:cs typeface="Times New Roman"/>
              </a:rPr>
              <a:t>It</a:t>
            </a:r>
            <a:r>
              <a:rPr dirty="0" sz="2400" spc="-95" b="1" i="1">
                <a:latin typeface="Times New Roman"/>
                <a:cs typeface="Times New Roman"/>
              </a:rPr>
              <a:t> </a:t>
            </a:r>
            <a:r>
              <a:rPr dirty="0" sz="2400" spc="165" b="1" i="1">
                <a:latin typeface="Times New Roman"/>
                <a:cs typeface="Times New Roman"/>
              </a:rPr>
              <a:t>accounts</a:t>
            </a:r>
            <a:r>
              <a:rPr dirty="0" sz="2400" spc="-90" b="1" i="1">
                <a:latin typeface="Times New Roman"/>
                <a:cs typeface="Times New Roman"/>
              </a:rPr>
              <a:t> </a:t>
            </a:r>
            <a:r>
              <a:rPr dirty="0" sz="2400" spc="125" b="1" i="1">
                <a:latin typeface="Times New Roman"/>
                <a:cs typeface="Times New Roman"/>
              </a:rPr>
              <a:t>for</a:t>
            </a:r>
            <a:r>
              <a:rPr dirty="0" sz="2400" spc="-50" b="1" i="1">
                <a:latin typeface="Times New Roman"/>
                <a:cs typeface="Times New Roman"/>
              </a:rPr>
              <a:t> </a:t>
            </a:r>
            <a:r>
              <a:rPr dirty="0" sz="2400" spc="185" b="1" i="1">
                <a:latin typeface="Times New Roman"/>
                <a:cs typeface="Times New Roman"/>
              </a:rPr>
              <a:t>the</a:t>
            </a:r>
            <a:r>
              <a:rPr dirty="0" sz="2400" spc="-80" b="1" i="1">
                <a:latin typeface="Times New Roman"/>
                <a:cs typeface="Times New Roman"/>
              </a:rPr>
              <a:t> </a:t>
            </a:r>
            <a:r>
              <a:rPr dirty="0" sz="2400" spc="165" b="1" i="1">
                <a:latin typeface="Times New Roman"/>
                <a:cs typeface="Times New Roman"/>
              </a:rPr>
              <a:t>non</a:t>
            </a:r>
            <a:r>
              <a:rPr dirty="0" sz="2400" spc="-35" b="1" i="1">
                <a:latin typeface="Times New Roman"/>
                <a:cs typeface="Times New Roman"/>
              </a:rPr>
              <a:t> </a:t>
            </a:r>
            <a:r>
              <a:rPr dirty="0" sz="2400" spc="145" b="1" i="1">
                <a:latin typeface="Times New Roman"/>
                <a:cs typeface="Times New Roman"/>
              </a:rPr>
              <a:t>edible</a:t>
            </a:r>
            <a:r>
              <a:rPr dirty="0" sz="2400" spc="-90" b="1" i="1">
                <a:latin typeface="Times New Roman"/>
                <a:cs typeface="Times New Roman"/>
              </a:rPr>
              <a:t> </a:t>
            </a:r>
            <a:r>
              <a:rPr dirty="0" sz="2400" spc="190" b="1" i="1">
                <a:latin typeface="Times New Roman"/>
                <a:cs typeface="Times New Roman"/>
              </a:rPr>
              <a:t>parts</a:t>
            </a:r>
            <a:r>
              <a:rPr dirty="0" sz="2400" spc="-80" b="1" i="1">
                <a:latin typeface="Times New Roman"/>
                <a:cs typeface="Times New Roman"/>
              </a:rPr>
              <a:t> </a:t>
            </a:r>
            <a:r>
              <a:rPr dirty="0" sz="2400" spc="125" b="1" i="1">
                <a:latin typeface="Times New Roman"/>
                <a:cs typeface="Times New Roman"/>
              </a:rPr>
              <a:t>of</a:t>
            </a:r>
            <a:r>
              <a:rPr dirty="0" sz="2400" spc="-55" b="1" i="1">
                <a:latin typeface="Times New Roman"/>
                <a:cs typeface="Times New Roman"/>
              </a:rPr>
              <a:t> </a:t>
            </a:r>
            <a:r>
              <a:rPr dirty="0" sz="2400" spc="160" b="1" i="1">
                <a:latin typeface="Times New Roman"/>
                <a:cs typeface="Times New Roman"/>
              </a:rPr>
              <a:t>food</a:t>
            </a:r>
            <a:r>
              <a:rPr dirty="0" sz="2400" spc="-25" b="1" i="1">
                <a:latin typeface="Times New Roman"/>
                <a:cs typeface="Times New Roman"/>
              </a:rPr>
              <a:t> </a:t>
            </a:r>
            <a:r>
              <a:rPr dirty="0" sz="2400" spc="170" b="1" i="1">
                <a:latin typeface="Times New Roman"/>
                <a:cs typeface="Times New Roman"/>
              </a:rPr>
              <a:t>as</a:t>
            </a:r>
            <a:r>
              <a:rPr dirty="0" sz="2400" spc="-55" b="1" i="1">
                <a:latin typeface="Times New Roman"/>
                <a:cs typeface="Times New Roman"/>
              </a:rPr>
              <a:t> </a:t>
            </a:r>
            <a:r>
              <a:rPr dirty="0" sz="2400" spc="114" b="1" i="1">
                <a:latin typeface="Times New Roman"/>
                <a:cs typeface="Times New Roman"/>
              </a:rPr>
              <a:t>well.</a:t>
            </a:r>
            <a:r>
              <a:rPr dirty="0" sz="2400" spc="-180" b="1" i="1">
                <a:latin typeface="Times New Roman"/>
                <a:cs typeface="Times New Roman"/>
              </a:rPr>
              <a:t> </a:t>
            </a:r>
            <a:r>
              <a:rPr dirty="0" sz="2400" spc="100" b="1" i="1">
                <a:latin typeface="Times New Roman"/>
                <a:cs typeface="Times New Roman"/>
              </a:rPr>
              <a:t>The  </a:t>
            </a:r>
            <a:r>
              <a:rPr dirty="0" sz="2400" spc="175" b="1" i="1">
                <a:latin typeface="Times New Roman"/>
                <a:cs typeface="Times New Roman"/>
              </a:rPr>
              <a:t>wastage</a:t>
            </a:r>
            <a:r>
              <a:rPr dirty="0" sz="2400" spc="-100" b="1" i="1">
                <a:latin typeface="Times New Roman"/>
                <a:cs typeface="Times New Roman"/>
              </a:rPr>
              <a:t> </a:t>
            </a:r>
            <a:r>
              <a:rPr dirty="0" sz="2400" spc="130" b="1" i="1">
                <a:latin typeface="Times New Roman"/>
                <a:cs typeface="Times New Roman"/>
              </a:rPr>
              <a:t>is</a:t>
            </a:r>
            <a:r>
              <a:rPr dirty="0" sz="2400" spc="-60" b="1" i="1">
                <a:latin typeface="Times New Roman"/>
                <a:cs typeface="Times New Roman"/>
              </a:rPr>
              <a:t> </a:t>
            </a:r>
            <a:r>
              <a:rPr dirty="0" sz="2400" spc="160" b="1" i="1">
                <a:latin typeface="Times New Roman"/>
                <a:cs typeface="Times New Roman"/>
              </a:rPr>
              <a:t>also</a:t>
            </a:r>
            <a:r>
              <a:rPr dirty="0" sz="2400" spc="-70" b="1" i="1">
                <a:latin typeface="Times New Roman"/>
                <a:cs typeface="Times New Roman"/>
              </a:rPr>
              <a:t> </a:t>
            </a:r>
            <a:r>
              <a:rPr dirty="0" sz="2400" spc="160" b="1" i="1">
                <a:latin typeface="Times New Roman"/>
                <a:cs typeface="Times New Roman"/>
              </a:rPr>
              <a:t>taken</a:t>
            </a:r>
            <a:r>
              <a:rPr dirty="0" sz="2400" spc="-95" b="1" i="1">
                <a:latin typeface="Times New Roman"/>
                <a:cs typeface="Times New Roman"/>
              </a:rPr>
              <a:t> </a:t>
            </a:r>
            <a:r>
              <a:rPr dirty="0" sz="2400" spc="190" b="1" i="1">
                <a:latin typeface="Times New Roman"/>
                <a:cs typeface="Times New Roman"/>
              </a:rPr>
              <a:t>into</a:t>
            </a:r>
            <a:r>
              <a:rPr dirty="0" sz="2400" spc="-55" b="1" i="1">
                <a:latin typeface="Times New Roman"/>
                <a:cs typeface="Times New Roman"/>
              </a:rPr>
              <a:t> </a:t>
            </a:r>
            <a:r>
              <a:rPr dirty="0" sz="2400" spc="160" b="1" i="1">
                <a:latin typeface="Times New Roman"/>
                <a:cs typeface="Times New Roman"/>
              </a:rPr>
              <a:t>account.</a:t>
            </a:r>
            <a:endParaRPr sz="2400">
              <a:latin typeface="Times New Roman"/>
              <a:cs typeface="Times New Roman"/>
            </a:endParaRPr>
          </a:p>
          <a:p>
            <a:pPr marL="12700" marR="5080">
              <a:lnSpc>
                <a:spcPts val="6900"/>
              </a:lnSpc>
              <a:spcBef>
                <a:spcPts val="710"/>
              </a:spcBef>
            </a:pPr>
            <a:r>
              <a:rPr dirty="0" sz="2400" spc="100" b="1" i="1">
                <a:latin typeface="Times New Roman"/>
                <a:cs typeface="Times New Roman"/>
              </a:rPr>
              <a:t>This</a:t>
            </a:r>
            <a:r>
              <a:rPr dirty="0" sz="2400" spc="-85" b="1" i="1">
                <a:latin typeface="Times New Roman"/>
                <a:cs typeface="Times New Roman"/>
              </a:rPr>
              <a:t> </a:t>
            </a:r>
            <a:r>
              <a:rPr dirty="0" sz="2400" spc="204" b="1" i="1">
                <a:latin typeface="Times New Roman"/>
                <a:cs typeface="Times New Roman"/>
              </a:rPr>
              <a:t>method</a:t>
            </a:r>
            <a:r>
              <a:rPr dirty="0" sz="2400" spc="-55" b="1" i="1">
                <a:latin typeface="Times New Roman"/>
                <a:cs typeface="Times New Roman"/>
              </a:rPr>
              <a:t> </a:t>
            </a:r>
            <a:r>
              <a:rPr dirty="0" sz="2400" spc="130" b="1" i="1">
                <a:latin typeface="Times New Roman"/>
                <a:cs typeface="Times New Roman"/>
              </a:rPr>
              <a:t>is</a:t>
            </a:r>
            <a:r>
              <a:rPr dirty="0" sz="2400" spc="-55" b="1" i="1">
                <a:latin typeface="Times New Roman"/>
                <a:cs typeface="Times New Roman"/>
              </a:rPr>
              <a:t> </a:t>
            </a:r>
            <a:r>
              <a:rPr dirty="0" sz="2400" spc="185" b="1" i="1">
                <a:latin typeface="Times New Roman"/>
                <a:cs typeface="Times New Roman"/>
              </a:rPr>
              <a:t>more</a:t>
            </a:r>
            <a:r>
              <a:rPr dirty="0" sz="2400" spc="-75" b="1" i="1">
                <a:latin typeface="Times New Roman"/>
                <a:cs typeface="Times New Roman"/>
              </a:rPr>
              <a:t> </a:t>
            </a:r>
            <a:r>
              <a:rPr dirty="0" sz="2400" spc="145" b="1" i="1">
                <a:latin typeface="Times New Roman"/>
                <a:cs typeface="Times New Roman"/>
              </a:rPr>
              <a:t>accurate</a:t>
            </a:r>
            <a:r>
              <a:rPr dirty="0" sz="2400" spc="-110" b="1" i="1">
                <a:latin typeface="Times New Roman"/>
                <a:cs typeface="Times New Roman"/>
              </a:rPr>
              <a:t> </a:t>
            </a:r>
            <a:r>
              <a:rPr dirty="0" sz="2400" spc="175" b="1" i="1">
                <a:latin typeface="Times New Roman"/>
                <a:cs typeface="Times New Roman"/>
              </a:rPr>
              <a:t>than</a:t>
            </a:r>
            <a:r>
              <a:rPr dirty="0" sz="2400" spc="-95" b="1" i="1">
                <a:latin typeface="Times New Roman"/>
                <a:cs typeface="Times New Roman"/>
              </a:rPr>
              <a:t> </a:t>
            </a:r>
            <a:r>
              <a:rPr dirty="0" sz="2400" spc="185" b="1" i="1">
                <a:latin typeface="Times New Roman"/>
                <a:cs typeface="Times New Roman"/>
              </a:rPr>
              <a:t>the</a:t>
            </a:r>
            <a:r>
              <a:rPr dirty="0" sz="2400" spc="-80" b="1" i="1">
                <a:latin typeface="Times New Roman"/>
                <a:cs typeface="Times New Roman"/>
              </a:rPr>
              <a:t> </a:t>
            </a:r>
            <a:r>
              <a:rPr dirty="0" sz="2400" spc="155" b="1" i="1">
                <a:latin typeface="Times New Roman"/>
                <a:cs typeface="Times New Roman"/>
              </a:rPr>
              <a:t>inventory</a:t>
            </a:r>
            <a:r>
              <a:rPr dirty="0" sz="2400" spc="-60" b="1" i="1">
                <a:latin typeface="Times New Roman"/>
                <a:cs typeface="Times New Roman"/>
              </a:rPr>
              <a:t> </a:t>
            </a:r>
            <a:r>
              <a:rPr dirty="0" sz="2400" spc="185" b="1" i="1">
                <a:latin typeface="Times New Roman"/>
                <a:cs typeface="Times New Roman"/>
              </a:rPr>
              <a:t>method.  </a:t>
            </a:r>
            <a:r>
              <a:rPr dirty="0" sz="2400" spc="145" b="1" i="1">
                <a:latin typeface="Times New Roman"/>
                <a:cs typeface="Times New Roman"/>
              </a:rPr>
              <a:t>Disadvantage- </a:t>
            </a:r>
            <a:r>
              <a:rPr dirty="0" sz="2400" spc="150" b="1" i="1">
                <a:latin typeface="Times New Roman"/>
                <a:cs typeface="Times New Roman"/>
              </a:rPr>
              <a:t>Time</a:t>
            </a:r>
            <a:r>
              <a:rPr dirty="0" sz="2400" spc="-360" b="1" i="1">
                <a:latin typeface="Times New Roman"/>
                <a:cs typeface="Times New Roman"/>
              </a:rPr>
              <a:t> </a:t>
            </a:r>
            <a:r>
              <a:rPr dirty="0" sz="2400" spc="160" b="1" i="1">
                <a:latin typeface="Times New Roman"/>
                <a:cs typeface="Times New Roman"/>
              </a:rPr>
              <a:t>consuming</a:t>
            </a:r>
            <a:endParaRPr sz="2400">
              <a:latin typeface="Times New Roman"/>
              <a:cs typeface="Times New Roman"/>
            </a:endParaRPr>
          </a:p>
          <a:p>
            <a:pPr marL="1414780">
              <a:lnSpc>
                <a:spcPts val="2800"/>
              </a:lnSpc>
            </a:pPr>
            <a:r>
              <a:rPr dirty="0" sz="2400" spc="145" b="1" i="1">
                <a:latin typeface="Times New Roman"/>
                <a:cs typeface="Times New Roman"/>
              </a:rPr>
              <a:t>Uncooperation </a:t>
            </a:r>
            <a:r>
              <a:rPr dirty="0" sz="2400" spc="155" b="1" i="1">
                <a:latin typeface="Times New Roman"/>
                <a:cs typeface="Times New Roman"/>
              </a:rPr>
              <a:t>from</a:t>
            </a:r>
            <a:r>
              <a:rPr dirty="0" sz="2400" spc="-229" b="1" i="1">
                <a:latin typeface="Times New Roman"/>
                <a:cs typeface="Times New Roman"/>
              </a:rPr>
              <a:t> </a:t>
            </a:r>
            <a:r>
              <a:rPr dirty="0" sz="2400" spc="150" b="1" i="1">
                <a:latin typeface="Times New Roman"/>
                <a:cs typeface="Times New Roman"/>
              </a:rPr>
              <a:t>family</a:t>
            </a:r>
            <a:endParaRPr sz="2400">
              <a:latin typeface="Times New Roman"/>
              <a:cs typeface="Times New Roman"/>
            </a:endParaRPr>
          </a:p>
          <a:p>
            <a:pPr marL="1414780" marR="560705" indent="-5080">
              <a:lnSpc>
                <a:spcPts val="3500"/>
              </a:lnSpc>
              <a:spcBef>
                <a:spcPts val="180"/>
              </a:spcBef>
            </a:pPr>
            <a:r>
              <a:rPr dirty="0" sz="2400" spc="125" b="1" i="1">
                <a:latin typeface="Times New Roman"/>
                <a:cs typeface="Times New Roman"/>
              </a:rPr>
              <a:t>Aplicability</a:t>
            </a:r>
            <a:r>
              <a:rPr dirty="0" sz="2400" spc="-80" b="1" i="1">
                <a:latin typeface="Times New Roman"/>
                <a:cs typeface="Times New Roman"/>
              </a:rPr>
              <a:t> </a:t>
            </a:r>
            <a:r>
              <a:rPr dirty="0" sz="2400" spc="245" b="1" i="1">
                <a:latin typeface="Times New Roman"/>
                <a:cs typeface="Times New Roman"/>
              </a:rPr>
              <a:t>to</a:t>
            </a:r>
            <a:r>
              <a:rPr dirty="0" sz="2400" spc="-85" b="1" i="1">
                <a:latin typeface="Times New Roman"/>
                <a:cs typeface="Times New Roman"/>
              </a:rPr>
              <a:t> </a:t>
            </a:r>
            <a:r>
              <a:rPr dirty="0" sz="2400" spc="170" b="1" i="1">
                <a:latin typeface="Times New Roman"/>
                <a:cs typeface="Times New Roman"/>
              </a:rPr>
              <a:t>other</a:t>
            </a:r>
            <a:r>
              <a:rPr dirty="0" sz="2400" spc="-75" b="1" i="1">
                <a:latin typeface="Times New Roman"/>
                <a:cs typeface="Times New Roman"/>
              </a:rPr>
              <a:t> </a:t>
            </a:r>
            <a:r>
              <a:rPr dirty="0" sz="2400" spc="180" b="1" i="1">
                <a:latin typeface="Times New Roman"/>
                <a:cs typeface="Times New Roman"/>
              </a:rPr>
              <a:t>nutrients</a:t>
            </a:r>
            <a:r>
              <a:rPr dirty="0" sz="2400" spc="-50" b="1" i="1">
                <a:latin typeface="Times New Roman"/>
                <a:cs typeface="Times New Roman"/>
              </a:rPr>
              <a:t> </a:t>
            </a:r>
            <a:r>
              <a:rPr dirty="0" sz="2400" spc="114" b="1" i="1">
                <a:latin typeface="Times New Roman"/>
                <a:cs typeface="Times New Roman"/>
              </a:rPr>
              <a:t>like</a:t>
            </a:r>
            <a:r>
              <a:rPr dirty="0" sz="2400" spc="-75" b="1" i="1">
                <a:latin typeface="Times New Roman"/>
                <a:cs typeface="Times New Roman"/>
              </a:rPr>
              <a:t> </a:t>
            </a:r>
            <a:r>
              <a:rPr dirty="0" sz="2400" spc="145" b="1" i="1">
                <a:latin typeface="Times New Roman"/>
                <a:cs typeface="Times New Roman"/>
              </a:rPr>
              <a:t>proteins,  </a:t>
            </a:r>
            <a:r>
              <a:rPr dirty="0" sz="2400" spc="180" b="1" i="1">
                <a:latin typeface="Times New Roman"/>
                <a:cs typeface="Times New Roman"/>
              </a:rPr>
              <a:t>vitamins </a:t>
            </a:r>
            <a:r>
              <a:rPr dirty="0" sz="2400" spc="130" b="1" i="1">
                <a:latin typeface="Times New Roman"/>
                <a:cs typeface="Times New Roman"/>
              </a:rPr>
              <a:t>is</a:t>
            </a:r>
            <a:r>
              <a:rPr dirty="0" sz="2400" spc="-375" b="1" i="1">
                <a:latin typeface="Times New Roman"/>
                <a:cs typeface="Times New Roman"/>
              </a:rPr>
              <a:t> </a:t>
            </a:r>
            <a:r>
              <a:rPr dirty="0" sz="2400" spc="170" b="1" i="1">
                <a:latin typeface="Times New Roman"/>
                <a:cs typeface="Times New Roman"/>
              </a:rPr>
              <a:t>limited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32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2400" spc="85" b="1" i="1">
                <a:latin typeface="Times New Roman"/>
                <a:cs typeface="Times New Roman"/>
              </a:rPr>
              <a:t>Can</a:t>
            </a:r>
            <a:r>
              <a:rPr dirty="0" sz="2400" spc="-90" b="1" i="1">
                <a:latin typeface="Times New Roman"/>
                <a:cs typeface="Times New Roman"/>
              </a:rPr>
              <a:t> </a:t>
            </a:r>
            <a:r>
              <a:rPr dirty="0" sz="2400" spc="170" b="1" i="1">
                <a:latin typeface="Times New Roman"/>
                <a:cs typeface="Times New Roman"/>
              </a:rPr>
              <a:t>be</a:t>
            </a:r>
            <a:r>
              <a:rPr dirty="0" sz="2400" spc="-70" b="1" i="1">
                <a:latin typeface="Times New Roman"/>
                <a:cs typeface="Times New Roman"/>
              </a:rPr>
              <a:t> </a:t>
            </a:r>
            <a:r>
              <a:rPr dirty="0" sz="2400" spc="190" b="1" i="1">
                <a:latin typeface="Times New Roman"/>
                <a:cs typeface="Times New Roman"/>
              </a:rPr>
              <a:t>adopted</a:t>
            </a:r>
            <a:r>
              <a:rPr dirty="0" sz="2400" spc="-25" b="1" i="1">
                <a:latin typeface="Times New Roman"/>
                <a:cs typeface="Times New Roman"/>
              </a:rPr>
              <a:t> </a:t>
            </a:r>
            <a:r>
              <a:rPr dirty="0" sz="2400" spc="130" b="1" i="1">
                <a:latin typeface="Times New Roman"/>
                <a:cs typeface="Times New Roman"/>
              </a:rPr>
              <a:t>in</a:t>
            </a:r>
            <a:r>
              <a:rPr dirty="0" sz="2400" spc="-30" b="1" i="1">
                <a:latin typeface="Times New Roman"/>
                <a:cs typeface="Times New Roman"/>
              </a:rPr>
              <a:t> </a:t>
            </a:r>
            <a:r>
              <a:rPr dirty="0" sz="2400" spc="180" b="1" i="1">
                <a:latin typeface="Times New Roman"/>
                <a:cs typeface="Times New Roman"/>
              </a:rPr>
              <a:t>institutions/hospitals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91439" y="6201155"/>
            <a:ext cx="190500" cy="20269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9143999" cy="685799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0" y="0"/>
              <a:ext cx="9143999" cy="10287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4401312" y="0"/>
              <a:ext cx="4742688" cy="60045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0" y="0"/>
              <a:ext cx="9143999" cy="1021079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3313175" y="4061459"/>
              <a:ext cx="5830824" cy="1098803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3317748" y="2983992"/>
              <a:ext cx="5826252" cy="1909572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137160" y="5056632"/>
              <a:ext cx="8773668" cy="1097280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141732" y="3980688"/>
              <a:ext cx="8763000" cy="1909572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/>
          <p:cNvSpPr txBox="1"/>
          <p:nvPr/>
        </p:nvSpPr>
        <p:spPr>
          <a:xfrm>
            <a:off x="703275" y="4174693"/>
            <a:ext cx="3139440" cy="10318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600" spc="-10" b="1" i="1">
                <a:solidFill>
                  <a:srgbClr val="800000"/>
                </a:solidFill>
                <a:latin typeface="Comic Sans MS"/>
                <a:cs typeface="Comic Sans MS"/>
              </a:rPr>
              <a:t>RECALL</a:t>
            </a:r>
            <a:endParaRPr sz="6600">
              <a:latin typeface="Comic Sans MS"/>
              <a:cs typeface="Comic Sans MS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880230" y="3214827"/>
            <a:ext cx="4457700" cy="2036445"/>
          </a:xfrm>
          <a:prstGeom prst="rect">
            <a:avLst/>
          </a:prstGeom>
        </p:spPr>
        <p:txBody>
          <a:bodyPr wrap="square" lIns="0" tIns="47625" rIns="0" bIns="0" rtlCol="0" vert="horz">
            <a:spAutoFit/>
          </a:bodyPr>
          <a:lstStyle/>
          <a:p>
            <a:pPr marL="678815" marR="5080" indent="-666750">
              <a:lnSpc>
                <a:spcPts val="7909"/>
              </a:lnSpc>
              <a:spcBef>
                <a:spcPts val="375"/>
              </a:spcBef>
            </a:pPr>
            <a:r>
              <a:rPr dirty="0" sz="6600" b="1" i="1">
                <a:solidFill>
                  <a:srgbClr val="800000"/>
                </a:solidFill>
                <a:latin typeface="Comic Sans MS"/>
                <a:cs typeface="Comic Sans MS"/>
              </a:rPr>
              <a:t>24</a:t>
            </a:r>
            <a:r>
              <a:rPr dirty="0" sz="6600" spc="-200" b="1" i="1">
                <a:solidFill>
                  <a:srgbClr val="800000"/>
                </a:solidFill>
                <a:latin typeface="Comic Sans MS"/>
                <a:cs typeface="Comic Sans MS"/>
              </a:rPr>
              <a:t> </a:t>
            </a:r>
            <a:r>
              <a:rPr dirty="0" sz="6600" spc="-15" b="1" i="1">
                <a:solidFill>
                  <a:srgbClr val="800000"/>
                </a:solidFill>
                <a:latin typeface="Comic Sans MS"/>
                <a:cs typeface="Comic Sans MS"/>
              </a:rPr>
              <a:t>HOURS  </a:t>
            </a:r>
            <a:r>
              <a:rPr dirty="0" sz="6600" b="1" i="1">
                <a:solidFill>
                  <a:srgbClr val="800000"/>
                </a:solidFill>
                <a:latin typeface="Comic Sans MS"/>
                <a:cs typeface="Comic Sans MS"/>
              </a:rPr>
              <a:t>METHOD</a:t>
            </a:r>
            <a:endParaRPr sz="6600">
              <a:latin typeface="Comic Sans MS"/>
              <a:cs typeface="Comic Sans MS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9143999" cy="685799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0" y="0"/>
              <a:ext cx="9143999" cy="10287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4401312" y="0"/>
              <a:ext cx="4742688" cy="60045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0" y="0"/>
              <a:ext cx="9143999" cy="1021079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0" y="228598"/>
              <a:ext cx="9143999" cy="6629398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9143999" cy="685799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0" y="0"/>
              <a:ext cx="9143999" cy="10287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4401312" y="0"/>
              <a:ext cx="4742688" cy="60045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0" y="0"/>
              <a:ext cx="9143999" cy="1021079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228599" y="381000"/>
              <a:ext cx="1981200" cy="1537715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630935" y="2214372"/>
              <a:ext cx="152400" cy="160020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630935" y="2793492"/>
              <a:ext cx="152400" cy="160020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630935" y="3893820"/>
              <a:ext cx="152400" cy="160019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630935" y="4472940"/>
              <a:ext cx="152400" cy="160019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630935" y="5052059"/>
              <a:ext cx="152400" cy="160019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3" name="object 13"/>
          <p:cNvSpPr txBox="1"/>
          <p:nvPr/>
        </p:nvSpPr>
        <p:spPr>
          <a:xfrm>
            <a:off x="901395" y="2104770"/>
            <a:ext cx="7393940" cy="37306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70" b="1" i="1">
                <a:latin typeface="Times New Roman"/>
                <a:cs typeface="Times New Roman"/>
              </a:rPr>
              <a:t>Enlist</a:t>
            </a:r>
            <a:r>
              <a:rPr dirty="0" sz="1900" spc="-35" b="1" i="1">
                <a:latin typeface="Times New Roman"/>
                <a:cs typeface="Times New Roman"/>
              </a:rPr>
              <a:t> </a:t>
            </a:r>
            <a:r>
              <a:rPr dirty="0" sz="1900" spc="95" b="1" i="1">
                <a:latin typeface="Times New Roman"/>
                <a:cs typeface="Times New Roman"/>
              </a:rPr>
              <a:t>all</a:t>
            </a:r>
            <a:r>
              <a:rPr dirty="0" sz="1900" spc="-65" b="1" i="1">
                <a:latin typeface="Times New Roman"/>
                <a:cs typeface="Times New Roman"/>
              </a:rPr>
              <a:t> </a:t>
            </a:r>
            <a:r>
              <a:rPr dirty="0" sz="1900" spc="145" b="1" i="1">
                <a:latin typeface="Times New Roman"/>
                <a:cs typeface="Times New Roman"/>
              </a:rPr>
              <a:t>the</a:t>
            </a:r>
            <a:r>
              <a:rPr dirty="0" sz="1900" spc="-50" b="1" i="1">
                <a:latin typeface="Times New Roman"/>
                <a:cs typeface="Times New Roman"/>
              </a:rPr>
              <a:t> </a:t>
            </a:r>
            <a:r>
              <a:rPr dirty="0" sz="1900" spc="105" b="1" i="1">
                <a:latin typeface="Times New Roman"/>
                <a:cs typeface="Times New Roman"/>
              </a:rPr>
              <a:t>family</a:t>
            </a:r>
            <a:r>
              <a:rPr dirty="0" sz="1900" spc="-35" b="1" i="1">
                <a:latin typeface="Times New Roman"/>
                <a:cs typeface="Times New Roman"/>
              </a:rPr>
              <a:t> </a:t>
            </a:r>
            <a:r>
              <a:rPr dirty="0" sz="1900" spc="140" b="1" i="1">
                <a:latin typeface="Times New Roman"/>
                <a:cs typeface="Times New Roman"/>
              </a:rPr>
              <a:t>members</a:t>
            </a:r>
            <a:r>
              <a:rPr dirty="0" sz="1900" spc="-25" b="1" i="1">
                <a:latin typeface="Times New Roman"/>
                <a:cs typeface="Times New Roman"/>
              </a:rPr>
              <a:t> </a:t>
            </a:r>
            <a:r>
              <a:rPr dirty="0" sz="1900" spc="130" b="1" i="1">
                <a:latin typeface="Times New Roman"/>
                <a:cs typeface="Times New Roman"/>
              </a:rPr>
              <a:t>who</a:t>
            </a:r>
            <a:r>
              <a:rPr dirty="0" sz="1900" spc="-65" b="1" i="1">
                <a:latin typeface="Times New Roman"/>
                <a:cs typeface="Times New Roman"/>
              </a:rPr>
              <a:t> </a:t>
            </a:r>
            <a:r>
              <a:rPr dirty="0" sz="1900" spc="140" b="1" i="1">
                <a:latin typeface="Times New Roman"/>
                <a:cs typeface="Times New Roman"/>
              </a:rPr>
              <a:t>partook</a:t>
            </a:r>
            <a:r>
              <a:rPr dirty="0" sz="1900" spc="-40" b="1" i="1">
                <a:latin typeface="Times New Roman"/>
                <a:cs typeface="Times New Roman"/>
              </a:rPr>
              <a:t> </a:t>
            </a:r>
            <a:r>
              <a:rPr dirty="0" sz="1900" spc="145" b="1" i="1">
                <a:latin typeface="Times New Roman"/>
                <a:cs typeface="Times New Roman"/>
              </a:rPr>
              <a:t>the</a:t>
            </a:r>
            <a:r>
              <a:rPr dirty="0" sz="1900" spc="-70" b="1" i="1">
                <a:latin typeface="Times New Roman"/>
                <a:cs typeface="Times New Roman"/>
              </a:rPr>
              <a:t> </a:t>
            </a:r>
            <a:r>
              <a:rPr dirty="0" sz="1900" spc="140" b="1" i="1">
                <a:latin typeface="Times New Roman"/>
                <a:cs typeface="Times New Roman"/>
              </a:rPr>
              <a:t>meals</a:t>
            </a:r>
            <a:r>
              <a:rPr dirty="0" sz="1900" spc="145" b="1" i="1">
                <a:latin typeface="Times New Roman"/>
                <a:cs typeface="Times New Roman"/>
              </a:rPr>
              <a:t> </a:t>
            </a:r>
            <a:r>
              <a:rPr dirty="0" sz="1900" spc="110" b="1" i="1">
                <a:latin typeface="Times New Roman"/>
                <a:cs typeface="Times New Roman"/>
              </a:rPr>
              <a:t>yesterday</a:t>
            </a:r>
            <a:endParaRPr sz="1900">
              <a:latin typeface="Times New Roman"/>
              <a:cs typeface="Times New Roman"/>
            </a:endParaRPr>
          </a:p>
          <a:p>
            <a:pPr marL="12700" marR="5080">
              <a:lnSpc>
                <a:spcPts val="4100"/>
              </a:lnSpc>
              <a:spcBef>
                <a:spcPts val="420"/>
              </a:spcBef>
            </a:pPr>
            <a:r>
              <a:rPr dirty="0" sz="1900" spc="80" b="1" i="1">
                <a:latin typeface="Times New Roman"/>
                <a:cs typeface="Times New Roman"/>
              </a:rPr>
              <a:t>Their</a:t>
            </a:r>
            <a:r>
              <a:rPr dirty="0" sz="1900" spc="-60" b="1" i="1">
                <a:latin typeface="Times New Roman"/>
                <a:cs typeface="Times New Roman"/>
              </a:rPr>
              <a:t> </a:t>
            </a:r>
            <a:r>
              <a:rPr dirty="0" sz="1900" spc="130" b="1" i="1">
                <a:latin typeface="Times New Roman"/>
                <a:cs typeface="Times New Roman"/>
              </a:rPr>
              <a:t>completed</a:t>
            </a:r>
            <a:r>
              <a:rPr dirty="0" sz="1900" spc="-25" b="1" i="1">
                <a:latin typeface="Times New Roman"/>
                <a:cs typeface="Times New Roman"/>
              </a:rPr>
              <a:t> </a:t>
            </a:r>
            <a:r>
              <a:rPr dirty="0" sz="1900" spc="110" b="1" i="1">
                <a:latin typeface="Times New Roman"/>
                <a:cs typeface="Times New Roman"/>
              </a:rPr>
              <a:t>age(in</a:t>
            </a:r>
            <a:r>
              <a:rPr dirty="0" sz="1900" spc="-55" b="1" i="1">
                <a:latin typeface="Times New Roman"/>
                <a:cs typeface="Times New Roman"/>
              </a:rPr>
              <a:t> </a:t>
            </a:r>
            <a:r>
              <a:rPr dirty="0" sz="1900" spc="105" b="1" i="1">
                <a:latin typeface="Times New Roman"/>
                <a:cs typeface="Times New Roman"/>
              </a:rPr>
              <a:t>years</a:t>
            </a:r>
            <a:r>
              <a:rPr dirty="0" sz="1900" spc="-65" b="1" i="1">
                <a:latin typeface="Times New Roman"/>
                <a:cs typeface="Times New Roman"/>
              </a:rPr>
              <a:t> </a:t>
            </a:r>
            <a:r>
              <a:rPr dirty="0" sz="1900" spc="95" b="1" i="1">
                <a:latin typeface="Times New Roman"/>
                <a:cs typeface="Times New Roman"/>
              </a:rPr>
              <a:t>for</a:t>
            </a:r>
            <a:r>
              <a:rPr dirty="0" sz="1900" spc="-50" b="1" i="1">
                <a:latin typeface="Times New Roman"/>
                <a:cs typeface="Times New Roman"/>
              </a:rPr>
              <a:t> </a:t>
            </a:r>
            <a:r>
              <a:rPr dirty="0" sz="1900" spc="114" b="1" i="1">
                <a:latin typeface="Times New Roman"/>
                <a:cs typeface="Times New Roman"/>
              </a:rPr>
              <a:t>adults,</a:t>
            </a:r>
            <a:r>
              <a:rPr dirty="0" sz="1900" spc="-30" b="1" i="1">
                <a:latin typeface="Times New Roman"/>
                <a:cs typeface="Times New Roman"/>
              </a:rPr>
              <a:t> </a:t>
            </a:r>
            <a:r>
              <a:rPr dirty="0" sz="1900" spc="100" b="1" i="1">
                <a:latin typeface="Times New Roman"/>
                <a:cs typeface="Times New Roman"/>
              </a:rPr>
              <a:t>in</a:t>
            </a:r>
            <a:r>
              <a:rPr dirty="0" sz="1900" spc="-50" b="1" i="1">
                <a:latin typeface="Times New Roman"/>
                <a:cs typeface="Times New Roman"/>
              </a:rPr>
              <a:t> </a:t>
            </a:r>
            <a:r>
              <a:rPr dirty="0" sz="1900" spc="150" b="1" i="1">
                <a:latin typeface="Times New Roman"/>
                <a:cs typeface="Times New Roman"/>
              </a:rPr>
              <a:t>months</a:t>
            </a:r>
            <a:r>
              <a:rPr dirty="0" sz="1900" spc="-30" b="1" i="1">
                <a:latin typeface="Times New Roman"/>
                <a:cs typeface="Times New Roman"/>
              </a:rPr>
              <a:t> </a:t>
            </a:r>
            <a:r>
              <a:rPr dirty="0" sz="1900" spc="95" b="1" i="1">
                <a:latin typeface="Times New Roman"/>
                <a:cs typeface="Times New Roman"/>
              </a:rPr>
              <a:t>for</a:t>
            </a:r>
            <a:r>
              <a:rPr dirty="0" sz="1900" spc="-45" b="1" i="1">
                <a:latin typeface="Times New Roman"/>
                <a:cs typeface="Times New Roman"/>
              </a:rPr>
              <a:t> </a:t>
            </a:r>
            <a:r>
              <a:rPr dirty="0" sz="1900" spc="120" b="1" i="1">
                <a:latin typeface="Times New Roman"/>
                <a:cs typeface="Times New Roman"/>
              </a:rPr>
              <a:t>infants</a:t>
            </a:r>
            <a:r>
              <a:rPr dirty="0" sz="1900" spc="-60" b="1" i="1">
                <a:latin typeface="Times New Roman"/>
                <a:cs typeface="Times New Roman"/>
              </a:rPr>
              <a:t> </a:t>
            </a:r>
            <a:r>
              <a:rPr dirty="0" sz="1900" spc="135" b="1" i="1">
                <a:latin typeface="Times New Roman"/>
                <a:cs typeface="Times New Roman"/>
              </a:rPr>
              <a:t>and  </a:t>
            </a:r>
            <a:r>
              <a:rPr dirty="0" sz="1900" spc="114" b="1" i="1">
                <a:latin typeface="Times New Roman"/>
                <a:cs typeface="Times New Roman"/>
              </a:rPr>
              <a:t>young</a:t>
            </a:r>
            <a:r>
              <a:rPr dirty="0" sz="1900" spc="-40" b="1" i="1">
                <a:latin typeface="Times New Roman"/>
                <a:cs typeface="Times New Roman"/>
              </a:rPr>
              <a:t> </a:t>
            </a:r>
            <a:r>
              <a:rPr dirty="0" sz="1900" spc="85" b="1" i="1">
                <a:latin typeface="Times New Roman"/>
                <a:cs typeface="Times New Roman"/>
              </a:rPr>
              <a:t>children)</a:t>
            </a:r>
            <a:endParaRPr sz="1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5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900" spc="80" b="1" i="1">
                <a:latin typeface="Times New Roman"/>
                <a:cs typeface="Times New Roman"/>
              </a:rPr>
              <a:t>Their</a:t>
            </a:r>
            <a:r>
              <a:rPr dirty="0" sz="1900" spc="-65" b="1" i="1">
                <a:latin typeface="Times New Roman"/>
                <a:cs typeface="Times New Roman"/>
              </a:rPr>
              <a:t> </a:t>
            </a:r>
            <a:r>
              <a:rPr dirty="0" sz="1900" spc="95" b="1" i="1">
                <a:latin typeface="Times New Roman"/>
                <a:cs typeface="Times New Roman"/>
              </a:rPr>
              <a:t>physiological</a:t>
            </a:r>
            <a:r>
              <a:rPr dirty="0" sz="1900" spc="-35" b="1" i="1">
                <a:latin typeface="Times New Roman"/>
                <a:cs typeface="Times New Roman"/>
              </a:rPr>
              <a:t> </a:t>
            </a:r>
            <a:r>
              <a:rPr dirty="0" sz="1900" spc="110" b="1" i="1">
                <a:latin typeface="Times New Roman"/>
                <a:cs typeface="Times New Roman"/>
              </a:rPr>
              <a:t>status(pregnancy,</a:t>
            </a:r>
            <a:r>
              <a:rPr dirty="0" sz="1900" spc="-95" b="1" i="1">
                <a:latin typeface="Times New Roman"/>
                <a:cs typeface="Times New Roman"/>
              </a:rPr>
              <a:t> </a:t>
            </a:r>
            <a:r>
              <a:rPr dirty="0" sz="1900" spc="120" b="1" i="1">
                <a:latin typeface="Times New Roman"/>
                <a:cs typeface="Times New Roman"/>
              </a:rPr>
              <a:t>lactation)</a:t>
            </a:r>
            <a:endParaRPr sz="1900">
              <a:latin typeface="Times New Roman"/>
              <a:cs typeface="Times New Roman"/>
            </a:endParaRPr>
          </a:p>
          <a:p>
            <a:pPr marL="12700" marR="2879090">
              <a:lnSpc>
                <a:spcPct val="200000"/>
              </a:lnSpc>
            </a:pPr>
            <a:r>
              <a:rPr dirty="0" sz="1900" spc="110" b="1" i="1">
                <a:latin typeface="Times New Roman"/>
                <a:cs typeface="Times New Roman"/>
              </a:rPr>
              <a:t>Occupation-</a:t>
            </a:r>
            <a:r>
              <a:rPr dirty="0" sz="1900" spc="-30" b="1" i="1">
                <a:latin typeface="Times New Roman"/>
                <a:cs typeface="Times New Roman"/>
              </a:rPr>
              <a:t> </a:t>
            </a:r>
            <a:r>
              <a:rPr dirty="0" sz="1900" spc="100" b="1" i="1">
                <a:latin typeface="Times New Roman"/>
                <a:cs typeface="Times New Roman"/>
              </a:rPr>
              <a:t>sedentary,</a:t>
            </a:r>
            <a:r>
              <a:rPr dirty="0" sz="1900" spc="-40" b="1" i="1">
                <a:latin typeface="Times New Roman"/>
                <a:cs typeface="Times New Roman"/>
              </a:rPr>
              <a:t> </a:t>
            </a:r>
            <a:r>
              <a:rPr dirty="0" sz="1900" spc="130" b="1" i="1">
                <a:latin typeface="Times New Roman"/>
                <a:cs typeface="Times New Roman"/>
              </a:rPr>
              <a:t>moderate,</a:t>
            </a:r>
            <a:r>
              <a:rPr dirty="0" sz="1900" spc="-90" b="1" i="1">
                <a:latin typeface="Times New Roman"/>
                <a:cs typeface="Times New Roman"/>
              </a:rPr>
              <a:t> </a:t>
            </a:r>
            <a:r>
              <a:rPr dirty="0" sz="1900" spc="114" b="1" i="1">
                <a:latin typeface="Times New Roman"/>
                <a:cs typeface="Times New Roman"/>
              </a:rPr>
              <a:t>heavy  </a:t>
            </a:r>
            <a:r>
              <a:rPr dirty="0" sz="1900" spc="90" b="1" i="1">
                <a:latin typeface="Times New Roman"/>
                <a:cs typeface="Times New Roman"/>
              </a:rPr>
              <a:t>Economic</a:t>
            </a:r>
            <a:r>
              <a:rPr dirty="0" sz="1900" spc="-60" b="1" i="1">
                <a:latin typeface="Times New Roman"/>
                <a:cs typeface="Times New Roman"/>
              </a:rPr>
              <a:t> </a:t>
            </a:r>
            <a:r>
              <a:rPr dirty="0" sz="1900" spc="150" b="1" i="1">
                <a:latin typeface="Times New Roman"/>
                <a:cs typeface="Times New Roman"/>
              </a:rPr>
              <a:t>status</a:t>
            </a:r>
            <a:endParaRPr sz="1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4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900" spc="80" b="1" i="1">
                <a:latin typeface="Times New Roman"/>
                <a:cs typeface="Times New Roman"/>
              </a:rPr>
              <a:t>This</a:t>
            </a:r>
            <a:r>
              <a:rPr dirty="0" sz="1900" spc="-50" b="1" i="1">
                <a:latin typeface="Times New Roman"/>
                <a:cs typeface="Times New Roman"/>
              </a:rPr>
              <a:t> </a:t>
            </a:r>
            <a:r>
              <a:rPr dirty="0" sz="1900" spc="110" b="1" i="1">
                <a:latin typeface="Times New Roman"/>
                <a:cs typeface="Times New Roman"/>
              </a:rPr>
              <a:t>helps</a:t>
            </a:r>
            <a:r>
              <a:rPr dirty="0" sz="1900" spc="-70" b="1" i="1">
                <a:latin typeface="Times New Roman"/>
                <a:cs typeface="Times New Roman"/>
              </a:rPr>
              <a:t> </a:t>
            </a:r>
            <a:r>
              <a:rPr dirty="0" sz="1900" spc="180" b="1" i="1">
                <a:latin typeface="Times New Roman"/>
                <a:cs typeface="Times New Roman"/>
              </a:rPr>
              <a:t>to</a:t>
            </a:r>
            <a:r>
              <a:rPr dirty="0" sz="1900" spc="-65" b="1" i="1">
                <a:latin typeface="Times New Roman"/>
                <a:cs typeface="Times New Roman"/>
              </a:rPr>
              <a:t> </a:t>
            </a:r>
            <a:r>
              <a:rPr dirty="0" sz="1900" spc="95" b="1" i="1">
                <a:latin typeface="Times New Roman"/>
                <a:cs typeface="Times New Roman"/>
              </a:rPr>
              <a:t>arrive</a:t>
            </a:r>
            <a:r>
              <a:rPr dirty="0" sz="1900" spc="-50" b="1" i="1">
                <a:latin typeface="Times New Roman"/>
                <a:cs typeface="Times New Roman"/>
              </a:rPr>
              <a:t> </a:t>
            </a:r>
            <a:r>
              <a:rPr dirty="0" sz="1900" spc="145" b="1" i="1">
                <a:latin typeface="Times New Roman"/>
                <a:cs typeface="Times New Roman"/>
              </a:rPr>
              <a:t>adult</a:t>
            </a:r>
            <a:r>
              <a:rPr dirty="0" sz="1900" spc="-80" b="1" i="1">
                <a:latin typeface="Times New Roman"/>
                <a:cs typeface="Times New Roman"/>
              </a:rPr>
              <a:t> </a:t>
            </a:r>
            <a:r>
              <a:rPr dirty="0" sz="1900" spc="140" b="1" i="1">
                <a:latin typeface="Times New Roman"/>
                <a:cs typeface="Times New Roman"/>
              </a:rPr>
              <a:t>consumption</a:t>
            </a:r>
            <a:r>
              <a:rPr dirty="0" sz="1900" spc="15" b="1" i="1">
                <a:latin typeface="Times New Roman"/>
                <a:cs typeface="Times New Roman"/>
              </a:rPr>
              <a:t> </a:t>
            </a:r>
            <a:r>
              <a:rPr dirty="0" sz="1900" spc="135" b="1" i="1">
                <a:latin typeface="Times New Roman"/>
                <a:cs typeface="Times New Roman"/>
              </a:rPr>
              <a:t>units</a:t>
            </a:r>
            <a:endParaRPr sz="19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630936" y="5631179"/>
            <a:ext cx="152400" cy="16001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9143999" cy="685799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0" y="0"/>
              <a:ext cx="9143999" cy="10287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4401312" y="0"/>
              <a:ext cx="4742688" cy="60045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0" y="0"/>
              <a:ext cx="9143999" cy="1021079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630935" y="2065020"/>
              <a:ext cx="190500" cy="202691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630935" y="3308603"/>
              <a:ext cx="190500" cy="202691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950976" y="3755135"/>
              <a:ext cx="178307" cy="181356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950976" y="4194047"/>
              <a:ext cx="178307" cy="181356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/>
          <p:cNvSpPr txBox="1"/>
          <p:nvPr/>
        </p:nvSpPr>
        <p:spPr>
          <a:xfrm>
            <a:off x="901395" y="1929129"/>
            <a:ext cx="7663180" cy="29464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2400" spc="145" b="1" i="1">
                <a:latin typeface="Times New Roman"/>
                <a:cs typeface="Times New Roman"/>
              </a:rPr>
              <a:t>Housewife/individual </a:t>
            </a:r>
            <a:r>
              <a:rPr dirty="0" sz="2400" spc="130" b="1" i="1">
                <a:latin typeface="Times New Roman"/>
                <a:cs typeface="Times New Roman"/>
              </a:rPr>
              <a:t>is </a:t>
            </a:r>
            <a:r>
              <a:rPr dirty="0" sz="2400" spc="155" b="1" i="1">
                <a:latin typeface="Times New Roman"/>
                <a:cs typeface="Times New Roman"/>
              </a:rPr>
              <a:t>asked </a:t>
            </a:r>
            <a:r>
              <a:rPr dirty="0" sz="2400" spc="120" b="1" i="1">
                <a:latin typeface="Times New Roman"/>
                <a:cs typeface="Times New Roman"/>
              </a:rPr>
              <a:t>which </a:t>
            </a:r>
            <a:r>
              <a:rPr dirty="0" sz="2400" spc="160" b="1" i="1">
                <a:latin typeface="Times New Roman"/>
                <a:cs typeface="Times New Roman"/>
              </a:rPr>
              <a:t>food </a:t>
            </a:r>
            <a:r>
              <a:rPr dirty="0" sz="2400" spc="175" b="1" i="1">
                <a:latin typeface="Times New Roman"/>
                <a:cs typeface="Times New Roman"/>
              </a:rPr>
              <a:t>and </a:t>
            </a:r>
            <a:r>
              <a:rPr dirty="0" sz="2400" spc="195" b="1" i="1">
                <a:latin typeface="Times New Roman"/>
                <a:cs typeface="Times New Roman"/>
              </a:rPr>
              <a:t>what  </a:t>
            </a:r>
            <a:r>
              <a:rPr dirty="0" sz="2400" spc="210" b="1" i="1">
                <a:latin typeface="Times New Roman"/>
                <a:cs typeface="Times New Roman"/>
              </a:rPr>
              <a:t>amounts</a:t>
            </a:r>
            <a:r>
              <a:rPr dirty="0" sz="2400" spc="-60" b="1" i="1">
                <a:latin typeface="Times New Roman"/>
                <a:cs typeface="Times New Roman"/>
              </a:rPr>
              <a:t> </a:t>
            </a:r>
            <a:r>
              <a:rPr dirty="0" sz="2400" spc="145" b="1" i="1">
                <a:latin typeface="Times New Roman"/>
                <a:cs typeface="Times New Roman"/>
              </a:rPr>
              <a:t>were</a:t>
            </a:r>
            <a:r>
              <a:rPr dirty="0" sz="2400" spc="-100" b="1" i="1">
                <a:latin typeface="Times New Roman"/>
                <a:cs typeface="Times New Roman"/>
              </a:rPr>
              <a:t> </a:t>
            </a:r>
            <a:r>
              <a:rPr dirty="0" sz="2400" spc="175" b="1" i="1">
                <a:latin typeface="Times New Roman"/>
                <a:cs typeface="Times New Roman"/>
              </a:rPr>
              <a:t>consumed</a:t>
            </a:r>
            <a:r>
              <a:rPr dirty="0" sz="2400" spc="-105" b="1" i="1">
                <a:latin typeface="Times New Roman"/>
                <a:cs typeface="Times New Roman"/>
              </a:rPr>
              <a:t> </a:t>
            </a:r>
            <a:r>
              <a:rPr dirty="0" sz="2400" spc="175" b="1" i="1">
                <a:latin typeface="Times New Roman"/>
                <a:cs typeface="Times New Roman"/>
              </a:rPr>
              <a:t>on</a:t>
            </a:r>
            <a:r>
              <a:rPr dirty="0" sz="2400" spc="-65" b="1" i="1">
                <a:latin typeface="Times New Roman"/>
                <a:cs typeface="Times New Roman"/>
              </a:rPr>
              <a:t> </a:t>
            </a:r>
            <a:r>
              <a:rPr dirty="0" sz="2400" spc="150" b="1" i="1">
                <a:latin typeface="Times New Roman"/>
                <a:cs typeface="Times New Roman"/>
              </a:rPr>
              <a:t>previous</a:t>
            </a:r>
            <a:r>
              <a:rPr dirty="0" sz="2400" spc="-105" b="1" i="1">
                <a:latin typeface="Times New Roman"/>
                <a:cs typeface="Times New Roman"/>
              </a:rPr>
              <a:t> </a:t>
            </a:r>
            <a:r>
              <a:rPr dirty="0" sz="2400" spc="185" b="1" i="1">
                <a:latin typeface="Times New Roman"/>
                <a:cs typeface="Times New Roman"/>
              </a:rPr>
              <a:t>day</a:t>
            </a:r>
            <a:r>
              <a:rPr dirty="0" sz="2400" spc="-65" b="1" i="1">
                <a:latin typeface="Times New Roman"/>
                <a:cs typeface="Times New Roman"/>
              </a:rPr>
              <a:t> </a:t>
            </a:r>
            <a:r>
              <a:rPr dirty="0" sz="2400" spc="160" b="1" i="1">
                <a:latin typeface="Times New Roman"/>
                <a:cs typeface="Times New Roman"/>
              </a:rPr>
              <a:t>or</a:t>
            </a:r>
            <a:r>
              <a:rPr dirty="0" sz="2400" spc="-40" b="1" i="1">
                <a:latin typeface="Times New Roman"/>
                <a:cs typeface="Times New Roman"/>
              </a:rPr>
              <a:t> </a:t>
            </a:r>
            <a:r>
              <a:rPr dirty="0" sz="2400" spc="160" b="1" i="1">
                <a:latin typeface="Times New Roman"/>
                <a:cs typeface="Times New Roman"/>
              </a:rPr>
              <a:t>yesterday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3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2400" spc="70" b="1" i="1">
                <a:latin typeface="Times New Roman"/>
                <a:cs typeface="Times New Roman"/>
              </a:rPr>
              <a:t>Avoid </a:t>
            </a:r>
            <a:r>
              <a:rPr dirty="0" sz="2400" spc="-105" b="1" i="1">
                <a:latin typeface="Times New Roman"/>
                <a:cs typeface="Times New Roman"/>
              </a:rPr>
              <a:t>3 </a:t>
            </a:r>
            <a:r>
              <a:rPr dirty="0" sz="2400" spc="-265" b="1" i="1">
                <a:latin typeface="Times New Roman"/>
                <a:cs typeface="Times New Roman"/>
              </a:rPr>
              <a:t>F</a:t>
            </a:r>
            <a:r>
              <a:rPr dirty="0" sz="2400" spc="-160" b="1" i="1">
                <a:latin typeface="Times New Roman"/>
                <a:cs typeface="Times New Roman"/>
              </a:rPr>
              <a:t> </a:t>
            </a:r>
            <a:r>
              <a:rPr dirty="0" sz="2400" spc="-135" b="1" i="1">
                <a:latin typeface="Arial"/>
                <a:cs typeface="Arial"/>
              </a:rPr>
              <a:t>–</a:t>
            </a:r>
            <a:endParaRPr sz="2400">
              <a:latin typeface="Arial"/>
              <a:cs typeface="Arial"/>
            </a:endParaRPr>
          </a:p>
          <a:p>
            <a:pPr marL="508000">
              <a:lnSpc>
                <a:spcPct val="100000"/>
              </a:lnSpc>
              <a:spcBef>
                <a:spcPts val="350"/>
              </a:spcBef>
            </a:pPr>
            <a:r>
              <a:rPr dirty="0" sz="2400" spc="80" b="1" i="1">
                <a:latin typeface="Times New Roman"/>
                <a:cs typeface="Times New Roman"/>
              </a:rPr>
              <a:t>Festival</a:t>
            </a:r>
            <a:endParaRPr sz="2400">
              <a:latin typeface="Times New Roman"/>
              <a:cs typeface="Times New Roman"/>
            </a:endParaRPr>
          </a:p>
          <a:p>
            <a:pPr marL="508000">
              <a:lnSpc>
                <a:spcPct val="100000"/>
              </a:lnSpc>
              <a:spcBef>
                <a:spcPts val="580"/>
              </a:spcBef>
            </a:pPr>
            <a:r>
              <a:rPr dirty="0" sz="2400" spc="60" b="1" i="1">
                <a:latin typeface="Times New Roman"/>
                <a:cs typeface="Times New Roman"/>
              </a:rPr>
              <a:t>Fast</a:t>
            </a:r>
            <a:endParaRPr sz="2400">
              <a:latin typeface="Times New Roman"/>
              <a:cs typeface="Times New Roman"/>
            </a:endParaRPr>
          </a:p>
          <a:p>
            <a:pPr marL="508000">
              <a:lnSpc>
                <a:spcPct val="100000"/>
              </a:lnSpc>
              <a:spcBef>
                <a:spcPts val="825"/>
              </a:spcBef>
            </a:pPr>
            <a:r>
              <a:rPr dirty="0" sz="2400" spc="75" b="1" i="1">
                <a:latin typeface="Times New Roman"/>
                <a:cs typeface="Times New Roman"/>
              </a:rPr>
              <a:t>Feast</a:t>
            </a:r>
            <a:r>
              <a:rPr dirty="0" sz="2400" spc="-75" b="1" i="1">
                <a:latin typeface="Times New Roman"/>
                <a:cs typeface="Times New Roman"/>
              </a:rPr>
              <a:t> </a:t>
            </a:r>
            <a:r>
              <a:rPr dirty="0" sz="2400" spc="175" b="1" i="1">
                <a:latin typeface="Times New Roman"/>
                <a:cs typeface="Times New Roman"/>
              </a:rPr>
              <a:t>days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950975" y="4632959"/>
            <a:ext cx="178307" cy="18135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9143999" cy="685799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0" y="0"/>
              <a:ext cx="9143999" cy="10287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4401312" y="0"/>
              <a:ext cx="4742688" cy="60045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0" y="0"/>
              <a:ext cx="9143999" cy="1021079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548640" y="2078735"/>
              <a:ext cx="228600" cy="236220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548640" y="3956303"/>
              <a:ext cx="228600" cy="236219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/>
          <p:cNvSpPr txBox="1"/>
          <p:nvPr/>
        </p:nvSpPr>
        <p:spPr>
          <a:xfrm>
            <a:off x="809955" y="1923414"/>
            <a:ext cx="7671434" cy="31724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dirty="0" sz="2800" spc="80" b="1" i="1">
                <a:latin typeface="Times New Roman"/>
                <a:cs typeface="Times New Roman"/>
              </a:rPr>
              <a:t>An</a:t>
            </a:r>
            <a:r>
              <a:rPr dirty="0" sz="2800" spc="-65" b="1" i="1">
                <a:latin typeface="Times New Roman"/>
                <a:cs typeface="Times New Roman"/>
              </a:rPr>
              <a:t> </a:t>
            </a:r>
            <a:r>
              <a:rPr dirty="0" sz="2800" spc="195" b="1" i="1">
                <a:latin typeface="Times New Roman"/>
                <a:cs typeface="Times New Roman"/>
              </a:rPr>
              <a:t>account</a:t>
            </a:r>
            <a:r>
              <a:rPr dirty="0" sz="2800" spc="-85" b="1" i="1">
                <a:latin typeface="Times New Roman"/>
                <a:cs typeface="Times New Roman"/>
              </a:rPr>
              <a:t> </a:t>
            </a:r>
            <a:r>
              <a:rPr dirty="0" sz="2800" spc="145" b="1" i="1">
                <a:latin typeface="Times New Roman"/>
                <a:cs typeface="Times New Roman"/>
              </a:rPr>
              <a:t>of</a:t>
            </a:r>
            <a:r>
              <a:rPr dirty="0" sz="2800" spc="-60" b="1" i="1">
                <a:latin typeface="Times New Roman"/>
                <a:cs typeface="Times New Roman"/>
              </a:rPr>
              <a:t> </a:t>
            </a:r>
            <a:r>
              <a:rPr dirty="0" sz="2800" spc="180" b="1" i="1">
                <a:latin typeface="Times New Roman"/>
                <a:cs typeface="Times New Roman"/>
              </a:rPr>
              <a:t>row</a:t>
            </a:r>
            <a:r>
              <a:rPr dirty="0" sz="2800" spc="-114" b="1" i="1">
                <a:latin typeface="Times New Roman"/>
                <a:cs typeface="Times New Roman"/>
              </a:rPr>
              <a:t> </a:t>
            </a:r>
            <a:r>
              <a:rPr dirty="0" sz="2800" spc="175" b="1" i="1">
                <a:latin typeface="Times New Roman"/>
                <a:cs typeface="Times New Roman"/>
              </a:rPr>
              <a:t>ingredients</a:t>
            </a:r>
            <a:r>
              <a:rPr dirty="0" sz="2800" spc="-25" b="1" i="1">
                <a:latin typeface="Times New Roman"/>
                <a:cs typeface="Times New Roman"/>
              </a:rPr>
              <a:t> </a:t>
            </a:r>
            <a:r>
              <a:rPr dirty="0" sz="2800" spc="180" b="1" i="1">
                <a:latin typeface="Times New Roman"/>
                <a:cs typeface="Times New Roman"/>
              </a:rPr>
              <a:t>used</a:t>
            </a:r>
            <a:r>
              <a:rPr dirty="0" sz="2800" spc="-85" b="1" i="1">
                <a:latin typeface="Times New Roman"/>
                <a:cs typeface="Times New Roman"/>
              </a:rPr>
              <a:t> </a:t>
            </a:r>
            <a:r>
              <a:rPr dirty="0" sz="2800" spc="145" b="1" i="1">
                <a:latin typeface="Times New Roman"/>
                <a:cs typeface="Times New Roman"/>
              </a:rPr>
              <a:t>for</a:t>
            </a:r>
            <a:r>
              <a:rPr dirty="0" sz="2800" spc="-85" b="1" i="1">
                <a:latin typeface="Times New Roman"/>
                <a:cs typeface="Times New Roman"/>
              </a:rPr>
              <a:t> </a:t>
            </a:r>
            <a:r>
              <a:rPr dirty="0" sz="2800" spc="150" b="1" i="1">
                <a:latin typeface="Times New Roman"/>
                <a:cs typeface="Times New Roman"/>
              </a:rPr>
              <a:t>each</a:t>
            </a:r>
            <a:r>
              <a:rPr dirty="0" sz="2800" spc="-85" b="1" i="1">
                <a:latin typeface="Times New Roman"/>
                <a:cs typeface="Times New Roman"/>
              </a:rPr>
              <a:t> </a:t>
            </a:r>
            <a:r>
              <a:rPr dirty="0" sz="2800" spc="145" b="1" i="1">
                <a:latin typeface="Times New Roman"/>
                <a:cs typeface="Times New Roman"/>
              </a:rPr>
              <a:t>of  </a:t>
            </a:r>
            <a:r>
              <a:rPr dirty="0" sz="2800" spc="204" b="1" i="1">
                <a:latin typeface="Times New Roman"/>
                <a:cs typeface="Times New Roman"/>
              </a:rPr>
              <a:t>the </a:t>
            </a:r>
            <a:r>
              <a:rPr dirty="0" sz="2800" spc="185" b="1" i="1">
                <a:latin typeface="Times New Roman"/>
                <a:cs typeface="Times New Roman"/>
              </a:rPr>
              <a:t>preparations </a:t>
            </a:r>
            <a:r>
              <a:rPr dirty="0" sz="2800" spc="150" b="1" i="1">
                <a:latin typeface="Times New Roman"/>
                <a:cs typeface="Times New Roman"/>
              </a:rPr>
              <a:t>is </a:t>
            </a:r>
            <a:r>
              <a:rPr dirty="0" sz="2800" spc="200" b="1" i="1">
                <a:latin typeface="Times New Roman"/>
                <a:cs typeface="Times New Roman"/>
              </a:rPr>
              <a:t>obtained </a:t>
            </a:r>
            <a:r>
              <a:rPr dirty="0" sz="2800" spc="190" b="1" i="1">
                <a:latin typeface="Times New Roman"/>
                <a:cs typeface="Times New Roman"/>
              </a:rPr>
              <a:t>with </a:t>
            </a:r>
            <a:r>
              <a:rPr dirty="0" sz="2800" spc="155" b="1" i="1">
                <a:latin typeface="Times New Roman"/>
                <a:cs typeface="Times New Roman"/>
              </a:rPr>
              <a:t>help </a:t>
            </a:r>
            <a:r>
              <a:rPr dirty="0" sz="2800" spc="145" b="1" i="1">
                <a:latin typeface="Times New Roman"/>
                <a:cs typeface="Times New Roman"/>
              </a:rPr>
              <a:t>of  </a:t>
            </a:r>
            <a:r>
              <a:rPr dirty="0" sz="2800" spc="-125" b="1" i="1">
                <a:latin typeface="Arial"/>
                <a:cs typeface="Arial"/>
              </a:rPr>
              <a:t>grocer’s</a:t>
            </a:r>
            <a:r>
              <a:rPr dirty="0" sz="2800" spc="-170" b="1" i="1">
                <a:latin typeface="Arial"/>
                <a:cs typeface="Arial"/>
              </a:rPr>
              <a:t> </a:t>
            </a:r>
            <a:r>
              <a:rPr dirty="0" sz="2800" spc="170" b="1" i="1">
                <a:latin typeface="Times New Roman"/>
                <a:cs typeface="Times New Roman"/>
              </a:rPr>
              <a:t>balance</a:t>
            </a:r>
            <a:endParaRPr sz="2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4000">
              <a:latin typeface="Times New Roman"/>
              <a:cs typeface="Times New Roman"/>
            </a:endParaRPr>
          </a:p>
          <a:p>
            <a:pPr marL="12700" marR="91440">
              <a:lnSpc>
                <a:spcPct val="100000"/>
              </a:lnSpc>
              <a:tabLst>
                <a:tab pos="2539365" algn="l"/>
              </a:tabLst>
            </a:pPr>
            <a:r>
              <a:rPr dirty="0" sz="2800" spc="185" b="1" i="1">
                <a:latin typeface="Times New Roman"/>
                <a:cs typeface="Times New Roman"/>
              </a:rPr>
              <a:t>Information </a:t>
            </a:r>
            <a:r>
              <a:rPr dirty="0" sz="2800" spc="200" b="1" i="1">
                <a:latin typeface="Times New Roman"/>
                <a:cs typeface="Times New Roman"/>
              </a:rPr>
              <a:t>on </a:t>
            </a:r>
            <a:r>
              <a:rPr dirty="0" sz="2800" spc="225" b="1" i="1">
                <a:latin typeface="Times New Roman"/>
                <a:cs typeface="Times New Roman"/>
              </a:rPr>
              <a:t>total </a:t>
            </a:r>
            <a:r>
              <a:rPr dirty="0" sz="2800" spc="170" b="1" i="1">
                <a:latin typeface="Times New Roman"/>
                <a:cs typeface="Times New Roman"/>
              </a:rPr>
              <a:t>cooked </a:t>
            </a:r>
            <a:r>
              <a:rPr dirty="0" sz="2800" spc="254" b="1" i="1">
                <a:latin typeface="Times New Roman"/>
                <a:cs typeface="Times New Roman"/>
              </a:rPr>
              <a:t>amount </a:t>
            </a:r>
            <a:r>
              <a:rPr dirty="0" sz="2800" spc="145" b="1" i="1">
                <a:latin typeface="Times New Roman"/>
                <a:cs typeface="Times New Roman"/>
              </a:rPr>
              <a:t>of </a:t>
            </a:r>
            <a:r>
              <a:rPr dirty="0" sz="2800" spc="150" b="1" i="1">
                <a:latin typeface="Times New Roman"/>
                <a:cs typeface="Times New Roman"/>
              </a:rPr>
              <a:t>each  </a:t>
            </a:r>
            <a:r>
              <a:rPr dirty="0" sz="2800" spc="185" b="1" i="1">
                <a:latin typeface="Times New Roman"/>
                <a:cs typeface="Times New Roman"/>
              </a:rPr>
              <a:t>preparation</a:t>
            </a:r>
            <a:r>
              <a:rPr dirty="0" sz="2800" spc="20" b="1" i="1">
                <a:latin typeface="Times New Roman"/>
                <a:cs typeface="Times New Roman"/>
              </a:rPr>
              <a:t> </a:t>
            </a:r>
            <a:r>
              <a:rPr dirty="0" sz="2800" spc="150" b="1" i="1">
                <a:latin typeface="Times New Roman"/>
                <a:cs typeface="Times New Roman"/>
              </a:rPr>
              <a:t>is	</a:t>
            </a:r>
            <a:r>
              <a:rPr dirty="0" sz="2800" spc="204" b="1" i="1">
                <a:latin typeface="Times New Roman"/>
                <a:cs typeface="Times New Roman"/>
              </a:rPr>
              <a:t>noted</a:t>
            </a:r>
            <a:r>
              <a:rPr dirty="0" sz="2800" spc="-85" b="1" i="1">
                <a:latin typeface="Times New Roman"/>
                <a:cs typeface="Times New Roman"/>
              </a:rPr>
              <a:t> </a:t>
            </a:r>
            <a:r>
              <a:rPr dirty="0" sz="2800" spc="145" b="1" i="1">
                <a:latin typeface="Times New Roman"/>
                <a:cs typeface="Times New Roman"/>
              </a:rPr>
              <a:t>in</a:t>
            </a:r>
            <a:r>
              <a:rPr dirty="0" sz="2800" spc="-100" b="1" i="1">
                <a:latin typeface="Times New Roman"/>
                <a:cs typeface="Times New Roman"/>
              </a:rPr>
              <a:t> </a:t>
            </a:r>
            <a:r>
              <a:rPr dirty="0" sz="2800" spc="220" b="1" i="1">
                <a:latin typeface="Times New Roman"/>
                <a:cs typeface="Times New Roman"/>
              </a:rPr>
              <a:t>terms</a:t>
            </a:r>
            <a:r>
              <a:rPr dirty="0" sz="2800" spc="-90" b="1" i="1">
                <a:latin typeface="Times New Roman"/>
                <a:cs typeface="Times New Roman"/>
              </a:rPr>
              <a:t> </a:t>
            </a:r>
            <a:r>
              <a:rPr dirty="0" sz="2800" spc="145" b="1" i="1">
                <a:latin typeface="Times New Roman"/>
                <a:cs typeface="Times New Roman"/>
              </a:rPr>
              <a:t>of</a:t>
            </a:r>
            <a:r>
              <a:rPr dirty="0" sz="2800" spc="-85" b="1" i="1">
                <a:latin typeface="Times New Roman"/>
                <a:cs typeface="Times New Roman"/>
              </a:rPr>
              <a:t> </a:t>
            </a:r>
            <a:r>
              <a:rPr dirty="0" sz="2800" spc="190" b="1" i="1">
                <a:latin typeface="Times New Roman"/>
                <a:cs typeface="Times New Roman"/>
              </a:rPr>
              <a:t>standardized  </a:t>
            </a:r>
            <a:r>
              <a:rPr dirty="0" sz="2800" spc="145" b="1" i="1">
                <a:latin typeface="Times New Roman"/>
                <a:cs typeface="Times New Roman"/>
              </a:rPr>
              <a:t>cups(s).</a:t>
            </a:r>
            <a:endParaRPr sz="2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9143999" cy="685799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0" y="0"/>
              <a:ext cx="9143999" cy="10287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4401312" y="0"/>
              <a:ext cx="4742688" cy="60045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0" y="0"/>
              <a:ext cx="9143999" cy="1021079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2410460" y="990981"/>
            <a:ext cx="4304030" cy="788035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5000" spc="-35" b="0" i="0">
                <a:solidFill>
                  <a:srgbClr val="006B8D"/>
                </a:solidFill>
                <a:latin typeface="Carlito"/>
                <a:cs typeface="Carlito"/>
              </a:rPr>
              <a:t>Grocer’s</a:t>
            </a:r>
            <a:r>
              <a:rPr dirty="0" sz="5000" spc="-135" b="0" i="0">
                <a:solidFill>
                  <a:srgbClr val="006B8D"/>
                </a:solidFill>
                <a:latin typeface="Carlito"/>
                <a:cs typeface="Carlito"/>
              </a:rPr>
              <a:t> </a:t>
            </a:r>
            <a:r>
              <a:rPr dirty="0" sz="5000" spc="-5" b="0" i="0">
                <a:solidFill>
                  <a:srgbClr val="006B8D"/>
                </a:solidFill>
                <a:latin typeface="Carlito"/>
                <a:cs typeface="Carlito"/>
              </a:rPr>
              <a:t>balance</a:t>
            </a:r>
            <a:endParaRPr sz="5000">
              <a:latin typeface="Carlito"/>
              <a:cs typeface="Carlito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990600" y="1761744"/>
            <a:ext cx="8153400" cy="417271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/>
          <p:nvPr/>
        </p:nvSpPr>
        <p:spPr>
          <a:xfrm>
            <a:off x="444195" y="6509715"/>
            <a:ext cx="115252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55">
                <a:solidFill>
                  <a:srgbClr val="045C75"/>
                </a:solidFill>
                <a:latin typeface="Times New Roman"/>
                <a:cs typeface="Times New Roman"/>
              </a:rPr>
              <a:t>9</a:t>
            </a:r>
            <a:r>
              <a:rPr dirty="0" sz="1200" spc="-50">
                <a:solidFill>
                  <a:srgbClr val="045C75"/>
                </a:solidFill>
                <a:latin typeface="Times New Roman"/>
                <a:cs typeface="Times New Roman"/>
              </a:rPr>
              <a:t> </a:t>
            </a:r>
            <a:r>
              <a:rPr dirty="0" sz="1200" spc="25">
                <a:solidFill>
                  <a:srgbClr val="045C75"/>
                </a:solidFill>
                <a:latin typeface="Times New Roman"/>
                <a:cs typeface="Times New Roman"/>
              </a:rPr>
              <a:t>September2014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520810" y="6509715"/>
            <a:ext cx="18161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10">
                <a:solidFill>
                  <a:srgbClr val="045C75"/>
                </a:solidFill>
                <a:latin typeface="Times New Roman"/>
                <a:cs typeface="Times New Roman"/>
              </a:rPr>
              <a:t>58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9143999" cy="685799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0" y="0"/>
              <a:ext cx="9143999" cy="10287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4401312" y="0"/>
              <a:ext cx="4742688" cy="60045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0" y="0"/>
              <a:ext cx="9143999" cy="1021079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990600" y="89915"/>
              <a:ext cx="8153400" cy="2958083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 txBox="1"/>
          <p:nvPr/>
        </p:nvSpPr>
        <p:spPr>
          <a:xfrm>
            <a:off x="444195" y="6509715"/>
            <a:ext cx="115252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55">
                <a:solidFill>
                  <a:srgbClr val="045C75"/>
                </a:solidFill>
                <a:latin typeface="Times New Roman"/>
                <a:cs typeface="Times New Roman"/>
              </a:rPr>
              <a:t>9</a:t>
            </a:r>
            <a:r>
              <a:rPr dirty="0" sz="1200" spc="-50">
                <a:solidFill>
                  <a:srgbClr val="045C75"/>
                </a:solidFill>
                <a:latin typeface="Times New Roman"/>
                <a:cs typeface="Times New Roman"/>
              </a:rPr>
              <a:t> </a:t>
            </a:r>
            <a:r>
              <a:rPr dirty="0" sz="1200" spc="25">
                <a:solidFill>
                  <a:srgbClr val="045C75"/>
                </a:solidFill>
                <a:latin typeface="Times New Roman"/>
                <a:cs typeface="Times New Roman"/>
              </a:rPr>
              <a:t>September2014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519286" y="6509715"/>
            <a:ext cx="18288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15">
                <a:solidFill>
                  <a:srgbClr val="045C75"/>
                </a:solidFill>
                <a:latin typeface="Times New Roman"/>
                <a:cs typeface="Times New Roman"/>
              </a:rPr>
              <a:t>59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914400" y="3581400"/>
            <a:ext cx="8229600" cy="26670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9143999" cy="685799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0" y="0"/>
              <a:ext cx="9143999" cy="10287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4401312" y="0"/>
              <a:ext cx="4742688" cy="60045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0" y="0"/>
              <a:ext cx="9143999" cy="1021079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990600" y="0"/>
              <a:ext cx="8153400" cy="2590800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 txBox="1"/>
          <p:nvPr/>
        </p:nvSpPr>
        <p:spPr>
          <a:xfrm>
            <a:off x="444195" y="6509715"/>
            <a:ext cx="115252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55">
                <a:solidFill>
                  <a:srgbClr val="045C75"/>
                </a:solidFill>
                <a:latin typeface="Times New Roman"/>
                <a:cs typeface="Times New Roman"/>
              </a:rPr>
              <a:t>9</a:t>
            </a:r>
            <a:r>
              <a:rPr dirty="0" sz="1200" spc="-50">
                <a:solidFill>
                  <a:srgbClr val="045C75"/>
                </a:solidFill>
                <a:latin typeface="Times New Roman"/>
                <a:cs typeface="Times New Roman"/>
              </a:rPr>
              <a:t> </a:t>
            </a:r>
            <a:r>
              <a:rPr dirty="0" sz="1200" spc="25">
                <a:solidFill>
                  <a:srgbClr val="045C75"/>
                </a:solidFill>
                <a:latin typeface="Times New Roman"/>
                <a:cs typeface="Times New Roman"/>
              </a:rPr>
              <a:t>September2014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511667" y="6509715"/>
            <a:ext cx="18986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40">
                <a:solidFill>
                  <a:srgbClr val="045C75"/>
                </a:solidFill>
                <a:latin typeface="Times New Roman"/>
                <a:cs typeface="Times New Roman"/>
              </a:rPr>
              <a:t>60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990600" y="2906267"/>
            <a:ext cx="8153400" cy="341833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9143999" cy="685799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0" y="0"/>
              <a:ext cx="9143999" cy="10287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4401312" y="0"/>
              <a:ext cx="4742688" cy="60045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0" y="0"/>
              <a:ext cx="9143999" cy="1021079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4008246" y="0"/>
            <a:ext cx="1766570" cy="63500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4000" spc="-20" b="0" i="0">
                <a:solidFill>
                  <a:srgbClr val="006B8D"/>
                </a:solidFill>
                <a:latin typeface="Carlito"/>
                <a:cs typeface="Carlito"/>
              </a:rPr>
              <a:t>Example</a:t>
            </a:r>
            <a:endParaRPr sz="4000">
              <a:latin typeface="Carlito"/>
              <a:cs typeface="Carlito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/>
        </p:nvGraphicFramePr>
        <p:xfrm>
          <a:off x="1435100" y="2867025"/>
          <a:ext cx="7258050" cy="35331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09750"/>
                <a:gridCol w="1809750"/>
                <a:gridCol w="1809750"/>
                <a:gridCol w="1809750"/>
              </a:tblGrid>
              <a:tr h="786511">
                <a:tc gridSpan="2">
                  <a:txBody>
                    <a:bodyPr/>
                    <a:lstStyle/>
                    <a:p>
                      <a:pPr marL="1341120" marR="234950" indent="-1118870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dirty="0" sz="2000" spc="30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Raw </a:t>
                      </a:r>
                      <a:r>
                        <a:rPr dirty="0" sz="2000" spc="140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food</a:t>
                      </a:r>
                      <a:r>
                        <a:rPr dirty="0" sz="2000" spc="-185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 spc="140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ingredientsused  </a:t>
                      </a:r>
                      <a:r>
                        <a:rPr dirty="0" sz="2000" spc="135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in</a:t>
                      </a:r>
                      <a:r>
                        <a:rPr dirty="0" sz="2000" spc="-135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 spc="35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curry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1397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9D0D9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92075" marR="190500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dirty="0" sz="2000" spc="-35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dirty="0" sz="2000" spc="-40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dirty="0" sz="2000" spc="-40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dirty="0" sz="2000" spc="-45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2000" spc="285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l</a:t>
                      </a:r>
                      <a:r>
                        <a:rPr dirty="0" sz="2000" spc="-15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c</a:t>
                      </a:r>
                      <a:r>
                        <a:rPr dirty="0" sz="2000" spc="-15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oo</a:t>
                      </a:r>
                      <a:r>
                        <a:rPr dirty="0" sz="2000" spc="-10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k</a:t>
                      </a:r>
                      <a:r>
                        <a:rPr dirty="0" sz="2000" spc="-10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dirty="0" sz="2000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d  </a:t>
                      </a:r>
                      <a:r>
                        <a:rPr dirty="0" sz="2000" spc="135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volume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1397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9D0D9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455295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dirty="0" sz="2000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Ind</a:t>
                      </a:r>
                      <a:r>
                        <a:rPr dirty="0" sz="2000" spc="-45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dirty="0" sz="2000" spc="5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v</a:t>
                      </a:r>
                      <a:r>
                        <a:rPr dirty="0" sz="2000" spc="-5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dirty="0" sz="2000" spc="-5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d</a:t>
                      </a:r>
                      <a:r>
                        <a:rPr dirty="0" sz="2000" spc="5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u</a:t>
                      </a:r>
                      <a:r>
                        <a:rPr dirty="0" sz="2000" spc="-10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2000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l  </a:t>
                      </a:r>
                      <a:r>
                        <a:rPr dirty="0" sz="2000" spc="114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intake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1397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9D0D9"/>
                    </a:solidFill>
                  </a:tcPr>
                </a:tc>
              </a:tr>
              <a:tr h="45567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dirty="0" sz="2000" spc="85">
                          <a:latin typeface="Times New Roman"/>
                          <a:cs typeface="Times New Roman"/>
                        </a:rPr>
                        <a:t>Potato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1397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ECEF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dirty="0" sz="2000" spc="-15">
                          <a:latin typeface="Times New Roman"/>
                          <a:cs typeface="Times New Roman"/>
                        </a:rPr>
                        <a:t>250</a:t>
                      </a:r>
                      <a:r>
                        <a:rPr dirty="0" sz="2000" spc="-8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 spc="95">
                          <a:latin typeface="Times New Roman"/>
                          <a:cs typeface="Times New Roman"/>
                        </a:rPr>
                        <a:t>gm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1397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ECEF"/>
                    </a:solidFill>
                  </a:tcPr>
                </a:tc>
                <a:tc rowSpan="6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  <a:p>
                      <a:pPr algn="ctr" marL="1905">
                        <a:lnSpc>
                          <a:spcPct val="100000"/>
                        </a:lnSpc>
                        <a:spcBef>
                          <a:spcPts val="1475"/>
                        </a:spcBef>
                      </a:pPr>
                      <a:r>
                        <a:rPr dirty="0" sz="2000" spc="15">
                          <a:latin typeface="Times New Roman"/>
                          <a:cs typeface="Times New Roman"/>
                        </a:rPr>
                        <a:t>C4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  <a:p>
                      <a:pPr algn="ctr" marL="2540">
                        <a:lnSpc>
                          <a:spcPct val="100000"/>
                        </a:lnSpc>
                      </a:pPr>
                      <a:r>
                        <a:rPr dirty="0" sz="2000">
                          <a:latin typeface="Times New Roman"/>
                          <a:cs typeface="Times New Roman"/>
                        </a:rPr>
                        <a:t>520</a:t>
                      </a:r>
                      <a:r>
                        <a:rPr dirty="0" sz="2000" spc="-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 spc="90">
                          <a:latin typeface="Times New Roman"/>
                          <a:cs typeface="Times New Roman"/>
                        </a:rPr>
                        <a:t>ml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ECEF"/>
                    </a:solidFill>
                  </a:tcPr>
                </a:tc>
                <a:tc rowSpan="6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  <a:p>
                      <a:pPr algn="ctr" marL="3810">
                        <a:lnSpc>
                          <a:spcPct val="100000"/>
                        </a:lnSpc>
                        <a:spcBef>
                          <a:spcPts val="1475"/>
                        </a:spcBef>
                      </a:pPr>
                      <a:r>
                        <a:rPr dirty="0" sz="2000" spc="20">
                          <a:latin typeface="Times New Roman"/>
                          <a:cs typeface="Times New Roman"/>
                        </a:rPr>
                        <a:t>C8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  <a:p>
                      <a:pPr algn="ctr" marL="3175">
                        <a:lnSpc>
                          <a:spcPct val="100000"/>
                        </a:lnSpc>
                      </a:pPr>
                      <a:r>
                        <a:rPr dirty="0" sz="2000" spc="-80">
                          <a:latin typeface="Times New Roman"/>
                          <a:cs typeface="Times New Roman"/>
                        </a:rPr>
                        <a:t>140</a:t>
                      </a:r>
                      <a:r>
                        <a:rPr dirty="0" sz="2000" spc="-4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 spc="90">
                          <a:latin typeface="Times New Roman"/>
                          <a:cs typeface="Times New Roman"/>
                        </a:rPr>
                        <a:t>ml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ECEF"/>
                    </a:solidFill>
                  </a:tcPr>
                </a:tc>
              </a:tr>
              <a:tr h="45567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dirty="0" sz="2000" spc="110">
                          <a:latin typeface="Times New Roman"/>
                          <a:cs typeface="Times New Roman"/>
                        </a:rPr>
                        <a:t>Onion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1397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F7F8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dirty="0" sz="2000" spc="-75">
                          <a:latin typeface="Times New Roman"/>
                          <a:cs typeface="Times New Roman"/>
                        </a:rPr>
                        <a:t>100</a:t>
                      </a:r>
                      <a:r>
                        <a:rPr dirty="0" sz="2000" spc="-8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 spc="95">
                          <a:latin typeface="Times New Roman"/>
                          <a:cs typeface="Times New Roman"/>
                        </a:rPr>
                        <a:t>gm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1397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F7F8"/>
                    </a:solidFill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ECEF"/>
                    </a:solidFill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ECEF"/>
                    </a:solidFill>
                  </a:tcPr>
                </a:tc>
              </a:tr>
              <a:tr h="455549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dirty="0" sz="2000" spc="60">
                          <a:latin typeface="Times New Roman"/>
                          <a:cs typeface="Times New Roman"/>
                        </a:rPr>
                        <a:t>Tomato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14604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ECEF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dirty="0" sz="2000" spc="-75">
                          <a:latin typeface="Times New Roman"/>
                          <a:cs typeface="Times New Roman"/>
                        </a:rPr>
                        <a:t>100</a:t>
                      </a:r>
                      <a:r>
                        <a:rPr dirty="0" sz="2000" spc="-8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 spc="95">
                          <a:latin typeface="Times New Roman"/>
                          <a:cs typeface="Times New Roman"/>
                        </a:rPr>
                        <a:t>gm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14604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ECEF"/>
                    </a:solidFill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ECEF"/>
                    </a:solidFill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ECEF"/>
                    </a:solidFill>
                  </a:tcPr>
                </a:tc>
              </a:tr>
              <a:tr h="45567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dirty="0" sz="2000" spc="35">
                          <a:latin typeface="Times New Roman"/>
                          <a:cs typeface="Times New Roman"/>
                        </a:rPr>
                        <a:t>Salt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1524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F7F8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dirty="0" sz="2000" spc="-375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dirty="0" sz="2000" spc="-29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 spc="95">
                          <a:latin typeface="Times New Roman"/>
                          <a:cs typeface="Times New Roman"/>
                        </a:rPr>
                        <a:t>tsp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1524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F7F8"/>
                    </a:solidFill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ECEF"/>
                    </a:solidFill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ECEF"/>
                    </a:solidFill>
                  </a:tcPr>
                </a:tc>
              </a:tr>
              <a:tr h="455688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dirty="0" sz="2000" spc="25">
                          <a:latin typeface="Times New Roman"/>
                          <a:cs typeface="Times New Roman"/>
                        </a:rPr>
                        <a:t>Chili</a:t>
                      </a:r>
                      <a:r>
                        <a:rPr dirty="0" sz="2000" spc="-114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 spc="65">
                          <a:latin typeface="Times New Roman"/>
                          <a:cs typeface="Times New Roman"/>
                        </a:rPr>
                        <a:t>powder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1524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ECEF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dirty="0" sz="2000" spc="150">
                          <a:latin typeface="Times New Roman"/>
                          <a:cs typeface="Times New Roman"/>
                        </a:rPr>
                        <a:t>½</a:t>
                      </a:r>
                      <a:r>
                        <a:rPr dirty="0" sz="2000" spc="-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 spc="100">
                          <a:latin typeface="Times New Roman"/>
                          <a:cs typeface="Times New Roman"/>
                        </a:rPr>
                        <a:t>tsp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1524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ECEF"/>
                    </a:solidFill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ECEF"/>
                    </a:solidFill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ECEF"/>
                    </a:solidFill>
                  </a:tcPr>
                </a:tc>
              </a:tr>
              <a:tr h="455663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dirty="0" sz="2000" spc="55">
                          <a:latin typeface="Times New Roman"/>
                          <a:cs typeface="Times New Roman"/>
                        </a:rPr>
                        <a:t>Oil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1524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F7F8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dirty="0" sz="2000" spc="-30">
                          <a:latin typeface="Times New Roman"/>
                          <a:cs typeface="Times New Roman"/>
                        </a:rPr>
                        <a:t>2</a:t>
                      </a:r>
                      <a:r>
                        <a:rPr dirty="0" sz="2000" spc="-4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 spc="95">
                          <a:latin typeface="Times New Roman"/>
                          <a:cs typeface="Times New Roman"/>
                        </a:rPr>
                        <a:t>tbsp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1524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F7F8"/>
                    </a:solidFill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ECEF"/>
                    </a:solidFill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ECEF"/>
                    </a:solidFill>
                  </a:tcPr>
                </a:tc>
              </a:tr>
            </a:tbl>
          </a:graphicData>
        </a:graphic>
      </p:graphicFrame>
      <p:sp>
        <p:nvSpPr>
          <p:cNvPr id="9" name="object 9"/>
          <p:cNvSpPr txBox="1"/>
          <p:nvPr/>
        </p:nvSpPr>
        <p:spPr>
          <a:xfrm>
            <a:off x="444195" y="6509715"/>
            <a:ext cx="115252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55">
                <a:solidFill>
                  <a:srgbClr val="045C75"/>
                </a:solidFill>
                <a:latin typeface="Times New Roman"/>
                <a:cs typeface="Times New Roman"/>
              </a:rPr>
              <a:t>9</a:t>
            </a:r>
            <a:r>
              <a:rPr dirty="0" sz="1200" spc="-50">
                <a:solidFill>
                  <a:srgbClr val="045C75"/>
                </a:solidFill>
                <a:latin typeface="Times New Roman"/>
                <a:cs typeface="Times New Roman"/>
              </a:rPr>
              <a:t> </a:t>
            </a:r>
            <a:r>
              <a:rPr dirty="0" sz="1200" spc="25">
                <a:solidFill>
                  <a:srgbClr val="045C75"/>
                </a:solidFill>
                <a:latin typeface="Times New Roman"/>
                <a:cs typeface="Times New Roman"/>
              </a:rPr>
              <a:t>September2014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546718" y="6509715"/>
            <a:ext cx="15557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95">
                <a:solidFill>
                  <a:srgbClr val="045C75"/>
                </a:solidFill>
                <a:latin typeface="Times New Roman"/>
                <a:cs typeface="Times New Roman"/>
              </a:rPr>
              <a:t>61</a:t>
            </a:r>
            <a:endParaRPr sz="1200">
              <a:latin typeface="Times New Roman"/>
              <a:cs typeface="Times New Roman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1158239" y="816863"/>
            <a:ext cx="203200" cy="1676400"/>
            <a:chOff x="1158239" y="816863"/>
            <a:chExt cx="203200" cy="1676400"/>
          </a:xfrm>
        </p:grpSpPr>
        <p:sp>
          <p:nvSpPr>
            <p:cNvPr id="12" name="object 12"/>
            <p:cNvSpPr/>
            <p:nvPr/>
          </p:nvSpPr>
          <p:spPr>
            <a:xfrm>
              <a:off x="1158239" y="816863"/>
              <a:ext cx="202691" cy="213360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1158239" y="1548383"/>
              <a:ext cx="202691" cy="213360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1158239" y="2279903"/>
              <a:ext cx="202691" cy="213360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5" name="object 15"/>
          <p:cNvSpPr txBox="1"/>
          <p:nvPr/>
        </p:nvSpPr>
        <p:spPr>
          <a:xfrm>
            <a:off x="1145539" y="704215"/>
            <a:ext cx="7527290" cy="22205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459105" indent="213360">
              <a:lnSpc>
                <a:spcPct val="100000"/>
              </a:lnSpc>
              <a:spcBef>
                <a:spcPts val="100"/>
              </a:spcBef>
              <a:tabLst>
                <a:tab pos="1618615" algn="l"/>
              </a:tabLst>
            </a:pPr>
            <a:r>
              <a:rPr dirty="0" sz="2400" spc="-5" b="1" i="1">
                <a:latin typeface="Arial"/>
                <a:cs typeface="Arial"/>
              </a:rPr>
              <a:t>Preparation: </a:t>
            </a:r>
            <a:r>
              <a:rPr dirty="0" sz="2400" b="1" i="1">
                <a:latin typeface="Arial"/>
                <a:cs typeface="Arial"/>
              </a:rPr>
              <a:t>mixed </a:t>
            </a:r>
            <a:r>
              <a:rPr dirty="0" sz="2400" spc="-5" b="1" i="1">
                <a:latin typeface="Arial"/>
                <a:cs typeface="Arial"/>
              </a:rPr>
              <a:t>curry prepared from</a:t>
            </a:r>
            <a:r>
              <a:rPr dirty="0" sz="2400" spc="-175" b="1" i="1">
                <a:latin typeface="Arial"/>
                <a:cs typeface="Arial"/>
              </a:rPr>
              <a:t> </a:t>
            </a:r>
            <a:r>
              <a:rPr dirty="0" sz="2400" b="1" i="1">
                <a:latin typeface="Arial"/>
                <a:cs typeface="Arial"/>
              </a:rPr>
              <a:t>potato,  </a:t>
            </a:r>
            <a:r>
              <a:rPr dirty="0" sz="2400" b="1" i="1">
                <a:latin typeface="Arial"/>
                <a:cs typeface="Arial"/>
              </a:rPr>
              <a:t>tomato,	onion,etc</a:t>
            </a:r>
            <a:endParaRPr sz="2400">
              <a:latin typeface="Arial"/>
              <a:cs typeface="Arial"/>
            </a:endParaRPr>
          </a:p>
          <a:p>
            <a:pPr marL="12700" marR="494665" indent="213360">
              <a:lnSpc>
                <a:spcPct val="100000"/>
              </a:lnSpc>
            </a:pPr>
            <a:r>
              <a:rPr dirty="0" sz="2400" b="1" i="1">
                <a:latin typeface="Arial"/>
                <a:cs typeface="Arial"/>
              </a:rPr>
              <a:t>Get detail of </a:t>
            </a:r>
            <a:r>
              <a:rPr dirty="0" sz="2400" spc="-5" b="1" i="1">
                <a:latin typeface="Arial"/>
                <a:cs typeface="Arial"/>
              </a:rPr>
              <a:t>ingredients </a:t>
            </a:r>
            <a:r>
              <a:rPr dirty="0" sz="2400" b="1" i="1">
                <a:latin typeface="Arial"/>
                <a:cs typeface="Arial"/>
              </a:rPr>
              <a:t>with their</a:t>
            </a:r>
            <a:r>
              <a:rPr dirty="0" sz="2400" spc="-220" b="1" i="1">
                <a:latin typeface="Arial"/>
                <a:cs typeface="Arial"/>
              </a:rPr>
              <a:t> </a:t>
            </a:r>
            <a:r>
              <a:rPr dirty="0" sz="2400" spc="-5" b="1" i="1">
                <a:latin typeface="Arial"/>
                <a:cs typeface="Arial"/>
              </a:rPr>
              <a:t>approximate  </a:t>
            </a:r>
            <a:r>
              <a:rPr dirty="0" sz="2400" b="1" i="1">
                <a:latin typeface="Arial"/>
                <a:cs typeface="Arial"/>
              </a:rPr>
              <a:t>weight in raw</a:t>
            </a:r>
            <a:r>
              <a:rPr dirty="0" sz="2400" spc="-100" b="1" i="1">
                <a:latin typeface="Arial"/>
                <a:cs typeface="Arial"/>
              </a:rPr>
              <a:t> </a:t>
            </a:r>
            <a:r>
              <a:rPr dirty="0" sz="2400" b="1" i="1">
                <a:latin typeface="Arial"/>
                <a:cs typeface="Arial"/>
              </a:rPr>
              <a:t>form</a:t>
            </a:r>
            <a:endParaRPr sz="2400">
              <a:latin typeface="Arial"/>
              <a:cs typeface="Arial"/>
            </a:endParaRPr>
          </a:p>
          <a:p>
            <a:pPr marL="225425">
              <a:lnSpc>
                <a:spcPct val="100000"/>
              </a:lnSpc>
            </a:pPr>
            <a:r>
              <a:rPr dirty="0" sz="2400" b="1" i="1">
                <a:latin typeface="Arial"/>
                <a:cs typeface="Arial"/>
              </a:rPr>
              <a:t>Get total </a:t>
            </a:r>
            <a:r>
              <a:rPr dirty="0" sz="2400" spc="-5" b="1" i="1">
                <a:latin typeface="Arial"/>
                <a:cs typeface="Arial"/>
              </a:rPr>
              <a:t>cooked amount </a:t>
            </a:r>
            <a:r>
              <a:rPr dirty="0" sz="2400" b="1" i="1">
                <a:latin typeface="Arial"/>
                <a:cs typeface="Arial"/>
              </a:rPr>
              <a:t>with </a:t>
            </a:r>
            <a:r>
              <a:rPr dirty="0" sz="2400" spc="-5" b="1" i="1">
                <a:latin typeface="Arial"/>
                <a:cs typeface="Arial"/>
              </a:rPr>
              <a:t>help </a:t>
            </a:r>
            <a:r>
              <a:rPr dirty="0" sz="2400" b="1" i="1">
                <a:latin typeface="Arial"/>
                <a:cs typeface="Arial"/>
              </a:rPr>
              <a:t>of</a:t>
            </a:r>
            <a:r>
              <a:rPr dirty="0" sz="2400" spc="-195" b="1" i="1">
                <a:latin typeface="Arial"/>
                <a:cs typeface="Arial"/>
              </a:rPr>
              <a:t> </a:t>
            </a:r>
            <a:r>
              <a:rPr dirty="0" sz="2400" spc="-5" b="1" i="1">
                <a:latin typeface="Arial"/>
                <a:cs typeface="Arial"/>
              </a:rPr>
              <a:t>standardized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2400" spc="-15" b="1" i="1">
                <a:latin typeface="Arial"/>
                <a:cs typeface="Arial"/>
              </a:rPr>
              <a:t>cups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9143999" cy="685799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0" y="0"/>
              <a:ext cx="9143999" cy="10287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4401312" y="0"/>
              <a:ext cx="4742688" cy="60045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0" y="0"/>
              <a:ext cx="9143999" cy="1021079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548640" y="2065020"/>
              <a:ext cx="190500" cy="202691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886155" y="1929129"/>
            <a:ext cx="6027420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110"/>
              <a:t>Thus</a:t>
            </a:r>
            <a:r>
              <a:rPr dirty="0" sz="2400" spc="-65"/>
              <a:t> </a:t>
            </a:r>
            <a:r>
              <a:rPr dirty="0" sz="2400" spc="210"/>
              <a:t>potatoes</a:t>
            </a:r>
            <a:r>
              <a:rPr dirty="0" sz="2400" spc="-25"/>
              <a:t> </a:t>
            </a:r>
            <a:r>
              <a:rPr dirty="0" sz="2400" spc="175"/>
              <a:t>consumed</a:t>
            </a:r>
            <a:r>
              <a:rPr dirty="0" sz="2400" spc="-95"/>
              <a:t> </a:t>
            </a:r>
            <a:r>
              <a:rPr dirty="0" sz="2400" spc="170"/>
              <a:t>by</a:t>
            </a:r>
            <a:r>
              <a:rPr dirty="0" sz="2400" spc="-85"/>
              <a:t> </a:t>
            </a:r>
            <a:r>
              <a:rPr dirty="0" sz="2400" spc="195"/>
              <a:t>the</a:t>
            </a:r>
            <a:r>
              <a:rPr dirty="0" sz="2400" spc="-65"/>
              <a:t> </a:t>
            </a:r>
            <a:r>
              <a:rPr dirty="0" sz="2400" spc="140"/>
              <a:t>individual</a:t>
            </a:r>
            <a:endParaRPr sz="2400"/>
          </a:p>
        </p:txBody>
      </p:sp>
      <p:sp>
        <p:nvSpPr>
          <p:cNvPr id="9" name="object 9"/>
          <p:cNvSpPr/>
          <p:nvPr/>
        </p:nvSpPr>
        <p:spPr>
          <a:xfrm>
            <a:off x="548640" y="3820667"/>
            <a:ext cx="190500" cy="20269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89535" rIns="0" bIns="0" rtlCol="0" vert="horz">
            <a:spAutoFit/>
          </a:bodyPr>
          <a:lstStyle/>
          <a:p>
            <a:pPr marL="927100">
              <a:lnSpc>
                <a:spcPct val="100000"/>
              </a:lnSpc>
              <a:spcBef>
                <a:spcPts val="705"/>
              </a:spcBef>
              <a:tabLst>
                <a:tab pos="1768475" algn="l"/>
              </a:tabLst>
            </a:pPr>
            <a:r>
              <a:rPr dirty="0" spc="-30"/>
              <a:t>=</a:t>
            </a:r>
            <a:r>
              <a:rPr dirty="0" spc="-10"/>
              <a:t> </a:t>
            </a:r>
            <a:r>
              <a:rPr dirty="0" u="heavy" spc="-25">
                <a:uFill>
                  <a:solidFill>
                    <a:srgbClr val="000000"/>
                  </a:solidFill>
                </a:uFill>
              </a:rPr>
              <a:t>250</a:t>
            </a:r>
            <a:r>
              <a:rPr dirty="0" spc="-25"/>
              <a:t>	</a:t>
            </a:r>
            <a:r>
              <a:rPr dirty="0" spc="-50"/>
              <a:t>x </a:t>
            </a:r>
            <a:r>
              <a:rPr dirty="0" spc="-95"/>
              <a:t>140 </a:t>
            </a:r>
            <a:r>
              <a:rPr dirty="0" spc="-30"/>
              <a:t>= </a:t>
            </a:r>
            <a:r>
              <a:rPr dirty="0" spc="-10"/>
              <a:t>67.3</a:t>
            </a:r>
            <a:r>
              <a:rPr dirty="0" spc="-120"/>
              <a:t> </a:t>
            </a:r>
            <a:r>
              <a:rPr dirty="0" spc="114"/>
              <a:t>gm</a:t>
            </a:r>
          </a:p>
          <a:p>
            <a:pPr marL="1155700">
              <a:lnSpc>
                <a:spcPct val="100000"/>
              </a:lnSpc>
              <a:spcBef>
                <a:spcPts val="600"/>
              </a:spcBef>
            </a:pPr>
            <a:r>
              <a:rPr dirty="0" spc="-5"/>
              <a:t>520</a:t>
            </a: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3400"/>
          </a:p>
          <a:p>
            <a:pPr marL="45720">
              <a:lnSpc>
                <a:spcPct val="100000"/>
              </a:lnSpc>
            </a:pPr>
            <a:r>
              <a:rPr dirty="0" spc="110" b="1" i="1">
                <a:latin typeface="Times New Roman"/>
                <a:cs typeface="Times New Roman"/>
              </a:rPr>
              <a:t>Likewise</a:t>
            </a:r>
            <a:r>
              <a:rPr dirty="0" spc="-70" b="1" i="1">
                <a:latin typeface="Times New Roman"/>
                <a:cs typeface="Times New Roman"/>
              </a:rPr>
              <a:t> </a:t>
            </a:r>
            <a:r>
              <a:rPr dirty="0" spc="240" b="1" i="1">
                <a:latin typeface="Times New Roman"/>
                <a:cs typeface="Times New Roman"/>
              </a:rPr>
              <a:t>tomato</a:t>
            </a:r>
            <a:r>
              <a:rPr dirty="0" spc="-75" b="1" i="1">
                <a:latin typeface="Times New Roman"/>
                <a:cs typeface="Times New Roman"/>
              </a:rPr>
              <a:t> </a:t>
            </a:r>
            <a:r>
              <a:rPr dirty="0" spc="175" b="1" i="1">
                <a:latin typeface="Times New Roman"/>
                <a:cs typeface="Times New Roman"/>
              </a:rPr>
              <a:t>consumed</a:t>
            </a:r>
            <a:r>
              <a:rPr dirty="0" spc="-100" b="1" i="1">
                <a:latin typeface="Times New Roman"/>
                <a:cs typeface="Times New Roman"/>
              </a:rPr>
              <a:t> </a:t>
            </a:r>
            <a:r>
              <a:rPr dirty="0" spc="130" b="1" i="1">
                <a:latin typeface="Times New Roman"/>
                <a:cs typeface="Times New Roman"/>
              </a:rPr>
              <a:t>will</a:t>
            </a:r>
            <a:r>
              <a:rPr dirty="0" spc="-75" b="1" i="1">
                <a:latin typeface="Times New Roman"/>
                <a:cs typeface="Times New Roman"/>
              </a:rPr>
              <a:t> </a:t>
            </a:r>
            <a:r>
              <a:rPr dirty="0" spc="165" b="1" i="1">
                <a:latin typeface="Times New Roman"/>
                <a:cs typeface="Times New Roman"/>
              </a:rPr>
              <a:t>be</a:t>
            </a: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3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pc="-30"/>
              <a:t>= </a:t>
            </a:r>
            <a:r>
              <a:rPr dirty="0" u="heavy" spc="-90">
                <a:uFill>
                  <a:solidFill>
                    <a:srgbClr val="000000"/>
                  </a:solidFill>
                </a:uFill>
              </a:rPr>
              <a:t>100</a:t>
            </a:r>
            <a:r>
              <a:rPr dirty="0" spc="-90"/>
              <a:t> </a:t>
            </a:r>
            <a:r>
              <a:rPr dirty="0" spc="-50"/>
              <a:t>x </a:t>
            </a:r>
            <a:r>
              <a:rPr dirty="0" spc="-95"/>
              <a:t>140 </a:t>
            </a:r>
            <a:r>
              <a:rPr dirty="0" spc="-30"/>
              <a:t>= </a:t>
            </a:r>
            <a:r>
              <a:rPr dirty="0" spc="10"/>
              <a:t>26.92</a:t>
            </a:r>
            <a:r>
              <a:rPr dirty="0" spc="-145"/>
              <a:t> </a:t>
            </a:r>
            <a:r>
              <a:rPr dirty="0" spc="120"/>
              <a:t>gm</a:t>
            </a:r>
          </a:p>
          <a:p>
            <a:pPr marL="241300">
              <a:lnSpc>
                <a:spcPct val="100000"/>
              </a:lnSpc>
              <a:spcBef>
                <a:spcPts val="600"/>
              </a:spcBef>
            </a:pPr>
            <a:r>
              <a:rPr dirty="0" spc="-5"/>
              <a:t>520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444195" y="6509715"/>
            <a:ext cx="115252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55">
                <a:solidFill>
                  <a:srgbClr val="045C75"/>
                </a:solidFill>
                <a:latin typeface="Times New Roman"/>
                <a:cs typeface="Times New Roman"/>
              </a:rPr>
              <a:t>9</a:t>
            </a:r>
            <a:r>
              <a:rPr dirty="0" sz="1200" spc="-50">
                <a:solidFill>
                  <a:srgbClr val="045C75"/>
                </a:solidFill>
                <a:latin typeface="Times New Roman"/>
                <a:cs typeface="Times New Roman"/>
              </a:rPr>
              <a:t> </a:t>
            </a:r>
            <a:r>
              <a:rPr dirty="0" sz="1200" spc="25">
                <a:solidFill>
                  <a:srgbClr val="045C75"/>
                </a:solidFill>
                <a:latin typeface="Times New Roman"/>
                <a:cs typeface="Times New Roman"/>
              </a:rPr>
              <a:t>September2014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522334" y="6509715"/>
            <a:ext cx="17526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15">
                <a:solidFill>
                  <a:srgbClr val="045C75"/>
                </a:solidFill>
                <a:latin typeface="Times New Roman"/>
                <a:cs typeface="Times New Roman"/>
              </a:rPr>
              <a:t>62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9143999" cy="685799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0" y="0"/>
              <a:ext cx="9143999" cy="10287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4401312" y="0"/>
              <a:ext cx="4742688" cy="60045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0" y="0"/>
              <a:ext cx="9143999" cy="1021079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367995" y="72593"/>
            <a:ext cx="4471670" cy="78867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5000" i="0">
                <a:solidFill>
                  <a:srgbClr val="045F79"/>
                </a:solidFill>
                <a:latin typeface="Comic Sans MS"/>
                <a:cs typeface="Comic Sans MS"/>
              </a:rPr>
              <a:t>24-hour</a:t>
            </a:r>
            <a:r>
              <a:rPr dirty="0" sz="5000" spc="-220" i="0">
                <a:solidFill>
                  <a:srgbClr val="045F79"/>
                </a:solidFill>
                <a:latin typeface="Comic Sans MS"/>
                <a:cs typeface="Comic Sans MS"/>
              </a:rPr>
              <a:t> </a:t>
            </a:r>
            <a:r>
              <a:rPr dirty="0" sz="5000" spc="-5" i="0">
                <a:solidFill>
                  <a:srgbClr val="045F79"/>
                </a:solidFill>
                <a:latin typeface="Comic Sans MS"/>
                <a:cs typeface="Comic Sans MS"/>
              </a:rPr>
              <a:t>recall</a:t>
            </a:r>
            <a:endParaRPr sz="5000">
              <a:latin typeface="Comic Sans MS"/>
              <a:cs typeface="Comic Sans MS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548640" y="1569719"/>
            <a:ext cx="436245" cy="3872865"/>
            <a:chOff x="548640" y="1569719"/>
            <a:chExt cx="436245" cy="3872865"/>
          </a:xfrm>
        </p:grpSpPr>
        <p:sp>
          <p:nvSpPr>
            <p:cNvPr id="9" name="object 9"/>
            <p:cNvSpPr/>
            <p:nvPr/>
          </p:nvSpPr>
          <p:spPr>
            <a:xfrm>
              <a:off x="548640" y="1569719"/>
              <a:ext cx="435864" cy="323088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548640" y="1972055"/>
              <a:ext cx="435864" cy="323088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548640" y="2374391"/>
              <a:ext cx="435864" cy="323088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548640" y="3508247"/>
              <a:ext cx="435864" cy="323088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548640" y="3912108"/>
              <a:ext cx="435864" cy="323088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548640" y="4314443"/>
              <a:ext cx="435864" cy="323088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548640" y="4716780"/>
              <a:ext cx="435864" cy="323088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548640" y="5117591"/>
              <a:ext cx="435864" cy="324611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7" name="object 17"/>
          <p:cNvSpPr txBox="1"/>
          <p:nvPr/>
        </p:nvSpPr>
        <p:spPr>
          <a:xfrm>
            <a:off x="535635" y="1076960"/>
            <a:ext cx="7606030" cy="470027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500" spc="-120" b="1" i="1">
                <a:latin typeface="Carlito"/>
                <a:cs typeface="Carlito"/>
              </a:rPr>
              <a:t>Advantages:</a:t>
            </a:r>
            <a:endParaRPr sz="2500">
              <a:latin typeface="Carlito"/>
              <a:cs typeface="Carlito"/>
            </a:endParaRPr>
          </a:p>
          <a:p>
            <a:pPr marL="286385" marR="4244340">
              <a:lnSpc>
                <a:spcPts val="3180"/>
              </a:lnSpc>
              <a:spcBef>
                <a:spcPts val="5"/>
              </a:spcBef>
              <a:tabLst>
                <a:tab pos="895985" algn="l"/>
                <a:tab pos="1292225" algn="l"/>
                <a:tab pos="2440305" algn="l"/>
              </a:tabLst>
            </a:pPr>
            <a:r>
              <a:rPr dirty="0" sz="2500" spc="25" b="1" i="1">
                <a:latin typeface="Carlito"/>
                <a:cs typeface="Carlito"/>
              </a:rPr>
              <a:t>l</a:t>
            </a:r>
            <a:r>
              <a:rPr dirty="0" sz="2500" spc="-150" b="1" i="1">
                <a:latin typeface="Carlito"/>
                <a:cs typeface="Carlito"/>
              </a:rPr>
              <a:t>o</a:t>
            </a:r>
            <a:r>
              <a:rPr dirty="0" sz="2500" spc="-5" b="1" i="1">
                <a:latin typeface="Carlito"/>
                <a:cs typeface="Carlito"/>
              </a:rPr>
              <a:t>w</a:t>
            </a:r>
            <a:r>
              <a:rPr dirty="0" sz="2500" b="1" i="1">
                <a:latin typeface="Carlito"/>
                <a:cs typeface="Carlito"/>
              </a:rPr>
              <a:t>	</a:t>
            </a:r>
            <a:r>
              <a:rPr dirty="0" sz="2500" spc="60" b="1" i="1">
                <a:latin typeface="Carlito"/>
                <a:cs typeface="Carlito"/>
              </a:rPr>
              <a:t>r</a:t>
            </a:r>
            <a:r>
              <a:rPr dirty="0" sz="2500" spc="-180" b="1" i="1">
                <a:latin typeface="Carlito"/>
                <a:cs typeface="Carlito"/>
              </a:rPr>
              <a:t>e</a:t>
            </a:r>
            <a:r>
              <a:rPr dirty="0" sz="2500" spc="-80" b="1" i="1">
                <a:latin typeface="Carlito"/>
                <a:cs typeface="Carlito"/>
              </a:rPr>
              <a:t>s</a:t>
            </a:r>
            <a:r>
              <a:rPr dirty="0" sz="2500" spc="-75" b="1" i="1">
                <a:latin typeface="Carlito"/>
                <a:cs typeface="Carlito"/>
              </a:rPr>
              <a:t>p</a:t>
            </a:r>
            <a:r>
              <a:rPr dirty="0" sz="2500" spc="-80" b="1" i="1">
                <a:latin typeface="Carlito"/>
                <a:cs typeface="Carlito"/>
              </a:rPr>
              <a:t>o</a:t>
            </a:r>
            <a:r>
              <a:rPr dirty="0" sz="2500" spc="-90" b="1" i="1">
                <a:latin typeface="Carlito"/>
                <a:cs typeface="Carlito"/>
              </a:rPr>
              <a:t>n</a:t>
            </a:r>
            <a:r>
              <a:rPr dirty="0" sz="2500" spc="-110" b="1" i="1">
                <a:latin typeface="Carlito"/>
                <a:cs typeface="Carlito"/>
              </a:rPr>
              <a:t>d</a:t>
            </a:r>
            <a:r>
              <a:rPr dirty="0" sz="2500" spc="-114" b="1" i="1">
                <a:latin typeface="Carlito"/>
                <a:cs typeface="Carlito"/>
              </a:rPr>
              <a:t>e</a:t>
            </a:r>
            <a:r>
              <a:rPr dirty="0" sz="2500" spc="-135" b="1" i="1">
                <a:latin typeface="Carlito"/>
                <a:cs typeface="Carlito"/>
              </a:rPr>
              <a:t>n</a:t>
            </a:r>
            <a:r>
              <a:rPr dirty="0" sz="2500" spc="-5" b="1" i="1">
                <a:latin typeface="Carlito"/>
                <a:cs typeface="Carlito"/>
              </a:rPr>
              <a:t>t</a:t>
            </a:r>
            <a:r>
              <a:rPr dirty="0" sz="2500" b="1" i="1">
                <a:latin typeface="Carlito"/>
                <a:cs typeface="Carlito"/>
              </a:rPr>
              <a:t>	</a:t>
            </a:r>
            <a:r>
              <a:rPr dirty="0" sz="2500" spc="-90" b="1" i="1">
                <a:latin typeface="Carlito"/>
                <a:cs typeface="Carlito"/>
              </a:rPr>
              <a:t>b</a:t>
            </a:r>
            <a:r>
              <a:rPr dirty="0" sz="2500" spc="-5" b="1" i="1">
                <a:latin typeface="Carlito"/>
                <a:cs typeface="Carlito"/>
              </a:rPr>
              <a:t>u</a:t>
            </a:r>
            <a:r>
              <a:rPr dirty="0" sz="2500" spc="-50" b="1" i="1">
                <a:latin typeface="Carlito"/>
                <a:cs typeface="Carlito"/>
              </a:rPr>
              <a:t>r</a:t>
            </a:r>
            <a:r>
              <a:rPr dirty="0" sz="2500" spc="-40" b="1" i="1">
                <a:latin typeface="Carlito"/>
                <a:cs typeface="Carlito"/>
              </a:rPr>
              <a:t>d</a:t>
            </a:r>
            <a:r>
              <a:rPr dirty="0" sz="2500" spc="-45" b="1" i="1">
                <a:latin typeface="Carlito"/>
                <a:cs typeface="Carlito"/>
              </a:rPr>
              <a:t>e</a:t>
            </a:r>
            <a:r>
              <a:rPr dirty="0" sz="2500" spc="-5" b="1" i="1">
                <a:latin typeface="Carlito"/>
                <a:cs typeface="Carlito"/>
              </a:rPr>
              <a:t>n </a:t>
            </a:r>
            <a:r>
              <a:rPr dirty="0" sz="2500" spc="-5" b="1" i="1">
                <a:latin typeface="Carlito"/>
                <a:cs typeface="Carlito"/>
              </a:rPr>
              <a:t> </a:t>
            </a:r>
            <a:r>
              <a:rPr dirty="0" sz="2500" spc="-114" b="1" i="1">
                <a:latin typeface="Carlito"/>
                <a:cs typeface="Carlito"/>
              </a:rPr>
              <a:t>easy</a:t>
            </a:r>
            <a:r>
              <a:rPr dirty="0" sz="2500" spc="-90" b="1" i="1">
                <a:latin typeface="Carlito"/>
                <a:cs typeface="Carlito"/>
              </a:rPr>
              <a:t> </a:t>
            </a:r>
            <a:r>
              <a:rPr dirty="0" sz="2500" spc="5" b="1" i="1">
                <a:latin typeface="Carlito"/>
                <a:cs typeface="Carlito"/>
              </a:rPr>
              <a:t>in	</a:t>
            </a:r>
            <a:r>
              <a:rPr dirty="0" sz="2500" spc="-75" b="1" i="1">
                <a:latin typeface="Carlito"/>
                <a:cs typeface="Carlito"/>
              </a:rPr>
              <a:t>administration</a:t>
            </a:r>
            <a:endParaRPr sz="2500">
              <a:latin typeface="Carlito"/>
              <a:cs typeface="Carlito"/>
            </a:endParaRPr>
          </a:p>
          <a:p>
            <a:pPr marL="286385" marR="139065">
              <a:lnSpc>
                <a:spcPts val="2590"/>
              </a:lnSpc>
              <a:spcBef>
                <a:spcPts val="640"/>
              </a:spcBef>
            </a:pPr>
            <a:r>
              <a:rPr dirty="0" sz="2500" spc="-45" b="1" i="1">
                <a:latin typeface="Carlito"/>
                <a:cs typeface="Carlito"/>
              </a:rPr>
              <a:t>minimization</a:t>
            </a:r>
            <a:r>
              <a:rPr dirty="0" sz="2500" spc="-114" b="1" i="1">
                <a:latin typeface="Carlito"/>
                <a:cs typeface="Carlito"/>
              </a:rPr>
              <a:t> </a:t>
            </a:r>
            <a:r>
              <a:rPr dirty="0" sz="2500" spc="-45" b="1" i="1">
                <a:latin typeface="Carlito"/>
                <a:cs typeface="Carlito"/>
              </a:rPr>
              <a:t>of</a:t>
            </a:r>
            <a:r>
              <a:rPr dirty="0" sz="2500" spc="-200" b="1" i="1">
                <a:latin typeface="Carlito"/>
                <a:cs typeface="Carlito"/>
              </a:rPr>
              <a:t> </a:t>
            </a:r>
            <a:r>
              <a:rPr dirty="0" sz="2500" spc="-95" b="1" i="1">
                <a:latin typeface="Carlito"/>
                <a:cs typeface="Carlito"/>
              </a:rPr>
              <a:t>biases</a:t>
            </a:r>
            <a:r>
              <a:rPr dirty="0" sz="2500" spc="-215" b="1" i="1">
                <a:latin typeface="Carlito"/>
                <a:cs typeface="Carlito"/>
              </a:rPr>
              <a:t> </a:t>
            </a:r>
            <a:r>
              <a:rPr dirty="0" sz="2500" spc="-105" b="1" i="1">
                <a:latin typeface="Carlito"/>
                <a:cs typeface="Carlito"/>
              </a:rPr>
              <a:t>associated</a:t>
            </a:r>
            <a:r>
              <a:rPr dirty="0" sz="2500" spc="-229" b="1" i="1">
                <a:latin typeface="Carlito"/>
                <a:cs typeface="Carlito"/>
              </a:rPr>
              <a:t> </a:t>
            </a:r>
            <a:r>
              <a:rPr dirty="0" sz="2500" spc="-40" b="1" i="1">
                <a:latin typeface="Carlito"/>
                <a:cs typeface="Carlito"/>
              </a:rPr>
              <a:t>with</a:t>
            </a:r>
            <a:r>
              <a:rPr dirty="0" sz="2500" spc="-80" b="1" i="1">
                <a:latin typeface="Carlito"/>
                <a:cs typeface="Carlito"/>
              </a:rPr>
              <a:t> </a:t>
            </a:r>
            <a:r>
              <a:rPr dirty="0" sz="2500" spc="-60" b="1" i="1">
                <a:latin typeface="Carlito"/>
                <a:cs typeface="Carlito"/>
              </a:rPr>
              <a:t>altering</a:t>
            </a:r>
            <a:r>
              <a:rPr dirty="0" sz="2500" spc="-160" b="1" i="1">
                <a:latin typeface="Carlito"/>
                <a:cs typeface="Carlito"/>
              </a:rPr>
              <a:t> </a:t>
            </a:r>
            <a:r>
              <a:rPr dirty="0" sz="2500" spc="-80" b="1" i="1">
                <a:latin typeface="Carlito"/>
                <a:cs typeface="Carlito"/>
              </a:rPr>
              <a:t>food</a:t>
            </a:r>
            <a:r>
              <a:rPr dirty="0" sz="2500" spc="-185" b="1" i="1">
                <a:latin typeface="Carlito"/>
                <a:cs typeface="Carlito"/>
              </a:rPr>
              <a:t> </a:t>
            </a:r>
            <a:r>
              <a:rPr dirty="0" sz="2500" spc="-95" b="1" i="1">
                <a:latin typeface="Carlito"/>
                <a:cs typeface="Carlito"/>
              </a:rPr>
              <a:t>intake  </a:t>
            </a:r>
            <a:r>
              <a:rPr dirty="0" sz="2500" spc="-90" b="1" i="1">
                <a:latin typeface="Carlito"/>
                <a:cs typeface="Carlito"/>
              </a:rPr>
              <a:t>because</a:t>
            </a:r>
            <a:r>
              <a:rPr dirty="0" sz="2500" spc="-220" b="1" i="1">
                <a:latin typeface="Carlito"/>
                <a:cs typeface="Carlito"/>
              </a:rPr>
              <a:t> </a:t>
            </a:r>
            <a:r>
              <a:rPr dirty="0" sz="2500" spc="-45" b="1" i="1">
                <a:latin typeface="Carlito"/>
                <a:cs typeface="Carlito"/>
              </a:rPr>
              <a:t>of</a:t>
            </a:r>
            <a:r>
              <a:rPr dirty="0" sz="2500" spc="-204" b="1" i="1">
                <a:latin typeface="Carlito"/>
                <a:cs typeface="Carlito"/>
              </a:rPr>
              <a:t> </a:t>
            </a:r>
            <a:r>
              <a:rPr dirty="0" sz="2500" spc="-80" b="1" i="1">
                <a:latin typeface="Carlito"/>
                <a:cs typeface="Carlito"/>
              </a:rPr>
              <a:t>knowledge</a:t>
            </a:r>
            <a:r>
              <a:rPr dirty="0" sz="2500" spc="-140" b="1" i="1">
                <a:latin typeface="Carlito"/>
                <a:cs typeface="Carlito"/>
              </a:rPr>
              <a:t> </a:t>
            </a:r>
            <a:r>
              <a:rPr dirty="0" sz="2500" spc="-105" b="1" i="1">
                <a:latin typeface="Carlito"/>
                <a:cs typeface="Carlito"/>
              </a:rPr>
              <a:t>that</a:t>
            </a:r>
            <a:r>
              <a:rPr dirty="0" sz="2500" spc="-254" b="1" i="1">
                <a:latin typeface="Carlito"/>
                <a:cs typeface="Carlito"/>
              </a:rPr>
              <a:t> </a:t>
            </a:r>
            <a:r>
              <a:rPr dirty="0" sz="2500" spc="-75" b="1" i="1">
                <a:latin typeface="Carlito"/>
                <a:cs typeface="Carlito"/>
              </a:rPr>
              <a:t>one</a:t>
            </a:r>
            <a:r>
              <a:rPr dirty="0" sz="2500" spc="-235" b="1" i="1">
                <a:latin typeface="Carlito"/>
                <a:cs typeface="Carlito"/>
              </a:rPr>
              <a:t> </a:t>
            </a:r>
            <a:r>
              <a:rPr dirty="0" sz="2500" spc="-25" b="1" i="1">
                <a:latin typeface="Carlito"/>
                <a:cs typeface="Carlito"/>
              </a:rPr>
              <a:t>is</a:t>
            </a:r>
            <a:r>
              <a:rPr dirty="0" sz="2500" spc="-65" b="1" i="1">
                <a:latin typeface="Carlito"/>
                <a:cs typeface="Carlito"/>
              </a:rPr>
              <a:t> </a:t>
            </a:r>
            <a:r>
              <a:rPr dirty="0" sz="2500" spc="-55" b="1" i="1">
                <a:latin typeface="Carlito"/>
                <a:cs typeface="Carlito"/>
              </a:rPr>
              <a:t>being</a:t>
            </a:r>
            <a:r>
              <a:rPr dirty="0" sz="2500" spc="-120" b="1" i="1">
                <a:latin typeface="Carlito"/>
                <a:cs typeface="Carlito"/>
              </a:rPr>
              <a:t> </a:t>
            </a:r>
            <a:r>
              <a:rPr dirty="0" sz="2500" spc="-90" b="1" i="1">
                <a:latin typeface="Carlito"/>
                <a:cs typeface="Carlito"/>
              </a:rPr>
              <a:t>observed.</a:t>
            </a:r>
            <a:endParaRPr sz="2500">
              <a:latin typeface="Carlito"/>
              <a:cs typeface="Carlito"/>
            </a:endParaRPr>
          </a:p>
          <a:p>
            <a:pPr marL="286385" marR="6070600" indent="-274320">
              <a:lnSpc>
                <a:spcPts val="3200"/>
              </a:lnSpc>
              <a:spcBef>
                <a:spcPts val="80"/>
              </a:spcBef>
            </a:pPr>
            <a:r>
              <a:rPr dirty="0" sz="2500" spc="-75" b="1" i="1">
                <a:latin typeface="Carlito"/>
                <a:cs typeface="Carlito"/>
              </a:rPr>
              <a:t>Limitations:  </a:t>
            </a:r>
            <a:r>
              <a:rPr dirty="0" sz="2500" spc="-55" b="1" i="1">
                <a:latin typeface="Carlito"/>
                <a:cs typeface="Carlito"/>
              </a:rPr>
              <a:t>f</a:t>
            </a:r>
            <a:r>
              <a:rPr dirty="0" sz="2500" spc="-135" b="1" i="1">
                <a:latin typeface="Carlito"/>
                <a:cs typeface="Carlito"/>
              </a:rPr>
              <a:t>o</a:t>
            </a:r>
            <a:r>
              <a:rPr dirty="0" sz="2500" spc="60" b="1" i="1">
                <a:latin typeface="Carlito"/>
                <a:cs typeface="Carlito"/>
              </a:rPr>
              <a:t>r</a:t>
            </a:r>
            <a:r>
              <a:rPr dirty="0" sz="2500" spc="-160" b="1" i="1">
                <a:latin typeface="Carlito"/>
                <a:cs typeface="Carlito"/>
              </a:rPr>
              <a:t>g</a:t>
            </a:r>
            <a:r>
              <a:rPr dirty="0" sz="2500" spc="-175" b="1" i="1">
                <a:latin typeface="Carlito"/>
                <a:cs typeface="Carlito"/>
              </a:rPr>
              <a:t>e</a:t>
            </a:r>
            <a:r>
              <a:rPr dirty="0" sz="2500" spc="-80" b="1" i="1">
                <a:latin typeface="Carlito"/>
                <a:cs typeface="Carlito"/>
              </a:rPr>
              <a:t>t</a:t>
            </a:r>
            <a:r>
              <a:rPr dirty="0" sz="2500" spc="-70" b="1" i="1">
                <a:latin typeface="Carlito"/>
                <a:cs typeface="Carlito"/>
              </a:rPr>
              <a:t>t</a:t>
            </a:r>
            <a:r>
              <a:rPr dirty="0" sz="2500" spc="-65" b="1" i="1">
                <a:latin typeface="Carlito"/>
                <a:cs typeface="Carlito"/>
              </a:rPr>
              <a:t>i</a:t>
            </a:r>
            <a:r>
              <a:rPr dirty="0" sz="2500" spc="-125" b="1" i="1">
                <a:latin typeface="Carlito"/>
                <a:cs typeface="Carlito"/>
              </a:rPr>
              <a:t>n</a:t>
            </a:r>
            <a:r>
              <a:rPr dirty="0" sz="2500" spc="-5" b="1" i="1">
                <a:latin typeface="Carlito"/>
                <a:cs typeface="Carlito"/>
              </a:rPr>
              <a:t>g</a:t>
            </a:r>
            <a:endParaRPr sz="2500">
              <a:latin typeface="Carlito"/>
              <a:cs typeface="Carlito"/>
            </a:endParaRPr>
          </a:p>
          <a:p>
            <a:pPr marL="286385">
              <a:lnSpc>
                <a:spcPct val="100000"/>
              </a:lnSpc>
            </a:pPr>
            <a:r>
              <a:rPr dirty="0" sz="2500" spc="-95" b="1" i="1">
                <a:latin typeface="Carlito"/>
                <a:cs typeface="Carlito"/>
              </a:rPr>
              <a:t>deliberate </a:t>
            </a:r>
            <a:r>
              <a:rPr dirty="0" sz="2500" spc="-60" b="1" i="1">
                <a:latin typeface="Carlito"/>
                <a:cs typeface="Carlito"/>
              </a:rPr>
              <a:t>misreporting</a:t>
            </a:r>
            <a:endParaRPr sz="2500">
              <a:latin typeface="Carlito"/>
              <a:cs typeface="Carlito"/>
            </a:endParaRPr>
          </a:p>
          <a:p>
            <a:pPr marL="286385">
              <a:lnSpc>
                <a:spcPct val="100000"/>
              </a:lnSpc>
              <a:spcBef>
                <a:spcPts val="204"/>
              </a:spcBef>
            </a:pPr>
            <a:r>
              <a:rPr dirty="0" sz="2500" spc="-90" b="1" i="1">
                <a:latin typeface="Carlito"/>
                <a:cs typeface="Carlito"/>
              </a:rPr>
              <a:t>need </a:t>
            </a:r>
            <a:r>
              <a:rPr dirty="0" sz="2500" spc="-30" b="1" i="1">
                <a:latin typeface="Carlito"/>
                <a:cs typeface="Carlito"/>
              </a:rPr>
              <a:t>for </a:t>
            </a:r>
            <a:r>
              <a:rPr dirty="0" sz="2500" spc="-35" b="1" i="1">
                <a:latin typeface="Carlito"/>
                <a:cs typeface="Carlito"/>
              </a:rPr>
              <a:t>atrained </a:t>
            </a:r>
            <a:r>
              <a:rPr dirty="0" sz="2500" spc="-65" b="1" i="1">
                <a:latin typeface="Carlito"/>
                <a:cs typeface="Carlito"/>
              </a:rPr>
              <a:t>observer</a:t>
            </a:r>
            <a:r>
              <a:rPr dirty="0" sz="2500" spc="-434" b="1" i="1">
                <a:latin typeface="Carlito"/>
                <a:cs typeface="Carlito"/>
              </a:rPr>
              <a:t> </a:t>
            </a:r>
            <a:r>
              <a:rPr dirty="0" sz="2500" spc="-95" b="1" i="1">
                <a:latin typeface="Carlito"/>
                <a:cs typeface="Carlito"/>
              </a:rPr>
              <a:t>to </a:t>
            </a:r>
            <a:r>
              <a:rPr dirty="0" sz="2500" spc="-65" b="1" i="1">
                <a:latin typeface="Carlito"/>
                <a:cs typeface="Carlito"/>
              </a:rPr>
              <a:t>administer</a:t>
            </a:r>
            <a:endParaRPr sz="2500">
              <a:latin typeface="Carlito"/>
              <a:cs typeface="Carlito"/>
            </a:endParaRPr>
          </a:p>
          <a:p>
            <a:pPr marL="286385" marR="5080">
              <a:lnSpc>
                <a:spcPts val="2880"/>
              </a:lnSpc>
              <a:spcBef>
                <a:spcPts val="375"/>
              </a:spcBef>
              <a:tabLst>
                <a:tab pos="6910705" algn="l"/>
              </a:tabLst>
            </a:pPr>
            <a:r>
              <a:rPr dirty="0" sz="2500" spc="-90" b="1" i="1">
                <a:latin typeface="Carlito"/>
                <a:cs typeface="Carlito"/>
              </a:rPr>
              <a:t>costs</a:t>
            </a:r>
            <a:r>
              <a:rPr dirty="0" sz="2500" spc="-210" b="1" i="1">
                <a:latin typeface="Carlito"/>
                <a:cs typeface="Carlito"/>
              </a:rPr>
              <a:t> </a:t>
            </a:r>
            <a:r>
              <a:rPr dirty="0" sz="2500" spc="-105" b="1" i="1">
                <a:latin typeface="Carlito"/>
                <a:cs typeface="Carlito"/>
              </a:rPr>
              <a:t>associated</a:t>
            </a:r>
            <a:r>
              <a:rPr dirty="0" sz="2500" spc="-229" b="1" i="1">
                <a:latin typeface="Carlito"/>
                <a:cs typeface="Carlito"/>
              </a:rPr>
              <a:t> </a:t>
            </a:r>
            <a:r>
              <a:rPr dirty="0" sz="2500" spc="-40" b="1" i="1">
                <a:latin typeface="Carlito"/>
                <a:cs typeface="Carlito"/>
              </a:rPr>
              <a:t>with</a:t>
            </a:r>
            <a:r>
              <a:rPr dirty="0" sz="2500" spc="-90" b="1" i="1">
                <a:latin typeface="Carlito"/>
                <a:cs typeface="Carlito"/>
              </a:rPr>
              <a:t> </a:t>
            </a:r>
            <a:r>
              <a:rPr dirty="0" sz="2500" spc="-65" b="1" i="1">
                <a:latin typeface="Carlito"/>
                <a:cs typeface="Carlito"/>
              </a:rPr>
              <a:t>computerized</a:t>
            </a:r>
            <a:r>
              <a:rPr dirty="0" sz="2500" spc="-70" b="1" i="1">
                <a:latin typeface="Carlito"/>
                <a:cs typeface="Carlito"/>
              </a:rPr>
              <a:t> </a:t>
            </a:r>
            <a:r>
              <a:rPr dirty="0" sz="2500" spc="-65" b="1" i="1">
                <a:latin typeface="Carlito"/>
                <a:cs typeface="Carlito"/>
              </a:rPr>
              <a:t>analysis</a:t>
            </a:r>
            <a:r>
              <a:rPr dirty="0" sz="2500" spc="-130" b="1" i="1">
                <a:latin typeface="Carlito"/>
                <a:cs typeface="Carlito"/>
              </a:rPr>
              <a:t> </a:t>
            </a:r>
            <a:r>
              <a:rPr dirty="0" sz="2500" spc="-45" b="1" i="1">
                <a:latin typeface="Carlito"/>
                <a:cs typeface="Carlito"/>
              </a:rPr>
              <a:t>of</a:t>
            </a:r>
            <a:r>
              <a:rPr dirty="0" sz="2500" spc="-190" b="1" i="1">
                <a:latin typeface="Carlito"/>
                <a:cs typeface="Carlito"/>
              </a:rPr>
              <a:t> </a:t>
            </a:r>
            <a:r>
              <a:rPr dirty="0" sz="2500" spc="-50" b="1" i="1">
                <a:latin typeface="Carlito"/>
                <a:cs typeface="Carlito"/>
              </a:rPr>
              <a:t>records</a:t>
            </a:r>
            <a:r>
              <a:rPr dirty="0" sz="2500" spc="-5" b="1" i="1">
                <a:latin typeface="Carlito"/>
                <a:cs typeface="Carlito"/>
              </a:rPr>
              <a:t> </a:t>
            </a:r>
            <a:r>
              <a:rPr dirty="0" sz="2500" spc="-80" b="1" i="1">
                <a:latin typeface="Carlito"/>
                <a:cs typeface="Carlito"/>
              </a:rPr>
              <a:t>need </a:t>
            </a:r>
            <a:r>
              <a:rPr dirty="0" sz="2500" spc="-130" b="1" i="1">
                <a:latin typeface="Carlito"/>
                <a:cs typeface="Carlito"/>
              </a:rPr>
              <a:t> </a:t>
            </a:r>
            <a:r>
              <a:rPr dirty="0" sz="2500" spc="-55" b="1" i="1">
                <a:latin typeface="Carlito"/>
                <a:cs typeface="Carlito"/>
              </a:rPr>
              <a:t>f</a:t>
            </a:r>
            <a:r>
              <a:rPr dirty="0" sz="2500" spc="-135" b="1" i="1">
                <a:latin typeface="Carlito"/>
                <a:cs typeface="Carlito"/>
              </a:rPr>
              <a:t>o</a:t>
            </a:r>
            <a:r>
              <a:rPr dirty="0" sz="2500" spc="-5" b="1" i="1">
                <a:latin typeface="Carlito"/>
                <a:cs typeface="Carlito"/>
              </a:rPr>
              <a:t>r</a:t>
            </a:r>
            <a:r>
              <a:rPr dirty="0" sz="2500" spc="20" b="1" i="1">
                <a:latin typeface="Carlito"/>
                <a:cs typeface="Carlito"/>
              </a:rPr>
              <a:t> </a:t>
            </a:r>
            <a:r>
              <a:rPr dirty="0" sz="2500" spc="-105" b="1" i="1">
                <a:latin typeface="Carlito"/>
                <a:cs typeface="Carlito"/>
              </a:rPr>
              <a:t>s</a:t>
            </a:r>
            <a:r>
              <a:rPr dirty="0" sz="2500" spc="-200" b="1" i="1">
                <a:latin typeface="Carlito"/>
                <a:cs typeface="Carlito"/>
              </a:rPr>
              <a:t>e</a:t>
            </a:r>
            <a:r>
              <a:rPr dirty="0" sz="2500" spc="-65" b="1" i="1">
                <a:latin typeface="Carlito"/>
                <a:cs typeface="Carlito"/>
              </a:rPr>
              <a:t>v</a:t>
            </a:r>
            <a:r>
              <a:rPr dirty="0" sz="2500" spc="-70" b="1" i="1">
                <a:latin typeface="Carlito"/>
                <a:cs typeface="Carlito"/>
              </a:rPr>
              <a:t>er</a:t>
            </a:r>
            <a:r>
              <a:rPr dirty="0" sz="2500" spc="-65" b="1" i="1">
                <a:latin typeface="Carlito"/>
                <a:cs typeface="Carlito"/>
              </a:rPr>
              <a:t>a</a:t>
            </a:r>
            <a:r>
              <a:rPr dirty="0" sz="2500" spc="-5" b="1" i="1">
                <a:latin typeface="Carlito"/>
                <a:cs typeface="Carlito"/>
              </a:rPr>
              <a:t>l</a:t>
            </a:r>
            <a:r>
              <a:rPr dirty="0" sz="2500" spc="-60" b="1" i="1">
                <a:latin typeface="Carlito"/>
                <a:cs typeface="Carlito"/>
              </a:rPr>
              <a:t> </a:t>
            </a:r>
            <a:r>
              <a:rPr dirty="0" sz="2500" spc="-75" b="1" i="1">
                <a:latin typeface="Carlito"/>
                <a:cs typeface="Carlito"/>
              </a:rPr>
              <a:t>d</a:t>
            </a:r>
            <a:r>
              <a:rPr dirty="0" sz="2500" spc="-185" b="1" i="1">
                <a:latin typeface="Carlito"/>
                <a:cs typeface="Carlito"/>
              </a:rPr>
              <a:t>a</a:t>
            </a:r>
            <a:r>
              <a:rPr dirty="0" sz="2500" spc="-90" b="1" i="1">
                <a:latin typeface="Carlito"/>
                <a:cs typeface="Carlito"/>
              </a:rPr>
              <a:t>y</a:t>
            </a:r>
            <a:r>
              <a:rPr dirty="0" sz="2500" spc="-5" b="1" i="1">
                <a:latin typeface="Carlito"/>
                <a:cs typeface="Carlito"/>
              </a:rPr>
              <a:t>s</a:t>
            </a:r>
            <a:r>
              <a:rPr dirty="0" sz="2500" spc="-85" b="1" i="1">
                <a:latin typeface="Carlito"/>
                <a:cs typeface="Carlito"/>
              </a:rPr>
              <a:t> </a:t>
            </a:r>
            <a:r>
              <a:rPr dirty="0" sz="2500" spc="-135" b="1" i="1">
                <a:latin typeface="Carlito"/>
                <a:cs typeface="Carlito"/>
              </a:rPr>
              <a:t>o</a:t>
            </a:r>
            <a:r>
              <a:rPr dirty="0" sz="2500" spc="-5" b="1" i="1">
                <a:latin typeface="Carlito"/>
                <a:cs typeface="Carlito"/>
              </a:rPr>
              <a:t>f</a:t>
            </a:r>
            <a:r>
              <a:rPr dirty="0" sz="2500" spc="-50" b="1" i="1">
                <a:latin typeface="Carlito"/>
                <a:cs typeface="Carlito"/>
              </a:rPr>
              <a:t> </a:t>
            </a:r>
            <a:r>
              <a:rPr dirty="0" sz="2500" spc="30" b="1" i="1">
                <a:latin typeface="Carlito"/>
                <a:cs typeface="Carlito"/>
              </a:rPr>
              <a:t>i</a:t>
            </a:r>
            <a:r>
              <a:rPr dirty="0" sz="2500" spc="-135" b="1" i="1">
                <a:latin typeface="Carlito"/>
                <a:cs typeface="Carlito"/>
              </a:rPr>
              <a:t>n</a:t>
            </a:r>
            <a:r>
              <a:rPr dirty="0" sz="2500" spc="-95" b="1" i="1">
                <a:latin typeface="Carlito"/>
                <a:cs typeface="Carlito"/>
              </a:rPr>
              <a:t>t</a:t>
            </a:r>
            <a:r>
              <a:rPr dirty="0" sz="2500" spc="-125" b="1" i="1">
                <a:latin typeface="Carlito"/>
                <a:cs typeface="Carlito"/>
              </a:rPr>
              <a:t>a</a:t>
            </a:r>
            <a:r>
              <a:rPr dirty="0" sz="2500" spc="-195" b="1" i="1">
                <a:latin typeface="Carlito"/>
                <a:cs typeface="Carlito"/>
              </a:rPr>
              <a:t>k</a:t>
            </a:r>
            <a:r>
              <a:rPr dirty="0" sz="2500" spc="-130" b="1" i="1">
                <a:latin typeface="Carlito"/>
                <a:cs typeface="Carlito"/>
              </a:rPr>
              <a:t>e</a:t>
            </a:r>
            <a:r>
              <a:rPr dirty="0" sz="2500" spc="-5" b="1" i="1">
                <a:latin typeface="Carlito"/>
                <a:cs typeface="Carlito"/>
              </a:rPr>
              <a:t>s</a:t>
            </a:r>
            <a:r>
              <a:rPr dirty="0" sz="2500" spc="-120" b="1" i="1">
                <a:latin typeface="Carlito"/>
                <a:cs typeface="Carlito"/>
              </a:rPr>
              <a:t> </a:t>
            </a:r>
            <a:r>
              <a:rPr dirty="0" sz="2500" spc="-190" b="1" i="1">
                <a:latin typeface="Carlito"/>
                <a:cs typeface="Carlito"/>
              </a:rPr>
              <a:t>t</a:t>
            </a:r>
            <a:r>
              <a:rPr dirty="0" sz="2500" spc="-5" b="1" i="1">
                <a:latin typeface="Carlito"/>
                <a:cs typeface="Carlito"/>
              </a:rPr>
              <a:t>o</a:t>
            </a:r>
            <a:r>
              <a:rPr dirty="0" sz="2500" spc="-155" b="1" i="1">
                <a:latin typeface="Carlito"/>
                <a:cs typeface="Carlito"/>
              </a:rPr>
              <a:t> </a:t>
            </a:r>
            <a:r>
              <a:rPr dirty="0" sz="2500" spc="-135" b="1" i="1">
                <a:latin typeface="Carlito"/>
                <a:cs typeface="Carlito"/>
              </a:rPr>
              <a:t>o</a:t>
            </a:r>
            <a:r>
              <a:rPr dirty="0" sz="2500" spc="-100" b="1" i="1">
                <a:latin typeface="Carlito"/>
                <a:cs typeface="Carlito"/>
              </a:rPr>
              <a:t>b</a:t>
            </a:r>
            <a:r>
              <a:rPr dirty="0" sz="2500" spc="-175" b="1" i="1">
                <a:latin typeface="Carlito"/>
                <a:cs typeface="Carlito"/>
              </a:rPr>
              <a:t>t</a:t>
            </a:r>
            <a:r>
              <a:rPr dirty="0" sz="2500" spc="-220" b="1" i="1">
                <a:latin typeface="Carlito"/>
                <a:cs typeface="Carlito"/>
              </a:rPr>
              <a:t>a</a:t>
            </a:r>
            <a:r>
              <a:rPr dirty="0" sz="2500" spc="15" b="1" i="1">
                <a:latin typeface="Carlito"/>
                <a:cs typeface="Carlito"/>
              </a:rPr>
              <a:t>i</a:t>
            </a:r>
            <a:r>
              <a:rPr dirty="0" sz="2500" spc="-5" b="1" i="1">
                <a:latin typeface="Carlito"/>
                <a:cs typeface="Carlito"/>
              </a:rPr>
              <a:t>n</a:t>
            </a:r>
            <a:r>
              <a:rPr dirty="0" sz="2500" spc="-25" b="1" i="1">
                <a:latin typeface="Carlito"/>
                <a:cs typeface="Carlito"/>
              </a:rPr>
              <a:t> </a:t>
            </a:r>
            <a:r>
              <a:rPr dirty="0" sz="2500" spc="-180" b="1" i="1">
                <a:latin typeface="Carlito"/>
                <a:cs typeface="Carlito"/>
              </a:rPr>
              <a:t>e</a:t>
            </a:r>
            <a:r>
              <a:rPr dirty="0" sz="2500" spc="-125" b="1" i="1">
                <a:latin typeface="Carlito"/>
                <a:cs typeface="Carlito"/>
              </a:rPr>
              <a:t>s</a:t>
            </a:r>
            <a:r>
              <a:rPr dirty="0" sz="2500" spc="-130" b="1" i="1">
                <a:latin typeface="Carlito"/>
                <a:cs typeface="Carlito"/>
              </a:rPr>
              <a:t>tim</a:t>
            </a:r>
            <a:r>
              <a:rPr dirty="0" sz="2500" spc="-125" b="1" i="1">
                <a:latin typeface="Carlito"/>
                <a:cs typeface="Carlito"/>
              </a:rPr>
              <a:t>a</a:t>
            </a:r>
            <a:r>
              <a:rPr dirty="0" sz="2500" spc="-155" b="1" i="1">
                <a:latin typeface="Carlito"/>
                <a:cs typeface="Carlito"/>
              </a:rPr>
              <a:t>t</a:t>
            </a:r>
            <a:r>
              <a:rPr dirty="0" sz="2500" spc="-5" b="1" i="1">
                <a:latin typeface="Carlito"/>
                <a:cs typeface="Carlito"/>
              </a:rPr>
              <a:t>e</a:t>
            </a:r>
            <a:r>
              <a:rPr dirty="0" sz="2500" spc="-145" b="1" i="1">
                <a:latin typeface="Carlito"/>
                <a:cs typeface="Carlito"/>
              </a:rPr>
              <a:t> </a:t>
            </a:r>
            <a:r>
              <a:rPr dirty="0" sz="2500" spc="-135" b="1" i="1">
                <a:latin typeface="Carlito"/>
                <a:cs typeface="Carlito"/>
              </a:rPr>
              <a:t>o</a:t>
            </a:r>
            <a:r>
              <a:rPr dirty="0" sz="2500" spc="-5" b="1" i="1">
                <a:latin typeface="Carlito"/>
                <a:cs typeface="Carlito"/>
              </a:rPr>
              <a:t>f</a:t>
            </a:r>
            <a:r>
              <a:rPr dirty="0" sz="2500" b="1" i="1">
                <a:latin typeface="Carlito"/>
                <a:cs typeface="Carlito"/>
              </a:rPr>
              <a:t>	</a:t>
            </a:r>
            <a:r>
              <a:rPr dirty="0" sz="2500" spc="-65" b="1" i="1">
                <a:latin typeface="Carlito"/>
                <a:cs typeface="Carlito"/>
              </a:rPr>
              <a:t>u</a:t>
            </a:r>
            <a:r>
              <a:rPr dirty="0" sz="2500" spc="-45" b="1" i="1">
                <a:latin typeface="Carlito"/>
                <a:cs typeface="Carlito"/>
              </a:rPr>
              <a:t>s</a:t>
            </a:r>
            <a:r>
              <a:rPr dirty="0" sz="2500" spc="-50" b="1" i="1">
                <a:latin typeface="Carlito"/>
                <a:cs typeface="Carlito"/>
              </a:rPr>
              <a:t>ua</a:t>
            </a:r>
            <a:r>
              <a:rPr dirty="0" sz="2500" spc="-5" b="1" i="1">
                <a:latin typeface="Carlito"/>
                <a:cs typeface="Carlito"/>
              </a:rPr>
              <a:t>l  </a:t>
            </a:r>
            <a:r>
              <a:rPr dirty="0" sz="2500" spc="-70" b="1" i="1">
                <a:latin typeface="Carlito"/>
                <a:cs typeface="Carlito"/>
              </a:rPr>
              <a:t>diet</a:t>
            </a:r>
            <a:endParaRPr sz="2500">
              <a:latin typeface="Carlito"/>
              <a:cs typeface="Carlito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8525382" y="6509715"/>
            <a:ext cx="17145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35">
                <a:solidFill>
                  <a:srgbClr val="045C75"/>
                </a:solidFill>
                <a:latin typeface="Times New Roman"/>
                <a:cs typeface="Times New Roman"/>
              </a:rPr>
              <a:t>63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9143999" cy="685799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0" y="0"/>
              <a:ext cx="9143999" cy="10287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4401312" y="0"/>
              <a:ext cx="4742688" cy="60045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0" y="0"/>
              <a:ext cx="9143999" cy="1021079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669035" y="3814571"/>
              <a:ext cx="8465820" cy="972312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 txBox="1"/>
          <p:nvPr/>
        </p:nvSpPr>
        <p:spPr>
          <a:xfrm>
            <a:off x="1128775" y="3006039"/>
            <a:ext cx="3586479" cy="9550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6100" spc="-5" b="1">
                <a:solidFill>
                  <a:srgbClr val="800000"/>
                </a:solidFill>
                <a:latin typeface="Comic Sans MS"/>
                <a:cs typeface="Comic Sans MS"/>
              </a:rPr>
              <a:t>DIETARY</a:t>
            </a:r>
            <a:endParaRPr sz="6100">
              <a:latin typeface="Comic Sans MS"/>
              <a:cs typeface="Comic Sans M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700776" y="3006039"/>
            <a:ext cx="2631440" cy="9550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6100" spc="-10" b="1">
                <a:solidFill>
                  <a:srgbClr val="800000"/>
                </a:solidFill>
                <a:latin typeface="Comic Sans MS"/>
                <a:cs typeface="Comic Sans MS"/>
              </a:rPr>
              <a:t>S</a:t>
            </a:r>
            <a:r>
              <a:rPr dirty="0" sz="6100" spc="-40" b="1">
                <a:solidFill>
                  <a:srgbClr val="800000"/>
                </a:solidFill>
                <a:latin typeface="Comic Sans MS"/>
                <a:cs typeface="Comic Sans MS"/>
              </a:rPr>
              <a:t>C</a:t>
            </a:r>
            <a:r>
              <a:rPr dirty="0" sz="6100" spc="-10" b="1">
                <a:solidFill>
                  <a:srgbClr val="800000"/>
                </a:solidFill>
                <a:latin typeface="Comic Sans MS"/>
                <a:cs typeface="Comic Sans MS"/>
              </a:rPr>
              <a:t>O</a:t>
            </a:r>
            <a:r>
              <a:rPr dirty="0" sz="6100" spc="-35" b="1">
                <a:solidFill>
                  <a:srgbClr val="800000"/>
                </a:solidFill>
                <a:latin typeface="Comic Sans MS"/>
                <a:cs typeface="Comic Sans MS"/>
              </a:rPr>
              <a:t>R</a:t>
            </a:r>
            <a:r>
              <a:rPr dirty="0" sz="6100" spc="-5" b="1">
                <a:solidFill>
                  <a:srgbClr val="800000"/>
                </a:solidFill>
                <a:latin typeface="Comic Sans MS"/>
                <a:cs typeface="Comic Sans MS"/>
              </a:rPr>
              <a:t>E</a:t>
            </a:r>
            <a:endParaRPr sz="6100">
              <a:latin typeface="Comic Sans MS"/>
              <a:cs typeface="Comic Sans MS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5064252" y="4565903"/>
            <a:ext cx="4075176" cy="97993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/>
          <p:nvPr/>
        </p:nvSpPr>
        <p:spPr>
          <a:xfrm>
            <a:off x="5525261" y="3750055"/>
            <a:ext cx="2808605" cy="9550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6100" spc="-25" b="1">
                <a:solidFill>
                  <a:srgbClr val="800000"/>
                </a:solidFill>
                <a:latin typeface="Comic Sans MS"/>
                <a:cs typeface="Comic Sans MS"/>
              </a:rPr>
              <a:t>M</a:t>
            </a:r>
            <a:r>
              <a:rPr dirty="0" sz="6100" spc="-10" b="1">
                <a:solidFill>
                  <a:srgbClr val="800000"/>
                </a:solidFill>
                <a:latin typeface="Comic Sans MS"/>
                <a:cs typeface="Comic Sans MS"/>
              </a:rPr>
              <a:t>e</a:t>
            </a:r>
            <a:r>
              <a:rPr dirty="0" sz="6100" spc="-30" b="1">
                <a:solidFill>
                  <a:srgbClr val="800000"/>
                </a:solidFill>
                <a:latin typeface="Comic Sans MS"/>
                <a:cs typeface="Comic Sans MS"/>
              </a:rPr>
              <a:t>t</a:t>
            </a:r>
            <a:r>
              <a:rPr dirty="0" sz="6100" spc="-25" b="1">
                <a:solidFill>
                  <a:srgbClr val="800000"/>
                </a:solidFill>
                <a:latin typeface="Comic Sans MS"/>
                <a:cs typeface="Comic Sans MS"/>
              </a:rPr>
              <a:t>h</a:t>
            </a:r>
            <a:r>
              <a:rPr dirty="0" sz="6100" spc="-5" b="1">
                <a:solidFill>
                  <a:srgbClr val="800000"/>
                </a:solidFill>
                <a:latin typeface="Comic Sans MS"/>
                <a:cs typeface="Comic Sans MS"/>
              </a:rPr>
              <a:t>od</a:t>
            </a:r>
            <a:endParaRPr sz="6100">
              <a:latin typeface="Comic Sans MS"/>
              <a:cs typeface="Comic Sans MS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9143999" cy="685799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0" y="0"/>
              <a:ext cx="9143999" cy="10287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4401312" y="0"/>
              <a:ext cx="4742688" cy="60045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0" y="0"/>
              <a:ext cx="9143999" cy="1021079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243840" y="143255"/>
              <a:ext cx="228600" cy="236220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243840" y="2020823"/>
              <a:ext cx="228600" cy="236220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243840" y="3471671"/>
              <a:ext cx="228600" cy="236219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243840" y="4922520"/>
              <a:ext cx="228600" cy="236219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/>
          <p:cNvSpPr txBox="1"/>
          <p:nvPr/>
        </p:nvSpPr>
        <p:spPr>
          <a:xfrm>
            <a:off x="505155" y="0"/>
            <a:ext cx="7967345" cy="562673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12700" marR="1010919">
              <a:lnSpc>
                <a:spcPct val="100000"/>
              </a:lnSpc>
              <a:spcBef>
                <a:spcPts val="95"/>
              </a:spcBef>
            </a:pPr>
            <a:r>
              <a:rPr dirty="0" sz="2800" spc="135" b="1" i="1">
                <a:latin typeface="Times New Roman"/>
                <a:cs typeface="Times New Roman"/>
              </a:rPr>
              <a:t>Assign </a:t>
            </a:r>
            <a:r>
              <a:rPr dirty="0" sz="2800" spc="185" b="1" i="1">
                <a:latin typeface="Times New Roman"/>
                <a:cs typeface="Times New Roman"/>
              </a:rPr>
              <a:t>arbitrary </a:t>
            </a:r>
            <a:r>
              <a:rPr dirty="0" sz="2800" spc="155" b="1" i="1">
                <a:latin typeface="Times New Roman"/>
                <a:cs typeface="Times New Roman"/>
              </a:rPr>
              <a:t>score </a:t>
            </a:r>
            <a:r>
              <a:rPr dirty="0" sz="2800" spc="275" b="1" i="1">
                <a:latin typeface="Times New Roman"/>
                <a:cs typeface="Times New Roman"/>
              </a:rPr>
              <a:t>to </a:t>
            </a:r>
            <a:r>
              <a:rPr dirty="0" sz="2800" spc="210" b="1" i="1">
                <a:latin typeface="Times New Roman"/>
                <a:cs typeface="Times New Roman"/>
              </a:rPr>
              <a:t>the</a:t>
            </a:r>
            <a:r>
              <a:rPr dirty="0" sz="2800" spc="-85" b="1" i="1">
                <a:latin typeface="Times New Roman"/>
                <a:cs typeface="Times New Roman"/>
              </a:rPr>
              <a:t> </a:t>
            </a:r>
            <a:r>
              <a:rPr dirty="0" sz="2800" spc="175" b="1" i="1">
                <a:latin typeface="Times New Roman"/>
                <a:cs typeface="Times New Roman"/>
              </a:rPr>
              <a:t>foods(under  </a:t>
            </a:r>
            <a:r>
              <a:rPr dirty="0" sz="2800" spc="175" b="1" i="1">
                <a:latin typeface="Times New Roman"/>
                <a:cs typeface="Times New Roman"/>
              </a:rPr>
              <a:t>consideration)</a:t>
            </a:r>
            <a:r>
              <a:rPr dirty="0" sz="2800" spc="-15" b="1" i="1">
                <a:latin typeface="Times New Roman"/>
                <a:cs typeface="Times New Roman"/>
              </a:rPr>
              <a:t> </a:t>
            </a:r>
            <a:r>
              <a:rPr dirty="0" sz="2800" spc="204" b="1" i="1">
                <a:latin typeface="Times New Roman"/>
                <a:cs typeface="Times New Roman"/>
              </a:rPr>
              <a:t>on</a:t>
            </a:r>
            <a:r>
              <a:rPr dirty="0" sz="2800" b="1" i="1">
                <a:latin typeface="Times New Roman"/>
                <a:cs typeface="Times New Roman"/>
              </a:rPr>
              <a:t> </a:t>
            </a:r>
            <a:r>
              <a:rPr dirty="0" sz="2800" spc="204" b="1" i="1">
                <a:latin typeface="Times New Roman"/>
                <a:cs typeface="Times New Roman"/>
              </a:rPr>
              <a:t>the</a:t>
            </a:r>
            <a:r>
              <a:rPr dirty="0" sz="2800" spc="-30" b="1" i="1">
                <a:latin typeface="Times New Roman"/>
                <a:cs typeface="Times New Roman"/>
              </a:rPr>
              <a:t> </a:t>
            </a:r>
            <a:r>
              <a:rPr dirty="0" sz="2800" spc="175" b="1" i="1">
                <a:latin typeface="Times New Roman"/>
                <a:cs typeface="Times New Roman"/>
              </a:rPr>
              <a:t>basis</a:t>
            </a:r>
            <a:r>
              <a:rPr dirty="0" sz="2800" spc="-15" b="1" i="1">
                <a:latin typeface="Times New Roman"/>
                <a:cs typeface="Times New Roman"/>
              </a:rPr>
              <a:t> </a:t>
            </a:r>
            <a:r>
              <a:rPr dirty="0" sz="2800" spc="150" b="1" i="1">
                <a:latin typeface="Times New Roman"/>
                <a:cs typeface="Times New Roman"/>
              </a:rPr>
              <a:t>of</a:t>
            </a:r>
            <a:r>
              <a:rPr dirty="0" sz="2800" spc="-5" b="1" i="1">
                <a:latin typeface="Times New Roman"/>
                <a:cs typeface="Times New Roman"/>
              </a:rPr>
              <a:t> </a:t>
            </a:r>
            <a:r>
              <a:rPr dirty="0" sz="2800" spc="225" b="1" i="1">
                <a:latin typeface="Times New Roman"/>
                <a:cs typeface="Times New Roman"/>
              </a:rPr>
              <a:t>its</a:t>
            </a:r>
            <a:r>
              <a:rPr dirty="0" sz="2800" spc="-10" b="1" i="1">
                <a:latin typeface="Times New Roman"/>
                <a:cs typeface="Times New Roman"/>
              </a:rPr>
              <a:t> </a:t>
            </a:r>
            <a:r>
              <a:rPr dirty="0" sz="2800" spc="210" b="1" i="1">
                <a:latin typeface="Times New Roman"/>
                <a:cs typeface="Times New Roman"/>
              </a:rPr>
              <a:t>nutrient  </a:t>
            </a:r>
            <a:r>
              <a:rPr dirty="0" sz="2800" spc="185" b="1" i="1">
                <a:latin typeface="Times New Roman"/>
                <a:cs typeface="Times New Roman"/>
              </a:rPr>
              <a:t>content.</a:t>
            </a:r>
            <a:endParaRPr sz="2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400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</a:pPr>
            <a:r>
              <a:rPr dirty="0" sz="2800" spc="185" b="1" i="1">
                <a:latin typeface="Times New Roman"/>
                <a:cs typeface="Times New Roman"/>
              </a:rPr>
              <a:t>Consumption</a:t>
            </a:r>
            <a:r>
              <a:rPr dirty="0" sz="2800" spc="-110" b="1" i="1">
                <a:latin typeface="Times New Roman"/>
                <a:cs typeface="Times New Roman"/>
              </a:rPr>
              <a:t> </a:t>
            </a:r>
            <a:r>
              <a:rPr dirty="0" sz="2800" spc="145" b="1" i="1">
                <a:latin typeface="Times New Roman"/>
                <a:cs typeface="Times New Roman"/>
              </a:rPr>
              <a:t>of</a:t>
            </a:r>
            <a:r>
              <a:rPr dirty="0" sz="2800" spc="-80" b="1" i="1">
                <a:latin typeface="Times New Roman"/>
                <a:cs typeface="Times New Roman"/>
              </a:rPr>
              <a:t> </a:t>
            </a:r>
            <a:r>
              <a:rPr dirty="0" sz="2800" spc="204" b="1" i="1">
                <a:latin typeface="Times New Roman"/>
                <a:cs typeface="Times New Roman"/>
              </a:rPr>
              <a:t>the</a:t>
            </a:r>
            <a:r>
              <a:rPr dirty="0" sz="2800" spc="-105" b="1" i="1">
                <a:latin typeface="Times New Roman"/>
                <a:cs typeface="Times New Roman"/>
              </a:rPr>
              <a:t> </a:t>
            </a:r>
            <a:r>
              <a:rPr dirty="0" sz="2800" spc="170" b="1" i="1">
                <a:latin typeface="Times New Roman"/>
                <a:cs typeface="Times New Roman"/>
              </a:rPr>
              <a:t>particular</a:t>
            </a:r>
            <a:r>
              <a:rPr dirty="0" sz="2800" spc="-30" b="1" i="1">
                <a:latin typeface="Times New Roman"/>
                <a:cs typeface="Times New Roman"/>
              </a:rPr>
              <a:t> </a:t>
            </a:r>
            <a:r>
              <a:rPr dirty="0" sz="2800" spc="190" b="1" i="1">
                <a:latin typeface="Times New Roman"/>
                <a:cs typeface="Times New Roman"/>
              </a:rPr>
              <a:t>food</a:t>
            </a:r>
            <a:r>
              <a:rPr dirty="0" sz="2800" spc="-95" b="1" i="1">
                <a:latin typeface="Times New Roman"/>
                <a:cs typeface="Times New Roman"/>
              </a:rPr>
              <a:t> </a:t>
            </a:r>
            <a:r>
              <a:rPr dirty="0" sz="2800" spc="150" b="1" i="1">
                <a:latin typeface="Times New Roman"/>
                <a:cs typeface="Times New Roman"/>
              </a:rPr>
              <a:t>is</a:t>
            </a:r>
            <a:r>
              <a:rPr dirty="0" sz="2800" spc="-90" b="1" i="1">
                <a:latin typeface="Times New Roman"/>
                <a:cs typeface="Times New Roman"/>
              </a:rPr>
              <a:t> </a:t>
            </a:r>
            <a:r>
              <a:rPr dirty="0" sz="2800" spc="229" b="1" i="1">
                <a:latin typeface="Times New Roman"/>
                <a:cs typeface="Times New Roman"/>
              </a:rPr>
              <a:t>estimated  </a:t>
            </a:r>
            <a:r>
              <a:rPr dirty="0" sz="2800" spc="165" b="1" i="1">
                <a:latin typeface="Times New Roman"/>
                <a:cs typeface="Times New Roman"/>
              </a:rPr>
              <a:t>through </a:t>
            </a:r>
            <a:r>
              <a:rPr dirty="0" sz="2800" spc="160" b="1" i="1">
                <a:latin typeface="Times New Roman"/>
                <a:cs typeface="Times New Roman"/>
              </a:rPr>
              <a:t>frequency</a:t>
            </a:r>
            <a:r>
              <a:rPr dirty="0" sz="2800" spc="-275" b="1" i="1">
                <a:latin typeface="Times New Roman"/>
                <a:cs typeface="Times New Roman"/>
              </a:rPr>
              <a:t> </a:t>
            </a:r>
            <a:r>
              <a:rPr dirty="0" sz="2800" spc="235" b="1" i="1">
                <a:latin typeface="Times New Roman"/>
                <a:cs typeface="Times New Roman"/>
              </a:rPr>
              <a:t>method</a:t>
            </a:r>
            <a:endParaRPr sz="2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4000">
              <a:latin typeface="Times New Roman"/>
              <a:cs typeface="Times New Roman"/>
            </a:endParaRPr>
          </a:p>
          <a:p>
            <a:pPr marL="12700" marR="577850">
              <a:lnSpc>
                <a:spcPct val="100000"/>
              </a:lnSpc>
            </a:pPr>
            <a:r>
              <a:rPr dirty="0" sz="2800" spc="100" b="1" i="1">
                <a:latin typeface="Times New Roman"/>
                <a:cs typeface="Times New Roman"/>
              </a:rPr>
              <a:t>Frequency</a:t>
            </a:r>
            <a:r>
              <a:rPr dirty="0" sz="2800" spc="-114" b="1" i="1">
                <a:latin typeface="Times New Roman"/>
                <a:cs typeface="Times New Roman"/>
              </a:rPr>
              <a:t> </a:t>
            </a:r>
            <a:r>
              <a:rPr dirty="0" sz="2800" spc="145" b="1" i="1">
                <a:latin typeface="Times New Roman"/>
                <a:cs typeface="Times New Roman"/>
              </a:rPr>
              <a:t>of</a:t>
            </a:r>
            <a:r>
              <a:rPr dirty="0" sz="2800" spc="-65" b="1" i="1">
                <a:latin typeface="Times New Roman"/>
                <a:cs typeface="Times New Roman"/>
              </a:rPr>
              <a:t> </a:t>
            </a:r>
            <a:r>
              <a:rPr dirty="0" sz="2800" spc="200" b="1" i="1">
                <a:latin typeface="Times New Roman"/>
                <a:cs typeface="Times New Roman"/>
              </a:rPr>
              <a:t>consumption</a:t>
            </a:r>
            <a:r>
              <a:rPr dirty="0" sz="2800" spc="-35" b="1" i="1">
                <a:latin typeface="Times New Roman"/>
                <a:cs typeface="Times New Roman"/>
              </a:rPr>
              <a:t> </a:t>
            </a:r>
            <a:r>
              <a:rPr dirty="0" sz="2800" spc="145" b="1" i="1">
                <a:latin typeface="Times New Roman"/>
                <a:cs typeface="Times New Roman"/>
              </a:rPr>
              <a:t>of</a:t>
            </a:r>
            <a:r>
              <a:rPr dirty="0" sz="2800" spc="-75" b="1" i="1">
                <a:latin typeface="Times New Roman"/>
                <a:cs typeface="Times New Roman"/>
              </a:rPr>
              <a:t> </a:t>
            </a:r>
            <a:r>
              <a:rPr dirty="0" sz="2800" spc="170" b="1" i="1">
                <a:latin typeface="Times New Roman"/>
                <a:cs typeface="Times New Roman"/>
              </a:rPr>
              <a:t>foods,</a:t>
            </a:r>
            <a:r>
              <a:rPr dirty="0" sz="2800" spc="-105" b="1" i="1">
                <a:latin typeface="Times New Roman"/>
                <a:cs typeface="Times New Roman"/>
              </a:rPr>
              <a:t> </a:t>
            </a:r>
            <a:r>
              <a:rPr dirty="0" sz="2800" spc="204" b="1" i="1">
                <a:latin typeface="Times New Roman"/>
                <a:cs typeface="Times New Roman"/>
              </a:rPr>
              <a:t>the</a:t>
            </a:r>
            <a:r>
              <a:rPr dirty="0" sz="2800" spc="-75" b="1" i="1">
                <a:latin typeface="Times New Roman"/>
                <a:cs typeface="Times New Roman"/>
              </a:rPr>
              <a:t> </a:t>
            </a:r>
            <a:r>
              <a:rPr dirty="0" sz="2800" spc="220" b="1" i="1">
                <a:latin typeface="Times New Roman"/>
                <a:cs typeface="Times New Roman"/>
              </a:rPr>
              <a:t>total  </a:t>
            </a:r>
            <a:r>
              <a:rPr dirty="0" sz="2800" spc="155" b="1" i="1">
                <a:latin typeface="Times New Roman"/>
                <a:cs typeface="Times New Roman"/>
              </a:rPr>
              <a:t>score</a:t>
            </a:r>
            <a:r>
              <a:rPr dirty="0" sz="2800" spc="-105" b="1" i="1">
                <a:latin typeface="Times New Roman"/>
                <a:cs typeface="Times New Roman"/>
              </a:rPr>
              <a:t> </a:t>
            </a:r>
            <a:r>
              <a:rPr dirty="0" sz="2800" spc="204" b="1" i="1">
                <a:latin typeface="Times New Roman"/>
                <a:cs typeface="Times New Roman"/>
              </a:rPr>
              <a:t>and</a:t>
            </a:r>
            <a:r>
              <a:rPr dirty="0" sz="2800" spc="-75" b="1" i="1">
                <a:latin typeface="Times New Roman"/>
                <a:cs typeface="Times New Roman"/>
              </a:rPr>
              <a:t> </a:t>
            </a:r>
            <a:r>
              <a:rPr dirty="0" sz="2800" spc="180" b="1" i="1">
                <a:latin typeface="Times New Roman"/>
                <a:cs typeface="Times New Roman"/>
              </a:rPr>
              <a:t>percentage</a:t>
            </a:r>
            <a:r>
              <a:rPr dirty="0" sz="2800" spc="-90" b="1" i="1">
                <a:latin typeface="Times New Roman"/>
                <a:cs typeface="Times New Roman"/>
              </a:rPr>
              <a:t> </a:t>
            </a:r>
            <a:r>
              <a:rPr dirty="0" sz="2800" spc="165" b="1" i="1">
                <a:latin typeface="Times New Roman"/>
                <a:cs typeface="Times New Roman"/>
              </a:rPr>
              <a:t>are</a:t>
            </a:r>
            <a:r>
              <a:rPr dirty="0" sz="2800" spc="-45" b="1" i="1">
                <a:latin typeface="Times New Roman"/>
                <a:cs typeface="Times New Roman"/>
              </a:rPr>
              <a:t> </a:t>
            </a:r>
            <a:r>
              <a:rPr dirty="0" sz="2800" spc="155" b="1" i="1">
                <a:latin typeface="Times New Roman"/>
                <a:cs typeface="Times New Roman"/>
              </a:rPr>
              <a:t>calculated.</a:t>
            </a:r>
            <a:endParaRPr sz="2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4000">
              <a:latin typeface="Times New Roman"/>
              <a:cs typeface="Times New Roman"/>
            </a:endParaRPr>
          </a:p>
          <a:p>
            <a:pPr marL="12700" marR="1016000">
              <a:lnSpc>
                <a:spcPct val="100000"/>
              </a:lnSpc>
              <a:spcBef>
                <a:spcPts val="5"/>
              </a:spcBef>
            </a:pPr>
            <a:r>
              <a:rPr dirty="0" sz="2800" spc="155" b="1" i="1">
                <a:latin typeface="Times New Roman"/>
                <a:cs typeface="Times New Roman"/>
              </a:rPr>
              <a:t>Better</a:t>
            </a:r>
            <a:r>
              <a:rPr dirty="0" sz="2800" spc="-80" b="1" i="1">
                <a:latin typeface="Times New Roman"/>
                <a:cs typeface="Times New Roman"/>
              </a:rPr>
              <a:t> </a:t>
            </a:r>
            <a:r>
              <a:rPr dirty="0" sz="2800" spc="150" b="1" i="1">
                <a:latin typeface="Times New Roman"/>
                <a:cs typeface="Times New Roman"/>
              </a:rPr>
              <a:t>value</a:t>
            </a:r>
            <a:r>
              <a:rPr dirty="0" sz="2800" spc="-110" b="1" i="1">
                <a:latin typeface="Times New Roman"/>
                <a:cs typeface="Times New Roman"/>
              </a:rPr>
              <a:t> </a:t>
            </a:r>
            <a:r>
              <a:rPr dirty="0" sz="2800" spc="90" b="1" i="1">
                <a:latin typeface="Times New Roman"/>
                <a:cs typeface="Times New Roman"/>
              </a:rPr>
              <a:t>if</a:t>
            </a:r>
            <a:r>
              <a:rPr dirty="0" sz="2800" spc="-70" b="1" i="1">
                <a:latin typeface="Times New Roman"/>
                <a:cs typeface="Times New Roman"/>
              </a:rPr>
              <a:t> </a:t>
            </a:r>
            <a:r>
              <a:rPr dirty="0" sz="2800" spc="190" b="1" i="1">
                <a:latin typeface="Times New Roman"/>
                <a:cs typeface="Times New Roman"/>
              </a:rPr>
              <a:t>combined</a:t>
            </a:r>
            <a:r>
              <a:rPr dirty="0" sz="2800" spc="-70" b="1" i="1">
                <a:latin typeface="Times New Roman"/>
                <a:cs typeface="Times New Roman"/>
              </a:rPr>
              <a:t> </a:t>
            </a:r>
            <a:r>
              <a:rPr dirty="0" sz="2800" spc="190" b="1" i="1">
                <a:latin typeface="Times New Roman"/>
                <a:cs typeface="Times New Roman"/>
              </a:rPr>
              <a:t>with</a:t>
            </a:r>
            <a:r>
              <a:rPr dirty="0" sz="2800" spc="-75" b="1" i="1">
                <a:latin typeface="Times New Roman"/>
                <a:cs typeface="Times New Roman"/>
              </a:rPr>
              <a:t> </a:t>
            </a:r>
            <a:r>
              <a:rPr dirty="0" sz="2800" spc="195" b="1" i="1">
                <a:latin typeface="Times New Roman"/>
                <a:cs typeface="Times New Roman"/>
              </a:rPr>
              <a:t>quantitative  </a:t>
            </a:r>
            <a:r>
              <a:rPr dirty="0" sz="2800" spc="225" b="1" i="1">
                <a:latin typeface="Times New Roman"/>
                <a:cs typeface="Times New Roman"/>
              </a:rPr>
              <a:t>methods</a:t>
            </a:r>
            <a:endParaRPr sz="2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28599" y="3073730"/>
            <a:ext cx="7731125" cy="2089150"/>
          </a:xfrm>
          <a:prstGeom prst="rect"/>
        </p:spPr>
        <p:txBody>
          <a:bodyPr wrap="square" lIns="0" tIns="91440" rIns="0" bIns="0" rtlCol="0" vert="horz">
            <a:spAutoFit/>
          </a:bodyPr>
          <a:lstStyle/>
          <a:p>
            <a:pPr marL="12700" marR="5080" indent="2461260">
              <a:lnSpc>
                <a:spcPts val="7909"/>
              </a:lnSpc>
              <a:spcBef>
                <a:spcPts val="720"/>
              </a:spcBef>
              <a:tabLst>
                <a:tab pos="4502785" algn="l"/>
              </a:tabLst>
            </a:pPr>
            <a:r>
              <a:rPr dirty="0" sz="6950" spc="-385">
                <a:solidFill>
                  <a:srgbClr val="C00000"/>
                </a:solidFill>
                <a:latin typeface="Carlito"/>
                <a:cs typeface="Carlito"/>
              </a:rPr>
              <a:t>F</a:t>
            </a:r>
            <a:r>
              <a:rPr dirty="0" sz="6950" spc="-430">
                <a:solidFill>
                  <a:srgbClr val="C00000"/>
                </a:solidFill>
                <a:latin typeface="Carlito"/>
                <a:cs typeface="Carlito"/>
              </a:rPr>
              <a:t>o</a:t>
            </a:r>
            <a:r>
              <a:rPr dirty="0" sz="6950" spc="-345">
                <a:solidFill>
                  <a:srgbClr val="C00000"/>
                </a:solidFill>
                <a:latin typeface="Carlito"/>
                <a:cs typeface="Carlito"/>
              </a:rPr>
              <a:t>o</a:t>
            </a:r>
            <a:r>
              <a:rPr dirty="0" sz="6950">
                <a:solidFill>
                  <a:srgbClr val="C00000"/>
                </a:solidFill>
                <a:latin typeface="Carlito"/>
                <a:cs typeface="Carlito"/>
              </a:rPr>
              <a:t>d	</a:t>
            </a:r>
            <a:r>
              <a:rPr dirty="0" sz="6950" spc="-120">
                <a:solidFill>
                  <a:srgbClr val="C00000"/>
                </a:solidFill>
                <a:latin typeface="Carlito"/>
                <a:cs typeface="Carlito"/>
              </a:rPr>
              <a:t>F</a:t>
            </a:r>
            <a:r>
              <a:rPr dirty="0" sz="6950" spc="-75">
                <a:solidFill>
                  <a:srgbClr val="C00000"/>
                </a:solidFill>
                <a:latin typeface="Carlito"/>
                <a:cs typeface="Carlito"/>
              </a:rPr>
              <a:t>r</a:t>
            </a:r>
            <a:r>
              <a:rPr dirty="0" sz="6950" spc="-140">
                <a:solidFill>
                  <a:srgbClr val="C00000"/>
                </a:solidFill>
                <a:latin typeface="Carlito"/>
                <a:cs typeface="Carlito"/>
              </a:rPr>
              <a:t>q</a:t>
            </a:r>
            <a:r>
              <a:rPr dirty="0" sz="6950" spc="-150">
                <a:solidFill>
                  <a:srgbClr val="C00000"/>
                </a:solidFill>
                <a:latin typeface="Carlito"/>
                <a:cs typeface="Carlito"/>
              </a:rPr>
              <a:t>ue</a:t>
            </a:r>
            <a:r>
              <a:rPr dirty="0" sz="6950" spc="-155">
                <a:solidFill>
                  <a:srgbClr val="C00000"/>
                </a:solidFill>
                <a:latin typeface="Carlito"/>
                <a:cs typeface="Carlito"/>
              </a:rPr>
              <a:t>n</a:t>
            </a:r>
            <a:r>
              <a:rPr dirty="0" sz="6950" spc="-114">
                <a:solidFill>
                  <a:srgbClr val="C00000"/>
                </a:solidFill>
                <a:latin typeface="Carlito"/>
                <a:cs typeface="Carlito"/>
              </a:rPr>
              <a:t>c</a:t>
            </a:r>
            <a:r>
              <a:rPr dirty="0" sz="6950">
                <a:solidFill>
                  <a:srgbClr val="C00000"/>
                </a:solidFill>
                <a:latin typeface="Carlito"/>
                <a:cs typeface="Carlito"/>
              </a:rPr>
              <a:t>y </a:t>
            </a:r>
            <a:r>
              <a:rPr dirty="0" sz="6950" i="1">
                <a:solidFill>
                  <a:srgbClr val="C00000"/>
                </a:solidFill>
                <a:latin typeface="Carlito"/>
                <a:cs typeface="Carlito"/>
              </a:rPr>
              <a:t> </a:t>
            </a:r>
            <a:r>
              <a:rPr dirty="0" sz="6950" spc="-185" i="1">
                <a:solidFill>
                  <a:srgbClr val="C00000"/>
                </a:solidFill>
                <a:latin typeface="Carlito"/>
                <a:cs typeface="Carlito"/>
              </a:rPr>
              <a:t>Questionnarie</a:t>
            </a:r>
            <a:r>
              <a:rPr dirty="0" sz="6950" spc="-245" i="1">
                <a:solidFill>
                  <a:srgbClr val="C00000"/>
                </a:solidFill>
                <a:latin typeface="Carlito"/>
                <a:cs typeface="Carlito"/>
              </a:rPr>
              <a:t> </a:t>
            </a:r>
            <a:r>
              <a:rPr dirty="0" sz="6950" spc="-280" i="1">
                <a:solidFill>
                  <a:srgbClr val="C00000"/>
                </a:solidFill>
                <a:latin typeface="Carlito"/>
                <a:cs typeface="Carlito"/>
              </a:rPr>
              <a:t>method</a:t>
            </a:r>
            <a:endParaRPr sz="695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9143999" cy="685799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0" y="0"/>
              <a:ext cx="9143999" cy="10287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4401312" y="0"/>
              <a:ext cx="4742688" cy="60045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0" y="0"/>
              <a:ext cx="9143999" cy="1021079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548640" y="2008632"/>
              <a:ext cx="469391" cy="350520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548640" y="3276600"/>
              <a:ext cx="469391" cy="350519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548640" y="4546091"/>
              <a:ext cx="469391" cy="350519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/>
          <p:cNvSpPr txBox="1"/>
          <p:nvPr/>
        </p:nvSpPr>
        <p:spPr>
          <a:xfrm>
            <a:off x="809955" y="1927606"/>
            <a:ext cx="7682865" cy="3745229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just" marL="12700" marR="483234">
              <a:lnSpc>
                <a:spcPct val="100000"/>
              </a:lnSpc>
              <a:spcBef>
                <a:spcPts val="105"/>
              </a:spcBef>
            </a:pPr>
            <a:r>
              <a:rPr dirty="0" sz="2600" spc="50" b="1" i="1">
                <a:latin typeface="Times New Roman"/>
                <a:cs typeface="Times New Roman"/>
              </a:rPr>
              <a:t>Food </a:t>
            </a:r>
            <a:r>
              <a:rPr dirty="0" sz="2600" spc="145" b="1" i="1">
                <a:latin typeface="Times New Roman"/>
                <a:cs typeface="Times New Roman"/>
              </a:rPr>
              <a:t>frequency </a:t>
            </a:r>
            <a:r>
              <a:rPr dirty="0" sz="2600" spc="170" b="1" i="1">
                <a:latin typeface="Times New Roman"/>
                <a:cs typeface="Times New Roman"/>
              </a:rPr>
              <a:t>questionnaire </a:t>
            </a:r>
            <a:r>
              <a:rPr dirty="0" sz="2600" spc="-40" b="1" i="1">
                <a:latin typeface="Times New Roman"/>
                <a:cs typeface="Times New Roman"/>
              </a:rPr>
              <a:t>(FFQ) </a:t>
            </a:r>
            <a:r>
              <a:rPr dirty="0" sz="2600" spc="229" b="1" i="1">
                <a:latin typeface="Times New Roman"/>
                <a:cs typeface="Times New Roman"/>
              </a:rPr>
              <a:t>method</a:t>
            </a:r>
            <a:r>
              <a:rPr dirty="0" sz="2600" spc="-250" b="1" i="1">
                <a:latin typeface="Times New Roman"/>
                <a:cs typeface="Times New Roman"/>
              </a:rPr>
              <a:t> </a:t>
            </a:r>
            <a:r>
              <a:rPr dirty="0" sz="2600" spc="140" b="1" i="1">
                <a:latin typeface="Times New Roman"/>
                <a:cs typeface="Times New Roman"/>
              </a:rPr>
              <a:t>is  </a:t>
            </a:r>
            <a:r>
              <a:rPr dirty="0" sz="2600" spc="190" b="1" i="1">
                <a:latin typeface="Times New Roman"/>
                <a:cs typeface="Times New Roman"/>
              </a:rPr>
              <a:t>based</a:t>
            </a:r>
            <a:r>
              <a:rPr dirty="0" sz="2600" spc="55" b="1" i="1">
                <a:latin typeface="Times New Roman"/>
                <a:cs typeface="Times New Roman"/>
              </a:rPr>
              <a:t> </a:t>
            </a:r>
            <a:r>
              <a:rPr dirty="0" sz="2600" spc="190" b="1" i="1">
                <a:latin typeface="Times New Roman"/>
                <a:cs typeface="Times New Roman"/>
              </a:rPr>
              <a:t>on</a:t>
            </a:r>
            <a:r>
              <a:rPr dirty="0" sz="2600" spc="40" b="1" i="1">
                <a:latin typeface="Times New Roman"/>
                <a:cs typeface="Times New Roman"/>
              </a:rPr>
              <a:t> </a:t>
            </a:r>
            <a:r>
              <a:rPr dirty="0" sz="2600" spc="200" b="1" i="1">
                <a:latin typeface="Times New Roman"/>
                <a:cs typeface="Times New Roman"/>
              </a:rPr>
              <a:t>the</a:t>
            </a:r>
            <a:r>
              <a:rPr dirty="0" sz="2600" spc="45" b="1" i="1">
                <a:latin typeface="Times New Roman"/>
                <a:cs typeface="Times New Roman"/>
              </a:rPr>
              <a:t> </a:t>
            </a:r>
            <a:r>
              <a:rPr dirty="0" sz="2600" spc="140" b="1" i="1">
                <a:latin typeface="Times New Roman"/>
                <a:cs typeface="Times New Roman"/>
              </a:rPr>
              <a:t>principle</a:t>
            </a:r>
            <a:r>
              <a:rPr dirty="0" sz="2600" spc="50" b="1" i="1">
                <a:latin typeface="Times New Roman"/>
                <a:cs typeface="Times New Roman"/>
              </a:rPr>
              <a:t> </a:t>
            </a:r>
            <a:r>
              <a:rPr dirty="0" sz="2600" spc="190" b="1" i="1">
                <a:latin typeface="Times New Roman"/>
                <a:cs typeface="Times New Roman"/>
              </a:rPr>
              <a:t>as</a:t>
            </a:r>
            <a:r>
              <a:rPr dirty="0" sz="2600" spc="60" b="1" i="1">
                <a:latin typeface="Times New Roman"/>
                <a:cs typeface="Times New Roman"/>
              </a:rPr>
              <a:t> </a:t>
            </a:r>
            <a:r>
              <a:rPr dirty="0" sz="2600" spc="260" b="1" i="1">
                <a:latin typeface="Times New Roman"/>
                <a:cs typeface="Times New Roman"/>
              </a:rPr>
              <a:t>to</a:t>
            </a:r>
            <a:r>
              <a:rPr dirty="0" sz="2600" spc="30" b="1" i="1">
                <a:latin typeface="Times New Roman"/>
                <a:cs typeface="Times New Roman"/>
              </a:rPr>
              <a:t> </a:t>
            </a:r>
            <a:r>
              <a:rPr dirty="0" sz="2600" spc="185" b="1" i="1">
                <a:latin typeface="Times New Roman"/>
                <a:cs typeface="Times New Roman"/>
              </a:rPr>
              <a:t>how</a:t>
            </a:r>
            <a:r>
              <a:rPr dirty="0" sz="2600" spc="40" b="1" i="1">
                <a:latin typeface="Times New Roman"/>
                <a:cs typeface="Times New Roman"/>
              </a:rPr>
              <a:t> </a:t>
            </a:r>
            <a:r>
              <a:rPr dirty="0" sz="2600" spc="150" b="1" i="1">
                <a:latin typeface="Times New Roman"/>
                <a:cs typeface="Times New Roman"/>
              </a:rPr>
              <a:t>frequently</a:t>
            </a:r>
            <a:r>
              <a:rPr dirty="0" sz="2600" spc="55" b="1" i="1">
                <a:latin typeface="Times New Roman"/>
                <a:cs typeface="Times New Roman"/>
              </a:rPr>
              <a:t> </a:t>
            </a:r>
            <a:r>
              <a:rPr dirty="0" sz="2600" spc="190" b="1" i="1">
                <a:latin typeface="Times New Roman"/>
                <a:cs typeface="Times New Roman"/>
              </a:rPr>
              <a:t>an  </a:t>
            </a:r>
            <a:r>
              <a:rPr dirty="0" sz="2600" spc="229" b="1" i="1">
                <a:latin typeface="Times New Roman"/>
                <a:cs typeface="Times New Roman"/>
              </a:rPr>
              <a:t>item</a:t>
            </a:r>
            <a:r>
              <a:rPr dirty="0" sz="2600" spc="-125" b="1" i="1">
                <a:latin typeface="Times New Roman"/>
                <a:cs typeface="Times New Roman"/>
              </a:rPr>
              <a:t> </a:t>
            </a:r>
            <a:r>
              <a:rPr dirty="0" sz="2600" spc="140" b="1" i="1">
                <a:latin typeface="Times New Roman"/>
                <a:cs typeface="Times New Roman"/>
              </a:rPr>
              <a:t>is</a:t>
            </a:r>
            <a:r>
              <a:rPr dirty="0" sz="2600" spc="-50" b="1" i="1">
                <a:latin typeface="Times New Roman"/>
                <a:cs typeface="Times New Roman"/>
              </a:rPr>
              <a:t> </a:t>
            </a:r>
            <a:r>
              <a:rPr dirty="0" sz="2600" spc="190" b="1" i="1">
                <a:latin typeface="Times New Roman"/>
                <a:cs typeface="Times New Roman"/>
              </a:rPr>
              <a:t>consumed</a:t>
            </a:r>
            <a:r>
              <a:rPr dirty="0" sz="2600" spc="-80" b="1" i="1">
                <a:latin typeface="Times New Roman"/>
                <a:cs typeface="Times New Roman"/>
              </a:rPr>
              <a:t> </a:t>
            </a:r>
            <a:r>
              <a:rPr dirty="0" sz="2600" spc="140" b="1" i="1">
                <a:latin typeface="Times New Roman"/>
                <a:cs typeface="Times New Roman"/>
              </a:rPr>
              <a:t>over</a:t>
            </a:r>
            <a:r>
              <a:rPr dirty="0" sz="2600" spc="-95" b="1" i="1">
                <a:latin typeface="Times New Roman"/>
                <a:cs typeface="Times New Roman"/>
              </a:rPr>
              <a:t> </a:t>
            </a:r>
            <a:r>
              <a:rPr dirty="0" sz="2600" spc="204" b="1" i="1">
                <a:latin typeface="Times New Roman"/>
                <a:cs typeface="Times New Roman"/>
              </a:rPr>
              <a:t>a</a:t>
            </a:r>
            <a:r>
              <a:rPr dirty="0" sz="2600" spc="-55" b="1" i="1">
                <a:latin typeface="Times New Roman"/>
                <a:cs typeface="Times New Roman"/>
              </a:rPr>
              <a:t> </a:t>
            </a:r>
            <a:r>
              <a:rPr dirty="0" sz="2600" spc="175" b="1" i="1">
                <a:latin typeface="Times New Roman"/>
                <a:cs typeface="Times New Roman"/>
              </a:rPr>
              <a:t>period</a:t>
            </a:r>
            <a:r>
              <a:rPr dirty="0" sz="2600" spc="-100" b="1" i="1">
                <a:latin typeface="Times New Roman"/>
                <a:cs typeface="Times New Roman"/>
              </a:rPr>
              <a:t> </a:t>
            </a:r>
            <a:r>
              <a:rPr dirty="0" sz="2600" spc="140" b="1" i="1">
                <a:latin typeface="Times New Roman"/>
                <a:cs typeface="Times New Roman"/>
              </a:rPr>
              <a:t>of</a:t>
            </a:r>
            <a:r>
              <a:rPr dirty="0" sz="2600" spc="-30" b="1" i="1">
                <a:latin typeface="Times New Roman"/>
                <a:cs typeface="Times New Roman"/>
              </a:rPr>
              <a:t> </a:t>
            </a:r>
            <a:r>
              <a:rPr dirty="0" sz="2600" spc="215" b="1" i="1">
                <a:latin typeface="Times New Roman"/>
                <a:cs typeface="Times New Roman"/>
              </a:rPr>
              <a:t>time.</a:t>
            </a:r>
            <a:endParaRPr sz="2600">
              <a:latin typeface="Times New Roman"/>
              <a:cs typeface="Times New Roman"/>
            </a:endParaRPr>
          </a:p>
          <a:p>
            <a:pPr algn="just" marL="12700" marR="262255">
              <a:lnSpc>
                <a:spcPct val="100000"/>
              </a:lnSpc>
              <a:spcBef>
                <a:spcPts val="600"/>
              </a:spcBef>
            </a:pPr>
            <a:r>
              <a:rPr dirty="0" sz="2600" spc="-285" b="1" i="1">
                <a:latin typeface="Times New Roman"/>
                <a:cs typeface="Times New Roman"/>
              </a:rPr>
              <a:t>FF</a:t>
            </a:r>
            <a:r>
              <a:rPr dirty="0" sz="2600" spc="5" b="1" i="1">
                <a:latin typeface="Times New Roman"/>
                <a:cs typeface="Times New Roman"/>
              </a:rPr>
              <a:t> </a:t>
            </a:r>
            <a:r>
              <a:rPr dirty="0" sz="2600" spc="140" b="1" i="1">
                <a:latin typeface="Times New Roman"/>
                <a:cs typeface="Times New Roman"/>
              </a:rPr>
              <a:t>is</a:t>
            </a:r>
            <a:r>
              <a:rPr dirty="0" sz="2600" spc="10" b="1" i="1">
                <a:latin typeface="Times New Roman"/>
                <a:cs typeface="Times New Roman"/>
              </a:rPr>
              <a:t> </a:t>
            </a:r>
            <a:r>
              <a:rPr dirty="0" sz="2600" spc="204" b="1" i="1">
                <a:latin typeface="Times New Roman"/>
                <a:cs typeface="Times New Roman"/>
              </a:rPr>
              <a:t>a</a:t>
            </a:r>
            <a:r>
              <a:rPr dirty="0" sz="2600" spc="10" b="1" i="1">
                <a:latin typeface="Times New Roman"/>
                <a:cs typeface="Times New Roman"/>
              </a:rPr>
              <a:t> </a:t>
            </a:r>
            <a:r>
              <a:rPr dirty="0" sz="2600" spc="175" b="1" i="1">
                <a:latin typeface="Times New Roman"/>
                <a:cs typeface="Times New Roman"/>
              </a:rPr>
              <a:t>retrospective</a:t>
            </a:r>
            <a:r>
              <a:rPr dirty="0" sz="2600" b="1" i="1">
                <a:latin typeface="Times New Roman"/>
                <a:cs typeface="Times New Roman"/>
              </a:rPr>
              <a:t> </a:t>
            </a:r>
            <a:r>
              <a:rPr dirty="0" sz="2600" spc="155" b="1" i="1">
                <a:latin typeface="Times New Roman"/>
                <a:cs typeface="Times New Roman"/>
              </a:rPr>
              <a:t>review</a:t>
            </a:r>
            <a:r>
              <a:rPr dirty="0" sz="2600" spc="-10" b="1" i="1">
                <a:latin typeface="Times New Roman"/>
                <a:cs typeface="Times New Roman"/>
              </a:rPr>
              <a:t> </a:t>
            </a:r>
            <a:r>
              <a:rPr dirty="0" sz="2600" spc="140" b="1" i="1">
                <a:latin typeface="Times New Roman"/>
                <a:cs typeface="Times New Roman"/>
              </a:rPr>
              <a:t>of</a:t>
            </a:r>
            <a:r>
              <a:rPr dirty="0" sz="2600" spc="15" b="1" i="1">
                <a:latin typeface="Times New Roman"/>
                <a:cs typeface="Times New Roman"/>
              </a:rPr>
              <a:t> </a:t>
            </a:r>
            <a:r>
              <a:rPr dirty="0" sz="2600" spc="165" b="1" i="1">
                <a:latin typeface="Times New Roman"/>
                <a:cs typeface="Times New Roman"/>
              </a:rPr>
              <a:t>intake</a:t>
            </a:r>
            <a:r>
              <a:rPr dirty="0" sz="2600" spc="-10" b="1" i="1">
                <a:latin typeface="Times New Roman"/>
                <a:cs typeface="Times New Roman"/>
              </a:rPr>
              <a:t> </a:t>
            </a:r>
            <a:r>
              <a:rPr dirty="0" sz="2600" spc="114" b="1" i="1">
                <a:latin typeface="Times New Roman"/>
                <a:cs typeface="Times New Roman"/>
              </a:rPr>
              <a:t>frequency</a:t>
            </a:r>
            <a:r>
              <a:rPr dirty="0" sz="2600" spc="114" b="1" i="1">
                <a:latin typeface="Arial"/>
                <a:cs typeface="Arial"/>
              </a:rPr>
              <a:t>–  </a:t>
            </a:r>
            <a:r>
              <a:rPr dirty="0" sz="2600" spc="245" b="1" i="1">
                <a:latin typeface="Times New Roman"/>
                <a:cs typeface="Times New Roman"/>
              </a:rPr>
              <a:t>that</a:t>
            </a:r>
            <a:r>
              <a:rPr dirty="0" sz="2600" spc="-10" b="1" i="1">
                <a:latin typeface="Times New Roman"/>
                <a:cs typeface="Times New Roman"/>
              </a:rPr>
              <a:t> </a:t>
            </a:r>
            <a:r>
              <a:rPr dirty="0" sz="2600" spc="140" b="1" i="1">
                <a:latin typeface="Times New Roman"/>
                <a:cs typeface="Times New Roman"/>
              </a:rPr>
              <a:t>is</a:t>
            </a:r>
            <a:r>
              <a:rPr dirty="0" sz="2600" spc="10" b="1" i="1">
                <a:latin typeface="Times New Roman"/>
                <a:cs typeface="Times New Roman"/>
              </a:rPr>
              <a:t> </a:t>
            </a:r>
            <a:r>
              <a:rPr dirty="0" sz="2600" spc="175" b="1" i="1">
                <a:latin typeface="Times New Roman"/>
                <a:cs typeface="Times New Roman"/>
              </a:rPr>
              <a:t>food</a:t>
            </a:r>
            <a:r>
              <a:rPr dirty="0" sz="2600" spc="5" b="1" i="1">
                <a:latin typeface="Times New Roman"/>
                <a:cs typeface="Times New Roman"/>
              </a:rPr>
              <a:t> </a:t>
            </a:r>
            <a:r>
              <a:rPr dirty="0" sz="2600" spc="185" b="1" i="1">
                <a:latin typeface="Times New Roman"/>
                <a:cs typeface="Times New Roman"/>
              </a:rPr>
              <a:t>consumed</a:t>
            </a:r>
            <a:r>
              <a:rPr dirty="0" sz="2600" spc="15" b="1" i="1">
                <a:latin typeface="Times New Roman"/>
                <a:cs typeface="Times New Roman"/>
              </a:rPr>
              <a:t> </a:t>
            </a:r>
            <a:r>
              <a:rPr dirty="0" sz="2600" spc="170" b="1" i="1">
                <a:latin typeface="Times New Roman"/>
                <a:cs typeface="Times New Roman"/>
              </a:rPr>
              <a:t>per</a:t>
            </a:r>
            <a:r>
              <a:rPr dirty="0" sz="2600" b="1" i="1">
                <a:latin typeface="Times New Roman"/>
                <a:cs typeface="Times New Roman"/>
              </a:rPr>
              <a:t> </a:t>
            </a:r>
            <a:r>
              <a:rPr dirty="0" sz="2600" spc="105" b="1" i="1">
                <a:latin typeface="Times New Roman"/>
                <a:cs typeface="Times New Roman"/>
              </a:rPr>
              <a:t>day,</a:t>
            </a:r>
            <a:r>
              <a:rPr dirty="0" sz="2600" spc="-30" b="1" i="1">
                <a:latin typeface="Times New Roman"/>
                <a:cs typeface="Times New Roman"/>
              </a:rPr>
              <a:t> </a:t>
            </a:r>
            <a:r>
              <a:rPr dirty="0" sz="2600" spc="155" b="1" i="1">
                <a:latin typeface="Times New Roman"/>
                <a:cs typeface="Times New Roman"/>
              </a:rPr>
              <a:t>week,</a:t>
            </a:r>
            <a:r>
              <a:rPr dirty="0" sz="2600" spc="5" b="1" i="1">
                <a:latin typeface="Times New Roman"/>
                <a:cs typeface="Times New Roman"/>
              </a:rPr>
              <a:t> </a:t>
            </a:r>
            <a:r>
              <a:rPr dirty="0" sz="2600" spc="170" b="1" i="1">
                <a:latin typeface="Times New Roman"/>
                <a:cs typeface="Times New Roman"/>
              </a:rPr>
              <a:t>per</a:t>
            </a:r>
            <a:r>
              <a:rPr dirty="0" sz="2600" spc="5" b="1" i="1">
                <a:latin typeface="Times New Roman"/>
                <a:cs typeface="Times New Roman"/>
              </a:rPr>
              <a:t> </a:t>
            </a:r>
            <a:r>
              <a:rPr dirty="0" sz="2600" spc="45" b="1" i="1">
                <a:latin typeface="Times New Roman"/>
                <a:cs typeface="Times New Roman"/>
              </a:rPr>
              <a:t>15days,  </a:t>
            </a:r>
            <a:r>
              <a:rPr dirty="0" sz="2600" spc="170" b="1" i="1">
                <a:latin typeface="Times New Roman"/>
                <a:cs typeface="Times New Roman"/>
              </a:rPr>
              <a:t>per</a:t>
            </a:r>
            <a:r>
              <a:rPr dirty="0" sz="2600" spc="-70" b="1" i="1">
                <a:latin typeface="Times New Roman"/>
                <a:cs typeface="Times New Roman"/>
              </a:rPr>
              <a:t> </a:t>
            </a:r>
            <a:r>
              <a:rPr dirty="0" sz="2600" spc="200" b="1" i="1">
                <a:latin typeface="Times New Roman"/>
                <a:cs typeface="Times New Roman"/>
              </a:rPr>
              <a:t>month.</a:t>
            </a:r>
            <a:endParaRPr sz="260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  <a:spcBef>
                <a:spcPts val="600"/>
              </a:spcBef>
              <a:tabLst>
                <a:tab pos="937260" algn="l"/>
              </a:tabLst>
            </a:pPr>
            <a:r>
              <a:rPr dirty="0" sz="2600" spc="170" b="1" i="1">
                <a:latin typeface="Times New Roman"/>
                <a:cs typeface="Times New Roman"/>
              </a:rPr>
              <a:t>Report </a:t>
            </a:r>
            <a:r>
              <a:rPr dirty="0" sz="2600" spc="155" b="1" i="1">
                <a:latin typeface="Times New Roman"/>
                <a:cs typeface="Times New Roman"/>
              </a:rPr>
              <a:t>usual </a:t>
            </a:r>
            <a:r>
              <a:rPr dirty="0" sz="2600" spc="150" b="1" i="1">
                <a:latin typeface="Times New Roman"/>
                <a:cs typeface="Times New Roman"/>
              </a:rPr>
              <a:t>frequency </a:t>
            </a:r>
            <a:r>
              <a:rPr dirty="0" sz="2600" spc="140" b="1" i="1">
                <a:latin typeface="Times New Roman"/>
                <a:cs typeface="Times New Roman"/>
              </a:rPr>
              <a:t>of </a:t>
            </a:r>
            <a:r>
              <a:rPr dirty="0" sz="2600" spc="195" b="1" i="1">
                <a:latin typeface="Times New Roman"/>
                <a:cs typeface="Times New Roman"/>
              </a:rPr>
              <a:t>consumption </a:t>
            </a:r>
            <a:r>
              <a:rPr dirty="0" sz="2600" spc="140" b="1" i="1">
                <a:latin typeface="Times New Roman"/>
                <a:cs typeface="Times New Roman"/>
              </a:rPr>
              <a:t>of </a:t>
            </a:r>
            <a:r>
              <a:rPr dirty="0" sz="2600" spc="145" b="1" i="1">
                <a:latin typeface="Times New Roman"/>
                <a:cs typeface="Times New Roman"/>
              </a:rPr>
              <a:t>each  </a:t>
            </a:r>
            <a:r>
              <a:rPr dirty="0" sz="2600" spc="180" b="1" i="1">
                <a:latin typeface="Times New Roman"/>
                <a:cs typeface="Times New Roman"/>
              </a:rPr>
              <a:t>food	</a:t>
            </a:r>
            <a:r>
              <a:rPr dirty="0" sz="2600" spc="229" b="1" i="1">
                <a:latin typeface="Times New Roman"/>
                <a:cs typeface="Times New Roman"/>
              </a:rPr>
              <a:t>item</a:t>
            </a:r>
            <a:r>
              <a:rPr dirty="0" sz="2600" spc="-125" b="1" i="1">
                <a:latin typeface="Times New Roman"/>
                <a:cs typeface="Times New Roman"/>
              </a:rPr>
              <a:t> </a:t>
            </a:r>
            <a:r>
              <a:rPr dirty="0" sz="2600" spc="170" b="1" i="1">
                <a:latin typeface="Times New Roman"/>
                <a:cs typeface="Times New Roman"/>
              </a:rPr>
              <a:t>from</a:t>
            </a:r>
            <a:r>
              <a:rPr dirty="0" sz="2600" spc="-80" b="1" i="1">
                <a:latin typeface="Times New Roman"/>
                <a:cs typeface="Times New Roman"/>
              </a:rPr>
              <a:t> </a:t>
            </a:r>
            <a:r>
              <a:rPr dirty="0" sz="2600" spc="204" b="1" i="1">
                <a:latin typeface="Times New Roman"/>
                <a:cs typeface="Times New Roman"/>
              </a:rPr>
              <a:t>a</a:t>
            </a:r>
            <a:r>
              <a:rPr dirty="0" sz="2600" spc="-55" b="1" i="1">
                <a:latin typeface="Times New Roman"/>
                <a:cs typeface="Times New Roman"/>
              </a:rPr>
              <a:t> </a:t>
            </a:r>
            <a:r>
              <a:rPr dirty="0" sz="2600" spc="185" b="1" i="1">
                <a:latin typeface="Times New Roman"/>
                <a:cs typeface="Times New Roman"/>
              </a:rPr>
              <a:t>list</a:t>
            </a:r>
            <a:r>
              <a:rPr dirty="0" sz="2600" spc="-55" b="1" i="1">
                <a:latin typeface="Times New Roman"/>
                <a:cs typeface="Times New Roman"/>
              </a:rPr>
              <a:t> </a:t>
            </a:r>
            <a:r>
              <a:rPr dirty="0" sz="2600" spc="135" b="1" i="1">
                <a:latin typeface="Times New Roman"/>
                <a:cs typeface="Times New Roman"/>
              </a:rPr>
              <a:t>of</a:t>
            </a:r>
            <a:r>
              <a:rPr dirty="0" sz="2600" spc="-65" b="1" i="1">
                <a:latin typeface="Times New Roman"/>
                <a:cs typeface="Times New Roman"/>
              </a:rPr>
              <a:t> </a:t>
            </a:r>
            <a:r>
              <a:rPr dirty="0" sz="2600" spc="180" b="1" i="1">
                <a:latin typeface="Times New Roman"/>
                <a:cs typeface="Times New Roman"/>
              </a:rPr>
              <a:t>food</a:t>
            </a:r>
            <a:r>
              <a:rPr dirty="0" sz="2600" spc="-90" b="1" i="1">
                <a:latin typeface="Times New Roman"/>
                <a:cs typeface="Times New Roman"/>
              </a:rPr>
              <a:t> </a:t>
            </a:r>
            <a:r>
              <a:rPr dirty="0" sz="2600" spc="210" b="1" i="1">
                <a:latin typeface="Times New Roman"/>
                <a:cs typeface="Times New Roman"/>
              </a:rPr>
              <a:t>items</a:t>
            </a:r>
            <a:r>
              <a:rPr dirty="0" sz="2600" spc="-90" b="1" i="1">
                <a:latin typeface="Times New Roman"/>
                <a:cs typeface="Times New Roman"/>
              </a:rPr>
              <a:t> </a:t>
            </a:r>
            <a:r>
              <a:rPr dirty="0" sz="2600" spc="140" b="1" i="1">
                <a:latin typeface="Times New Roman"/>
                <a:cs typeface="Times New Roman"/>
              </a:rPr>
              <a:t>in</a:t>
            </a:r>
            <a:r>
              <a:rPr dirty="0" sz="2600" spc="-45" b="1" i="1">
                <a:latin typeface="Times New Roman"/>
                <a:cs typeface="Times New Roman"/>
              </a:rPr>
              <a:t> </a:t>
            </a:r>
            <a:r>
              <a:rPr dirty="0" sz="2600" spc="125" b="1" i="1">
                <a:latin typeface="Times New Roman"/>
                <a:cs typeface="Times New Roman"/>
              </a:rPr>
              <a:t>reference</a:t>
            </a:r>
            <a:r>
              <a:rPr dirty="0" sz="2600" spc="-100" b="1" i="1">
                <a:latin typeface="Times New Roman"/>
                <a:cs typeface="Times New Roman"/>
              </a:rPr>
              <a:t> </a:t>
            </a:r>
            <a:r>
              <a:rPr dirty="0" sz="2600" spc="265" b="1" i="1">
                <a:latin typeface="Times New Roman"/>
                <a:cs typeface="Times New Roman"/>
              </a:rPr>
              <a:t>to  </a:t>
            </a:r>
            <a:r>
              <a:rPr dirty="0" sz="2600" spc="204" b="1" i="1">
                <a:latin typeface="Times New Roman"/>
                <a:cs typeface="Times New Roman"/>
              </a:rPr>
              <a:t>a</a:t>
            </a:r>
            <a:r>
              <a:rPr dirty="0" sz="2600" spc="-65" b="1" i="1">
                <a:latin typeface="Times New Roman"/>
                <a:cs typeface="Times New Roman"/>
              </a:rPr>
              <a:t> </a:t>
            </a:r>
            <a:r>
              <a:rPr dirty="0" sz="2600" spc="170" b="1" i="1">
                <a:latin typeface="Times New Roman"/>
                <a:cs typeface="Times New Roman"/>
              </a:rPr>
              <a:t>specified</a:t>
            </a:r>
            <a:r>
              <a:rPr dirty="0" sz="2600" spc="-45" b="1" i="1">
                <a:latin typeface="Times New Roman"/>
                <a:cs typeface="Times New Roman"/>
              </a:rPr>
              <a:t> </a:t>
            </a:r>
            <a:r>
              <a:rPr dirty="0" sz="2600" spc="175" b="1" i="1">
                <a:latin typeface="Times New Roman"/>
                <a:cs typeface="Times New Roman"/>
              </a:rPr>
              <a:t>period</a:t>
            </a:r>
            <a:r>
              <a:rPr dirty="0" sz="2600" spc="-95" b="1" i="1">
                <a:latin typeface="Times New Roman"/>
                <a:cs typeface="Times New Roman"/>
              </a:rPr>
              <a:t> </a:t>
            </a:r>
            <a:r>
              <a:rPr dirty="0" sz="2600" spc="210" b="1" i="1">
                <a:latin typeface="Times New Roman"/>
                <a:cs typeface="Times New Roman"/>
              </a:rPr>
              <a:t>(past</a:t>
            </a:r>
            <a:r>
              <a:rPr dirty="0" sz="2600" spc="-105" b="1" i="1">
                <a:latin typeface="Times New Roman"/>
                <a:cs typeface="Times New Roman"/>
              </a:rPr>
              <a:t> </a:t>
            </a:r>
            <a:r>
              <a:rPr dirty="0" sz="2600" spc="229" b="1" i="1">
                <a:latin typeface="Times New Roman"/>
                <a:cs typeface="Times New Roman"/>
              </a:rPr>
              <a:t>wk/mo/yr)</a:t>
            </a:r>
            <a:endParaRPr sz="2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9143999" cy="685799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0" y="0"/>
              <a:ext cx="9143999" cy="10287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4401312" y="0"/>
              <a:ext cx="4742688" cy="60045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0" y="0"/>
              <a:ext cx="9143999" cy="1021079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548640" y="2008632"/>
              <a:ext cx="469391" cy="350520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548640" y="2880360"/>
              <a:ext cx="469391" cy="350520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548640" y="3753611"/>
              <a:ext cx="469391" cy="350519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548640" y="4625340"/>
              <a:ext cx="469391" cy="350519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/>
          <p:cNvSpPr txBox="1"/>
          <p:nvPr/>
        </p:nvSpPr>
        <p:spPr>
          <a:xfrm>
            <a:off x="809955" y="1927606"/>
            <a:ext cx="7512050" cy="34251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 marR="266065">
              <a:lnSpc>
                <a:spcPct val="100000"/>
              </a:lnSpc>
              <a:spcBef>
                <a:spcPts val="105"/>
              </a:spcBef>
            </a:pPr>
            <a:r>
              <a:rPr dirty="0" sz="2600" spc="170" b="1" i="1">
                <a:latin typeface="Times New Roman"/>
                <a:cs typeface="Times New Roman"/>
              </a:rPr>
              <a:t>organizes</a:t>
            </a:r>
            <a:r>
              <a:rPr dirty="0" sz="2600" spc="-65" b="1" i="1">
                <a:latin typeface="Times New Roman"/>
                <a:cs typeface="Times New Roman"/>
              </a:rPr>
              <a:t> </a:t>
            </a:r>
            <a:r>
              <a:rPr dirty="0" sz="2600" spc="175" b="1" i="1">
                <a:latin typeface="Times New Roman"/>
                <a:cs typeface="Times New Roman"/>
              </a:rPr>
              <a:t>foods</a:t>
            </a:r>
            <a:r>
              <a:rPr dirty="0" sz="2600" spc="-60" b="1" i="1">
                <a:latin typeface="Times New Roman"/>
                <a:cs typeface="Times New Roman"/>
              </a:rPr>
              <a:t> </a:t>
            </a:r>
            <a:r>
              <a:rPr dirty="0" sz="2600" spc="195" b="1" i="1">
                <a:latin typeface="Times New Roman"/>
                <a:cs typeface="Times New Roman"/>
              </a:rPr>
              <a:t>into</a:t>
            </a:r>
            <a:r>
              <a:rPr dirty="0" sz="2600" spc="-75" b="1" i="1">
                <a:latin typeface="Times New Roman"/>
                <a:cs typeface="Times New Roman"/>
              </a:rPr>
              <a:t> </a:t>
            </a:r>
            <a:r>
              <a:rPr dirty="0" sz="2600" spc="165" b="1" i="1">
                <a:latin typeface="Times New Roman"/>
                <a:cs typeface="Times New Roman"/>
              </a:rPr>
              <a:t>groups</a:t>
            </a:r>
            <a:r>
              <a:rPr dirty="0" sz="2600" spc="-60" b="1" i="1">
                <a:latin typeface="Times New Roman"/>
                <a:cs typeface="Times New Roman"/>
              </a:rPr>
              <a:t> </a:t>
            </a:r>
            <a:r>
              <a:rPr dirty="0" sz="2600" spc="245" b="1" i="1">
                <a:latin typeface="Times New Roman"/>
                <a:cs typeface="Times New Roman"/>
              </a:rPr>
              <a:t>that</a:t>
            </a:r>
            <a:r>
              <a:rPr dirty="0" sz="2600" spc="-105" b="1" i="1">
                <a:latin typeface="Times New Roman"/>
                <a:cs typeface="Times New Roman"/>
              </a:rPr>
              <a:t> </a:t>
            </a:r>
            <a:r>
              <a:rPr dirty="0" sz="2600" spc="155" b="1" i="1">
                <a:latin typeface="Times New Roman"/>
                <a:cs typeface="Times New Roman"/>
              </a:rPr>
              <a:t>have</a:t>
            </a:r>
            <a:r>
              <a:rPr dirty="0" sz="2600" spc="-80" b="1" i="1">
                <a:latin typeface="Times New Roman"/>
                <a:cs typeface="Times New Roman"/>
              </a:rPr>
              <a:t> </a:t>
            </a:r>
            <a:r>
              <a:rPr dirty="0" sz="2600" spc="229" b="1" i="1">
                <a:latin typeface="Times New Roman"/>
                <a:cs typeface="Times New Roman"/>
              </a:rPr>
              <a:t>common  </a:t>
            </a:r>
            <a:r>
              <a:rPr dirty="0" sz="2600" spc="200" b="1" i="1">
                <a:latin typeface="Times New Roman"/>
                <a:cs typeface="Times New Roman"/>
              </a:rPr>
              <a:t>nutrients</a:t>
            </a:r>
            <a:r>
              <a:rPr dirty="0" sz="2600" spc="-55" b="1" i="1">
                <a:latin typeface="Times New Roman"/>
                <a:cs typeface="Times New Roman"/>
              </a:rPr>
              <a:t> </a:t>
            </a:r>
            <a:r>
              <a:rPr dirty="0" sz="2600" spc="95" b="1" i="1">
                <a:latin typeface="Times New Roman"/>
                <a:cs typeface="Times New Roman"/>
              </a:rPr>
              <a:t>.</a:t>
            </a:r>
            <a:endParaRPr sz="2600">
              <a:latin typeface="Times New Roman"/>
              <a:cs typeface="Times New Roman"/>
            </a:endParaRPr>
          </a:p>
          <a:p>
            <a:pPr marL="12700" marR="982980" indent="76200">
              <a:lnSpc>
                <a:spcPct val="100000"/>
              </a:lnSpc>
              <a:spcBef>
                <a:spcPts val="595"/>
              </a:spcBef>
            </a:pPr>
            <a:r>
              <a:rPr dirty="0" sz="2600" spc="10" b="1" i="1">
                <a:latin typeface="Times New Roman"/>
                <a:cs typeface="Times New Roman"/>
              </a:rPr>
              <a:t>Face</a:t>
            </a:r>
            <a:r>
              <a:rPr dirty="0" sz="2600" spc="-95" b="1" i="1">
                <a:latin typeface="Times New Roman"/>
                <a:cs typeface="Times New Roman"/>
              </a:rPr>
              <a:t> </a:t>
            </a:r>
            <a:r>
              <a:rPr dirty="0" sz="2600" spc="260" b="1" i="1">
                <a:latin typeface="Times New Roman"/>
                <a:cs typeface="Times New Roman"/>
              </a:rPr>
              <a:t>to</a:t>
            </a:r>
            <a:r>
              <a:rPr dirty="0" sz="2600" spc="-90" b="1" i="1">
                <a:latin typeface="Times New Roman"/>
                <a:cs typeface="Times New Roman"/>
              </a:rPr>
              <a:t> </a:t>
            </a:r>
            <a:r>
              <a:rPr dirty="0" sz="2600" spc="135" b="1" i="1">
                <a:latin typeface="Times New Roman"/>
                <a:cs typeface="Times New Roman"/>
              </a:rPr>
              <a:t>face</a:t>
            </a:r>
            <a:r>
              <a:rPr dirty="0" sz="2600" spc="-95" b="1" i="1">
                <a:latin typeface="Times New Roman"/>
                <a:cs typeface="Times New Roman"/>
              </a:rPr>
              <a:t> </a:t>
            </a:r>
            <a:r>
              <a:rPr dirty="0" sz="2600" spc="145" b="1" i="1">
                <a:latin typeface="Times New Roman"/>
                <a:cs typeface="Times New Roman"/>
              </a:rPr>
              <a:t>interview,</a:t>
            </a:r>
            <a:r>
              <a:rPr dirty="0" sz="2600" spc="-110" b="1" i="1">
                <a:latin typeface="Times New Roman"/>
                <a:cs typeface="Times New Roman"/>
              </a:rPr>
              <a:t> </a:t>
            </a:r>
            <a:r>
              <a:rPr dirty="0" sz="2600" spc="175" b="1" i="1">
                <a:latin typeface="Times New Roman"/>
                <a:cs typeface="Times New Roman"/>
              </a:rPr>
              <a:t>telephone</a:t>
            </a:r>
            <a:r>
              <a:rPr dirty="0" sz="2600" spc="-105" b="1" i="1">
                <a:latin typeface="Times New Roman"/>
                <a:cs typeface="Times New Roman"/>
              </a:rPr>
              <a:t> </a:t>
            </a:r>
            <a:r>
              <a:rPr dirty="0" sz="2600" spc="175" b="1" i="1">
                <a:latin typeface="Times New Roman"/>
                <a:cs typeface="Times New Roman"/>
              </a:rPr>
              <a:t>or</a:t>
            </a:r>
            <a:r>
              <a:rPr dirty="0" sz="2600" spc="-70" b="1" i="1">
                <a:latin typeface="Times New Roman"/>
                <a:cs typeface="Times New Roman"/>
              </a:rPr>
              <a:t> </a:t>
            </a:r>
            <a:r>
              <a:rPr dirty="0" sz="2600" spc="165" b="1" i="1">
                <a:latin typeface="Times New Roman"/>
                <a:cs typeface="Times New Roman"/>
              </a:rPr>
              <a:t>by</a:t>
            </a:r>
            <a:r>
              <a:rPr dirty="0" sz="2600" spc="-85" b="1" i="1">
                <a:latin typeface="Times New Roman"/>
                <a:cs typeface="Times New Roman"/>
              </a:rPr>
              <a:t> </a:t>
            </a:r>
            <a:r>
              <a:rPr dirty="0" sz="2600" spc="125" b="1" i="1">
                <a:latin typeface="Times New Roman"/>
                <a:cs typeface="Times New Roman"/>
              </a:rPr>
              <a:t>self  </a:t>
            </a:r>
            <a:r>
              <a:rPr dirty="0" sz="2600" spc="195" b="1" i="1">
                <a:latin typeface="Times New Roman"/>
                <a:cs typeface="Times New Roman"/>
              </a:rPr>
              <a:t>administration</a:t>
            </a:r>
            <a:r>
              <a:rPr dirty="0" sz="2600" spc="-140" b="1" i="1">
                <a:latin typeface="Times New Roman"/>
                <a:cs typeface="Times New Roman"/>
              </a:rPr>
              <a:t> </a:t>
            </a:r>
            <a:r>
              <a:rPr dirty="0" sz="2600" spc="95" b="1" i="1">
                <a:latin typeface="Times New Roman"/>
                <a:cs typeface="Times New Roman"/>
              </a:rPr>
              <a:t>.</a:t>
            </a:r>
            <a:endParaRPr sz="2600">
              <a:latin typeface="Times New Roman"/>
              <a:cs typeface="Times New Roman"/>
            </a:endParaRPr>
          </a:p>
          <a:p>
            <a:pPr marL="12700" marR="491490" indent="76200">
              <a:lnSpc>
                <a:spcPct val="100000"/>
              </a:lnSpc>
              <a:spcBef>
                <a:spcPts val="605"/>
              </a:spcBef>
            </a:pPr>
            <a:r>
              <a:rPr dirty="0" sz="2600" spc="155" b="1" i="1">
                <a:latin typeface="Times New Roman"/>
                <a:cs typeface="Times New Roman"/>
              </a:rPr>
              <a:t>Describes</a:t>
            </a:r>
            <a:r>
              <a:rPr dirty="0" sz="2600" spc="-85" b="1" i="1">
                <a:latin typeface="Times New Roman"/>
                <a:cs typeface="Times New Roman"/>
              </a:rPr>
              <a:t> </a:t>
            </a:r>
            <a:r>
              <a:rPr dirty="0" sz="2600" spc="195" b="1" i="1">
                <a:latin typeface="Times New Roman"/>
                <a:cs typeface="Times New Roman"/>
              </a:rPr>
              <a:t>dietary</a:t>
            </a:r>
            <a:r>
              <a:rPr dirty="0" sz="2600" spc="-55" b="1" i="1">
                <a:latin typeface="Times New Roman"/>
                <a:cs typeface="Times New Roman"/>
              </a:rPr>
              <a:t> </a:t>
            </a:r>
            <a:r>
              <a:rPr dirty="0" sz="2600" spc="200" b="1" i="1">
                <a:latin typeface="Times New Roman"/>
                <a:cs typeface="Times New Roman"/>
              </a:rPr>
              <a:t>patterns</a:t>
            </a:r>
            <a:r>
              <a:rPr dirty="0" sz="2600" spc="-80" b="1" i="1">
                <a:latin typeface="Times New Roman"/>
                <a:cs typeface="Times New Roman"/>
              </a:rPr>
              <a:t> </a:t>
            </a:r>
            <a:r>
              <a:rPr dirty="0" sz="2600" spc="175" b="1" i="1">
                <a:latin typeface="Times New Roman"/>
                <a:cs typeface="Times New Roman"/>
              </a:rPr>
              <a:t>or</a:t>
            </a:r>
            <a:r>
              <a:rPr dirty="0" sz="2600" spc="-55" b="1" i="1">
                <a:latin typeface="Times New Roman"/>
                <a:cs typeface="Times New Roman"/>
              </a:rPr>
              <a:t> </a:t>
            </a:r>
            <a:r>
              <a:rPr dirty="0" sz="2600" spc="180" b="1" i="1">
                <a:latin typeface="Times New Roman"/>
                <a:cs typeface="Times New Roman"/>
              </a:rPr>
              <a:t>food</a:t>
            </a:r>
            <a:r>
              <a:rPr dirty="0" sz="2600" spc="-55" b="1" i="1">
                <a:latin typeface="Times New Roman"/>
                <a:cs typeface="Times New Roman"/>
              </a:rPr>
              <a:t> </a:t>
            </a:r>
            <a:r>
              <a:rPr dirty="0" sz="2600" spc="195" b="1" i="1">
                <a:latin typeface="Times New Roman"/>
                <a:cs typeface="Times New Roman"/>
              </a:rPr>
              <a:t>habits</a:t>
            </a:r>
            <a:r>
              <a:rPr dirty="0" sz="2600" spc="-65" b="1" i="1">
                <a:latin typeface="Times New Roman"/>
                <a:cs typeface="Times New Roman"/>
              </a:rPr>
              <a:t> </a:t>
            </a:r>
            <a:r>
              <a:rPr dirty="0" sz="2600" spc="245" b="1" i="1">
                <a:latin typeface="Times New Roman"/>
                <a:cs typeface="Times New Roman"/>
              </a:rPr>
              <a:t>not  </a:t>
            </a:r>
            <a:r>
              <a:rPr dirty="0" sz="2600" spc="200" b="1" i="1">
                <a:latin typeface="Times New Roman"/>
                <a:cs typeface="Times New Roman"/>
              </a:rPr>
              <a:t>nutrient </a:t>
            </a:r>
            <a:r>
              <a:rPr dirty="0" sz="2600" spc="160" b="1" i="1">
                <a:latin typeface="Times New Roman"/>
                <a:cs typeface="Times New Roman"/>
              </a:rPr>
              <a:t>intake</a:t>
            </a:r>
            <a:r>
              <a:rPr dirty="0" sz="2600" spc="-355" b="1" i="1">
                <a:latin typeface="Times New Roman"/>
                <a:cs typeface="Times New Roman"/>
              </a:rPr>
              <a:t> </a:t>
            </a:r>
            <a:r>
              <a:rPr dirty="0" sz="2600" spc="95" b="1" i="1">
                <a:latin typeface="Times New Roman"/>
                <a:cs typeface="Times New Roman"/>
              </a:rPr>
              <a:t>.</a:t>
            </a:r>
            <a:endParaRPr sz="260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  <a:spcBef>
                <a:spcPts val="600"/>
              </a:spcBef>
            </a:pPr>
            <a:r>
              <a:rPr dirty="0" sz="2600" spc="155" b="1" i="1">
                <a:latin typeface="Times New Roman"/>
                <a:cs typeface="Times New Roman"/>
              </a:rPr>
              <a:t>Semi</a:t>
            </a:r>
            <a:r>
              <a:rPr dirty="0" sz="2600" spc="-60" b="1" i="1">
                <a:latin typeface="Times New Roman"/>
                <a:cs typeface="Times New Roman"/>
              </a:rPr>
              <a:t> </a:t>
            </a:r>
            <a:r>
              <a:rPr dirty="0" sz="2600" spc="190" b="1" i="1">
                <a:latin typeface="Times New Roman"/>
                <a:cs typeface="Times New Roman"/>
              </a:rPr>
              <a:t>quantified</a:t>
            </a:r>
            <a:r>
              <a:rPr dirty="0" sz="2600" spc="-50" b="1" i="1">
                <a:latin typeface="Times New Roman"/>
                <a:cs typeface="Times New Roman"/>
              </a:rPr>
              <a:t> </a:t>
            </a:r>
            <a:r>
              <a:rPr dirty="0" sz="2600" spc="195" b="1" i="1">
                <a:latin typeface="Times New Roman"/>
                <a:cs typeface="Times New Roman"/>
              </a:rPr>
              <a:t>tools</a:t>
            </a:r>
            <a:r>
              <a:rPr dirty="0" sz="2600" spc="-60" b="1" i="1">
                <a:latin typeface="Times New Roman"/>
                <a:cs typeface="Times New Roman"/>
              </a:rPr>
              <a:t> </a:t>
            </a:r>
            <a:r>
              <a:rPr dirty="0" sz="2600" spc="155" b="1" i="1">
                <a:latin typeface="Times New Roman"/>
                <a:cs typeface="Times New Roman"/>
              </a:rPr>
              <a:t>can</a:t>
            </a:r>
            <a:r>
              <a:rPr dirty="0" sz="2600" spc="-90" b="1" i="1">
                <a:latin typeface="Times New Roman"/>
                <a:cs typeface="Times New Roman"/>
              </a:rPr>
              <a:t> </a:t>
            </a:r>
            <a:r>
              <a:rPr dirty="0" sz="2600" spc="190" b="1" i="1">
                <a:latin typeface="Times New Roman"/>
                <a:cs typeface="Times New Roman"/>
              </a:rPr>
              <a:t>obtain</a:t>
            </a:r>
            <a:r>
              <a:rPr dirty="0" sz="2600" spc="-80" b="1" i="1">
                <a:latin typeface="Times New Roman"/>
                <a:cs typeface="Times New Roman"/>
              </a:rPr>
              <a:t> </a:t>
            </a:r>
            <a:r>
              <a:rPr dirty="0" sz="2600" spc="190" b="1" i="1">
                <a:latin typeface="Times New Roman"/>
                <a:cs typeface="Times New Roman"/>
              </a:rPr>
              <a:t>information</a:t>
            </a:r>
            <a:r>
              <a:rPr dirty="0" sz="2600" spc="-60" b="1" i="1">
                <a:latin typeface="Times New Roman"/>
                <a:cs typeface="Times New Roman"/>
              </a:rPr>
              <a:t> </a:t>
            </a:r>
            <a:r>
              <a:rPr dirty="0" sz="2600" spc="190" b="1" i="1">
                <a:latin typeface="Times New Roman"/>
                <a:cs typeface="Times New Roman"/>
              </a:rPr>
              <a:t>on  </a:t>
            </a:r>
            <a:r>
              <a:rPr dirty="0" sz="2600" spc="200" b="1" i="1">
                <a:latin typeface="Times New Roman"/>
                <a:cs typeface="Times New Roman"/>
              </a:rPr>
              <a:t>portion</a:t>
            </a:r>
            <a:r>
              <a:rPr dirty="0" sz="2600" spc="-100" b="1" i="1">
                <a:latin typeface="Times New Roman"/>
                <a:cs typeface="Times New Roman"/>
              </a:rPr>
              <a:t> </a:t>
            </a:r>
            <a:r>
              <a:rPr dirty="0" sz="2600" spc="185" b="1" i="1">
                <a:latin typeface="Times New Roman"/>
                <a:cs typeface="Times New Roman"/>
              </a:rPr>
              <a:t>size</a:t>
            </a:r>
            <a:r>
              <a:rPr dirty="0" sz="2600" spc="-75" b="1" i="1">
                <a:latin typeface="Times New Roman"/>
                <a:cs typeface="Times New Roman"/>
              </a:rPr>
              <a:t> </a:t>
            </a:r>
            <a:r>
              <a:rPr dirty="0" sz="2600" spc="155" b="1" i="1">
                <a:latin typeface="Times New Roman"/>
                <a:cs typeface="Times New Roman"/>
              </a:rPr>
              <a:t>using</a:t>
            </a:r>
            <a:r>
              <a:rPr dirty="0" sz="2600" spc="-80" b="1" i="1">
                <a:latin typeface="Times New Roman"/>
                <a:cs typeface="Times New Roman"/>
              </a:rPr>
              <a:t> </a:t>
            </a:r>
            <a:r>
              <a:rPr dirty="0" sz="2600" spc="170" b="1" i="1">
                <a:latin typeface="Times New Roman"/>
                <a:cs typeface="Times New Roman"/>
              </a:rPr>
              <a:t>household</a:t>
            </a:r>
            <a:r>
              <a:rPr dirty="0" sz="2600" spc="-110" b="1" i="1">
                <a:latin typeface="Times New Roman"/>
                <a:cs typeface="Times New Roman"/>
              </a:rPr>
              <a:t> </a:t>
            </a:r>
            <a:r>
              <a:rPr dirty="0" sz="2600" spc="185" b="1" i="1">
                <a:latin typeface="Times New Roman"/>
                <a:cs typeface="Times New Roman"/>
              </a:rPr>
              <a:t>measures</a:t>
            </a:r>
            <a:r>
              <a:rPr dirty="0" sz="2600" spc="-80" b="1" i="1">
                <a:latin typeface="Times New Roman"/>
                <a:cs typeface="Times New Roman"/>
              </a:rPr>
              <a:t> </a:t>
            </a:r>
            <a:r>
              <a:rPr dirty="0" sz="2600" spc="95" b="1" i="1">
                <a:latin typeface="Times New Roman"/>
                <a:cs typeface="Times New Roman"/>
              </a:rPr>
              <a:t>.</a:t>
            </a:r>
            <a:endParaRPr sz="2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9143999" cy="685799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0" y="0"/>
              <a:ext cx="9143999" cy="10287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4401312" y="0"/>
              <a:ext cx="4742688" cy="60045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0" y="0"/>
              <a:ext cx="9143999" cy="6857997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9143999" cy="685799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0" y="0"/>
              <a:ext cx="9143999" cy="10287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4401312" y="0"/>
              <a:ext cx="4742688" cy="60045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0" y="0"/>
              <a:ext cx="9143999" cy="1021079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304799" y="152400"/>
              <a:ext cx="8839200" cy="6477000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9143999" cy="685799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0" y="0"/>
              <a:ext cx="9143999" cy="10287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4401312" y="0"/>
              <a:ext cx="4742688" cy="60045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0" y="0"/>
              <a:ext cx="9143999" cy="1021079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548640" y="1988820"/>
              <a:ext cx="579120" cy="431291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825195" y="1870075"/>
            <a:ext cx="7331075" cy="53594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350" spc="-80">
                <a:solidFill>
                  <a:srgbClr val="C00000"/>
                </a:solidFill>
                <a:latin typeface="Carlito"/>
                <a:cs typeface="Carlito"/>
              </a:rPr>
              <a:t>Limitation </a:t>
            </a:r>
            <a:r>
              <a:rPr dirty="0" sz="3350" spc="-65">
                <a:solidFill>
                  <a:srgbClr val="C00000"/>
                </a:solidFill>
                <a:latin typeface="Carlito"/>
                <a:cs typeface="Carlito"/>
              </a:rPr>
              <a:t>of </a:t>
            </a:r>
            <a:r>
              <a:rPr dirty="0" sz="3350" spc="-125">
                <a:solidFill>
                  <a:srgbClr val="C00000"/>
                </a:solidFill>
                <a:latin typeface="Carlito"/>
                <a:cs typeface="Carlito"/>
              </a:rPr>
              <a:t>Food </a:t>
            </a:r>
            <a:r>
              <a:rPr dirty="0" sz="3350" spc="-70">
                <a:solidFill>
                  <a:srgbClr val="C00000"/>
                </a:solidFill>
                <a:latin typeface="Carlito"/>
                <a:cs typeface="Carlito"/>
              </a:rPr>
              <a:t>Frequency</a:t>
            </a:r>
            <a:r>
              <a:rPr dirty="0" sz="3350" spc="-135">
                <a:solidFill>
                  <a:srgbClr val="C00000"/>
                </a:solidFill>
                <a:latin typeface="Carlito"/>
                <a:cs typeface="Carlito"/>
              </a:rPr>
              <a:t> </a:t>
            </a:r>
            <a:r>
              <a:rPr dirty="0" sz="3350" spc="-80">
                <a:solidFill>
                  <a:srgbClr val="C00000"/>
                </a:solidFill>
                <a:latin typeface="Carlito"/>
                <a:cs typeface="Carlito"/>
              </a:rPr>
              <a:t>Questionnaire</a:t>
            </a:r>
            <a:endParaRPr sz="3350">
              <a:latin typeface="Carlito"/>
              <a:cs typeface="Carlito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548640" y="2575560"/>
            <a:ext cx="469900" cy="2174875"/>
            <a:chOff x="548640" y="2575560"/>
            <a:chExt cx="469900" cy="2174875"/>
          </a:xfrm>
        </p:grpSpPr>
        <p:sp>
          <p:nvSpPr>
            <p:cNvPr id="10" name="object 10"/>
            <p:cNvSpPr/>
            <p:nvPr/>
          </p:nvSpPr>
          <p:spPr>
            <a:xfrm>
              <a:off x="548640" y="2575560"/>
              <a:ext cx="469391" cy="350520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548640" y="3051048"/>
              <a:ext cx="469391" cy="350520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548640" y="3924300"/>
              <a:ext cx="469391" cy="350519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548640" y="4399788"/>
              <a:ext cx="469391" cy="350519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4" name="object 14"/>
          <p:cNvSpPr txBox="1"/>
          <p:nvPr/>
        </p:nvSpPr>
        <p:spPr>
          <a:xfrm>
            <a:off x="809955" y="2418181"/>
            <a:ext cx="6543675" cy="2312035"/>
          </a:xfrm>
          <a:prstGeom prst="rect">
            <a:avLst/>
          </a:prstGeom>
        </p:spPr>
        <p:txBody>
          <a:bodyPr wrap="square" lIns="0" tIns="88900" rIns="0" bIns="0" rtlCol="0" vert="horz">
            <a:spAutoFit/>
          </a:bodyPr>
          <a:lstStyle/>
          <a:p>
            <a:pPr marL="88900">
              <a:lnSpc>
                <a:spcPct val="100000"/>
              </a:lnSpc>
              <a:spcBef>
                <a:spcPts val="700"/>
              </a:spcBef>
            </a:pPr>
            <a:r>
              <a:rPr dirty="0" sz="2600" spc="114" b="1" i="1">
                <a:latin typeface="Times New Roman"/>
                <a:cs typeface="Times New Roman"/>
              </a:rPr>
              <a:t>Relies </a:t>
            </a:r>
            <a:r>
              <a:rPr dirty="0" sz="2600" spc="190" b="1" i="1">
                <a:latin typeface="Times New Roman"/>
                <a:cs typeface="Times New Roman"/>
              </a:rPr>
              <a:t>on</a:t>
            </a:r>
            <a:r>
              <a:rPr dirty="0" sz="2600" spc="-254" b="1" i="1">
                <a:latin typeface="Times New Roman"/>
                <a:cs typeface="Times New Roman"/>
              </a:rPr>
              <a:t> </a:t>
            </a:r>
            <a:r>
              <a:rPr dirty="0" sz="2600" spc="175" b="1" i="1">
                <a:latin typeface="Times New Roman"/>
                <a:cs typeface="Times New Roman"/>
              </a:rPr>
              <a:t>memory;</a:t>
            </a:r>
            <a:endParaRPr sz="2600">
              <a:latin typeface="Times New Roman"/>
              <a:cs typeface="Times New Roman"/>
            </a:endParaRPr>
          </a:p>
          <a:p>
            <a:pPr marL="12700" marR="5080" indent="76200">
              <a:lnSpc>
                <a:spcPct val="100000"/>
              </a:lnSpc>
              <a:spcBef>
                <a:spcPts val="600"/>
              </a:spcBef>
            </a:pPr>
            <a:r>
              <a:rPr dirty="0" sz="2600" spc="135" b="1" i="1">
                <a:latin typeface="Times New Roman"/>
                <a:cs typeface="Times New Roman"/>
              </a:rPr>
              <a:t>requires</a:t>
            </a:r>
            <a:r>
              <a:rPr dirty="0" sz="2600" spc="-60" b="1" i="1">
                <a:latin typeface="Times New Roman"/>
                <a:cs typeface="Times New Roman"/>
              </a:rPr>
              <a:t> </a:t>
            </a:r>
            <a:r>
              <a:rPr dirty="0" sz="2600" spc="180" b="1" i="1">
                <a:latin typeface="Times New Roman"/>
                <a:cs typeface="Times New Roman"/>
              </a:rPr>
              <a:t>complex</a:t>
            </a:r>
            <a:r>
              <a:rPr dirty="0" sz="2600" spc="-110" b="1" i="1">
                <a:latin typeface="Times New Roman"/>
                <a:cs typeface="Times New Roman"/>
              </a:rPr>
              <a:t> </a:t>
            </a:r>
            <a:r>
              <a:rPr dirty="0" sz="2600" spc="170" b="1" i="1">
                <a:latin typeface="Times New Roman"/>
                <a:cs typeface="Times New Roman"/>
              </a:rPr>
              <a:t>calculations</a:t>
            </a:r>
            <a:r>
              <a:rPr dirty="0" sz="2600" spc="-100" b="1" i="1">
                <a:latin typeface="Times New Roman"/>
                <a:cs typeface="Times New Roman"/>
              </a:rPr>
              <a:t> </a:t>
            </a:r>
            <a:r>
              <a:rPr dirty="0" sz="2600" spc="260" b="1" i="1">
                <a:latin typeface="Times New Roman"/>
                <a:cs typeface="Times New Roman"/>
              </a:rPr>
              <a:t>to</a:t>
            </a:r>
            <a:r>
              <a:rPr dirty="0" sz="2600" spc="-95" b="1" i="1">
                <a:latin typeface="Times New Roman"/>
                <a:cs typeface="Times New Roman"/>
              </a:rPr>
              <a:t> </a:t>
            </a:r>
            <a:r>
              <a:rPr dirty="0" sz="2600" spc="225" b="1" i="1">
                <a:latin typeface="Times New Roman"/>
                <a:cs typeface="Times New Roman"/>
              </a:rPr>
              <a:t>estimate  </a:t>
            </a:r>
            <a:r>
              <a:rPr dirty="0" sz="2600" spc="105" b="1" i="1">
                <a:latin typeface="Times New Roman"/>
                <a:cs typeface="Times New Roman"/>
              </a:rPr>
              <a:t>frequencies;</a:t>
            </a:r>
            <a:endParaRPr sz="2600">
              <a:latin typeface="Times New Roman"/>
              <a:cs typeface="Times New Roman"/>
            </a:endParaRPr>
          </a:p>
          <a:p>
            <a:pPr marL="88900">
              <a:lnSpc>
                <a:spcPct val="100000"/>
              </a:lnSpc>
              <a:spcBef>
                <a:spcPts val="600"/>
              </a:spcBef>
            </a:pPr>
            <a:r>
              <a:rPr dirty="0" sz="2600" spc="135" b="1" i="1">
                <a:latin typeface="Times New Roman"/>
                <a:cs typeface="Times New Roman"/>
              </a:rPr>
              <a:t>requires</a:t>
            </a:r>
            <a:r>
              <a:rPr dirty="0" sz="2600" spc="-45" b="1" i="1">
                <a:latin typeface="Times New Roman"/>
                <a:cs typeface="Times New Roman"/>
              </a:rPr>
              <a:t> </a:t>
            </a:r>
            <a:r>
              <a:rPr dirty="0" sz="2600" spc="125" b="1" i="1">
                <a:latin typeface="Times New Roman"/>
                <a:cs typeface="Times New Roman"/>
              </a:rPr>
              <a:t>literacy,</a:t>
            </a:r>
            <a:endParaRPr sz="2600">
              <a:latin typeface="Times New Roman"/>
              <a:cs typeface="Times New Roman"/>
            </a:endParaRPr>
          </a:p>
          <a:p>
            <a:pPr marL="88900">
              <a:lnSpc>
                <a:spcPct val="100000"/>
              </a:lnSpc>
              <a:spcBef>
                <a:spcPts val="600"/>
              </a:spcBef>
            </a:pPr>
            <a:r>
              <a:rPr dirty="0" sz="2600" spc="195" b="1" i="1">
                <a:latin typeface="Times New Roman"/>
                <a:cs typeface="Times New Roman"/>
              </a:rPr>
              <a:t>does</a:t>
            </a:r>
            <a:r>
              <a:rPr dirty="0" sz="2600" spc="-60" b="1" i="1">
                <a:latin typeface="Times New Roman"/>
                <a:cs typeface="Times New Roman"/>
              </a:rPr>
              <a:t> </a:t>
            </a:r>
            <a:r>
              <a:rPr dirty="0" sz="2600" spc="250" b="1" i="1">
                <a:latin typeface="Times New Roman"/>
                <a:cs typeface="Times New Roman"/>
              </a:rPr>
              <a:t>not</a:t>
            </a:r>
            <a:r>
              <a:rPr dirty="0" sz="2600" spc="-65" b="1" i="1">
                <a:latin typeface="Times New Roman"/>
                <a:cs typeface="Times New Roman"/>
              </a:rPr>
              <a:t> </a:t>
            </a:r>
            <a:r>
              <a:rPr dirty="0" sz="2600" spc="200" b="1" i="1">
                <a:latin typeface="Times New Roman"/>
                <a:cs typeface="Times New Roman"/>
              </a:rPr>
              <a:t>quantify</a:t>
            </a:r>
            <a:r>
              <a:rPr dirty="0" sz="2600" spc="-95" b="1" i="1">
                <a:latin typeface="Times New Roman"/>
                <a:cs typeface="Times New Roman"/>
              </a:rPr>
              <a:t> </a:t>
            </a:r>
            <a:r>
              <a:rPr dirty="0" sz="2600" spc="155" b="1" i="1">
                <a:latin typeface="Times New Roman"/>
                <a:cs typeface="Times New Roman"/>
              </a:rPr>
              <a:t>intake.</a:t>
            </a:r>
            <a:endParaRPr sz="2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3" name="object 3"/>
            <p:cNvSpPr/>
            <p:nvPr/>
          </p:nvSpPr>
          <p:spPr>
            <a:xfrm>
              <a:off x="2987039" y="4061459"/>
              <a:ext cx="6156960" cy="106222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483108" y="5056632"/>
              <a:ext cx="8351520" cy="106070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002283" y="3174619"/>
            <a:ext cx="7350125" cy="203581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algn="r" marR="5080">
              <a:lnSpc>
                <a:spcPts val="7915"/>
              </a:lnSpc>
              <a:spcBef>
                <a:spcPts val="100"/>
              </a:spcBef>
            </a:pPr>
            <a:r>
              <a:rPr dirty="0" sz="6600" i="1">
                <a:solidFill>
                  <a:srgbClr val="800000"/>
                </a:solidFill>
                <a:latin typeface="Comic Sans MS"/>
                <a:cs typeface="Comic Sans MS"/>
              </a:rPr>
              <a:t>DUPLICATE</a:t>
            </a:r>
            <a:endParaRPr sz="6600">
              <a:latin typeface="Comic Sans MS"/>
              <a:cs typeface="Comic Sans MS"/>
            </a:endParaRPr>
          </a:p>
          <a:p>
            <a:pPr algn="r" marR="12700">
              <a:lnSpc>
                <a:spcPts val="7915"/>
              </a:lnSpc>
            </a:pPr>
            <a:r>
              <a:rPr dirty="0" sz="6600" spc="-5" i="1">
                <a:solidFill>
                  <a:srgbClr val="800000"/>
                </a:solidFill>
                <a:latin typeface="Comic Sans MS"/>
                <a:cs typeface="Comic Sans MS"/>
              </a:rPr>
              <a:t>SAMPLES</a:t>
            </a:r>
            <a:r>
              <a:rPr dirty="0" sz="6600" spc="-210" i="1">
                <a:solidFill>
                  <a:srgbClr val="800000"/>
                </a:solidFill>
                <a:latin typeface="Comic Sans MS"/>
                <a:cs typeface="Comic Sans MS"/>
              </a:rPr>
              <a:t> </a:t>
            </a:r>
            <a:r>
              <a:rPr dirty="0" sz="6600" i="1">
                <a:solidFill>
                  <a:srgbClr val="800000"/>
                </a:solidFill>
                <a:latin typeface="Comic Sans MS"/>
                <a:cs typeface="Comic Sans MS"/>
              </a:rPr>
              <a:t>Method</a:t>
            </a:r>
            <a:endParaRPr sz="6600">
              <a:latin typeface="Comic Sans MS"/>
              <a:cs typeface="Comic Sans MS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9143999" cy="685799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0" y="0"/>
              <a:ext cx="9143999" cy="10287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4401312" y="0"/>
              <a:ext cx="4742688" cy="60045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0" y="0"/>
              <a:ext cx="9143999" cy="1021079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548640" y="1985772"/>
              <a:ext cx="469391" cy="350520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809955" y="1885899"/>
            <a:ext cx="7044690" cy="1240790"/>
          </a:xfrm>
          <a:prstGeom prst="rect"/>
        </p:spPr>
        <p:txBody>
          <a:bodyPr wrap="square" lIns="0" tIns="43815" rIns="0" bIns="0" rtlCol="0" vert="horz">
            <a:spAutoFit/>
          </a:bodyPr>
          <a:lstStyle/>
          <a:p>
            <a:pPr marL="12700" marR="5080">
              <a:lnSpc>
                <a:spcPts val="3130"/>
              </a:lnSpc>
              <a:spcBef>
                <a:spcPts val="345"/>
              </a:spcBef>
              <a:tabLst>
                <a:tab pos="864235" algn="l"/>
              </a:tabLst>
            </a:pPr>
            <a:r>
              <a:rPr dirty="0" sz="2750" spc="-25">
                <a:latin typeface="Carlito"/>
                <a:cs typeface="Carlito"/>
              </a:rPr>
              <a:t>An </a:t>
            </a:r>
            <a:r>
              <a:rPr dirty="0" sz="2750" spc="-90">
                <a:latin typeface="Carlito"/>
                <a:cs typeface="Carlito"/>
              </a:rPr>
              <a:t>observer </a:t>
            </a:r>
            <a:r>
              <a:rPr dirty="0" sz="2750" spc="-130">
                <a:latin typeface="Carlito"/>
                <a:cs typeface="Carlito"/>
              </a:rPr>
              <a:t>takes </a:t>
            </a:r>
            <a:r>
              <a:rPr dirty="0" u="heavy" sz="2750" spc="-80">
                <a:solidFill>
                  <a:srgbClr val="E0D500"/>
                </a:solidFill>
                <a:uFill>
                  <a:solidFill>
                    <a:srgbClr val="E0D500"/>
                  </a:solidFill>
                </a:uFill>
                <a:latin typeface="Carlito"/>
                <a:cs typeface="Carlito"/>
                <a:hlinkClick r:id="rId7"/>
              </a:rPr>
              <a:t>duplicate</a:t>
            </a:r>
            <a:r>
              <a:rPr dirty="0" sz="2750" spc="-80">
                <a:solidFill>
                  <a:srgbClr val="E0D500"/>
                </a:solidFill>
                <a:latin typeface="Carlito"/>
                <a:cs typeface="Carlito"/>
                <a:hlinkClick r:id="rId7"/>
              </a:rPr>
              <a:t> </a:t>
            </a:r>
            <a:r>
              <a:rPr dirty="0" sz="2750" spc="-75">
                <a:latin typeface="Carlito"/>
                <a:cs typeface="Carlito"/>
              </a:rPr>
              <a:t>portions </a:t>
            </a:r>
            <a:r>
              <a:rPr dirty="0" sz="2750" spc="-55">
                <a:latin typeface="Carlito"/>
                <a:cs typeface="Carlito"/>
              </a:rPr>
              <a:t>of </a:t>
            </a:r>
            <a:r>
              <a:rPr dirty="0" sz="2750" spc="-35">
                <a:latin typeface="Carlito"/>
                <a:cs typeface="Carlito"/>
              </a:rPr>
              <a:t>all </a:t>
            </a:r>
            <a:r>
              <a:rPr dirty="0" sz="2750" spc="-100">
                <a:latin typeface="Carlito"/>
                <a:cs typeface="Carlito"/>
              </a:rPr>
              <a:t>foods  </a:t>
            </a:r>
            <a:r>
              <a:rPr dirty="0" sz="2750" spc="-80" i="1">
                <a:latin typeface="Carlito"/>
                <a:cs typeface="Carlito"/>
              </a:rPr>
              <a:t>consumed</a:t>
            </a:r>
            <a:r>
              <a:rPr dirty="0" sz="2750" spc="-210" i="1">
                <a:latin typeface="Carlito"/>
                <a:cs typeface="Carlito"/>
              </a:rPr>
              <a:t> </a:t>
            </a:r>
            <a:r>
              <a:rPr dirty="0" sz="2750" spc="-50" i="1">
                <a:latin typeface="Carlito"/>
                <a:cs typeface="Carlito"/>
              </a:rPr>
              <a:t>by</a:t>
            </a:r>
            <a:r>
              <a:rPr dirty="0" sz="2750" spc="-195" i="1">
                <a:latin typeface="Carlito"/>
                <a:cs typeface="Carlito"/>
              </a:rPr>
              <a:t> </a:t>
            </a:r>
            <a:r>
              <a:rPr dirty="0" sz="2750" spc="-95" i="1">
                <a:latin typeface="Carlito"/>
                <a:cs typeface="Carlito"/>
              </a:rPr>
              <a:t>the</a:t>
            </a:r>
            <a:r>
              <a:rPr dirty="0" sz="2750" spc="-280" i="1">
                <a:latin typeface="Carlito"/>
                <a:cs typeface="Carlito"/>
              </a:rPr>
              <a:t> </a:t>
            </a:r>
            <a:r>
              <a:rPr dirty="0" sz="2750" spc="-40" i="1">
                <a:latin typeface="Carlito"/>
                <a:cs typeface="Carlito"/>
              </a:rPr>
              <a:t>individual</a:t>
            </a:r>
            <a:r>
              <a:rPr dirty="0" sz="2750" spc="-105" i="1">
                <a:latin typeface="Carlito"/>
                <a:cs typeface="Carlito"/>
              </a:rPr>
              <a:t> </a:t>
            </a:r>
            <a:r>
              <a:rPr dirty="0" sz="2750" spc="-75" i="1">
                <a:latin typeface="Carlito"/>
                <a:cs typeface="Carlito"/>
              </a:rPr>
              <a:t>and</a:t>
            </a:r>
            <a:r>
              <a:rPr dirty="0" sz="2750" spc="-229" i="1">
                <a:latin typeface="Carlito"/>
                <a:cs typeface="Carlito"/>
              </a:rPr>
              <a:t> </a:t>
            </a:r>
            <a:r>
              <a:rPr dirty="0" sz="2750" spc="-85" i="1">
                <a:latin typeface="Carlito"/>
                <a:cs typeface="Carlito"/>
              </a:rPr>
              <a:t>weighs</a:t>
            </a:r>
            <a:r>
              <a:rPr dirty="0" sz="2750" spc="-175" i="1">
                <a:latin typeface="Carlito"/>
                <a:cs typeface="Carlito"/>
              </a:rPr>
              <a:t> </a:t>
            </a:r>
            <a:r>
              <a:rPr dirty="0" sz="2750" spc="-35" i="1">
                <a:latin typeface="Carlito"/>
                <a:cs typeface="Carlito"/>
              </a:rPr>
              <a:t>or</a:t>
            </a:r>
            <a:r>
              <a:rPr dirty="0" sz="2750" spc="-110" i="1">
                <a:latin typeface="Carlito"/>
                <a:cs typeface="Carlito"/>
              </a:rPr>
              <a:t> measures  </a:t>
            </a:r>
            <a:r>
              <a:rPr dirty="0" sz="2750" spc="-105" i="1">
                <a:latin typeface="Carlito"/>
                <a:cs typeface="Carlito"/>
              </a:rPr>
              <a:t>them	</a:t>
            </a:r>
            <a:r>
              <a:rPr dirty="0" sz="2750" spc="-5" i="1">
                <a:latin typeface="Carlito"/>
                <a:cs typeface="Carlito"/>
              </a:rPr>
              <a:t>.</a:t>
            </a:r>
            <a:endParaRPr sz="2750">
              <a:latin typeface="Carlito"/>
              <a:cs typeface="Carlito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548640" y="4206240"/>
            <a:ext cx="469391" cy="35051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 txBox="1"/>
          <p:nvPr/>
        </p:nvSpPr>
        <p:spPr>
          <a:xfrm>
            <a:off x="809955" y="4105147"/>
            <a:ext cx="7418070" cy="4445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7311390" algn="l"/>
              </a:tabLst>
            </a:pPr>
            <a:r>
              <a:rPr dirty="0" sz="2750" spc="25" b="1" i="1">
                <a:latin typeface="Carlito"/>
                <a:cs typeface="Carlito"/>
              </a:rPr>
              <a:t>i</a:t>
            </a:r>
            <a:r>
              <a:rPr dirty="0" sz="2750" spc="-5" b="1" i="1">
                <a:latin typeface="Carlito"/>
                <a:cs typeface="Carlito"/>
              </a:rPr>
              <a:t>n</a:t>
            </a:r>
            <a:r>
              <a:rPr dirty="0" sz="2750" spc="-20" b="1" i="1">
                <a:latin typeface="Carlito"/>
                <a:cs typeface="Carlito"/>
              </a:rPr>
              <a:t> </a:t>
            </a:r>
            <a:r>
              <a:rPr dirty="0" sz="2750" spc="-140" b="1" i="1">
                <a:latin typeface="Carlito"/>
                <a:cs typeface="Carlito"/>
              </a:rPr>
              <a:t>s</a:t>
            </a:r>
            <a:r>
              <a:rPr dirty="0" sz="2750" spc="-175" b="1" i="1">
                <a:latin typeface="Carlito"/>
                <a:cs typeface="Carlito"/>
              </a:rPr>
              <a:t>o</a:t>
            </a:r>
            <a:r>
              <a:rPr dirty="0" sz="2750" spc="-130" b="1" i="1">
                <a:latin typeface="Carlito"/>
                <a:cs typeface="Carlito"/>
              </a:rPr>
              <a:t>m</a:t>
            </a:r>
            <a:r>
              <a:rPr dirty="0" sz="2750" spc="-5" b="1" i="1">
                <a:latin typeface="Carlito"/>
                <a:cs typeface="Carlito"/>
              </a:rPr>
              <a:t>e</a:t>
            </a:r>
            <a:r>
              <a:rPr dirty="0" sz="2750" spc="-210" b="1" i="1">
                <a:latin typeface="Carlito"/>
                <a:cs typeface="Carlito"/>
              </a:rPr>
              <a:t> </a:t>
            </a:r>
            <a:r>
              <a:rPr dirty="0" sz="2750" b="1" i="1">
                <a:latin typeface="Carlito"/>
                <a:cs typeface="Carlito"/>
              </a:rPr>
              <a:t>c</a:t>
            </a:r>
            <a:r>
              <a:rPr dirty="0" sz="2750" spc="-235" b="1" i="1">
                <a:latin typeface="Carlito"/>
                <a:cs typeface="Carlito"/>
              </a:rPr>
              <a:t>a</a:t>
            </a:r>
            <a:r>
              <a:rPr dirty="0" sz="2750" spc="-175" b="1" i="1">
                <a:latin typeface="Carlito"/>
                <a:cs typeface="Carlito"/>
              </a:rPr>
              <a:t>s</a:t>
            </a:r>
            <a:r>
              <a:rPr dirty="0" sz="2750" spc="-180" b="1" i="1">
                <a:latin typeface="Carlito"/>
                <a:cs typeface="Carlito"/>
              </a:rPr>
              <a:t>e</a:t>
            </a:r>
            <a:r>
              <a:rPr dirty="0" sz="2750" spc="-175" b="1" i="1">
                <a:latin typeface="Carlito"/>
                <a:cs typeface="Carlito"/>
              </a:rPr>
              <a:t>s</a:t>
            </a:r>
            <a:r>
              <a:rPr dirty="0" sz="2750" spc="-5" b="1" i="1">
                <a:latin typeface="Carlito"/>
                <a:cs typeface="Carlito"/>
              </a:rPr>
              <a:t>,</a:t>
            </a:r>
            <a:r>
              <a:rPr dirty="0" sz="2750" spc="-165" b="1" i="1">
                <a:latin typeface="Carlito"/>
                <a:cs typeface="Carlito"/>
              </a:rPr>
              <a:t> </a:t>
            </a:r>
            <a:r>
              <a:rPr dirty="0" sz="2750" spc="-95" b="1" i="1">
                <a:latin typeface="Carlito"/>
                <a:cs typeface="Carlito"/>
              </a:rPr>
              <a:t>t</a:t>
            </a:r>
            <a:r>
              <a:rPr dirty="0" sz="2750" spc="-114" b="1" i="1">
                <a:latin typeface="Carlito"/>
                <a:cs typeface="Carlito"/>
              </a:rPr>
              <a:t>h</a:t>
            </a:r>
            <a:r>
              <a:rPr dirty="0" sz="2750" spc="-215" b="1" i="1">
                <a:latin typeface="Carlito"/>
                <a:cs typeface="Carlito"/>
              </a:rPr>
              <a:t>e</a:t>
            </a:r>
            <a:r>
              <a:rPr dirty="0" sz="2750" spc="-190" b="1" i="1">
                <a:latin typeface="Carlito"/>
                <a:cs typeface="Carlito"/>
              </a:rPr>
              <a:t>s</a:t>
            </a:r>
            <a:r>
              <a:rPr dirty="0" sz="2750" spc="-5" b="1" i="1">
                <a:latin typeface="Carlito"/>
                <a:cs typeface="Carlito"/>
              </a:rPr>
              <a:t>e</a:t>
            </a:r>
            <a:r>
              <a:rPr dirty="0" sz="2750" spc="-185" b="1" i="1">
                <a:latin typeface="Carlito"/>
                <a:cs typeface="Carlito"/>
              </a:rPr>
              <a:t> </a:t>
            </a:r>
            <a:r>
              <a:rPr dirty="0" sz="2750" spc="-130" b="1" i="1">
                <a:latin typeface="Carlito"/>
                <a:cs typeface="Carlito"/>
              </a:rPr>
              <a:t>m</a:t>
            </a:r>
            <a:r>
              <a:rPr dirty="0" sz="2750" spc="-235" b="1" i="1">
                <a:latin typeface="Carlito"/>
                <a:cs typeface="Carlito"/>
              </a:rPr>
              <a:t>a</a:t>
            </a:r>
            <a:r>
              <a:rPr dirty="0" sz="2750" spc="-5" b="1" i="1">
                <a:latin typeface="Carlito"/>
                <a:cs typeface="Carlito"/>
              </a:rPr>
              <a:t>y</a:t>
            </a:r>
            <a:r>
              <a:rPr dirty="0" sz="2750" spc="-80" b="1" i="1">
                <a:latin typeface="Carlito"/>
                <a:cs typeface="Carlito"/>
              </a:rPr>
              <a:t> </a:t>
            </a:r>
            <a:r>
              <a:rPr dirty="0" sz="2750" spc="-235" b="1" i="1">
                <a:latin typeface="Carlito"/>
                <a:cs typeface="Carlito"/>
              </a:rPr>
              <a:t>a</a:t>
            </a:r>
            <a:r>
              <a:rPr dirty="0" sz="2750" spc="30" b="1" i="1">
                <a:latin typeface="Carlito"/>
                <a:cs typeface="Carlito"/>
              </a:rPr>
              <a:t>l</a:t>
            </a:r>
            <a:r>
              <a:rPr dirty="0" sz="2750" spc="-140" b="1" i="1">
                <a:latin typeface="Carlito"/>
                <a:cs typeface="Carlito"/>
              </a:rPr>
              <a:t>s</a:t>
            </a:r>
            <a:r>
              <a:rPr dirty="0" sz="2750" spc="-5" b="1" i="1">
                <a:latin typeface="Carlito"/>
                <a:cs typeface="Carlito"/>
              </a:rPr>
              <a:t>o</a:t>
            </a:r>
            <a:r>
              <a:rPr dirty="0" sz="2750" spc="-175" b="1" i="1">
                <a:latin typeface="Carlito"/>
                <a:cs typeface="Carlito"/>
              </a:rPr>
              <a:t> </a:t>
            </a:r>
            <a:r>
              <a:rPr dirty="0" sz="2750" spc="-114" b="1" i="1">
                <a:latin typeface="Carlito"/>
                <a:cs typeface="Carlito"/>
              </a:rPr>
              <a:t>b</a:t>
            </a:r>
            <a:r>
              <a:rPr dirty="0" sz="2750" spc="-5" b="1" i="1">
                <a:latin typeface="Carlito"/>
                <a:cs typeface="Carlito"/>
              </a:rPr>
              <a:t>e</a:t>
            </a:r>
            <a:r>
              <a:rPr dirty="0" sz="2750" spc="-245" b="1" i="1">
                <a:latin typeface="Carlito"/>
                <a:cs typeface="Carlito"/>
              </a:rPr>
              <a:t> </a:t>
            </a:r>
            <a:r>
              <a:rPr dirty="0" sz="2750" spc="25" b="1" i="1">
                <a:latin typeface="Carlito"/>
                <a:cs typeface="Carlito"/>
              </a:rPr>
              <a:t>c</a:t>
            </a:r>
            <a:r>
              <a:rPr dirty="0" sz="2750" spc="-5" b="1" i="1">
                <a:latin typeface="Carlito"/>
                <a:cs typeface="Carlito"/>
              </a:rPr>
              <a:t>h</a:t>
            </a:r>
            <a:r>
              <a:rPr dirty="0" sz="2750" spc="-215" b="1" i="1">
                <a:latin typeface="Carlito"/>
                <a:cs typeface="Carlito"/>
              </a:rPr>
              <a:t>e</a:t>
            </a:r>
            <a:r>
              <a:rPr dirty="0" sz="2750" spc="-30" b="1" i="1">
                <a:latin typeface="Carlito"/>
                <a:cs typeface="Carlito"/>
              </a:rPr>
              <a:t>m</a:t>
            </a:r>
            <a:r>
              <a:rPr dirty="0" sz="2750" spc="-35" b="1" i="1">
                <a:latin typeface="Carlito"/>
                <a:cs typeface="Carlito"/>
              </a:rPr>
              <a:t>i</a:t>
            </a:r>
            <a:r>
              <a:rPr dirty="0" sz="2750" spc="-70" b="1" i="1">
                <a:latin typeface="Carlito"/>
                <a:cs typeface="Carlito"/>
              </a:rPr>
              <a:t>c</a:t>
            </a:r>
            <a:r>
              <a:rPr dirty="0" sz="2750" spc="-65" b="1" i="1">
                <a:latin typeface="Carlito"/>
                <a:cs typeface="Carlito"/>
              </a:rPr>
              <a:t>a</a:t>
            </a:r>
            <a:r>
              <a:rPr dirty="0" sz="2750" spc="-70" b="1" i="1">
                <a:latin typeface="Carlito"/>
                <a:cs typeface="Carlito"/>
              </a:rPr>
              <a:t>ll</a:t>
            </a:r>
            <a:r>
              <a:rPr dirty="0" sz="2750" spc="-5" b="1" i="1">
                <a:latin typeface="Carlito"/>
                <a:cs typeface="Carlito"/>
              </a:rPr>
              <a:t>y</a:t>
            </a:r>
            <a:r>
              <a:rPr dirty="0" sz="2750" spc="-90" b="1" i="1">
                <a:latin typeface="Carlito"/>
                <a:cs typeface="Carlito"/>
              </a:rPr>
              <a:t> </a:t>
            </a:r>
            <a:r>
              <a:rPr dirty="0" sz="2750" spc="-235" b="1" i="1">
                <a:latin typeface="Carlito"/>
                <a:cs typeface="Carlito"/>
              </a:rPr>
              <a:t>a</a:t>
            </a:r>
            <a:r>
              <a:rPr dirty="0" sz="2750" spc="-5" b="1" i="1">
                <a:latin typeface="Carlito"/>
                <a:cs typeface="Carlito"/>
              </a:rPr>
              <a:t>n</a:t>
            </a:r>
            <a:r>
              <a:rPr dirty="0" sz="2750" spc="-90" b="1" i="1">
                <a:latin typeface="Carlito"/>
                <a:cs typeface="Carlito"/>
              </a:rPr>
              <a:t>a</a:t>
            </a:r>
            <a:r>
              <a:rPr dirty="0" sz="2750" spc="-95" b="1" i="1">
                <a:latin typeface="Carlito"/>
                <a:cs typeface="Carlito"/>
              </a:rPr>
              <a:t>l</a:t>
            </a:r>
            <a:r>
              <a:rPr dirty="0" sz="2750" spc="-90" b="1" i="1">
                <a:latin typeface="Carlito"/>
                <a:cs typeface="Carlito"/>
              </a:rPr>
              <a:t>y</a:t>
            </a:r>
            <a:r>
              <a:rPr dirty="0" sz="2750" spc="-114" b="1" i="1">
                <a:latin typeface="Carlito"/>
                <a:cs typeface="Carlito"/>
              </a:rPr>
              <a:t>z</a:t>
            </a:r>
            <a:r>
              <a:rPr dirty="0" sz="2750" spc="-95" b="1" i="1">
                <a:latin typeface="Carlito"/>
                <a:cs typeface="Carlito"/>
              </a:rPr>
              <a:t>e</a:t>
            </a:r>
            <a:r>
              <a:rPr dirty="0" sz="2750" spc="-5" b="1" i="1">
                <a:latin typeface="Carlito"/>
                <a:cs typeface="Carlito"/>
              </a:rPr>
              <a:t>d</a:t>
            </a:r>
            <a:r>
              <a:rPr dirty="0" sz="2750" b="1" i="1">
                <a:latin typeface="Carlito"/>
                <a:cs typeface="Carlito"/>
              </a:rPr>
              <a:t>	</a:t>
            </a:r>
            <a:r>
              <a:rPr dirty="0" sz="2750" spc="-5" b="1" i="1">
                <a:latin typeface="Carlito"/>
                <a:cs typeface="Carlito"/>
              </a:rPr>
              <a:t>.</a:t>
            </a:r>
            <a:endParaRPr sz="275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9143999" cy="685799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0" y="0"/>
              <a:ext cx="9143999" cy="10287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4401312" y="0"/>
              <a:ext cx="4742688" cy="60045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0" y="0"/>
              <a:ext cx="9143999" cy="1021079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548640" y="2036064"/>
              <a:ext cx="228600" cy="236220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548640" y="2974848"/>
              <a:ext cx="228600" cy="236220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548640" y="4681728"/>
              <a:ext cx="228600" cy="236219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/>
          <p:cNvSpPr txBox="1"/>
          <p:nvPr/>
        </p:nvSpPr>
        <p:spPr>
          <a:xfrm>
            <a:off x="809955" y="1879854"/>
            <a:ext cx="7219315" cy="3996054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00" spc="140" b="1" i="1">
                <a:latin typeface="Times New Roman"/>
                <a:cs typeface="Times New Roman"/>
              </a:rPr>
              <a:t>Chemical</a:t>
            </a:r>
            <a:r>
              <a:rPr dirty="0" sz="2800" spc="-50" b="1" i="1">
                <a:latin typeface="Times New Roman"/>
                <a:cs typeface="Times New Roman"/>
              </a:rPr>
              <a:t> </a:t>
            </a:r>
            <a:r>
              <a:rPr dirty="0" sz="2800" spc="175" b="1" i="1">
                <a:latin typeface="Times New Roman"/>
                <a:cs typeface="Times New Roman"/>
              </a:rPr>
              <a:t>analysis</a:t>
            </a:r>
            <a:endParaRPr sz="2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3750">
              <a:latin typeface="Times New Roman"/>
              <a:cs typeface="Times New Roman"/>
            </a:endParaRPr>
          </a:p>
          <a:p>
            <a:pPr marL="12700" marR="5080">
              <a:lnSpc>
                <a:spcPts val="3000"/>
              </a:lnSpc>
            </a:pPr>
            <a:r>
              <a:rPr dirty="0" sz="2800" spc="225" b="1" i="1">
                <a:latin typeface="Times New Roman"/>
                <a:cs typeface="Times New Roman"/>
              </a:rPr>
              <a:t>What </a:t>
            </a:r>
            <a:r>
              <a:rPr dirty="0" sz="2800" spc="150" b="1" i="1">
                <a:latin typeface="Times New Roman"/>
                <a:cs typeface="Times New Roman"/>
              </a:rPr>
              <a:t>is </a:t>
            </a:r>
            <a:r>
              <a:rPr dirty="0" sz="2800" spc="200" b="1" i="1">
                <a:latin typeface="Times New Roman"/>
                <a:cs typeface="Times New Roman"/>
              </a:rPr>
              <a:t>consumed </a:t>
            </a:r>
            <a:r>
              <a:rPr dirty="0" sz="2800" spc="145" b="1" i="1">
                <a:latin typeface="Times New Roman"/>
                <a:cs typeface="Times New Roman"/>
              </a:rPr>
              <a:t>in </a:t>
            </a:r>
            <a:r>
              <a:rPr dirty="0" sz="2800" spc="204" b="1" i="1">
                <a:latin typeface="Times New Roman"/>
                <a:cs typeface="Times New Roman"/>
              </a:rPr>
              <a:t>the </a:t>
            </a:r>
            <a:r>
              <a:rPr dirty="0" sz="2800" spc="110" b="1" i="1">
                <a:latin typeface="Times New Roman"/>
                <a:cs typeface="Times New Roman"/>
              </a:rPr>
              <a:t>family, </a:t>
            </a:r>
            <a:r>
              <a:rPr dirty="0" sz="2800" spc="204" b="1" i="1">
                <a:latin typeface="Times New Roman"/>
                <a:cs typeface="Times New Roman"/>
              </a:rPr>
              <a:t>the </a:t>
            </a:r>
            <a:r>
              <a:rPr dirty="0" sz="2800" spc="229" b="1" i="1">
                <a:latin typeface="Times New Roman"/>
                <a:cs typeface="Times New Roman"/>
              </a:rPr>
              <a:t>same  </a:t>
            </a:r>
            <a:r>
              <a:rPr dirty="0" sz="2800" spc="254" b="1" i="1">
                <a:latin typeface="Times New Roman"/>
                <a:cs typeface="Times New Roman"/>
              </a:rPr>
              <a:t>amount</a:t>
            </a:r>
            <a:r>
              <a:rPr dirty="0" sz="2800" spc="-100" b="1" i="1">
                <a:latin typeface="Times New Roman"/>
                <a:cs typeface="Times New Roman"/>
              </a:rPr>
              <a:t> </a:t>
            </a:r>
            <a:r>
              <a:rPr dirty="0" sz="2800" spc="145" b="1" i="1">
                <a:latin typeface="Times New Roman"/>
                <a:cs typeface="Times New Roman"/>
              </a:rPr>
              <a:t>of</a:t>
            </a:r>
            <a:r>
              <a:rPr dirty="0" sz="2800" spc="-65" b="1" i="1">
                <a:latin typeface="Times New Roman"/>
                <a:cs typeface="Times New Roman"/>
              </a:rPr>
              <a:t> </a:t>
            </a:r>
            <a:r>
              <a:rPr dirty="0" sz="2800" spc="150" b="1" i="1">
                <a:latin typeface="Times New Roman"/>
                <a:cs typeface="Times New Roman"/>
              </a:rPr>
              <a:t>each</a:t>
            </a:r>
            <a:r>
              <a:rPr dirty="0" sz="2800" spc="-90" b="1" i="1">
                <a:latin typeface="Times New Roman"/>
                <a:cs typeface="Times New Roman"/>
              </a:rPr>
              <a:t> </a:t>
            </a:r>
            <a:r>
              <a:rPr dirty="0" sz="2800" spc="190" b="1" i="1">
                <a:latin typeface="Times New Roman"/>
                <a:cs typeface="Times New Roman"/>
              </a:rPr>
              <a:t>food</a:t>
            </a:r>
            <a:r>
              <a:rPr dirty="0" sz="2800" spc="-70" b="1" i="1">
                <a:latin typeface="Times New Roman"/>
                <a:cs typeface="Times New Roman"/>
              </a:rPr>
              <a:t> </a:t>
            </a:r>
            <a:r>
              <a:rPr dirty="0" sz="2800" spc="229" b="1" i="1">
                <a:latin typeface="Times New Roman"/>
                <a:cs typeface="Times New Roman"/>
              </a:rPr>
              <a:t>item</a:t>
            </a:r>
            <a:r>
              <a:rPr dirty="0" sz="2800" spc="-90" b="1" i="1">
                <a:latin typeface="Times New Roman"/>
                <a:cs typeface="Times New Roman"/>
              </a:rPr>
              <a:t> </a:t>
            </a:r>
            <a:r>
              <a:rPr dirty="0" sz="2800" spc="150" b="1" i="1">
                <a:latin typeface="Times New Roman"/>
                <a:cs typeface="Times New Roman"/>
              </a:rPr>
              <a:t>is</a:t>
            </a:r>
            <a:r>
              <a:rPr dirty="0" sz="2800" spc="-80" b="1" i="1">
                <a:latin typeface="Times New Roman"/>
                <a:cs typeface="Times New Roman"/>
              </a:rPr>
              <a:t> </a:t>
            </a:r>
            <a:r>
              <a:rPr dirty="0" sz="2800" spc="210" b="1" i="1">
                <a:latin typeface="Times New Roman"/>
                <a:cs typeface="Times New Roman"/>
              </a:rPr>
              <a:t>kept</a:t>
            </a:r>
            <a:r>
              <a:rPr dirty="0" sz="2800" spc="-95" b="1" i="1">
                <a:latin typeface="Times New Roman"/>
                <a:cs typeface="Times New Roman"/>
              </a:rPr>
              <a:t> </a:t>
            </a:r>
            <a:r>
              <a:rPr dirty="0" sz="2800" spc="180" b="1" i="1">
                <a:latin typeface="Times New Roman"/>
                <a:cs typeface="Times New Roman"/>
              </a:rPr>
              <a:t>separately  </a:t>
            </a:r>
            <a:r>
              <a:rPr dirty="0" sz="2800" spc="175" b="1" i="1">
                <a:latin typeface="Times New Roman"/>
                <a:cs typeface="Times New Roman"/>
              </a:rPr>
              <a:t>per</a:t>
            </a:r>
            <a:r>
              <a:rPr dirty="0" sz="2800" spc="-75" b="1" i="1">
                <a:latin typeface="Times New Roman"/>
                <a:cs typeface="Times New Roman"/>
              </a:rPr>
              <a:t> </a:t>
            </a:r>
            <a:r>
              <a:rPr dirty="0" sz="2800" spc="204" b="1" i="1">
                <a:latin typeface="Times New Roman"/>
                <a:cs typeface="Times New Roman"/>
              </a:rPr>
              <a:t>day</a:t>
            </a:r>
            <a:r>
              <a:rPr dirty="0" sz="2800" spc="-75" b="1" i="1">
                <a:latin typeface="Times New Roman"/>
                <a:cs typeface="Times New Roman"/>
              </a:rPr>
              <a:t> </a:t>
            </a:r>
            <a:r>
              <a:rPr dirty="0" sz="2800" spc="200" b="1" i="1">
                <a:latin typeface="Times New Roman"/>
                <a:cs typeface="Times New Roman"/>
              </a:rPr>
              <a:t>as</a:t>
            </a:r>
            <a:r>
              <a:rPr dirty="0" sz="2800" spc="-75" b="1" i="1">
                <a:latin typeface="Times New Roman"/>
                <a:cs typeface="Times New Roman"/>
              </a:rPr>
              <a:t> </a:t>
            </a:r>
            <a:r>
              <a:rPr dirty="0" sz="2800" spc="215" b="1" i="1">
                <a:latin typeface="Times New Roman"/>
                <a:cs typeface="Times New Roman"/>
              </a:rPr>
              <a:t>a</a:t>
            </a:r>
            <a:r>
              <a:rPr dirty="0" sz="2800" spc="-70" b="1" i="1">
                <a:latin typeface="Times New Roman"/>
                <a:cs typeface="Times New Roman"/>
              </a:rPr>
              <a:t> </a:t>
            </a:r>
            <a:r>
              <a:rPr dirty="0" sz="2800" spc="160" b="1" i="1">
                <a:latin typeface="Times New Roman"/>
                <a:cs typeface="Times New Roman"/>
              </a:rPr>
              <a:t>duplicate</a:t>
            </a:r>
            <a:r>
              <a:rPr dirty="0" sz="2800" spc="30" b="1" i="1">
                <a:latin typeface="Times New Roman"/>
                <a:cs typeface="Times New Roman"/>
              </a:rPr>
              <a:t> </a:t>
            </a:r>
            <a:r>
              <a:rPr dirty="0" sz="2800" spc="200" b="1" i="1">
                <a:latin typeface="Times New Roman"/>
                <a:cs typeface="Times New Roman"/>
              </a:rPr>
              <a:t>sample</a:t>
            </a:r>
            <a:endParaRPr sz="2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33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2800" spc="135" b="1" i="1">
                <a:latin typeface="Times New Roman"/>
                <a:cs typeface="Times New Roman"/>
              </a:rPr>
              <a:t>These</a:t>
            </a:r>
            <a:r>
              <a:rPr dirty="0" sz="2800" spc="-85" b="1" i="1">
                <a:latin typeface="Times New Roman"/>
                <a:cs typeface="Times New Roman"/>
              </a:rPr>
              <a:t> </a:t>
            </a:r>
            <a:r>
              <a:rPr dirty="0" sz="2800" spc="204" b="1" i="1">
                <a:latin typeface="Times New Roman"/>
                <a:cs typeface="Times New Roman"/>
              </a:rPr>
              <a:t>samples</a:t>
            </a:r>
            <a:r>
              <a:rPr dirty="0" sz="2800" spc="-95" b="1" i="1">
                <a:latin typeface="Times New Roman"/>
                <a:cs typeface="Times New Roman"/>
              </a:rPr>
              <a:t> </a:t>
            </a:r>
            <a:r>
              <a:rPr dirty="0" sz="2800" spc="150" b="1" i="1">
                <a:latin typeface="Times New Roman"/>
                <a:cs typeface="Times New Roman"/>
              </a:rPr>
              <a:t>can</a:t>
            </a:r>
            <a:r>
              <a:rPr dirty="0" sz="2800" spc="-65" b="1" i="1">
                <a:latin typeface="Times New Roman"/>
                <a:cs typeface="Times New Roman"/>
              </a:rPr>
              <a:t> </a:t>
            </a:r>
            <a:r>
              <a:rPr dirty="0" sz="2800" spc="195" b="1" i="1">
                <a:latin typeface="Times New Roman"/>
                <a:cs typeface="Times New Roman"/>
              </a:rPr>
              <a:t>be</a:t>
            </a:r>
            <a:r>
              <a:rPr dirty="0" sz="2800" spc="-40" b="1" i="1">
                <a:latin typeface="Times New Roman"/>
                <a:cs typeface="Times New Roman"/>
              </a:rPr>
              <a:t> </a:t>
            </a:r>
            <a:r>
              <a:rPr dirty="0" sz="2800" spc="155" b="1" i="1">
                <a:latin typeface="Times New Roman"/>
                <a:cs typeface="Times New Roman"/>
              </a:rPr>
              <a:t>weighed</a:t>
            </a:r>
            <a:endParaRPr sz="2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3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2800" spc="85" b="1" i="1">
                <a:latin typeface="Times New Roman"/>
                <a:cs typeface="Times New Roman"/>
              </a:rPr>
              <a:t>Can</a:t>
            </a:r>
            <a:r>
              <a:rPr dirty="0" sz="2800" spc="-85" b="1" i="1">
                <a:latin typeface="Times New Roman"/>
                <a:cs typeface="Times New Roman"/>
              </a:rPr>
              <a:t> </a:t>
            </a:r>
            <a:r>
              <a:rPr dirty="0" sz="2800" spc="195" b="1" i="1">
                <a:latin typeface="Times New Roman"/>
                <a:cs typeface="Times New Roman"/>
              </a:rPr>
              <a:t>be</a:t>
            </a:r>
            <a:r>
              <a:rPr dirty="0" sz="2800" spc="-75" b="1" i="1">
                <a:latin typeface="Times New Roman"/>
                <a:cs typeface="Times New Roman"/>
              </a:rPr>
              <a:t> </a:t>
            </a:r>
            <a:r>
              <a:rPr dirty="0" sz="2800" spc="220" b="1" i="1">
                <a:latin typeface="Times New Roman"/>
                <a:cs typeface="Times New Roman"/>
              </a:rPr>
              <a:t>sent</a:t>
            </a:r>
            <a:r>
              <a:rPr dirty="0" sz="2800" spc="-60" b="1" i="1">
                <a:latin typeface="Times New Roman"/>
                <a:cs typeface="Times New Roman"/>
              </a:rPr>
              <a:t> </a:t>
            </a:r>
            <a:r>
              <a:rPr dirty="0" sz="2800" spc="275" b="1" i="1">
                <a:latin typeface="Times New Roman"/>
                <a:cs typeface="Times New Roman"/>
              </a:rPr>
              <a:t>to</a:t>
            </a:r>
            <a:r>
              <a:rPr dirty="0" sz="2800" spc="-110" b="1" i="1">
                <a:latin typeface="Times New Roman"/>
                <a:cs typeface="Times New Roman"/>
              </a:rPr>
              <a:t> </a:t>
            </a:r>
            <a:r>
              <a:rPr dirty="0" sz="2800" spc="175" b="1" i="1">
                <a:latin typeface="Times New Roman"/>
                <a:cs typeface="Times New Roman"/>
              </a:rPr>
              <a:t>lab</a:t>
            </a:r>
            <a:r>
              <a:rPr dirty="0" sz="2800" spc="-70" b="1" i="1">
                <a:latin typeface="Times New Roman"/>
                <a:cs typeface="Times New Roman"/>
              </a:rPr>
              <a:t> </a:t>
            </a:r>
            <a:r>
              <a:rPr dirty="0" sz="2800" spc="145" b="1" i="1">
                <a:latin typeface="Times New Roman"/>
                <a:cs typeface="Times New Roman"/>
              </a:rPr>
              <a:t>for</a:t>
            </a:r>
            <a:r>
              <a:rPr dirty="0" sz="2800" spc="-55" b="1" i="1">
                <a:latin typeface="Times New Roman"/>
                <a:cs typeface="Times New Roman"/>
              </a:rPr>
              <a:t> </a:t>
            </a:r>
            <a:r>
              <a:rPr dirty="0" sz="2800" spc="175" b="1" i="1">
                <a:latin typeface="Times New Roman"/>
                <a:cs typeface="Times New Roman"/>
              </a:rPr>
              <a:t>analysis</a:t>
            </a:r>
            <a:r>
              <a:rPr dirty="0" sz="2800" spc="-95" b="1" i="1">
                <a:latin typeface="Times New Roman"/>
                <a:cs typeface="Times New Roman"/>
              </a:rPr>
              <a:t> </a:t>
            </a:r>
            <a:r>
              <a:rPr dirty="0" sz="2800" spc="145" b="1" i="1">
                <a:latin typeface="Times New Roman"/>
                <a:cs typeface="Times New Roman"/>
              </a:rPr>
              <a:t>of</a:t>
            </a:r>
            <a:r>
              <a:rPr dirty="0" sz="2800" spc="20" b="1" i="1">
                <a:latin typeface="Times New Roman"/>
                <a:cs typeface="Times New Roman"/>
              </a:rPr>
              <a:t> </a:t>
            </a:r>
            <a:r>
              <a:rPr dirty="0" sz="2800" spc="185" b="1" i="1">
                <a:latin typeface="Times New Roman"/>
                <a:cs typeface="Times New Roman"/>
              </a:rPr>
              <a:t>nutrients.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548640" y="5620511"/>
            <a:ext cx="228600" cy="23621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9143999" cy="685799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0" y="0"/>
              <a:ext cx="9143999" cy="10287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4401312" y="0"/>
              <a:ext cx="4742688" cy="60045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0" y="0"/>
              <a:ext cx="9143999" cy="1021079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548640" y="2078735"/>
              <a:ext cx="228600" cy="236220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548640" y="3102864"/>
              <a:ext cx="228600" cy="236220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/>
          <p:cNvSpPr txBox="1"/>
          <p:nvPr/>
        </p:nvSpPr>
        <p:spPr>
          <a:xfrm>
            <a:off x="809955" y="1923414"/>
            <a:ext cx="6969125" cy="198183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218055" algn="l"/>
              </a:tabLst>
            </a:pPr>
            <a:r>
              <a:rPr dirty="0" sz="2800" spc="140" b="1" i="1">
                <a:latin typeface="Times New Roman"/>
                <a:cs typeface="Times New Roman"/>
              </a:rPr>
              <a:t>Advantages:	</a:t>
            </a:r>
            <a:r>
              <a:rPr dirty="0" sz="2800" spc="190" b="1" i="1">
                <a:latin typeface="Times New Roman"/>
                <a:cs typeface="Times New Roman"/>
              </a:rPr>
              <a:t>Most </a:t>
            </a:r>
            <a:r>
              <a:rPr dirty="0" sz="2800" spc="160" b="1" i="1">
                <a:latin typeface="Times New Roman"/>
                <a:cs typeface="Times New Roman"/>
              </a:rPr>
              <a:t>accurate</a:t>
            </a:r>
            <a:r>
              <a:rPr dirty="0" sz="2800" spc="-305" b="1" i="1">
                <a:latin typeface="Times New Roman"/>
                <a:cs typeface="Times New Roman"/>
              </a:rPr>
              <a:t> </a:t>
            </a:r>
            <a:r>
              <a:rPr dirty="0" sz="2800" spc="235" b="1" i="1">
                <a:latin typeface="Times New Roman"/>
                <a:cs typeface="Times New Roman"/>
              </a:rPr>
              <a:t>method</a:t>
            </a:r>
            <a:endParaRPr sz="2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4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2800" spc="160" b="1" i="1">
                <a:latin typeface="Times New Roman"/>
                <a:cs typeface="Times New Roman"/>
              </a:rPr>
              <a:t>Disadvantages: </a:t>
            </a:r>
            <a:r>
              <a:rPr dirty="0" sz="2800" spc="145" b="1" i="1">
                <a:latin typeface="Times New Roman"/>
                <a:cs typeface="Times New Roman"/>
              </a:rPr>
              <a:t>Costly</a:t>
            </a:r>
            <a:r>
              <a:rPr dirty="0" sz="2800" spc="-260" b="1" i="1">
                <a:latin typeface="Times New Roman"/>
                <a:cs typeface="Times New Roman"/>
              </a:rPr>
              <a:t> </a:t>
            </a:r>
            <a:r>
              <a:rPr dirty="0" sz="2800" spc="235" b="1" i="1">
                <a:latin typeface="Times New Roman"/>
                <a:cs typeface="Times New Roman"/>
              </a:rPr>
              <a:t>method</a:t>
            </a:r>
            <a:endParaRPr sz="2800">
              <a:latin typeface="Times New Roman"/>
              <a:cs typeface="Times New Roman"/>
            </a:endParaRPr>
          </a:p>
          <a:p>
            <a:pPr marL="1842770">
              <a:lnSpc>
                <a:spcPct val="100000"/>
              </a:lnSpc>
              <a:spcBef>
                <a:spcPts val="710"/>
              </a:spcBef>
            </a:pPr>
            <a:r>
              <a:rPr dirty="0" sz="2800" spc="135" b="1" i="1">
                <a:latin typeface="Times New Roman"/>
                <a:cs typeface="Times New Roman"/>
              </a:rPr>
              <a:t>Needs</a:t>
            </a:r>
            <a:r>
              <a:rPr dirty="0" sz="2800" spc="-130" b="1" i="1">
                <a:latin typeface="Times New Roman"/>
                <a:cs typeface="Times New Roman"/>
              </a:rPr>
              <a:t> </a:t>
            </a:r>
            <a:r>
              <a:rPr dirty="0" sz="2800" spc="220" b="1" i="1">
                <a:latin typeface="Times New Roman"/>
                <a:cs typeface="Times New Roman"/>
              </a:rPr>
              <a:t>good</a:t>
            </a:r>
            <a:r>
              <a:rPr dirty="0" sz="2800" spc="-110" b="1" i="1">
                <a:latin typeface="Times New Roman"/>
                <a:cs typeface="Times New Roman"/>
              </a:rPr>
              <a:t> </a:t>
            </a:r>
            <a:r>
              <a:rPr dirty="0" sz="2800" spc="210" b="1" i="1">
                <a:latin typeface="Times New Roman"/>
                <a:cs typeface="Times New Roman"/>
              </a:rPr>
              <a:t>laboratory</a:t>
            </a:r>
            <a:r>
              <a:rPr dirty="0" sz="2800" spc="-170" b="1" i="1">
                <a:latin typeface="Times New Roman"/>
                <a:cs typeface="Times New Roman"/>
              </a:rPr>
              <a:t> </a:t>
            </a:r>
            <a:r>
              <a:rPr dirty="0" sz="2800" spc="210" b="1" i="1">
                <a:latin typeface="Times New Roman"/>
                <a:cs typeface="Times New Roman"/>
              </a:rPr>
              <a:t>support</a:t>
            </a:r>
            <a:endParaRPr sz="2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9143999" cy="685799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0" y="0"/>
              <a:ext cx="9143999" cy="10287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4401312" y="0"/>
              <a:ext cx="4742688" cy="60045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0" y="0"/>
              <a:ext cx="9143999" cy="1021079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2212848" y="3823715"/>
              <a:ext cx="6931152" cy="981456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370331" y="4565903"/>
              <a:ext cx="8426196" cy="979932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/>
          <p:cNvSpPr txBox="1"/>
          <p:nvPr/>
        </p:nvSpPr>
        <p:spPr>
          <a:xfrm>
            <a:off x="829767" y="3015741"/>
            <a:ext cx="7513955" cy="1698625"/>
          </a:xfrm>
          <a:prstGeom prst="rect">
            <a:avLst/>
          </a:prstGeom>
        </p:spPr>
        <p:txBody>
          <a:bodyPr wrap="square" lIns="0" tIns="198120" rIns="0" bIns="0" rtlCol="0" vert="horz">
            <a:spAutoFit/>
          </a:bodyPr>
          <a:lstStyle/>
          <a:p>
            <a:pPr marL="12700" marR="5080" indent="1844039">
              <a:lnSpc>
                <a:spcPct val="80000"/>
              </a:lnSpc>
              <a:spcBef>
                <a:spcPts val="1560"/>
              </a:spcBef>
            </a:pPr>
            <a:r>
              <a:rPr dirty="0" sz="6100" spc="-5" b="1" i="1">
                <a:solidFill>
                  <a:srgbClr val="800000"/>
                </a:solidFill>
                <a:latin typeface="Comic Sans MS"/>
                <a:cs typeface="Comic Sans MS"/>
              </a:rPr>
              <a:t>EXPEN</a:t>
            </a:r>
            <a:r>
              <a:rPr dirty="0" sz="6100" spc="-10" b="1" i="1">
                <a:solidFill>
                  <a:srgbClr val="800000"/>
                </a:solidFill>
                <a:latin typeface="Comic Sans MS"/>
                <a:cs typeface="Comic Sans MS"/>
              </a:rPr>
              <a:t>D</a:t>
            </a:r>
            <a:r>
              <a:rPr dirty="0" sz="6100" spc="10" b="1" i="1">
                <a:solidFill>
                  <a:srgbClr val="800000"/>
                </a:solidFill>
                <a:latin typeface="Comic Sans MS"/>
                <a:cs typeface="Comic Sans MS"/>
              </a:rPr>
              <a:t>I</a:t>
            </a:r>
            <a:r>
              <a:rPr dirty="0" sz="6100" spc="-5" b="1" i="1">
                <a:solidFill>
                  <a:srgbClr val="800000"/>
                </a:solidFill>
                <a:latin typeface="Comic Sans MS"/>
                <a:cs typeface="Comic Sans MS"/>
              </a:rPr>
              <a:t>TURE  </a:t>
            </a:r>
            <a:r>
              <a:rPr dirty="0" sz="6100" spc="-5" b="1" i="1">
                <a:solidFill>
                  <a:srgbClr val="800000"/>
                </a:solidFill>
                <a:latin typeface="Comic Sans MS"/>
                <a:cs typeface="Comic Sans MS"/>
              </a:rPr>
              <a:t>PATTERN</a:t>
            </a:r>
            <a:r>
              <a:rPr dirty="0" sz="6100" spc="-80" b="1" i="1">
                <a:solidFill>
                  <a:srgbClr val="800000"/>
                </a:solidFill>
                <a:latin typeface="Comic Sans MS"/>
                <a:cs typeface="Comic Sans MS"/>
              </a:rPr>
              <a:t> </a:t>
            </a:r>
            <a:r>
              <a:rPr dirty="0" sz="6100" spc="-20" b="1" i="1">
                <a:solidFill>
                  <a:srgbClr val="800000"/>
                </a:solidFill>
                <a:latin typeface="Comic Sans MS"/>
                <a:cs typeface="Comic Sans MS"/>
              </a:rPr>
              <a:t>METHOD</a:t>
            </a:r>
            <a:endParaRPr sz="6100">
              <a:latin typeface="Comic Sans MS"/>
              <a:cs typeface="Comic Sans MS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9143999" cy="685799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0" y="0"/>
              <a:ext cx="9143999" cy="10287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4401312" y="0"/>
              <a:ext cx="4742688" cy="60045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0" y="0"/>
              <a:ext cx="9143999" cy="1021079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548640" y="2078735"/>
              <a:ext cx="228600" cy="236220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548640" y="3956303"/>
              <a:ext cx="228600" cy="236219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/>
          <p:cNvSpPr txBox="1"/>
          <p:nvPr/>
        </p:nvSpPr>
        <p:spPr>
          <a:xfrm>
            <a:off x="809955" y="1923414"/>
            <a:ext cx="7463155" cy="37592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12700" marR="5080">
              <a:lnSpc>
                <a:spcPct val="100000"/>
              </a:lnSpc>
              <a:spcBef>
                <a:spcPts val="95"/>
              </a:spcBef>
            </a:pPr>
            <a:r>
              <a:rPr dirty="0" sz="2800" spc="200" b="1" i="1">
                <a:latin typeface="Times New Roman"/>
                <a:cs typeface="Times New Roman"/>
              </a:rPr>
              <a:t>Determine</a:t>
            </a:r>
            <a:r>
              <a:rPr dirty="0" sz="2800" spc="-105" b="1" i="1">
                <a:latin typeface="Times New Roman"/>
                <a:cs typeface="Times New Roman"/>
              </a:rPr>
              <a:t> </a:t>
            </a:r>
            <a:r>
              <a:rPr dirty="0" sz="2800" spc="204" b="1" i="1">
                <a:latin typeface="Times New Roman"/>
                <a:cs typeface="Times New Roman"/>
              </a:rPr>
              <a:t>the</a:t>
            </a:r>
            <a:r>
              <a:rPr dirty="0" sz="2800" spc="-95" b="1" i="1">
                <a:latin typeface="Times New Roman"/>
                <a:cs typeface="Times New Roman"/>
              </a:rPr>
              <a:t> </a:t>
            </a:r>
            <a:r>
              <a:rPr dirty="0" sz="2800" spc="235" b="1" i="1">
                <a:latin typeface="Times New Roman"/>
                <a:cs typeface="Times New Roman"/>
              </a:rPr>
              <a:t>money</a:t>
            </a:r>
            <a:r>
              <a:rPr dirty="0" sz="2800" spc="-110" b="1" i="1">
                <a:latin typeface="Times New Roman"/>
                <a:cs typeface="Times New Roman"/>
              </a:rPr>
              <a:t> </a:t>
            </a:r>
            <a:r>
              <a:rPr dirty="0" sz="2800" spc="215" b="1" i="1">
                <a:latin typeface="Times New Roman"/>
                <a:cs typeface="Times New Roman"/>
              </a:rPr>
              <a:t>spent</a:t>
            </a:r>
            <a:r>
              <a:rPr dirty="0" sz="2800" spc="-65" b="1" i="1">
                <a:latin typeface="Times New Roman"/>
                <a:cs typeface="Times New Roman"/>
              </a:rPr>
              <a:t> </a:t>
            </a:r>
            <a:r>
              <a:rPr dirty="0" sz="2800" spc="200" b="1" i="1">
                <a:latin typeface="Times New Roman"/>
                <a:cs typeface="Times New Roman"/>
              </a:rPr>
              <a:t>on</a:t>
            </a:r>
            <a:r>
              <a:rPr dirty="0" sz="2800" spc="-85" b="1" i="1">
                <a:latin typeface="Times New Roman"/>
                <a:cs typeface="Times New Roman"/>
              </a:rPr>
              <a:t> </a:t>
            </a:r>
            <a:r>
              <a:rPr dirty="0" sz="2800" spc="190" b="1" i="1">
                <a:latin typeface="Times New Roman"/>
                <a:cs typeface="Times New Roman"/>
              </a:rPr>
              <a:t>food</a:t>
            </a:r>
            <a:r>
              <a:rPr dirty="0" sz="2800" spc="-100" b="1" i="1">
                <a:latin typeface="Times New Roman"/>
                <a:cs typeface="Times New Roman"/>
              </a:rPr>
              <a:t> </a:t>
            </a:r>
            <a:r>
              <a:rPr dirty="0" sz="2800" spc="204" b="1" i="1">
                <a:latin typeface="Times New Roman"/>
                <a:cs typeface="Times New Roman"/>
              </a:rPr>
              <a:t>and</a:t>
            </a:r>
            <a:r>
              <a:rPr dirty="0" sz="2800" spc="-75" b="1" i="1">
                <a:latin typeface="Times New Roman"/>
                <a:cs typeface="Times New Roman"/>
              </a:rPr>
              <a:t> </a:t>
            </a:r>
            <a:r>
              <a:rPr dirty="0" sz="2800" spc="190" b="1" i="1">
                <a:latin typeface="Times New Roman"/>
                <a:cs typeface="Times New Roman"/>
              </a:rPr>
              <a:t>non  </a:t>
            </a:r>
            <a:r>
              <a:rPr dirty="0" sz="2800" spc="190" b="1" i="1">
                <a:latin typeface="Times New Roman"/>
                <a:cs typeface="Times New Roman"/>
              </a:rPr>
              <a:t>food</a:t>
            </a:r>
            <a:r>
              <a:rPr dirty="0" sz="2800" spc="-100" b="1" i="1">
                <a:latin typeface="Times New Roman"/>
                <a:cs typeface="Times New Roman"/>
              </a:rPr>
              <a:t> </a:t>
            </a:r>
            <a:r>
              <a:rPr dirty="0" sz="2800" spc="215" b="1" i="1">
                <a:latin typeface="Times New Roman"/>
                <a:cs typeface="Times New Roman"/>
              </a:rPr>
              <a:t>items</a:t>
            </a:r>
            <a:r>
              <a:rPr dirty="0" sz="2800" spc="-90" b="1" i="1">
                <a:latin typeface="Times New Roman"/>
                <a:cs typeface="Times New Roman"/>
              </a:rPr>
              <a:t> </a:t>
            </a:r>
            <a:r>
              <a:rPr dirty="0" sz="2800" spc="175" b="1" i="1">
                <a:latin typeface="Times New Roman"/>
                <a:cs typeface="Times New Roman"/>
              </a:rPr>
              <a:t>by</a:t>
            </a:r>
            <a:r>
              <a:rPr dirty="0" sz="2800" spc="-95" b="1" i="1">
                <a:latin typeface="Times New Roman"/>
                <a:cs typeface="Times New Roman"/>
              </a:rPr>
              <a:t> </a:t>
            </a:r>
            <a:r>
              <a:rPr dirty="0" sz="2800" spc="175" b="1" i="1">
                <a:latin typeface="Times New Roman"/>
                <a:cs typeface="Times New Roman"/>
              </a:rPr>
              <a:t>questionnaire</a:t>
            </a:r>
            <a:r>
              <a:rPr dirty="0" sz="2800" spc="-35" b="1" i="1">
                <a:latin typeface="Times New Roman"/>
                <a:cs typeface="Times New Roman"/>
              </a:rPr>
              <a:t> </a:t>
            </a:r>
            <a:r>
              <a:rPr dirty="0" sz="2800" spc="204" b="1" i="1">
                <a:latin typeface="Times New Roman"/>
                <a:cs typeface="Times New Roman"/>
              </a:rPr>
              <a:t>and</a:t>
            </a:r>
            <a:r>
              <a:rPr dirty="0" sz="2800" spc="-75" b="1" i="1">
                <a:latin typeface="Times New Roman"/>
                <a:cs typeface="Times New Roman"/>
              </a:rPr>
              <a:t> </a:t>
            </a:r>
            <a:r>
              <a:rPr dirty="0" sz="2800" spc="195" b="1" i="1">
                <a:latin typeface="Times New Roman"/>
                <a:cs typeface="Times New Roman"/>
              </a:rPr>
              <a:t>compare</a:t>
            </a:r>
            <a:r>
              <a:rPr dirty="0" sz="2800" spc="-75" b="1" i="1">
                <a:latin typeface="Times New Roman"/>
                <a:cs typeface="Times New Roman"/>
              </a:rPr>
              <a:t> </a:t>
            </a:r>
            <a:r>
              <a:rPr dirty="0" sz="2800" spc="204" b="1" i="1">
                <a:latin typeface="Times New Roman"/>
                <a:cs typeface="Times New Roman"/>
              </a:rPr>
              <a:t>the  </a:t>
            </a:r>
            <a:r>
              <a:rPr dirty="0" sz="2800" spc="254" b="1" i="1">
                <a:latin typeface="Times New Roman"/>
                <a:cs typeface="Times New Roman"/>
              </a:rPr>
              <a:t>two</a:t>
            </a:r>
            <a:r>
              <a:rPr dirty="0" sz="2800" spc="-80" b="1" i="1">
                <a:latin typeface="Times New Roman"/>
                <a:cs typeface="Times New Roman"/>
              </a:rPr>
              <a:t> </a:t>
            </a:r>
            <a:r>
              <a:rPr dirty="0" sz="2800" spc="100" b="1" i="1">
                <a:latin typeface="Times New Roman"/>
                <a:cs typeface="Times New Roman"/>
              </a:rPr>
              <a:t>.</a:t>
            </a:r>
            <a:endParaRPr sz="2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4000">
              <a:latin typeface="Times New Roman"/>
              <a:cs typeface="Times New Roman"/>
            </a:endParaRPr>
          </a:p>
          <a:p>
            <a:pPr marL="12700" marR="1298575">
              <a:lnSpc>
                <a:spcPct val="100000"/>
              </a:lnSpc>
            </a:pPr>
            <a:r>
              <a:rPr dirty="0" sz="2800" spc="110" b="1" i="1">
                <a:latin typeface="Times New Roman"/>
                <a:cs typeface="Times New Roman"/>
              </a:rPr>
              <a:t>Reference</a:t>
            </a:r>
            <a:r>
              <a:rPr dirty="0" sz="2800" spc="-55" b="1" i="1">
                <a:latin typeface="Times New Roman"/>
                <a:cs typeface="Times New Roman"/>
              </a:rPr>
              <a:t> </a:t>
            </a:r>
            <a:r>
              <a:rPr dirty="0" sz="2800" spc="185" b="1" i="1">
                <a:latin typeface="Times New Roman"/>
                <a:cs typeface="Times New Roman"/>
              </a:rPr>
              <a:t>period</a:t>
            </a:r>
            <a:r>
              <a:rPr dirty="0" sz="2800" spc="-105" b="1" i="1">
                <a:latin typeface="Times New Roman"/>
                <a:cs typeface="Times New Roman"/>
              </a:rPr>
              <a:t> </a:t>
            </a:r>
            <a:r>
              <a:rPr dirty="0" sz="2800" spc="150" b="1" i="1">
                <a:latin typeface="Times New Roman"/>
                <a:cs typeface="Times New Roman"/>
              </a:rPr>
              <a:t>is</a:t>
            </a:r>
            <a:r>
              <a:rPr dirty="0" sz="2800" spc="-85" b="1" i="1">
                <a:latin typeface="Times New Roman"/>
                <a:cs typeface="Times New Roman"/>
              </a:rPr>
              <a:t> </a:t>
            </a:r>
            <a:r>
              <a:rPr dirty="0" sz="2800" spc="165" b="1" i="1">
                <a:latin typeface="Times New Roman"/>
                <a:cs typeface="Times New Roman"/>
              </a:rPr>
              <a:t>fixed</a:t>
            </a:r>
            <a:r>
              <a:rPr dirty="0" sz="2800" spc="-45" b="1" i="1">
                <a:latin typeface="Times New Roman"/>
                <a:cs typeface="Times New Roman"/>
              </a:rPr>
              <a:t> </a:t>
            </a:r>
            <a:r>
              <a:rPr dirty="0" sz="2800" spc="175" b="1" i="1">
                <a:latin typeface="Times New Roman"/>
                <a:cs typeface="Times New Roman"/>
              </a:rPr>
              <a:t>(eg</a:t>
            </a:r>
            <a:r>
              <a:rPr dirty="0" sz="2800" spc="-70" b="1" i="1">
                <a:latin typeface="Times New Roman"/>
                <a:cs typeface="Times New Roman"/>
              </a:rPr>
              <a:t> </a:t>
            </a:r>
            <a:r>
              <a:rPr dirty="0" sz="2800" spc="165" b="1" i="1">
                <a:latin typeface="Times New Roman"/>
                <a:cs typeface="Times New Roman"/>
              </a:rPr>
              <a:t>previous  </a:t>
            </a:r>
            <a:r>
              <a:rPr dirty="0" sz="2800" spc="200" b="1" i="1">
                <a:latin typeface="Times New Roman"/>
                <a:cs typeface="Times New Roman"/>
              </a:rPr>
              <a:t>month/previous </a:t>
            </a:r>
            <a:r>
              <a:rPr dirty="0" sz="2800" spc="165" b="1" i="1">
                <a:latin typeface="Times New Roman"/>
                <a:cs typeface="Times New Roman"/>
              </a:rPr>
              <a:t>week)</a:t>
            </a:r>
            <a:r>
              <a:rPr dirty="0" sz="2800" spc="-300" b="1" i="1">
                <a:latin typeface="Times New Roman"/>
                <a:cs typeface="Times New Roman"/>
              </a:rPr>
              <a:t> </a:t>
            </a:r>
            <a:r>
              <a:rPr dirty="0" sz="2800" spc="100" b="1" i="1">
                <a:latin typeface="Times New Roman"/>
                <a:cs typeface="Times New Roman"/>
              </a:rPr>
              <a:t>.</a:t>
            </a:r>
            <a:endParaRPr sz="2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4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2800" spc="150" b="1" i="1">
                <a:latin typeface="Times New Roman"/>
                <a:cs typeface="Times New Roman"/>
              </a:rPr>
              <a:t>Indirect </a:t>
            </a:r>
            <a:r>
              <a:rPr dirty="0" sz="2800" spc="240" b="1" i="1">
                <a:latin typeface="Times New Roman"/>
                <a:cs typeface="Times New Roman"/>
              </a:rPr>
              <a:t>method</a:t>
            </a:r>
            <a:r>
              <a:rPr dirty="0" sz="2800" spc="-305" b="1" i="1">
                <a:latin typeface="Times New Roman"/>
                <a:cs typeface="Times New Roman"/>
              </a:rPr>
              <a:t> </a:t>
            </a:r>
            <a:r>
              <a:rPr dirty="0" sz="2800" spc="100" b="1" i="1">
                <a:latin typeface="Times New Roman"/>
                <a:cs typeface="Times New Roman"/>
              </a:rPr>
              <a:t>.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548640" y="5407152"/>
            <a:ext cx="228600" cy="23622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9143999" cy="685799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0" y="0"/>
              <a:ext cx="9143999" cy="10287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4401312" y="0"/>
              <a:ext cx="4742688" cy="60045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0" y="0"/>
              <a:ext cx="9143999" cy="1021079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914400" y="4050791"/>
              <a:ext cx="8229600" cy="1051560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 txBox="1"/>
          <p:nvPr/>
        </p:nvSpPr>
        <p:spPr>
          <a:xfrm>
            <a:off x="1412239" y="3177667"/>
            <a:ext cx="2196465" cy="10312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600" b="1" i="1">
                <a:solidFill>
                  <a:srgbClr val="800000"/>
                </a:solidFill>
                <a:latin typeface="Comic Sans MS"/>
                <a:cs typeface="Comic Sans MS"/>
              </a:rPr>
              <a:t>DIET</a:t>
            </a:r>
            <a:endParaRPr sz="6600">
              <a:latin typeface="Comic Sans MS"/>
              <a:cs typeface="Comic Sans MS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4792979" y="5056632"/>
            <a:ext cx="4041648" cy="106070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 txBox="1"/>
          <p:nvPr/>
        </p:nvSpPr>
        <p:spPr>
          <a:xfrm>
            <a:off x="4309617" y="3174619"/>
            <a:ext cx="4031615" cy="20358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7915"/>
              </a:lnSpc>
              <a:spcBef>
                <a:spcPts val="100"/>
              </a:spcBef>
            </a:pPr>
            <a:r>
              <a:rPr dirty="0" sz="6600" spc="-5" b="1" i="1">
                <a:solidFill>
                  <a:srgbClr val="800000"/>
                </a:solidFill>
                <a:latin typeface="Comic Sans MS"/>
                <a:cs typeface="Comic Sans MS"/>
              </a:rPr>
              <a:t>HISTORY</a:t>
            </a:r>
            <a:endParaRPr sz="6600">
              <a:latin typeface="Comic Sans MS"/>
              <a:cs typeface="Comic Sans MS"/>
            </a:endParaRPr>
          </a:p>
          <a:p>
            <a:pPr algn="ctr" marL="982980">
              <a:lnSpc>
                <a:spcPts val="7915"/>
              </a:lnSpc>
            </a:pPr>
            <a:r>
              <a:rPr dirty="0" sz="6600" b="1" i="1">
                <a:solidFill>
                  <a:srgbClr val="800000"/>
                </a:solidFill>
                <a:latin typeface="Comic Sans MS"/>
                <a:cs typeface="Comic Sans MS"/>
              </a:rPr>
              <a:t>Method</a:t>
            </a:r>
            <a:endParaRPr sz="6600">
              <a:latin typeface="Comic Sans MS"/>
              <a:cs typeface="Comic Sans MS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9143999" cy="685799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0" y="0"/>
              <a:ext cx="9143999" cy="10287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4401312" y="0"/>
              <a:ext cx="4742688" cy="60045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0" y="0"/>
              <a:ext cx="9143999" cy="1021079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/>
          <p:cNvSpPr txBox="1"/>
          <p:nvPr/>
        </p:nvSpPr>
        <p:spPr>
          <a:xfrm>
            <a:off x="535635" y="1891411"/>
            <a:ext cx="7860030" cy="3496310"/>
          </a:xfrm>
          <a:prstGeom prst="rect">
            <a:avLst/>
          </a:prstGeom>
        </p:spPr>
        <p:txBody>
          <a:bodyPr wrap="square" lIns="0" tIns="46355" rIns="0" bIns="0" rtlCol="0" vert="horz">
            <a:spAutoFit/>
          </a:bodyPr>
          <a:lstStyle/>
          <a:p>
            <a:pPr marL="286385" marR="5080" indent="-274320">
              <a:lnSpc>
                <a:spcPts val="3100"/>
              </a:lnSpc>
              <a:spcBef>
                <a:spcPts val="365"/>
              </a:spcBef>
            </a:pPr>
            <a:r>
              <a:rPr dirty="0" sz="2750" spc="-130" b="1" i="1">
                <a:latin typeface="Carlito"/>
                <a:cs typeface="Carlito"/>
              </a:rPr>
              <a:t>Respondent</a:t>
            </a:r>
            <a:r>
              <a:rPr dirty="0" sz="2750" spc="-235" b="1" i="1">
                <a:latin typeface="Carlito"/>
                <a:cs typeface="Carlito"/>
              </a:rPr>
              <a:t> </a:t>
            </a:r>
            <a:r>
              <a:rPr dirty="0" sz="2750" spc="-90" b="1" i="1">
                <a:latin typeface="Carlito"/>
                <a:cs typeface="Carlito"/>
              </a:rPr>
              <a:t>reports</a:t>
            </a:r>
            <a:r>
              <a:rPr dirty="0" sz="2750" spc="-190" b="1" i="1">
                <a:latin typeface="Carlito"/>
                <a:cs typeface="Carlito"/>
              </a:rPr>
              <a:t> </a:t>
            </a:r>
            <a:r>
              <a:rPr dirty="0" sz="2750" spc="-40" b="1" i="1">
                <a:latin typeface="Carlito"/>
                <a:cs typeface="Carlito"/>
              </a:rPr>
              <a:t>all</a:t>
            </a:r>
            <a:r>
              <a:rPr dirty="0" sz="2750" spc="-110" b="1" i="1">
                <a:latin typeface="Carlito"/>
                <a:cs typeface="Carlito"/>
              </a:rPr>
              <a:t> </a:t>
            </a:r>
            <a:r>
              <a:rPr dirty="0" sz="2750" spc="-105" b="1" i="1">
                <a:latin typeface="Carlito"/>
                <a:cs typeface="Carlito"/>
              </a:rPr>
              <a:t>foods</a:t>
            </a:r>
            <a:r>
              <a:rPr dirty="0" sz="2750" spc="-254" b="1" i="1">
                <a:latin typeface="Carlito"/>
                <a:cs typeface="Carlito"/>
              </a:rPr>
              <a:t> </a:t>
            </a:r>
            <a:r>
              <a:rPr dirty="0" sz="2750" spc="-75" b="1" i="1">
                <a:latin typeface="Carlito"/>
                <a:cs typeface="Carlito"/>
              </a:rPr>
              <a:t>and</a:t>
            </a:r>
            <a:r>
              <a:rPr dirty="0" sz="2750" spc="-229" b="1" i="1">
                <a:latin typeface="Carlito"/>
                <a:cs typeface="Carlito"/>
              </a:rPr>
              <a:t> </a:t>
            </a:r>
            <a:r>
              <a:rPr dirty="0" sz="2750" spc="-135" b="1" i="1">
                <a:latin typeface="Carlito"/>
                <a:cs typeface="Carlito"/>
              </a:rPr>
              <a:t>beverages</a:t>
            </a:r>
            <a:r>
              <a:rPr dirty="0" sz="2750" spc="-235" b="1" i="1">
                <a:latin typeface="Carlito"/>
                <a:cs typeface="Carlito"/>
              </a:rPr>
              <a:t> </a:t>
            </a:r>
            <a:r>
              <a:rPr dirty="0" sz="2750" spc="-80" b="1" i="1">
                <a:latin typeface="Carlito"/>
                <a:cs typeface="Carlito"/>
              </a:rPr>
              <a:t>consumed</a:t>
            </a:r>
            <a:r>
              <a:rPr dirty="0" sz="2750" spc="-215" b="1" i="1">
                <a:latin typeface="Carlito"/>
                <a:cs typeface="Carlito"/>
              </a:rPr>
              <a:t> </a:t>
            </a:r>
            <a:r>
              <a:rPr dirty="0" sz="2750" spc="-50" b="1" i="1">
                <a:latin typeface="Carlito"/>
                <a:cs typeface="Carlito"/>
              </a:rPr>
              <a:t>on</a:t>
            </a:r>
            <a:r>
              <a:rPr dirty="0" sz="2750" spc="-190" b="1" i="1">
                <a:latin typeface="Carlito"/>
                <a:cs typeface="Carlito"/>
              </a:rPr>
              <a:t> </a:t>
            </a:r>
            <a:r>
              <a:rPr dirty="0" sz="2750" spc="-5" b="1" i="1">
                <a:latin typeface="Carlito"/>
                <a:cs typeface="Carlito"/>
              </a:rPr>
              <a:t>a  </a:t>
            </a:r>
            <a:r>
              <a:rPr dirty="0" sz="2750" spc="-60" b="1" i="1">
                <a:latin typeface="Carlito"/>
                <a:cs typeface="Carlito"/>
              </a:rPr>
              <a:t>usual</a:t>
            </a:r>
            <a:r>
              <a:rPr dirty="0" sz="2750" spc="-140" b="1" i="1">
                <a:latin typeface="Carlito"/>
                <a:cs typeface="Carlito"/>
              </a:rPr>
              <a:t> </a:t>
            </a:r>
            <a:r>
              <a:rPr dirty="0" sz="2750" spc="-95" b="1" i="1">
                <a:latin typeface="Carlito"/>
                <a:cs typeface="Carlito"/>
              </a:rPr>
              <a:t>day</a:t>
            </a:r>
            <a:r>
              <a:rPr dirty="0" sz="2750" spc="-260" b="1" i="1">
                <a:latin typeface="Carlito"/>
                <a:cs typeface="Carlito"/>
              </a:rPr>
              <a:t> </a:t>
            </a:r>
            <a:r>
              <a:rPr dirty="0" sz="2750" spc="-110" b="1" i="1">
                <a:latin typeface="Carlito"/>
                <a:cs typeface="Carlito"/>
              </a:rPr>
              <a:t>to</a:t>
            </a:r>
            <a:r>
              <a:rPr dirty="0" sz="2750" spc="-370" b="1" i="1">
                <a:latin typeface="Carlito"/>
                <a:cs typeface="Carlito"/>
              </a:rPr>
              <a:t> </a:t>
            </a:r>
            <a:r>
              <a:rPr dirty="0" sz="2750" spc="-70" b="1" i="1">
                <a:latin typeface="Carlito"/>
                <a:cs typeface="Carlito"/>
              </a:rPr>
              <a:t>atrainedinterviewer.</a:t>
            </a:r>
            <a:endParaRPr sz="2750">
              <a:latin typeface="Carlito"/>
              <a:cs typeface="Carlito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3450">
              <a:latin typeface="Carlito"/>
              <a:cs typeface="Carlito"/>
            </a:endParaRPr>
          </a:p>
          <a:p>
            <a:pPr marL="286385" marR="687705" indent="-274320">
              <a:lnSpc>
                <a:spcPts val="3100"/>
              </a:lnSpc>
            </a:pPr>
            <a:r>
              <a:rPr dirty="0" sz="2750" spc="-55" b="1" i="1">
                <a:latin typeface="Carlito"/>
                <a:cs typeface="Carlito"/>
              </a:rPr>
              <a:t>The</a:t>
            </a:r>
            <a:r>
              <a:rPr dirty="0" sz="2750" spc="-145" b="1" i="1">
                <a:latin typeface="Carlito"/>
                <a:cs typeface="Carlito"/>
              </a:rPr>
              <a:t> </a:t>
            </a:r>
            <a:r>
              <a:rPr dirty="0" sz="2750" spc="-80" b="1" i="1">
                <a:latin typeface="Carlito"/>
                <a:cs typeface="Carlito"/>
              </a:rPr>
              <a:t>interviewer</a:t>
            </a:r>
            <a:r>
              <a:rPr dirty="0" sz="2750" spc="-150" b="1" i="1">
                <a:latin typeface="Carlito"/>
                <a:cs typeface="Carlito"/>
              </a:rPr>
              <a:t> </a:t>
            </a:r>
            <a:r>
              <a:rPr dirty="0" sz="2750" spc="-90" b="1" i="1">
                <a:latin typeface="Carlito"/>
                <a:cs typeface="Carlito"/>
              </a:rPr>
              <a:t>then</a:t>
            </a:r>
            <a:r>
              <a:rPr dirty="0" sz="2750" spc="-195" b="1" i="1">
                <a:latin typeface="Carlito"/>
                <a:cs typeface="Carlito"/>
              </a:rPr>
              <a:t> </a:t>
            </a:r>
            <a:r>
              <a:rPr dirty="0" sz="2750" spc="-95" b="1" i="1">
                <a:latin typeface="Carlito"/>
                <a:cs typeface="Carlito"/>
              </a:rPr>
              <a:t>probes</a:t>
            </a:r>
            <a:r>
              <a:rPr dirty="0" sz="2750" spc="-185" b="1" i="1">
                <a:latin typeface="Carlito"/>
                <a:cs typeface="Carlito"/>
              </a:rPr>
              <a:t> </a:t>
            </a:r>
            <a:r>
              <a:rPr dirty="0" sz="2750" spc="-45" b="1" i="1">
                <a:latin typeface="Carlito"/>
                <a:cs typeface="Carlito"/>
              </a:rPr>
              <a:t>further</a:t>
            </a:r>
            <a:r>
              <a:rPr dirty="0" sz="2750" spc="-120" b="1" i="1">
                <a:latin typeface="Carlito"/>
                <a:cs typeface="Carlito"/>
              </a:rPr>
              <a:t> </a:t>
            </a:r>
            <a:r>
              <a:rPr dirty="0" sz="2750" spc="-50" b="1" i="1">
                <a:latin typeface="Carlito"/>
                <a:cs typeface="Carlito"/>
              </a:rPr>
              <a:t>on</a:t>
            </a:r>
            <a:r>
              <a:rPr dirty="0" sz="2750" spc="-180" b="1" i="1">
                <a:latin typeface="Carlito"/>
                <a:cs typeface="Carlito"/>
              </a:rPr>
              <a:t> </a:t>
            </a:r>
            <a:r>
              <a:rPr dirty="0" sz="2750" spc="-95" b="1" i="1">
                <a:latin typeface="Carlito"/>
                <a:cs typeface="Carlito"/>
              </a:rPr>
              <a:t>the</a:t>
            </a:r>
            <a:r>
              <a:rPr dirty="0" sz="2750" spc="-265" b="1" i="1">
                <a:latin typeface="Carlito"/>
                <a:cs typeface="Carlito"/>
              </a:rPr>
              <a:t> </a:t>
            </a:r>
            <a:r>
              <a:rPr dirty="0" sz="2750" spc="-60" b="1" i="1">
                <a:latin typeface="Carlito"/>
                <a:cs typeface="Carlito"/>
              </a:rPr>
              <a:t>frequency  </a:t>
            </a:r>
            <a:r>
              <a:rPr dirty="0" sz="2750" spc="-110" b="1" i="1">
                <a:latin typeface="Carlito"/>
                <a:cs typeface="Carlito"/>
              </a:rPr>
              <a:t>amount </a:t>
            </a:r>
            <a:r>
              <a:rPr dirty="0" sz="2750" spc="-75" b="1" i="1">
                <a:latin typeface="Carlito"/>
                <a:cs typeface="Carlito"/>
              </a:rPr>
              <a:t>and </a:t>
            </a:r>
            <a:r>
              <a:rPr dirty="0" sz="2750" spc="-65" b="1" i="1">
                <a:latin typeface="Carlito"/>
                <a:cs typeface="Carlito"/>
              </a:rPr>
              <a:t>portion </a:t>
            </a:r>
            <a:r>
              <a:rPr dirty="0" sz="2750" spc="-55" b="1" i="1">
                <a:latin typeface="Carlito"/>
                <a:cs typeface="Carlito"/>
              </a:rPr>
              <a:t>size</a:t>
            </a:r>
            <a:r>
              <a:rPr dirty="0" sz="2750" spc="-295" b="1" i="1">
                <a:latin typeface="Carlito"/>
                <a:cs typeface="Carlito"/>
              </a:rPr>
              <a:t> </a:t>
            </a:r>
            <a:r>
              <a:rPr dirty="0" sz="2750" spc="-105" b="1" i="1">
                <a:latin typeface="Carlito"/>
                <a:cs typeface="Carlito"/>
              </a:rPr>
              <a:t>consumed.</a:t>
            </a:r>
            <a:endParaRPr sz="2750">
              <a:latin typeface="Carlito"/>
              <a:cs typeface="Carlito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3450">
              <a:latin typeface="Carlito"/>
              <a:cs typeface="Carlito"/>
            </a:endParaRPr>
          </a:p>
          <a:p>
            <a:pPr marL="286385" marR="543560" indent="-274320">
              <a:lnSpc>
                <a:spcPts val="3110"/>
              </a:lnSpc>
            </a:pPr>
            <a:r>
              <a:rPr dirty="0" sz="2750" spc="-60" b="1" i="1">
                <a:latin typeface="Carlito"/>
                <a:cs typeface="Carlito"/>
              </a:rPr>
              <a:t>Diet</a:t>
            </a:r>
            <a:r>
              <a:rPr dirty="0" sz="2750" spc="-135" b="1" i="1">
                <a:latin typeface="Carlito"/>
                <a:cs typeface="Carlito"/>
              </a:rPr>
              <a:t> </a:t>
            </a:r>
            <a:r>
              <a:rPr dirty="0" sz="2750" spc="-75" b="1" i="1">
                <a:latin typeface="Carlito"/>
                <a:cs typeface="Carlito"/>
              </a:rPr>
              <a:t>diaries</a:t>
            </a:r>
            <a:r>
              <a:rPr dirty="0" sz="2750" spc="-140" b="1" i="1">
                <a:latin typeface="Carlito"/>
                <a:cs typeface="Carlito"/>
              </a:rPr>
              <a:t> </a:t>
            </a:r>
            <a:r>
              <a:rPr dirty="0" sz="2750" spc="-85" b="1" i="1">
                <a:latin typeface="Carlito"/>
                <a:cs typeface="Carlito"/>
              </a:rPr>
              <a:t>are</a:t>
            </a:r>
            <a:r>
              <a:rPr dirty="0" sz="2750" spc="-250" b="1" i="1">
                <a:latin typeface="Carlito"/>
                <a:cs typeface="Carlito"/>
              </a:rPr>
              <a:t> </a:t>
            </a:r>
            <a:r>
              <a:rPr dirty="0" sz="2750" spc="-135" b="1" i="1">
                <a:latin typeface="Carlito"/>
                <a:cs typeface="Carlito"/>
              </a:rPr>
              <a:t>sometimes</a:t>
            </a:r>
            <a:r>
              <a:rPr dirty="0" sz="2750" spc="-240" b="1" i="1">
                <a:latin typeface="Carlito"/>
                <a:cs typeface="Carlito"/>
              </a:rPr>
              <a:t> </a:t>
            </a:r>
            <a:r>
              <a:rPr dirty="0" sz="2750" spc="-90" b="1" i="1">
                <a:latin typeface="Carlito"/>
                <a:cs typeface="Carlito"/>
              </a:rPr>
              <a:t>used</a:t>
            </a:r>
            <a:r>
              <a:rPr dirty="0" sz="2750" spc="-220" b="1" i="1">
                <a:latin typeface="Carlito"/>
                <a:cs typeface="Carlito"/>
              </a:rPr>
              <a:t> </a:t>
            </a:r>
            <a:r>
              <a:rPr dirty="0" sz="2750" spc="-105" b="1" i="1">
                <a:latin typeface="Carlito"/>
                <a:cs typeface="Carlito"/>
              </a:rPr>
              <a:t>to</a:t>
            </a:r>
            <a:r>
              <a:rPr dirty="0" sz="2750" spc="-375" b="1" i="1">
                <a:latin typeface="Carlito"/>
                <a:cs typeface="Carlito"/>
              </a:rPr>
              <a:t> </a:t>
            </a:r>
            <a:r>
              <a:rPr dirty="0" sz="2750" spc="-120" b="1" i="1">
                <a:latin typeface="Carlito"/>
                <a:cs typeface="Carlito"/>
              </a:rPr>
              <a:t>assist</a:t>
            </a:r>
            <a:r>
              <a:rPr dirty="0" sz="2750" spc="-240" b="1" i="1">
                <a:latin typeface="Carlito"/>
                <a:cs typeface="Carlito"/>
              </a:rPr>
              <a:t> </a:t>
            </a:r>
            <a:r>
              <a:rPr dirty="0" sz="2750" spc="-105" b="1" i="1">
                <a:latin typeface="Carlito"/>
                <a:cs typeface="Carlito"/>
              </a:rPr>
              <a:t>respondents</a:t>
            </a:r>
            <a:r>
              <a:rPr dirty="0" sz="2750" spc="-235" b="1" i="1">
                <a:latin typeface="Carlito"/>
                <a:cs typeface="Carlito"/>
              </a:rPr>
              <a:t> </a:t>
            </a:r>
            <a:r>
              <a:rPr dirty="0" sz="2750" b="1" i="1">
                <a:latin typeface="Carlito"/>
                <a:cs typeface="Carlito"/>
              </a:rPr>
              <a:t>in  </a:t>
            </a:r>
            <a:r>
              <a:rPr dirty="0" sz="2750" spc="-50" b="1" i="1">
                <a:latin typeface="Carlito"/>
                <a:cs typeface="Carlito"/>
              </a:rPr>
              <a:t>recalling </a:t>
            </a:r>
            <a:r>
              <a:rPr dirty="0" sz="2750" spc="-55" b="1" i="1">
                <a:latin typeface="Carlito"/>
                <a:cs typeface="Carlito"/>
              </a:rPr>
              <a:t>their</a:t>
            </a:r>
            <a:r>
              <a:rPr dirty="0" sz="2750" spc="-125" b="1" i="1">
                <a:latin typeface="Carlito"/>
                <a:cs typeface="Carlito"/>
              </a:rPr>
              <a:t> </a:t>
            </a:r>
            <a:r>
              <a:rPr dirty="0" sz="2750" spc="-130" b="1" i="1">
                <a:latin typeface="Carlito"/>
                <a:cs typeface="Carlito"/>
              </a:rPr>
              <a:t>intakes.</a:t>
            </a:r>
            <a:endParaRPr sz="275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9143999" cy="685799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0" y="0"/>
              <a:ext cx="9143999" cy="10287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4401312" y="0"/>
              <a:ext cx="4742688" cy="60045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0" y="0"/>
              <a:ext cx="9143999" cy="1021079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548640" y="2001011"/>
              <a:ext cx="216408" cy="219456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548640" y="3110483"/>
              <a:ext cx="216408" cy="219456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548640" y="4219955"/>
              <a:ext cx="216408" cy="219456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548640" y="4616196"/>
              <a:ext cx="216408" cy="219456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548640" y="5012435"/>
              <a:ext cx="216408" cy="219456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548640" y="5408676"/>
              <a:ext cx="216408" cy="219456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3" name="object 13"/>
          <p:cNvSpPr txBox="1"/>
          <p:nvPr/>
        </p:nvSpPr>
        <p:spPr>
          <a:xfrm>
            <a:off x="809955" y="1859356"/>
            <a:ext cx="7724775" cy="4128770"/>
          </a:xfrm>
          <a:prstGeom prst="rect">
            <a:avLst/>
          </a:prstGeom>
        </p:spPr>
        <p:txBody>
          <a:bodyPr wrap="square" lIns="0" tIns="88265" rIns="0" bIns="0" rtlCol="0" vert="horz">
            <a:spAutoFit/>
          </a:bodyPr>
          <a:lstStyle/>
          <a:p>
            <a:pPr marL="12700" marR="353060">
              <a:lnSpc>
                <a:spcPts val="2510"/>
              </a:lnSpc>
              <a:spcBef>
                <a:spcPts val="695"/>
              </a:spcBef>
            </a:pPr>
            <a:r>
              <a:rPr dirty="0" sz="2600" spc="140" b="1" i="1">
                <a:latin typeface="Times New Roman"/>
                <a:cs typeface="Times New Roman"/>
              </a:rPr>
              <a:t>Assess</a:t>
            </a:r>
            <a:r>
              <a:rPr dirty="0" sz="2600" spc="-105" b="1" i="1">
                <a:latin typeface="Times New Roman"/>
                <a:cs typeface="Times New Roman"/>
              </a:rPr>
              <a:t> </a:t>
            </a:r>
            <a:r>
              <a:rPr dirty="0" sz="2600" spc="170" b="1" i="1">
                <a:latin typeface="Times New Roman"/>
                <a:cs typeface="Times New Roman"/>
              </a:rPr>
              <a:t>qualitative</a:t>
            </a:r>
            <a:r>
              <a:rPr dirty="0" sz="2600" spc="-120" b="1" i="1">
                <a:latin typeface="Times New Roman"/>
                <a:cs typeface="Times New Roman"/>
              </a:rPr>
              <a:t> </a:t>
            </a:r>
            <a:r>
              <a:rPr dirty="0" sz="2600" spc="165" b="1" i="1">
                <a:latin typeface="Times New Roman"/>
                <a:cs typeface="Times New Roman"/>
              </a:rPr>
              <a:t>intake</a:t>
            </a:r>
            <a:r>
              <a:rPr dirty="0" sz="2600" spc="-95" b="1" i="1">
                <a:latin typeface="Times New Roman"/>
                <a:cs typeface="Times New Roman"/>
              </a:rPr>
              <a:t> </a:t>
            </a:r>
            <a:r>
              <a:rPr dirty="0" sz="2600" spc="140" b="1" i="1">
                <a:latin typeface="Times New Roman"/>
                <a:cs typeface="Times New Roman"/>
              </a:rPr>
              <a:t>of</a:t>
            </a:r>
            <a:r>
              <a:rPr dirty="0" sz="2600" spc="-60" b="1" i="1">
                <a:latin typeface="Times New Roman"/>
                <a:cs typeface="Times New Roman"/>
              </a:rPr>
              <a:t> </a:t>
            </a:r>
            <a:r>
              <a:rPr dirty="0" sz="2600" spc="175" b="1" i="1">
                <a:latin typeface="Times New Roman"/>
                <a:cs typeface="Times New Roman"/>
              </a:rPr>
              <a:t>food</a:t>
            </a:r>
            <a:r>
              <a:rPr dirty="0" sz="2600" spc="-60" b="1" i="1">
                <a:latin typeface="Times New Roman"/>
                <a:cs typeface="Times New Roman"/>
              </a:rPr>
              <a:t> </a:t>
            </a:r>
            <a:r>
              <a:rPr dirty="0" sz="2600" spc="210" b="1" i="1">
                <a:latin typeface="Times New Roman"/>
                <a:cs typeface="Times New Roman"/>
              </a:rPr>
              <a:t>items</a:t>
            </a:r>
            <a:r>
              <a:rPr dirty="0" sz="2600" spc="-70" b="1" i="1">
                <a:latin typeface="Times New Roman"/>
                <a:cs typeface="Times New Roman"/>
              </a:rPr>
              <a:t> </a:t>
            </a:r>
            <a:r>
              <a:rPr dirty="0" sz="2600" spc="195" b="1" i="1">
                <a:latin typeface="Times New Roman"/>
                <a:cs typeface="Times New Roman"/>
              </a:rPr>
              <a:t>and</a:t>
            </a:r>
            <a:r>
              <a:rPr dirty="0" sz="2600" spc="-75" b="1" i="1">
                <a:latin typeface="Times New Roman"/>
                <a:cs typeface="Times New Roman"/>
              </a:rPr>
              <a:t> </a:t>
            </a:r>
            <a:r>
              <a:rPr dirty="0" sz="2600" spc="170" b="1" i="1">
                <a:latin typeface="Times New Roman"/>
                <a:cs typeface="Times New Roman"/>
              </a:rPr>
              <a:t>their  </a:t>
            </a:r>
            <a:r>
              <a:rPr dirty="0" sz="2600" spc="150" b="1" i="1">
                <a:latin typeface="Times New Roman"/>
                <a:cs typeface="Times New Roman"/>
              </a:rPr>
              <a:t>frequency </a:t>
            </a:r>
            <a:r>
              <a:rPr dirty="0" sz="2600" spc="140" b="1" i="1">
                <a:latin typeface="Times New Roman"/>
                <a:cs typeface="Times New Roman"/>
              </a:rPr>
              <a:t>of</a:t>
            </a:r>
            <a:r>
              <a:rPr dirty="0" sz="2600" spc="-320" b="1" i="1">
                <a:latin typeface="Times New Roman"/>
                <a:cs typeface="Times New Roman"/>
              </a:rPr>
              <a:t> </a:t>
            </a:r>
            <a:r>
              <a:rPr dirty="0" sz="2600" spc="160" b="1" i="1">
                <a:latin typeface="Times New Roman"/>
                <a:cs typeface="Times New Roman"/>
              </a:rPr>
              <a:t>intake</a:t>
            </a:r>
            <a:endParaRPr sz="2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3200">
              <a:latin typeface="Times New Roman"/>
              <a:cs typeface="Times New Roman"/>
            </a:endParaRPr>
          </a:p>
          <a:p>
            <a:pPr marL="12700" marR="5080">
              <a:lnSpc>
                <a:spcPct val="80000"/>
              </a:lnSpc>
            </a:pPr>
            <a:r>
              <a:rPr dirty="0" sz="2600" spc="140" b="1" i="1">
                <a:latin typeface="Times New Roman"/>
                <a:cs typeface="Times New Roman"/>
              </a:rPr>
              <a:t>Similar</a:t>
            </a:r>
            <a:r>
              <a:rPr dirty="0" sz="2600" spc="-55" b="1" i="1">
                <a:latin typeface="Times New Roman"/>
                <a:cs typeface="Times New Roman"/>
              </a:rPr>
              <a:t> </a:t>
            </a:r>
            <a:r>
              <a:rPr dirty="0" sz="2600" spc="260" b="1" i="1">
                <a:latin typeface="Times New Roman"/>
                <a:cs typeface="Times New Roman"/>
              </a:rPr>
              <a:t>to</a:t>
            </a:r>
            <a:r>
              <a:rPr dirty="0" sz="2600" spc="-90" b="1" i="1">
                <a:latin typeface="Times New Roman"/>
                <a:cs typeface="Times New Roman"/>
              </a:rPr>
              <a:t> </a:t>
            </a:r>
            <a:r>
              <a:rPr dirty="0" sz="2600" spc="210" b="1" i="1">
                <a:latin typeface="Times New Roman"/>
                <a:cs typeface="Times New Roman"/>
              </a:rPr>
              <a:t>diet</a:t>
            </a:r>
            <a:r>
              <a:rPr dirty="0" sz="2600" spc="-75" b="1" i="1">
                <a:latin typeface="Times New Roman"/>
                <a:cs typeface="Times New Roman"/>
              </a:rPr>
              <a:t> </a:t>
            </a:r>
            <a:r>
              <a:rPr dirty="0" sz="2600" spc="190" b="1" i="1">
                <a:latin typeface="Times New Roman"/>
                <a:cs typeface="Times New Roman"/>
              </a:rPr>
              <a:t>history</a:t>
            </a:r>
            <a:r>
              <a:rPr dirty="0" sz="2600" spc="-90" b="1" i="1">
                <a:latin typeface="Times New Roman"/>
                <a:cs typeface="Times New Roman"/>
              </a:rPr>
              <a:t> </a:t>
            </a:r>
            <a:r>
              <a:rPr dirty="0" sz="2600" spc="180" b="1" i="1">
                <a:latin typeface="Times New Roman"/>
                <a:cs typeface="Times New Roman"/>
              </a:rPr>
              <a:t>taken</a:t>
            </a:r>
            <a:r>
              <a:rPr dirty="0" sz="2600" spc="-140" b="1" i="1">
                <a:latin typeface="Times New Roman"/>
                <a:cs typeface="Times New Roman"/>
              </a:rPr>
              <a:t> </a:t>
            </a:r>
            <a:r>
              <a:rPr dirty="0" sz="2600" spc="140" b="1" i="1">
                <a:latin typeface="Times New Roman"/>
                <a:cs typeface="Times New Roman"/>
              </a:rPr>
              <a:t>in</a:t>
            </a:r>
            <a:r>
              <a:rPr dirty="0" sz="2600" spc="-45" b="1" i="1">
                <a:latin typeface="Times New Roman"/>
                <a:cs typeface="Times New Roman"/>
              </a:rPr>
              <a:t> </a:t>
            </a:r>
            <a:r>
              <a:rPr dirty="0" sz="2600" spc="165" b="1" i="1">
                <a:latin typeface="Times New Roman"/>
                <a:cs typeface="Times New Roman"/>
              </a:rPr>
              <a:t>personal</a:t>
            </a:r>
            <a:r>
              <a:rPr dirty="0" sz="2600" spc="-100" b="1" i="1">
                <a:latin typeface="Times New Roman"/>
                <a:cs typeface="Times New Roman"/>
              </a:rPr>
              <a:t> </a:t>
            </a:r>
            <a:r>
              <a:rPr dirty="0" sz="2600" spc="190" b="1" i="1">
                <a:latin typeface="Times New Roman"/>
                <a:cs typeface="Times New Roman"/>
              </a:rPr>
              <a:t>history</a:t>
            </a:r>
            <a:r>
              <a:rPr dirty="0" sz="2600" spc="-80" b="1" i="1">
                <a:latin typeface="Times New Roman"/>
                <a:cs typeface="Times New Roman"/>
              </a:rPr>
              <a:t> </a:t>
            </a:r>
            <a:r>
              <a:rPr dirty="0" sz="2600" spc="135" b="1" i="1">
                <a:latin typeface="Times New Roman"/>
                <a:cs typeface="Times New Roman"/>
              </a:rPr>
              <a:t>of  </a:t>
            </a:r>
            <a:r>
              <a:rPr dirty="0" sz="2600" spc="204" b="1" i="1">
                <a:latin typeface="Times New Roman"/>
                <a:cs typeface="Times New Roman"/>
              </a:rPr>
              <a:t>a</a:t>
            </a:r>
            <a:r>
              <a:rPr dirty="0" sz="2600" spc="-75" b="1" i="1">
                <a:latin typeface="Times New Roman"/>
                <a:cs typeface="Times New Roman"/>
              </a:rPr>
              <a:t> </a:t>
            </a:r>
            <a:r>
              <a:rPr dirty="0" sz="2600" spc="220" b="1" i="1">
                <a:latin typeface="Times New Roman"/>
                <a:cs typeface="Times New Roman"/>
              </a:rPr>
              <a:t>patient</a:t>
            </a:r>
            <a:endParaRPr sz="2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2600" spc="130" b="1" i="1">
                <a:latin typeface="Times New Roman"/>
                <a:cs typeface="Times New Roman"/>
              </a:rPr>
              <a:t>Used</a:t>
            </a:r>
            <a:r>
              <a:rPr dirty="0" sz="2600" spc="-110" b="1" i="1">
                <a:latin typeface="Times New Roman"/>
                <a:cs typeface="Times New Roman"/>
              </a:rPr>
              <a:t> </a:t>
            </a:r>
            <a:r>
              <a:rPr dirty="0" sz="2600" spc="260" b="1" i="1">
                <a:latin typeface="Times New Roman"/>
                <a:cs typeface="Times New Roman"/>
              </a:rPr>
              <a:t>to</a:t>
            </a:r>
            <a:r>
              <a:rPr dirty="0" sz="2600" spc="-114" b="1" i="1">
                <a:latin typeface="Times New Roman"/>
                <a:cs typeface="Times New Roman"/>
              </a:rPr>
              <a:t> </a:t>
            </a:r>
            <a:r>
              <a:rPr dirty="0" sz="2600" spc="215" b="1" i="1">
                <a:latin typeface="Times New Roman"/>
                <a:cs typeface="Times New Roman"/>
              </a:rPr>
              <a:t>study</a:t>
            </a:r>
            <a:r>
              <a:rPr dirty="0" sz="2600" spc="-140" b="1" i="1">
                <a:latin typeface="Times New Roman"/>
                <a:cs typeface="Times New Roman"/>
              </a:rPr>
              <a:t> </a:t>
            </a:r>
            <a:r>
              <a:rPr dirty="0" sz="2600" spc="-125" b="1" i="1">
                <a:latin typeface="Times New Roman"/>
                <a:cs typeface="Times New Roman"/>
              </a:rPr>
              <a:t>:</a:t>
            </a:r>
            <a:endParaRPr sz="2600">
              <a:latin typeface="Times New Roman"/>
              <a:cs typeface="Times New Roman"/>
            </a:endParaRPr>
          </a:p>
          <a:p>
            <a:pPr marL="12700" marR="5480685">
              <a:lnSpc>
                <a:spcPct val="100000"/>
              </a:lnSpc>
            </a:pPr>
            <a:r>
              <a:rPr dirty="0" sz="2600" spc="130" b="1" i="1">
                <a:latin typeface="Times New Roman"/>
                <a:cs typeface="Times New Roman"/>
              </a:rPr>
              <a:t>Meal </a:t>
            </a:r>
            <a:r>
              <a:rPr dirty="0" sz="2600" spc="195" b="1" i="1">
                <a:latin typeface="Times New Roman"/>
                <a:cs typeface="Times New Roman"/>
              </a:rPr>
              <a:t>patterns  </a:t>
            </a:r>
            <a:r>
              <a:rPr dirty="0" sz="2600" spc="190" b="1" i="1">
                <a:latin typeface="Times New Roman"/>
                <a:cs typeface="Times New Roman"/>
              </a:rPr>
              <a:t>Dietary</a:t>
            </a:r>
            <a:r>
              <a:rPr dirty="0" sz="2600" spc="-229" b="1" i="1">
                <a:latin typeface="Times New Roman"/>
                <a:cs typeface="Times New Roman"/>
              </a:rPr>
              <a:t> </a:t>
            </a:r>
            <a:r>
              <a:rPr dirty="0" sz="2600" spc="195" b="1" i="1">
                <a:latin typeface="Times New Roman"/>
                <a:cs typeface="Times New Roman"/>
              </a:rPr>
              <a:t>habits</a:t>
            </a:r>
            <a:endParaRPr sz="2600">
              <a:latin typeface="Times New Roman"/>
              <a:cs typeface="Times New Roman"/>
            </a:endParaRPr>
          </a:p>
          <a:p>
            <a:pPr marL="12700" marR="363855">
              <a:lnSpc>
                <a:spcPct val="80000"/>
              </a:lnSpc>
              <a:spcBef>
                <a:spcPts val="660"/>
              </a:spcBef>
            </a:pPr>
            <a:r>
              <a:rPr dirty="0" sz="2600" spc="130" b="1" i="1">
                <a:latin typeface="Times New Roman"/>
                <a:cs typeface="Times New Roman"/>
              </a:rPr>
              <a:t>Peoples</a:t>
            </a:r>
            <a:r>
              <a:rPr dirty="0" sz="2600" spc="-114" b="1" i="1">
                <a:latin typeface="Times New Roman"/>
                <a:cs typeface="Times New Roman"/>
              </a:rPr>
              <a:t> </a:t>
            </a:r>
            <a:r>
              <a:rPr dirty="0" sz="2600" spc="180" b="1" i="1">
                <a:latin typeface="Times New Roman"/>
                <a:cs typeface="Times New Roman"/>
              </a:rPr>
              <a:t>food</a:t>
            </a:r>
            <a:r>
              <a:rPr dirty="0" sz="2600" spc="-60" b="1" i="1">
                <a:latin typeface="Times New Roman"/>
                <a:cs typeface="Times New Roman"/>
              </a:rPr>
              <a:t> </a:t>
            </a:r>
            <a:r>
              <a:rPr dirty="0" sz="2600" spc="135" b="1" i="1">
                <a:latin typeface="Times New Roman"/>
                <a:cs typeface="Times New Roman"/>
              </a:rPr>
              <a:t>preferences</a:t>
            </a:r>
            <a:r>
              <a:rPr dirty="0" sz="2600" spc="-100" b="1" i="1">
                <a:latin typeface="Times New Roman"/>
                <a:cs typeface="Times New Roman"/>
              </a:rPr>
              <a:t> </a:t>
            </a:r>
            <a:r>
              <a:rPr dirty="0" sz="2600" spc="190" b="1" i="1">
                <a:latin typeface="Times New Roman"/>
                <a:cs typeface="Times New Roman"/>
              </a:rPr>
              <a:t>and</a:t>
            </a:r>
            <a:r>
              <a:rPr dirty="0" sz="2600" spc="-65" b="1" i="1">
                <a:latin typeface="Times New Roman"/>
                <a:cs typeface="Times New Roman"/>
              </a:rPr>
              <a:t> </a:t>
            </a:r>
            <a:r>
              <a:rPr dirty="0" sz="2600" spc="160" b="1" i="1">
                <a:latin typeface="Times New Roman"/>
                <a:cs typeface="Times New Roman"/>
              </a:rPr>
              <a:t>avoidances</a:t>
            </a:r>
            <a:r>
              <a:rPr dirty="0" sz="2600" spc="-95" b="1" i="1">
                <a:latin typeface="Times New Roman"/>
                <a:cs typeface="Times New Roman"/>
              </a:rPr>
              <a:t> </a:t>
            </a:r>
            <a:r>
              <a:rPr dirty="0" sz="2600" spc="160" b="1" i="1">
                <a:latin typeface="Times New Roman"/>
                <a:cs typeface="Times New Roman"/>
              </a:rPr>
              <a:t>during  </a:t>
            </a:r>
            <a:r>
              <a:rPr dirty="0" sz="2600" spc="155" b="1" i="1">
                <a:latin typeface="Times New Roman"/>
                <a:cs typeface="Times New Roman"/>
              </a:rPr>
              <a:t>special</a:t>
            </a:r>
            <a:r>
              <a:rPr dirty="0" sz="2600" spc="-110" b="1" i="1">
                <a:latin typeface="Times New Roman"/>
                <a:cs typeface="Times New Roman"/>
              </a:rPr>
              <a:t> </a:t>
            </a:r>
            <a:r>
              <a:rPr dirty="0" sz="2600" spc="145" b="1" i="1">
                <a:latin typeface="Times New Roman"/>
                <a:cs typeface="Times New Roman"/>
              </a:rPr>
              <a:t>physiological</a:t>
            </a:r>
            <a:r>
              <a:rPr dirty="0" sz="2600" spc="-95" b="1" i="1">
                <a:latin typeface="Times New Roman"/>
                <a:cs typeface="Times New Roman"/>
              </a:rPr>
              <a:t> </a:t>
            </a:r>
            <a:r>
              <a:rPr dirty="0" sz="2600" spc="180" b="1" i="1">
                <a:latin typeface="Times New Roman"/>
                <a:cs typeface="Times New Roman"/>
              </a:rPr>
              <a:t>conditions</a:t>
            </a:r>
            <a:r>
              <a:rPr dirty="0" sz="2600" spc="-130" b="1" i="1">
                <a:latin typeface="Times New Roman"/>
                <a:cs typeface="Times New Roman"/>
              </a:rPr>
              <a:t> </a:t>
            </a:r>
            <a:r>
              <a:rPr dirty="0" sz="2600" spc="95" b="1" i="1">
                <a:latin typeface="Times New Roman"/>
                <a:cs typeface="Times New Roman"/>
              </a:rPr>
              <a:t>.</a:t>
            </a:r>
            <a:endParaRPr sz="2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9143999" cy="685799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0" y="0"/>
              <a:ext cx="9143999" cy="10287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4401312" y="0"/>
              <a:ext cx="4742688" cy="60045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0" y="0"/>
              <a:ext cx="9143999" cy="1021079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444195" y="1000125"/>
            <a:ext cx="4689475" cy="788035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5000" spc="-5" b="0" i="0">
                <a:solidFill>
                  <a:srgbClr val="045F79"/>
                </a:solidFill>
                <a:latin typeface="Comic Sans MS"/>
                <a:cs typeface="Comic Sans MS"/>
              </a:rPr>
              <a:t>Dietary</a:t>
            </a:r>
            <a:r>
              <a:rPr dirty="0" sz="5000" spc="-140" b="0" i="0">
                <a:solidFill>
                  <a:srgbClr val="045F79"/>
                </a:solidFill>
                <a:latin typeface="Comic Sans MS"/>
                <a:cs typeface="Comic Sans MS"/>
              </a:rPr>
              <a:t> </a:t>
            </a:r>
            <a:r>
              <a:rPr dirty="0" sz="5000" spc="-10" b="0" i="0">
                <a:solidFill>
                  <a:srgbClr val="045F79"/>
                </a:solidFill>
                <a:latin typeface="Comic Sans MS"/>
                <a:cs typeface="Comic Sans MS"/>
              </a:rPr>
              <a:t>History</a:t>
            </a:r>
            <a:endParaRPr sz="5000">
              <a:latin typeface="Comic Sans MS"/>
              <a:cs typeface="Comic Sans MS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548640" y="2461260"/>
            <a:ext cx="469900" cy="2729865"/>
            <a:chOff x="548640" y="2461260"/>
            <a:chExt cx="469900" cy="2729865"/>
          </a:xfrm>
        </p:grpSpPr>
        <p:sp>
          <p:nvSpPr>
            <p:cNvPr id="9" name="object 9"/>
            <p:cNvSpPr/>
            <p:nvPr/>
          </p:nvSpPr>
          <p:spPr>
            <a:xfrm>
              <a:off x="548640" y="2461260"/>
              <a:ext cx="469391" cy="350520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548640" y="2936748"/>
              <a:ext cx="469391" cy="350520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548640" y="3889248"/>
              <a:ext cx="469391" cy="350519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548640" y="4364736"/>
              <a:ext cx="469391" cy="350519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548640" y="4838700"/>
              <a:ext cx="469391" cy="352044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4" name="object 14"/>
          <p:cNvSpPr txBox="1"/>
          <p:nvPr/>
        </p:nvSpPr>
        <p:spPr>
          <a:xfrm>
            <a:off x="535635" y="1853497"/>
            <a:ext cx="4320540" cy="3311525"/>
          </a:xfrm>
          <a:prstGeom prst="rect">
            <a:avLst/>
          </a:prstGeom>
        </p:spPr>
        <p:txBody>
          <a:bodyPr wrap="square" lIns="0" tIns="438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45"/>
              </a:spcBef>
            </a:pPr>
            <a:r>
              <a:rPr dirty="0" sz="2750" spc="-145" b="1" i="1">
                <a:latin typeface="Carlito"/>
                <a:cs typeface="Carlito"/>
              </a:rPr>
              <a:t>Advantages:</a:t>
            </a:r>
            <a:endParaRPr sz="2750">
              <a:latin typeface="Carlito"/>
              <a:cs typeface="Carlito"/>
            </a:endParaRPr>
          </a:p>
          <a:p>
            <a:pPr marL="286385">
              <a:lnSpc>
                <a:spcPct val="100000"/>
              </a:lnSpc>
              <a:spcBef>
                <a:spcPts val="240"/>
              </a:spcBef>
            </a:pPr>
            <a:r>
              <a:rPr dirty="0" sz="2750" spc="-105" b="1" i="1">
                <a:latin typeface="Carlito"/>
                <a:cs typeface="Carlito"/>
              </a:rPr>
              <a:t>respondent </a:t>
            </a:r>
            <a:r>
              <a:rPr dirty="0" sz="2750" spc="-65" b="1" i="1">
                <a:latin typeface="Carlito"/>
                <a:cs typeface="Carlito"/>
              </a:rPr>
              <a:t>burden </a:t>
            </a:r>
            <a:r>
              <a:rPr dirty="0" sz="2750" spc="-30" b="1" i="1">
                <a:latin typeface="Carlito"/>
                <a:cs typeface="Carlito"/>
              </a:rPr>
              <a:t>is</a:t>
            </a:r>
            <a:r>
              <a:rPr dirty="0" sz="2750" spc="-250" b="1" i="1">
                <a:latin typeface="Carlito"/>
                <a:cs typeface="Carlito"/>
              </a:rPr>
              <a:t> </a:t>
            </a:r>
            <a:r>
              <a:rPr dirty="0" sz="2750" spc="-65" b="1" i="1">
                <a:latin typeface="Carlito"/>
                <a:cs typeface="Carlito"/>
              </a:rPr>
              <a:t>low</a:t>
            </a:r>
            <a:endParaRPr sz="2750">
              <a:latin typeface="Carlito"/>
              <a:cs typeface="Carlito"/>
            </a:endParaRPr>
          </a:p>
          <a:p>
            <a:pPr marL="12700" marR="5080" indent="274320">
              <a:lnSpc>
                <a:spcPts val="3910"/>
              </a:lnSpc>
              <a:spcBef>
                <a:spcPts val="90"/>
              </a:spcBef>
            </a:pPr>
            <a:r>
              <a:rPr dirty="0" sz="2750" spc="-120" b="1" i="1">
                <a:latin typeface="Carlito"/>
                <a:cs typeface="Carlito"/>
              </a:rPr>
              <a:t>complete intakes </a:t>
            </a:r>
            <a:r>
              <a:rPr dirty="0" sz="2750" spc="-85" b="1" i="1">
                <a:latin typeface="Carlito"/>
                <a:cs typeface="Carlito"/>
              </a:rPr>
              <a:t>are</a:t>
            </a:r>
            <a:r>
              <a:rPr dirty="0" sz="2750" spc="-250" b="1" i="1">
                <a:latin typeface="Carlito"/>
                <a:cs typeface="Carlito"/>
              </a:rPr>
              <a:t> </a:t>
            </a:r>
            <a:r>
              <a:rPr dirty="0" sz="2750" spc="-70" b="1" i="1">
                <a:latin typeface="Carlito"/>
                <a:cs typeface="Carlito"/>
              </a:rPr>
              <a:t>provided  </a:t>
            </a:r>
            <a:r>
              <a:rPr dirty="0" sz="2750" spc="-95" b="1" i="1">
                <a:latin typeface="Carlito"/>
                <a:cs typeface="Carlito"/>
              </a:rPr>
              <a:t>Limitations:</a:t>
            </a:r>
            <a:endParaRPr sz="2750">
              <a:latin typeface="Carlito"/>
              <a:cs typeface="Carlito"/>
            </a:endParaRPr>
          </a:p>
          <a:p>
            <a:pPr marL="286385">
              <a:lnSpc>
                <a:spcPct val="100000"/>
              </a:lnSpc>
              <a:spcBef>
                <a:spcPts val="170"/>
              </a:spcBef>
            </a:pPr>
            <a:r>
              <a:rPr dirty="0" sz="2750" spc="-95" b="1" i="1">
                <a:latin typeface="Carlito"/>
                <a:cs typeface="Carlito"/>
              </a:rPr>
              <a:t>time</a:t>
            </a:r>
            <a:r>
              <a:rPr dirty="0" sz="2750" spc="-145" b="1" i="1">
                <a:latin typeface="Carlito"/>
                <a:cs typeface="Carlito"/>
              </a:rPr>
              <a:t> </a:t>
            </a:r>
            <a:r>
              <a:rPr dirty="0" sz="2750" spc="-60" b="1" i="1">
                <a:latin typeface="Carlito"/>
                <a:cs typeface="Carlito"/>
              </a:rPr>
              <a:t>consuming</a:t>
            </a:r>
            <a:endParaRPr sz="2750">
              <a:latin typeface="Carlito"/>
              <a:cs typeface="Carlito"/>
            </a:endParaRPr>
          </a:p>
          <a:p>
            <a:pPr marL="286385" marR="135890">
              <a:lnSpc>
                <a:spcPct val="112000"/>
              </a:lnSpc>
              <a:spcBef>
                <a:spcPts val="10"/>
              </a:spcBef>
            </a:pPr>
            <a:r>
              <a:rPr dirty="0" sz="2750" spc="-105" b="1" i="1">
                <a:latin typeface="Carlito"/>
                <a:cs typeface="Carlito"/>
              </a:rPr>
              <a:t>need </a:t>
            </a:r>
            <a:r>
              <a:rPr dirty="0" sz="2750" spc="-55" b="1" i="1">
                <a:latin typeface="Carlito"/>
                <a:cs typeface="Carlito"/>
              </a:rPr>
              <a:t>for </a:t>
            </a:r>
            <a:r>
              <a:rPr dirty="0" sz="2750" spc="-80" b="1" i="1">
                <a:latin typeface="Carlito"/>
                <a:cs typeface="Carlito"/>
              </a:rPr>
              <a:t>trained</a:t>
            </a:r>
            <a:r>
              <a:rPr dirty="0" sz="2750" spc="-430" b="1" i="1">
                <a:latin typeface="Carlito"/>
                <a:cs typeface="Carlito"/>
              </a:rPr>
              <a:t> </a:t>
            </a:r>
            <a:r>
              <a:rPr dirty="0" sz="2750" spc="-85" b="1" i="1">
                <a:latin typeface="Carlito"/>
                <a:cs typeface="Carlito"/>
              </a:rPr>
              <a:t>interviewers  </a:t>
            </a:r>
            <a:r>
              <a:rPr dirty="0" sz="2750" spc="-45" b="1" i="1">
                <a:latin typeface="Carlito"/>
                <a:cs typeface="Carlito"/>
              </a:rPr>
              <a:t>lack </a:t>
            </a:r>
            <a:r>
              <a:rPr dirty="0" sz="2750" spc="-55" b="1" i="1">
                <a:latin typeface="Carlito"/>
                <a:cs typeface="Carlito"/>
              </a:rPr>
              <a:t>of</a:t>
            </a:r>
            <a:r>
              <a:rPr dirty="0" sz="2750" spc="-114" b="1" i="1">
                <a:latin typeface="Carlito"/>
                <a:cs typeface="Carlito"/>
              </a:rPr>
              <a:t> </a:t>
            </a:r>
            <a:r>
              <a:rPr dirty="0" sz="2750" spc="-105" b="1" i="1">
                <a:latin typeface="Carlito"/>
                <a:cs typeface="Carlito"/>
              </a:rPr>
              <a:t>standardization</a:t>
            </a:r>
            <a:endParaRPr sz="2750">
              <a:latin typeface="Carlito"/>
              <a:cs typeface="Carlito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546718" y="6509715"/>
            <a:ext cx="15621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95">
                <a:solidFill>
                  <a:srgbClr val="045C75"/>
                </a:solidFill>
                <a:latin typeface="Times New Roman"/>
                <a:cs typeface="Times New Roman"/>
              </a:rPr>
              <a:t>81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3" name="object 3"/>
            <p:cNvSpPr/>
            <p:nvPr/>
          </p:nvSpPr>
          <p:spPr>
            <a:xfrm>
              <a:off x="2715768" y="4050791"/>
              <a:ext cx="6428232" cy="105156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4049268" y="5056632"/>
              <a:ext cx="4785360" cy="106070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214242" y="3214827"/>
            <a:ext cx="5125085" cy="2036445"/>
          </a:xfrm>
          <a:prstGeom prst="rect"/>
        </p:spPr>
        <p:txBody>
          <a:bodyPr wrap="square" lIns="0" tIns="47625" rIns="0" bIns="0" rtlCol="0" vert="horz">
            <a:spAutoFit/>
          </a:bodyPr>
          <a:lstStyle/>
          <a:p>
            <a:pPr marL="1346200" marR="5080" indent="-1334135">
              <a:lnSpc>
                <a:spcPts val="7909"/>
              </a:lnSpc>
              <a:spcBef>
                <a:spcPts val="375"/>
              </a:spcBef>
            </a:pPr>
            <a:r>
              <a:rPr dirty="0" sz="6600" spc="-5" i="0">
                <a:solidFill>
                  <a:srgbClr val="800000"/>
                </a:solidFill>
                <a:latin typeface="Comic Sans MS"/>
                <a:cs typeface="Comic Sans MS"/>
              </a:rPr>
              <a:t>REC</a:t>
            </a:r>
            <a:r>
              <a:rPr dirty="0" sz="6600" spc="-15" i="0">
                <a:solidFill>
                  <a:srgbClr val="800000"/>
                </a:solidFill>
                <a:latin typeface="Comic Sans MS"/>
                <a:cs typeface="Comic Sans MS"/>
              </a:rPr>
              <a:t>O</a:t>
            </a:r>
            <a:r>
              <a:rPr dirty="0" sz="6600" spc="-30" i="0">
                <a:solidFill>
                  <a:srgbClr val="800000"/>
                </a:solidFill>
                <a:latin typeface="Comic Sans MS"/>
                <a:cs typeface="Comic Sans MS"/>
              </a:rPr>
              <a:t>R</a:t>
            </a:r>
            <a:r>
              <a:rPr dirty="0" sz="6600" i="0">
                <a:solidFill>
                  <a:srgbClr val="800000"/>
                </a:solidFill>
                <a:latin typeface="Comic Sans MS"/>
                <a:cs typeface="Comic Sans MS"/>
              </a:rPr>
              <a:t>DING  </a:t>
            </a:r>
            <a:r>
              <a:rPr dirty="0" sz="6600" i="0">
                <a:solidFill>
                  <a:srgbClr val="800000"/>
                </a:solidFill>
                <a:latin typeface="Comic Sans MS"/>
                <a:cs typeface="Comic Sans MS"/>
              </a:rPr>
              <a:t>METHOD</a:t>
            </a:r>
            <a:endParaRPr sz="6600">
              <a:latin typeface="Comic Sans MS"/>
              <a:cs typeface="Comic Sans MS"/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9143999" cy="685799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0" y="0"/>
              <a:ext cx="9143999" cy="10287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4401312" y="0"/>
              <a:ext cx="4742688" cy="60045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0" y="0"/>
              <a:ext cx="9143999" cy="1021079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548640" y="2033016"/>
              <a:ext cx="216408" cy="219455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548640" y="3617976"/>
              <a:ext cx="216408" cy="219456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548640" y="4846320"/>
              <a:ext cx="216408" cy="219456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/>
          <p:cNvSpPr txBox="1"/>
          <p:nvPr/>
        </p:nvSpPr>
        <p:spPr>
          <a:xfrm>
            <a:off x="809955" y="1887093"/>
            <a:ext cx="7714615" cy="4080510"/>
          </a:xfrm>
          <a:prstGeom prst="rect">
            <a:avLst/>
          </a:prstGeom>
        </p:spPr>
        <p:txBody>
          <a:bodyPr wrap="square" lIns="0" tIns="57785" rIns="0" bIns="0" rtlCol="0" vert="horz">
            <a:spAutoFit/>
          </a:bodyPr>
          <a:lstStyle/>
          <a:p>
            <a:pPr marL="12700" marR="508634">
              <a:lnSpc>
                <a:spcPts val="2810"/>
              </a:lnSpc>
              <a:spcBef>
                <a:spcPts val="455"/>
              </a:spcBef>
            </a:pPr>
            <a:r>
              <a:rPr dirty="0" sz="2600" spc="114" b="1" i="1">
                <a:latin typeface="Times New Roman"/>
                <a:cs typeface="Times New Roman"/>
              </a:rPr>
              <a:t>Record </a:t>
            </a:r>
            <a:r>
              <a:rPr dirty="0" sz="2600" spc="140" b="1" i="1">
                <a:latin typeface="Times New Roman"/>
                <a:cs typeface="Times New Roman"/>
              </a:rPr>
              <a:t>of all </a:t>
            </a:r>
            <a:r>
              <a:rPr dirty="0" sz="2600" spc="210" b="1" i="1">
                <a:latin typeface="Times New Roman"/>
                <a:cs typeface="Times New Roman"/>
              </a:rPr>
              <a:t>items </a:t>
            </a:r>
            <a:r>
              <a:rPr dirty="0" sz="2600" spc="140" b="1" i="1">
                <a:latin typeface="Times New Roman"/>
                <a:cs typeface="Times New Roman"/>
              </a:rPr>
              <a:t>of </a:t>
            </a:r>
            <a:r>
              <a:rPr dirty="0" sz="2600" spc="180" b="1" i="1">
                <a:latin typeface="Times New Roman"/>
                <a:cs typeface="Times New Roman"/>
              </a:rPr>
              <a:t>food </a:t>
            </a:r>
            <a:r>
              <a:rPr dirty="0" sz="2600" spc="200" b="1" i="1">
                <a:latin typeface="Times New Roman"/>
                <a:cs typeface="Times New Roman"/>
              </a:rPr>
              <a:t>eaten </a:t>
            </a:r>
            <a:r>
              <a:rPr dirty="0" sz="2600" spc="175" b="1" i="1">
                <a:latin typeface="Times New Roman"/>
                <a:cs typeface="Times New Roman"/>
              </a:rPr>
              <a:t>by </a:t>
            </a:r>
            <a:r>
              <a:rPr dirty="0" sz="2600" spc="204" b="1" i="1">
                <a:latin typeface="Times New Roman"/>
                <a:cs typeface="Times New Roman"/>
              </a:rPr>
              <a:t>a  </a:t>
            </a:r>
            <a:r>
              <a:rPr dirty="0" sz="2600" spc="170" b="1" i="1">
                <a:latin typeface="Times New Roman"/>
                <a:cs typeface="Times New Roman"/>
              </a:rPr>
              <a:t>family/individual</a:t>
            </a:r>
            <a:r>
              <a:rPr dirty="0" sz="2600" spc="-105" b="1" i="1">
                <a:latin typeface="Times New Roman"/>
                <a:cs typeface="Times New Roman"/>
              </a:rPr>
              <a:t> </a:t>
            </a:r>
            <a:r>
              <a:rPr dirty="0" sz="2600" spc="145" b="1" i="1">
                <a:latin typeface="Times New Roman"/>
                <a:cs typeface="Times New Roman"/>
              </a:rPr>
              <a:t>is</a:t>
            </a:r>
            <a:r>
              <a:rPr dirty="0" sz="2600" spc="-50" b="1" i="1">
                <a:latin typeface="Times New Roman"/>
                <a:cs typeface="Times New Roman"/>
              </a:rPr>
              <a:t> </a:t>
            </a:r>
            <a:r>
              <a:rPr dirty="0" sz="2600" spc="195" b="1" i="1">
                <a:latin typeface="Times New Roman"/>
                <a:cs typeface="Times New Roman"/>
              </a:rPr>
              <a:t>maintained</a:t>
            </a:r>
            <a:r>
              <a:rPr dirty="0" sz="2600" spc="-90" b="1" i="1">
                <a:latin typeface="Times New Roman"/>
                <a:cs typeface="Times New Roman"/>
              </a:rPr>
              <a:t> </a:t>
            </a:r>
            <a:r>
              <a:rPr dirty="0" sz="2600" spc="165" b="1" i="1">
                <a:latin typeface="Times New Roman"/>
                <a:cs typeface="Times New Roman"/>
              </a:rPr>
              <a:t>by</a:t>
            </a:r>
            <a:r>
              <a:rPr dirty="0" sz="2600" spc="-100" b="1" i="1">
                <a:latin typeface="Times New Roman"/>
                <a:cs typeface="Times New Roman"/>
              </a:rPr>
              <a:t> </a:t>
            </a:r>
            <a:r>
              <a:rPr dirty="0" sz="2600" spc="145" b="1" i="1">
                <a:latin typeface="Times New Roman"/>
                <a:cs typeface="Times New Roman"/>
              </a:rPr>
              <a:t>weighing</a:t>
            </a:r>
            <a:r>
              <a:rPr dirty="0" sz="2600" spc="-75" b="1" i="1">
                <a:latin typeface="Times New Roman"/>
                <a:cs typeface="Times New Roman"/>
              </a:rPr>
              <a:t> </a:t>
            </a:r>
            <a:r>
              <a:rPr dirty="0" sz="2600" spc="135" b="1" i="1">
                <a:latin typeface="Times New Roman"/>
                <a:cs typeface="Times New Roman"/>
              </a:rPr>
              <a:t>of  </a:t>
            </a:r>
            <a:r>
              <a:rPr dirty="0" sz="2600" spc="200" b="1" i="1">
                <a:latin typeface="Times New Roman"/>
                <a:cs typeface="Times New Roman"/>
              </a:rPr>
              <a:t>quantities eaten</a:t>
            </a:r>
            <a:r>
              <a:rPr dirty="0" sz="2600" spc="-445" b="1" i="1">
                <a:latin typeface="Times New Roman"/>
                <a:cs typeface="Times New Roman"/>
              </a:rPr>
              <a:t> </a:t>
            </a:r>
            <a:r>
              <a:rPr dirty="0" sz="2600" spc="95" b="1" i="1">
                <a:latin typeface="Times New Roman"/>
                <a:cs typeface="Times New Roman"/>
              </a:rPr>
              <a:t>.</a:t>
            </a:r>
            <a:endParaRPr sz="2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3450">
              <a:latin typeface="Times New Roman"/>
              <a:cs typeface="Times New Roman"/>
            </a:endParaRPr>
          </a:p>
          <a:p>
            <a:pPr marL="12700" marR="5080">
              <a:lnSpc>
                <a:spcPts val="2810"/>
              </a:lnSpc>
            </a:pPr>
            <a:r>
              <a:rPr dirty="0" sz="2600" spc="135" b="1" i="1">
                <a:latin typeface="Times New Roman"/>
                <a:cs typeface="Times New Roman"/>
              </a:rPr>
              <a:t>Advantages:</a:t>
            </a:r>
            <a:r>
              <a:rPr dirty="0" sz="2600" spc="-95" b="1" i="1">
                <a:latin typeface="Times New Roman"/>
                <a:cs typeface="Times New Roman"/>
              </a:rPr>
              <a:t> </a:t>
            </a:r>
            <a:r>
              <a:rPr dirty="0" sz="2600" spc="30" b="1" i="1">
                <a:latin typeface="Times New Roman"/>
                <a:cs typeface="Times New Roman"/>
              </a:rPr>
              <a:t>If</a:t>
            </a:r>
            <a:r>
              <a:rPr dirty="0" sz="2600" spc="-50" b="1" i="1">
                <a:latin typeface="Times New Roman"/>
                <a:cs typeface="Times New Roman"/>
              </a:rPr>
              <a:t> </a:t>
            </a:r>
            <a:r>
              <a:rPr dirty="0" sz="2600" spc="145" b="1" i="1">
                <a:latin typeface="Times New Roman"/>
                <a:cs typeface="Times New Roman"/>
              </a:rPr>
              <a:t>followed</a:t>
            </a:r>
            <a:r>
              <a:rPr dirty="0" sz="2600" spc="-65" b="1" i="1">
                <a:latin typeface="Times New Roman"/>
                <a:cs typeface="Times New Roman"/>
              </a:rPr>
              <a:t> </a:t>
            </a:r>
            <a:r>
              <a:rPr dirty="0" sz="2600" spc="195" b="1" i="1">
                <a:latin typeface="Times New Roman"/>
                <a:cs typeface="Times New Roman"/>
              </a:rPr>
              <a:t>with</a:t>
            </a:r>
            <a:r>
              <a:rPr dirty="0" sz="2600" spc="-75" b="1" i="1">
                <a:latin typeface="Times New Roman"/>
                <a:cs typeface="Times New Roman"/>
              </a:rPr>
              <a:t> </a:t>
            </a:r>
            <a:r>
              <a:rPr dirty="0" sz="2600" spc="165" b="1" i="1">
                <a:latin typeface="Times New Roman"/>
                <a:cs typeface="Times New Roman"/>
              </a:rPr>
              <a:t>proper</a:t>
            </a:r>
            <a:r>
              <a:rPr dirty="0" sz="2600" spc="-45" b="1" i="1">
                <a:latin typeface="Times New Roman"/>
                <a:cs typeface="Times New Roman"/>
              </a:rPr>
              <a:t> </a:t>
            </a:r>
            <a:r>
              <a:rPr dirty="0" sz="2600" spc="185" b="1" i="1">
                <a:latin typeface="Times New Roman"/>
                <a:cs typeface="Times New Roman"/>
              </a:rPr>
              <a:t>instructions</a:t>
            </a:r>
            <a:r>
              <a:rPr dirty="0" sz="2600" spc="-105" b="1" i="1">
                <a:latin typeface="Times New Roman"/>
                <a:cs typeface="Times New Roman"/>
              </a:rPr>
              <a:t> </a:t>
            </a:r>
            <a:r>
              <a:rPr dirty="0" sz="2600" spc="204" b="1" i="1">
                <a:latin typeface="Times New Roman"/>
                <a:cs typeface="Times New Roman"/>
              </a:rPr>
              <a:t>a  </a:t>
            </a:r>
            <a:r>
              <a:rPr dirty="0" sz="2600" spc="140" b="1" i="1">
                <a:latin typeface="Times New Roman"/>
                <a:cs typeface="Times New Roman"/>
              </a:rPr>
              <a:t>large</a:t>
            </a:r>
            <a:r>
              <a:rPr dirty="0" sz="2600" spc="-75" b="1" i="1">
                <a:latin typeface="Times New Roman"/>
                <a:cs typeface="Times New Roman"/>
              </a:rPr>
              <a:t> </a:t>
            </a:r>
            <a:r>
              <a:rPr dirty="0" sz="2600" spc="200" b="1" i="1">
                <a:latin typeface="Times New Roman"/>
                <a:cs typeface="Times New Roman"/>
              </a:rPr>
              <a:t>sample</a:t>
            </a:r>
            <a:r>
              <a:rPr dirty="0" sz="2600" spc="-105" b="1" i="1">
                <a:latin typeface="Times New Roman"/>
                <a:cs typeface="Times New Roman"/>
              </a:rPr>
              <a:t> </a:t>
            </a:r>
            <a:r>
              <a:rPr dirty="0" sz="2600" spc="155" b="1" i="1">
                <a:latin typeface="Times New Roman"/>
                <a:cs typeface="Times New Roman"/>
              </a:rPr>
              <a:t>can</a:t>
            </a:r>
            <a:r>
              <a:rPr dirty="0" sz="2600" spc="-75" b="1" i="1">
                <a:latin typeface="Times New Roman"/>
                <a:cs typeface="Times New Roman"/>
              </a:rPr>
              <a:t> </a:t>
            </a:r>
            <a:r>
              <a:rPr dirty="0" sz="2600" spc="185" b="1" i="1">
                <a:latin typeface="Times New Roman"/>
                <a:cs typeface="Times New Roman"/>
              </a:rPr>
              <a:t>be</a:t>
            </a:r>
            <a:r>
              <a:rPr dirty="0" sz="2600" spc="-65" b="1" i="1">
                <a:latin typeface="Times New Roman"/>
                <a:cs typeface="Times New Roman"/>
              </a:rPr>
              <a:t> </a:t>
            </a:r>
            <a:r>
              <a:rPr dirty="0" sz="2600" spc="135" b="1" i="1">
                <a:latin typeface="Times New Roman"/>
                <a:cs typeface="Times New Roman"/>
              </a:rPr>
              <a:t>covered</a:t>
            </a:r>
            <a:r>
              <a:rPr dirty="0" sz="2600" spc="-65" b="1" i="1">
                <a:latin typeface="Times New Roman"/>
                <a:cs typeface="Times New Roman"/>
              </a:rPr>
              <a:t> </a:t>
            </a:r>
            <a:r>
              <a:rPr dirty="0" sz="2600" spc="140" b="1" i="1">
                <a:latin typeface="Times New Roman"/>
                <a:cs typeface="Times New Roman"/>
              </a:rPr>
              <a:t>in</a:t>
            </a:r>
            <a:r>
              <a:rPr dirty="0" sz="2600" spc="-50" b="1" i="1">
                <a:latin typeface="Times New Roman"/>
                <a:cs typeface="Times New Roman"/>
              </a:rPr>
              <a:t> </a:t>
            </a:r>
            <a:r>
              <a:rPr dirty="0" sz="2600" spc="200" b="1" i="1">
                <a:latin typeface="Times New Roman"/>
                <a:cs typeface="Times New Roman"/>
              </a:rPr>
              <a:t>short</a:t>
            </a:r>
            <a:r>
              <a:rPr dirty="0" sz="2600" spc="-40" b="1" i="1">
                <a:latin typeface="Times New Roman"/>
                <a:cs typeface="Times New Roman"/>
              </a:rPr>
              <a:t> </a:t>
            </a:r>
            <a:r>
              <a:rPr dirty="0" sz="2600" spc="245" b="1" i="1">
                <a:latin typeface="Times New Roman"/>
                <a:cs typeface="Times New Roman"/>
              </a:rPr>
              <a:t>time</a:t>
            </a:r>
            <a:endParaRPr sz="2600">
              <a:latin typeface="Times New Roman"/>
              <a:cs typeface="Times New Roman"/>
            </a:endParaRPr>
          </a:p>
          <a:p>
            <a:pPr marL="12700" marR="975360">
              <a:lnSpc>
                <a:spcPts val="6900"/>
              </a:lnSpc>
              <a:spcBef>
                <a:spcPts val="580"/>
              </a:spcBef>
            </a:pPr>
            <a:r>
              <a:rPr dirty="0" sz="2600" spc="135" b="1" i="1">
                <a:latin typeface="Times New Roman"/>
                <a:cs typeface="Times New Roman"/>
              </a:rPr>
              <a:t>Mailed</a:t>
            </a:r>
            <a:r>
              <a:rPr dirty="0" sz="2600" spc="-90" b="1" i="1">
                <a:latin typeface="Times New Roman"/>
                <a:cs typeface="Times New Roman"/>
              </a:rPr>
              <a:t> </a:t>
            </a:r>
            <a:r>
              <a:rPr dirty="0" sz="2600" spc="170" b="1" i="1">
                <a:latin typeface="Times New Roman"/>
                <a:cs typeface="Times New Roman"/>
              </a:rPr>
              <a:t>questionnaire</a:t>
            </a:r>
            <a:r>
              <a:rPr dirty="0" sz="2600" spc="-95" b="1" i="1">
                <a:latin typeface="Times New Roman"/>
                <a:cs typeface="Times New Roman"/>
              </a:rPr>
              <a:t> </a:t>
            </a:r>
            <a:r>
              <a:rPr dirty="0" sz="2600" spc="155" b="1" i="1">
                <a:latin typeface="Times New Roman"/>
                <a:cs typeface="Times New Roman"/>
              </a:rPr>
              <a:t>can</a:t>
            </a:r>
            <a:r>
              <a:rPr dirty="0" sz="2600" spc="-70" b="1" i="1">
                <a:latin typeface="Times New Roman"/>
                <a:cs typeface="Times New Roman"/>
              </a:rPr>
              <a:t> </a:t>
            </a:r>
            <a:r>
              <a:rPr dirty="0" sz="2600" spc="175" b="1" i="1">
                <a:latin typeface="Times New Roman"/>
                <a:cs typeface="Times New Roman"/>
              </a:rPr>
              <a:t>also</a:t>
            </a:r>
            <a:r>
              <a:rPr dirty="0" sz="2600" spc="-80" b="1" i="1">
                <a:latin typeface="Times New Roman"/>
                <a:cs typeface="Times New Roman"/>
              </a:rPr>
              <a:t> </a:t>
            </a:r>
            <a:r>
              <a:rPr dirty="0" sz="2600" spc="190" b="1" i="1">
                <a:latin typeface="Times New Roman"/>
                <a:cs typeface="Times New Roman"/>
              </a:rPr>
              <a:t>be</a:t>
            </a:r>
            <a:r>
              <a:rPr dirty="0" sz="2600" spc="-55" b="1" i="1">
                <a:latin typeface="Times New Roman"/>
                <a:cs typeface="Times New Roman"/>
              </a:rPr>
              <a:t> </a:t>
            </a:r>
            <a:r>
              <a:rPr dirty="0" sz="2600" spc="180" b="1" i="1">
                <a:latin typeface="Times New Roman"/>
                <a:cs typeface="Times New Roman"/>
              </a:rPr>
              <a:t>used</a:t>
            </a:r>
            <a:r>
              <a:rPr dirty="0" sz="2600" spc="-65" b="1" i="1">
                <a:latin typeface="Times New Roman"/>
                <a:cs typeface="Times New Roman"/>
              </a:rPr>
              <a:t> </a:t>
            </a:r>
            <a:r>
              <a:rPr dirty="0" sz="2600" spc="140" b="1" i="1">
                <a:latin typeface="Times New Roman"/>
                <a:cs typeface="Times New Roman"/>
              </a:rPr>
              <a:t>for</a:t>
            </a:r>
            <a:r>
              <a:rPr dirty="0" sz="2600" spc="-50" b="1" i="1">
                <a:latin typeface="Times New Roman"/>
                <a:cs typeface="Times New Roman"/>
              </a:rPr>
              <a:t> </a:t>
            </a:r>
            <a:r>
              <a:rPr dirty="0" sz="2600" spc="235" b="1" i="1">
                <a:latin typeface="Times New Roman"/>
                <a:cs typeface="Times New Roman"/>
              </a:rPr>
              <a:t>it  </a:t>
            </a:r>
            <a:r>
              <a:rPr dirty="0" sz="2600" spc="155" b="1" i="1">
                <a:latin typeface="Times New Roman"/>
                <a:cs typeface="Times New Roman"/>
              </a:rPr>
              <a:t>Disadvantage:</a:t>
            </a:r>
            <a:r>
              <a:rPr dirty="0" sz="2600" spc="-114" b="1" i="1">
                <a:latin typeface="Times New Roman"/>
                <a:cs typeface="Times New Roman"/>
              </a:rPr>
              <a:t> </a:t>
            </a:r>
            <a:r>
              <a:rPr dirty="0" sz="2600" spc="175" b="1" i="1">
                <a:latin typeface="Times New Roman"/>
                <a:cs typeface="Times New Roman"/>
              </a:rPr>
              <a:t>validity</a:t>
            </a:r>
            <a:r>
              <a:rPr dirty="0" sz="2600" spc="-105" b="1" i="1">
                <a:latin typeface="Times New Roman"/>
                <a:cs typeface="Times New Roman"/>
              </a:rPr>
              <a:t> </a:t>
            </a:r>
            <a:r>
              <a:rPr dirty="0" sz="2600" spc="245" b="1" i="1">
                <a:latin typeface="Times New Roman"/>
                <a:cs typeface="Times New Roman"/>
              </a:rPr>
              <a:t>not</a:t>
            </a:r>
            <a:r>
              <a:rPr dirty="0" sz="2600" spc="-120" b="1" i="1">
                <a:latin typeface="Times New Roman"/>
                <a:cs typeface="Times New Roman"/>
              </a:rPr>
              <a:t> </a:t>
            </a:r>
            <a:r>
              <a:rPr dirty="0" sz="2600" spc="175" b="1" i="1">
                <a:latin typeface="Times New Roman"/>
                <a:cs typeface="Times New Roman"/>
              </a:rPr>
              <a:t>established</a:t>
            </a:r>
            <a:endParaRPr sz="26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548640" y="5718047"/>
            <a:ext cx="216408" cy="21945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9143999" cy="685799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0" y="0"/>
              <a:ext cx="9143999" cy="10287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4401312" y="0"/>
              <a:ext cx="4742688" cy="60045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0" y="0"/>
              <a:ext cx="9143999" cy="1021079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152400" y="0"/>
              <a:ext cx="8991600" cy="6857998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9143999" cy="685799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0" y="0"/>
              <a:ext cx="9143999" cy="10287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4401312" y="0"/>
              <a:ext cx="4742688" cy="60045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0" y="0"/>
              <a:ext cx="9143999" cy="1021079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152400" y="0"/>
              <a:ext cx="8991600" cy="6857998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9143999" cy="685799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0" y="0"/>
              <a:ext cx="9143999" cy="10287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4401312" y="0"/>
              <a:ext cx="4742688" cy="60045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0" y="0"/>
              <a:ext cx="9143999" cy="1021079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228599" y="152397"/>
              <a:ext cx="8915400" cy="6705598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9143999" cy="685799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0" y="0"/>
              <a:ext cx="9143999" cy="10287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4401312" y="0"/>
              <a:ext cx="4742688" cy="60045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0" y="0"/>
              <a:ext cx="9143999" cy="6857997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9143999" cy="685799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0" y="0"/>
              <a:ext cx="9143999" cy="10287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4401312" y="0"/>
              <a:ext cx="4742688" cy="60045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0" y="0"/>
              <a:ext cx="9143999" cy="6857997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E0D5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hcl</dc:creator>
  <dc:title>GENERAL METHODS OF DIETARY  ASSESSMENT</dc:title>
  <dcterms:created xsi:type="dcterms:W3CDTF">2022-03-05T03:38:36Z</dcterms:created>
  <dcterms:modified xsi:type="dcterms:W3CDTF">2022-03-05T03:38:36Z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2020-06-13T00:00:00Z</vt:filetime>
  </property>
  <property fmtid="{D5CDD505-2E9C-101B-9397-08002B2CF9AE}" pid="3" name="Creator">
    <vt:lpwstr>Microsoft® PowerPoint® for Microsoft 365</vt:lpwstr>
  </property>
  <property fmtid="{D5CDD505-2E9C-101B-9397-08002B2CF9AE}" pid="4" name="LastSaved">
    <vt:filetime>2022-03-05T00:00:00Z</vt:filetime>
  </property>
</Properties>
</file>