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metadata" ContentType="application/binary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49"/>
  </p:notesMasterIdLst>
  <p:sldIdLst>
    <p:sldId id="256" r:id="rId2"/>
    <p:sldId id="258" r:id="rId3"/>
    <p:sldId id="310" r:id="rId4"/>
    <p:sldId id="260" r:id="rId5"/>
    <p:sldId id="262" r:id="rId6"/>
    <p:sldId id="311" r:id="rId7"/>
    <p:sldId id="31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313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309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304" r:id="rId44"/>
    <p:sldId id="305" r:id="rId45"/>
    <p:sldId id="306" r:id="rId46"/>
    <p:sldId id="307" r:id="rId47"/>
    <p:sldId id="308" r:id="rId48"/>
  </p:sldIdLst>
  <p:sldSz cx="9144000" cy="6858000" type="screen4x3"/>
  <p:notesSz cx="9144000" cy="6858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70" roundtripDataSignature="AMtx7miQPOO17Rw41xglbH9RPnVySmdrJ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AF89783F-455B-4921-AD96-5D31B189F82B}">
  <a:tblStyle styleId="{AF89783F-455B-4921-AD96-5D31B189F82B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F6DF342-5387-4D75-B5C2-829B5890E555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CEAF0"/>
          </a:solidFill>
        </a:fill>
      </a:tcStyle>
    </a:wholeTbl>
    <a:band1H>
      <a:tcTxStyle/>
      <a:tcStyle>
        <a:tcBdr/>
        <a:fill>
          <a:solidFill>
            <a:srgbClr val="D7D2DF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7D2DF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4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4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641358E7-CBF7-4FE8-A79C-BFFFEA7166E0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5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254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C9B20DF7-7A11-46DA-BB9C-6CE74D00977F}" styleName="Table_3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>
          <a:top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>
          <a:left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lastCol>
    <a:firstCol>
      <a:tcTxStyle b="on" i="off"/>
      <a:tcStyle>
        <a:tcBdr>
          <a:left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firstCol>
    <a:lastRow>
      <a:tcTxStyle b="on" i="off"/>
      <a:tcStyle>
        <a:tcBdr>
          <a:left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left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3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-1260" y="-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71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70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7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513513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9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0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1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2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3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5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8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9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0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1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2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3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5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26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27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28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" name="Google Shape;275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9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30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31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32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33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3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" name="Google Shape;317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35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" name="Google Shape;322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36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9" name="Google Shape;329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37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" name="Google Shape;335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38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1" name="Google Shape;341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39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" name="Google Shape;347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40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3" name="Google Shape;353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41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42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" name="Google Shape;365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43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1" name="Google Shape;371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 txBox="1">
            <a:spLocks noGrp="1"/>
          </p:cNvSpPr>
          <p:nvPr>
            <p:ph type="ctrTitle"/>
          </p:nvPr>
        </p:nvSpPr>
        <p:spPr>
          <a:xfrm>
            <a:off x="714348" y="4000504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 sz="3600" dirty="0"/>
              <a:t/>
            </a:r>
            <a:br>
              <a:rPr lang="en-US" sz="3600" dirty="0"/>
            </a:br>
            <a:endParaRPr sz="3600"/>
          </a:p>
        </p:txBody>
      </p:sp>
      <p:sp>
        <p:nvSpPr>
          <p:cNvPr id="90" name="Google Shape;90;p1"/>
          <p:cNvSpPr txBox="1">
            <a:spLocks noGrp="1"/>
          </p:cNvSpPr>
          <p:nvPr>
            <p:ph type="subTitle" idx="1"/>
          </p:nvPr>
        </p:nvSpPr>
        <p:spPr>
          <a:xfrm>
            <a:off x="266700" y="2051999"/>
            <a:ext cx="8610600" cy="1945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5400"/>
              <a:buNone/>
            </a:pPr>
            <a:r>
              <a:rPr lang="en-US" sz="5400" b="1" dirty="0">
                <a:solidFill>
                  <a:schemeClr val="tx1"/>
                </a:solidFill>
              </a:rPr>
              <a:t>Diet </a:t>
            </a:r>
            <a:r>
              <a:rPr lang="en-US" sz="5400" b="1" dirty="0" smtClean="0">
                <a:solidFill>
                  <a:schemeClr val="tx1"/>
                </a:solidFill>
              </a:rPr>
              <a:t>Survey</a:t>
            </a:r>
            <a:endParaRPr sz="5400" b="1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 txBox="1"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 b="1">
                <a:latin typeface="Calibri"/>
                <a:ea typeface="Calibri"/>
                <a:cs typeface="Calibri"/>
                <a:sym typeface="Calibri"/>
              </a:rPr>
              <a:t>Why there is a need to Asses the Diet?</a:t>
            </a:r>
            <a:r>
              <a:rPr lang="en-US"/>
              <a:t/>
            </a:r>
            <a:br>
              <a:rPr lang="en-US"/>
            </a:br>
            <a:endParaRPr/>
          </a:p>
        </p:txBody>
      </p:sp>
      <p:sp>
        <p:nvSpPr>
          <p:cNvPr id="102" name="Google Shape;102;p3"/>
          <p:cNvSpPr txBox="1">
            <a:spLocks noGrp="1"/>
          </p:cNvSpPr>
          <p:nvPr>
            <p:ph sz="quarter" idx="1"/>
          </p:nvPr>
        </p:nvSpPr>
        <p:spPr>
          <a:xfrm>
            <a:off x="533400" y="1752600"/>
            <a:ext cx="80772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Adequate diet is mandatory for  maintenance of a normal physiological state, </a:t>
            </a:r>
            <a:r>
              <a:rPr lang="en-US">
                <a:solidFill>
                  <a:srgbClr val="00B0F0"/>
                </a:solidFill>
              </a:rPr>
              <a:t>growth &amp; development</a:t>
            </a:r>
            <a:r>
              <a:rPr lang="en-US">
                <a:solidFill>
                  <a:srgbClr val="FF0000"/>
                </a:solidFill>
              </a:rPr>
              <a:t> </a:t>
            </a:r>
            <a:r>
              <a:rPr lang="en-US"/>
              <a:t>of body</a:t>
            </a:r>
            <a:endParaRPr/>
          </a:p>
          <a:p>
            <a:pPr marL="342900" lvl="0" indent="-342900" algn="just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Certain </a:t>
            </a:r>
            <a:r>
              <a:rPr lang="en-US">
                <a:solidFill>
                  <a:srgbClr val="00B0F0"/>
                </a:solidFill>
              </a:rPr>
              <a:t>physiological condition </a:t>
            </a:r>
            <a:r>
              <a:rPr lang="en-US"/>
              <a:t>and </a:t>
            </a:r>
            <a:r>
              <a:rPr lang="en-US">
                <a:solidFill>
                  <a:srgbClr val="00B0F0"/>
                </a:solidFill>
              </a:rPr>
              <a:t>stage of life</a:t>
            </a:r>
            <a:r>
              <a:rPr lang="en-US"/>
              <a:t> where emphasis on diet important</a:t>
            </a:r>
            <a:endParaRPr/>
          </a:p>
          <a:p>
            <a:pPr marL="342900" lvl="0" indent="-342900" algn="just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Certain </a:t>
            </a:r>
            <a:r>
              <a:rPr lang="en-US">
                <a:solidFill>
                  <a:srgbClr val="00B0F0"/>
                </a:solidFill>
              </a:rPr>
              <a:t>diseases</a:t>
            </a:r>
            <a:r>
              <a:rPr lang="en-US"/>
              <a:t> where emphasis should be put on diet to </a:t>
            </a:r>
            <a:r>
              <a:rPr lang="en-US">
                <a:solidFill>
                  <a:srgbClr val="00B0F0"/>
                </a:solidFill>
              </a:rPr>
              <a:t>decrease morbidity</a:t>
            </a:r>
            <a:r>
              <a:rPr lang="en-US"/>
              <a:t>, prevent further aggravation of disease or to promote recovery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Diet Survey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Home visit is made by the investigator daily for 7 days, called ‘one dietary cycle', the data is recorded in a especially designed </a:t>
            </a:r>
            <a:r>
              <a:rPr lang="en-US" dirty="0" err="1" smtClean="0"/>
              <a:t>proforma</a:t>
            </a:r>
            <a:r>
              <a:rPr lang="en-US" dirty="0" smtClean="0"/>
              <a:t> and the average for one day is taken.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b="1"/>
              <a:t>Diet Assessment</a:t>
            </a:r>
            <a:endParaRPr b="1"/>
          </a:p>
        </p:txBody>
      </p:sp>
      <p:sp>
        <p:nvSpPr>
          <p:cNvPr id="114" name="Google Shape;114;p5"/>
          <p:cNvSpPr txBox="1">
            <a:spLocks noGrp="1"/>
          </p:cNvSpPr>
          <p:nvPr>
            <p:ph sz="quarter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It involves reviewing the intake of food, and its individual dietary components, and comparing the amount consumed with reference values to see whether deficiency or excess is likely. 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"/>
          <p:cNvSpPr txBox="1">
            <a:spLocks noGrp="1"/>
          </p:cNvSpPr>
          <p:nvPr>
            <p:ph type="title"/>
          </p:nvPr>
        </p:nvSpPr>
        <p:spPr>
          <a:xfrm>
            <a:off x="533400" y="512064"/>
            <a:ext cx="81534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 b="1" dirty="0" smtClean="0">
                <a:latin typeface="Calibri"/>
                <a:ea typeface="Calibri"/>
                <a:cs typeface="Calibri"/>
                <a:sym typeface="Calibri"/>
              </a:rPr>
              <a:t>Various Diet Survey </a:t>
            </a:r>
            <a:r>
              <a:rPr lang="en-US" b="1" dirty="0">
                <a:latin typeface="Calibri"/>
                <a:ea typeface="Calibri"/>
                <a:cs typeface="Calibri"/>
                <a:sym typeface="Calibri"/>
              </a:rPr>
              <a:t>Methods </a:t>
            </a:r>
            <a:r>
              <a:rPr lang="en-US" dirty="0"/>
              <a:t/>
            </a:r>
            <a:br>
              <a:rPr lang="en-US" dirty="0"/>
            </a:br>
            <a:endParaRPr/>
          </a:p>
        </p:txBody>
      </p:sp>
      <p:sp>
        <p:nvSpPr>
          <p:cNvPr id="126" name="Google Shape;126;p7"/>
          <p:cNvSpPr txBox="1">
            <a:spLocks noGrp="1"/>
          </p:cNvSpPr>
          <p:nvPr>
            <p:ph sz="quarter" idx="1"/>
          </p:nvPr>
        </p:nvSpPr>
        <p:spPr>
          <a:xfrm>
            <a:off x="685800" y="1295400"/>
            <a:ext cx="77724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514350" lvl="0" indent="-5143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dirty="0" smtClean="0"/>
              <a:t>1. </a:t>
            </a:r>
            <a:r>
              <a:rPr lang="en-US" dirty="0" err="1" smtClean="0"/>
              <a:t>Weighment</a:t>
            </a:r>
            <a:r>
              <a:rPr lang="en-US" dirty="0" smtClean="0"/>
              <a:t> </a:t>
            </a:r>
            <a:r>
              <a:rPr lang="en-US" dirty="0"/>
              <a:t>of raw food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dirty="0" smtClean="0"/>
              <a:t>2. </a:t>
            </a:r>
            <a:r>
              <a:rPr lang="en-US" dirty="0" err="1" smtClean="0"/>
              <a:t>Weighment</a:t>
            </a:r>
            <a:r>
              <a:rPr lang="en-US" dirty="0" smtClean="0"/>
              <a:t> </a:t>
            </a:r>
            <a:r>
              <a:rPr lang="en-US" dirty="0"/>
              <a:t>of cooked </a:t>
            </a:r>
            <a:r>
              <a:rPr lang="en-US" dirty="0" smtClean="0"/>
              <a:t>food{ Recipe Method}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b="1" dirty="0" smtClean="0">
                <a:solidFill>
                  <a:srgbClr val="00B0F0"/>
                </a:solidFill>
              </a:rPr>
              <a:t>3. 24-Hour </a:t>
            </a:r>
            <a:r>
              <a:rPr lang="en-US" b="1" dirty="0">
                <a:solidFill>
                  <a:srgbClr val="00B0F0"/>
                </a:solidFill>
              </a:rPr>
              <a:t>Dietary </a:t>
            </a:r>
            <a:r>
              <a:rPr lang="en-US" b="1" dirty="0" smtClean="0">
                <a:solidFill>
                  <a:srgbClr val="00B0F0"/>
                </a:solidFill>
              </a:rPr>
              <a:t>Recall\ Oral </a:t>
            </a:r>
            <a:r>
              <a:rPr lang="en-US" b="1" dirty="0" err="1" smtClean="0">
                <a:solidFill>
                  <a:srgbClr val="00B0F0"/>
                </a:solidFill>
              </a:rPr>
              <a:t>Questionaire</a:t>
            </a:r>
            <a:r>
              <a:rPr lang="en-US" b="1" dirty="0" smtClean="0">
                <a:solidFill>
                  <a:srgbClr val="00B0F0"/>
                </a:solidFill>
              </a:rPr>
              <a:t> method \ Interview method</a:t>
            </a:r>
            <a:endParaRPr b="1">
              <a:solidFill>
                <a:srgbClr val="00B0F0"/>
              </a:solidFill>
            </a:endParaRP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dirty="0" smtClean="0"/>
              <a:t>4. Food Frequency questionnaire method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dirty="0" smtClean="0"/>
              <a:t>5. Food list method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dirty="0" smtClean="0"/>
              <a:t>6. Food Inventory Method ( logbook method)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dirty="0" smtClean="0"/>
              <a:t>7.  Analysis of cooked food in laboratory </a:t>
            </a:r>
            <a:endParaRPr/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Weighment</a:t>
            </a:r>
            <a:r>
              <a:rPr lang="en-US" dirty="0" smtClean="0"/>
              <a:t> of Raw Foods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 investigator will weigh all the food- grains used for the day, just before cooking.</a:t>
            </a:r>
          </a:p>
          <a:p>
            <a:r>
              <a:rPr lang="en-US" dirty="0" smtClean="0"/>
              <a:t>Disadvantage – the housewife may deliberatively put the things out or in for weighing, which are likely { or not likely } to be cooked.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Weighment</a:t>
            </a:r>
            <a:r>
              <a:rPr lang="en-US" dirty="0" smtClean="0"/>
              <a:t> of Cooked Foods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 left over cooked  food also weighed.</a:t>
            </a:r>
          </a:p>
          <a:p>
            <a:r>
              <a:rPr lang="en-US" dirty="0" smtClean="0"/>
              <a:t>Disadvantage- housewife or head of the family may not allow the investigator to touch the cooked food.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 b="1" u="sng" dirty="0" smtClean="0"/>
              <a:t>2. 24-Hour </a:t>
            </a:r>
            <a:r>
              <a:rPr lang="en-US" b="1" u="sng" dirty="0"/>
              <a:t>Dietary Recall</a:t>
            </a:r>
            <a:r>
              <a:rPr lang="en-US" dirty="0"/>
              <a:t/>
            </a:r>
            <a:br>
              <a:rPr lang="en-US" dirty="0"/>
            </a:br>
            <a:endParaRPr/>
          </a:p>
        </p:txBody>
      </p:sp>
      <p:pic>
        <p:nvPicPr>
          <p:cNvPr id="140" name="Google Shape;140;p9"/>
          <p:cNvPicPr preferRelativeResize="0">
            <a:picLocks noGrp="1"/>
          </p:cNvPicPr>
          <p:nvPr>
            <p:ph sz="quarter" idx="1"/>
          </p:nvPr>
        </p:nvPicPr>
        <p:blipFill rotWithShape="1">
          <a:blip r:embed="rId3">
            <a:alphaModFix/>
          </a:blip>
          <a:stretch/>
        </p:blipFill>
        <p:spPr>
          <a:xfrm>
            <a:off x="609600" y="1989419"/>
            <a:ext cx="3886200" cy="3771337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9"/>
          <p:cNvSpPr txBox="1">
            <a:spLocks noGrp="1"/>
          </p:cNvSpPr>
          <p:nvPr>
            <p:ph sz="quarter" idx="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165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497600" y="108000"/>
            <a:ext cx="914400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0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86868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83333"/>
              <a:buFont typeface="Calibri"/>
              <a:buNone/>
            </a:pPr>
            <a:r>
              <a:rPr lang="en-US" b="1" u="sng">
                <a:latin typeface="Calibri"/>
                <a:ea typeface="Calibri"/>
                <a:cs typeface="Calibri"/>
                <a:sym typeface="Calibri"/>
              </a:rPr>
              <a:t>24-Hour Dietary Recall</a:t>
            </a:r>
            <a:r>
              <a:rPr lang="en-US"/>
              <a:t/>
            </a:r>
            <a:br>
              <a:rPr lang="en-US"/>
            </a:b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-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Respondent is asked to remember and report all the foods  consumed in the preceding 24 hours or in the preceding day</a:t>
            </a:r>
            <a:r>
              <a:rPr lang="en-US" sz="2800"/>
              <a:t>.</a:t>
            </a:r>
            <a:br>
              <a:rPr lang="en-US" sz="2800"/>
            </a:br>
            <a:r>
              <a:rPr lang="en-US" sz="2800"/>
              <a:t>-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Investigator can use probing for recall and details 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0"/>
          <p:cNvSpPr txBox="1">
            <a:spLocks noGrp="1"/>
          </p:cNvSpPr>
          <p:nvPr>
            <p:ph sz="quarter" idx="1"/>
          </p:nvPr>
        </p:nvSpPr>
        <p:spPr>
          <a:xfrm>
            <a:off x="464344" y="2103437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</a:pPr>
            <a:r>
              <a:rPr lang="en-US" sz="3500" b="1" u="sng"/>
              <a:t>Advantages</a:t>
            </a: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Intake quantified</a:t>
            </a: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Less potential for non response bias</a:t>
            </a: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Relatively low respondent burden</a:t>
            </a: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Does not affect eating behavior</a:t>
            </a:r>
            <a:endParaRPr u="sng"/>
          </a:p>
        </p:txBody>
      </p:sp>
      <p:sp>
        <p:nvSpPr>
          <p:cNvPr id="148" name="Google Shape;148;p10"/>
          <p:cNvSpPr txBox="1">
            <a:spLocks noGrp="1"/>
          </p:cNvSpPr>
          <p:nvPr>
            <p:ph sz="quarter" idx="2"/>
          </p:nvPr>
        </p:nvSpPr>
        <p:spPr>
          <a:xfrm>
            <a:off x="4655344" y="2179637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</a:pPr>
            <a:r>
              <a:rPr lang="en-US" sz="3500" b="1" u="sng"/>
              <a:t>Disadvantages</a:t>
            </a: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High investigator cost</a:t>
            </a: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May not represent individuals usual intake</a:t>
            </a: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Intake often underreported</a:t>
            </a: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u="sn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154" name="Google Shape;154;p11"/>
          <p:cNvSpPr txBox="1">
            <a:spLocks noGrp="1"/>
          </p:cNvSpPr>
          <p:nvPr>
            <p:ph sz="quarter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Avoid 3 F</a:t>
            </a:r>
            <a:endParaRPr/>
          </a:p>
          <a:p>
            <a:pPr marL="742950" lvl="1" indent="-2857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</a:pPr>
            <a:r>
              <a:rPr lang="en-US"/>
              <a:t>Festival</a:t>
            </a:r>
            <a:endParaRPr/>
          </a:p>
          <a:p>
            <a:pPr marL="742950" lvl="1" indent="-2857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</a:pPr>
            <a:r>
              <a:rPr lang="en-US"/>
              <a:t>Fast</a:t>
            </a:r>
            <a:endParaRPr/>
          </a:p>
          <a:p>
            <a:pPr marL="742950" lvl="1" indent="-2857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</a:pPr>
            <a:r>
              <a:rPr lang="en-US"/>
              <a:t>Feast days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2"/>
          <p:cNvSpPr txBox="1">
            <a:spLocks noGrp="1"/>
          </p:cNvSpPr>
          <p:nvPr>
            <p:ph type="title"/>
          </p:nvPr>
        </p:nvSpPr>
        <p:spPr>
          <a:xfrm>
            <a:off x="264600" y="957600"/>
            <a:ext cx="8229600" cy="14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83333"/>
              <a:buFont typeface="Calibri"/>
              <a:buNone/>
            </a:pPr>
            <a:r>
              <a:rPr lang="en-US" b="1" u="sng" dirty="0" smtClean="0">
                <a:latin typeface="Calibri"/>
                <a:ea typeface="Calibri"/>
                <a:cs typeface="Calibri"/>
                <a:sym typeface="Calibri"/>
              </a:rPr>
              <a:t>3. Food </a:t>
            </a:r>
            <a:r>
              <a:rPr lang="en-US" b="1" u="sng" dirty="0">
                <a:latin typeface="Calibri"/>
                <a:ea typeface="Calibri"/>
                <a:cs typeface="Calibri"/>
                <a:sym typeface="Calibri"/>
              </a:rPr>
              <a:t>Frequency Questionnaire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.</a:t>
            </a:r>
            <a:r>
              <a:rPr lang="en-US" sz="3100" dirty="0" smtClean="0"/>
              <a:t>Investigator contributes </a:t>
            </a:r>
            <a:r>
              <a:rPr lang="en-US" sz="3100" dirty="0" err="1" smtClean="0"/>
              <a:t>proforma</a:t>
            </a:r>
            <a:r>
              <a:rPr lang="en-US" sz="3100" dirty="0" smtClean="0"/>
              <a:t> to be filled by each member for 1 week </a:t>
            </a:r>
            <a:r>
              <a:rPr lang="en-US" sz="3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3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400" dirty="0"/>
              <a:t/>
            </a:r>
            <a:br>
              <a:rPr lang="en-US" sz="2400" dirty="0"/>
            </a:br>
            <a:endParaRPr sz="2400"/>
          </a:p>
        </p:txBody>
      </p:sp>
      <p:sp>
        <p:nvSpPr>
          <p:cNvPr id="160" name="Google Shape;160;p12"/>
          <p:cNvSpPr txBox="1"/>
          <p:nvPr/>
        </p:nvSpPr>
        <p:spPr>
          <a:xfrm>
            <a:off x="464344" y="2636837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1148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325"/>
              <a:buFont typeface="Noto Sans Symbols"/>
              <a:buNone/>
            </a:pPr>
            <a:r>
              <a:rPr lang="en-US" sz="35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Advantages</a:t>
            </a:r>
            <a:endParaRPr/>
          </a:p>
          <a:p>
            <a:pPr marL="0" marR="0" lvl="0" indent="-177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Usual individual intake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asked</a:t>
            </a:r>
            <a:endParaRPr/>
          </a:p>
          <a:p>
            <a:pPr marL="0" marR="0" lvl="0" indent="-177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Information on total diet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obtained</a:t>
            </a:r>
            <a:endParaRPr/>
          </a:p>
          <a:p>
            <a:pPr marL="0" marR="0" lvl="0" indent="-177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Does not affect eating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behavior</a:t>
            </a:r>
            <a:endParaRPr sz="2800" b="0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11480" marR="0" lvl="0" indent="-3429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3325"/>
              <a:buFont typeface="Noto Sans Symbols"/>
              <a:buNone/>
            </a:pPr>
            <a:endParaRPr sz="3500" b="0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12"/>
          <p:cNvSpPr txBox="1"/>
          <p:nvPr/>
        </p:nvSpPr>
        <p:spPr>
          <a:xfrm>
            <a:off x="4724400" y="26670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1148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325"/>
              <a:buFont typeface="Noto Sans Symbols"/>
              <a:buNone/>
            </a:pPr>
            <a:r>
              <a:rPr lang="en-US" sz="35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Disadvantages</a:t>
            </a:r>
            <a:endParaRPr/>
          </a:p>
          <a:p>
            <a:pPr marL="411480" marR="0" lvl="0" indent="-342900" algn="l" rtl="0"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2660"/>
              <a:buFont typeface="Noto Sans Symbols"/>
              <a:buChar char="▪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 quantifiably precise</a:t>
            </a:r>
            <a:endParaRPr/>
          </a:p>
          <a:p>
            <a:pPr marL="411480" marR="0" lvl="0" indent="-342900" algn="l" rtl="0"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2660"/>
              <a:buFont typeface="Noto Sans Symbols"/>
              <a:buChar char="▪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Difficult cognitive task for respondent</a:t>
            </a:r>
            <a:endParaRPr/>
          </a:p>
          <a:p>
            <a:pPr marL="411480" marR="0" lvl="0" indent="-342900" algn="l" rtl="0"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2660"/>
              <a:buFont typeface="Noto Sans Symbols"/>
              <a:buChar char="▪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Intake often misreported</a:t>
            </a:r>
            <a:endParaRPr sz="2800" b="0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3"/>
          <p:cNvSpPr txBox="1">
            <a:spLocks noGrp="1"/>
          </p:cNvSpPr>
          <p:nvPr>
            <p:ph type="title"/>
          </p:nvPr>
        </p:nvSpPr>
        <p:spPr>
          <a:xfrm>
            <a:off x="304800" y="533400"/>
            <a:ext cx="82296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57142"/>
              <a:buFont typeface="Calibri"/>
              <a:buNone/>
            </a:pPr>
            <a:r>
              <a:rPr lang="en-US" b="1" u="sng" dirty="0" smtClean="0">
                <a:latin typeface="Calibri"/>
                <a:ea typeface="Calibri"/>
                <a:cs typeface="Calibri"/>
                <a:sym typeface="Calibri"/>
              </a:rPr>
              <a:t>4. </a:t>
            </a:r>
            <a:r>
              <a:rPr lang="en-US" b="1" u="sng" dirty="0" smtClean="0"/>
              <a:t>Food list method</a:t>
            </a:r>
            <a:br>
              <a:rPr lang="en-US" b="1" u="sng" dirty="0" smtClean="0"/>
            </a:br>
            <a:r>
              <a:rPr lang="en-US" sz="3100" u="sng" dirty="0" smtClean="0"/>
              <a:t>investigator has a list of food items consumed by family  </a:t>
            </a:r>
            <a:r>
              <a:rPr lang="en-US" dirty="0"/>
              <a:t/>
            </a:r>
            <a:br>
              <a:rPr lang="en-US" dirty="0"/>
            </a:br>
            <a:endParaRPr sz="2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13"/>
          <p:cNvSpPr txBox="1"/>
          <p:nvPr/>
        </p:nvSpPr>
        <p:spPr>
          <a:xfrm>
            <a:off x="304800" y="1874837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1148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325"/>
              <a:buFont typeface="Noto Sans Symbols"/>
              <a:buNone/>
            </a:pPr>
            <a:endParaRPr sz="3500" b="0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11480" marR="0" lvl="0" indent="-3429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3325"/>
              <a:buFont typeface="Noto Sans Symbols"/>
              <a:buNone/>
            </a:pPr>
            <a:r>
              <a:rPr lang="en-US" sz="3500" b="1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Advantages</a:t>
            </a:r>
            <a:endParaRPr/>
          </a:p>
          <a:p>
            <a:pPr marL="0" marR="0" lvl="0" indent="-177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en-US" sz="28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Easy method</a:t>
            </a:r>
            <a:endParaRPr sz="3500" b="0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13"/>
          <p:cNvSpPr txBox="1"/>
          <p:nvPr/>
        </p:nvSpPr>
        <p:spPr>
          <a:xfrm>
            <a:off x="4724400" y="1905000"/>
            <a:ext cx="441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1148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325"/>
              <a:buFont typeface="Noto Sans Symbols"/>
              <a:buNone/>
            </a:pPr>
            <a:endParaRPr sz="3500" b="0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11480" marR="0" lvl="0" indent="-3429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3325"/>
              <a:buFont typeface="Noto Sans Symbols"/>
              <a:buNone/>
            </a:pPr>
            <a:r>
              <a:rPr lang="en-US" sz="3500" b="1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Disadvantages</a:t>
            </a:r>
            <a:endParaRPr/>
          </a:p>
          <a:p>
            <a:pPr marL="411480" marR="0" lvl="0" indent="-342900" algn="l" rtl="0"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2660"/>
              <a:buFont typeface="Noto Sans Symbols"/>
              <a:buChar char="▪"/>
            </a:pP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 quantifiably </a:t>
            </a:r>
            <a:endParaRPr/>
          </a:p>
          <a:p>
            <a:pPr marL="411480" marR="0" lvl="0" indent="-342900" algn="l" rtl="0"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2660"/>
              <a:buFont typeface="Noto Sans Symbols"/>
              <a:buChar char="▪"/>
            </a:pP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Difficult cognitive task for respondent</a:t>
            </a:r>
            <a:endParaRPr/>
          </a:p>
          <a:p>
            <a:pPr marL="411480" marR="0" lvl="0" indent="-342900" algn="l" rtl="0"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2660"/>
              <a:buFont typeface="Noto Sans Symbols"/>
              <a:buChar char="▪"/>
            </a:pP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Intake often misreported</a:t>
            </a:r>
            <a:endParaRPr sz="2800" b="0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4"/>
          <p:cNvSpPr txBox="1">
            <a:spLocks noGrp="1"/>
          </p:cNvSpPr>
          <p:nvPr>
            <p:ph type="title"/>
          </p:nvPr>
        </p:nvSpPr>
        <p:spPr>
          <a:xfrm>
            <a:off x="359400" y="676800"/>
            <a:ext cx="8229600" cy="5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b="1" dirty="0">
                <a:latin typeface="Calibri"/>
                <a:ea typeface="Calibri"/>
                <a:cs typeface="Calibri"/>
                <a:sym typeface="Calibri"/>
              </a:rPr>
              <a:t>                   </a:t>
            </a:r>
            <a:r>
              <a:rPr lang="en-US" b="1" dirty="0" smtClean="0"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b="1" dirty="0" smtClean="0">
                <a:latin typeface="Calibri"/>
                <a:ea typeface="Calibri"/>
                <a:cs typeface="Calibri"/>
                <a:sym typeface="Calibri"/>
              </a:rPr>
            </a:br>
            <a:r>
              <a:rPr lang="en-US" b="1" dirty="0" smtClean="0"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b="1" dirty="0" smtClean="0">
                <a:latin typeface="Calibri"/>
                <a:ea typeface="Calibri"/>
                <a:cs typeface="Calibri"/>
                <a:sym typeface="Calibri"/>
              </a:rPr>
            </a:br>
            <a:r>
              <a:rPr lang="en-US" b="1" dirty="0" smtClean="0"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b="1" dirty="0" smtClean="0">
                <a:latin typeface="Calibri"/>
                <a:ea typeface="Calibri"/>
                <a:cs typeface="Calibri"/>
                <a:sym typeface="Calibri"/>
              </a:rPr>
            </a:br>
            <a:r>
              <a:rPr lang="en-US" b="1" dirty="0" smtClean="0"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b="1" dirty="0" smtClean="0">
                <a:latin typeface="Calibri"/>
                <a:ea typeface="Calibri"/>
                <a:cs typeface="Calibri"/>
                <a:sym typeface="Calibri"/>
              </a:rPr>
            </a:br>
            <a:r>
              <a:rPr lang="en-US" sz="3600" dirty="0"/>
              <a:t/>
            </a:r>
            <a:br>
              <a:rPr lang="en-US" sz="3600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/>
              <a:t>Food Inventory\ Log Book Method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28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Used 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 the </a:t>
            </a:r>
            <a:r>
              <a:rPr lang="en-US" sz="2800" dirty="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House hold survey 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where </a:t>
            </a:r>
            <a:r>
              <a:rPr lang="en-US" sz="2800" dirty="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nutrition of whole family 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assessed as a unit.</a:t>
            </a:r>
            <a:b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Monthly, weekly, daily or yearly purchase of all food related items noted in amount converted into daily basis</a:t>
            </a:r>
            <a:r>
              <a:rPr lang="en-US" sz="28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br>
              <a:rPr lang="en-US" sz="28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/>
          </a:p>
        </p:txBody>
      </p:sp>
      <p:sp>
        <p:nvSpPr>
          <p:cNvPr id="174" name="Google Shape;174;p14"/>
          <p:cNvSpPr txBox="1">
            <a:spLocks noGrp="1"/>
          </p:cNvSpPr>
          <p:nvPr>
            <p:ph sz="quarter" idx="1"/>
          </p:nvPr>
        </p:nvSpPr>
        <p:spPr>
          <a:xfrm>
            <a:off x="381000" y="3319200"/>
            <a:ext cx="4038600" cy="3492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b="1" u="sng" dirty="0"/>
              <a:t>Advantages</a:t>
            </a: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en-US" dirty="0"/>
              <a:t>Easy to conduct</a:t>
            </a: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en-US" dirty="0"/>
              <a:t>Less time consuming</a:t>
            </a: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en-US" dirty="0"/>
              <a:t>Can apply on wide basis</a:t>
            </a: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en-US" dirty="0"/>
              <a:t>Refusal bias less</a:t>
            </a: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en-US" dirty="0"/>
              <a:t>Advises to the family easily drawn</a:t>
            </a: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sp>
        <p:nvSpPr>
          <p:cNvPr id="175" name="Google Shape;175;p14"/>
          <p:cNvSpPr txBox="1">
            <a:spLocks noGrp="1"/>
          </p:cNvSpPr>
          <p:nvPr>
            <p:ph sz="quarter" idx="2"/>
          </p:nvPr>
        </p:nvSpPr>
        <p:spPr>
          <a:xfrm>
            <a:off x="4800600" y="3276000"/>
            <a:ext cx="4038600" cy="35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b="1" u="sng" dirty="0"/>
              <a:t>Disadvantages</a:t>
            </a: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Can not comment on individual’s diet</a:t>
            </a: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Not quantifiably precise</a:t>
            </a: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Recall </a:t>
            </a:r>
            <a:r>
              <a:rPr lang="en-US" dirty="0" smtClean="0"/>
              <a:t>bias</a:t>
            </a:r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5"/>
          <p:cNvSpPr txBox="1">
            <a:spLocks noGrp="1"/>
          </p:cNvSpPr>
          <p:nvPr>
            <p:ph type="title"/>
          </p:nvPr>
        </p:nvSpPr>
        <p:spPr>
          <a:xfrm>
            <a:off x="533400" y="1432800"/>
            <a:ext cx="8229600" cy="8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 b="1" u="sng" dirty="0" smtClean="0">
                <a:latin typeface="Calibri"/>
                <a:ea typeface="Calibri"/>
                <a:cs typeface="Calibri"/>
                <a:sym typeface="Calibri"/>
              </a:rPr>
              <a:t>6. </a:t>
            </a:r>
            <a:r>
              <a:rPr lang="en-US" b="1" u="sng" dirty="0" smtClean="0"/>
              <a:t>Analysis of cooked food in laboratory </a:t>
            </a:r>
            <a:br>
              <a:rPr lang="en-US" b="1" u="sng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/>
          </a:p>
        </p:txBody>
      </p:sp>
      <p:sp>
        <p:nvSpPr>
          <p:cNvPr id="181" name="Google Shape;181;p15"/>
          <p:cNvSpPr txBox="1">
            <a:spLocks noGrp="1"/>
          </p:cNvSpPr>
          <p:nvPr>
            <p:ph sz="quarter" idx="1"/>
          </p:nvPr>
        </p:nvSpPr>
        <p:spPr>
          <a:xfrm>
            <a:off x="464344" y="2332037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u="sng" dirty="0" smtClean="0"/>
              <a:t>Advantages</a:t>
            </a:r>
          </a:p>
          <a:p>
            <a:pPr marL="342900" indent="-342900">
              <a:spcBef>
                <a:spcPts val="0"/>
              </a:spcBef>
            </a:pPr>
            <a:r>
              <a:rPr lang="en-US" u="sng" dirty="0" smtClean="0"/>
              <a:t>Most accurate method</a:t>
            </a:r>
            <a:endParaRPr/>
          </a:p>
        </p:txBody>
      </p:sp>
      <p:sp>
        <p:nvSpPr>
          <p:cNvPr id="182" name="Google Shape;182;p15"/>
          <p:cNvSpPr txBox="1">
            <a:spLocks noGrp="1"/>
          </p:cNvSpPr>
          <p:nvPr>
            <p:ph sz="quarter" idx="2"/>
          </p:nvPr>
        </p:nvSpPr>
        <p:spPr>
          <a:xfrm>
            <a:off x="4876800" y="2362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u="sng" dirty="0"/>
              <a:t>Disadvantages</a:t>
            </a: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 smtClean="0"/>
              <a:t>Time consuming </a:t>
            </a:r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 smtClean="0"/>
              <a:t>Costly method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Points to be noted while doing Diet Survey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Foods used for feeding the children should be recorded separately</a:t>
            </a:r>
          </a:p>
          <a:p>
            <a:r>
              <a:rPr lang="en-US" dirty="0" smtClean="0"/>
              <a:t>Snacks consumed outside the house should be recorded </a:t>
            </a:r>
          </a:p>
          <a:p>
            <a:r>
              <a:rPr lang="en-US" dirty="0" smtClean="0"/>
              <a:t>Absence of family members, during the period of survey should be recorded</a:t>
            </a:r>
          </a:p>
          <a:p>
            <a:r>
              <a:rPr lang="en-US" dirty="0" smtClean="0"/>
              <a:t>Guests partaking in the family meals must be noted</a:t>
            </a:r>
          </a:p>
          <a:p>
            <a:r>
              <a:rPr lang="en-US" dirty="0" smtClean="0"/>
              <a:t>Survey should not be made during occasions like marriage, birthday ceremonies and religious celebrations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en-US" sz="2800" b="1" u="sng"/>
              <a:t>Recommended Dietary Allowances (RDA) for energy, protein, fat and minerals for Indians</a:t>
            </a:r>
            <a:r>
              <a:rPr lang="en-US" sz="2800"/>
              <a:t/>
            </a:r>
            <a:br>
              <a:rPr lang="en-US" sz="2800"/>
            </a:br>
            <a:endParaRPr sz="2800"/>
          </a:p>
        </p:txBody>
      </p:sp>
      <p:graphicFrame>
        <p:nvGraphicFramePr>
          <p:cNvPr id="204" name="Google Shape;204;p18"/>
          <p:cNvGraphicFramePr/>
          <p:nvPr/>
        </p:nvGraphicFramePr>
        <p:xfrm>
          <a:off x="457202" y="914401"/>
          <a:ext cx="8381975" cy="5987970"/>
        </p:xfrm>
        <a:graphic>
          <a:graphicData uri="http://schemas.openxmlformats.org/drawingml/2006/table">
            <a:tbl>
              <a:tblPr firstRow="1" firstCol="1" bandRow="1">
                <a:noFill/>
                <a:tableStyleId>{AF89783F-455B-4921-AD96-5D31B189F82B}</a:tableStyleId>
              </a:tblPr>
              <a:tblGrid>
                <a:gridCol w="1310850"/>
                <a:gridCol w="1559750"/>
                <a:gridCol w="1559750"/>
                <a:gridCol w="940225"/>
                <a:gridCol w="1003800"/>
                <a:gridCol w="1003800"/>
                <a:gridCol w="1003800"/>
              </a:tblGrid>
              <a:tr h="1255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Group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Category/Age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Net Energy(kcal/day)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Protein (gm/d)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Visible fat (gm/d)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Calcium</a:t>
                      </a:r>
                      <a:endParaRPr sz="1800" u="none" strike="noStrike" cap="none"/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(mg/d)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Iron</a:t>
                      </a:r>
                      <a:endParaRPr sz="1800" u="none" strike="noStrike" cap="none"/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(mg/d)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</a:tr>
              <a:tr h="618600">
                <a:tc row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 </a:t>
                      </a:r>
                      <a:endParaRPr sz="1800" u="none" strike="noStrike" cap="none"/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Man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Sedentary work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2320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 row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 </a:t>
                      </a:r>
                      <a:endParaRPr sz="1800" u="none" strike="noStrike" cap="none"/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 </a:t>
                      </a:r>
                      <a:endParaRPr sz="1800" u="none" strike="noStrike" cap="none"/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60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25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 row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 </a:t>
                      </a:r>
                      <a:endParaRPr sz="1800" u="none" strike="noStrike" cap="none"/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 </a:t>
                      </a:r>
                      <a:endParaRPr sz="1800" u="none" strike="noStrike" cap="none"/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600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 row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 </a:t>
                      </a:r>
                      <a:endParaRPr sz="1800" u="none" strike="noStrike" cap="none"/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 </a:t>
                      </a:r>
                      <a:endParaRPr sz="1800" u="none" strike="noStrike" cap="none"/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17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</a:tr>
              <a:tr h="6186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Moderate work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2730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30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99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Heavy work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3490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40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18600">
                <a:tc rowSpan="6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 </a:t>
                      </a:r>
                      <a:endParaRPr sz="1800" u="none" strike="noStrike" cap="none"/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 </a:t>
                      </a:r>
                      <a:endParaRPr sz="1800" u="none" strike="noStrike" cap="none"/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 </a:t>
                      </a:r>
                      <a:endParaRPr sz="1800" u="none" strike="noStrike" cap="none"/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Woman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Sedentary work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1900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 rowSpan="6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 </a:t>
                      </a:r>
                      <a:endParaRPr sz="1800" u="none" strike="noStrike" cap="none"/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 </a:t>
                      </a:r>
                      <a:endParaRPr sz="1800" u="none" strike="noStrike" cap="none"/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 </a:t>
                      </a:r>
                      <a:endParaRPr sz="1800" u="none" strike="noStrike" cap="none"/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 </a:t>
                      </a:r>
                      <a:endParaRPr sz="1800" u="none" strike="noStrike" cap="none"/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55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20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 row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 </a:t>
                      </a:r>
                      <a:endParaRPr sz="1800" u="none" strike="noStrike" cap="none"/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 </a:t>
                      </a:r>
                      <a:endParaRPr sz="1800" u="none" strike="noStrike" cap="none"/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600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 row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 </a:t>
                      </a:r>
                      <a:endParaRPr sz="1800" u="none" strike="noStrike" cap="none"/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 </a:t>
                      </a:r>
                      <a:endParaRPr sz="1800" u="none" strike="noStrike" cap="none"/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21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</a:tr>
              <a:tr h="6186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Moderate work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2230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25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99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Heavy work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2850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30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99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Pregnant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/>
                        <a:t>+350</a:t>
                      </a:r>
                      <a:endParaRPr sz="18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30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 row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 </a:t>
                      </a:r>
                      <a:endParaRPr sz="1800" u="none" strike="noStrike" cap="none"/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 </a:t>
                      </a:r>
                      <a:endParaRPr sz="1800" u="none" strike="noStrike" cap="none"/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1200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35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</a:tr>
              <a:tr h="6186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Lactation    (0-6 m)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/>
                        <a:t>+600</a:t>
                      </a:r>
                      <a:endParaRPr sz="18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30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 </a:t>
                      </a:r>
                      <a:endParaRPr sz="1800" u="none" strike="noStrike" cap="none"/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21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</a:tr>
              <a:tr h="6186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Lactation</a:t>
                      </a:r>
                      <a:endParaRPr sz="1800" u="none" strike="noStrike" cap="none"/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(6-12 m)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/>
                        <a:t>+520</a:t>
                      </a:r>
                      <a:endParaRPr sz="18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30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9"/>
          <p:cNvSpPr txBox="1">
            <a:spLocks noGrp="1"/>
          </p:cNvSpPr>
          <p:nvPr>
            <p:ph type="title"/>
          </p:nvPr>
        </p:nvSpPr>
        <p:spPr>
          <a:xfrm>
            <a:off x="685803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 sz="3200" b="1" u="sng"/>
              <a:t>Balanced diet plan for Indians</a:t>
            </a:r>
            <a:r>
              <a:rPr lang="en-US" sz="3200"/>
              <a:t/>
            </a:r>
            <a:br>
              <a:rPr lang="en-US" sz="3200"/>
            </a:br>
            <a:r>
              <a:rPr lang="en-US" sz="3200" b="1"/>
              <a:t>(Quantities given in grams)</a:t>
            </a:r>
            <a:r>
              <a:rPr lang="en-US" sz="3200"/>
              <a:t/>
            </a:r>
            <a:br>
              <a:rPr lang="en-US" sz="3200"/>
            </a:br>
            <a:endParaRPr sz="3200"/>
          </a:p>
        </p:txBody>
      </p:sp>
      <p:graphicFrame>
        <p:nvGraphicFramePr>
          <p:cNvPr id="210" name="Google Shape;210;p19"/>
          <p:cNvGraphicFramePr/>
          <p:nvPr/>
        </p:nvGraphicFramePr>
        <p:xfrm>
          <a:off x="228597" y="1417638"/>
          <a:ext cx="8686800" cy="5408408"/>
        </p:xfrm>
        <a:graphic>
          <a:graphicData uri="http://schemas.openxmlformats.org/drawingml/2006/table">
            <a:tbl>
              <a:tblPr firstRow="1" firstCol="1" bandRow="1">
                <a:noFill/>
                <a:tableStyleId>{AF89783F-455B-4921-AD96-5D31B189F82B}</a:tableStyleId>
              </a:tblPr>
              <a:tblGrid>
                <a:gridCol w="2229975"/>
                <a:gridCol w="2157700"/>
                <a:gridCol w="2141425"/>
                <a:gridCol w="2157700"/>
              </a:tblGrid>
              <a:tr h="282700"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	Food item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Adult man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8833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Sedentary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Moderate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Heavy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</a:tr>
              <a:tr h="282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Cereals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460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520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670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</a:tr>
              <a:tr h="282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Pulses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40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50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60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</a:tr>
              <a:tr h="883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Green leafy vegetables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40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40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40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</a:tr>
              <a:tr h="583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Other vegetables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60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70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80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</a:tr>
              <a:tr h="583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Roots and tubers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50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60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80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</a:tr>
              <a:tr h="583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Milk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150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200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250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</a:tr>
              <a:tr h="282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Oil and fat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40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45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65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</a:tr>
              <a:tr h="282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Sugar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30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35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55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</a:tr>
              <a:tr h="282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 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 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 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 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 sz="3200" b="1" u="sng"/>
              <a:t>Balanced diet plan for Indians</a:t>
            </a:r>
            <a:r>
              <a:rPr lang="en-US" sz="3200"/>
              <a:t/>
            </a:r>
            <a:br>
              <a:rPr lang="en-US" sz="3200"/>
            </a:br>
            <a:r>
              <a:rPr lang="en-US" sz="3200" b="1"/>
              <a:t>(Quantities given in grams)</a:t>
            </a:r>
            <a:r>
              <a:rPr lang="en-US" sz="3200"/>
              <a:t/>
            </a:r>
            <a:br>
              <a:rPr lang="en-US" sz="3200"/>
            </a:br>
            <a:endParaRPr sz="3200"/>
          </a:p>
        </p:txBody>
      </p:sp>
      <p:graphicFrame>
        <p:nvGraphicFramePr>
          <p:cNvPr id="216" name="Google Shape;216;p20"/>
          <p:cNvGraphicFramePr/>
          <p:nvPr/>
        </p:nvGraphicFramePr>
        <p:xfrm>
          <a:off x="190500" y="1185676"/>
          <a:ext cx="8762975" cy="5471005"/>
        </p:xfrm>
        <a:graphic>
          <a:graphicData uri="http://schemas.openxmlformats.org/drawingml/2006/table">
            <a:tbl>
              <a:tblPr firstRow="1" firstCol="1" bandRow="1">
                <a:noFill/>
                <a:tableStyleId>{AF89783F-455B-4921-AD96-5D31B189F82B}</a:tableStyleId>
              </a:tblPr>
              <a:tblGrid>
                <a:gridCol w="1672900"/>
                <a:gridCol w="1618650"/>
                <a:gridCol w="1606450"/>
                <a:gridCol w="1557650"/>
                <a:gridCol w="1557650"/>
                <a:gridCol w="749675"/>
              </a:tblGrid>
              <a:tr h="289550"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	Food item</a:t>
                      </a: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 gridSpan="5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Adult woman</a:t>
                      </a: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8686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Sedentary</a:t>
                      </a: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Moderate</a:t>
                      </a: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Heavy</a:t>
                      </a: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Pregnancy</a:t>
                      </a: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Lactation</a:t>
                      </a: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</a:tr>
              <a:tr h="2895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Cereals</a:t>
                      </a: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410</a:t>
                      </a: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440</a:t>
                      </a: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575</a:t>
                      </a: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+35</a:t>
                      </a: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+60</a:t>
                      </a: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</a:tr>
              <a:tr h="2895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Pulses</a:t>
                      </a: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40</a:t>
                      </a: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45</a:t>
                      </a: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50</a:t>
                      </a: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+15</a:t>
                      </a: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+30</a:t>
                      </a: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</a:tr>
              <a:tr h="8686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Green leafy vegetables</a:t>
                      </a: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100</a:t>
                      </a: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100</a:t>
                      </a: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100</a:t>
                      </a: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 </a:t>
                      </a: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 </a:t>
                      </a: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</a:tr>
              <a:tr h="5790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Other vegetables</a:t>
                      </a: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40</a:t>
                      </a: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40</a:t>
                      </a: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100</a:t>
                      </a: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 </a:t>
                      </a: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 </a:t>
                      </a: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</a:tr>
              <a:tr h="5790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Roots and tubers</a:t>
                      </a: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50</a:t>
                      </a: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50</a:t>
                      </a: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60</a:t>
                      </a: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 </a:t>
                      </a: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 </a:t>
                      </a: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</a:tr>
              <a:tr h="5790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Milk</a:t>
                      </a: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100</a:t>
                      </a: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150</a:t>
                      </a: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200</a:t>
                      </a: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+100</a:t>
                      </a: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+100</a:t>
                      </a: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</a:tr>
              <a:tr h="2895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Oil and fat</a:t>
                      </a: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20</a:t>
                      </a: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25</a:t>
                      </a: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40</a:t>
                      </a: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 </a:t>
                      </a: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+10</a:t>
                      </a: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</a:tr>
              <a:tr h="2895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Sugar</a:t>
                      </a: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20</a:t>
                      </a: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20</a:t>
                      </a: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40</a:t>
                      </a: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+10</a:t>
                      </a: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+10</a:t>
                      </a: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1"/>
          <p:cNvSpPr txBox="1">
            <a:spLocks noGrp="1"/>
          </p:cNvSpPr>
          <p:nvPr>
            <p:ph type="title"/>
          </p:nvPr>
        </p:nvSpPr>
        <p:spPr>
          <a:xfrm>
            <a:off x="914400" y="0"/>
            <a:ext cx="77724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 sz="4000" b="1"/>
              <a:t>Type of Activity</a:t>
            </a:r>
            <a:endParaRPr sz="4000" b="1"/>
          </a:p>
        </p:txBody>
      </p:sp>
      <p:sp>
        <p:nvSpPr>
          <p:cNvPr id="222" name="Google Shape;222;p21"/>
          <p:cNvSpPr txBox="1">
            <a:spLocks noGrp="1"/>
          </p:cNvSpPr>
          <p:nvPr>
            <p:ph type="body" idx="4294967295"/>
          </p:nvPr>
        </p:nvSpPr>
        <p:spPr>
          <a:xfrm>
            <a:off x="1371600" y="1784350"/>
            <a:ext cx="77724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74295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74295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graphicFrame>
        <p:nvGraphicFramePr>
          <p:cNvPr id="223" name="Google Shape;223;p21"/>
          <p:cNvGraphicFramePr/>
          <p:nvPr/>
        </p:nvGraphicFramePr>
        <p:xfrm>
          <a:off x="685800" y="685800"/>
          <a:ext cx="8077200" cy="6006125"/>
        </p:xfrm>
        <a:graphic>
          <a:graphicData uri="http://schemas.openxmlformats.org/drawingml/2006/table">
            <a:tbl>
              <a:tblPr firstRow="1" bandRow="1">
                <a:noFill/>
                <a:tableStyleId>{AF89783F-455B-4921-AD96-5D31B189F82B}</a:tableStyleId>
              </a:tblPr>
              <a:tblGrid>
                <a:gridCol w="2692400"/>
                <a:gridCol w="2692400"/>
                <a:gridCol w="2692400"/>
              </a:tblGrid>
              <a:tr h="847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>
                          <a:solidFill>
                            <a:schemeClr val="lt1"/>
                          </a:solidFill>
                        </a:rPr>
                        <a:t>Heavy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1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400"/>
                        <a:buFont typeface="Calibri"/>
                        <a:buNone/>
                      </a:pPr>
                      <a:r>
                        <a:rPr lang="en-US" sz="2400" u="none" strike="noStrike" cap="none">
                          <a:solidFill>
                            <a:schemeClr val="lt1"/>
                          </a:solidFill>
                        </a:rPr>
                        <a:t>Moderate</a:t>
                      </a:r>
                      <a:endParaRPr sz="2400" u="none" strike="noStrike" cap="none">
                        <a:solidFill>
                          <a:schemeClr val="lt1"/>
                        </a:solidFill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>
                          <a:solidFill>
                            <a:schemeClr val="lt1"/>
                          </a:solidFill>
                        </a:rPr>
                        <a:t>Sedentary</a:t>
                      </a:r>
                      <a:endParaRPr sz="2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91450" marR="91450" marT="45725" marB="45725"/>
                </a:tc>
              </a:tr>
              <a:tr h="447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en-US" sz="2000" u="none" strike="noStrike" cap="none"/>
                        <a:t>Stone cutter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1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en-US" sz="2000" u="none" strike="noStrike" cap="none"/>
                        <a:t>Carpenter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Postman</a:t>
                      </a:r>
                      <a:endParaRPr sz="2000" u="none" strike="noStrike" cap="none"/>
                    </a:p>
                  </a:txBody>
                  <a:tcPr marL="91450" marR="91450" marT="45725" marB="45725"/>
                </a:tc>
              </a:tr>
              <a:tr h="432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en-US" sz="2000" u="none" strike="noStrike" cap="none"/>
                        <a:t>Blacksmith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1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en-US" sz="2000" u="none" strike="noStrike" cap="none"/>
                        <a:t>Electrician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Teacher</a:t>
                      </a:r>
                      <a:endParaRPr sz="2000" u="none" strike="noStrike" cap="none"/>
                    </a:p>
                  </a:txBody>
                  <a:tcPr marL="91450" marR="91450" marT="45725" marB="45725"/>
                </a:tc>
              </a:tr>
              <a:tr h="4936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en-US" sz="2000" u="none" strike="noStrike" cap="none"/>
                        <a:t>Wood cutter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1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en-US" sz="2000" u="none" strike="noStrike" cap="none"/>
                        <a:t>Waiter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Tailor</a:t>
                      </a:r>
                      <a:endParaRPr sz="2000" u="none" strike="noStrike" cap="none"/>
                    </a:p>
                  </a:txBody>
                  <a:tcPr marL="91450" marR="91450" marT="45725" marB="45725"/>
                </a:tc>
              </a:tr>
              <a:tr h="492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en-US" sz="2000" u="none" strike="noStrike" cap="none"/>
                        <a:t>Wire cutter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1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en-US" sz="2000" u="none" strike="noStrike" cap="none"/>
                        <a:t>Coolie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Shoemaker</a:t>
                      </a:r>
                      <a:endParaRPr sz="2000" u="none" strike="noStrike" cap="none"/>
                    </a:p>
                  </a:txBody>
                  <a:tcPr marL="91450" marR="91450" marT="45725" marB="45725"/>
                </a:tc>
              </a:tr>
              <a:tr h="4080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Mine worker</a:t>
                      </a:r>
                      <a:endParaRPr sz="20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Agriculture</a:t>
                      </a:r>
                      <a:endParaRPr sz="20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/>
                        <a:t>Housewife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4361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1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en-US" sz="2000" u="none" strike="noStrike" cap="none"/>
                        <a:t>Wood smith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Retired personnel</a:t>
                      </a:r>
                      <a:endParaRPr sz="2000" u="none" strike="noStrike" cap="none"/>
                    </a:p>
                  </a:txBody>
                  <a:tcPr marL="91450" marR="91450" marT="45725" marB="45725"/>
                </a:tc>
              </a:tr>
              <a:tr h="4080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/>
                        <a:t>Housemaid</a:t>
                      </a:r>
                      <a:endParaRPr sz="2000" b="1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Peon</a:t>
                      </a:r>
                      <a:endParaRPr sz="2000" u="none" strike="noStrike" cap="none"/>
                    </a:p>
                  </a:txBody>
                  <a:tcPr marL="91450" marR="91450" marT="45725" marB="45725"/>
                </a:tc>
              </a:tr>
              <a:tr h="4080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Industrial labour</a:t>
                      </a:r>
                      <a:endParaRPr sz="20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/>
                        <a:t>Student</a:t>
                      </a:r>
                      <a:endParaRPr sz="2000" b="1" u="none" strike="noStrike" cap="none"/>
                    </a:p>
                  </a:txBody>
                  <a:tcPr marL="91450" marR="91450" marT="45725" marB="45725"/>
                </a:tc>
              </a:tr>
              <a:tr h="4080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Agricultural labour</a:t>
                      </a:r>
                      <a:endParaRPr sz="20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u="none" strike="noStrike" cap="none"/>
                    </a:p>
                  </a:txBody>
                  <a:tcPr marL="91450" marR="91450" marT="45725" marB="45725"/>
                </a:tc>
              </a:tr>
              <a:tr h="4080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Welder</a:t>
                      </a:r>
                      <a:endParaRPr sz="20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u="none" strike="noStrike" cap="none"/>
                    </a:p>
                  </a:txBody>
                  <a:tcPr marL="91450" marR="91450" marT="45725" marB="45725"/>
                </a:tc>
              </a:tr>
              <a:tr h="4080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Driver</a:t>
                      </a:r>
                      <a:endParaRPr sz="20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u="none" strike="noStrike" cap="none"/>
                    </a:p>
                  </a:txBody>
                  <a:tcPr marL="91450" marR="91450" marT="45725" marB="45725"/>
                </a:tc>
              </a:tr>
              <a:tr h="4080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Rickshaw puller</a:t>
                      </a:r>
                      <a:endParaRPr sz="20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u="none" strike="noStrike" cap="none"/>
                    </a:p>
                  </a:txBody>
                  <a:tcPr marL="91450" marR="91450" marT="45725" marB="45725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2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 sz="3200" b="1"/>
              <a:t>Approximate calorific value of common cooked food</a:t>
            </a:r>
            <a:endParaRPr sz="3200" b="1"/>
          </a:p>
        </p:txBody>
      </p:sp>
      <p:sp>
        <p:nvSpPr>
          <p:cNvPr id="229" name="Google Shape;229;p22"/>
          <p:cNvSpPr txBox="1">
            <a:spLocks noGrp="1"/>
          </p:cNvSpPr>
          <p:nvPr>
            <p:ph type="dt" sz="half" idx="10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25-Nov-19</a:t>
            </a:r>
            <a:endParaRPr/>
          </a:p>
        </p:txBody>
      </p:sp>
      <p:sp>
        <p:nvSpPr>
          <p:cNvPr id="230" name="Google Shape;230;p22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Nutritive value of Indian food items</a:t>
            </a:r>
            <a:endParaRPr/>
          </a:p>
        </p:txBody>
      </p:sp>
      <p:sp>
        <p:nvSpPr>
          <p:cNvPr id="231" name="Google Shape;231;p2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20</a:t>
            </a:fld>
            <a:endParaRPr/>
          </a:p>
        </p:txBody>
      </p:sp>
      <p:graphicFrame>
        <p:nvGraphicFramePr>
          <p:cNvPr id="232" name="Google Shape;232;p22"/>
          <p:cNvGraphicFramePr/>
          <p:nvPr/>
        </p:nvGraphicFramePr>
        <p:xfrm>
          <a:off x="1371600" y="1219201"/>
          <a:ext cx="6172200" cy="5151250"/>
        </p:xfrm>
        <a:graphic>
          <a:graphicData uri="http://schemas.openxmlformats.org/drawingml/2006/table">
            <a:tbl>
              <a:tblPr firstRow="1">
                <a:noFill/>
                <a:tableStyleId>{AF89783F-455B-4921-AD96-5D31B189F82B}</a:tableStyleId>
              </a:tblPr>
              <a:tblGrid>
                <a:gridCol w="2057400"/>
                <a:gridCol w="2057400"/>
                <a:gridCol w="2057400"/>
              </a:tblGrid>
              <a:tr h="3692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Preparation</a:t>
                      </a:r>
                      <a:endParaRPr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Quantity</a:t>
                      </a:r>
                      <a:endParaRPr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Calories (Kcal)</a:t>
                      </a:r>
                      <a:endParaRPr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6927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1" i="0" u="none" strike="noStrike" cap="none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Cereals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C4BD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92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Roti</a:t>
                      </a:r>
                      <a:endParaRPr sz="20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80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3692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Paratha</a:t>
                      </a:r>
                      <a:endParaRPr sz="20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150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3692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Puri</a:t>
                      </a:r>
                      <a:endParaRPr sz="20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100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3692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Bread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85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3692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Rice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 cup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170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3692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Poha</a:t>
                      </a:r>
                      <a:endParaRPr sz="20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 cup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270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3692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Khichdi</a:t>
                      </a:r>
                      <a:endParaRPr sz="20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 cup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200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3692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Upma</a:t>
                      </a:r>
                      <a:endParaRPr sz="20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 cup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270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3692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Dosa</a:t>
                      </a:r>
                      <a:endParaRPr sz="20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125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3692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Idli</a:t>
                      </a:r>
                      <a:endParaRPr sz="20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75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3692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Dhokla</a:t>
                      </a:r>
                      <a:endParaRPr sz="20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100</a:t>
                      </a:r>
                      <a:endParaRPr/>
                    </a:p>
                  </a:txBody>
                  <a:tcPr marL="91450" marR="91450" marT="45725" marB="45725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3"/>
          <p:cNvSpPr txBox="1">
            <a:spLocks noGrp="1"/>
          </p:cNvSpPr>
          <p:nvPr>
            <p:ph type="dt" sz="half" idx="10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25-Nov-19</a:t>
            </a:r>
            <a:endParaRPr/>
          </a:p>
        </p:txBody>
      </p:sp>
      <p:sp>
        <p:nvSpPr>
          <p:cNvPr id="238" name="Google Shape;238;p23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Nutritive value of Indian food items</a:t>
            </a:r>
            <a:endParaRPr/>
          </a:p>
        </p:txBody>
      </p:sp>
      <p:sp>
        <p:nvSpPr>
          <p:cNvPr id="239" name="Google Shape;239;p23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21</a:t>
            </a:fld>
            <a:endParaRPr/>
          </a:p>
        </p:txBody>
      </p:sp>
      <p:graphicFrame>
        <p:nvGraphicFramePr>
          <p:cNvPr id="240" name="Google Shape;240;p23"/>
          <p:cNvGraphicFramePr/>
          <p:nvPr/>
        </p:nvGraphicFramePr>
        <p:xfrm>
          <a:off x="1295400" y="762000"/>
          <a:ext cx="6172200" cy="5589475"/>
        </p:xfrm>
        <a:graphic>
          <a:graphicData uri="http://schemas.openxmlformats.org/drawingml/2006/table">
            <a:tbl>
              <a:tblPr firstRow="1">
                <a:noFill/>
                <a:tableStyleId>{AF89783F-455B-4921-AD96-5D31B189F82B}</a:tableStyleId>
              </a:tblPr>
              <a:tblGrid>
                <a:gridCol w="2057400"/>
                <a:gridCol w="2057400"/>
                <a:gridCol w="2057400"/>
              </a:tblGrid>
              <a:tr h="4382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Preparation</a:t>
                      </a:r>
                      <a:endParaRPr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Quantity</a:t>
                      </a:r>
                      <a:endParaRPr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Calories (Kcal)</a:t>
                      </a:r>
                      <a:endParaRPr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8832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1" i="0" u="none" strike="noStrike" cap="none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Pulses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C4BD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883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Plain dhal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½ cup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100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3883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Sambhar</a:t>
                      </a:r>
                      <a:endParaRPr sz="20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 cup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110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38832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1" i="0" u="none" strike="noStrike" cap="none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Vegetable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C4BD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883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Dry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 cup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150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3883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With gravy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 cup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170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38832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1" i="0" u="none" strike="noStrike" cap="none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Non vegetarian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C4BD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883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Boiled egg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90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3883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Fried egg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160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3883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Omelette 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160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3883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Mutton curry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¾ cup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240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3883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Chicken curry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¾ cup 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260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3883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Fish fried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 no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220</a:t>
                      </a:r>
                      <a:endParaRPr/>
                    </a:p>
                  </a:txBody>
                  <a:tcPr marL="91450" marR="91450" marT="45725" marB="45725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4"/>
          <p:cNvSpPr txBox="1">
            <a:spLocks noGrp="1"/>
          </p:cNvSpPr>
          <p:nvPr>
            <p:ph type="dt" sz="half" idx="10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25-Nov-19</a:t>
            </a:r>
            <a:endParaRPr/>
          </a:p>
        </p:txBody>
      </p:sp>
      <p:sp>
        <p:nvSpPr>
          <p:cNvPr id="246" name="Google Shape;246;p24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Nutritive value of Indian food items</a:t>
            </a:r>
            <a:endParaRPr/>
          </a:p>
        </p:txBody>
      </p:sp>
      <p:sp>
        <p:nvSpPr>
          <p:cNvPr id="247" name="Google Shape;247;p2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22</a:t>
            </a:fld>
            <a:endParaRPr/>
          </a:p>
        </p:txBody>
      </p:sp>
      <p:graphicFrame>
        <p:nvGraphicFramePr>
          <p:cNvPr id="248" name="Google Shape;248;p24"/>
          <p:cNvGraphicFramePr/>
          <p:nvPr/>
        </p:nvGraphicFramePr>
        <p:xfrm>
          <a:off x="1371600" y="838199"/>
          <a:ext cx="6172200" cy="5321700"/>
        </p:xfrm>
        <a:graphic>
          <a:graphicData uri="http://schemas.openxmlformats.org/drawingml/2006/table">
            <a:tbl>
              <a:tblPr firstRow="1">
                <a:noFill/>
                <a:tableStyleId>{AF89783F-455B-4921-AD96-5D31B189F82B}</a:tableStyleId>
              </a:tblPr>
              <a:tblGrid>
                <a:gridCol w="2362200"/>
                <a:gridCol w="1752600"/>
                <a:gridCol w="2057400"/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Preparation</a:t>
                      </a:r>
                      <a:endParaRPr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Quantity</a:t>
                      </a:r>
                      <a:endParaRPr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Calories (Kcal)</a:t>
                      </a:r>
                      <a:endParaRPr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40537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1" i="0" u="none" strike="noStrike" cap="none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Savory snacks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C4BD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053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Pakoda</a:t>
                      </a:r>
                      <a:endParaRPr sz="20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 nos.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280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4053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Chat (dahi pakodi)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 nos.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220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4053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Cheese balls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 nos.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250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4053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Vada</a:t>
                      </a:r>
                      <a:endParaRPr sz="20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 nos.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140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4053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Dahi vada</a:t>
                      </a:r>
                      <a:endParaRPr sz="20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 nos.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180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4053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Masala dosa</a:t>
                      </a:r>
                      <a:endParaRPr sz="20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 no.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200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4053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Kachori</a:t>
                      </a:r>
                      <a:endParaRPr sz="20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 nos.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380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4053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Samosa</a:t>
                      </a:r>
                      <a:endParaRPr sz="20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 no.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200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4053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Sandwich (butter)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 nos.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200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4053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Veg puff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 no.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170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4053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Pizza (cheese)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 slice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200</a:t>
                      </a:r>
                      <a:endParaRPr/>
                    </a:p>
                  </a:txBody>
                  <a:tcPr marL="91450" marR="91450" marT="45725" marB="45725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5"/>
          <p:cNvSpPr txBox="1">
            <a:spLocks noGrp="1"/>
          </p:cNvSpPr>
          <p:nvPr>
            <p:ph type="dt" sz="half" idx="10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25-Nov-19</a:t>
            </a:r>
            <a:endParaRPr/>
          </a:p>
        </p:txBody>
      </p:sp>
      <p:sp>
        <p:nvSpPr>
          <p:cNvPr id="254" name="Google Shape;254;p25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Nutritive value of Indian food items</a:t>
            </a:r>
            <a:endParaRPr/>
          </a:p>
        </p:txBody>
      </p:sp>
      <p:sp>
        <p:nvSpPr>
          <p:cNvPr id="255" name="Google Shape;255;p2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23</a:t>
            </a:fld>
            <a:endParaRPr/>
          </a:p>
        </p:txBody>
      </p:sp>
      <p:graphicFrame>
        <p:nvGraphicFramePr>
          <p:cNvPr id="256" name="Google Shape;256;p25"/>
          <p:cNvGraphicFramePr/>
          <p:nvPr/>
        </p:nvGraphicFramePr>
        <p:xfrm>
          <a:off x="1371600" y="609600"/>
          <a:ext cx="6172200" cy="5547500"/>
        </p:xfrm>
        <a:graphic>
          <a:graphicData uri="http://schemas.openxmlformats.org/drawingml/2006/table">
            <a:tbl>
              <a:tblPr firstRow="1">
                <a:noFill/>
                <a:tableStyleId>{AF89783F-455B-4921-AD96-5D31B189F82B}</a:tableStyleId>
              </a:tblPr>
              <a:tblGrid>
                <a:gridCol w="2362200"/>
                <a:gridCol w="1752600"/>
                <a:gridCol w="2057400"/>
              </a:tblGrid>
              <a:tr h="3811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Preparation</a:t>
                      </a:r>
                      <a:endParaRPr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Quantity</a:t>
                      </a:r>
                      <a:endParaRPr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Calories (Kcal)</a:t>
                      </a:r>
                      <a:endParaRPr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81000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1" i="0" u="none" strike="noStrike" cap="none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Sweets and desserts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C4BD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Besan barfi</a:t>
                      </a:r>
                      <a:endParaRPr sz="20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400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Fruit cake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270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Chikki</a:t>
                      </a:r>
                      <a:endParaRPr sz="20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290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Srikhand</a:t>
                      </a:r>
                      <a:endParaRPr sz="20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½ cup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200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Halwa</a:t>
                      </a:r>
                      <a:endParaRPr sz="20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½ cup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320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Caramel 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½ cup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160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Ice cream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½ cup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200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Milk chocolate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25 gm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140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381000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1" i="0" u="none" strike="noStrike" cap="none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Chutneys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C4BD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Coconut/groundnut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 tbsp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120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Tamarind+jaggery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 tbsp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60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Tomato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 tbsp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</a:t>
                      </a:r>
                      <a:endParaRPr/>
                    </a:p>
                  </a:txBody>
                  <a:tcPr marL="91450" marR="91450" marT="45725" marB="45725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26"/>
          <p:cNvSpPr txBox="1">
            <a:spLocks noGrp="1"/>
          </p:cNvSpPr>
          <p:nvPr>
            <p:ph type="dt" sz="half" idx="10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25-Nov-19</a:t>
            </a:r>
            <a:endParaRPr/>
          </a:p>
        </p:txBody>
      </p:sp>
      <p:sp>
        <p:nvSpPr>
          <p:cNvPr id="262" name="Google Shape;262;p26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Nutritive value of Indian food items</a:t>
            </a:r>
            <a:endParaRPr/>
          </a:p>
        </p:txBody>
      </p:sp>
      <p:sp>
        <p:nvSpPr>
          <p:cNvPr id="263" name="Google Shape;263;p26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24</a:t>
            </a:fld>
            <a:endParaRPr/>
          </a:p>
        </p:txBody>
      </p:sp>
      <p:graphicFrame>
        <p:nvGraphicFramePr>
          <p:cNvPr id="264" name="Google Shape;264;p26"/>
          <p:cNvGraphicFramePr/>
          <p:nvPr/>
        </p:nvGraphicFramePr>
        <p:xfrm>
          <a:off x="1447800" y="685800"/>
          <a:ext cx="6172200" cy="5507675"/>
        </p:xfrm>
        <a:graphic>
          <a:graphicData uri="http://schemas.openxmlformats.org/drawingml/2006/table">
            <a:tbl>
              <a:tblPr firstRow="1">
                <a:noFill/>
                <a:tableStyleId>{AF89783F-455B-4921-AD96-5D31B189F82B}</a:tableStyleId>
              </a:tblPr>
              <a:tblGrid>
                <a:gridCol w="2590800"/>
                <a:gridCol w="1524000"/>
                <a:gridCol w="2057400"/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Preparation</a:t>
                      </a:r>
                      <a:endParaRPr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Quantity</a:t>
                      </a:r>
                      <a:endParaRPr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Calories (Kcal)</a:t>
                      </a:r>
                      <a:endParaRPr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40537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1" i="0" u="none" strike="noStrike" cap="none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Beverages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C4BD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053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Tea (2 tsp sugar)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 cup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75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4053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Coffee (2 tsp sugar)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 cup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110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4053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Cow’s milk (2 tsp sugar)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 cup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180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4053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Buffalo’s milk (2 tsp sugar)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 cup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320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4053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Lassi (2 tsp sugar)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 glass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110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4053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Buttermilk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 glass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90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4053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Sherbat</a:t>
                      </a:r>
                      <a:endParaRPr sz="20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 glass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200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4053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Squash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 glass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75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4053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Fresh lime juice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 glass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60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4053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Cold drink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200 ml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150</a:t>
                      </a:r>
                      <a:endParaRPr/>
                    </a:p>
                  </a:txBody>
                  <a:tcPr marL="91450" marR="91450" marT="45725" marB="45725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7"/>
          <p:cNvSpPr txBox="1">
            <a:spLocks noGrp="1"/>
          </p:cNvSpPr>
          <p:nvPr>
            <p:ph type="dt" sz="half" idx="10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25-Nov-19</a:t>
            </a:r>
            <a:endParaRPr/>
          </a:p>
        </p:txBody>
      </p:sp>
      <p:sp>
        <p:nvSpPr>
          <p:cNvPr id="270" name="Google Shape;270;p27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Nutritive value of Indian food items</a:t>
            </a:r>
            <a:endParaRPr/>
          </a:p>
        </p:txBody>
      </p:sp>
      <p:sp>
        <p:nvSpPr>
          <p:cNvPr id="271" name="Google Shape;271;p27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25</a:t>
            </a:fld>
            <a:endParaRPr/>
          </a:p>
        </p:txBody>
      </p:sp>
      <p:graphicFrame>
        <p:nvGraphicFramePr>
          <p:cNvPr id="272" name="Google Shape;272;p27"/>
          <p:cNvGraphicFramePr/>
          <p:nvPr/>
        </p:nvGraphicFramePr>
        <p:xfrm>
          <a:off x="1447800" y="533400"/>
          <a:ext cx="6172200" cy="5943750"/>
        </p:xfrm>
        <a:graphic>
          <a:graphicData uri="http://schemas.openxmlformats.org/drawingml/2006/table">
            <a:tbl>
              <a:tblPr firstRow="1">
                <a:noFill/>
                <a:tableStyleId>{AF89783F-455B-4921-AD96-5D31B189F82B}</a:tableStyleId>
              </a:tblPr>
              <a:tblGrid>
                <a:gridCol w="2362200"/>
                <a:gridCol w="1752600"/>
                <a:gridCol w="2057400"/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Preparation</a:t>
                      </a:r>
                      <a:endParaRPr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Quantity</a:t>
                      </a:r>
                      <a:endParaRPr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Calories (Kcal)</a:t>
                      </a:r>
                      <a:endParaRPr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81000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1" i="0" u="none" strike="noStrike" cap="none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Nuts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C4BD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Almonds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 nos.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85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Cashew nuts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 nos.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95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Peanuts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50 nos.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90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Coconut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¼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140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381000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1" i="0" u="none" strike="noStrike" cap="none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Fruits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C4BD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Apple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65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Mango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180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Guava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50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Banana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90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Papaya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80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Pineapple 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50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3352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Custard apple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130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Grapes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30 nos.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70</a:t>
                      </a:r>
                      <a:endParaRPr/>
                    </a:p>
                  </a:txBody>
                  <a:tcPr marL="91450" marR="91450" marT="45725" marB="45725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28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 sz="3600" b="1"/>
              <a:t>Major raw foods and their nutritive value</a:t>
            </a:r>
            <a:endParaRPr sz="3600" b="1"/>
          </a:p>
        </p:txBody>
      </p:sp>
      <p:sp>
        <p:nvSpPr>
          <p:cNvPr id="278" name="Google Shape;278;p28"/>
          <p:cNvSpPr txBox="1">
            <a:spLocks noGrp="1"/>
          </p:cNvSpPr>
          <p:nvPr>
            <p:ph type="dt" sz="half" idx="10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25-Nov-19</a:t>
            </a:r>
            <a:endParaRPr/>
          </a:p>
        </p:txBody>
      </p:sp>
      <p:sp>
        <p:nvSpPr>
          <p:cNvPr id="279" name="Google Shape;279;p28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Nutritive value of Indian food items</a:t>
            </a:r>
            <a:endParaRPr/>
          </a:p>
        </p:txBody>
      </p:sp>
      <p:sp>
        <p:nvSpPr>
          <p:cNvPr id="280" name="Google Shape;280;p28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26</a:t>
            </a:fld>
            <a:endParaRPr/>
          </a:p>
        </p:txBody>
      </p:sp>
      <p:graphicFrame>
        <p:nvGraphicFramePr>
          <p:cNvPr id="281" name="Google Shape;281;p28"/>
          <p:cNvGraphicFramePr/>
          <p:nvPr/>
        </p:nvGraphicFramePr>
        <p:xfrm>
          <a:off x="609600" y="609605"/>
          <a:ext cx="8077225" cy="5852300"/>
        </p:xfrm>
        <a:graphic>
          <a:graphicData uri="http://schemas.openxmlformats.org/drawingml/2006/table">
            <a:tbl>
              <a:tblPr firstRow="1">
                <a:noFill/>
                <a:tableStyleId>{AF89783F-455B-4921-AD96-5D31B189F82B}</a:tableStyleId>
              </a:tblPr>
              <a:tblGrid>
                <a:gridCol w="1854775"/>
                <a:gridCol w="1574225"/>
                <a:gridCol w="1417325"/>
                <a:gridCol w="1615450"/>
                <a:gridCol w="1615450"/>
              </a:tblGrid>
              <a:tr h="6754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Foodstuff</a:t>
                      </a:r>
                      <a:endParaRPr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Protein (g)</a:t>
                      </a:r>
                      <a:endParaRPr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Fat (g)</a:t>
                      </a:r>
                      <a:endParaRPr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Carbo (g)</a:t>
                      </a:r>
                      <a:endParaRPr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Energy (kcal)</a:t>
                      </a:r>
                      <a:endParaRPr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81800">
                <a:tc gridSpan="5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1" i="0" u="none" strike="noStrike" cap="none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Cereals and millets (per 100 g)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C4BD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81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Wheat, flour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12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1.7</a:t>
                      </a:r>
                      <a:endParaRPr sz="2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341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381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Rice, polish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0.5</a:t>
                      </a:r>
                      <a:endParaRPr sz="2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345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381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Maize, dry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11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3.5</a:t>
                      </a:r>
                      <a:endParaRPr sz="2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65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342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381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Bajra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11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 sz="2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65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361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381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Jowar</a:t>
                      </a:r>
                      <a:endParaRPr sz="20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sz="2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350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381800">
                <a:tc gridSpan="5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1" i="0" u="none" strike="noStrike" cap="none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Pulses and legumes (per 100 g)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C4BD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81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Red gram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22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1.5</a:t>
                      </a:r>
                      <a:endParaRPr sz="2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335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381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Green gram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25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sz="2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350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381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Bengal gram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17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 sz="2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360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381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Black gram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24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1.5</a:t>
                      </a:r>
                      <a:endParaRPr sz="2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350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381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rajmah</a:t>
                      </a:r>
                      <a:endParaRPr sz="20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23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sz="2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345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381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Soya bean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43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  <a:endParaRPr sz="2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430</a:t>
                      </a:r>
                      <a:endParaRPr/>
                    </a:p>
                  </a:txBody>
                  <a:tcPr marL="91450" marR="91450" marT="45725" marB="45725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29"/>
          <p:cNvSpPr txBox="1">
            <a:spLocks noGrp="1"/>
          </p:cNvSpPr>
          <p:nvPr>
            <p:ph type="dt" sz="half" idx="10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25-Nov-19</a:t>
            </a:r>
            <a:endParaRPr/>
          </a:p>
        </p:txBody>
      </p:sp>
      <p:sp>
        <p:nvSpPr>
          <p:cNvPr id="287" name="Google Shape;287;p29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Nutritive value of Indian food items</a:t>
            </a:r>
            <a:endParaRPr/>
          </a:p>
        </p:txBody>
      </p:sp>
      <p:sp>
        <p:nvSpPr>
          <p:cNvPr id="288" name="Google Shape;288;p29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27</a:t>
            </a:fld>
            <a:endParaRPr/>
          </a:p>
        </p:txBody>
      </p:sp>
      <p:graphicFrame>
        <p:nvGraphicFramePr>
          <p:cNvPr id="289" name="Google Shape;289;p29"/>
          <p:cNvGraphicFramePr/>
          <p:nvPr/>
        </p:nvGraphicFramePr>
        <p:xfrm>
          <a:off x="609600" y="685800"/>
          <a:ext cx="8077225" cy="5456050"/>
        </p:xfrm>
        <a:graphic>
          <a:graphicData uri="http://schemas.openxmlformats.org/drawingml/2006/table">
            <a:tbl>
              <a:tblPr firstRow="1">
                <a:noFill/>
                <a:tableStyleId>{AF89783F-455B-4921-AD96-5D31B189F82B}</a:tableStyleId>
              </a:tblPr>
              <a:tblGrid>
                <a:gridCol w="1854775"/>
                <a:gridCol w="1574225"/>
                <a:gridCol w="1417325"/>
                <a:gridCol w="1615450"/>
                <a:gridCol w="1615450"/>
              </a:tblGrid>
              <a:tr h="6754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Foodstuff</a:t>
                      </a:r>
                      <a:endParaRPr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Protein (g)</a:t>
                      </a:r>
                      <a:endParaRPr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Fat (g)</a:t>
                      </a:r>
                      <a:endParaRPr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Carbo (g)</a:t>
                      </a:r>
                      <a:endParaRPr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Energy (kcal)</a:t>
                      </a:r>
                      <a:endParaRPr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81800">
                <a:tc gridSpan="5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1" i="0" u="none" strike="noStrike" cap="none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Milk and milk products (per 100 ml)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C4BD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81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Milk, buffalo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4.3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6.5</a:t>
                      </a:r>
                      <a:endParaRPr sz="2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120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381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Milk, cow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3.2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 sz="2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4.5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70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381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Milk, human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1.1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3.5</a:t>
                      </a:r>
                      <a:endParaRPr sz="2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7.5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65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381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Curd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3.1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 sz="2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60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381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Cheese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24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25</a:t>
                      </a:r>
                      <a:endParaRPr sz="2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350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381800">
                <a:tc gridSpan="5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1" i="0" u="none" strike="noStrike" cap="none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Meat, fish and poultry (per 100 gm)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C4BD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81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Egg, hen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13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13</a:t>
                      </a:r>
                      <a:endParaRPr sz="2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170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381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Fish, fried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sz="2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90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381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Mutton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13</a:t>
                      </a:r>
                      <a:endParaRPr sz="2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200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381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Pork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 sz="2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115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381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Beef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22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2.5</a:t>
                      </a:r>
                      <a:endParaRPr sz="2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115</a:t>
                      </a:r>
                      <a:endParaRPr/>
                    </a:p>
                  </a:txBody>
                  <a:tcPr marL="91450" marR="91450" marT="45725" marB="45725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30"/>
          <p:cNvSpPr txBox="1">
            <a:spLocks noGrp="1"/>
          </p:cNvSpPr>
          <p:nvPr>
            <p:ph type="dt" sz="half" idx="10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25-Nov-19</a:t>
            </a:r>
            <a:endParaRPr/>
          </a:p>
        </p:txBody>
      </p:sp>
      <p:sp>
        <p:nvSpPr>
          <p:cNvPr id="295" name="Google Shape;295;p30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Nutritive value of Indian food items</a:t>
            </a:r>
            <a:endParaRPr/>
          </a:p>
        </p:txBody>
      </p:sp>
      <p:sp>
        <p:nvSpPr>
          <p:cNvPr id="296" name="Google Shape;296;p30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28</a:t>
            </a:fld>
            <a:endParaRPr/>
          </a:p>
        </p:txBody>
      </p:sp>
      <p:graphicFrame>
        <p:nvGraphicFramePr>
          <p:cNvPr id="297" name="Google Shape;297;p30"/>
          <p:cNvGraphicFramePr/>
          <p:nvPr/>
        </p:nvGraphicFramePr>
        <p:xfrm>
          <a:off x="609600" y="609605"/>
          <a:ext cx="8077225" cy="5059800"/>
        </p:xfrm>
        <a:graphic>
          <a:graphicData uri="http://schemas.openxmlformats.org/drawingml/2006/table">
            <a:tbl>
              <a:tblPr firstRow="1">
                <a:noFill/>
                <a:tableStyleId>{AF89783F-455B-4921-AD96-5D31B189F82B}</a:tableStyleId>
              </a:tblPr>
              <a:tblGrid>
                <a:gridCol w="1854775"/>
                <a:gridCol w="1574225"/>
                <a:gridCol w="1417325"/>
                <a:gridCol w="1615450"/>
                <a:gridCol w="1615450"/>
              </a:tblGrid>
              <a:tr h="6754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Foodstuff</a:t>
                      </a:r>
                      <a:endParaRPr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Protein (g)</a:t>
                      </a:r>
                      <a:endParaRPr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Fat (g)</a:t>
                      </a:r>
                      <a:endParaRPr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Carbo (g)</a:t>
                      </a:r>
                      <a:endParaRPr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Energy (kcal)</a:t>
                      </a:r>
                      <a:endParaRPr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81800">
                <a:tc gridSpan="5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1" i="0" u="none" strike="noStrike" cap="none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Fats and edible oils (per 100 gm)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C4BD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81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Butter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80</a:t>
                      </a:r>
                      <a:endParaRPr sz="2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730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381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Ghee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100</a:t>
                      </a:r>
                      <a:endParaRPr sz="2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900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381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Cooking oils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100</a:t>
                      </a:r>
                      <a:endParaRPr sz="2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900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381800">
                <a:tc gridSpan="5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1" i="0" u="none" strike="noStrike" cap="none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Nuts and oilseeds (per 100 gm)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C4BD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81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Almond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21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60</a:t>
                      </a:r>
                      <a:endParaRPr sz="2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655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381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Cashew nut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21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45</a:t>
                      </a:r>
                      <a:endParaRPr sz="2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22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600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381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Walnut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50</a:t>
                      </a:r>
                      <a:endParaRPr sz="2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630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381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Pistachio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55</a:t>
                      </a:r>
                      <a:endParaRPr sz="2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16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620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381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Coconut, dry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60</a:t>
                      </a:r>
                      <a:endParaRPr sz="2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660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381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Groundnut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25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40</a:t>
                      </a:r>
                      <a:endParaRPr sz="2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25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570</a:t>
                      </a:r>
                      <a:endParaRPr/>
                    </a:p>
                  </a:txBody>
                  <a:tcPr marL="91450" marR="91450" marT="45725" marB="45725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1"/>
          <p:cNvSpPr txBox="1">
            <a:spLocks noGrp="1"/>
          </p:cNvSpPr>
          <p:nvPr>
            <p:ph type="title"/>
          </p:nvPr>
        </p:nvSpPr>
        <p:spPr>
          <a:xfrm>
            <a:off x="685800" y="0"/>
            <a:ext cx="77724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b="1" u="sng">
                <a:latin typeface="Calibri"/>
                <a:ea typeface="Calibri"/>
                <a:cs typeface="Calibri"/>
                <a:sym typeface="Calibri"/>
              </a:rPr>
              <a:t>Example Of Inventory Method</a:t>
            </a:r>
            <a:endParaRPr b="1" u="sng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31"/>
          <p:cNvSpPr txBox="1">
            <a:spLocks noGrp="1"/>
          </p:cNvSpPr>
          <p:nvPr>
            <p:ph sz="quarter" idx="1"/>
          </p:nvPr>
        </p:nvSpPr>
        <p:spPr>
          <a:xfrm>
            <a:off x="762000" y="762000"/>
            <a:ext cx="7772400" cy="5364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582930" lvl="0" indent="-5143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endParaRPr sz="4000" u="sng"/>
          </a:p>
          <a:p>
            <a:pPr marL="582930" lvl="0" indent="-51435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u="sng"/>
              <a:t>Step -1</a:t>
            </a:r>
            <a:endParaRPr/>
          </a:p>
          <a:p>
            <a:pPr marL="582930" lvl="0" indent="-51435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Write down all family member with their age , sex, type of activity they done whole day.</a:t>
            </a:r>
            <a:endParaRPr/>
          </a:p>
          <a:p>
            <a:pPr marL="582930" lvl="0" indent="-51435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582930" lvl="0" indent="-51435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u="sng"/>
              <a:t>Step-2</a:t>
            </a:r>
            <a:endParaRPr/>
          </a:p>
          <a:p>
            <a:pPr marL="582930" lvl="0" indent="-51435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Calculate consumption</a:t>
            </a:r>
            <a:br>
              <a:rPr lang="en-US"/>
            </a:br>
            <a:r>
              <a:rPr lang="en-US"/>
              <a:t> coefficient for family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3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/>
              <a:t>Recommended Dietary Intake (RDI) per Consumption Unit (CU) </a:t>
            </a:r>
            <a:endParaRPr/>
          </a:p>
        </p:txBody>
      </p:sp>
      <p:graphicFrame>
        <p:nvGraphicFramePr>
          <p:cNvPr id="309" name="Google Shape;309;p32"/>
          <p:cNvGraphicFramePr/>
          <p:nvPr/>
        </p:nvGraphicFramePr>
        <p:xfrm>
          <a:off x="457200" y="1600200"/>
          <a:ext cx="8229600" cy="3708475"/>
        </p:xfrm>
        <a:graphic>
          <a:graphicData uri="http://schemas.openxmlformats.org/drawingml/2006/table">
            <a:tbl>
              <a:tblPr firstRow="1" bandRow="1">
                <a:noFill/>
                <a:tableStyleId>{9F6DF342-5387-4D75-B5C2-829B5890E555}</a:tableStyleId>
              </a:tblPr>
              <a:tblGrid>
                <a:gridCol w="2743200"/>
                <a:gridCol w="2743200"/>
                <a:gridCol w="2743200"/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Food Article</a:t>
                      </a:r>
                      <a:endParaRPr sz="1800"/>
                    </a:p>
                  </a:txBody>
                  <a:tcPr marL="96825" marR="968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Amount per day</a:t>
                      </a:r>
                      <a:endParaRPr sz="1800"/>
                    </a:p>
                  </a:txBody>
                  <a:tcPr marL="96825" marR="968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K Cal</a:t>
                      </a:r>
                      <a:endParaRPr sz="1800"/>
                    </a:p>
                  </a:txBody>
                  <a:tcPr marL="96825" marR="96825" marT="45725" marB="45725"/>
                </a:tc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Cereals</a:t>
                      </a:r>
                      <a:endParaRPr sz="1800"/>
                    </a:p>
                  </a:txBody>
                  <a:tcPr marL="96825" marR="968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450 gms</a:t>
                      </a:r>
                      <a:endParaRPr sz="1800"/>
                    </a:p>
                  </a:txBody>
                  <a:tcPr marL="96825" marR="968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1575</a:t>
                      </a:r>
                      <a:endParaRPr sz="1800"/>
                    </a:p>
                  </a:txBody>
                  <a:tcPr marL="96825" marR="96825" marT="45725" marB="45725"/>
                </a:tc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Pulses</a:t>
                      </a:r>
                      <a:endParaRPr sz="1800"/>
                    </a:p>
                  </a:txBody>
                  <a:tcPr marL="96825" marR="968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50 gms</a:t>
                      </a:r>
                      <a:endParaRPr sz="1800"/>
                    </a:p>
                  </a:txBody>
                  <a:tcPr marL="96825" marR="968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175</a:t>
                      </a:r>
                      <a:endParaRPr sz="1800"/>
                    </a:p>
                  </a:txBody>
                  <a:tcPr marL="96825" marR="96825" marT="45725" marB="45725"/>
                </a:tc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Milk</a:t>
                      </a:r>
                      <a:endParaRPr sz="1800"/>
                    </a:p>
                  </a:txBody>
                  <a:tcPr marL="96825" marR="968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200</a:t>
                      </a:r>
                      <a:endParaRPr sz="1800"/>
                    </a:p>
                  </a:txBody>
                  <a:tcPr marL="96825" marR="968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140</a:t>
                      </a:r>
                      <a:endParaRPr sz="1800"/>
                    </a:p>
                  </a:txBody>
                  <a:tcPr marL="96825" marR="96825" marT="45725" marB="45725"/>
                </a:tc>
              </a:tr>
              <a:tr h="11125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Vegetables- Roots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                    GLV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                     Non leafy</a:t>
                      </a:r>
                      <a:endParaRPr sz="1800"/>
                    </a:p>
                  </a:txBody>
                  <a:tcPr marL="96825" marR="968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50 gms</a:t>
                      </a:r>
                      <a:endParaRPr sz="18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50 gms</a:t>
                      </a:r>
                      <a:endParaRPr sz="18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50 gms</a:t>
                      </a:r>
                      <a:endParaRPr sz="1800"/>
                    </a:p>
                  </a:txBody>
                  <a:tcPr marL="96825" marR="968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60</a:t>
                      </a:r>
                      <a:endParaRPr sz="1800"/>
                    </a:p>
                  </a:txBody>
                  <a:tcPr marL="96825" marR="96825" marT="45725" marB="45725"/>
                </a:tc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Fats &amp; oils</a:t>
                      </a:r>
                      <a:endParaRPr sz="1800"/>
                    </a:p>
                  </a:txBody>
                  <a:tcPr marL="96825" marR="968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40 gms</a:t>
                      </a:r>
                      <a:endParaRPr sz="1800"/>
                    </a:p>
                  </a:txBody>
                  <a:tcPr marL="96825" marR="968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360</a:t>
                      </a:r>
                      <a:endParaRPr sz="1800"/>
                    </a:p>
                  </a:txBody>
                  <a:tcPr marL="96825" marR="96825" marT="45725" marB="45725"/>
                </a:tc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Sugar &amp; jegary</a:t>
                      </a:r>
                      <a:endParaRPr sz="1800"/>
                    </a:p>
                  </a:txBody>
                  <a:tcPr marL="96825" marR="968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30</a:t>
                      </a:r>
                      <a:endParaRPr sz="1800"/>
                    </a:p>
                  </a:txBody>
                  <a:tcPr marL="96825" marR="968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120</a:t>
                      </a:r>
                      <a:endParaRPr sz="1800"/>
                    </a:p>
                  </a:txBody>
                  <a:tcPr marL="96825" marR="96825" marT="45725" marB="45725"/>
                </a:tc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/>
                        <a:t>Total</a:t>
                      </a:r>
                      <a:endParaRPr sz="1800" b="1"/>
                    </a:p>
                  </a:txBody>
                  <a:tcPr marL="96825" marR="968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1"/>
                    </a:p>
                  </a:txBody>
                  <a:tcPr marL="96825" marR="968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/>
                        <a:t>2430</a:t>
                      </a:r>
                      <a:endParaRPr sz="1800" b="1"/>
                    </a:p>
                  </a:txBody>
                  <a:tcPr marL="96825" marR="96825" marT="45725" marB="45725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4" name="Google Shape;314;p33"/>
          <p:cNvGraphicFramePr/>
          <p:nvPr/>
        </p:nvGraphicFramePr>
        <p:xfrm>
          <a:off x="838200" y="609602"/>
          <a:ext cx="6934200" cy="4754880"/>
        </p:xfrm>
        <a:graphic>
          <a:graphicData uri="http://schemas.openxmlformats.org/drawingml/2006/table">
            <a:tbl>
              <a:tblPr>
                <a:noFill/>
                <a:tableStyleId>{641358E7-CBF7-4FE8-A79C-BFFFEA7166E0}</a:tableStyleId>
              </a:tblPr>
              <a:tblGrid>
                <a:gridCol w="3961975"/>
                <a:gridCol w="1630725"/>
                <a:gridCol w="1341500"/>
              </a:tblGrid>
              <a:tr h="1002325">
                <a:tc gridSpan="3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36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600" b="1" dirty="0"/>
                        <a:t>Consumption Unit (CU</a:t>
                      </a:r>
                      <a:r>
                        <a:rPr lang="en-US" sz="3600" b="1" dirty="0" smtClean="0"/>
                        <a:t>)</a:t>
                      </a:r>
                    </a:p>
                  </a:txBody>
                  <a:tcPr marL="68575" marR="68575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41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Adult</a:t>
                      </a:r>
                      <a:endParaRPr sz="280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Male</a:t>
                      </a:r>
                      <a:endParaRPr sz="280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Female</a:t>
                      </a:r>
                      <a:endParaRPr sz="280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/>
                </a:tc>
              </a:tr>
              <a:tr h="334100">
                <a:tc rowSpan="3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Sedentary work</a:t>
                      </a:r>
                      <a:endParaRPr sz="28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Moderate work</a:t>
                      </a:r>
                      <a:endParaRPr sz="28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Heavy work</a:t>
                      </a:r>
                      <a:endParaRPr sz="280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1</a:t>
                      </a:r>
                      <a:endParaRPr sz="280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0.8</a:t>
                      </a:r>
                      <a:endParaRPr sz="280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/>
                </a:tc>
              </a:tr>
              <a:tr h="3341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1.2</a:t>
                      </a:r>
                      <a:endParaRPr sz="280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0.9</a:t>
                      </a:r>
                      <a:endParaRPr sz="280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/>
                </a:tc>
              </a:tr>
              <a:tr h="3341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1.6</a:t>
                      </a:r>
                      <a:endParaRPr sz="280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1.2</a:t>
                      </a:r>
                      <a:endParaRPr sz="280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/>
                </a:tc>
              </a:tr>
              <a:tr h="3341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Adolescent (12-21 yrs)</a:t>
                      </a:r>
                      <a:endParaRPr sz="280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/>
                </a:tc>
                <a:tc rowSpan="6"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1</a:t>
                      </a:r>
                      <a:endParaRPr sz="28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0.8</a:t>
                      </a:r>
                      <a:endParaRPr sz="28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0.7</a:t>
                      </a:r>
                      <a:endParaRPr sz="28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0.6</a:t>
                      </a:r>
                      <a:endParaRPr sz="28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0.5</a:t>
                      </a:r>
                      <a:endParaRPr sz="28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0.4</a:t>
                      </a:r>
                      <a:endParaRPr sz="280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/>
                </a:tc>
                <a:tc rowSpan="6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41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Children (9-12 yrs)</a:t>
                      </a:r>
                      <a:endParaRPr sz="280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41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Children (7-9 yrs)</a:t>
                      </a:r>
                      <a:endParaRPr sz="280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41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Children (5-7 yrs)</a:t>
                      </a:r>
                      <a:endParaRPr sz="280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41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Children (3-5 yrs)</a:t>
                      </a:r>
                      <a:endParaRPr sz="280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41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Children (1-3 yrs)</a:t>
                      </a:r>
                      <a:endParaRPr sz="280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 smtClean="0"/>
              <a:t>One unit </a:t>
            </a:r>
            <a:r>
              <a:rPr lang="en-US" dirty="0" smtClean="0"/>
              <a:t>of coefficient corresponds to energy requirements relative to that of a sedentary man and one unit of coefficient corresponds to an energy requirement of </a:t>
            </a:r>
            <a:r>
              <a:rPr lang="en-US" b="1" dirty="0" smtClean="0">
                <a:solidFill>
                  <a:srgbClr val="FF0000"/>
                </a:solidFill>
              </a:rPr>
              <a:t>2400kcal/day 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This unit is the ‘’Consumption Unit’’ ( CU)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9" name="Google Shape;319;p34"/>
          <p:cNvGraphicFramePr/>
          <p:nvPr/>
        </p:nvGraphicFramePr>
        <p:xfrm>
          <a:off x="533400" y="228600"/>
          <a:ext cx="8153400" cy="6172200"/>
        </p:xfrm>
        <a:graphic>
          <a:graphicData uri="http://schemas.openxmlformats.org/drawingml/2006/table">
            <a:tbl>
              <a:tblPr firstRow="1" bandRow="1">
                <a:noFill/>
                <a:tableStyleId>{AF89783F-455B-4921-AD96-5D31B189F82B}</a:tableStyleId>
              </a:tblPr>
              <a:tblGrid>
                <a:gridCol w="1056925"/>
                <a:gridCol w="1509900"/>
                <a:gridCol w="1660875"/>
                <a:gridCol w="2295025"/>
                <a:gridCol w="1630675"/>
              </a:tblGrid>
              <a:tr h="6858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Sr. no</a:t>
                      </a:r>
                      <a:endParaRPr sz="280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Age (yrs)</a:t>
                      </a:r>
                      <a:endParaRPr sz="280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sex</a:t>
                      </a:r>
                      <a:endParaRPr sz="280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Type of activity</a:t>
                      </a:r>
                      <a:endParaRPr sz="280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C.U.</a:t>
                      </a:r>
                      <a:endParaRPr sz="280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</a:tr>
              <a:tr h="6858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2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55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Moderate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0.9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</a:tr>
              <a:tr h="6858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2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35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Moderate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1.2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</a:tr>
              <a:tr h="6858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2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32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Moderate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0.9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</a:tr>
              <a:tr h="6858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2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14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Sedentary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</a:tr>
              <a:tr h="6858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2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Sedentary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</a:tr>
              <a:tr h="6858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endParaRPr sz="2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30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Moderate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1.2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</a:tr>
              <a:tr h="6858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</a:t>
                      </a:r>
                      <a:endParaRPr sz="2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26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Moderate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1.2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</a:tr>
              <a:tr h="685800">
                <a:tc gridSpan="4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Total consumption unit of the family</a:t>
                      </a:r>
                      <a:endParaRPr sz="2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7.4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35"/>
          <p:cNvSpPr txBox="1">
            <a:spLocks noGrp="1"/>
          </p:cNvSpPr>
          <p:nvPr>
            <p:ph type="title"/>
          </p:nvPr>
        </p:nvSpPr>
        <p:spPr>
          <a:xfrm>
            <a:off x="914400" y="0"/>
            <a:ext cx="77724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 sz="4000" b="1"/>
              <a:t>Type of Activity</a:t>
            </a:r>
            <a:endParaRPr sz="4000" b="1"/>
          </a:p>
        </p:txBody>
      </p:sp>
      <p:sp>
        <p:nvSpPr>
          <p:cNvPr id="325" name="Google Shape;325;p35"/>
          <p:cNvSpPr txBox="1">
            <a:spLocks noGrp="1"/>
          </p:cNvSpPr>
          <p:nvPr>
            <p:ph type="body" idx="4294967295"/>
          </p:nvPr>
        </p:nvSpPr>
        <p:spPr>
          <a:xfrm>
            <a:off x="1371600" y="1784350"/>
            <a:ext cx="77724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74295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74295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graphicFrame>
        <p:nvGraphicFramePr>
          <p:cNvPr id="326" name="Google Shape;326;p35"/>
          <p:cNvGraphicFramePr/>
          <p:nvPr/>
        </p:nvGraphicFramePr>
        <p:xfrm>
          <a:off x="685800" y="685800"/>
          <a:ext cx="8077200" cy="6006125"/>
        </p:xfrm>
        <a:graphic>
          <a:graphicData uri="http://schemas.openxmlformats.org/drawingml/2006/table">
            <a:tbl>
              <a:tblPr firstRow="1" bandRow="1">
                <a:noFill/>
                <a:tableStyleId>{AF89783F-455B-4921-AD96-5D31B189F82B}</a:tableStyleId>
              </a:tblPr>
              <a:tblGrid>
                <a:gridCol w="2692400"/>
                <a:gridCol w="2692400"/>
                <a:gridCol w="2692400"/>
              </a:tblGrid>
              <a:tr h="847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dirty="0">
                          <a:solidFill>
                            <a:schemeClr val="lt1"/>
                          </a:solidFill>
                        </a:rPr>
                        <a:t>Heavy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solidFill>
                          <a:schemeClr val="lt1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1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400"/>
                        <a:buFont typeface="Calibri"/>
                        <a:buNone/>
                      </a:pPr>
                      <a:r>
                        <a:rPr lang="en-US" sz="2400" u="none" strike="noStrike" cap="none">
                          <a:solidFill>
                            <a:schemeClr val="lt1"/>
                          </a:solidFill>
                        </a:rPr>
                        <a:t>Moderate</a:t>
                      </a:r>
                      <a:endParaRPr sz="2400" u="none" strike="noStrike" cap="none">
                        <a:solidFill>
                          <a:schemeClr val="lt1"/>
                        </a:solidFill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solidFill>
                          <a:schemeClr val="lt1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solidFill>
                            <a:schemeClr val="lt1"/>
                          </a:solidFill>
                        </a:rPr>
                        <a:t>Sedentary</a:t>
                      </a:r>
                      <a:endParaRPr sz="2400">
                        <a:solidFill>
                          <a:schemeClr val="lt1"/>
                        </a:solidFill>
                      </a:endParaRPr>
                    </a:p>
                  </a:txBody>
                  <a:tcPr marL="91450" marR="91450" marT="45725" marB="45725"/>
                </a:tc>
              </a:tr>
              <a:tr h="447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en-US" sz="2000"/>
                        <a:t>Stone cutter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1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en-US" sz="2000" u="none" strike="noStrike" cap="none"/>
                        <a:t>Carpenter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Postman</a:t>
                      </a:r>
                      <a:endParaRPr sz="2000"/>
                    </a:p>
                  </a:txBody>
                  <a:tcPr marL="91450" marR="91450" marT="45725" marB="45725"/>
                </a:tc>
              </a:tr>
              <a:tr h="432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en-US" sz="2000"/>
                        <a:t>Blacksmith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1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en-US" sz="2000" u="none" strike="noStrike" cap="none"/>
                        <a:t>Electrician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Teacher</a:t>
                      </a:r>
                      <a:endParaRPr sz="2000"/>
                    </a:p>
                  </a:txBody>
                  <a:tcPr marL="91450" marR="91450" marT="45725" marB="45725"/>
                </a:tc>
              </a:tr>
              <a:tr h="4936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en-US" sz="2000"/>
                        <a:t>Wood cutter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1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en-US" sz="2000" u="none" strike="noStrike" cap="none"/>
                        <a:t>Waiter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Tailor</a:t>
                      </a:r>
                      <a:endParaRPr sz="2000"/>
                    </a:p>
                  </a:txBody>
                  <a:tcPr marL="91450" marR="91450" marT="45725" marB="45725"/>
                </a:tc>
              </a:tr>
              <a:tr h="492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en-US" sz="2000"/>
                        <a:t>Wire cutter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1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en-US" sz="2000" u="none" strike="noStrike" cap="none"/>
                        <a:t>Coolie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Shoemaker</a:t>
                      </a:r>
                      <a:endParaRPr sz="2000"/>
                    </a:p>
                  </a:txBody>
                  <a:tcPr marL="91450" marR="91450" marT="45725" marB="45725"/>
                </a:tc>
              </a:tr>
              <a:tr h="4080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Mine worker</a:t>
                      </a:r>
                      <a:endParaRPr sz="2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Agriculture</a:t>
                      </a:r>
                      <a:endParaRPr sz="2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/>
                        <a:t>Housewife</a:t>
                      </a:r>
                      <a:endParaRPr/>
                    </a:p>
                  </a:txBody>
                  <a:tcPr marL="91450" marR="91450" marT="45725" marB="45725"/>
                </a:tc>
              </a:tr>
              <a:tr h="4361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1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en-US" sz="2000" u="none" strike="noStrike" cap="none"/>
                        <a:t>Wood smith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Retired personnel</a:t>
                      </a:r>
                      <a:endParaRPr sz="2000"/>
                    </a:p>
                  </a:txBody>
                  <a:tcPr marL="91450" marR="91450" marT="45725" marB="45725"/>
                </a:tc>
              </a:tr>
              <a:tr h="4080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/>
                        <a:t>Housemaid</a:t>
                      </a:r>
                      <a:endParaRPr sz="2000" b="1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Peon</a:t>
                      </a:r>
                      <a:endParaRPr sz="2000"/>
                    </a:p>
                  </a:txBody>
                  <a:tcPr marL="91450" marR="91450" marT="45725" marB="45725"/>
                </a:tc>
              </a:tr>
              <a:tr h="4080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Industrial labour</a:t>
                      </a:r>
                      <a:endParaRPr sz="2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/>
                        <a:t>Student</a:t>
                      </a:r>
                      <a:endParaRPr sz="2000" b="1"/>
                    </a:p>
                  </a:txBody>
                  <a:tcPr marL="91450" marR="91450" marT="45725" marB="45725"/>
                </a:tc>
              </a:tr>
              <a:tr h="4080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Agricultural labour</a:t>
                      </a:r>
                      <a:endParaRPr sz="2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/>
                    </a:p>
                  </a:txBody>
                  <a:tcPr marL="91450" marR="91450" marT="45725" marB="45725"/>
                </a:tc>
              </a:tr>
              <a:tr h="4080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Welder</a:t>
                      </a:r>
                      <a:endParaRPr sz="2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/>
                    </a:p>
                  </a:txBody>
                  <a:tcPr marL="91450" marR="91450" marT="45725" marB="45725"/>
                </a:tc>
              </a:tr>
              <a:tr h="4080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Driver</a:t>
                      </a:r>
                      <a:endParaRPr sz="2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/>
                    </a:p>
                  </a:txBody>
                  <a:tcPr marL="91450" marR="91450" marT="45725" marB="45725"/>
                </a:tc>
              </a:tr>
              <a:tr h="4080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Rickshaw puller</a:t>
                      </a:r>
                      <a:endParaRPr sz="2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/>
                    </a:p>
                  </a:txBody>
                  <a:tcPr marL="91450" marR="91450" marT="45725" marB="45725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332" name="Google Shape;332;p36"/>
          <p:cNvSpPr txBox="1">
            <a:spLocks noGrp="1"/>
          </p:cNvSpPr>
          <p:nvPr>
            <p:ph sz="quarter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Requirement of calories for a family is </a:t>
            </a:r>
            <a:endParaRPr/>
          </a:p>
          <a:p>
            <a:pPr marL="742950" lvl="1" indent="-28575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rPr lang="en-US" sz="4000" b="1"/>
              <a:t>2400 * CU Kcal/day</a:t>
            </a:r>
            <a:endParaRPr sz="40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3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338" name="Google Shape;338;p37"/>
          <p:cNvSpPr txBox="1">
            <a:spLocks noGrp="1"/>
          </p:cNvSpPr>
          <p:nvPr>
            <p:ph sz="quarter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During </a:t>
            </a:r>
            <a:r>
              <a:rPr lang="en-US">
                <a:solidFill>
                  <a:srgbClr val="00B0F0"/>
                </a:solidFill>
              </a:rPr>
              <a:t>Pregnancy</a:t>
            </a:r>
            <a:r>
              <a:rPr lang="en-US"/>
              <a:t>: additional </a:t>
            </a:r>
            <a:r>
              <a:rPr lang="en-US">
                <a:solidFill>
                  <a:srgbClr val="00B0F0"/>
                </a:solidFill>
              </a:rPr>
              <a:t>350</a:t>
            </a:r>
            <a:r>
              <a:rPr lang="en-US"/>
              <a:t> kcal/day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During </a:t>
            </a:r>
            <a:r>
              <a:rPr lang="en-US">
                <a:solidFill>
                  <a:srgbClr val="00B0F0"/>
                </a:solidFill>
              </a:rPr>
              <a:t>1</a:t>
            </a:r>
            <a:r>
              <a:rPr lang="en-US" baseline="30000">
                <a:solidFill>
                  <a:srgbClr val="00B0F0"/>
                </a:solidFill>
              </a:rPr>
              <a:t>st</a:t>
            </a:r>
            <a:r>
              <a:rPr lang="en-US">
                <a:solidFill>
                  <a:srgbClr val="00B0F0"/>
                </a:solidFill>
              </a:rPr>
              <a:t> six months </a:t>
            </a:r>
            <a:r>
              <a:rPr lang="en-US"/>
              <a:t>of lactation: additional </a:t>
            </a:r>
            <a:r>
              <a:rPr lang="en-US">
                <a:solidFill>
                  <a:srgbClr val="00B0F0"/>
                </a:solidFill>
              </a:rPr>
              <a:t>600</a:t>
            </a:r>
            <a:r>
              <a:rPr lang="en-US">
                <a:solidFill>
                  <a:srgbClr val="FF0000"/>
                </a:solidFill>
              </a:rPr>
              <a:t> </a:t>
            </a:r>
            <a:r>
              <a:rPr lang="en-US"/>
              <a:t>kcal/day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During </a:t>
            </a:r>
            <a:r>
              <a:rPr lang="en-US">
                <a:solidFill>
                  <a:srgbClr val="00B0F0"/>
                </a:solidFill>
              </a:rPr>
              <a:t>next 6 months </a:t>
            </a:r>
            <a:r>
              <a:rPr lang="en-US"/>
              <a:t>of lactation: additional </a:t>
            </a:r>
            <a:r>
              <a:rPr lang="en-US">
                <a:solidFill>
                  <a:srgbClr val="00B0F0"/>
                </a:solidFill>
              </a:rPr>
              <a:t>520</a:t>
            </a:r>
            <a:r>
              <a:rPr lang="en-US">
                <a:solidFill>
                  <a:srgbClr val="FF0000"/>
                </a:solidFill>
              </a:rPr>
              <a:t> </a:t>
            </a:r>
            <a:r>
              <a:rPr lang="en-US"/>
              <a:t>kcal/day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3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344" name="Google Shape;344;p38"/>
          <p:cNvSpPr txBox="1">
            <a:spLocks noGrp="1"/>
          </p:cNvSpPr>
          <p:nvPr>
            <p:ph sz="quarter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lang="en-US" sz="3600" u="sng"/>
              <a:t>Step-3</a:t>
            </a:r>
            <a:endParaRPr/>
          </a:p>
          <a:p>
            <a:pPr marL="342900" lvl="0" indent="-342900" algn="l" rtl="0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US" sz="3600"/>
              <a:t>    Family purchase related to food quantify and calculate each nutrient separately. </a:t>
            </a:r>
            <a:endParaRPr sz="3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39"/>
          <p:cNvSpPr txBox="1"/>
          <p:nvPr/>
        </p:nvSpPr>
        <p:spPr>
          <a:xfrm>
            <a:off x="533400" y="381000"/>
            <a:ext cx="82296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4AC"/>
              </a:buClr>
              <a:buSzPts val="3200"/>
              <a:buFont typeface="Algerian"/>
              <a:buNone/>
            </a:pPr>
            <a:r>
              <a:rPr lang="en-US" sz="3200" b="0" i="0" u="none" strike="noStrike" cap="none">
                <a:solidFill>
                  <a:srgbClr val="0044AC"/>
                </a:solidFill>
                <a:latin typeface="Algerian"/>
                <a:ea typeface="Algerian"/>
                <a:cs typeface="Algerian"/>
                <a:sym typeface="Algerian"/>
              </a:rPr>
              <a:t>Family Dietary assessment</a:t>
            </a:r>
            <a:endParaRPr sz="3200" b="0" i="0" u="none" strike="noStrike" cap="none">
              <a:solidFill>
                <a:srgbClr val="0044AC"/>
              </a:solidFill>
              <a:latin typeface="Algerian"/>
              <a:ea typeface="Algerian"/>
              <a:cs typeface="Algerian"/>
              <a:sym typeface="Algerian"/>
            </a:endParaRPr>
          </a:p>
        </p:txBody>
      </p:sp>
      <p:graphicFrame>
        <p:nvGraphicFramePr>
          <p:cNvPr id="350" name="Google Shape;350;p39"/>
          <p:cNvGraphicFramePr/>
          <p:nvPr/>
        </p:nvGraphicFramePr>
        <p:xfrm>
          <a:off x="304801" y="990602"/>
          <a:ext cx="8610575" cy="5389375"/>
        </p:xfrm>
        <a:graphic>
          <a:graphicData uri="http://schemas.openxmlformats.org/drawingml/2006/table">
            <a:tbl>
              <a:tblPr firstRow="1" bandRow="1">
                <a:noFill/>
                <a:tableStyleId>{AF89783F-455B-4921-AD96-5D31B189F82B}</a:tableStyleId>
              </a:tblPr>
              <a:tblGrid>
                <a:gridCol w="965525"/>
                <a:gridCol w="725500"/>
                <a:gridCol w="832775"/>
                <a:gridCol w="964975"/>
                <a:gridCol w="1039200"/>
                <a:gridCol w="1039200"/>
                <a:gridCol w="1113450"/>
                <a:gridCol w="964975"/>
                <a:gridCol w="964975"/>
              </a:tblGrid>
              <a:tr h="137577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solidFill>
                            <a:schemeClr val="lt1"/>
                          </a:solidFill>
                        </a:rPr>
                        <a:t>Name of the food articles</a:t>
                      </a:r>
                      <a:endParaRPr sz="16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solidFill>
                            <a:schemeClr val="lt1"/>
                          </a:solidFill>
                        </a:rPr>
                        <a:t>Total  intake per  month</a:t>
                      </a:r>
                      <a:endParaRPr sz="16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solidFill>
                            <a:schemeClr val="lt1"/>
                          </a:solidFill>
                        </a:rPr>
                        <a:t>Total intake per day</a:t>
                      </a:r>
                      <a:endParaRPr sz="16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solidFill>
                            <a:schemeClr val="lt1"/>
                          </a:solidFill>
                        </a:rPr>
                        <a:t>Calories/day</a:t>
                      </a:r>
                      <a:endParaRPr sz="16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chemeClr val="lt1"/>
                          </a:solidFill>
                        </a:rPr>
                        <a:t>Carbohydrates</a:t>
                      </a:r>
                      <a:r>
                        <a:rPr lang="en-US" sz="1600">
                          <a:solidFill>
                            <a:schemeClr val="lt1"/>
                          </a:solidFill>
                        </a:rPr>
                        <a:t> gm/day</a:t>
                      </a:r>
                      <a:endParaRPr sz="16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solidFill>
                            <a:schemeClr val="lt1"/>
                          </a:solidFill>
                        </a:rPr>
                        <a:t>Protein gm/day</a:t>
                      </a:r>
                      <a:endParaRPr sz="16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solidFill>
                            <a:schemeClr val="lt1"/>
                          </a:solidFill>
                        </a:rPr>
                        <a:t>Fat gm/day</a:t>
                      </a:r>
                      <a:endParaRPr sz="16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Iron mg/day</a:t>
                      </a:r>
                      <a:endParaRPr sz="16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</a:tr>
              <a:tr h="434400">
                <a:tc rowSpan="3">
                  <a:txBody>
                    <a:bodyPr/>
                    <a:lstStyle/>
                    <a:p>
                      <a:pPr marL="0" marR="71755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/>
                        <a:t>Cereals</a:t>
                      </a:r>
                      <a:endParaRPr sz="2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Wheat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40 Kg</a:t>
                      </a: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1333 gm</a:t>
                      </a: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4612</a:t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949</a:t>
                      </a: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157.4</a:t>
                      </a: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19.9</a:t>
                      </a: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26.66</a:t>
                      </a: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</a:tr>
              <a:tr h="4344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Rice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10 Kg</a:t>
                      </a: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330 gm</a:t>
                      </a: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1138</a:t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258</a:t>
                      </a: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22.44</a:t>
                      </a: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1.65</a:t>
                      </a: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13.2</a:t>
                      </a: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</a:tr>
              <a:tr h="4344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Bajra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5 Kg</a:t>
                      </a: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167 gm</a:t>
                      </a: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602</a:t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112.7</a:t>
                      </a: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19.37</a:t>
                      </a: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8.35</a:t>
                      </a: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13.36</a:t>
                      </a: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</a:tr>
              <a:tr h="677600">
                <a:tc rowSpan="4">
                  <a:txBody>
                    <a:bodyPr/>
                    <a:lstStyle/>
                    <a:p>
                      <a:pPr marL="0" marR="71755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/>
                        <a:t>Pulses</a:t>
                      </a:r>
                      <a:endParaRPr sz="2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Red gram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1 Kg</a:t>
                      </a: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33 gm</a:t>
                      </a: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110</a:t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24.75</a:t>
                      </a: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7.359</a:t>
                      </a: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0.56</a:t>
                      </a: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0.89</a:t>
                      </a: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</a:tr>
              <a:tr h="6776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Green gram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</a:tr>
              <a:tr h="6776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Bengal gram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1 Kg</a:t>
                      </a: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33 gm</a:t>
                      </a: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118.8</a:t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24.75</a:t>
                      </a: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5.64</a:t>
                      </a: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1.749</a:t>
                      </a: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1.51</a:t>
                      </a: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</a:tr>
              <a:tr h="6776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Black gram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5" name="Google Shape;355;p40"/>
          <p:cNvGraphicFramePr/>
          <p:nvPr/>
        </p:nvGraphicFramePr>
        <p:xfrm>
          <a:off x="228601" y="228600"/>
          <a:ext cx="8839150" cy="4901680"/>
        </p:xfrm>
        <a:graphic>
          <a:graphicData uri="http://schemas.openxmlformats.org/drawingml/2006/table">
            <a:tbl>
              <a:tblPr firstRow="1" bandRow="1">
                <a:gradFill>
                  <a:gsLst>
                    <a:gs pos="0">
                      <a:srgbClr val="DAFEA4"/>
                    </a:gs>
                    <a:gs pos="35000">
                      <a:srgbClr val="E3FEBF"/>
                    </a:gs>
                    <a:gs pos="100000">
                      <a:srgbClr val="F4FEE6"/>
                    </a:gs>
                  </a:gsLst>
                  <a:lin ang="16200000" scaled="0"/>
                </a:gradFill>
                <a:tableStyleId>{C9B20DF7-7A11-46DA-BB9C-6CE74D00977F}</a:tableStyleId>
              </a:tblPr>
              <a:tblGrid>
                <a:gridCol w="478250"/>
                <a:gridCol w="1229800"/>
                <a:gridCol w="888200"/>
                <a:gridCol w="1259525"/>
                <a:gridCol w="1054875"/>
                <a:gridCol w="982125"/>
                <a:gridCol w="982125"/>
                <a:gridCol w="982125"/>
                <a:gridCol w="982125"/>
              </a:tblGrid>
              <a:tr h="17470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lt1"/>
                          </a:solidFill>
                        </a:rPr>
                        <a:t>Name of the food articles</a:t>
                      </a:r>
                      <a:endParaRPr sz="18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lt1"/>
                          </a:solidFill>
                        </a:rPr>
                        <a:t>Total intake per  month</a:t>
                      </a:r>
                      <a:endParaRPr sz="18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lt1"/>
                          </a:solidFill>
                        </a:rPr>
                        <a:t>Total intake per day</a:t>
                      </a:r>
                      <a:endParaRPr sz="18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lt1"/>
                          </a:solidFill>
                        </a:rPr>
                        <a:t>Calories</a:t>
                      </a:r>
                      <a:endParaRPr sz="18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lt1"/>
                          </a:solidFill>
                        </a:rPr>
                        <a:t>Carbohydrates</a:t>
                      </a:r>
                      <a:r>
                        <a:rPr lang="en-US" sz="1800">
                          <a:solidFill>
                            <a:schemeClr val="lt1"/>
                          </a:solidFill>
                        </a:rPr>
                        <a:t> (gm)</a:t>
                      </a:r>
                      <a:endParaRPr sz="18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lt1"/>
                          </a:solidFill>
                        </a:rPr>
                        <a:t>Protein (gm)</a:t>
                      </a:r>
                      <a:endParaRPr sz="18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lt1"/>
                          </a:solidFill>
                        </a:rPr>
                        <a:t>Fat (gm)</a:t>
                      </a:r>
                      <a:endParaRPr sz="18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lt1"/>
                          </a:solidFill>
                        </a:rPr>
                        <a:t>Iron(mg)</a:t>
                      </a:r>
                      <a:endParaRPr sz="18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</a:tr>
              <a:tr h="661450">
                <a:tc rowSpan="3">
                  <a:txBody>
                    <a:bodyPr/>
                    <a:lstStyle/>
                    <a:p>
                      <a:pPr marL="71755" marR="71755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Vegetables</a:t>
                      </a:r>
                      <a:endParaRPr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Green leafy vegetables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10 Kg</a:t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330 gm</a:t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132</a:t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-</a:t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-</a:t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-</a:t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3.3</a:t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</a:tr>
              <a:tr h="8648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Non leafy vegetables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2 Kg</a:t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67 gm</a:t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66.8</a:t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-</a:t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-</a:t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-</a:t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0.67</a:t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</a:tr>
              <a:tr h="6614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Roots/tubers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5 Kg</a:t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167 gm</a:t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100</a:t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-</a:t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-</a:t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-</a:t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1.67</a:t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</a:tr>
            </a:tbl>
          </a:graphicData>
        </a:graphic>
      </p:graphicFrame>
      <p:graphicFrame>
        <p:nvGraphicFramePr>
          <p:cNvPr id="356" name="Google Shape;356;p40"/>
          <p:cNvGraphicFramePr/>
          <p:nvPr/>
        </p:nvGraphicFramePr>
        <p:xfrm>
          <a:off x="228600" y="4191000"/>
          <a:ext cx="8839200" cy="2411032"/>
        </p:xfrm>
        <a:graphic>
          <a:graphicData uri="http://schemas.openxmlformats.org/drawingml/2006/table">
            <a:tbl>
              <a:tblPr firstRow="1" bandRow="1">
                <a:noFill/>
                <a:tableStyleId>{C9B20DF7-7A11-46DA-BB9C-6CE74D00977F}</a:tableStyleId>
              </a:tblPr>
              <a:tblGrid>
                <a:gridCol w="1735750"/>
                <a:gridCol w="855050"/>
                <a:gridCol w="1295400"/>
                <a:gridCol w="990600"/>
                <a:gridCol w="1066800"/>
                <a:gridCol w="990600"/>
                <a:gridCol w="914400"/>
                <a:gridCol w="990600"/>
              </a:tblGrid>
              <a:tr h="46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dirty="0">
                          <a:solidFill>
                            <a:schemeClr val="lt1"/>
                          </a:solidFill>
                        </a:rPr>
                        <a:t>Milk</a:t>
                      </a:r>
                      <a:endParaRPr sz="16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solidFill>
                            <a:schemeClr val="lt1"/>
                          </a:solidFill>
                        </a:rPr>
                        <a:t>15 Liters</a:t>
                      </a:r>
                      <a:endParaRPr sz="160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solidFill>
                            <a:schemeClr val="lt1"/>
                          </a:solidFill>
                        </a:rPr>
                        <a:t>500 gm    (0.5 liter)</a:t>
                      </a:r>
                      <a:endParaRPr sz="160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solidFill>
                            <a:schemeClr val="lt1"/>
                          </a:solidFill>
                        </a:rPr>
                        <a:t>585</a:t>
                      </a:r>
                      <a:endParaRPr sz="160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solidFill>
                            <a:schemeClr val="lt1"/>
                          </a:solidFill>
                        </a:rPr>
                        <a:t>25.5</a:t>
                      </a:r>
                      <a:endParaRPr sz="160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solidFill>
                            <a:schemeClr val="lt1"/>
                          </a:solidFill>
                        </a:rPr>
                        <a:t>21.5</a:t>
                      </a:r>
                      <a:endParaRPr sz="160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solidFill>
                            <a:schemeClr val="lt1"/>
                          </a:solidFill>
                        </a:rPr>
                        <a:t>32.5</a:t>
                      </a:r>
                      <a:endParaRPr sz="160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solidFill>
                            <a:schemeClr val="lt1"/>
                          </a:solidFill>
                        </a:rPr>
                        <a:t>1</a:t>
                      </a:r>
                      <a:endParaRPr sz="160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>
                    <a:solidFill>
                      <a:srgbClr val="EAF1DD"/>
                    </a:solidFill>
                  </a:tcPr>
                </a:tc>
              </a:tr>
              <a:tr h="46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Oil</a:t>
                      </a:r>
                      <a:endParaRPr sz="16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8 Kg</a:t>
                      </a:r>
                      <a:endParaRPr sz="16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267 gm</a:t>
                      </a:r>
                      <a:endParaRPr sz="16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2403</a:t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-</a:t>
                      </a:r>
                      <a:endParaRPr sz="16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-</a:t>
                      </a:r>
                      <a:endParaRPr sz="16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267</a:t>
                      </a:r>
                      <a:endParaRPr sz="16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-</a:t>
                      </a:r>
                      <a:endParaRPr sz="16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</a:tr>
              <a:tr h="46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Ghee</a:t>
                      </a:r>
                      <a:endParaRPr sz="16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-</a:t>
                      </a:r>
                      <a:endParaRPr sz="16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-</a:t>
                      </a:r>
                      <a:endParaRPr sz="16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-</a:t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-</a:t>
                      </a:r>
                      <a:endParaRPr sz="16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-</a:t>
                      </a:r>
                      <a:endParaRPr sz="16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-</a:t>
                      </a:r>
                      <a:endParaRPr sz="16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-</a:t>
                      </a:r>
                      <a:endParaRPr sz="16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</a:tr>
              <a:tr h="46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Sugar</a:t>
                      </a:r>
                      <a:endParaRPr sz="16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5 Kg</a:t>
                      </a:r>
                      <a:endParaRPr sz="16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167 gm</a:t>
                      </a:r>
                      <a:endParaRPr sz="16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668</a:t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668</a:t>
                      </a:r>
                      <a:endParaRPr sz="16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-</a:t>
                      </a:r>
                      <a:endParaRPr sz="16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-</a:t>
                      </a:r>
                      <a:endParaRPr sz="16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-</a:t>
                      </a:r>
                      <a:endParaRPr sz="16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</a:tr>
              <a:tr h="46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/>
                        <a:t>Total</a:t>
                      </a:r>
                      <a:endParaRPr sz="2000" b="1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b="1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b="1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/>
                        <a:t>10555</a:t>
                      </a:r>
                      <a:endParaRPr sz="2000" b="1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/>
                        <a:t>2062</a:t>
                      </a:r>
                      <a:endParaRPr sz="2000" b="1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/>
                        <a:t>233.7</a:t>
                      </a:r>
                      <a:endParaRPr sz="2000" b="1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/>
                        <a:t>331.7</a:t>
                      </a:r>
                      <a:endParaRPr sz="2000" b="1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/>
                        <a:t>62.26</a:t>
                      </a:r>
                      <a:endParaRPr sz="2000" b="1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4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362" name="Google Shape;362;p41"/>
          <p:cNvSpPr txBox="1">
            <a:spLocks noGrp="1"/>
          </p:cNvSpPr>
          <p:nvPr>
            <p:ph sz="quarter" idx="1"/>
          </p:nvPr>
        </p:nvSpPr>
        <p:spPr>
          <a:xfrm>
            <a:off x="228600" y="685800"/>
            <a:ext cx="8991600" cy="55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lang="en-US" sz="3600" u="sng"/>
              <a:t>Step-4</a:t>
            </a:r>
            <a:endParaRPr/>
          </a:p>
          <a:p>
            <a:pPr marL="342900" lvl="0" indent="-342900" algn="just" rtl="0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US" sz="3600"/>
              <a:t>    </a:t>
            </a:r>
            <a:r>
              <a:rPr lang="en-US" sz="3200"/>
              <a:t>Calculate ideal need of family for particular nutrient from total coefficient unit.</a:t>
            </a:r>
            <a:endParaRPr sz="3600"/>
          </a:p>
          <a:p>
            <a:pPr marL="342900" lvl="0" indent="-342900" algn="l" rtl="0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endParaRPr sz="3600"/>
          </a:p>
          <a:p>
            <a:pPr marL="342900" lvl="0" indent="-342900" algn="l" rtl="0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endParaRPr sz="3600"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 u="sng"/>
              <a:t>Step-5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200"/>
              <a:t>	-Compare b/w ideal need and actual consumption. 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200"/>
              <a:t>    -Calculate any deficient or excess of nutrient.</a:t>
            </a:r>
            <a:endParaRPr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42"/>
          <p:cNvSpPr txBox="1"/>
          <p:nvPr/>
        </p:nvSpPr>
        <p:spPr>
          <a:xfrm>
            <a:off x="457200" y="228600"/>
            <a:ext cx="8229600" cy="667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4AC"/>
              </a:buClr>
              <a:buSzPts val="3200"/>
              <a:buFont typeface="Algerian"/>
              <a:buNone/>
            </a:pPr>
            <a:r>
              <a:rPr lang="en-US" sz="3200" b="0" i="0" u="none" strike="noStrike" cap="none">
                <a:solidFill>
                  <a:srgbClr val="0044AC"/>
                </a:solidFill>
                <a:latin typeface="Algerian"/>
                <a:ea typeface="Algerian"/>
                <a:cs typeface="Algerian"/>
                <a:sym typeface="Algerian"/>
              </a:rPr>
              <a:t>Results</a:t>
            </a:r>
            <a:endParaRPr sz="3200" b="0" i="0" u="none" strike="noStrike" cap="none">
              <a:solidFill>
                <a:srgbClr val="0044AC"/>
              </a:solidFill>
              <a:latin typeface="Algerian"/>
              <a:ea typeface="Algerian"/>
              <a:cs typeface="Algerian"/>
              <a:sym typeface="Algerian"/>
            </a:endParaRPr>
          </a:p>
        </p:txBody>
      </p:sp>
      <p:graphicFrame>
        <p:nvGraphicFramePr>
          <p:cNvPr id="368" name="Google Shape;368;p42"/>
          <p:cNvGraphicFramePr/>
          <p:nvPr/>
        </p:nvGraphicFramePr>
        <p:xfrm>
          <a:off x="381000" y="1056640"/>
          <a:ext cx="8458200" cy="4765110"/>
        </p:xfrm>
        <a:graphic>
          <a:graphicData uri="http://schemas.openxmlformats.org/drawingml/2006/table">
            <a:tbl>
              <a:tblPr firstRow="1" bandRow="1">
                <a:noFill/>
                <a:tableStyleId>{C9B20DF7-7A11-46DA-BB9C-6CE74D00977F}</a:tableStyleId>
              </a:tblPr>
              <a:tblGrid>
                <a:gridCol w="1473200"/>
                <a:gridCol w="1397000"/>
                <a:gridCol w="1397000"/>
                <a:gridCol w="1397000"/>
                <a:gridCol w="1397000"/>
                <a:gridCol w="1397000"/>
              </a:tblGrid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lt1"/>
                          </a:solidFill>
                        </a:rPr>
                        <a:t>In Ideal Situation</a:t>
                      </a:r>
                      <a:endParaRPr sz="1800">
                        <a:solidFill>
                          <a:schemeClr val="lt1"/>
                        </a:solidFill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lt1"/>
                          </a:solidFill>
                        </a:rPr>
                        <a:t>In  this Family</a:t>
                      </a:r>
                      <a:endParaRPr sz="1800">
                        <a:solidFill>
                          <a:schemeClr val="lt1"/>
                        </a:solidFill>
                      </a:endParaRPr>
                    </a:p>
                  </a:txBody>
                  <a:tcPr marL="91450" marR="91450" marT="45725" marB="45725" anchor="ctr"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lt1"/>
                          </a:solidFill>
                        </a:rPr>
                        <a:t>Deficit/excess</a:t>
                      </a:r>
                      <a:endParaRPr sz="1800">
                        <a:solidFill>
                          <a:schemeClr val="lt1"/>
                        </a:solidFill>
                      </a:endParaRPr>
                    </a:p>
                  </a:txBody>
                  <a:tcPr marL="91450" marR="91450" marT="45725" marB="45725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lt1"/>
                          </a:solidFill>
                        </a:rPr>
                        <a:t>Percentage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lt1"/>
                          </a:solidFill>
                        </a:rPr>
                        <a:t>Deficient</a:t>
                      </a:r>
                      <a:endParaRPr sz="1800">
                        <a:solidFill>
                          <a:schemeClr val="lt1"/>
                        </a:solidFill>
                      </a:endParaRPr>
                    </a:p>
                  </a:txBody>
                  <a:tcPr marL="91450" marR="91450" marT="45725" marB="45725" anchor="ctr"/>
                </a:tc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 In Kcal</a:t>
                      </a:r>
                      <a:endParaRPr sz="18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In gms</a:t>
                      </a:r>
                      <a:endParaRPr sz="18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 anchor="ctr"/>
                </a:tc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Energy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(Kcal/day)</a:t>
                      </a:r>
                      <a:endParaRPr sz="18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(7.4*2400)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=17760 </a:t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10555</a:t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-7205</a:t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-</a:t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-40.56</a:t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Protein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(Kcal/day)</a:t>
                      </a:r>
                      <a:endParaRPr sz="18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(10% Of 17760)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=1776</a:t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endParaRPr sz="180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1800"/>
                        <a:t>934.8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-841.2</a:t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-210.2 </a:t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-47.3</a:t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1800"/>
                        <a:t>Visible Fats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1800"/>
                        <a:t>(Kcal/day)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(10%of 17760)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=1776</a:t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2985.3</a:t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+1209</a:t>
                      </a:r>
                      <a:endParaRPr sz="1800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+134gm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(excess)</a:t>
                      </a:r>
                      <a:endParaRPr sz="1800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+68</a:t>
                      </a:r>
                      <a:endParaRPr sz="1800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/>
                        <a:t>Carbohydrates </a:t>
                      </a:r>
                      <a:r>
                        <a:rPr lang="en-US" sz="1800"/>
                        <a:t>(Kcal/day)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(80%of 17760)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=12432</a:t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8248</a:t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-4184</a:t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-1046</a:t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-33.65</a:t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43"/>
          <p:cNvSpPr txBox="1">
            <a:spLocks noGrp="1"/>
          </p:cNvSpPr>
          <p:nvPr>
            <p:ph sz="quarter" idx="1"/>
          </p:nvPr>
        </p:nvSpPr>
        <p:spPr>
          <a:xfrm>
            <a:off x="457200" y="228600"/>
            <a:ext cx="77724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139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sz="3200" u="sng"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 u="sng"/>
              <a:t>Step-6</a:t>
            </a:r>
            <a:endParaRPr/>
          </a:p>
          <a:p>
            <a:pPr marL="342900" lvl="0" indent="-342900" algn="just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200"/>
              <a:t>    Identify problems and suggest changes appropriate as per their ethnic group, economic status and acceptability.</a:t>
            </a:r>
            <a:endParaRPr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333</TotalTime>
  <Words>2097</Words>
  <PresentationFormat>On-screen Show (4:3)</PresentationFormat>
  <Paragraphs>1024</Paragraphs>
  <Slides>47</Slides>
  <Notes>37</Notes>
  <HiddenSlides>4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8" baseType="lpstr">
      <vt:lpstr>Median</vt:lpstr>
      <vt:lpstr> </vt:lpstr>
      <vt:lpstr>Why there is a need to Asses the Diet? </vt:lpstr>
      <vt:lpstr>Diet Survey </vt:lpstr>
      <vt:lpstr>Diet Assessment</vt:lpstr>
      <vt:lpstr>Various Diet Survey Methods  </vt:lpstr>
      <vt:lpstr>Weighment of Raw Foods </vt:lpstr>
      <vt:lpstr>Weighment of Cooked Foods  </vt:lpstr>
      <vt:lpstr>2. 24-Hour Dietary Recall </vt:lpstr>
      <vt:lpstr>24-Hour Dietary Recall -Respondent is asked to remember and report all the foods  consumed in the preceding 24 hours or in the preceding day. -Investigator can use probing for recall and details </vt:lpstr>
      <vt:lpstr>Slide 10</vt:lpstr>
      <vt:lpstr>3. Food Frequency Questionnaire   .Investigator contributes proforma to be filled by each member for 1 week   </vt:lpstr>
      <vt:lpstr>4. Food list method investigator has a list of food items consumed by family   </vt:lpstr>
      <vt:lpstr>                         Food Inventory\ Log Book Method   Used for the House hold survey where nutrition of whole family assessed as a unit. Monthly, weekly, daily or yearly purchase of all food related items noted in amount converted into daily basis.   </vt:lpstr>
      <vt:lpstr>6. Analysis of cooked food in laboratory    </vt:lpstr>
      <vt:lpstr>Points to be noted while doing Diet Survey</vt:lpstr>
      <vt:lpstr>Recommended Dietary Allowances (RDA) for energy, protein, fat and minerals for Indians </vt:lpstr>
      <vt:lpstr>Balanced diet plan for Indians (Quantities given in grams) </vt:lpstr>
      <vt:lpstr>Balanced diet plan for Indians (Quantities given in grams) </vt:lpstr>
      <vt:lpstr>Type of Activity</vt:lpstr>
      <vt:lpstr>Approximate calorific value of common cooked food</vt:lpstr>
      <vt:lpstr>Slide 21</vt:lpstr>
      <vt:lpstr>Slide 22</vt:lpstr>
      <vt:lpstr>Slide 23</vt:lpstr>
      <vt:lpstr>Slide 24</vt:lpstr>
      <vt:lpstr>Slide 25</vt:lpstr>
      <vt:lpstr>Major raw foods and their nutritive value</vt:lpstr>
      <vt:lpstr>Slide 27</vt:lpstr>
      <vt:lpstr>Slide 28</vt:lpstr>
      <vt:lpstr>Example Of Inventory Method</vt:lpstr>
      <vt:lpstr>Recommended Dietary Intake (RDI) per Consumption Unit (CU) </vt:lpstr>
      <vt:lpstr>Slide 31</vt:lpstr>
      <vt:lpstr>Slide 32</vt:lpstr>
      <vt:lpstr>Slide 33</vt:lpstr>
      <vt:lpstr>Type of Activity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LENOVO</dc:creator>
  <cp:lastModifiedBy>Lenovo</cp:lastModifiedBy>
  <cp:revision>18</cp:revision>
  <dcterms:created xsi:type="dcterms:W3CDTF">2006-08-16T00:00:00Z</dcterms:created>
  <dcterms:modified xsi:type="dcterms:W3CDTF">2024-06-04T06:48:10Z</dcterms:modified>
</cp:coreProperties>
</file>