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0"/>
  </p:notesMasterIdLst>
  <p:sldIdLst>
    <p:sldId id="256" r:id="rId2"/>
    <p:sldId id="336" r:id="rId3"/>
    <p:sldId id="257" r:id="rId4"/>
    <p:sldId id="258" r:id="rId5"/>
    <p:sldId id="368" r:id="rId6"/>
    <p:sldId id="337" r:id="rId7"/>
    <p:sldId id="266" r:id="rId8"/>
    <p:sldId id="365" r:id="rId9"/>
    <p:sldId id="344" r:id="rId10"/>
    <p:sldId id="330" r:id="rId11"/>
    <p:sldId id="338" r:id="rId12"/>
    <p:sldId id="331" r:id="rId13"/>
    <p:sldId id="332" r:id="rId14"/>
    <p:sldId id="339" r:id="rId15"/>
    <p:sldId id="333" r:id="rId16"/>
    <p:sldId id="334" r:id="rId17"/>
    <p:sldId id="335" r:id="rId18"/>
    <p:sldId id="260" r:id="rId19"/>
    <p:sldId id="261" r:id="rId20"/>
    <p:sldId id="366" r:id="rId21"/>
    <p:sldId id="347" r:id="rId22"/>
    <p:sldId id="262" r:id="rId23"/>
    <p:sldId id="265" r:id="rId24"/>
    <p:sldId id="267" r:id="rId25"/>
    <p:sldId id="268" r:id="rId26"/>
    <p:sldId id="269" r:id="rId27"/>
    <p:sldId id="270" r:id="rId28"/>
    <p:sldId id="345" r:id="rId29"/>
    <p:sldId id="346" r:id="rId30"/>
    <p:sldId id="271"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286" r:id="rId46"/>
    <p:sldId id="287" r:id="rId47"/>
    <p:sldId id="288" r:id="rId48"/>
    <p:sldId id="289" r:id="rId49"/>
    <p:sldId id="290" r:id="rId50"/>
    <p:sldId id="291" r:id="rId51"/>
    <p:sldId id="292" r:id="rId52"/>
    <p:sldId id="293" r:id="rId53"/>
    <p:sldId id="294" r:id="rId54"/>
    <p:sldId id="295" r:id="rId55"/>
    <p:sldId id="296" r:id="rId56"/>
    <p:sldId id="297" r:id="rId57"/>
    <p:sldId id="264" r:id="rId58"/>
    <p:sldId id="298" r:id="rId59"/>
    <p:sldId id="299" r:id="rId60"/>
    <p:sldId id="300" r:id="rId61"/>
    <p:sldId id="301" r:id="rId62"/>
    <p:sldId id="321" r:id="rId63"/>
    <p:sldId id="322" r:id="rId64"/>
    <p:sldId id="341" r:id="rId65"/>
    <p:sldId id="340" r:id="rId66"/>
    <p:sldId id="302" r:id="rId67"/>
    <p:sldId id="303" r:id="rId68"/>
    <p:sldId id="304" r:id="rId69"/>
    <p:sldId id="305" r:id="rId70"/>
    <p:sldId id="306" r:id="rId71"/>
    <p:sldId id="307" r:id="rId72"/>
    <p:sldId id="308" r:id="rId73"/>
    <p:sldId id="309" r:id="rId74"/>
    <p:sldId id="310" r:id="rId75"/>
    <p:sldId id="311" r:id="rId76"/>
    <p:sldId id="312" r:id="rId77"/>
    <p:sldId id="313" r:id="rId78"/>
    <p:sldId id="314" r:id="rId79"/>
    <p:sldId id="315" r:id="rId80"/>
    <p:sldId id="316" r:id="rId81"/>
    <p:sldId id="317" r:id="rId82"/>
    <p:sldId id="349" r:id="rId83"/>
    <p:sldId id="350" r:id="rId84"/>
    <p:sldId id="351" r:id="rId85"/>
    <p:sldId id="318" r:id="rId86"/>
    <p:sldId id="319" r:id="rId87"/>
    <p:sldId id="320" r:id="rId88"/>
    <p:sldId id="323" r:id="rId89"/>
    <p:sldId id="324" r:id="rId90"/>
    <p:sldId id="325" r:id="rId91"/>
    <p:sldId id="367" r:id="rId92"/>
    <p:sldId id="326" r:id="rId93"/>
    <p:sldId id="353" r:id="rId94"/>
    <p:sldId id="354" r:id="rId95"/>
    <p:sldId id="355" r:id="rId96"/>
    <p:sldId id="356" r:id="rId97"/>
    <p:sldId id="357" r:id="rId98"/>
    <p:sldId id="358" r:id="rId99"/>
    <p:sldId id="359" r:id="rId100"/>
    <p:sldId id="342" r:id="rId101"/>
    <p:sldId id="327" r:id="rId102"/>
    <p:sldId id="328" r:id="rId103"/>
    <p:sldId id="360" r:id="rId104"/>
    <p:sldId id="361" r:id="rId105"/>
    <p:sldId id="362" r:id="rId106"/>
    <p:sldId id="343" r:id="rId107"/>
    <p:sldId id="363" r:id="rId108"/>
    <p:sldId id="329"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4" autoAdjust="0"/>
    <p:restoredTop sz="90143" autoAdjust="0"/>
  </p:normalViewPr>
  <p:slideViewPr>
    <p:cSldViewPr>
      <p:cViewPr varScale="1">
        <p:scale>
          <a:sx n="62" d="100"/>
          <a:sy n="62" d="100"/>
        </p:scale>
        <p:origin x="-158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663CDE-EB5A-465D-A9DB-AE30DA16B097}" type="datetimeFigureOut">
              <a:rPr lang="en-IN" smtClean="0"/>
              <a:pPr/>
              <a:t>15-09-2021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99989B-2E1B-4CDA-844B-4C9C51A241B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899989B-2E1B-4CDA-844B-4C9C51A241BB}" type="slidenum">
              <a:rPr lang="en-IN" smtClean="0"/>
              <a:pPr/>
              <a:t>9</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899989B-2E1B-4CDA-844B-4C9C51A241BB}" type="slidenum">
              <a:rPr lang="en-IN" smtClean="0"/>
              <a:pPr/>
              <a:t>14</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13DC4C52-70AD-4108-A26E-5E59ECD4F252}" type="slidenum">
              <a:rPr lang="en-US" smtClean="0"/>
              <a:pPr>
                <a:defRPr/>
              </a:pPr>
              <a:t>82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b="1" smtClean="0">
                <a:ea typeface="ＭＳ Ｐゴシック" pitchFamily="34" charset="-128"/>
              </a:rPr>
              <a:t>What is the target HbA1c level?</a:t>
            </a:r>
          </a:p>
          <a:p>
            <a:r>
              <a:rPr lang="en-US" smtClean="0">
                <a:ea typeface="ＭＳ Ｐゴシック" pitchFamily="34" charset="-128"/>
              </a:rPr>
              <a:t>There is no clear single HbA1c target that applies to all patients with type 2 diabetes</a:t>
            </a:r>
            <a:r>
              <a:rPr lang="en-US" b="1" smtClean="0">
                <a:ea typeface="ＭＳ Ｐゴシック" pitchFamily="34" charset="-128"/>
              </a:rPr>
              <a:t>. </a:t>
            </a:r>
            <a:r>
              <a:rPr lang="en-US" smtClean="0">
                <a:ea typeface="ＭＳ Ｐゴシック" pitchFamily="34" charset="-128"/>
              </a:rPr>
              <a:t>Most organizations and quality measurement groups advocate a target ≤7% for most patients, based on the results of the U.K. Prospective Diabetes Study (UKPDS) (18); however, this was a study of newly diagnosed patients, who typically have milder disease. By the end of the study (10 years), mean HbA1c levels were close to 8% in the intensive-therapy group—only a minority of patients was able to maintain a level &lt;7%. Persons maintaining better control had reduced risk for early, asymptomatic microvascular complications but did not have clear benefits on either cardiovascular outcomes or symptomatic microvascular complications, such as vision loss, amputation, or end-stage renal disease.</a:t>
            </a:r>
          </a:p>
          <a:p>
            <a:r>
              <a:rPr lang="en-US" i="1" smtClean="0">
                <a:ea typeface="ＭＳ Ｐゴシック" pitchFamily="34" charset="-128"/>
              </a:rPr>
              <a:t>In a 20-year follow-up of the UKPDS study, the group that was initially assigned to intensive control had lower rates of myocardial infarction (16.8 vs. 19.6 per 1000 patient years) and death (26.8 vs. 30.3 per 1000 patient years), even though differences in glycemic control were not maintained between groups (16).</a:t>
            </a:r>
          </a:p>
          <a:p>
            <a:r>
              <a:rPr lang="en-US" smtClean="0">
                <a:ea typeface="ＭＳ Ｐゴシック" pitchFamily="34" charset="-128"/>
              </a:rPr>
              <a:t>This implies that early control may have a “memory” effect and may provide distant benefits, but it also implies that significant benefits take at least 15–20 years to occur.</a:t>
            </a:r>
          </a:p>
          <a:p>
            <a:r>
              <a:rPr lang="en-US" smtClean="0">
                <a:ea typeface="ＭＳ Ｐゴシック" pitchFamily="34" charset="-128"/>
              </a:rPr>
              <a:t>Some experts advocate more aggressive targets for glycemic control, or to treat where possible to near-normal glucose levels. Three trials, all of which were done in patients with existing diabetes (in contrast to the UKPDS, which studied those with newly diagnosed diabetes) evaluated this approach.</a:t>
            </a:r>
          </a:p>
          <a:p>
            <a:r>
              <a:rPr lang="en-US" i="1" smtClean="0">
                <a:ea typeface="ＭＳ Ｐゴシック" pitchFamily="34" charset="-128"/>
              </a:rPr>
              <a:t>In ACCORD, a study of 10 251 U.S. patients (mean age, 62.2 years), the group assigned to intensive therapy had target HbA1c levels less than 6.0%, whereas the group assigned to conventional therapy had target levels ranging from 7.0%–7.9%. The achieved levels of control were 6.4% and 7.5%. The trial was stopped early due to a 22% increase in total mortality in the intensive-control group (5.0% vs. 4.0%; P = 0.04). The overall main end point (nonfatal myocardial infarction, nonfatal stroke, and cardiovascular death) did not differ between the groups. Hypoglycemia and weight gain were also more prevalent in the intensive control group (21).</a:t>
            </a:r>
          </a:p>
          <a:p>
            <a:r>
              <a:rPr lang="en-US" i="1" smtClean="0">
                <a:ea typeface="ＭＳ Ｐゴシック" pitchFamily="34" charset="-128"/>
              </a:rPr>
              <a:t>The Veterans Affairs Diabetes Trial (VADT) studied 1791 veterans (mean age, 60.4 years). The group assigned to intensive control was assigned a target HbA1c level 1.5% lower than the control group. The achieved levels of control were 6.9% in the intensive group and 8.4% in the control group. No significant effects on the primary end point (a composite of cardiovascular events, heart failure, vascular surgery, and amputation), total mortality, or microvascular events were found (22).</a:t>
            </a:r>
          </a:p>
          <a:p>
            <a:r>
              <a:rPr lang="en-US" i="1" smtClean="0">
                <a:ea typeface="ＭＳ Ｐゴシック" pitchFamily="34" charset="-128"/>
              </a:rPr>
              <a:t>ADVANCE, a multinational study of 11 140 patients, comprised a group assigned to intensive care with a target HbA1c level ≤6.5% as well as a control group. The HbA1c level in the intensive-control group was 6.5% and 7.3% in the control group. The intensive-control group had reduced nephropathy (4.1% vs. 5.2%; P = 0.006), but there were no differences in cardiovascular events or mortality (23).</a:t>
            </a:r>
          </a:p>
          <a:p>
            <a:r>
              <a:rPr lang="en-US" smtClean="0">
                <a:ea typeface="ＭＳ Ｐゴシック" pitchFamily="34" charset="-128"/>
              </a:rPr>
              <a:t>Interpretation and reconciliation of the results of the 4 major glucose-lowering trials is difficult. It seems that moderate glucose control early in the disease course (mean HbA1c level 7% over the first 10 years but with a worsening trend over that time frame) does eventually—after about 2 decades—provide benefit in lowering cardiovascular events and mortality. More aggressive control, at least in the shorter term, does not seem to provide substantial benefit and may increase mortality. It is unclear whether specific subgroups of patients are more prone to harms or benefits as the result of aggressive control. The most logical conclusion from these studies is that moderate levels of control (HbA1c level between 7% and 8.5%, which may vary depending on diabetes duration) will probably provide the most benefit for most patients. However, because patients with a long life expectancy (≥20 years) may eventually realize benefit from more intensive control (e.g., HbA1c level &lt;7%), glycemic targets should be adjusted depending on life expectancy and comorbid conditions. Evidence from modeling studies suggests that a long time horizon for benefit may cause the burden of therapy—particularly injectable agents—to outweigh the benefits for many patients with type 2 diabetes (24).</a:t>
            </a:r>
          </a:p>
        </p:txBody>
      </p:sp>
      <p:sp>
        <p:nvSpPr>
          <p:cNvPr id="44036" name="Slide Number Placeholder 3"/>
          <p:cNvSpPr>
            <a:spLocks noGrp="1"/>
          </p:cNvSpPr>
          <p:nvPr>
            <p:ph type="sldNum" sz="quarter" idx="5"/>
          </p:nvPr>
        </p:nvSpPr>
        <p:spPr>
          <a:noFill/>
        </p:spPr>
        <p:txBody>
          <a:bodyPr/>
          <a:lstStyle/>
          <a:p>
            <a:fld id="{388C26E1-53C3-44E3-891F-AFFB02384701}" type="slidenum">
              <a:rPr lang="en-US" smtClean="0">
                <a:ea typeface="ＭＳ Ｐゴシック" pitchFamily="34" charset="-128"/>
              </a:rPr>
              <a:pPr/>
              <a:t>91</a:t>
            </a:fld>
            <a:endParaRPr lang="en-U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69E9CFF3-9B7D-44DB-9CCD-80BEB2E3CC8E}" type="datetimeFigureOut">
              <a:rPr lang="en-IN" smtClean="0"/>
              <a:pPr/>
              <a:t>15-09-2021</a:t>
            </a:fld>
            <a:endParaRPr lang="en-IN"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IN"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2B3CE35C-7BB0-4726-BB5C-46652DCCFB4B}"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9E9CFF3-9B7D-44DB-9CCD-80BEB2E3CC8E}" type="datetimeFigureOut">
              <a:rPr lang="en-IN" smtClean="0"/>
              <a:pPr/>
              <a:t>15-09-2021</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B3CE35C-7BB0-4726-BB5C-46652DCCFB4B}" type="slidenum">
              <a:rPr lang="en-IN" smtClean="0"/>
              <a:pPr/>
              <a:t>‹#›</a:t>
            </a:fld>
            <a:endParaRPr lang="en-IN"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69E9CFF3-9B7D-44DB-9CCD-80BEB2E3CC8E}" type="datetimeFigureOut">
              <a:rPr lang="en-IN" smtClean="0"/>
              <a:pPr/>
              <a:t>15-09-2021</a:t>
            </a:fld>
            <a:endParaRPr lang="en-IN"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2B3CE35C-7BB0-4726-BB5C-46652DCCFB4B}" type="slidenum">
              <a:rPr lang="en-IN" smtClean="0"/>
              <a:pPr/>
              <a:t>‹#›</a:t>
            </a:fld>
            <a:endParaRPr lang="en-IN" dirty="0"/>
          </a:p>
        </p:txBody>
      </p:sp>
      <p:sp>
        <p:nvSpPr>
          <p:cNvPr id="14" name="Footer Placeholder 13"/>
          <p:cNvSpPr>
            <a:spLocks noGrp="1"/>
          </p:cNvSpPr>
          <p:nvPr>
            <p:ph type="ftr" sz="quarter" idx="12"/>
          </p:nvPr>
        </p:nvSpPr>
        <p:spPr/>
        <p:txBody>
          <a:bodyPr/>
          <a:lstStyle/>
          <a:p>
            <a:endParaRPr lang="en-IN"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69E9CFF3-9B7D-44DB-9CCD-80BEB2E3CC8E}" type="datetimeFigureOut">
              <a:rPr lang="en-IN" smtClean="0"/>
              <a:pPr/>
              <a:t>15-09-2021</a:t>
            </a:fld>
            <a:endParaRPr lang="en-IN" dirty="0"/>
          </a:p>
        </p:txBody>
      </p:sp>
      <p:sp>
        <p:nvSpPr>
          <p:cNvPr id="10" name="Slide Number Placeholder 9"/>
          <p:cNvSpPr>
            <a:spLocks noGrp="1"/>
          </p:cNvSpPr>
          <p:nvPr>
            <p:ph type="sldNum" sz="quarter" idx="16"/>
          </p:nvPr>
        </p:nvSpPr>
        <p:spPr/>
        <p:txBody>
          <a:bodyPr rtlCol="0"/>
          <a:lstStyle/>
          <a:p>
            <a:fld id="{2B3CE35C-7BB0-4726-BB5C-46652DCCFB4B}" type="slidenum">
              <a:rPr lang="en-IN" smtClean="0"/>
              <a:pPr/>
              <a:t>‹#›</a:t>
            </a:fld>
            <a:endParaRPr lang="en-IN" dirty="0"/>
          </a:p>
        </p:txBody>
      </p:sp>
      <p:sp>
        <p:nvSpPr>
          <p:cNvPr id="12" name="Footer Placeholder 11"/>
          <p:cNvSpPr>
            <a:spLocks noGrp="1"/>
          </p:cNvSpPr>
          <p:nvPr>
            <p:ph type="ftr" sz="quarter" idx="17"/>
          </p:nvPr>
        </p:nvSpPr>
        <p:spPr/>
        <p:txBody>
          <a:bodyPr rtlCol="0"/>
          <a:lstStyle/>
          <a:p>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9E9CFF3-9B7D-44DB-9CCD-80BEB2E3CC8E}" type="datetimeFigureOut">
              <a:rPr lang="en-IN" smtClean="0"/>
              <a:pPr/>
              <a:t>15-09-2021</a:t>
            </a:fld>
            <a:endParaRPr lang="en-IN" dirty="0"/>
          </a:p>
        </p:txBody>
      </p:sp>
      <p:sp>
        <p:nvSpPr>
          <p:cNvPr id="12" name="Slide Number Placeholder 11"/>
          <p:cNvSpPr>
            <a:spLocks noGrp="1"/>
          </p:cNvSpPr>
          <p:nvPr>
            <p:ph type="sldNum" sz="quarter" idx="16"/>
          </p:nvPr>
        </p:nvSpPr>
        <p:spPr/>
        <p:txBody>
          <a:bodyPr rtlCol="0"/>
          <a:lstStyle/>
          <a:p>
            <a:fld id="{2B3CE35C-7BB0-4726-BB5C-46652DCCFB4B}" type="slidenum">
              <a:rPr lang="en-IN" smtClean="0"/>
              <a:pPr/>
              <a:t>‹#›</a:t>
            </a:fld>
            <a:endParaRPr lang="en-IN" dirty="0"/>
          </a:p>
        </p:txBody>
      </p:sp>
      <p:sp>
        <p:nvSpPr>
          <p:cNvPr id="14" name="Footer Placeholder 13"/>
          <p:cNvSpPr>
            <a:spLocks noGrp="1"/>
          </p:cNvSpPr>
          <p:nvPr>
            <p:ph type="ftr" sz="quarter" idx="17"/>
          </p:nvPr>
        </p:nvSpPr>
        <p:spPr/>
        <p:txBody>
          <a:bodyPr rtlCol="0"/>
          <a:lstStyle/>
          <a:p>
            <a:endParaRPr lang="en-IN"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9E9CFF3-9B7D-44DB-9CCD-80BEB2E3CC8E}" type="datetimeFigureOut">
              <a:rPr lang="en-IN" smtClean="0"/>
              <a:pPr/>
              <a:t>15-09-2021</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2B3CE35C-7BB0-4726-BB5C-46652DCCFB4B}"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E9CFF3-9B7D-44DB-9CCD-80BEB2E3CC8E}" type="datetimeFigureOut">
              <a:rPr lang="en-IN" smtClean="0"/>
              <a:pPr/>
              <a:t>15-09-2021</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2B3CE35C-7BB0-4726-BB5C-46652DCCFB4B}"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9E9CFF3-9B7D-44DB-9CCD-80BEB2E3CC8E}" type="datetimeFigureOut">
              <a:rPr lang="en-IN" smtClean="0"/>
              <a:pPr/>
              <a:t>15-09-2021</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2B3CE35C-7BB0-4726-BB5C-46652DCCFB4B}" type="slidenum">
              <a:rPr lang="en-IN" smtClean="0"/>
              <a:pPr/>
              <a:t>‹#›</a:t>
            </a:fld>
            <a:endParaRPr lang="en-IN"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69E9CFF3-9B7D-44DB-9CCD-80BEB2E3CC8E}" type="datetimeFigureOut">
              <a:rPr lang="en-IN" smtClean="0"/>
              <a:pPr/>
              <a:t>15-09-2021</a:t>
            </a:fld>
            <a:endParaRPr lang="en-IN"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2B3CE35C-7BB0-4726-BB5C-46652DCCFB4B}" type="slidenum">
              <a:rPr lang="en-IN" smtClean="0"/>
              <a:pPr/>
              <a:t>‹#›</a:t>
            </a:fld>
            <a:endParaRPr lang="en-IN"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IN"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E9CFF3-9B7D-44DB-9CCD-80BEB2E3CC8E}" type="datetimeFigureOut">
              <a:rPr lang="en-IN" smtClean="0"/>
              <a:pPr/>
              <a:t>15-09-2021</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B3CE35C-7BB0-4726-BB5C-46652DCCFB4B}"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69E9CFF3-9B7D-44DB-9CCD-80BEB2E3CC8E}" type="datetimeFigureOut">
              <a:rPr lang="en-IN" smtClean="0"/>
              <a:pPr/>
              <a:t>15-09-2021</a:t>
            </a:fld>
            <a:endParaRPr lang="en-IN" dirty="0"/>
          </a:p>
        </p:txBody>
      </p:sp>
      <p:sp>
        <p:nvSpPr>
          <p:cNvPr id="5" name="Footer Placeholder 4"/>
          <p:cNvSpPr>
            <a:spLocks noGrp="1"/>
          </p:cNvSpPr>
          <p:nvPr>
            <p:ph type="ftr" sz="quarter" idx="11"/>
          </p:nvPr>
        </p:nvSpPr>
        <p:spPr>
          <a:xfrm>
            <a:off x="457201" y="6248207"/>
            <a:ext cx="5573483" cy="365125"/>
          </a:xfrm>
        </p:spPr>
        <p:txBody>
          <a:bodyPr/>
          <a:lstStyle/>
          <a:p>
            <a:endParaRPr lang="en-IN"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2B3CE35C-7BB0-4726-BB5C-46652DCCFB4B}" type="slidenum">
              <a:rPr lang="en-IN" smtClean="0"/>
              <a:pPr/>
              <a:t>‹#›</a:t>
            </a:fld>
            <a:endParaRPr lang="en-IN"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05000"/>
            <a:ext cx="82296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IN"/>
          </a:p>
        </p:txBody>
      </p:sp>
      <p:sp>
        <p:nvSpPr>
          <p:cNvPr id="5" name="Rectangle 5"/>
          <p:cNvSpPr>
            <a:spLocks noGrp="1" noChangeArrowheads="1"/>
          </p:cNvSpPr>
          <p:nvPr>
            <p:ph type="ftr" sz="quarter" idx="11"/>
          </p:nvPr>
        </p:nvSpPr>
        <p:spPr>
          <a:ln/>
        </p:spPr>
        <p:txBody>
          <a:bodyPr/>
          <a:lstStyle>
            <a:lvl1pPr>
              <a:defRPr/>
            </a:lvl1pPr>
          </a:lstStyle>
          <a:p>
            <a:pPr>
              <a:defRPr/>
            </a:pPr>
            <a:endParaRPr lang="en-IN"/>
          </a:p>
        </p:txBody>
      </p:sp>
      <p:sp>
        <p:nvSpPr>
          <p:cNvPr id="6" name="Rectangle 6"/>
          <p:cNvSpPr>
            <a:spLocks noGrp="1" noChangeArrowheads="1"/>
          </p:cNvSpPr>
          <p:nvPr>
            <p:ph type="sldNum" sz="quarter" idx="12"/>
          </p:nvPr>
        </p:nvSpPr>
        <p:spPr>
          <a:ln/>
        </p:spPr>
        <p:txBody>
          <a:bodyPr/>
          <a:lstStyle>
            <a:lvl1pPr>
              <a:defRPr/>
            </a:lvl1pPr>
          </a:lstStyle>
          <a:p>
            <a:pPr>
              <a:defRPr/>
            </a:pPr>
            <a:fld id="{1D0C6E74-3C6C-43B6-AE74-ADF069A96516}" type="slidenum">
              <a:rPr lang="en-IN"/>
              <a:pPr>
                <a:defRPr/>
              </a:pPr>
              <a:t>‹#›</a:t>
            </a:fld>
            <a:endParaRPr lang="en-I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9E9CFF3-9B7D-44DB-9CCD-80BEB2E3CC8E}" type="datetimeFigureOut">
              <a:rPr lang="en-IN" smtClean="0"/>
              <a:pPr/>
              <a:t>15-09-2021</a:t>
            </a:fld>
            <a:endParaRPr lang="en-IN"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IN"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2B3CE35C-7BB0-4726-BB5C-46652DCCFB4B}"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en.wikipedia.org/wiki/Impaired_glucose_tolerance" TargetMode="External"/><Relationship Id="rId2" Type="http://schemas.openxmlformats.org/officeDocument/2006/relationships/hyperlink" Target="http://en.wikipedia.org/wiki/Impaired_fasting_glycaemia" TargetMode="External"/><Relationship Id="rId1" Type="http://schemas.openxmlformats.org/officeDocument/2006/relationships/slideLayout" Target="../slideLayouts/slideLayout2.xml"/><Relationship Id="rId4" Type="http://schemas.openxmlformats.org/officeDocument/2006/relationships/hyperlink" Target="http://en.wikipedia.org/wiki/Diabetes_mellitus"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hyperlink" Target="http://en.wikipedia.org/wiki/Insulin_pump"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en.wikipedia.org/wiki/Blood_pressure" TargetMode="External"/><Relationship Id="rId2" Type="http://schemas.openxmlformats.org/officeDocument/2006/relationships/hyperlink" Target="http://en.wikipedia.org/wiki/Blood_glucose" TargetMode="External"/><Relationship Id="rId1" Type="http://schemas.openxmlformats.org/officeDocument/2006/relationships/slideLayout" Target="../slideLayouts/slideLayout2.xml"/><Relationship Id="rId4" Type="http://schemas.openxmlformats.org/officeDocument/2006/relationships/hyperlink" Target="http://en.wikipedia.org/wiki/Lipid"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en.wikipedia.org/wiki/File:Necrobiosislipoidica.jpg" TargetMode="Externa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034682"/>
          </a:xfrm>
        </p:spPr>
        <p:txBody>
          <a:bodyPr>
            <a:normAutofit/>
          </a:bodyPr>
          <a:lstStyle/>
          <a:p>
            <a:pPr algn="ctr"/>
            <a:r>
              <a:rPr lang="en-US" sz="9600" b="1" dirty="0" smtClean="0">
                <a:solidFill>
                  <a:srgbClr val="FF0000"/>
                </a:solidFill>
                <a:latin typeface="Times New Roman" pitchFamily="18" charset="0"/>
                <a:cs typeface="Times New Roman" pitchFamily="18" charset="0"/>
              </a:rPr>
              <a:t>DIABETES</a:t>
            </a:r>
            <a:br>
              <a:rPr lang="en-US" sz="9600" b="1" dirty="0" smtClean="0">
                <a:solidFill>
                  <a:srgbClr val="FF0000"/>
                </a:solidFill>
                <a:latin typeface="Times New Roman" pitchFamily="18" charset="0"/>
                <a:cs typeface="Times New Roman" pitchFamily="18" charset="0"/>
              </a:rPr>
            </a:br>
            <a:r>
              <a:rPr lang="en-US" sz="9600" b="1" dirty="0" smtClean="0">
                <a:solidFill>
                  <a:srgbClr val="FF0000"/>
                </a:solidFill>
                <a:latin typeface="Times New Roman" pitchFamily="18" charset="0"/>
                <a:cs typeface="Times New Roman" pitchFamily="18" charset="0"/>
              </a:rPr>
              <a:t>MELLITUS</a:t>
            </a:r>
            <a:endParaRPr lang="en-IN" sz="9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IN"/>
          </a:p>
        </p:txBody>
      </p:sp>
      <p:pic>
        <p:nvPicPr>
          <p:cNvPr id="1026" name="Picture 2" descr="C:\Users\DOCTOR\Desktop\diabetes-23035627.jpg"/>
          <p:cNvPicPr>
            <a:picLocks noGrp="1" noChangeAspect="1" noChangeArrowheads="1"/>
          </p:cNvPicPr>
          <p:nvPr>
            <p:ph sz="quarter" idx="1"/>
          </p:nvPr>
        </p:nvPicPr>
        <p:blipFill>
          <a:blip r:embed="rId2" cstate="print"/>
          <a:srcRect/>
          <a:stretch>
            <a:fillRect/>
          </a:stretch>
        </p:blipFill>
        <p:spPr bwMode="auto">
          <a:xfrm>
            <a:off x="0" y="260648"/>
            <a:ext cx="9143999" cy="640871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4294967295"/>
          </p:nvPr>
        </p:nvSpPr>
        <p:spPr>
          <a:xfrm>
            <a:off x="0" y="0"/>
            <a:ext cx="9144000" cy="6858000"/>
          </a:xfrm>
        </p:spPr>
        <p:txBody>
          <a:bodyPr>
            <a:normAutofit/>
          </a:bodyPr>
          <a:lstStyle/>
          <a:p>
            <a:pPr>
              <a:buClrTx/>
              <a:buFont typeface="Wingdings" pitchFamily="2" charset="2"/>
              <a:buChar char="Ø"/>
            </a:pPr>
            <a:r>
              <a:rPr lang="en-US" sz="3200" dirty="0" smtClean="0">
                <a:latin typeface="Times New Roman" pitchFamily="18" charset="0"/>
                <a:cs typeface="Times New Roman" pitchFamily="18" charset="0"/>
              </a:rPr>
              <a:t>Greek- Diabetes-siphon, Mellitus-honey (sweet)</a:t>
            </a:r>
          </a:p>
          <a:p>
            <a:pPr>
              <a:buClrTx/>
              <a:buFont typeface="Wingdings" pitchFamily="2" charset="2"/>
              <a:buChar char="Ø"/>
            </a:pPr>
            <a:r>
              <a:rPr lang="en-US" sz="3200"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State of chronic hyperglycemia, resulting from diversities of etiologies, environmental and genetic acting jointly.”</a:t>
            </a:r>
          </a:p>
          <a:p>
            <a:pPr>
              <a:buClrTx/>
              <a:buFont typeface="Wingdings" pitchFamily="2" charset="2"/>
              <a:buChar char="Ø"/>
            </a:pPr>
            <a:r>
              <a:rPr lang="en-US" sz="3200" dirty="0" smtClean="0">
                <a:latin typeface="Times New Roman" pitchFamily="18" charset="0"/>
                <a:cs typeface="Times New Roman" pitchFamily="18" charset="0"/>
              </a:rPr>
              <a:t>Underline cause is defective production or action of insulin, a hormone that controls glucose, fat and amino acid metabolism</a:t>
            </a:r>
            <a:r>
              <a:rPr lang="en-US" sz="3200" dirty="0" smtClean="0">
                <a:latin typeface="Times New Roman" pitchFamily="18" charset="0"/>
                <a:cs typeface="Times New Roman" pitchFamily="18" charset="0"/>
              </a:rPr>
              <a:t>.</a:t>
            </a:r>
          </a:p>
          <a:p>
            <a:pPr>
              <a:buClrTx/>
              <a:buFont typeface="Wingdings" pitchFamily="2" charset="2"/>
              <a:buChar char="Ø"/>
            </a:pPr>
            <a:r>
              <a:rPr lang="en-US" sz="3200" dirty="0" smtClean="0">
                <a:latin typeface="Times New Roman" pitchFamily="18" charset="0"/>
                <a:cs typeface="Times New Roman" pitchFamily="18" charset="0"/>
              </a:rPr>
              <a:t>Metabolic syndrome-</a:t>
            </a:r>
            <a:r>
              <a:rPr lang="en-US" sz="3200" dirty="0" err="1" smtClean="0">
                <a:latin typeface="Times New Roman" pitchFamily="18" charset="0"/>
                <a:cs typeface="Times New Roman" pitchFamily="18" charset="0"/>
              </a:rPr>
              <a:t>polyuria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polyphagia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polydypsia</a:t>
            </a:r>
            <a:r>
              <a:rPr lang="en-US" sz="3200" dirty="0" smtClean="0">
                <a:latin typeface="Times New Roman" pitchFamily="18" charset="0"/>
                <a:cs typeface="Times New Roman" pitchFamily="18" charset="0"/>
              </a:rPr>
              <a:t>, hyperglycemia and </a:t>
            </a:r>
            <a:r>
              <a:rPr lang="en-US" sz="3200" dirty="0" err="1" smtClean="0">
                <a:latin typeface="Times New Roman" pitchFamily="18" charset="0"/>
                <a:cs typeface="Times New Roman" pitchFamily="18" charset="0"/>
              </a:rPr>
              <a:t>glycosuria</a:t>
            </a:r>
            <a:r>
              <a:rPr lang="en-US" sz="3200" dirty="0" smtClean="0">
                <a:latin typeface="Times New Roman" pitchFamily="18" charset="0"/>
                <a:cs typeface="Times New Roman" pitchFamily="18" charset="0"/>
              </a:rPr>
              <a:t> due to absolute or relative deficiency of insulin.</a:t>
            </a:r>
            <a:endParaRPr lang="en-US" sz="3200" dirty="0" smtClean="0">
              <a:latin typeface="Times New Roman" pitchFamily="18" charset="0"/>
              <a:cs typeface="Times New Roman" pitchFamily="18" charset="0"/>
            </a:endParaRPr>
          </a:p>
          <a:p>
            <a:pPr>
              <a:buClrTx/>
              <a:buFont typeface="Wingdings" pitchFamily="2" charset="2"/>
              <a:buChar char="Ø"/>
            </a:pPr>
            <a:r>
              <a:rPr lang="en-US" sz="3200" dirty="0" smtClean="0">
                <a:latin typeface="Times New Roman" pitchFamily="18" charset="0"/>
                <a:cs typeface="Times New Roman" pitchFamily="18" charset="0"/>
              </a:rPr>
              <a:t>Chronic hyperglycemia leads to number of complications-cardiovascular, renal, neurological ocular and others such as intermittent infections.</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CLASSIFICATION by WHO</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2060848"/>
            <a:ext cx="8229600" cy="4065315"/>
          </a:xfrm>
        </p:spPr>
        <p:txBody>
          <a:bodyPr/>
          <a:lstStyle/>
          <a:p>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7574280" y="1402080"/>
          <a:ext cx="208280" cy="365760"/>
        </p:xfrm>
        <a:graphic>
          <a:graphicData uri="http://schemas.openxmlformats.org/drawingml/2006/table">
            <a:tbl>
              <a:tblPr firstRow="1" bandRow="1">
                <a:tableStyleId>{5C22544A-7EE6-4342-B048-85BDC9FD1C3A}</a:tableStyleId>
              </a:tblPr>
              <a:tblGrid>
                <a:gridCol w="208280"/>
              </a:tblGrid>
              <a:tr h="298728">
                <a:tc>
                  <a:txBody>
                    <a:bodyPr/>
                    <a:lstStyle/>
                    <a:p>
                      <a:endParaRPr lang="en-IN" dirty="0"/>
                    </a:p>
                  </a:txBody>
                  <a:tcPr/>
                </a:tc>
              </a:tr>
            </a:tbl>
          </a:graphicData>
        </a:graphic>
      </p:graphicFrame>
      <p:graphicFrame>
        <p:nvGraphicFramePr>
          <p:cNvPr id="5" name="Table 4"/>
          <p:cNvGraphicFramePr>
            <a:graphicFrameLocks noGrp="1"/>
          </p:cNvGraphicFramePr>
          <p:nvPr/>
        </p:nvGraphicFramePr>
        <p:xfrm>
          <a:off x="0" y="1484781"/>
          <a:ext cx="9144000" cy="5373218"/>
        </p:xfrm>
        <a:graphic>
          <a:graphicData uri="http://schemas.openxmlformats.org/drawingml/2006/table">
            <a:tbl>
              <a:tblPr firstRow="1" bandRow="1">
                <a:tableStyleId>{5C22544A-7EE6-4342-B048-85BDC9FD1C3A}</a:tableStyleId>
              </a:tblPr>
              <a:tblGrid>
                <a:gridCol w="9144000"/>
              </a:tblGrid>
              <a:tr h="779394">
                <a:tc>
                  <a:txBody>
                    <a:bodyPr/>
                    <a:lstStyle/>
                    <a:p>
                      <a:r>
                        <a:rPr lang="en-US" sz="2400" dirty="0" smtClean="0">
                          <a:latin typeface="Times New Roman" pitchFamily="18" charset="0"/>
                          <a:cs typeface="Times New Roman" pitchFamily="18" charset="0"/>
                        </a:rPr>
                        <a:t>1- DIABETES MELLITUS</a:t>
                      </a:r>
                      <a:endParaRPr lang="en-IN" sz="2400" dirty="0">
                        <a:latin typeface="Times New Roman" pitchFamily="18" charset="0"/>
                        <a:cs typeface="Times New Roman" pitchFamily="18" charset="0"/>
                      </a:endParaRPr>
                    </a:p>
                  </a:txBody>
                  <a:tcPr/>
                </a:tc>
              </a:tr>
              <a:tr h="779394">
                <a:tc>
                  <a:txBody>
                    <a:bodyPr/>
                    <a:lstStyle/>
                    <a:p>
                      <a:r>
                        <a:rPr lang="en-US" sz="2400" dirty="0" smtClean="0">
                          <a:latin typeface="Times New Roman" pitchFamily="18" charset="0"/>
                          <a:cs typeface="Times New Roman" pitchFamily="18" charset="0"/>
                        </a:rPr>
                        <a:t>a)  Type I or insulin dependent diabetes mellitus (IDM)</a:t>
                      </a:r>
                      <a:endParaRPr lang="en-IN" sz="2400" dirty="0">
                        <a:latin typeface="Times New Roman" pitchFamily="18" charset="0"/>
                        <a:cs typeface="Times New Roman" pitchFamily="18" charset="0"/>
                      </a:endParaRPr>
                    </a:p>
                  </a:txBody>
                  <a:tcPr/>
                </a:tc>
              </a:tr>
              <a:tr h="1127821">
                <a:tc>
                  <a:txBody>
                    <a:bodyPr/>
                    <a:lstStyle/>
                    <a:p>
                      <a:r>
                        <a:rPr lang="en-US" sz="2400" dirty="0" smtClean="0">
                          <a:latin typeface="Times New Roman" pitchFamily="18" charset="0"/>
                          <a:cs typeface="Times New Roman" pitchFamily="18" charset="0"/>
                        </a:rPr>
                        <a:t>b) Type</a:t>
                      </a:r>
                      <a:r>
                        <a:rPr lang="en-US" sz="2400" baseline="0" dirty="0" smtClean="0">
                          <a:latin typeface="Times New Roman" pitchFamily="18" charset="0"/>
                          <a:cs typeface="Times New Roman" pitchFamily="18" charset="0"/>
                        </a:rPr>
                        <a:t> II or  Non-insulin dependent diabetes mellitus (NIDM)</a:t>
                      </a:r>
                    </a:p>
                    <a:p>
                      <a:r>
                        <a:rPr lang="en-US" sz="2400" baseline="0" dirty="0" smtClean="0">
                          <a:latin typeface="Times New Roman" pitchFamily="18" charset="0"/>
                          <a:cs typeface="Times New Roman" pitchFamily="18" charset="0"/>
                        </a:rPr>
                        <a:t>c) Malnutrition related diabetes mellitus (MRDM) </a:t>
                      </a:r>
                      <a:endParaRPr lang="en-IN" sz="2400" dirty="0">
                        <a:latin typeface="Times New Roman" pitchFamily="18" charset="0"/>
                        <a:cs typeface="Times New Roman" pitchFamily="18" charset="0"/>
                      </a:endParaRPr>
                    </a:p>
                  </a:txBody>
                  <a:tcPr/>
                </a:tc>
              </a:tr>
              <a:tr h="1127821">
                <a:tc>
                  <a:txBody>
                    <a:bodyPr/>
                    <a:lstStyle/>
                    <a:p>
                      <a:r>
                        <a:rPr lang="en-US" sz="2400" dirty="0" smtClean="0">
                          <a:latin typeface="Times New Roman" pitchFamily="18" charset="0"/>
                          <a:cs typeface="Times New Roman" pitchFamily="18" charset="0"/>
                        </a:rPr>
                        <a:t>d) Others types-(secondary to pancreatic, hormonal, drug-induced</a:t>
                      </a:r>
                      <a:r>
                        <a:rPr lang="en-US" sz="2400" baseline="0" dirty="0" smtClean="0">
                          <a:latin typeface="Times New Roman" pitchFamily="18" charset="0"/>
                          <a:cs typeface="Times New Roman" pitchFamily="18" charset="0"/>
                        </a:rPr>
                        <a:t>, genetic or other abnormalities.)</a:t>
                      </a:r>
                      <a:endParaRPr lang="en-IN" sz="2400" dirty="0">
                        <a:latin typeface="Times New Roman" pitchFamily="18" charset="0"/>
                        <a:cs typeface="Times New Roman" pitchFamily="18" charset="0"/>
                      </a:endParaRPr>
                    </a:p>
                  </a:txBody>
                  <a:tcPr/>
                </a:tc>
              </a:tr>
              <a:tr h="779394">
                <a:tc>
                  <a:txBody>
                    <a:bodyPr/>
                    <a:lstStyle/>
                    <a:p>
                      <a:r>
                        <a:rPr lang="en-US" sz="2400" dirty="0" smtClean="0">
                          <a:latin typeface="Times New Roman" pitchFamily="18" charset="0"/>
                          <a:cs typeface="Times New Roman" pitchFamily="18" charset="0"/>
                        </a:rPr>
                        <a:t>2- Impaired Glucose Tolerance (IGT)</a:t>
                      </a:r>
                      <a:endParaRPr lang="en-IN" sz="2400" dirty="0">
                        <a:latin typeface="Times New Roman" pitchFamily="18" charset="0"/>
                        <a:cs typeface="Times New Roman" pitchFamily="18" charset="0"/>
                      </a:endParaRPr>
                    </a:p>
                  </a:txBody>
                  <a:tcPr/>
                </a:tc>
              </a:tr>
              <a:tr h="779394">
                <a:tc>
                  <a:txBody>
                    <a:bodyPr/>
                    <a:lstStyle/>
                    <a:p>
                      <a:r>
                        <a:rPr lang="en-US" sz="2400" dirty="0" smtClean="0">
                          <a:latin typeface="Times New Roman" pitchFamily="18" charset="0"/>
                          <a:cs typeface="Times New Roman" pitchFamily="18" charset="0"/>
                        </a:rPr>
                        <a:t>3-Gestational Diabetes Mellitus (GDM)</a:t>
                      </a:r>
                      <a:endParaRPr lang="en-IN" sz="24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0000"/>
                </a:solidFill>
                <a:latin typeface="Times New Roman" pitchFamily="18" charset="0"/>
                <a:cs typeface="Times New Roman" pitchFamily="18" charset="0"/>
              </a:rPr>
              <a:t>DIFFERENCE BETWEEN TYPE I AND TYPE II D.M.</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3" y="1268758"/>
          <a:ext cx="9144002" cy="5639821"/>
        </p:xfrm>
        <a:graphic>
          <a:graphicData uri="http://schemas.openxmlformats.org/drawingml/2006/table">
            <a:tbl>
              <a:tblPr firstRow="1" bandRow="1">
                <a:tableStyleId>{5C22544A-7EE6-4342-B048-85BDC9FD1C3A}</a:tableStyleId>
              </a:tblPr>
              <a:tblGrid>
                <a:gridCol w="4427987"/>
                <a:gridCol w="4716015"/>
              </a:tblGrid>
              <a:tr h="360943">
                <a:tc>
                  <a:txBody>
                    <a:bodyPr/>
                    <a:lstStyle/>
                    <a:p>
                      <a:r>
                        <a:rPr lang="en-US" dirty="0" smtClean="0">
                          <a:latin typeface="Times New Roman" pitchFamily="18" charset="0"/>
                          <a:cs typeface="Times New Roman" pitchFamily="18" charset="0"/>
                        </a:rPr>
                        <a:t>TYPE  I</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TYPE II</a:t>
                      </a:r>
                      <a:endParaRPr lang="en-IN" dirty="0">
                        <a:latin typeface="Times New Roman" pitchFamily="18" charset="0"/>
                        <a:cs typeface="Times New Roman" pitchFamily="18" charset="0"/>
                      </a:endParaRPr>
                    </a:p>
                  </a:txBody>
                  <a:tcPr/>
                </a:tc>
              </a:tr>
              <a:tr h="360943">
                <a:tc>
                  <a:txBody>
                    <a:bodyPr/>
                    <a:lstStyle/>
                    <a:p>
                      <a:r>
                        <a:rPr lang="en-US" dirty="0" smtClean="0">
                          <a:latin typeface="Times New Roman" pitchFamily="18" charset="0"/>
                          <a:cs typeface="Times New Roman" pitchFamily="18" charset="0"/>
                        </a:rPr>
                        <a:t>IDDM</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NIDDM</a:t>
                      </a:r>
                      <a:endParaRPr lang="en-IN" dirty="0">
                        <a:latin typeface="Times New Roman" pitchFamily="18" charset="0"/>
                        <a:cs typeface="Times New Roman" pitchFamily="18" charset="0"/>
                      </a:endParaRPr>
                    </a:p>
                  </a:txBody>
                  <a:tcPr/>
                </a:tc>
              </a:tr>
              <a:tr h="360943">
                <a:tc>
                  <a:txBody>
                    <a:bodyPr/>
                    <a:lstStyle/>
                    <a:p>
                      <a:r>
                        <a:rPr lang="en-US" dirty="0" smtClean="0">
                          <a:latin typeface="Times New Roman" pitchFamily="18" charset="0"/>
                          <a:cs typeface="Times New Roman" pitchFamily="18" charset="0"/>
                        </a:rPr>
                        <a:t>Juvenile type of DM</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Maturity onset type DM</a:t>
                      </a:r>
                      <a:endParaRPr lang="en-IN" dirty="0">
                        <a:latin typeface="Times New Roman" pitchFamily="18" charset="0"/>
                        <a:cs typeface="Times New Roman" pitchFamily="18" charset="0"/>
                      </a:endParaRPr>
                    </a:p>
                  </a:txBody>
                  <a:tcPr/>
                </a:tc>
              </a:tr>
              <a:tr h="360943">
                <a:tc>
                  <a:txBody>
                    <a:bodyPr/>
                    <a:lstStyle/>
                    <a:p>
                      <a:r>
                        <a:rPr lang="en-US" dirty="0" smtClean="0">
                          <a:latin typeface="Times New Roman" pitchFamily="18" charset="0"/>
                          <a:cs typeface="Times New Roman" pitchFamily="18" charset="0"/>
                        </a:rPr>
                        <a:t>Common below 30 yrs of age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Among people above 30 yrs age</a:t>
                      </a:r>
                      <a:endParaRPr lang="en-IN" dirty="0">
                        <a:latin typeface="Times New Roman" pitchFamily="18" charset="0"/>
                        <a:cs typeface="Times New Roman" pitchFamily="18" charset="0"/>
                      </a:endParaRPr>
                    </a:p>
                  </a:txBody>
                  <a:tcPr/>
                </a:tc>
              </a:tr>
              <a:tr h="360943">
                <a:tc>
                  <a:txBody>
                    <a:bodyPr/>
                    <a:lstStyle/>
                    <a:p>
                      <a:r>
                        <a:rPr lang="en-US" dirty="0" smtClean="0">
                          <a:latin typeface="Times New Roman" pitchFamily="18" charset="0"/>
                          <a:cs typeface="Times New Roman" pitchFamily="18" charset="0"/>
                        </a:rPr>
                        <a:t>Sudden in</a:t>
                      </a:r>
                      <a:r>
                        <a:rPr lang="en-US" baseline="0" dirty="0" smtClean="0">
                          <a:latin typeface="Times New Roman" pitchFamily="18" charset="0"/>
                          <a:cs typeface="Times New Roman" pitchFamily="18" charset="0"/>
                        </a:rPr>
                        <a:t> onset</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Gradual in onset</a:t>
                      </a:r>
                      <a:endParaRPr lang="en-IN" dirty="0">
                        <a:latin typeface="Times New Roman" pitchFamily="18" charset="0"/>
                        <a:cs typeface="Times New Roman" pitchFamily="18" charset="0"/>
                      </a:endParaRPr>
                    </a:p>
                  </a:txBody>
                  <a:tcPr/>
                </a:tc>
              </a:tr>
              <a:tr h="360943">
                <a:tc>
                  <a:txBody>
                    <a:bodyPr/>
                    <a:lstStyle/>
                    <a:p>
                      <a:r>
                        <a:rPr lang="en-US" dirty="0" smtClean="0">
                          <a:latin typeface="Times New Roman" pitchFamily="18" charset="0"/>
                          <a:cs typeface="Times New Roman" pitchFamily="18" charset="0"/>
                        </a:rPr>
                        <a:t>Thin built, obesity not risk factor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Usually obese, obesity risk factor</a:t>
                      </a:r>
                      <a:endParaRPr lang="en-IN" dirty="0">
                        <a:latin typeface="Times New Roman" pitchFamily="18" charset="0"/>
                        <a:cs typeface="Times New Roman" pitchFamily="18" charset="0"/>
                      </a:endParaRPr>
                    </a:p>
                  </a:txBody>
                  <a:tcPr/>
                </a:tc>
              </a:tr>
              <a:tr h="360943">
                <a:tc>
                  <a:txBody>
                    <a:bodyPr/>
                    <a:lstStyle/>
                    <a:p>
                      <a:r>
                        <a:rPr lang="en-US" dirty="0" smtClean="0">
                          <a:latin typeface="Times New Roman" pitchFamily="18" charset="0"/>
                          <a:cs typeface="Times New Roman" pitchFamily="18" charset="0"/>
                        </a:rPr>
                        <a:t>HLA linked genetic predisposition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Not HLA linked</a:t>
                      </a:r>
                      <a:endParaRPr lang="en-IN" dirty="0">
                        <a:latin typeface="Times New Roman" pitchFamily="18" charset="0"/>
                        <a:cs typeface="Times New Roman" pitchFamily="18" charset="0"/>
                      </a:endParaRPr>
                    </a:p>
                  </a:txBody>
                  <a:tcPr/>
                </a:tc>
              </a:tr>
              <a:tr h="366216">
                <a:tc>
                  <a:txBody>
                    <a:bodyPr/>
                    <a:lstStyle/>
                    <a:p>
                      <a:r>
                        <a:rPr lang="en-US" dirty="0" smtClean="0">
                          <a:latin typeface="Times New Roman" pitchFamily="18" charset="0"/>
                          <a:cs typeface="Times New Roman" pitchFamily="18" charset="0"/>
                        </a:rPr>
                        <a:t>Associated with other autoimmune diseases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Not associated with other</a:t>
                      </a:r>
                      <a:r>
                        <a:rPr lang="en-US" baseline="0" dirty="0" smtClean="0">
                          <a:latin typeface="Times New Roman" pitchFamily="18" charset="0"/>
                          <a:cs typeface="Times New Roman" pitchFamily="18" charset="0"/>
                        </a:rPr>
                        <a:t> autoimmune diseases</a:t>
                      </a:r>
                      <a:endParaRPr lang="en-IN" dirty="0">
                        <a:latin typeface="Times New Roman" pitchFamily="18" charset="0"/>
                        <a:cs typeface="Times New Roman" pitchFamily="18" charset="0"/>
                      </a:endParaRPr>
                    </a:p>
                  </a:txBody>
                  <a:tcPr/>
                </a:tc>
              </a:tr>
              <a:tr h="631650">
                <a:tc>
                  <a:txBody>
                    <a:bodyPr/>
                    <a:lstStyle/>
                    <a:p>
                      <a:r>
                        <a:rPr lang="en-US" dirty="0" smtClean="0">
                          <a:latin typeface="Times New Roman" pitchFamily="18" charset="0"/>
                          <a:cs typeface="Times New Roman" pitchFamily="18" charset="0"/>
                        </a:rPr>
                        <a:t>Acute metabolic decomposition-sudden death</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Chronic metabolic decompensation leads to complication</a:t>
                      </a:r>
                      <a:endParaRPr lang="en-IN" dirty="0">
                        <a:latin typeface="Times New Roman" pitchFamily="18" charset="0"/>
                        <a:cs typeface="Times New Roman" pitchFamily="18" charset="0"/>
                      </a:endParaRPr>
                    </a:p>
                  </a:txBody>
                  <a:tcPr/>
                </a:tc>
              </a:tr>
              <a:tr h="631650">
                <a:tc>
                  <a:txBody>
                    <a:bodyPr/>
                    <a:lstStyle/>
                    <a:p>
                      <a:r>
                        <a:rPr lang="en-US" dirty="0" smtClean="0">
                          <a:latin typeface="Times New Roman" pitchFamily="18" charset="0"/>
                          <a:cs typeface="Times New Roman" pitchFamily="18" charset="0"/>
                        </a:rPr>
                        <a:t>Complication sudden and are fatal</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Slowly resulting in irreversible disability and death</a:t>
                      </a:r>
                      <a:endParaRPr lang="en-IN" dirty="0">
                        <a:latin typeface="Times New Roman" pitchFamily="18" charset="0"/>
                        <a:cs typeface="Times New Roman" pitchFamily="18" charset="0"/>
                      </a:endParaRPr>
                    </a:p>
                  </a:txBody>
                  <a:tcPr/>
                </a:tc>
              </a:tr>
              <a:tr h="410462">
                <a:tc>
                  <a:txBody>
                    <a:bodyPr/>
                    <a:lstStyle/>
                    <a:p>
                      <a:r>
                        <a:rPr lang="en-US" dirty="0" smtClean="0">
                          <a:latin typeface="Times New Roman" pitchFamily="18" charset="0"/>
                          <a:cs typeface="Times New Roman" pitchFamily="18" charset="0"/>
                        </a:rPr>
                        <a:t>Not associated with obesity and under activity</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Associated with obesity</a:t>
                      </a:r>
                      <a:r>
                        <a:rPr lang="en-US" baseline="0" dirty="0" smtClean="0">
                          <a:latin typeface="Times New Roman" pitchFamily="18" charset="0"/>
                          <a:cs typeface="Times New Roman" pitchFamily="18" charset="0"/>
                        </a:rPr>
                        <a:t> and under activity</a:t>
                      </a:r>
                      <a:endParaRPr lang="en-IN" dirty="0">
                        <a:latin typeface="Times New Roman" pitchFamily="18" charset="0"/>
                        <a:cs typeface="Times New Roman" pitchFamily="18" charset="0"/>
                      </a:endParaRPr>
                    </a:p>
                  </a:txBody>
                  <a:tcPr/>
                </a:tc>
              </a:tr>
              <a:tr h="407599">
                <a:tc>
                  <a:txBody>
                    <a:bodyPr/>
                    <a:lstStyle/>
                    <a:p>
                      <a:r>
                        <a:rPr lang="en-US" dirty="0" smtClean="0">
                          <a:latin typeface="Times New Roman" pitchFamily="18" charset="0"/>
                          <a:cs typeface="Times New Roman" pitchFamily="18" charset="0"/>
                        </a:rPr>
                        <a:t>Common among men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Common among women</a:t>
                      </a:r>
                      <a:endParaRPr lang="en-IN" dirty="0">
                        <a:latin typeface="Times New Roman" pitchFamily="18" charset="0"/>
                        <a:cs typeface="Times New Roman" pitchFamily="18" charset="0"/>
                      </a:endParaRPr>
                    </a:p>
                  </a:txBody>
                  <a:tcPr/>
                </a:tc>
              </a:tr>
              <a:tr h="615064">
                <a:tc>
                  <a:txBody>
                    <a:bodyPr/>
                    <a:lstStyle/>
                    <a:p>
                      <a:r>
                        <a:rPr lang="en-US" dirty="0" smtClean="0">
                          <a:latin typeface="Times New Roman" pitchFamily="18" charset="0"/>
                          <a:cs typeface="Times New Roman" pitchFamily="18" charset="0"/>
                        </a:rPr>
                        <a:t>No family history</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Usually present</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C:\Users\DOCTOR\Desktop\webmd_rm_photo_of_pancreas_cut_away.jpg"/>
          <p:cNvPicPr>
            <a:picLocks noGrp="1" noChangeAspect="1" noChangeArrowheads="1"/>
          </p:cNvPicPr>
          <p:nvPr>
            <p:ph sz="quarter" idx="1"/>
          </p:nvPr>
        </p:nvPicPr>
        <p:blipFill>
          <a:blip r:embed="rId2" cstate="print"/>
          <a:srcRect/>
          <a:stretch>
            <a:fillRect/>
          </a:stretch>
        </p:blipFill>
        <p:spPr bwMode="auto">
          <a:xfrm>
            <a:off x="179512" y="260648"/>
            <a:ext cx="8784976" cy="659735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1026" name="Picture 2" descr="C:\Users\DOCTOR\Desktop\download.jpg"/>
          <p:cNvPicPr>
            <a:picLocks noGrp="1" noChangeAspect="1" noChangeArrowheads="1"/>
          </p:cNvPicPr>
          <p:nvPr>
            <p:ph sz="quarter" idx="1"/>
          </p:nvPr>
        </p:nvPicPr>
        <p:blipFill>
          <a:blip r:embed="rId2" cstate="print"/>
          <a:srcRect/>
          <a:stretch>
            <a:fillRect/>
          </a:stretch>
        </p:blipFill>
        <p:spPr bwMode="auto">
          <a:xfrm>
            <a:off x="0" y="548681"/>
            <a:ext cx="8964487" cy="626469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TYPE 1 DIABETES</a:t>
            </a:r>
            <a:endParaRPr lang="en-US" b="1" dirty="0">
              <a:solidFill>
                <a:srgbClr val="FF00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p:txBody>
          <a:bodyPr>
            <a:normAutofit/>
          </a:bodyPr>
          <a:lstStyle/>
          <a:p>
            <a:pPr>
              <a:buFont typeface="Wingdings" pitchFamily="2" charset="2"/>
              <a:buChar char="Ø"/>
            </a:pPr>
            <a:r>
              <a:rPr lang="en-US" sz="3200" dirty="0">
                <a:latin typeface="Times New Roman" pitchFamily="18" charset="0"/>
                <a:cs typeface="Times New Roman" pitchFamily="18" charset="0"/>
              </a:rPr>
              <a:t>Body does not make insulin</a:t>
            </a:r>
          </a:p>
          <a:p>
            <a:pPr>
              <a:buFont typeface="Wingdings" pitchFamily="2" charset="2"/>
              <a:buChar char="Ø"/>
            </a:pPr>
            <a:r>
              <a:rPr lang="en-US" sz="3200" dirty="0">
                <a:latin typeface="Times New Roman" pitchFamily="18" charset="0"/>
                <a:cs typeface="Times New Roman" pitchFamily="18" charset="0"/>
              </a:rPr>
              <a:t>Usually develops in children or young adults</a:t>
            </a:r>
          </a:p>
          <a:p>
            <a:pPr>
              <a:buFont typeface="Wingdings" pitchFamily="2" charset="2"/>
              <a:buChar char="Ø"/>
            </a:pPr>
            <a:r>
              <a:rPr lang="en-US" sz="3200" dirty="0">
                <a:latin typeface="Times New Roman" pitchFamily="18" charset="0"/>
                <a:cs typeface="Times New Roman" pitchFamily="18" charset="0"/>
              </a:rPr>
              <a:t>Normal Weight</a:t>
            </a:r>
          </a:p>
          <a:p>
            <a:pPr>
              <a:buFont typeface="Wingdings" pitchFamily="2" charset="2"/>
              <a:buChar char="Ø"/>
            </a:pPr>
            <a:r>
              <a:rPr lang="en-US" sz="3200" dirty="0">
                <a:latin typeface="Times New Roman" pitchFamily="18" charset="0"/>
                <a:cs typeface="Times New Roman" pitchFamily="18" charset="0"/>
              </a:rPr>
              <a:t>Must take insulin daily to live</a:t>
            </a:r>
          </a:p>
          <a:p>
            <a:pPr>
              <a:buFont typeface="Wingdings" pitchFamily="2" charset="2"/>
              <a:buChar char="Ø"/>
            </a:pPr>
            <a:endParaRPr lang="en-US" sz="32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88640"/>
            <a:ext cx="8964488" cy="6463308"/>
          </a:xfrm>
          <a:prstGeom prst="rect">
            <a:avLst/>
          </a:prstGeom>
        </p:spPr>
        <p:txBody>
          <a:bodyPr wrap="square">
            <a:spAutoFit/>
          </a:bodyPr>
          <a:lstStyle/>
          <a:p>
            <a:r>
              <a:rPr lang="en-US" sz="3600" b="1" dirty="0" smtClean="0">
                <a:solidFill>
                  <a:srgbClr val="FF0000"/>
                </a:solidFill>
                <a:latin typeface="Times New Roman" pitchFamily="18" charset="0"/>
                <a:cs typeface="Times New Roman" pitchFamily="18" charset="0"/>
              </a:rPr>
              <a:t>    </a:t>
            </a:r>
            <a:r>
              <a:rPr lang="en-US" sz="3600" b="1" u="sng" dirty="0" smtClean="0">
                <a:solidFill>
                  <a:srgbClr val="FF0000"/>
                </a:solidFill>
                <a:latin typeface="Times New Roman" pitchFamily="18" charset="0"/>
                <a:cs typeface="Times New Roman" pitchFamily="18" charset="0"/>
              </a:rPr>
              <a:t>TYPE I DIABETES MELLITUS (IDDM)-</a:t>
            </a:r>
          </a:p>
          <a:p>
            <a:pPr>
              <a:buFont typeface="Wingdings" pitchFamily="2" charset="2"/>
              <a:buChar char="Ø"/>
            </a:pPr>
            <a:r>
              <a:rPr lang="en-US" sz="3600" dirty="0" smtClean="0">
                <a:latin typeface="Times New Roman" pitchFamily="18" charset="0"/>
                <a:cs typeface="Times New Roman" pitchFamily="18" charset="0"/>
              </a:rPr>
              <a:t>Most severe form of disease.</a:t>
            </a:r>
          </a:p>
          <a:p>
            <a:pPr>
              <a:buFont typeface="Wingdings" pitchFamily="2" charset="2"/>
              <a:buChar char="Ø"/>
            </a:pPr>
            <a:r>
              <a:rPr lang="en-US" sz="3600" dirty="0" smtClean="0">
                <a:latin typeface="Times New Roman" pitchFamily="18" charset="0"/>
                <a:cs typeface="Times New Roman" pitchFamily="18" charset="0"/>
              </a:rPr>
              <a:t>Onset abrupt.</a:t>
            </a:r>
          </a:p>
          <a:p>
            <a:pPr>
              <a:buFont typeface="Wingdings" pitchFamily="2" charset="2"/>
              <a:buChar char="Ø"/>
            </a:pPr>
            <a:r>
              <a:rPr lang="en-US" sz="3600" dirty="0" smtClean="0">
                <a:latin typeface="Times New Roman" pitchFamily="18" charset="0"/>
                <a:cs typeface="Times New Roman" pitchFamily="18" charset="0"/>
              </a:rPr>
              <a:t>Usually seen in individual less than 30 years of age.</a:t>
            </a:r>
          </a:p>
          <a:p>
            <a:pPr>
              <a:buFont typeface="Wingdings" pitchFamily="2" charset="2"/>
              <a:buChar char="Ø"/>
            </a:pPr>
            <a:r>
              <a:rPr lang="en-US" sz="3600" dirty="0" smtClean="0">
                <a:latin typeface="Times New Roman" pitchFamily="18" charset="0"/>
                <a:cs typeface="Times New Roman" pitchFamily="18" charset="0"/>
              </a:rPr>
              <a:t>Lethal unless promptly diagnosed and treated.</a:t>
            </a:r>
          </a:p>
          <a:p>
            <a:pPr>
              <a:buFont typeface="Wingdings" pitchFamily="2" charset="2"/>
              <a:buChar char="Ø"/>
            </a:pPr>
            <a:r>
              <a:rPr lang="en-US" sz="3600" dirty="0" smtClean="0">
                <a:latin typeface="Times New Roman" pitchFamily="18" charset="0"/>
                <a:cs typeface="Times New Roman" pitchFamily="18" charset="0"/>
              </a:rPr>
              <a:t>Immune-mediated over 90% and idiopathic in 10 %.</a:t>
            </a:r>
          </a:p>
          <a:p>
            <a:pPr>
              <a:buFont typeface="Wingdings" pitchFamily="2" charset="2"/>
              <a:buChar char="Ø"/>
            </a:pPr>
            <a:r>
              <a:rPr lang="en-US" sz="3600" dirty="0" smtClean="0">
                <a:latin typeface="Times New Roman" pitchFamily="18" charset="0"/>
                <a:cs typeface="Times New Roman" pitchFamily="18" charset="0"/>
              </a:rPr>
              <a:t>Proportion of IDDM is less than 15% mostly in children below 30 years.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Autofit/>
          </a:bodyPr>
          <a:lstStyle/>
          <a:p>
            <a:r>
              <a:rPr lang="en-US" sz="3200" b="1" dirty="0" smtClean="0">
                <a:solidFill>
                  <a:srgbClr val="FF0000"/>
                </a:solidFill>
                <a:latin typeface="Times New Roman" pitchFamily="18" charset="0"/>
                <a:cs typeface="Times New Roman" pitchFamily="18" charset="0"/>
              </a:rPr>
              <a:t>SYMPTOMS OF TYPE 1 DIABETES MELLITUS</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IN" sz="3200" dirty="0" smtClean="0">
                <a:latin typeface="Times New Roman" pitchFamily="18" charset="0"/>
                <a:cs typeface="Times New Roman" pitchFamily="18" charset="0"/>
              </a:rPr>
              <a:t>Feeling more thirsty than usual</a:t>
            </a:r>
          </a:p>
          <a:p>
            <a:pPr>
              <a:buFont typeface="Wingdings" pitchFamily="2" charset="2"/>
              <a:buChar char="Ø"/>
            </a:pPr>
            <a:r>
              <a:rPr lang="en-IN" sz="3200" dirty="0" smtClean="0">
                <a:latin typeface="Times New Roman" pitchFamily="18" charset="0"/>
                <a:cs typeface="Times New Roman" pitchFamily="18" charset="0"/>
              </a:rPr>
              <a:t>Dry mouth</a:t>
            </a:r>
          </a:p>
          <a:p>
            <a:pPr>
              <a:buFont typeface="Wingdings" pitchFamily="2" charset="2"/>
              <a:buChar char="Ø"/>
            </a:pPr>
            <a:r>
              <a:rPr lang="en-IN" sz="3200" dirty="0" smtClean="0">
                <a:latin typeface="Times New Roman" pitchFamily="18" charset="0"/>
                <a:cs typeface="Times New Roman" pitchFamily="18" charset="0"/>
              </a:rPr>
              <a:t>Fruity breath</a:t>
            </a:r>
          </a:p>
          <a:p>
            <a:pPr>
              <a:buFont typeface="Wingdings" pitchFamily="2" charset="2"/>
              <a:buChar char="Ø"/>
            </a:pPr>
            <a:r>
              <a:rPr lang="en-IN" sz="3200" dirty="0" smtClean="0">
                <a:latin typeface="Times New Roman" pitchFamily="18" charset="0"/>
                <a:cs typeface="Times New Roman" pitchFamily="18" charset="0"/>
              </a:rPr>
              <a:t>Frequent urination</a:t>
            </a:r>
          </a:p>
          <a:p>
            <a:pPr>
              <a:buFont typeface="Wingdings" pitchFamily="2" charset="2"/>
              <a:buChar char="Ø"/>
            </a:pPr>
            <a:r>
              <a:rPr lang="en-IN" sz="3200" dirty="0" smtClean="0">
                <a:latin typeface="Times New Roman" pitchFamily="18" charset="0"/>
                <a:cs typeface="Times New Roman" pitchFamily="18" charset="0"/>
              </a:rPr>
              <a:t>Unintentional weight loss</a:t>
            </a:r>
          </a:p>
          <a:p>
            <a:pPr>
              <a:buFont typeface="Wingdings" pitchFamily="2" charset="2"/>
              <a:buChar char="Ø"/>
            </a:pPr>
            <a:r>
              <a:rPr lang="en-IN" sz="3200" dirty="0" smtClean="0">
                <a:latin typeface="Times New Roman" pitchFamily="18" charset="0"/>
                <a:cs typeface="Times New Roman" pitchFamily="18" charset="0"/>
              </a:rPr>
              <a:t>Increase in appetite</a:t>
            </a:r>
          </a:p>
          <a:p>
            <a:pPr>
              <a:buFont typeface="Wingdings" pitchFamily="2" charset="2"/>
              <a:buChar char="Ø"/>
            </a:pPr>
            <a:r>
              <a:rPr lang="en-IN" sz="3200" dirty="0" smtClean="0">
                <a:latin typeface="Times New Roman" pitchFamily="18" charset="0"/>
                <a:cs typeface="Times New Roman" pitchFamily="18" charset="0"/>
              </a:rPr>
              <a:t>Lack of energy, drowsiness</a:t>
            </a:r>
          </a:p>
          <a:p>
            <a:endParaRPr lang="en-IN" sz="32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descr="C:\Users\DOCTOR\Desktop\getty_rf_photo_of_loose_fitting_pants.jpg"/>
          <p:cNvPicPr>
            <a:picLocks noGrp="1" noChangeAspect="1" noChangeArrowheads="1"/>
          </p:cNvPicPr>
          <p:nvPr>
            <p:ph sz="quarter" idx="1"/>
          </p:nvPr>
        </p:nvPicPr>
        <p:blipFill>
          <a:blip r:embed="rId2" cstate="print"/>
          <a:srcRect/>
          <a:stretch>
            <a:fillRect/>
          </a:stretch>
        </p:blipFill>
        <p:spPr bwMode="auto">
          <a:xfrm>
            <a:off x="0" y="188640"/>
            <a:ext cx="9144000" cy="640871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pPr>
              <a:buNone/>
            </a:pPr>
            <a:r>
              <a:rPr lang="en-IN" b="1" dirty="0" smtClean="0">
                <a:solidFill>
                  <a:srgbClr val="FF0000"/>
                </a:solidFill>
              </a:rPr>
              <a:t>   </a:t>
            </a:r>
            <a:r>
              <a:rPr lang="en-IN" sz="3200" b="1" dirty="0" smtClean="0">
                <a:solidFill>
                  <a:srgbClr val="FF0000"/>
                </a:solidFill>
              </a:rPr>
              <a:t>   </a:t>
            </a:r>
            <a:r>
              <a:rPr lang="en-IN" sz="3200" b="1" u="sng" dirty="0" smtClean="0">
                <a:solidFill>
                  <a:srgbClr val="FF0000"/>
                </a:solidFill>
                <a:latin typeface="Times New Roman" pitchFamily="18" charset="0"/>
                <a:cs typeface="Times New Roman" pitchFamily="18" charset="0"/>
              </a:rPr>
              <a:t> Skin Problems</a:t>
            </a:r>
          </a:p>
          <a:p>
            <a:pPr>
              <a:buFont typeface="Wingdings" pitchFamily="2" charset="2"/>
              <a:buChar char="Ø"/>
            </a:pPr>
            <a:r>
              <a:rPr lang="en-IN" sz="3200" dirty="0" smtClean="0">
                <a:latin typeface="Times New Roman" pitchFamily="18" charset="0"/>
                <a:cs typeface="Times New Roman" pitchFamily="18" charset="0"/>
              </a:rPr>
              <a:t>Many people with type 1 diabetes experience uncomfortable skin conditions, including:</a:t>
            </a:r>
          </a:p>
          <a:p>
            <a:pPr>
              <a:buFont typeface="Wingdings" pitchFamily="2" charset="2"/>
              <a:buChar char="Ø"/>
            </a:pPr>
            <a:r>
              <a:rPr lang="en-IN" sz="3200" dirty="0" smtClean="0">
                <a:latin typeface="Times New Roman" pitchFamily="18" charset="0"/>
                <a:cs typeface="Times New Roman" pitchFamily="18" charset="0"/>
              </a:rPr>
              <a:t>Bacterial infections</a:t>
            </a:r>
          </a:p>
          <a:p>
            <a:pPr>
              <a:buFont typeface="Wingdings" pitchFamily="2" charset="2"/>
              <a:buChar char="Ø"/>
            </a:pPr>
            <a:r>
              <a:rPr lang="en-IN" sz="3200" dirty="0" smtClean="0">
                <a:latin typeface="Times New Roman" pitchFamily="18" charset="0"/>
                <a:cs typeface="Times New Roman" pitchFamily="18" charset="0"/>
              </a:rPr>
              <a:t>Fungal infections</a:t>
            </a:r>
          </a:p>
          <a:p>
            <a:pPr>
              <a:buFont typeface="Wingdings" pitchFamily="2" charset="2"/>
              <a:buChar char="Ø"/>
            </a:pPr>
            <a:r>
              <a:rPr lang="en-IN" sz="3200" dirty="0" smtClean="0">
                <a:latin typeface="Times New Roman" pitchFamily="18" charset="0"/>
                <a:cs typeface="Times New Roman" pitchFamily="18" charset="0"/>
              </a:rPr>
              <a:t>Itching, dry skin, poor circulation</a:t>
            </a:r>
          </a:p>
          <a:p>
            <a:pPr>
              <a:buFont typeface="Wingdings" pitchFamily="2" charset="2"/>
              <a:buChar char="Ø"/>
            </a:pPr>
            <a:endParaRPr lang="en-IN"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IN" sz="3200" dirty="0" smtClean="0">
                <a:latin typeface="Times New Roman" pitchFamily="18" charset="0"/>
                <a:cs typeface="Times New Roman" pitchFamily="18" charset="0"/>
              </a:rPr>
              <a:t>When blood sugars are not controlled, type 1 diabetes can cause more serious symptoms, such as:</a:t>
            </a:r>
          </a:p>
          <a:p>
            <a:pPr>
              <a:buFont typeface="Wingdings" pitchFamily="2" charset="2"/>
              <a:buChar char="Ø"/>
            </a:pPr>
            <a:r>
              <a:rPr lang="en-IN" sz="3200" dirty="0" smtClean="0">
                <a:latin typeface="Times New Roman" pitchFamily="18" charset="0"/>
                <a:cs typeface="Times New Roman" pitchFamily="18" charset="0"/>
              </a:rPr>
              <a:t>Numbness or tingling in the feet</a:t>
            </a:r>
          </a:p>
          <a:p>
            <a:pPr>
              <a:buFont typeface="Wingdings" pitchFamily="2" charset="2"/>
              <a:buChar char="Ø"/>
            </a:pPr>
            <a:r>
              <a:rPr lang="en-IN" sz="3200" dirty="0" smtClean="0">
                <a:latin typeface="Times New Roman" pitchFamily="18" charset="0"/>
                <a:cs typeface="Times New Roman" pitchFamily="18" charset="0"/>
              </a:rPr>
              <a:t>Blurred vision</a:t>
            </a:r>
          </a:p>
          <a:p>
            <a:pPr>
              <a:buFont typeface="Wingdings" pitchFamily="2" charset="2"/>
              <a:buChar char="Ø"/>
            </a:pPr>
            <a:r>
              <a:rPr lang="en-IN" sz="3200" dirty="0" smtClean="0">
                <a:latin typeface="Times New Roman" pitchFamily="18" charset="0"/>
                <a:cs typeface="Times New Roman" pitchFamily="18" charset="0"/>
              </a:rPr>
              <a:t>Low blood sugar/hypoglycaemia</a:t>
            </a:r>
          </a:p>
          <a:p>
            <a:pPr>
              <a:buFont typeface="Wingdings" pitchFamily="2" charset="2"/>
              <a:buChar char="Ø"/>
            </a:pPr>
            <a:r>
              <a:rPr lang="en-IN" sz="3200" dirty="0" smtClean="0">
                <a:latin typeface="Times New Roman" pitchFamily="18" charset="0"/>
                <a:cs typeface="Times New Roman" pitchFamily="18" charset="0"/>
              </a:rPr>
              <a:t>Loss of consciousness</a:t>
            </a:r>
          </a:p>
          <a:p>
            <a:pPr>
              <a:buFont typeface="Wingdings" pitchFamily="2" charset="2"/>
              <a:buChar char="Ø"/>
            </a:pPr>
            <a:endParaRPr lang="en-IN" sz="32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8" name="Picture 2" descr="C:\Users\DOCTOR\Desktop\getty_rf_photo_of_numb_feet.jpg"/>
          <p:cNvPicPr>
            <a:picLocks noGrp="1" noChangeAspect="1" noChangeArrowheads="1"/>
          </p:cNvPicPr>
          <p:nvPr>
            <p:ph sz="quarter" idx="1"/>
          </p:nvPr>
        </p:nvPicPr>
        <p:blipFill>
          <a:blip r:embed="rId3" cstate="print"/>
          <a:srcRect/>
          <a:stretch>
            <a:fillRect/>
          </a:stretch>
        </p:blipFill>
        <p:spPr bwMode="auto">
          <a:xfrm>
            <a:off x="0" y="260648"/>
            <a:ext cx="9144000" cy="640871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0"/>
            <a:ext cx="9144000" cy="6096000"/>
          </a:xfrm>
        </p:spPr>
        <p:txBody>
          <a:bodyPr>
            <a:normAutofit fontScale="92500" lnSpcReduction="10000"/>
          </a:bodyPr>
          <a:lstStyle/>
          <a:p>
            <a:pPr>
              <a:buNone/>
            </a:pPr>
            <a:r>
              <a:rPr lang="en-IN" sz="3500" b="1" dirty="0" smtClean="0">
                <a:solidFill>
                  <a:srgbClr val="FF0000"/>
                </a:solidFill>
                <a:latin typeface="Times New Roman" pitchFamily="18" charset="0"/>
                <a:cs typeface="Times New Roman" pitchFamily="18" charset="0"/>
              </a:rPr>
              <a:t>   </a:t>
            </a:r>
            <a:r>
              <a:rPr lang="en-IN" sz="3500" b="1" u="sng" dirty="0" smtClean="0">
                <a:solidFill>
                  <a:srgbClr val="FF0000"/>
                </a:solidFill>
                <a:latin typeface="Times New Roman" pitchFamily="18" charset="0"/>
                <a:cs typeface="Times New Roman" pitchFamily="18" charset="0"/>
              </a:rPr>
              <a:t>More Dangerous Signs: Ketoacidosis</a:t>
            </a:r>
          </a:p>
          <a:p>
            <a:pPr>
              <a:buFont typeface="Wingdings" pitchFamily="2" charset="2"/>
              <a:buChar char="Ø"/>
            </a:pPr>
            <a:r>
              <a:rPr lang="en-IN" sz="3500" dirty="0" smtClean="0">
                <a:latin typeface="Times New Roman" pitchFamily="18" charset="0"/>
                <a:cs typeface="Times New Roman" pitchFamily="18" charset="0"/>
              </a:rPr>
              <a:t>Without treatment, type 1 diabetes deprives cells of the sugar they need for energy. </a:t>
            </a:r>
          </a:p>
          <a:p>
            <a:pPr>
              <a:buFont typeface="Wingdings" pitchFamily="2" charset="2"/>
              <a:buChar char="Ø"/>
            </a:pPr>
            <a:r>
              <a:rPr lang="en-IN" sz="3500" dirty="0" smtClean="0">
                <a:latin typeface="Times New Roman" pitchFamily="18" charset="0"/>
                <a:cs typeface="Times New Roman" pitchFamily="18" charset="0"/>
              </a:rPr>
              <a:t>Body starts burning fat for energy instead, which causes ketones to build up in the blood.</a:t>
            </a:r>
          </a:p>
          <a:p>
            <a:pPr>
              <a:buFont typeface="Wingdings" pitchFamily="2" charset="2"/>
              <a:buChar char="Ø"/>
            </a:pPr>
            <a:r>
              <a:rPr lang="en-IN" sz="3500" dirty="0" smtClean="0">
                <a:latin typeface="Times New Roman" pitchFamily="18" charset="0"/>
                <a:cs typeface="Times New Roman" pitchFamily="18" charset="0"/>
              </a:rPr>
              <a:t> These are acids that can poison the body. High levels of acid in  blood and the other abnormalities that result from the change in  blood's pH level may trigger a life-threatening coma known as diabetic ketoacidosis.</a:t>
            </a:r>
          </a:p>
          <a:p>
            <a:pPr>
              <a:buFont typeface="Wingdings" pitchFamily="2" charset="2"/>
              <a:buChar char="Ø"/>
            </a:pPr>
            <a:r>
              <a:rPr lang="en-IN" sz="3500" dirty="0" smtClean="0">
                <a:latin typeface="Times New Roman" pitchFamily="18" charset="0"/>
                <a:cs typeface="Times New Roman" pitchFamily="18" charset="0"/>
              </a:rPr>
              <a:t> This is an emergency that must be treated quickly and often times in the hospital.</a:t>
            </a:r>
          </a:p>
          <a:p>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0"/>
            <a:ext cx="9144000" cy="6096000"/>
          </a:xfrm>
        </p:spPr>
        <p:txBody>
          <a:bodyPr>
            <a:normAutofit/>
          </a:bodyPr>
          <a:lstStyle/>
          <a:p>
            <a:pPr>
              <a:buNone/>
            </a:pPr>
            <a:r>
              <a:rPr lang="en-IN" sz="3200" b="1" dirty="0" smtClean="0">
                <a:solidFill>
                  <a:srgbClr val="FF0000"/>
                </a:solidFill>
                <a:latin typeface="Times New Roman" pitchFamily="18" charset="0"/>
                <a:cs typeface="Times New Roman" pitchFamily="18" charset="0"/>
              </a:rPr>
              <a:t>     </a:t>
            </a:r>
            <a:r>
              <a:rPr lang="en-IN" sz="3200" b="1" u="sng" dirty="0" smtClean="0">
                <a:solidFill>
                  <a:srgbClr val="FF0000"/>
                </a:solidFill>
                <a:latin typeface="Times New Roman" pitchFamily="18" charset="0"/>
                <a:cs typeface="Times New Roman" pitchFamily="18" charset="0"/>
              </a:rPr>
              <a:t>Type 1 vs. Type 2 Diabetes</a:t>
            </a:r>
          </a:p>
          <a:p>
            <a:pPr>
              <a:buFont typeface="Wingdings" pitchFamily="2" charset="2"/>
              <a:buChar char="Ø"/>
            </a:pPr>
            <a:r>
              <a:rPr lang="en-IN" sz="3200" dirty="0" smtClean="0">
                <a:latin typeface="Times New Roman" pitchFamily="18" charset="0"/>
                <a:cs typeface="Times New Roman" pitchFamily="18" charset="0"/>
              </a:rPr>
              <a:t>In type 1 diabetes, the body's immune system mistakenly attacks and destroys the pancreatic cells that produce insulin.</a:t>
            </a:r>
          </a:p>
          <a:p>
            <a:pPr>
              <a:buFont typeface="Wingdings" pitchFamily="2" charset="2"/>
              <a:buChar char="Ø"/>
            </a:pPr>
            <a:r>
              <a:rPr lang="en-IN" sz="3200" dirty="0" smtClean="0">
                <a:latin typeface="Times New Roman" pitchFamily="18" charset="0"/>
                <a:cs typeface="Times New Roman" pitchFamily="18" charset="0"/>
              </a:rPr>
              <a:t> In type 2 diabetes, the pancreas is not under attack and usually produces enough insulin. But for numerous reasons, the body doesn’t use the insulin effectively. </a:t>
            </a:r>
          </a:p>
          <a:p>
            <a:pPr>
              <a:buFont typeface="Wingdings" pitchFamily="2" charset="2"/>
              <a:buChar char="Ø"/>
            </a:pPr>
            <a:r>
              <a:rPr lang="en-IN" sz="3200" dirty="0" smtClean="0">
                <a:latin typeface="Times New Roman" pitchFamily="18" charset="0"/>
                <a:cs typeface="Times New Roman" pitchFamily="18" charset="0"/>
              </a:rPr>
              <a:t>The symptoms of the two forms are similar, but usually come on more rapidly in people with type 1.</a:t>
            </a:r>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7170" name="Picture 2" descr="C:\Users\DOCTOR\Desktop\getty_rm_photo_of_insulin_pump.jpg"/>
          <p:cNvPicPr>
            <a:picLocks noGrp="1" noChangeAspect="1" noChangeArrowheads="1"/>
          </p:cNvPicPr>
          <p:nvPr>
            <p:ph sz="quarter" idx="1"/>
          </p:nvPr>
        </p:nvPicPr>
        <p:blipFill>
          <a:blip r:embed="rId2" cstate="print"/>
          <a:srcRect/>
          <a:stretch>
            <a:fillRect/>
          </a:stretch>
        </p:blipFill>
        <p:spPr bwMode="auto">
          <a:xfrm>
            <a:off x="0" y="260648"/>
            <a:ext cx="9144000" cy="640871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188640"/>
            <a:ext cx="9144000" cy="5907360"/>
          </a:xfrm>
        </p:spPr>
        <p:txBody>
          <a:bodyPr>
            <a:noAutofit/>
          </a:bodyPr>
          <a:lstStyle/>
          <a:p>
            <a:pPr>
              <a:buFont typeface="Wingdings" pitchFamily="2" charset="2"/>
              <a:buChar char="Ø"/>
            </a:pPr>
            <a:r>
              <a:rPr lang="en-US" sz="3200" dirty="0" smtClean="0">
                <a:latin typeface="Times New Roman" pitchFamily="18" charset="0"/>
                <a:cs typeface="Times New Roman" pitchFamily="18" charset="0"/>
              </a:rPr>
              <a:t>Rate of destruction of pancreatic  </a:t>
            </a:r>
            <a:r>
              <a:rPr lang="el-GR" sz="3200" dirty="0" smtClean="0">
                <a:latin typeface="Times New Roman" pitchFamily="18" charset="0"/>
                <a:cs typeface="Times New Roman" pitchFamily="18" charset="0"/>
              </a:rPr>
              <a:t>ᵦ</a:t>
            </a:r>
            <a:r>
              <a:rPr lang="en-US" sz="3200" dirty="0" smtClean="0">
                <a:latin typeface="Times New Roman" pitchFamily="18" charset="0"/>
                <a:cs typeface="Times New Roman" pitchFamily="18" charset="0"/>
              </a:rPr>
              <a:t> cell is quite variable.</a:t>
            </a:r>
          </a:p>
          <a:p>
            <a:pPr>
              <a:buFont typeface="Wingdings" pitchFamily="2" charset="2"/>
              <a:buChar char="Ø"/>
            </a:pPr>
            <a:r>
              <a:rPr lang="en-US" sz="3200" dirty="0" smtClean="0">
                <a:latin typeface="Times New Roman" pitchFamily="18" charset="0"/>
                <a:cs typeface="Times New Roman" pitchFamily="18" charset="0"/>
              </a:rPr>
              <a:t>Usually associated with ketosis in untreated state.</a:t>
            </a:r>
          </a:p>
          <a:p>
            <a:pPr>
              <a:buFont typeface="Wingdings" pitchFamily="2" charset="2"/>
              <a:buChar char="Ø"/>
            </a:pPr>
            <a:r>
              <a:rPr lang="en-US" sz="3200" dirty="0" smtClean="0">
                <a:latin typeface="Times New Roman" pitchFamily="18" charset="0"/>
                <a:cs typeface="Times New Roman" pitchFamily="18" charset="0"/>
              </a:rPr>
              <a:t>Mostly in children, highest among 10-15 years age group but occasionally in adults.</a:t>
            </a:r>
          </a:p>
          <a:p>
            <a:pPr>
              <a:buFont typeface="Wingdings" pitchFamily="2" charset="2"/>
              <a:buChar char="Ø"/>
            </a:pPr>
            <a:r>
              <a:rPr lang="en-US" sz="3200" dirty="0" smtClean="0">
                <a:latin typeface="Times New Roman" pitchFamily="18" charset="0"/>
                <a:cs typeface="Times New Roman" pitchFamily="18" charset="0"/>
              </a:rPr>
              <a:t>Catabolic disorder in which insulin is virtually absent, plasma glucagon is elevated and pancreatic </a:t>
            </a:r>
            <a:r>
              <a:rPr lang="el-GR" sz="3200" dirty="0" smtClean="0">
                <a:latin typeface="Times New Roman" pitchFamily="18" charset="0"/>
                <a:cs typeface="Times New Roman" pitchFamily="18" charset="0"/>
              </a:rPr>
              <a:t>ᵦ</a:t>
            </a:r>
            <a:r>
              <a:rPr lang="en-US" sz="3200" dirty="0" smtClean="0">
                <a:latin typeface="Times New Roman" pitchFamily="18" charset="0"/>
                <a:cs typeface="Times New Roman" pitchFamily="18" charset="0"/>
              </a:rPr>
              <a:t> cells fail to respond to all insulinogenic stimuli.</a:t>
            </a:r>
            <a:endParaRPr lang="en-IN" sz="3200" dirty="0" smtClean="0">
              <a:latin typeface="Times New Roman" pitchFamily="18" charset="0"/>
              <a:cs typeface="Times New Roman" pitchFamily="18" charset="0"/>
            </a:endParaRPr>
          </a:p>
          <a:p>
            <a:pPr>
              <a:buFont typeface="Wingdings" pitchFamily="2" charset="2"/>
              <a:buChar char="Ø"/>
            </a:pPr>
            <a:endParaRPr lang="en-IN" sz="32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Exogenous insulin is required to reverse the catabolic state, prevent ketosis, reduce hyperglycemia and reduce blood glucose.</a:t>
            </a:r>
          </a:p>
          <a:p>
            <a:pPr>
              <a:buNone/>
            </a:pPr>
            <a:r>
              <a:rPr lang="en-US" sz="32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1520" y="228600"/>
            <a:ext cx="8712968" cy="990600"/>
          </a:xfrm>
        </p:spPr>
        <p:txBody>
          <a:bodyPr>
            <a:normAutofit fontScale="90000"/>
          </a:bodyPr>
          <a:lstStyle/>
          <a:p>
            <a:pPr algn="ctr"/>
            <a:r>
              <a:rPr lang="en-US" sz="4000" dirty="0"/>
              <a:t/>
            </a:r>
            <a:br>
              <a:rPr lang="en-US" sz="4000" dirty="0"/>
            </a:br>
            <a:r>
              <a:rPr lang="en-US" sz="4900" b="1" dirty="0" smtClean="0">
                <a:solidFill>
                  <a:srgbClr val="FF0000"/>
                </a:solidFill>
              </a:rPr>
              <a:t>TYPE 2 DIABETES</a:t>
            </a:r>
            <a:endParaRPr lang="en-US" sz="4900" b="1" dirty="0">
              <a:solidFill>
                <a:srgbClr val="FF0000"/>
              </a:solidFill>
            </a:endParaRPr>
          </a:p>
        </p:txBody>
      </p:sp>
      <p:sp>
        <p:nvSpPr>
          <p:cNvPr id="5123" name="Rectangle 3"/>
          <p:cNvSpPr>
            <a:spLocks noGrp="1" noChangeArrowheads="1"/>
          </p:cNvSpPr>
          <p:nvPr>
            <p:ph type="body" idx="1"/>
          </p:nvPr>
        </p:nvSpPr>
        <p:spPr/>
        <p:txBody>
          <a:bodyPr/>
          <a:lstStyle/>
          <a:p>
            <a:pPr>
              <a:buFont typeface="Wingdings" pitchFamily="2" charset="2"/>
              <a:buChar char="Ø"/>
            </a:pPr>
            <a:r>
              <a:rPr lang="en-US" sz="3200" dirty="0">
                <a:latin typeface="Times New Roman" pitchFamily="18" charset="0"/>
                <a:cs typeface="Times New Roman" pitchFamily="18" charset="0"/>
              </a:rPr>
              <a:t>Cells do not use insulin properly</a:t>
            </a:r>
          </a:p>
          <a:p>
            <a:pPr>
              <a:buFont typeface="Wingdings" pitchFamily="2" charset="2"/>
              <a:buChar char="Ø"/>
            </a:pPr>
            <a:r>
              <a:rPr lang="en-US" sz="3200" dirty="0">
                <a:latin typeface="Times New Roman" pitchFamily="18" charset="0"/>
                <a:cs typeface="Times New Roman" pitchFamily="18" charset="0"/>
              </a:rPr>
              <a:t>Not enough insulin being produced</a:t>
            </a:r>
          </a:p>
          <a:p>
            <a:pPr>
              <a:buFont typeface="Wingdings" pitchFamily="2" charset="2"/>
              <a:buChar char="Ø"/>
            </a:pPr>
            <a:r>
              <a:rPr lang="en-US" sz="3200" dirty="0">
                <a:latin typeface="Times New Roman" pitchFamily="18" charset="0"/>
                <a:cs typeface="Times New Roman" pitchFamily="18" charset="0"/>
              </a:rPr>
              <a:t>Generally develops in adulthood</a:t>
            </a:r>
          </a:p>
          <a:p>
            <a:pPr lvl="1">
              <a:buNone/>
            </a:pPr>
            <a:r>
              <a:rPr lang="en-US" sz="3200" dirty="0">
                <a:latin typeface="Times New Roman" pitchFamily="18" charset="0"/>
                <a:cs typeface="Times New Roman" pitchFamily="18" charset="0"/>
              </a:rPr>
              <a:t>Becoming more common in children due to obesity</a:t>
            </a:r>
          </a:p>
          <a:p>
            <a:pPr>
              <a:buFont typeface="Wingdings" pitchFamily="2" charset="2"/>
              <a:buChar char="Ø"/>
            </a:pPr>
            <a:r>
              <a:rPr lang="en-US" sz="3200" dirty="0">
                <a:latin typeface="Times New Roman" pitchFamily="18" charset="0"/>
                <a:cs typeface="Times New Roman" pitchFamily="18" charset="0"/>
              </a:rPr>
              <a:t>Common in persons who are overweight</a:t>
            </a:r>
          </a:p>
          <a:p>
            <a:pPr>
              <a:buFont typeface="Wingdings" pitchFamily="2" charset="2"/>
              <a:buChar char="Ø"/>
            </a:pPr>
            <a:r>
              <a:rPr lang="en-US" sz="3200" dirty="0">
                <a:latin typeface="Times New Roman" pitchFamily="18" charset="0"/>
                <a:cs typeface="Times New Roman" pitchFamily="18" charset="0"/>
              </a:rPr>
              <a:t>Many different ways to treat, including diet and exercise, pills, or insulin</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0"/>
            <a:ext cx="9144000" cy="6096000"/>
          </a:xfrm>
        </p:spPr>
        <p:txBody>
          <a:bodyPr>
            <a:normAutofit/>
          </a:bodyPr>
          <a:lstStyle/>
          <a:p>
            <a:pPr>
              <a:buNone/>
            </a:pPr>
            <a:r>
              <a:rPr lang="en-US" sz="3200" b="1" u="sng" dirty="0" smtClean="0">
                <a:solidFill>
                  <a:srgbClr val="FF0000"/>
                </a:solidFill>
                <a:latin typeface="Times New Roman" pitchFamily="18" charset="0"/>
                <a:cs typeface="Times New Roman" pitchFamily="18" charset="0"/>
              </a:rPr>
              <a:t>TYPE II DIABETES (NIDM)-</a:t>
            </a:r>
          </a:p>
          <a:p>
            <a:pPr>
              <a:buFont typeface="Wingdings" pitchFamily="2" charset="2"/>
              <a:buChar char="Ø"/>
            </a:pPr>
            <a:r>
              <a:rPr lang="en-US" sz="3200" dirty="0" smtClean="0">
                <a:latin typeface="Times New Roman" pitchFamily="18" charset="0"/>
                <a:cs typeface="Times New Roman" pitchFamily="18" charset="0"/>
              </a:rPr>
              <a:t>More common.</a:t>
            </a:r>
          </a:p>
          <a:p>
            <a:pPr>
              <a:buFont typeface="Wingdings" pitchFamily="2" charset="2"/>
              <a:buChar char="Ø"/>
            </a:pPr>
            <a:r>
              <a:rPr lang="en-US" sz="3200" dirty="0" smtClean="0">
                <a:latin typeface="Times New Roman" pitchFamily="18" charset="0"/>
                <a:cs typeface="Times New Roman" pitchFamily="18" charset="0"/>
              </a:rPr>
              <a:t>Discovered by change.</a:t>
            </a:r>
          </a:p>
          <a:p>
            <a:pPr>
              <a:buFont typeface="Wingdings" pitchFamily="2" charset="2"/>
              <a:buChar char="Ø"/>
            </a:pPr>
            <a:r>
              <a:rPr lang="en-US" sz="3200" dirty="0" smtClean="0">
                <a:latin typeface="Times New Roman" pitchFamily="18" charset="0"/>
                <a:cs typeface="Times New Roman" pitchFamily="18" charset="0"/>
              </a:rPr>
              <a:t>Gradual in onset.</a:t>
            </a:r>
          </a:p>
          <a:p>
            <a:pPr>
              <a:buFont typeface="Wingdings" pitchFamily="2" charset="2"/>
              <a:buChar char="Ø"/>
            </a:pPr>
            <a:r>
              <a:rPr lang="en-US" sz="3200" dirty="0" smtClean="0">
                <a:latin typeface="Times New Roman" pitchFamily="18" charset="0"/>
                <a:cs typeface="Times New Roman" pitchFamily="18" charset="0"/>
              </a:rPr>
              <a:t>Mainly in middle aged and elderly.</a:t>
            </a:r>
          </a:p>
          <a:p>
            <a:pPr>
              <a:buFont typeface="Wingdings" pitchFamily="2" charset="2"/>
              <a:buChar char="Ø"/>
            </a:pPr>
            <a:r>
              <a:rPr lang="en-US" sz="3200" dirty="0" smtClean="0">
                <a:latin typeface="Times New Roman" pitchFamily="18" charset="0"/>
                <a:cs typeface="Times New Roman" pitchFamily="18" charset="0"/>
              </a:rPr>
              <a:t>Mild, slow to ketosis and compatible to long survival if treated adequately.</a:t>
            </a:r>
          </a:p>
          <a:p>
            <a:pPr>
              <a:buFont typeface="Wingdings" pitchFamily="2" charset="2"/>
              <a:buChar char="Ø"/>
            </a:pPr>
            <a:r>
              <a:rPr lang="en-US" sz="3200" dirty="0" smtClean="0">
                <a:latin typeface="Times New Roman" pitchFamily="18" charset="0"/>
                <a:cs typeface="Times New Roman" pitchFamily="18" charset="0"/>
              </a:rPr>
              <a:t>Clinical picture is complicated by present of other disease process.</a:t>
            </a:r>
            <a:endParaRPr lang="en-IN" sz="3200" dirty="0" smtClean="0">
              <a:latin typeface="Times New Roman" pitchFamily="18" charset="0"/>
              <a:cs typeface="Times New Roman" pitchFamily="18" charset="0"/>
            </a:endParaRPr>
          </a:p>
          <a:p>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sz="quarter" idx="1"/>
          </p:nvPr>
        </p:nvSpPr>
        <p:spPr/>
        <p:txBody>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IMPAIRED GLUCOSE TELERANCE (IGT)</a:t>
            </a:r>
            <a:r>
              <a:rPr lang="en-US" sz="3200" dirty="0" smtClean="0">
                <a:latin typeface="Times New Roman" pitchFamily="18" charset="0"/>
                <a:cs typeface="Times New Roman" pitchFamily="18" charset="0"/>
              </a:rPr>
              <a:t>-</a:t>
            </a:r>
          </a:p>
          <a:p>
            <a:pPr>
              <a:buFont typeface="Wingdings" pitchFamily="2" charset="2"/>
              <a:buChar char="Ø"/>
            </a:pPr>
            <a:r>
              <a:rPr lang="en-US" sz="3200" dirty="0" smtClean="0">
                <a:latin typeface="Times New Roman" pitchFamily="18" charset="0"/>
                <a:cs typeface="Times New Roman" pitchFamily="18" charset="0"/>
              </a:rPr>
              <a:t>Intermediate “AT RISK GROUP”-between diabetes mellitus and normality.</a:t>
            </a:r>
          </a:p>
          <a:p>
            <a:pPr>
              <a:buFont typeface="Wingdings" pitchFamily="2" charset="2"/>
              <a:buChar char="Ø"/>
            </a:pPr>
            <a:r>
              <a:rPr lang="en-US" sz="3200" dirty="0" smtClean="0">
                <a:latin typeface="Times New Roman" pitchFamily="18" charset="0"/>
                <a:cs typeface="Times New Roman" pitchFamily="18" charset="0"/>
              </a:rPr>
              <a:t>Can only defined by oral glucose tolerance test.</a:t>
            </a:r>
          </a:p>
          <a:p>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60848"/>
          </a:xfrm>
        </p:spPr>
        <p:txBody>
          <a:bodyPr>
            <a:noAutofit/>
          </a:bodyPr>
          <a:lstStyle/>
          <a:p>
            <a:r>
              <a:rPr lang="en-US" b="1" dirty="0" smtClean="0">
                <a:solidFill>
                  <a:srgbClr val="FF0000"/>
                </a:solidFill>
                <a:latin typeface="Times New Roman" pitchFamily="18" charset="0"/>
                <a:cs typeface="Times New Roman" pitchFamily="18" charset="0"/>
              </a:rPr>
              <a:t>The WHO recommendations for the diagnostic criteria for diabetes and intermediate hyperglycemia</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0" y="2204865"/>
          <a:ext cx="9144000" cy="4968240"/>
        </p:xfrm>
        <a:graphic>
          <a:graphicData uri="http://schemas.openxmlformats.org/drawingml/2006/table">
            <a:tbl>
              <a:tblPr firstRow="1" bandRow="1">
                <a:tableStyleId>{5C22544A-7EE6-4342-B048-85BDC9FD1C3A}</a:tableStyleId>
              </a:tblPr>
              <a:tblGrid>
                <a:gridCol w="5004048"/>
                <a:gridCol w="4139952"/>
              </a:tblGrid>
              <a:tr h="1289743">
                <a:tc>
                  <a:txBody>
                    <a:bodyPr/>
                    <a:lstStyle/>
                    <a:p>
                      <a:r>
                        <a:rPr lang="en-US" sz="2200" dirty="0" smtClean="0">
                          <a:latin typeface="Times New Roman" pitchFamily="18" charset="0"/>
                          <a:cs typeface="Times New Roman" pitchFamily="18" charset="0"/>
                        </a:rPr>
                        <a:t>Diabetes</a:t>
                      </a:r>
                    </a:p>
                    <a:p>
                      <a:r>
                        <a:rPr lang="en-US" sz="2200" dirty="0" smtClean="0">
                          <a:latin typeface="Times New Roman" pitchFamily="18" charset="0"/>
                          <a:cs typeface="Times New Roman" pitchFamily="18" charset="0"/>
                        </a:rPr>
                        <a:t>Fasting plasma glucose</a:t>
                      </a:r>
                    </a:p>
                    <a:p>
                      <a:r>
                        <a:rPr lang="en-US" sz="2200" dirty="0" smtClean="0">
                          <a:latin typeface="Times New Roman" pitchFamily="18" charset="0"/>
                          <a:cs typeface="Times New Roman" pitchFamily="18" charset="0"/>
                        </a:rPr>
                        <a:t>Or</a:t>
                      </a:r>
                    </a:p>
                    <a:p>
                      <a:r>
                        <a:rPr lang="en-US" sz="2200" dirty="0" smtClean="0">
                          <a:latin typeface="Times New Roman" pitchFamily="18" charset="0"/>
                          <a:cs typeface="Times New Roman" pitchFamily="18" charset="0"/>
                        </a:rPr>
                        <a:t>2-h plasma glucose</a:t>
                      </a:r>
                      <a:endParaRPr lang="en-IN" sz="2200" dirty="0">
                        <a:latin typeface="Times New Roman" pitchFamily="18" charset="0"/>
                        <a:cs typeface="Times New Roman" pitchFamily="18" charset="0"/>
                      </a:endParaRPr>
                    </a:p>
                  </a:txBody>
                  <a:tcPr/>
                </a:tc>
                <a:tc>
                  <a:txBody>
                    <a:bodyPr/>
                    <a:lstStyle/>
                    <a:p>
                      <a:endParaRPr lang="en-US" sz="2200" dirty="0" smtClean="0">
                        <a:latin typeface="Times New Roman" pitchFamily="18" charset="0"/>
                        <a:cs typeface="Times New Roman" pitchFamily="18" charset="0"/>
                      </a:endParaRPr>
                    </a:p>
                    <a:p>
                      <a:r>
                        <a:rPr lang="en-IN" sz="2200" dirty="0" smtClean="0">
                          <a:latin typeface="Times New Roman" pitchFamily="18" charset="0"/>
                          <a:cs typeface="Times New Roman" pitchFamily="18" charset="0"/>
                        </a:rPr>
                        <a:t>≥</a:t>
                      </a:r>
                      <a:r>
                        <a:rPr lang="en-IN" sz="2200" baseline="0" dirty="0" smtClean="0">
                          <a:latin typeface="Times New Roman" pitchFamily="18" charset="0"/>
                          <a:cs typeface="Times New Roman" pitchFamily="18" charset="0"/>
                        </a:rPr>
                        <a:t> 7.0 mmol/l (126 mg/dl)</a:t>
                      </a:r>
                    </a:p>
                    <a:p>
                      <a:endParaRPr lang="en-US" sz="2200" baseline="0" dirty="0" smtClean="0">
                        <a:latin typeface="Times New Roman" pitchFamily="18" charset="0"/>
                        <a:cs typeface="Times New Roman" pitchFamily="18" charset="0"/>
                      </a:endParaRPr>
                    </a:p>
                    <a:p>
                      <a:r>
                        <a:rPr lang="en-US" sz="2200" baseline="0" dirty="0" smtClean="0">
                          <a:latin typeface="Times New Roman" pitchFamily="18" charset="0"/>
                          <a:cs typeface="Times New Roman" pitchFamily="18" charset="0"/>
                        </a:rPr>
                        <a:t>&gt; 11.1 mmol/l (200mg/dl)</a:t>
                      </a:r>
                      <a:endParaRPr lang="en-IN" sz="2200" dirty="0">
                        <a:latin typeface="Times New Roman" pitchFamily="18" charset="0"/>
                        <a:cs typeface="Times New Roman" pitchFamily="18" charset="0"/>
                      </a:endParaRPr>
                    </a:p>
                  </a:txBody>
                  <a:tcPr/>
                </a:tc>
              </a:tr>
              <a:tr h="1587376">
                <a:tc>
                  <a:txBody>
                    <a:bodyPr/>
                    <a:lstStyle/>
                    <a:p>
                      <a:r>
                        <a:rPr lang="en-US" sz="2200" dirty="0" smtClean="0">
                          <a:latin typeface="Times New Roman" pitchFamily="18" charset="0"/>
                          <a:cs typeface="Times New Roman" pitchFamily="18" charset="0"/>
                        </a:rPr>
                        <a:t>Impaired Glucose Tolerance (IGT)</a:t>
                      </a:r>
                    </a:p>
                    <a:p>
                      <a:r>
                        <a:rPr lang="en-US" sz="2200" dirty="0" smtClean="0">
                          <a:latin typeface="Times New Roman" pitchFamily="18" charset="0"/>
                          <a:cs typeface="Times New Roman" pitchFamily="18" charset="0"/>
                        </a:rPr>
                        <a:t>Fasting plasma glucose</a:t>
                      </a:r>
                    </a:p>
                    <a:p>
                      <a:r>
                        <a:rPr lang="en-US" sz="2200" dirty="0" smtClean="0">
                          <a:latin typeface="Times New Roman" pitchFamily="18" charset="0"/>
                          <a:cs typeface="Times New Roman" pitchFamily="18" charset="0"/>
                        </a:rPr>
                        <a:t>And</a:t>
                      </a:r>
                    </a:p>
                    <a:p>
                      <a:r>
                        <a:rPr lang="en-US" sz="2200" dirty="0" smtClean="0">
                          <a:latin typeface="Times New Roman" pitchFamily="18" charset="0"/>
                          <a:cs typeface="Times New Roman" pitchFamily="18" charset="0"/>
                        </a:rPr>
                        <a:t>2-h plasma glucose</a:t>
                      </a:r>
                      <a:endParaRPr lang="en-IN" sz="2200" dirty="0">
                        <a:latin typeface="Times New Roman" pitchFamily="18" charset="0"/>
                        <a:cs typeface="Times New Roman" pitchFamily="18" charset="0"/>
                      </a:endParaRPr>
                    </a:p>
                  </a:txBody>
                  <a:tcPr/>
                </a:tc>
                <a:tc>
                  <a:txBody>
                    <a:bodyPr/>
                    <a:lstStyle/>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&lt; 7.0 mmol/l (126 mg/dl)</a:t>
                      </a: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 7.8 mmol and &lt;11,1 mmol/l</a:t>
                      </a:r>
                    </a:p>
                    <a:p>
                      <a:r>
                        <a:rPr lang="en-US" sz="2200" dirty="0" smtClean="0">
                          <a:latin typeface="Times New Roman" pitchFamily="18" charset="0"/>
                          <a:cs typeface="Times New Roman" pitchFamily="18" charset="0"/>
                        </a:rPr>
                        <a:t>(140mg/dl to 200 mg/dl)</a:t>
                      </a:r>
                      <a:endParaRPr lang="en-IN" sz="2200" dirty="0">
                        <a:latin typeface="Times New Roman" pitchFamily="18" charset="0"/>
                        <a:cs typeface="Times New Roman" pitchFamily="18" charset="0"/>
                      </a:endParaRPr>
                    </a:p>
                  </a:txBody>
                  <a:tcPr/>
                </a:tc>
              </a:tr>
              <a:tr h="1587376">
                <a:tc>
                  <a:txBody>
                    <a:bodyPr/>
                    <a:lstStyle/>
                    <a:p>
                      <a:r>
                        <a:rPr lang="en-US" sz="2200" dirty="0" smtClean="0">
                          <a:latin typeface="Times New Roman" pitchFamily="18" charset="0"/>
                          <a:cs typeface="Times New Roman" pitchFamily="18" charset="0"/>
                        </a:rPr>
                        <a:t>Impaired Fasting Glucose (IFG)</a:t>
                      </a:r>
                    </a:p>
                    <a:p>
                      <a:r>
                        <a:rPr lang="en-US" sz="2200" dirty="0" smtClean="0">
                          <a:latin typeface="Times New Roman" pitchFamily="18" charset="0"/>
                          <a:cs typeface="Times New Roman" pitchFamily="18" charset="0"/>
                        </a:rPr>
                        <a:t>Fasting plasma glucose </a:t>
                      </a: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And ( if measured)</a:t>
                      </a:r>
                    </a:p>
                    <a:p>
                      <a:r>
                        <a:rPr lang="en-US" sz="2200" dirty="0" smtClean="0">
                          <a:latin typeface="Times New Roman" pitchFamily="18" charset="0"/>
                          <a:cs typeface="Times New Roman" pitchFamily="18" charset="0"/>
                        </a:rPr>
                        <a:t>2-h plasma glucose</a:t>
                      </a:r>
                      <a:endParaRPr lang="en-IN" sz="2200" dirty="0">
                        <a:latin typeface="Times New Roman" pitchFamily="18" charset="0"/>
                        <a:cs typeface="Times New Roman" pitchFamily="18" charset="0"/>
                      </a:endParaRPr>
                    </a:p>
                  </a:txBody>
                  <a:tcPr/>
                </a:tc>
                <a:tc>
                  <a:txBody>
                    <a:bodyPr/>
                    <a:lstStyle/>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6.1 to 6.9 mmol/l</a:t>
                      </a:r>
                    </a:p>
                    <a:p>
                      <a:r>
                        <a:rPr lang="en-US" sz="2200" dirty="0" smtClean="0">
                          <a:latin typeface="Times New Roman" pitchFamily="18" charset="0"/>
                          <a:cs typeface="Times New Roman" pitchFamily="18" charset="0"/>
                        </a:rPr>
                        <a:t>(110mg/dl</a:t>
                      </a:r>
                      <a:r>
                        <a:rPr lang="en-US" sz="2200" baseline="0" dirty="0" smtClean="0">
                          <a:latin typeface="Times New Roman" pitchFamily="18" charset="0"/>
                          <a:cs typeface="Times New Roman" pitchFamily="18" charset="0"/>
                        </a:rPr>
                        <a:t> to 125mg/dl)</a:t>
                      </a:r>
                    </a:p>
                    <a:p>
                      <a:endParaRPr lang="en-US" sz="2200" baseline="0" dirty="0" smtClean="0">
                        <a:latin typeface="Times New Roman" pitchFamily="18" charset="0"/>
                        <a:cs typeface="Times New Roman" pitchFamily="18" charset="0"/>
                      </a:endParaRPr>
                    </a:p>
                    <a:p>
                      <a:r>
                        <a:rPr lang="en-US" sz="2200" baseline="0" dirty="0" smtClean="0">
                          <a:latin typeface="Times New Roman" pitchFamily="18" charset="0"/>
                          <a:cs typeface="Times New Roman" pitchFamily="18" charset="0"/>
                        </a:rPr>
                        <a:t>&lt;7.8 mmol/l (140 mg/dl)</a:t>
                      </a:r>
                      <a:endParaRPr lang="en-IN" sz="22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r>
              <a:rPr lang="en-US" b="1" dirty="0" smtClean="0">
                <a:solidFill>
                  <a:srgbClr val="FF0000"/>
                </a:solidFill>
                <a:latin typeface="Times New Roman" pitchFamily="18" charset="0"/>
                <a:cs typeface="Times New Roman" pitchFamily="18" charset="0"/>
              </a:rPr>
              <a:t>INSULIN RESISTANCE SYNDROME (SYNDROME X)</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In obese patient with type 2 diabetes, the association with hyperglycemia, hyoerinsulinaemia,  dyslipidaemia and hypertension, which leads to coronary artery disease and stroke may result from genetic defect producing insulin resistance, with later been exaggerated by obesity.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0"/>
            <a:ext cx="9144000" cy="6096000"/>
          </a:xfrm>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Insulin resistance predisposes to hyperglycemia, which results in hyoerinsulinaemia (which may or may not of sufficient magnitude to correct hyperglycemia) and this excessive insulin level contributes to high levels of triglycerides and increased sodium retention by renal tubules, inducing hypertension.</a:t>
            </a:r>
          </a:p>
          <a:p>
            <a:pPr>
              <a:buFont typeface="Wingdings" pitchFamily="2" charset="2"/>
              <a:buChar char="Ø"/>
            </a:pPr>
            <a:r>
              <a:rPr lang="en-US" sz="3200" dirty="0" smtClean="0">
                <a:latin typeface="Times New Roman" pitchFamily="18" charset="0"/>
                <a:cs typeface="Times New Roman" pitchFamily="18" charset="0"/>
              </a:rPr>
              <a:t>High level of insulin stimulate endothelial proliferation to initiate atheloscelosis.</a:t>
            </a:r>
            <a:endParaRPr lang="en-IN" sz="3200" dirty="0" smtClean="0">
              <a:latin typeface="Times New Roman" pitchFamily="18" charset="0"/>
              <a:cs typeface="Times New Roman" pitchFamily="18" charset="0"/>
            </a:endParaRPr>
          </a:p>
          <a:p>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PROBLEM STATEMENT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627584"/>
            <a:ext cx="9144000" cy="5257800"/>
          </a:xfrm>
        </p:spPr>
        <p:txBody>
          <a:bodyPr>
            <a:noAutofit/>
          </a:bodyPr>
          <a:lstStyle/>
          <a:p>
            <a:pPr>
              <a:buNone/>
            </a:pP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WORLD-</a:t>
            </a:r>
          </a:p>
          <a:p>
            <a:pPr>
              <a:buFont typeface="Wingdings" pitchFamily="2" charset="2"/>
              <a:buChar char="Ø"/>
            </a:pPr>
            <a:r>
              <a:rPr lang="en-US" sz="3200" dirty="0" smtClean="0">
                <a:latin typeface="Times New Roman" pitchFamily="18" charset="0"/>
                <a:cs typeface="Times New Roman" pitchFamily="18" charset="0"/>
              </a:rPr>
              <a:t>Diabetes is an “iceberg” disease.</a:t>
            </a:r>
          </a:p>
          <a:p>
            <a:pPr>
              <a:buFont typeface="Wingdings" pitchFamily="2" charset="2"/>
              <a:buChar char="Ø"/>
            </a:pPr>
            <a:r>
              <a:rPr lang="en-US" sz="3200" dirty="0" smtClean="0">
                <a:latin typeface="Times New Roman" pitchFamily="18" charset="0"/>
                <a:cs typeface="Times New Roman" pitchFamily="18" charset="0"/>
              </a:rPr>
              <a:t>Increase in both prevalence and incidence of type 2 diabetes occurred globally.</a:t>
            </a:r>
          </a:p>
          <a:p>
            <a:pPr>
              <a:buFont typeface="Wingdings" pitchFamily="2" charset="2"/>
              <a:buChar char="Ø"/>
            </a:pPr>
            <a:r>
              <a:rPr lang="en-US" sz="3200" dirty="0" smtClean="0">
                <a:latin typeface="Times New Roman" pitchFamily="18" charset="0"/>
                <a:cs typeface="Times New Roman" pitchFamily="18" charset="0"/>
              </a:rPr>
              <a:t>Dramatic in societies in economic transition, in newly industrialized and developing countries.</a:t>
            </a:r>
          </a:p>
          <a:p>
            <a:pPr>
              <a:buFont typeface="Wingdings" pitchFamily="2" charset="2"/>
              <a:buChar char="Ø"/>
            </a:pPr>
            <a:r>
              <a:rPr lang="en-US" sz="3200" dirty="0" smtClean="0">
                <a:latin typeface="Times New Roman" pitchFamily="18" charset="0"/>
                <a:cs typeface="Times New Roman" pitchFamily="18" charset="0"/>
              </a:rPr>
              <a:t>347 million cases, more than 90% are type 2 diabetes.</a:t>
            </a:r>
            <a:endParaRPr lang="en-IN" sz="32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a:bodyPr>
          <a:lstStyle/>
          <a:p>
            <a:pPr algn="ctr"/>
            <a:r>
              <a:rPr lang="en-US" b="1" dirty="0" smtClean="0">
                <a:solidFill>
                  <a:srgbClr val="FF0000"/>
                </a:solidFill>
                <a:latin typeface="Times New Roman" pitchFamily="18" charset="0"/>
                <a:cs typeface="Times New Roman" pitchFamily="18" charset="0"/>
              </a:rPr>
              <a:t>PROBLEM STATEMENT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Font typeface="Wingdings" pitchFamily="2" charset="2"/>
              <a:buChar char="Ø"/>
            </a:pPr>
            <a:r>
              <a:rPr lang="en-US" sz="3200" dirty="0" smtClean="0">
                <a:latin typeface="Times New Roman" pitchFamily="18" charset="0"/>
                <a:cs typeface="Times New Roman" pitchFamily="18" charset="0"/>
              </a:rPr>
              <a:t>In </a:t>
            </a:r>
            <a:r>
              <a:rPr lang="en-US" sz="3200" b="1" dirty="0" smtClean="0">
                <a:solidFill>
                  <a:srgbClr val="7030A0"/>
                </a:solidFill>
                <a:latin typeface="Times New Roman" pitchFamily="18" charset="0"/>
                <a:cs typeface="Times New Roman" pitchFamily="18" charset="0"/>
              </a:rPr>
              <a:t>2008 </a:t>
            </a:r>
            <a:r>
              <a:rPr lang="en-US" sz="3200" dirty="0" smtClean="0">
                <a:latin typeface="Times New Roman" pitchFamily="18" charset="0"/>
                <a:cs typeface="Times New Roman" pitchFamily="18" charset="0"/>
              </a:rPr>
              <a:t>1.2 million people died from consequences of high blood sugar.</a:t>
            </a:r>
          </a:p>
          <a:p>
            <a:pPr>
              <a:buFont typeface="Wingdings" pitchFamily="2" charset="2"/>
              <a:buChar char="Ø"/>
            </a:pPr>
            <a:r>
              <a:rPr lang="en-US" sz="3200" dirty="0" smtClean="0">
                <a:latin typeface="Times New Roman" pitchFamily="18" charset="0"/>
                <a:cs typeface="Times New Roman" pitchFamily="18" charset="0"/>
              </a:rPr>
              <a:t>More than 80 % death occur in low and middle income countries.</a:t>
            </a:r>
          </a:p>
          <a:p>
            <a:pPr>
              <a:buFont typeface="Wingdings" pitchFamily="2" charset="2"/>
              <a:buChar char="Ø"/>
            </a:pPr>
            <a:r>
              <a:rPr lang="en-US" sz="3200" dirty="0" smtClean="0">
                <a:latin typeface="Times New Roman" pitchFamily="18" charset="0"/>
                <a:cs typeface="Times New Roman" pitchFamily="18" charset="0"/>
              </a:rPr>
              <a:t>Apparent prevalence depends upon diagnostic criteria used in epidemiological surveys.</a:t>
            </a:r>
          </a:p>
          <a:p>
            <a:pPr>
              <a:buFont typeface="Wingdings" pitchFamily="2" charset="2"/>
              <a:buChar char="Ø"/>
            </a:pPr>
            <a:r>
              <a:rPr lang="en-US" sz="3200" dirty="0" smtClean="0">
                <a:latin typeface="Times New Roman" pitchFamily="18" charset="0"/>
                <a:cs typeface="Times New Roman" pitchFamily="18" charset="0"/>
              </a:rPr>
              <a:t>Global prevalence of diabetes in</a:t>
            </a:r>
            <a:r>
              <a:rPr lang="en-US" sz="3200" b="1" dirty="0" smtClean="0">
                <a:solidFill>
                  <a:srgbClr val="7030A0"/>
                </a:solidFill>
                <a:latin typeface="Times New Roman" pitchFamily="18" charset="0"/>
                <a:cs typeface="Times New Roman" pitchFamily="18" charset="0"/>
              </a:rPr>
              <a:t> 2008</a:t>
            </a:r>
            <a:r>
              <a:rPr lang="en-US" sz="3200" dirty="0" smtClean="0">
                <a:latin typeface="Times New Roman" pitchFamily="18" charset="0"/>
                <a:cs typeface="Times New Roman" pitchFamily="18" charset="0"/>
              </a:rPr>
              <a:t> 10% in adults aged 25+</a:t>
            </a:r>
          </a:p>
          <a:p>
            <a:pPr>
              <a:buFont typeface="Wingdings" pitchFamily="2" charset="2"/>
              <a:buChar char="Ø"/>
            </a:pPr>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r>
              <a:rPr lang="en-US" sz="3600" b="1" dirty="0" smtClean="0">
                <a:solidFill>
                  <a:srgbClr val="FF0000"/>
                </a:solidFill>
                <a:latin typeface="Times New Roman" pitchFamily="18" charset="0"/>
                <a:cs typeface="Times New Roman" pitchFamily="18" charset="0"/>
              </a:rPr>
              <a:t>PREVALENCE OF DIABETES IN ADULT POPULATION (AGED ≥20 YEARS) BY YEAR AND REGION</a:t>
            </a:r>
            <a:r>
              <a:rPr lang="en-US" b="1" dirty="0" smtClean="0">
                <a:solidFill>
                  <a:srgbClr val="FF0000"/>
                </a:solidFill>
                <a:latin typeface="Times New Roman" pitchFamily="18" charset="0"/>
                <a:cs typeface="Times New Roman" pitchFamily="18" charset="0"/>
              </a:rPr>
              <a:t> </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179511" y="1600200"/>
          <a:ext cx="8784976" cy="5069160"/>
        </p:xfrm>
        <a:graphic>
          <a:graphicData uri="http://schemas.openxmlformats.org/drawingml/2006/table">
            <a:tbl>
              <a:tblPr firstRow="1" bandRow="1">
                <a:tableStyleId>{5C22544A-7EE6-4342-B048-85BDC9FD1C3A}</a:tableStyleId>
              </a:tblPr>
              <a:tblGrid>
                <a:gridCol w="2196244"/>
                <a:gridCol w="2196244"/>
                <a:gridCol w="2196244"/>
                <a:gridCol w="2196244"/>
              </a:tblGrid>
              <a:tr h="1528024">
                <a:tc>
                  <a:txBody>
                    <a:bodyPr/>
                    <a:lstStyle/>
                    <a:p>
                      <a:r>
                        <a:rPr lang="en-US" dirty="0" smtClean="0">
                          <a:latin typeface="Times New Roman" pitchFamily="18" charset="0"/>
                          <a:cs typeface="Times New Roman" pitchFamily="18" charset="0"/>
                        </a:rPr>
                        <a:t>Region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1995</a:t>
                      </a:r>
                    </a:p>
                    <a:p>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2000</a:t>
                      </a:r>
                    </a:p>
                    <a:p>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2005</a:t>
                      </a:r>
                    </a:p>
                    <a:p>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a:txBody>
                  <a:tcPr/>
                </a:tc>
              </a:tr>
              <a:tr h="885284">
                <a:tc>
                  <a:txBody>
                    <a:bodyPr/>
                    <a:lstStyle/>
                    <a:p>
                      <a:r>
                        <a:rPr lang="en-US" dirty="0" smtClean="0">
                          <a:latin typeface="Times New Roman" pitchFamily="18" charset="0"/>
                          <a:cs typeface="Times New Roman" pitchFamily="18" charset="0"/>
                        </a:rPr>
                        <a:t>World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4.0</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4.2</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5.4</a:t>
                      </a:r>
                      <a:endParaRPr lang="en-IN" dirty="0">
                        <a:latin typeface="Times New Roman" pitchFamily="18" charset="0"/>
                        <a:cs typeface="Times New Roman" pitchFamily="18" charset="0"/>
                      </a:endParaRPr>
                    </a:p>
                  </a:txBody>
                  <a:tcPr/>
                </a:tc>
              </a:tr>
              <a:tr h="885284">
                <a:tc>
                  <a:txBody>
                    <a:bodyPr/>
                    <a:lstStyle/>
                    <a:p>
                      <a:r>
                        <a:rPr lang="en-US" dirty="0" smtClean="0">
                          <a:latin typeface="Times New Roman" pitchFamily="18" charset="0"/>
                          <a:cs typeface="Times New Roman" pitchFamily="18" charset="0"/>
                        </a:rPr>
                        <a:t>Developed countries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5.9</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6.2</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7.6</a:t>
                      </a:r>
                      <a:endParaRPr lang="en-IN" dirty="0">
                        <a:latin typeface="Times New Roman" pitchFamily="18" charset="0"/>
                        <a:cs typeface="Times New Roman" pitchFamily="18" charset="0"/>
                      </a:endParaRPr>
                    </a:p>
                  </a:txBody>
                  <a:tcPr/>
                </a:tc>
              </a:tr>
              <a:tr h="885284">
                <a:tc>
                  <a:txBody>
                    <a:bodyPr/>
                    <a:lstStyle/>
                    <a:p>
                      <a:r>
                        <a:rPr lang="en-US" dirty="0" smtClean="0">
                          <a:latin typeface="Times New Roman" pitchFamily="18" charset="0"/>
                          <a:cs typeface="Times New Roman" pitchFamily="18" charset="0"/>
                        </a:rPr>
                        <a:t>Developing countries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3.3</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3.5</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4.9</a:t>
                      </a:r>
                      <a:endParaRPr lang="en-IN" dirty="0">
                        <a:latin typeface="Times New Roman" pitchFamily="18" charset="0"/>
                        <a:cs typeface="Times New Roman" pitchFamily="18" charset="0"/>
                      </a:endParaRPr>
                    </a:p>
                  </a:txBody>
                  <a:tcPr/>
                </a:tc>
              </a:tr>
              <a:tr h="885284">
                <a:tc>
                  <a:txBody>
                    <a:bodyPr/>
                    <a:lstStyle/>
                    <a:p>
                      <a:r>
                        <a:rPr lang="en-US" dirty="0" smtClean="0">
                          <a:latin typeface="Times New Roman" pitchFamily="18" charset="0"/>
                          <a:cs typeface="Times New Roman" pitchFamily="18" charset="0"/>
                        </a:rPr>
                        <a:t>India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3.8</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4.0</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6.0</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FF0000"/>
                </a:solidFill>
                <a:latin typeface="Times New Roman" pitchFamily="18" charset="0"/>
                <a:cs typeface="Times New Roman" pitchFamily="18" charset="0"/>
              </a:rPr>
              <a:t>List of diabetes with highest number of estimated cases of diabetes for 2000 and 2030</a:t>
            </a:r>
            <a:endParaRPr lang="en-IN" sz="3600"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612775" y="1600200"/>
          <a:ext cx="8153400" cy="4719320"/>
        </p:xfrm>
        <a:graphic>
          <a:graphicData uri="http://schemas.openxmlformats.org/drawingml/2006/table">
            <a:tbl>
              <a:tblPr firstRow="1" bandRow="1">
                <a:tableStyleId>{5C22544A-7EE6-4342-B048-85BDC9FD1C3A}</a:tableStyleId>
              </a:tblPr>
              <a:tblGrid>
                <a:gridCol w="2038350"/>
                <a:gridCol w="2038350"/>
                <a:gridCol w="2038350"/>
                <a:gridCol w="2038350"/>
              </a:tblGrid>
              <a:tr h="370840">
                <a:tc gridSpan="2">
                  <a:txBody>
                    <a:bodyPr/>
                    <a:lstStyle/>
                    <a:p>
                      <a:r>
                        <a:rPr lang="en-US" dirty="0" smtClean="0">
                          <a:latin typeface="Times New Roman" pitchFamily="18" charset="0"/>
                          <a:cs typeface="Times New Roman" pitchFamily="18" charset="0"/>
                        </a:rPr>
                        <a:t>2000</a:t>
                      </a:r>
                      <a:endParaRPr lang="en-IN" dirty="0">
                        <a:latin typeface="Times New Roman" pitchFamily="18" charset="0"/>
                        <a:cs typeface="Times New Roman" pitchFamily="18" charset="0"/>
                      </a:endParaRPr>
                    </a:p>
                  </a:txBody>
                  <a:tcPr/>
                </a:tc>
                <a:tc hMerge="1">
                  <a:txBody>
                    <a:bodyPr/>
                    <a:lstStyle/>
                    <a:p>
                      <a:endParaRPr lang="en-IN"/>
                    </a:p>
                  </a:txBody>
                  <a:tcPr/>
                </a:tc>
                <a:tc gridSpan="2">
                  <a:txBody>
                    <a:bodyPr/>
                    <a:lstStyle/>
                    <a:p>
                      <a:r>
                        <a:rPr lang="en-US" dirty="0" smtClean="0">
                          <a:latin typeface="Times New Roman" pitchFamily="18" charset="0"/>
                          <a:cs typeface="Times New Roman" pitchFamily="18" charset="0"/>
                        </a:rPr>
                        <a:t>2030</a:t>
                      </a:r>
                      <a:endParaRPr lang="en-IN" dirty="0">
                        <a:latin typeface="Times New Roman" pitchFamily="18" charset="0"/>
                        <a:cs typeface="Times New Roman" pitchFamily="18" charset="0"/>
                      </a:endParaRPr>
                    </a:p>
                  </a:txBody>
                  <a:tcPr/>
                </a:tc>
                <a:tc hMerge="1">
                  <a:txBody>
                    <a:bodyPr/>
                    <a:lstStyle/>
                    <a:p>
                      <a:endParaRPr lang="en-IN"/>
                    </a:p>
                  </a:txBody>
                  <a:tcPr/>
                </a:tc>
              </a:tr>
              <a:tr h="370840">
                <a:tc>
                  <a:txBody>
                    <a:bodyPr/>
                    <a:lstStyle/>
                    <a:p>
                      <a:r>
                        <a:rPr lang="en-US" dirty="0" smtClean="0">
                          <a:latin typeface="Times New Roman" pitchFamily="18" charset="0"/>
                          <a:cs typeface="Times New Roman" pitchFamily="18" charset="0"/>
                        </a:rPr>
                        <a:t>Country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People with</a:t>
                      </a:r>
                      <a:r>
                        <a:rPr lang="en-US" baseline="0" dirty="0" smtClean="0">
                          <a:latin typeface="Times New Roman" pitchFamily="18" charset="0"/>
                          <a:cs typeface="Times New Roman" pitchFamily="18" charset="0"/>
                        </a:rPr>
                        <a:t> diabetes (million)</a:t>
                      </a:r>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Country </a:t>
                      </a:r>
                      <a:endParaRPr lang="en-IN"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People with</a:t>
                      </a:r>
                      <a:r>
                        <a:rPr lang="en-US" baseline="0" dirty="0" smtClean="0">
                          <a:latin typeface="Times New Roman" pitchFamily="18" charset="0"/>
                          <a:cs typeface="Times New Roman" pitchFamily="18" charset="0"/>
                        </a:rPr>
                        <a:t> diabetes (million)</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India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31.7</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India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79.4</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China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20.8</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China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42.3</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US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17.7</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30.3</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Indonesia</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8.4</a:t>
                      </a:r>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Indonesia</a:t>
                      </a:r>
                      <a:endParaRPr lang="en-IN" dirty="0" smtClean="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21.3</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Japan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6.8</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Pakistan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13.9</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Pakistan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5.2</a:t>
                      </a:r>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Brazil</a:t>
                      </a:r>
                      <a:endParaRPr lang="en-IN" dirty="0" smtClean="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11.3</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Russian federation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4.6</a:t>
                      </a:r>
                      <a:endParaRPr lang="en-IN"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Bangladesh</a:t>
                      </a:r>
                      <a:endParaRPr lang="en-IN" dirty="0" smtClean="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11.1</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Brazil</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4.6</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Japan</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8.9</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Italy</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4.3</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Philippines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7.8</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Bangladesh</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3.2</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Egypt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6.7</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PROBLEM STATEMENT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Autofit/>
          </a:bodyPr>
          <a:lstStyle/>
          <a:p>
            <a:pPr>
              <a:buFont typeface="Wingdings" pitchFamily="2" charset="2"/>
              <a:buChar char="Ø"/>
            </a:pPr>
            <a:r>
              <a:rPr lang="en-US" sz="3200" dirty="0" smtClean="0">
                <a:latin typeface="Times New Roman" pitchFamily="18" charset="0"/>
                <a:cs typeface="Times New Roman" pitchFamily="18" charset="0"/>
              </a:rPr>
              <a:t>Highest prevalence in Eastern Mediterranean Region and Region of Americas (11% of both sexes) and lowest in WHO European and Western Pacific Region (9% of both sexes).</a:t>
            </a:r>
          </a:p>
          <a:p>
            <a:pPr>
              <a:buFont typeface="Wingdings" pitchFamily="2" charset="2"/>
              <a:buChar char="Ø"/>
            </a:pPr>
            <a:r>
              <a:rPr lang="en-US" sz="3200" dirty="0" smtClean="0">
                <a:latin typeface="Times New Roman" pitchFamily="18" charset="0"/>
                <a:cs typeface="Times New Roman" pitchFamily="18" charset="0"/>
              </a:rPr>
              <a:t>Magnitude of diabetes and other abnormalities of glucose tolerance are higher if impaired fasting and impaired glucose tolerance are included.</a:t>
            </a:r>
          </a:p>
          <a:p>
            <a:pPr>
              <a:buFont typeface="Wingdings" pitchFamily="2" charset="2"/>
              <a:buChar char="Ø"/>
            </a:pPr>
            <a:r>
              <a:rPr lang="en-US" sz="3200" dirty="0" smtClean="0">
                <a:latin typeface="Times New Roman" pitchFamily="18" charset="0"/>
                <a:cs typeface="Times New Roman" pitchFamily="18" charset="0"/>
              </a:rPr>
              <a:t>Low income countries-lowest prevalence (8% of both sexes) and upper-middle income group countries highest (10% of both sexes).</a:t>
            </a:r>
            <a:endParaRPr lang="en-IN" sz="32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PROBLEM STATEMENT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Autofit/>
          </a:bodyPr>
          <a:lstStyle/>
          <a:p>
            <a:pPr>
              <a:buFont typeface="Wingdings" pitchFamily="2" charset="2"/>
              <a:buChar char="Ø"/>
            </a:pPr>
            <a:r>
              <a:rPr lang="en-US" sz="3200" dirty="0" smtClean="0">
                <a:latin typeface="Times New Roman" pitchFamily="18" charset="0"/>
                <a:cs typeface="Times New Roman" pitchFamily="18" charset="0"/>
              </a:rPr>
              <a:t>Unfavorable lifestyles and dietary habits are associated with urbanization are most important factors for development of diabetes.</a:t>
            </a:r>
          </a:p>
          <a:p>
            <a:pPr>
              <a:buFont typeface="Wingdings" pitchFamily="2" charset="2"/>
              <a:buChar char="Ø"/>
            </a:pPr>
            <a:r>
              <a:rPr lang="en-US" sz="3200" dirty="0" smtClean="0">
                <a:latin typeface="Times New Roman" pitchFamily="18" charset="0"/>
                <a:cs typeface="Times New Roman" pitchFamily="18" charset="0"/>
              </a:rPr>
              <a:t>Twice in urban area than rural area.</a:t>
            </a:r>
          </a:p>
          <a:p>
            <a:pPr>
              <a:buFont typeface="Wingdings" pitchFamily="2" charset="2"/>
              <a:buChar char="Ø"/>
            </a:pPr>
            <a:r>
              <a:rPr lang="en-US" sz="3200" dirty="0" smtClean="0">
                <a:latin typeface="Times New Roman" pitchFamily="18" charset="0"/>
                <a:cs typeface="Times New Roman" pitchFamily="18" charset="0"/>
              </a:rPr>
              <a:t>Ethnic, presumably genetic vulnerability of Asians subjected to unfavorable lifestyles.</a:t>
            </a:r>
          </a:p>
          <a:p>
            <a:pPr>
              <a:buFont typeface="Wingdings" pitchFamily="2" charset="2"/>
              <a:buChar char="Ø"/>
            </a:pPr>
            <a:r>
              <a:rPr lang="en-US" sz="3200" dirty="0" smtClean="0">
                <a:latin typeface="Times New Roman" pitchFamily="18" charset="0"/>
                <a:cs typeface="Times New Roman" pitchFamily="18" charset="0"/>
              </a:rPr>
              <a:t>Bangladesh, India and Indonesia have shown increase  in prevalence rate of disease in both rural and urban </a:t>
            </a:r>
            <a:endParaRPr lang="en-IN" sz="32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PROBLEM STATEMENT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27584"/>
            <a:ext cx="9144000" cy="5257800"/>
          </a:xfrm>
        </p:spPr>
        <p:txBody>
          <a:bodyPr>
            <a:noAutofit/>
          </a:bodyPr>
          <a:lstStyle/>
          <a:p>
            <a:pPr>
              <a:buFont typeface="Wingdings" pitchFamily="2" charset="2"/>
              <a:buChar char="Ø"/>
            </a:pPr>
            <a:r>
              <a:rPr lang="en-US" sz="3200" dirty="0" smtClean="0">
                <a:latin typeface="Times New Roman" pitchFamily="18" charset="0"/>
                <a:cs typeface="Times New Roman" pitchFamily="18" charset="0"/>
              </a:rPr>
              <a:t>If undiagnosed or  inadequately treated, develop multiple chronic complications leading to irreversible disability and death.</a:t>
            </a:r>
          </a:p>
          <a:p>
            <a:pPr>
              <a:buFont typeface="Wingdings" pitchFamily="2" charset="2"/>
              <a:buChar char="Ø"/>
            </a:pPr>
            <a:r>
              <a:rPr lang="en-US" sz="3200" dirty="0" smtClean="0">
                <a:latin typeface="Times New Roman" pitchFamily="18" charset="0"/>
                <a:cs typeface="Times New Roman" pitchFamily="18" charset="0"/>
              </a:rPr>
              <a:t>Coronary heart disease and stroke more common in diabetics.</a:t>
            </a:r>
          </a:p>
          <a:p>
            <a:pPr>
              <a:buFont typeface="Wingdings" pitchFamily="2" charset="2"/>
              <a:buChar char="Ø"/>
            </a:pPr>
            <a:r>
              <a:rPr lang="en-US" sz="3200" dirty="0" smtClean="0">
                <a:latin typeface="Times New Roman" pitchFamily="18" charset="0"/>
                <a:cs typeface="Times New Roman" pitchFamily="18" charset="0"/>
              </a:rPr>
              <a:t>Micro vascular complications-diabetic renal disease and diabetic retinopathy and neuropathy resulting in deterioration of quality of life and premature death.</a:t>
            </a:r>
          </a:p>
          <a:p>
            <a:pPr>
              <a:buFont typeface="Wingdings" pitchFamily="2" charset="2"/>
              <a:buChar char="Ø"/>
            </a:pPr>
            <a:r>
              <a:rPr lang="en-US" sz="3200" dirty="0" smtClean="0">
                <a:latin typeface="Times New Roman" pitchFamily="18" charset="0"/>
                <a:cs typeface="Times New Roman" pitchFamily="18" charset="0"/>
              </a:rPr>
              <a:t>Five most important determinants of cardiovascular disease. </a:t>
            </a:r>
            <a:endParaRPr lang="en-IN" sz="32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PROBLEM STATEMENT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Autofit/>
          </a:bodyPr>
          <a:lstStyle/>
          <a:p>
            <a:pPr>
              <a:buFont typeface="Wingdings" pitchFamily="2" charset="2"/>
              <a:buChar char="Ø"/>
            </a:pPr>
            <a:r>
              <a:rPr lang="en-US" sz="3200" dirty="0" smtClean="0">
                <a:latin typeface="Times New Roman" pitchFamily="18" charset="0"/>
                <a:cs typeface="Times New Roman" pitchFamily="18" charset="0"/>
              </a:rPr>
              <a:t>Lower limb amputation 10 times more common.</a:t>
            </a:r>
          </a:p>
          <a:p>
            <a:pPr>
              <a:buFont typeface="Wingdings" pitchFamily="2" charset="2"/>
              <a:buChar char="Ø"/>
            </a:pPr>
            <a:r>
              <a:rPr lang="en-US" sz="3200" dirty="0" smtClean="0">
                <a:latin typeface="Times New Roman" pitchFamily="18" charset="0"/>
                <a:cs typeface="Times New Roman" pitchFamily="18" charset="0"/>
              </a:rPr>
              <a:t>Metabolic disorders in pregnant women as well as those caused by gestational diabetes-a high health risk.</a:t>
            </a:r>
          </a:p>
          <a:p>
            <a:pPr>
              <a:buFont typeface="Wingdings" pitchFamily="2" charset="2"/>
              <a:buChar char="Ø"/>
            </a:pPr>
            <a:r>
              <a:rPr lang="en-US" sz="3200" dirty="0" smtClean="0">
                <a:latin typeface="Times New Roman" pitchFamily="18" charset="0"/>
                <a:cs typeface="Times New Roman" pitchFamily="18" charset="0"/>
              </a:rPr>
              <a:t>Unfortunately inadequate awareness about real dimension of problem among general population.</a:t>
            </a:r>
          </a:p>
          <a:p>
            <a:pPr>
              <a:buFont typeface="Wingdings" pitchFamily="2" charset="2"/>
              <a:buChar char="Ø"/>
            </a:pPr>
            <a:r>
              <a:rPr lang="en-US" sz="3200" dirty="0" smtClean="0">
                <a:latin typeface="Times New Roman" pitchFamily="18" charset="0"/>
                <a:cs typeface="Times New Roman" pitchFamily="18" charset="0"/>
              </a:rPr>
              <a:t>Lack of awareness about existing interventions for preventing disease and management of complications.</a:t>
            </a:r>
          </a:p>
          <a:p>
            <a:pPr>
              <a:buFont typeface="Wingdings" pitchFamily="2" charset="2"/>
              <a:buChar char="Ø"/>
            </a:pPr>
            <a:endParaRPr lang="en-US" sz="3200" dirty="0" smtClean="0"/>
          </a:p>
          <a:p>
            <a:pPr>
              <a:buFont typeface="Wingdings" pitchFamily="2" charset="2"/>
              <a:buChar char="Ø"/>
            </a:pPr>
            <a:endParaRPr lang="en-IN"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PROBLEM STATEMENT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Inadequacies in primary health care systems, not posed to design in to cope with additional challenges by non-communicable diseases results in poor detection of cases, suboptimal treatment and insufficient follow up leading to unnecessary disabilities and severe complications and early death.</a:t>
            </a:r>
            <a:endParaRPr lang="en-IN" sz="32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PROBLEM STATEMENT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Age-adjusted mortality rate are 1.5-2.5 higher among diabetes as compared to general population.</a:t>
            </a:r>
          </a:p>
          <a:p>
            <a:pPr>
              <a:buFont typeface="Wingdings" pitchFamily="2" charset="2"/>
              <a:buChar char="Ø"/>
            </a:pPr>
            <a:r>
              <a:rPr lang="en-US" sz="3200" dirty="0" smtClean="0">
                <a:latin typeface="Times New Roman" pitchFamily="18" charset="0"/>
                <a:cs typeface="Times New Roman" pitchFamily="18" charset="0"/>
              </a:rPr>
              <a:t>Caucasian population mortality attributable to CVD.</a:t>
            </a:r>
          </a:p>
          <a:p>
            <a:pPr>
              <a:buFont typeface="Wingdings" pitchFamily="2" charset="2"/>
              <a:buChar char="Ø"/>
            </a:pPr>
            <a:r>
              <a:rPr lang="en-US" sz="3200" dirty="0" smtClean="0">
                <a:latin typeface="Times New Roman" pitchFamily="18" charset="0"/>
                <a:cs typeface="Times New Roman" pitchFamily="18" charset="0"/>
              </a:rPr>
              <a:t>Indian and American Indian renal diseases.</a:t>
            </a:r>
          </a:p>
          <a:p>
            <a:pPr>
              <a:buFont typeface="Wingdings" pitchFamily="2" charset="2"/>
              <a:buChar char="Ø"/>
            </a:pPr>
            <a:r>
              <a:rPr lang="en-US" sz="3200" dirty="0" smtClean="0">
                <a:latin typeface="Times New Roman" pitchFamily="18" charset="0"/>
                <a:cs typeface="Times New Roman" pitchFamily="18" charset="0"/>
              </a:rPr>
              <a:t>In some developing societies infection are important cause of death.</a:t>
            </a:r>
            <a:endParaRPr lang="en-IN" sz="32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153400" cy="990600"/>
          </a:xfrm>
        </p:spPr>
        <p:txBody>
          <a:bodyPr>
            <a:normAutofit fontScale="90000"/>
          </a:bodyPr>
          <a:lstStyle/>
          <a:p>
            <a:r>
              <a:rPr lang="en-US" b="1" dirty="0" smtClean="0">
                <a:solidFill>
                  <a:srgbClr val="FF0000"/>
                </a:solidFill>
                <a:latin typeface="Times New Roman" pitchFamily="18" charset="0"/>
                <a:cs typeface="Times New Roman" pitchFamily="18" charset="0"/>
              </a:rPr>
              <a:t>PROBLEM STATEMENT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Font typeface="Wingdings" pitchFamily="2" charset="2"/>
              <a:buChar char="Ø"/>
            </a:pPr>
            <a:r>
              <a:rPr lang="en-US" sz="3200" b="1" dirty="0" smtClean="0">
                <a:solidFill>
                  <a:srgbClr val="7030A0"/>
                </a:solidFill>
                <a:latin typeface="Times New Roman" pitchFamily="18" charset="0"/>
                <a:cs typeface="Times New Roman" pitchFamily="18" charset="0"/>
              </a:rPr>
              <a:t>NIDM</a:t>
            </a:r>
            <a:r>
              <a:rPr lang="en-US" sz="3200" b="1"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silent, chronic, often unidentified killer mostly among adult population.</a:t>
            </a:r>
          </a:p>
          <a:p>
            <a:pPr>
              <a:buFont typeface="Wingdings" pitchFamily="2" charset="2"/>
              <a:buChar char="Ø"/>
            </a:pPr>
            <a:r>
              <a:rPr lang="en-US" sz="3200" dirty="0" smtClean="0">
                <a:latin typeface="Times New Roman" pitchFamily="18" charset="0"/>
                <a:cs typeface="Times New Roman" pitchFamily="18" charset="0"/>
              </a:rPr>
              <a:t>Develop symptoms of ketoacidosis and often die since majority do not access to adequate medical treatment, since insulin is not available or too expensive.</a:t>
            </a:r>
          </a:p>
          <a:p>
            <a:pPr>
              <a:buFont typeface="Wingdings" pitchFamily="2" charset="2"/>
              <a:buChar char="Ø"/>
            </a:pPr>
            <a:r>
              <a:rPr lang="en-US" sz="3200" dirty="0" smtClean="0">
                <a:latin typeface="Times New Roman" pitchFamily="18" charset="0"/>
                <a:cs typeface="Times New Roman" pitchFamily="18" charset="0"/>
              </a:rPr>
              <a:t>Prevalence of type I diabetes in Asia is low, accounting 9.7% of all D.M. cases. </a:t>
            </a:r>
            <a:endParaRPr lang="en-IN" sz="32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PROBLEM STATEMENT cont….</a:t>
            </a:r>
            <a:r>
              <a:rPr lang="en-US" dirty="0" smtClean="0">
                <a:solidFill>
                  <a:srgbClr val="FF0000"/>
                </a:solidFill>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rmAutofit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INDIA-</a:t>
            </a:r>
          </a:p>
          <a:p>
            <a:pPr>
              <a:buFont typeface="Wingdings" pitchFamily="2" charset="2"/>
              <a:buChar char="Ø"/>
            </a:pPr>
            <a:r>
              <a:rPr lang="en-US" sz="3500" dirty="0" smtClean="0">
                <a:latin typeface="Times New Roman" pitchFamily="18" charset="0"/>
                <a:cs typeface="Times New Roman" pitchFamily="18" charset="0"/>
              </a:rPr>
              <a:t>An increased susceptibility to D.M.</a:t>
            </a:r>
          </a:p>
          <a:p>
            <a:pPr>
              <a:buFont typeface="Wingdings" pitchFamily="2" charset="2"/>
              <a:buChar char="Ø"/>
            </a:pPr>
            <a:r>
              <a:rPr lang="en-US" sz="3500" dirty="0" smtClean="0">
                <a:latin typeface="Times New Roman" pitchFamily="18" charset="0"/>
                <a:cs typeface="Times New Roman" pitchFamily="18" charset="0"/>
              </a:rPr>
              <a:t>In </a:t>
            </a:r>
            <a:r>
              <a:rPr lang="en-US" sz="3500" b="1" dirty="0" smtClean="0">
                <a:solidFill>
                  <a:srgbClr val="00B050"/>
                </a:solidFill>
                <a:latin typeface="Times New Roman" pitchFamily="18" charset="0"/>
                <a:cs typeface="Times New Roman" pitchFamily="18" charset="0"/>
              </a:rPr>
              <a:t>2004-</a:t>
            </a:r>
          </a:p>
          <a:p>
            <a:pPr>
              <a:buFont typeface="Wingdings" pitchFamily="2" charset="2"/>
              <a:buChar char="Ø"/>
            </a:pPr>
            <a:r>
              <a:rPr lang="en-US" sz="3500" dirty="0" smtClean="0">
                <a:latin typeface="Times New Roman" pitchFamily="18" charset="0"/>
                <a:cs typeface="Times New Roman" pitchFamily="18" charset="0"/>
              </a:rPr>
              <a:t>37.7 million cases.</a:t>
            </a:r>
          </a:p>
          <a:p>
            <a:pPr>
              <a:buFont typeface="Wingdings" pitchFamily="2" charset="2"/>
              <a:buChar char="Ø"/>
            </a:pPr>
            <a:r>
              <a:rPr lang="en-US" sz="3500" dirty="0" smtClean="0">
                <a:latin typeface="Times New Roman" pitchFamily="18" charset="0"/>
                <a:cs typeface="Times New Roman" pitchFamily="18" charset="0"/>
              </a:rPr>
              <a:t>21.4 million in urban area and 16.3 million in rural area.</a:t>
            </a:r>
          </a:p>
          <a:p>
            <a:pPr>
              <a:buFont typeface="Wingdings" pitchFamily="2" charset="2"/>
              <a:buChar char="Ø"/>
            </a:pPr>
            <a:r>
              <a:rPr lang="en-US" sz="3500" dirty="0" smtClean="0">
                <a:latin typeface="Times New Roman" pitchFamily="18" charset="0"/>
                <a:cs typeface="Times New Roman" pitchFamily="18" charset="0"/>
              </a:rPr>
              <a:t>Mortality-1.09lac, 62.5 thousand in urban and 46.6 thousand in rural</a:t>
            </a:r>
          </a:p>
          <a:p>
            <a:pPr>
              <a:buFont typeface="Wingdings" pitchFamily="2" charset="2"/>
              <a:buChar char="Ø"/>
            </a:pPr>
            <a:r>
              <a:rPr lang="en-US" sz="3500" dirty="0" smtClean="0">
                <a:latin typeface="Times New Roman" pitchFamily="18" charset="0"/>
                <a:cs typeface="Times New Roman" pitchFamily="18" charset="0"/>
              </a:rPr>
              <a:t>2.2million DALY lost.</a:t>
            </a:r>
          </a:p>
          <a:p>
            <a:pPr>
              <a:buFont typeface="Wingdings" pitchFamily="2" charset="2"/>
              <a:buChar char="Ø"/>
            </a:pPr>
            <a:endParaRPr lang="en-IN" sz="3500"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NATURAL HISTORY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None/>
            </a:pPr>
            <a:r>
              <a:rPr lang="en-US" sz="3200" dirty="0" smtClean="0">
                <a:latin typeface="Times New Roman" pitchFamily="18" charset="0"/>
                <a:cs typeface="Times New Roman" pitchFamily="18" charset="0"/>
              </a:rPr>
              <a:t>    </a:t>
            </a:r>
            <a:r>
              <a:rPr lang="en-US" sz="3200" b="1" u="sng" dirty="0" smtClean="0">
                <a:solidFill>
                  <a:srgbClr val="00B050"/>
                </a:solidFill>
                <a:latin typeface="Times New Roman" pitchFamily="18" charset="0"/>
                <a:cs typeface="Times New Roman" pitchFamily="18" charset="0"/>
              </a:rPr>
              <a:t>EPIDEMIOLOGICAL DETERMINANTS-</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1-AGENT-</a:t>
            </a:r>
          </a:p>
          <a:p>
            <a:pPr>
              <a:buFont typeface="Wingdings" pitchFamily="2" charset="2"/>
              <a:buChar char="Ø"/>
            </a:pPr>
            <a:r>
              <a:rPr lang="en-US" sz="3200" dirty="0" smtClean="0">
                <a:latin typeface="Times New Roman" pitchFamily="18" charset="0"/>
                <a:cs typeface="Times New Roman" pitchFamily="18" charset="0"/>
              </a:rPr>
              <a:t>Insulin deficiency-absolute in type I and partial in type 2 diabetes.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20000"/>
          </a:bodyPr>
          <a:lstStyle/>
          <a:p>
            <a:pPr>
              <a:buFont typeface="Wingdings" pitchFamily="2" charset="2"/>
              <a:buChar char="Ø"/>
            </a:pPr>
            <a:r>
              <a:rPr lang="en-US" sz="3200" dirty="0" smtClean="0">
                <a:latin typeface="Times New Roman" pitchFamily="18" charset="0"/>
                <a:cs typeface="Times New Roman" pitchFamily="18" charset="0"/>
              </a:rPr>
              <a:t>May be due to-</a:t>
            </a:r>
          </a:p>
          <a:p>
            <a:pPr>
              <a:buFont typeface="Wingdings" pitchFamily="2" charset="2"/>
              <a:buChar char="Ø"/>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a)</a:t>
            </a:r>
            <a:r>
              <a:rPr lang="en-US" sz="3200" dirty="0" smtClean="0">
                <a:solidFill>
                  <a:srgbClr val="7030A0"/>
                </a:solidFill>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Pancreatic disorders</a:t>
            </a:r>
            <a:r>
              <a:rPr lang="en-US" sz="3200" b="1"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inflammatory, neoplastic and other disorders such as cystic fibrosis.</a:t>
            </a:r>
          </a:p>
          <a:p>
            <a:pPr>
              <a:buFont typeface="Wingdings" pitchFamily="2" charset="2"/>
              <a:buChar char="Ø"/>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b) Defects in formation of insulin</a:t>
            </a:r>
            <a:r>
              <a:rPr lang="en-US" sz="3200" b="1"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synthesis of abnormal biologically less active insulin.</a:t>
            </a:r>
            <a:endParaRPr lang="en-IN" sz="3200" dirty="0" smtClean="0">
              <a:latin typeface="Times New Roman" pitchFamily="18" charset="0"/>
              <a:cs typeface="Times New Roman" pitchFamily="18" charset="0"/>
            </a:endParaRPr>
          </a:p>
          <a:p>
            <a:pPr>
              <a:buFont typeface="Wingdings" pitchFamily="2" charset="2"/>
              <a:buChar char="Ø"/>
            </a:pPr>
            <a:r>
              <a:rPr lang="en-US" sz="3200" dirty="0" smtClean="0">
                <a:latin typeface="Times New Roman" pitchFamily="18" charset="0"/>
                <a:cs typeface="Times New Roman" pitchFamily="18" charset="0"/>
              </a:rPr>
              <a:t> </a:t>
            </a:r>
            <a:r>
              <a:rPr lang="en-US" sz="3200" dirty="0" smtClean="0">
                <a:solidFill>
                  <a:srgbClr val="7030A0"/>
                </a:solidFill>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c)</a:t>
            </a:r>
            <a:r>
              <a:rPr lang="en-US" sz="3200" b="1"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Destruction of beta cells-</a:t>
            </a:r>
            <a:r>
              <a:rPr lang="en-US" sz="3200" dirty="0" smtClean="0">
                <a:latin typeface="Times New Roman" pitchFamily="18" charset="0"/>
                <a:cs typeface="Times New Roman" pitchFamily="18" charset="0"/>
              </a:rPr>
              <a:t>viral infection and chemical agents.</a:t>
            </a:r>
          </a:p>
          <a:p>
            <a:pPr>
              <a:buFont typeface="Wingdings" pitchFamily="2" charset="2"/>
              <a:buChar char="Ø"/>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d)</a:t>
            </a:r>
            <a:r>
              <a:rPr lang="en-US" sz="3200" b="1"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Decreased insulin sensibility-</a:t>
            </a:r>
            <a:r>
              <a:rPr lang="en-US" sz="3200" dirty="0" smtClean="0">
                <a:latin typeface="Times New Roman" pitchFamily="18" charset="0"/>
                <a:cs typeface="Times New Roman" pitchFamily="18" charset="0"/>
              </a:rPr>
              <a:t>due to decreased number of adipocyte and monocyte insulin receptors.</a:t>
            </a:r>
            <a:endParaRPr lang="en-IN" sz="3200"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  </a:t>
            </a:r>
            <a:r>
              <a:rPr lang="en-US" sz="3200" dirty="0" smtClean="0">
                <a:solidFill>
                  <a:srgbClr val="7030A0"/>
                </a:solidFill>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e) Genetic defects</a:t>
            </a:r>
            <a:r>
              <a:rPr lang="en-US" sz="3200" dirty="0" smtClean="0">
                <a:solidFill>
                  <a:srgbClr val="7030A0"/>
                </a:solidFill>
                <a:latin typeface="Times New Roman" pitchFamily="18" charset="0"/>
                <a:cs typeface="Times New Roman" pitchFamily="18" charset="0"/>
              </a:rPr>
              <a:t>-</a:t>
            </a:r>
            <a:r>
              <a:rPr lang="en-US" sz="3200" dirty="0" smtClean="0">
                <a:latin typeface="Times New Roman" pitchFamily="18" charset="0"/>
                <a:cs typeface="Times New Roman" pitchFamily="18" charset="0"/>
              </a:rPr>
              <a:t>mutation of insulin gene.</a:t>
            </a:r>
          </a:p>
          <a:p>
            <a:pPr>
              <a:buFont typeface="Wingdings" pitchFamily="2" charset="2"/>
              <a:buChar char="Ø"/>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f) Autoimmunity</a:t>
            </a:r>
            <a:r>
              <a:rPr lang="en-US" sz="3200" dirty="0" smtClean="0">
                <a:latin typeface="Times New Roman" pitchFamily="18" charset="0"/>
                <a:cs typeface="Times New Roman" pitchFamily="18" charset="0"/>
              </a:rPr>
              <a:t>-insulin response to glucose is genetically controlled.</a:t>
            </a:r>
          </a:p>
          <a:p>
            <a:pPr>
              <a:buFont typeface="Wingdings" pitchFamily="2" charset="2"/>
              <a:buChar char="Ø"/>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Overall effects-</a:t>
            </a:r>
          </a:p>
          <a:p>
            <a:pPr>
              <a:buNone/>
            </a:pPr>
            <a:r>
              <a:rPr lang="en-US" sz="3200" dirty="0" smtClean="0">
                <a:latin typeface="Times New Roman" pitchFamily="18" charset="0"/>
                <a:cs typeface="Times New Roman" pitchFamily="18" charset="0"/>
              </a:rPr>
              <a:t>   Reduced utilization of glucose</a:t>
            </a:r>
          </a:p>
          <a:p>
            <a:pPr>
              <a:buNone/>
            </a:pPr>
            <a:r>
              <a:rPr lang="en-US" sz="3200" dirty="0" smtClean="0">
                <a:latin typeface="Times New Roman" pitchFamily="18" charset="0"/>
                <a:cs typeface="Times New Roman" pitchFamily="18" charset="0"/>
              </a:rPr>
              <a:t>   </a:t>
            </a:r>
          </a:p>
          <a:p>
            <a:pPr>
              <a:buNone/>
            </a:pPr>
            <a:r>
              <a:rPr lang="en-US" sz="3200" dirty="0" smtClean="0">
                <a:latin typeface="Times New Roman" pitchFamily="18" charset="0"/>
                <a:cs typeface="Times New Roman" pitchFamily="18" charset="0"/>
              </a:rPr>
              <a:t>  hyperglycemia accompanied by glysuria</a:t>
            </a:r>
            <a:endParaRPr lang="en-IN" sz="3200" dirty="0">
              <a:latin typeface="Times New Roman" pitchFamily="18" charset="0"/>
              <a:cs typeface="Times New Roman" pitchFamily="18" charset="0"/>
            </a:endParaRPr>
          </a:p>
        </p:txBody>
      </p:sp>
      <p:cxnSp>
        <p:nvCxnSpPr>
          <p:cNvPr id="7" name="Straight Arrow Connector 6"/>
          <p:cNvCxnSpPr/>
          <p:nvPr/>
        </p:nvCxnSpPr>
        <p:spPr>
          <a:xfrm>
            <a:off x="3707904" y="4365104"/>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rmAutofit fontScale="92500"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 </a:t>
            </a:r>
            <a:r>
              <a:rPr lang="en-US" sz="3500" b="1" u="sng" dirty="0" smtClean="0">
                <a:solidFill>
                  <a:srgbClr val="FF0000"/>
                </a:solidFill>
                <a:latin typeface="Times New Roman" pitchFamily="18" charset="0"/>
                <a:cs typeface="Times New Roman" pitchFamily="18" charset="0"/>
              </a:rPr>
              <a:t>2-HOST FACTORS-</a:t>
            </a:r>
          </a:p>
          <a:p>
            <a:pPr>
              <a:buNone/>
            </a:pPr>
            <a:r>
              <a:rPr lang="en-US" sz="3500" dirty="0" smtClean="0">
                <a:latin typeface="Times New Roman" pitchFamily="18" charset="0"/>
                <a:cs typeface="Times New Roman" pitchFamily="18" charset="0"/>
              </a:rPr>
              <a:t>      </a:t>
            </a:r>
            <a:r>
              <a:rPr lang="en-US" sz="3500" b="1" u="sng" dirty="0" smtClean="0">
                <a:solidFill>
                  <a:srgbClr val="7030A0"/>
                </a:solidFill>
                <a:latin typeface="Times New Roman" pitchFamily="18" charset="0"/>
                <a:cs typeface="Times New Roman" pitchFamily="18" charset="0"/>
              </a:rPr>
              <a:t>a) AGE-</a:t>
            </a:r>
          </a:p>
          <a:p>
            <a:pPr>
              <a:buFont typeface="Wingdings" pitchFamily="2" charset="2"/>
              <a:buChar char="Ø"/>
            </a:pPr>
            <a:r>
              <a:rPr lang="en-US" sz="3500" dirty="0" smtClean="0">
                <a:latin typeface="Times New Roman" pitchFamily="18" charset="0"/>
                <a:cs typeface="Times New Roman" pitchFamily="18" charset="0"/>
              </a:rPr>
              <a:t>Diabetes may occur at any age.</a:t>
            </a:r>
          </a:p>
          <a:p>
            <a:pPr>
              <a:buFont typeface="Wingdings" pitchFamily="2" charset="2"/>
              <a:buChar char="Ø"/>
            </a:pPr>
            <a:r>
              <a:rPr lang="en-US" sz="3500" dirty="0" smtClean="0">
                <a:latin typeface="Times New Roman" pitchFamily="18" charset="0"/>
                <a:cs typeface="Times New Roman" pitchFamily="18" charset="0"/>
              </a:rPr>
              <a:t>Prevalence rises steeply with age.</a:t>
            </a:r>
          </a:p>
          <a:p>
            <a:pPr>
              <a:buFont typeface="Wingdings" pitchFamily="2" charset="2"/>
              <a:buChar char="Ø"/>
            </a:pPr>
            <a:r>
              <a:rPr lang="en-US" sz="3500" dirty="0" smtClean="0">
                <a:latin typeface="Times New Roman" pitchFamily="18" charset="0"/>
                <a:cs typeface="Times New Roman" pitchFamily="18" charset="0"/>
              </a:rPr>
              <a:t>In middle years of life and thereafter begin to rise in frequency.</a:t>
            </a:r>
          </a:p>
          <a:p>
            <a:pPr>
              <a:buFont typeface="Wingdings" pitchFamily="2" charset="2"/>
              <a:buChar char="Ø"/>
            </a:pPr>
            <a:r>
              <a:rPr lang="en-US" sz="3500" dirty="0" smtClean="0">
                <a:latin typeface="Times New Roman" pitchFamily="18" charset="0"/>
                <a:cs typeface="Times New Roman" pitchFamily="18" charset="0"/>
              </a:rPr>
              <a:t>Malnutrition related diabetes affects large number of young people.</a:t>
            </a:r>
          </a:p>
          <a:p>
            <a:pPr>
              <a:buFont typeface="Wingdings" pitchFamily="2" charset="2"/>
              <a:buChar char="Ø"/>
            </a:pPr>
            <a:r>
              <a:rPr lang="en-US" sz="3500" dirty="0" smtClean="0">
                <a:latin typeface="Times New Roman" pitchFamily="18" charset="0"/>
                <a:cs typeface="Times New Roman" pitchFamily="18" charset="0"/>
              </a:rPr>
              <a:t>Prognosis poor in younger who tends to develop complications earlier.</a:t>
            </a:r>
            <a:endParaRPr lang="en-IN" sz="35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85000"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7030A0"/>
                </a:solidFill>
                <a:latin typeface="Times New Roman" pitchFamily="18" charset="0"/>
                <a:cs typeface="Times New Roman" pitchFamily="18" charset="0"/>
              </a:rPr>
              <a:t> b) SEX-</a:t>
            </a:r>
          </a:p>
          <a:p>
            <a:pPr>
              <a:buFont typeface="Wingdings" pitchFamily="2" charset="2"/>
              <a:buChar char="Ø"/>
            </a:pPr>
            <a:r>
              <a:rPr lang="en-US" sz="3200" dirty="0" smtClean="0">
                <a:latin typeface="Times New Roman" pitchFamily="18" charset="0"/>
                <a:cs typeface="Times New Roman" pitchFamily="18" charset="0"/>
              </a:rPr>
              <a:t>Some countries Male-female ratio equal-U.K.</a:t>
            </a:r>
          </a:p>
          <a:p>
            <a:pPr>
              <a:buFont typeface="Wingdings" pitchFamily="2" charset="2"/>
              <a:buChar char="Ø"/>
            </a:pPr>
            <a:r>
              <a:rPr lang="en-US" sz="3200" dirty="0" smtClean="0">
                <a:latin typeface="Times New Roman" pitchFamily="18" charset="0"/>
                <a:cs typeface="Times New Roman" pitchFamily="18" charset="0"/>
              </a:rPr>
              <a:t>In South East Asia male are more effected than female.</a:t>
            </a:r>
          </a:p>
          <a:p>
            <a:pPr>
              <a:buNone/>
            </a:pPr>
            <a:r>
              <a:rPr lang="en-US" sz="3200" dirty="0" smtClean="0">
                <a:latin typeface="Times New Roman" pitchFamily="18" charset="0"/>
                <a:cs typeface="Times New Roman" pitchFamily="18" charset="0"/>
              </a:rPr>
              <a:t>   </a:t>
            </a:r>
            <a:r>
              <a:rPr lang="en-US" sz="3200" b="1" u="sng" dirty="0" smtClean="0">
                <a:solidFill>
                  <a:srgbClr val="7030A0"/>
                </a:solidFill>
                <a:latin typeface="Times New Roman" pitchFamily="18" charset="0"/>
                <a:cs typeface="Times New Roman" pitchFamily="18" charset="0"/>
              </a:rPr>
              <a:t>c) GENETIC FACTORS-</a:t>
            </a:r>
          </a:p>
          <a:p>
            <a:pPr>
              <a:buFont typeface="Wingdings" pitchFamily="2" charset="2"/>
              <a:buChar char="Ø"/>
            </a:pPr>
            <a:r>
              <a:rPr lang="en-US" sz="3200" dirty="0" smtClean="0">
                <a:latin typeface="Times New Roman" pitchFamily="18" charset="0"/>
                <a:cs typeface="Times New Roman" pitchFamily="18" charset="0"/>
              </a:rPr>
              <a:t>Genetic nature of diabetes.</a:t>
            </a:r>
          </a:p>
          <a:p>
            <a:pPr>
              <a:buNone/>
            </a:pPr>
            <a:r>
              <a:rPr lang="en-US" sz="3200" dirty="0" smtClean="0">
                <a:latin typeface="Times New Roman" pitchFamily="18" charset="0"/>
                <a:cs typeface="Times New Roman" pitchFamily="18" charset="0"/>
              </a:rPr>
              <a:t>  </a:t>
            </a:r>
            <a:r>
              <a:rPr lang="en-US" sz="3200" b="1" u="sng" dirty="0" smtClean="0">
                <a:solidFill>
                  <a:srgbClr val="7030A0"/>
                </a:solidFill>
                <a:latin typeface="Times New Roman" pitchFamily="18" charset="0"/>
                <a:cs typeface="Times New Roman" pitchFamily="18" charset="0"/>
              </a:rPr>
              <a:t> d)GENTIC MARKER-</a:t>
            </a:r>
          </a:p>
          <a:p>
            <a:pPr>
              <a:buFont typeface="Wingdings" pitchFamily="2" charset="2"/>
              <a:buChar char="Ø"/>
            </a:pPr>
            <a:r>
              <a:rPr lang="en-US" sz="3200" dirty="0" smtClean="0">
                <a:latin typeface="Times New Roman" pitchFamily="18" charset="0"/>
                <a:cs typeface="Times New Roman" pitchFamily="18" charset="0"/>
              </a:rPr>
              <a:t>   type I diabetes associated withHLA-B8and B15and more powerfully with HLA-DR3 and DR4.</a:t>
            </a:r>
          </a:p>
          <a:p>
            <a:pPr>
              <a:buFont typeface="Wingdings" pitchFamily="2" charset="2"/>
              <a:buChar char="Ø"/>
            </a:pPr>
            <a:r>
              <a:rPr lang="en-US" sz="3200" dirty="0" smtClean="0">
                <a:latin typeface="Times New Roman" pitchFamily="18" charset="0"/>
                <a:cs typeface="Times New Roman" pitchFamily="18" charset="0"/>
              </a:rPr>
              <a:t>Type2 diabetes not HLA-associated.</a:t>
            </a:r>
            <a:endParaRPr lang="en-IN" sz="3200"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7030A0"/>
                </a:solidFill>
                <a:latin typeface="Times New Roman" pitchFamily="18" charset="0"/>
                <a:cs typeface="Times New Roman" pitchFamily="18" charset="0"/>
              </a:rPr>
              <a:t>e) IMMUNE MECHANISM-</a:t>
            </a:r>
          </a:p>
          <a:p>
            <a:pPr>
              <a:buFont typeface="Wingdings" pitchFamily="2" charset="2"/>
              <a:buChar char="Ø"/>
            </a:pPr>
            <a:r>
              <a:rPr lang="en-US" sz="3200" dirty="0" smtClean="0">
                <a:latin typeface="Times New Roman" pitchFamily="18" charset="0"/>
                <a:cs typeface="Times New Roman" pitchFamily="18" charset="0"/>
              </a:rPr>
              <a:t>Both cell-mediated and humoral-activity against islet cells.</a:t>
            </a:r>
          </a:p>
          <a:p>
            <a:pPr>
              <a:buFont typeface="Wingdings" pitchFamily="2" charset="2"/>
              <a:buChar char="Ø"/>
            </a:pPr>
            <a:r>
              <a:rPr lang="en-US" sz="3200" dirty="0" smtClean="0">
                <a:latin typeface="Times New Roman" pitchFamily="18" charset="0"/>
                <a:cs typeface="Times New Roman" pitchFamily="18" charset="0"/>
              </a:rPr>
              <a:t>Defective immunological mechanism, under influence of some environmental “trigger”, attack their own insulin producing cells.</a:t>
            </a:r>
          </a:p>
          <a:p>
            <a:pPr>
              <a:buNone/>
            </a:pPr>
            <a:r>
              <a:rPr lang="en-US" sz="3200" dirty="0" smtClean="0">
                <a:latin typeface="Times New Roman" pitchFamily="18" charset="0"/>
                <a:cs typeface="Times New Roman" pitchFamily="18" charset="0"/>
              </a:rPr>
              <a:t>   </a:t>
            </a:r>
            <a:r>
              <a:rPr lang="en-US" sz="3200" b="1" u="sng" dirty="0" smtClean="0">
                <a:solidFill>
                  <a:srgbClr val="7030A0"/>
                </a:solidFill>
                <a:latin typeface="Times New Roman" pitchFamily="18" charset="0"/>
                <a:cs typeface="Times New Roman" pitchFamily="18" charset="0"/>
              </a:rPr>
              <a:t>f) OBESITY-</a:t>
            </a:r>
          </a:p>
          <a:p>
            <a:pPr>
              <a:buFont typeface="Wingdings" pitchFamily="2" charset="2"/>
              <a:buChar char="Ø"/>
            </a:pPr>
            <a:r>
              <a:rPr lang="en-US" sz="3200" dirty="0" smtClean="0">
                <a:latin typeface="Times New Roman" pitchFamily="18" charset="0"/>
                <a:cs typeface="Times New Roman" pitchFamily="18" charset="0"/>
              </a:rPr>
              <a:t>Central adiposity risk factor of type 2 diabetes and risk to both duration and degree of obesity.</a:t>
            </a:r>
            <a:endParaRPr lang="en-IN" sz="32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Autofit/>
          </a:bodyPr>
          <a:lstStyle/>
          <a:p>
            <a:pPr>
              <a:buFont typeface="Wingdings" pitchFamily="2" charset="2"/>
              <a:buChar char="Ø"/>
            </a:pPr>
            <a:r>
              <a:rPr lang="en-US" sz="3200" dirty="0" smtClean="0">
                <a:latin typeface="Times New Roman" pitchFamily="18" charset="0"/>
                <a:cs typeface="Times New Roman" pitchFamily="18" charset="0"/>
              </a:rPr>
              <a:t>Waist circumference or waist to hip ratio more powerful determinant of type 2 diabetes than BMI.</a:t>
            </a:r>
          </a:p>
          <a:p>
            <a:pPr>
              <a:buFont typeface="Wingdings" pitchFamily="2" charset="2"/>
              <a:buChar char="Ø"/>
            </a:pPr>
            <a:r>
              <a:rPr lang="en-US" sz="3200" dirty="0" smtClean="0">
                <a:latin typeface="Times New Roman" pitchFamily="18" charset="0"/>
                <a:cs typeface="Times New Roman" pitchFamily="18" charset="0"/>
              </a:rPr>
              <a:t>Central obesity also determinant of insulin resistance.</a:t>
            </a:r>
          </a:p>
          <a:p>
            <a:pPr>
              <a:buFont typeface="Wingdings" pitchFamily="2" charset="2"/>
              <a:buChar char="Ø"/>
            </a:pPr>
            <a:r>
              <a:rPr lang="en-US" sz="3200" dirty="0" smtClean="0">
                <a:latin typeface="Times New Roman" pitchFamily="18" charset="0"/>
                <a:cs typeface="Times New Roman" pitchFamily="18" charset="0"/>
              </a:rPr>
              <a:t>Obesity reduces numbers of insulin receptors on target cells.</a:t>
            </a:r>
          </a:p>
          <a:p>
            <a:pPr>
              <a:buFont typeface="Wingdings" pitchFamily="2" charset="2"/>
              <a:buChar char="Ø"/>
            </a:pPr>
            <a:r>
              <a:rPr lang="en-US" sz="3200" dirty="0" smtClean="0">
                <a:latin typeface="Times New Roman" pitchFamily="18" charset="0"/>
                <a:cs typeface="Times New Roman" pitchFamily="18" charset="0"/>
              </a:rPr>
              <a:t>Voluntary weight loss improve insulin sensitivity and reduce risk of progression IGT to type 2 diabetes.</a:t>
            </a:r>
            <a:endParaRPr lang="en-IN" sz="3200"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rmAutofit lnSpcReduction="10000"/>
          </a:bodyPr>
          <a:lstStyle/>
          <a:p>
            <a:pPr>
              <a:buFont typeface="Wingdings" pitchFamily="2" charset="2"/>
              <a:buChar char="Ø"/>
            </a:pPr>
            <a:r>
              <a:rPr lang="en-US" sz="3200" dirty="0" smtClean="0">
                <a:latin typeface="Times New Roman" pitchFamily="18" charset="0"/>
                <a:cs typeface="Times New Roman" pitchFamily="18" charset="0"/>
              </a:rPr>
              <a:t>Some obese are not diabetic so obesity is not absolute cause of diabetes.</a:t>
            </a:r>
          </a:p>
          <a:p>
            <a:pPr>
              <a:buFont typeface="Wingdings" pitchFamily="2" charset="2"/>
              <a:buChar char="Ø"/>
            </a:pPr>
            <a:r>
              <a:rPr lang="en-US" sz="3200" dirty="0" smtClean="0">
                <a:latin typeface="Times New Roman" pitchFamily="18" charset="0"/>
                <a:cs typeface="Times New Roman" pitchFamily="18" charset="0"/>
              </a:rPr>
              <a:t>Physical inactivity and /or deficiencies of specific nutrients may also involved.</a:t>
            </a:r>
          </a:p>
          <a:p>
            <a:pPr>
              <a:buFont typeface="Wingdings" pitchFamily="2" charset="2"/>
              <a:buChar char="Ø"/>
            </a:pPr>
            <a:r>
              <a:rPr lang="en-US" sz="3200" dirty="0" smtClean="0">
                <a:latin typeface="Times New Roman" pitchFamily="18" charset="0"/>
                <a:cs typeface="Times New Roman" pitchFamily="18" charset="0"/>
              </a:rPr>
              <a:t>Obesity-no role in type I diabetes.</a:t>
            </a:r>
          </a:p>
          <a:p>
            <a:pPr>
              <a:buNone/>
            </a:pPr>
            <a:r>
              <a:rPr lang="en-US" sz="3200" dirty="0" smtClean="0">
                <a:latin typeface="Times New Roman" pitchFamily="18" charset="0"/>
                <a:cs typeface="Times New Roman" pitchFamily="18" charset="0"/>
              </a:rPr>
              <a:t>   </a:t>
            </a:r>
            <a:r>
              <a:rPr lang="en-US" sz="3200" b="1" u="sng" dirty="0" smtClean="0">
                <a:solidFill>
                  <a:srgbClr val="7030A0"/>
                </a:solidFill>
                <a:latin typeface="Times New Roman" pitchFamily="18" charset="0"/>
                <a:cs typeface="Times New Roman" pitchFamily="18" charset="0"/>
              </a:rPr>
              <a:t>g) MATERNAL DIABETES-</a:t>
            </a:r>
          </a:p>
          <a:p>
            <a:pPr>
              <a:buFont typeface="Wingdings" pitchFamily="2" charset="2"/>
              <a:buChar char="Ø"/>
            </a:pPr>
            <a:r>
              <a:rPr lang="en-US" sz="3200" dirty="0" smtClean="0">
                <a:latin typeface="Times New Roman" pitchFamily="18" charset="0"/>
                <a:cs typeface="Times New Roman" pitchFamily="18" charset="0"/>
              </a:rPr>
              <a:t>Offsprings of diabetic pregnancies including gestational diabetes are large and heavy at birth, tend to develop obesity at childhood and at high risk of developing type 2 diabetes at early age.</a:t>
            </a:r>
            <a:endParaRPr lang="en-IN" sz="32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3-fold higher risk in those children born after development of diabetes in mothers.</a:t>
            </a:r>
          </a:p>
          <a:p>
            <a:pPr>
              <a:buFont typeface="Wingdings" pitchFamily="2" charset="2"/>
              <a:buChar char="Ø"/>
            </a:pPr>
            <a:r>
              <a:rPr lang="en-US" sz="3200" dirty="0" smtClean="0">
                <a:latin typeface="Times New Roman" pitchFamily="18" charset="0"/>
                <a:cs typeface="Times New Roman" pitchFamily="18" charset="0"/>
              </a:rPr>
              <a:t>Maternal diabetes associated with IUGR and LBW when associated with rapid growth catch up later increase risk of developing diabetes.</a:t>
            </a:r>
          </a:p>
          <a:p>
            <a:endParaRPr lang="en-IN" sz="3200"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rmAutofit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7030A0"/>
                </a:solidFill>
                <a:latin typeface="Times New Roman" pitchFamily="18" charset="0"/>
                <a:cs typeface="Times New Roman" pitchFamily="18" charset="0"/>
              </a:rPr>
              <a:t>ENVIRONMENTAL FACTORS-</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a) SEDENTARY LIFE STYLE-</a:t>
            </a:r>
          </a:p>
          <a:p>
            <a:pPr>
              <a:buFont typeface="Wingdings" pitchFamily="2" charset="2"/>
              <a:buChar char="Ø"/>
            </a:pPr>
            <a:r>
              <a:rPr lang="en-US" sz="3200" dirty="0" smtClean="0">
                <a:latin typeface="Times New Roman" pitchFamily="18" charset="0"/>
                <a:cs typeface="Times New Roman" pitchFamily="18" charset="0"/>
              </a:rPr>
              <a:t>Lack of exercise may alter interaction between insulin and its receptors.</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b) DIET-</a:t>
            </a:r>
          </a:p>
          <a:p>
            <a:pPr>
              <a:buFont typeface="Wingdings" pitchFamily="2" charset="2"/>
              <a:buChar char="Ø"/>
            </a:pPr>
            <a:r>
              <a:rPr lang="en-US" sz="3200" dirty="0" smtClean="0">
                <a:latin typeface="Times New Roman" pitchFamily="18" charset="0"/>
                <a:cs typeface="Times New Roman" pitchFamily="18" charset="0"/>
              </a:rPr>
              <a:t>High saturated fat intake.</a:t>
            </a:r>
          </a:p>
          <a:p>
            <a:pPr>
              <a:buFont typeface="Wingdings" pitchFamily="2" charset="2"/>
              <a:buChar char="Ø"/>
            </a:pPr>
            <a:r>
              <a:rPr lang="en-US" sz="3200" dirty="0" smtClean="0">
                <a:latin typeface="Times New Roman" pitchFamily="18" charset="0"/>
                <a:cs typeface="Times New Roman" pitchFamily="18" charset="0"/>
              </a:rPr>
              <a:t>Higher proportions of saturated fatty acids in serum lipids or muscle phospholipids- higher fasting insulin, lower insulin sensibility and higher risk of type 2 diabetes.</a:t>
            </a:r>
            <a:endParaRPr lang="en-IN" sz="3200"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Higher unsaturated fatty acids from vegetable sources and polyunsaturated fatty acids reduce risk of type2 D.M. and lower fasting 2-hours glucose concentrations.</a:t>
            </a:r>
          </a:p>
          <a:p>
            <a:pPr>
              <a:buFont typeface="Wingdings" pitchFamily="2" charset="2"/>
              <a:buChar char="Ø"/>
            </a:pPr>
            <a:r>
              <a:rPr lang="en-US" sz="3200" dirty="0" smtClean="0">
                <a:latin typeface="Times New Roman" pitchFamily="18" charset="0"/>
                <a:cs typeface="Times New Roman" pitchFamily="18" charset="0"/>
              </a:rPr>
              <a:t>Higher proportion of long chain polyunsaturated fatty acid in skeleton muscle phospholipid increase insulin sensivity.</a:t>
            </a:r>
          </a:p>
          <a:p>
            <a:pPr>
              <a:buFont typeface="Wingdings" pitchFamily="2" charset="2"/>
              <a:buChar char="Ø"/>
            </a:pPr>
            <a:r>
              <a:rPr lang="en-US" sz="3200" dirty="0" smtClean="0">
                <a:latin typeface="Times New Roman" pitchFamily="18" charset="0"/>
                <a:cs typeface="Times New Roman" pitchFamily="18" charset="0"/>
              </a:rPr>
              <a:t>Replacement of saturated by unsaturated fatty acids leads to glucose tolerance and insulin sensivity.</a:t>
            </a:r>
            <a:endParaRPr lang="en-IN" sz="3200"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20000"/>
          </a:bodyPr>
          <a:lstStyle/>
          <a:p>
            <a:pPr>
              <a:buFont typeface="Wingdings" pitchFamily="2" charset="2"/>
              <a:buChar char="Ø"/>
            </a:pPr>
            <a:r>
              <a:rPr lang="en-US" sz="3200" dirty="0" smtClean="0">
                <a:latin typeface="Times New Roman" pitchFamily="18" charset="0"/>
                <a:cs typeface="Times New Roman" pitchFamily="18" charset="0"/>
              </a:rPr>
              <a:t>Long-chain polyunsaturated fatty acid do not confer additional benefit over monounsaturated fatty acids.</a:t>
            </a:r>
          </a:p>
          <a:p>
            <a:pPr>
              <a:buFont typeface="Wingdings" pitchFamily="2" charset="2"/>
              <a:buChar char="Ø"/>
            </a:pPr>
            <a:r>
              <a:rPr lang="en-US" sz="3200" dirty="0" smtClean="0">
                <a:latin typeface="Times New Roman" pitchFamily="18" charset="0"/>
                <a:cs typeface="Times New Roman" pitchFamily="18" charset="0"/>
              </a:rPr>
              <a:t>When total fat intake (&gt;37% of total energy intake)  quality of dietary fat appear to have little effect.</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c) DIETARY FIBRE-</a:t>
            </a:r>
          </a:p>
          <a:p>
            <a:pPr>
              <a:buFont typeface="Wingdings" pitchFamily="2" charset="2"/>
              <a:buChar char="Ø"/>
            </a:pPr>
            <a:r>
              <a:rPr lang="en-US" sz="3200" dirty="0" smtClean="0">
                <a:latin typeface="Times New Roman" pitchFamily="18" charset="0"/>
                <a:cs typeface="Times New Roman" pitchFamily="18" charset="0"/>
              </a:rPr>
              <a:t>High intake of dietary fibre reduce blood glucose and insulin level and IGT.</a:t>
            </a:r>
          </a:p>
          <a:p>
            <a:pPr>
              <a:buFont typeface="Wingdings" pitchFamily="2" charset="2"/>
              <a:buChar char="Ø"/>
            </a:pPr>
            <a:r>
              <a:rPr lang="en-US" sz="3200" dirty="0" smtClean="0">
                <a:latin typeface="Times New Roman" pitchFamily="18" charset="0"/>
                <a:cs typeface="Times New Roman" pitchFamily="18" charset="0"/>
              </a:rPr>
              <a:t>Minimum intake of 20 gram fibre is needed </a:t>
            </a:r>
            <a:endParaRPr lang="en-IN" sz="3200"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rmAutofit fontScale="92500"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d) MALNUTRITION-</a:t>
            </a:r>
          </a:p>
          <a:p>
            <a:pPr>
              <a:buFont typeface="Wingdings" pitchFamily="2" charset="2"/>
              <a:buChar char="Ø"/>
            </a:pPr>
            <a:r>
              <a:rPr lang="en-US" sz="3200" dirty="0" smtClean="0">
                <a:latin typeface="Times New Roman" pitchFamily="18" charset="0"/>
                <a:cs typeface="Times New Roman" pitchFamily="18" charset="0"/>
              </a:rPr>
              <a:t>Malnutrition in early infancy and childhood may result in partial failure of  </a:t>
            </a:r>
            <a:r>
              <a:rPr lang="el-GR" sz="3200" dirty="0" smtClean="0">
                <a:latin typeface="Times New Roman" pitchFamily="18" charset="0"/>
                <a:cs typeface="Times New Roman" pitchFamily="18" charset="0"/>
              </a:rPr>
              <a:t>ᵦ</a:t>
            </a:r>
            <a:r>
              <a:rPr lang="en-US" sz="3200" dirty="0" smtClean="0">
                <a:latin typeface="Times New Roman" pitchFamily="18" charset="0"/>
                <a:cs typeface="Times New Roman" pitchFamily="18" charset="0"/>
              </a:rPr>
              <a:t> cells function</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e) ALCOHOL-</a:t>
            </a:r>
          </a:p>
          <a:p>
            <a:pPr>
              <a:buFont typeface="Wingdings" pitchFamily="2" charset="2"/>
              <a:buChar char="Ø"/>
            </a:pPr>
            <a:r>
              <a:rPr lang="en-US" sz="3200" dirty="0" smtClean="0">
                <a:latin typeface="Times New Roman" pitchFamily="18" charset="0"/>
                <a:cs typeface="Times New Roman" pitchFamily="18" charset="0"/>
              </a:rPr>
              <a:t>Can increase risk of diabetes by damaging pancreas and liver and increase in obesity.</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f) VIRAL INFECTION-</a:t>
            </a:r>
            <a:r>
              <a:rPr lang="en-US" sz="3200" dirty="0" smtClean="0">
                <a:latin typeface="Times New Roman" pitchFamily="18" charset="0"/>
                <a:cs typeface="Times New Roman" pitchFamily="18" charset="0"/>
              </a:rPr>
              <a:t> </a:t>
            </a:r>
          </a:p>
          <a:p>
            <a:pPr>
              <a:buFont typeface="Wingdings" pitchFamily="2" charset="2"/>
              <a:buChar char="Ø"/>
            </a:pPr>
            <a:r>
              <a:rPr lang="en-US" sz="3200" dirty="0" smtClean="0">
                <a:latin typeface="Times New Roman" pitchFamily="18" charset="0"/>
                <a:cs typeface="Times New Roman" pitchFamily="18" charset="0"/>
              </a:rPr>
              <a:t>Rubella, mums and human coxsackie virus B4.</a:t>
            </a:r>
          </a:p>
          <a:p>
            <a:pPr>
              <a:buFont typeface="Wingdings" pitchFamily="2" charset="2"/>
              <a:buChar char="Ø"/>
            </a:pPr>
            <a:r>
              <a:rPr lang="en-US" sz="3200" dirty="0" smtClean="0">
                <a:latin typeface="Times New Roman" pitchFamily="18" charset="0"/>
                <a:cs typeface="Times New Roman" pitchFamily="18" charset="0"/>
              </a:rPr>
              <a:t>Viral infection may trigger in immunogenetically susceptible people a sequence of events resulting in destruction of </a:t>
            </a:r>
            <a:r>
              <a:rPr lang="el-GR" sz="3200" dirty="0" smtClean="0">
                <a:latin typeface="Times New Roman" pitchFamily="18" charset="0"/>
                <a:cs typeface="Times New Roman" pitchFamily="18" charset="0"/>
              </a:rPr>
              <a:t>ᵦ</a:t>
            </a:r>
            <a:r>
              <a:rPr lang="en-US" sz="3200" dirty="0" smtClean="0">
                <a:latin typeface="Times New Roman" pitchFamily="18" charset="0"/>
                <a:cs typeface="Times New Roman" pitchFamily="18" charset="0"/>
              </a:rPr>
              <a:t> cells </a:t>
            </a:r>
            <a:endParaRPr lang="en-IN" sz="3200"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g) CHEMICAL AGENTS-</a:t>
            </a:r>
          </a:p>
          <a:p>
            <a:pPr>
              <a:buFont typeface="Wingdings" pitchFamily="2" charset="2"/>
              <a:buChar char="Ø"/>
            </a:pPr>
            <a:r>
              <a:rPr lang="en-US" sz="3200" dirty="0" smtClean="0">
                <a:latin typeface="Times New Roman" pitchFamily="18" charset="0"/>
                <a:cs typeface="Times New Roman" pitchFamily="18" charset="0"/>
              </a:rPr>
              <a:t>Toxic to beta cells-alloxan, streoptozotocin, the rodenticide </a:t>
            </a:r>
            <a:r>
              <a:rPr lang="en-US" sz="3200" b="1" dirty="0" smtClean="0">
                <a:latin typeface="Times New Roman" pitchFamily="18" charset="0"/>
                <a:cs typeface="Times New Roman" pitchFamily="18" charset="0"/>
              </a:rPr>
              <a:t>VALCOR.</a:t>
            </a:r>
          </a:p>
          <a:p>
            <a:pPr>
              <a:buFont typeface="Wingdings" pitchFamily="2" charset="2"/>
              <a:buChar char="Ø"/>
            </a:pPr>
            <a:r>
              <a:rPr lang="en-US" sz="3200" dirty="0" smtClean="0">
                <a:latin typeface="Times New Roman" pitchFamily="18" charset="0"/>
                <a:cs typeface="Times New Roman" pitchFamily="18" charset="0"/>
              </a:rPr>
              <a:t>High intake of cyanide producing foods-cassava and certain beans.</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h) STRESS-</a:t>
            </a:r>
          </a:p>
          <a:p>
            <a:pPr>
              <a:buFont typeface="Wingdings" pitchFamily="2" charset="2"/>
              <a:buChar char="Ø"/>
            </a:pPr>
            <a:r>
              <a:rPr lang="en-US" sz="3200" dirty="0" smtClean="0">
                <a:latin typeface="Times New Roman" pitchFamily="18" charset="0"/>
                <a:cs typeface="Times New Roman" pitchFamily="18" charset="0"/>
              </a:rPr>
              <a:t>Surgery, trauma and stress of situation-internal and external may bring out disease.</a:t>
            </a:r>
            <a:r>
              <a:rPr lang="en-US" dirty="0" smtClean="0"/>
              <a:t> </a:t>
            </a:r>
            <a:endParaRPr lang="en-IN"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HISTORY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OTHERS FACTORS-</a:t>
            </a:r>
          </a:p>
          <a:p>
            <a:pPr>
              <a:buFont typeface="Wingdings" pitchFamily="2" charset="2"/>
              <a:buChar char="Ø"/>
            </a:pPr>
            <a:r>
              <a:rPr lang="en-US" sz="3200" dirty="0" smtClean="0">
                <a:latin typeface="Times New Roman" pitchFamily="18" charset="0"/>
                <a:cs typeface="Times New Roman" pitchFamily="18" charset="0"/>
              </a:rPr>
              <a:t>Social factors-occupation, marital status , religion, economic status , education, urbanization and changes in life styles-elements of </a:t>
            </a:r>
            <a:r>
              <a:rPr lang="en-US" sz="3200" b="1" dirty="0" smtClean="0">
                <a:latin typeface="Times New Roman" pitchFamily="18" charset="0"/>
                <a:cs typeface="Times New Roman" pitchFamily="18" charset="0"/>
              </a:rPr>
              <a:t>social class.</a:t>
            </a:r>
          </a:p>
          <a:p>
            <a:pPr>
              <a:buFont typeface="Wingdings" pitchFamily="2" charset="2"/>
              <a:buChar char="Ø"/>
            </a:pPr>
            <a:r>
              <a:rPr lang="en-US" sz="3200" dirty="0" smtClean="0">
                <a:latin typeface="Times New Roman" pitchFamily="18" charset="0"/>
                <a:cs typeface="Times New Roman" pitchFamily="18" charset="0"/>
              </a:rPr>
              <a:t>Common in lower class, while 50 years ago it was reverse. </a:t>
            </a:r>
            <a:endParaRPr lang="en-IN" sz="3200"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040160"/>
          </a:xfrm>
        </p:spPr>
        <p:txBody>
          <a:bodyPr>
            <a:normAutofit fontScale="90000"/>
          </a:bodyPr>
          <a:lstStyle/>
          <a:p>
            <a:r>
              <a:rPr lang="en-US" sz="2800" b="1" dirty="0" smtClean="0">
                <a:latin typeface="Times New Roman" pitchFamily="18" charset="0"/>
                <a:cs typeface="Times New Roman" pitchFamily="18" charset="0"/>
              </a:rPr>
              <a:t>SUMMARY OF STRENGTH OF EVIDENCE OF LIFE-STYLE FACTORS AND RISK OF DEVELOPING TYPE 2 DIABETES</a:t>
            </a:r>
            <a:endParaRPr lang="en-IN" sz="2800"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1" y="1600200"/>
          <a:ext cx="9144000" cy="5125720"/>
        </p:xfrm>
        <a:graphic>
          <a:graphicData uri="http://schemas.openxmlformats.org/drawingml/2006/table">
            <a:tbl>
              <a:tblPr firstRow="1" bandRow="1">
                <a:tableStyleId>{5C22544A-7EE6-4342-B048-85BDC9FD1C3A}</a:tableStyleId>
              </a:tblPr>
              <a:tblGrid>
                <a:gridCol w="3048000"/>
                <a:gridCol w="3048000"/>
                <a:gridCol w="3048000"/>
              </a:tblGrid>
              <a:tr h="370840">
                <a:tc>
                  <a:txBody>
                    <a:bodyPr/>
                    <a:lstStyle/>
                    <a:p>
                      <a:r>
                        <a:rPr lang="en-US" dirty="0" smtClean="0">
                          <a:latin typeface="Times New Roman" pitchFamily="18" charset="0"/>
                          <a:cs typeface="Times New Roman" pitchFamily="18" charset="0"/>
                        </a:rPr>
                        <a:t>Evidence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Decreased risk</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Increased risk</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Convincing</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Voluntary weight loss in overweight and obese people</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Physical</a:t>
                      </a:r>
                      <a:r>
                        <a:rPr lang="en-US" baseline="0" dirty="0" smtClean="0">
                          <a:latin typeface="Times New Roman" pitchFamily="18" charset="0"/>
                          <a:cs typeface="Times New Roman" pitchFamily="18" charset="0"/>
                        </a:rPr>
                        <a:t> activity</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Overweight and obesity</a:t>
                      </a:r>
                    </a:p>
                    <a:p>
                      <a:r>
                        <a:rPr lang="en-US" dirty="0" smtClean="0">
                          <a:latin typeface="Times New Roman" pitchFamily="18" charset="0"/>
                          <a:cs typeface="Times New Roman" pitchFamily="18" charset="0"/>
                        </a:rPr>
                        <a:t>Abdominal obesity</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Physical inactivity</a:t>
                      </a:r>
                    </a:p>
                    <a:p>
                      <a:r>
                        <a:rPr lang="en-US" dirty="0" smtClean="0">
                          <a:latin typeface="Times New Roman" pitchFamily="18" charset="0"/>
                          <a:cs typeface="Times New Roman" pitchFamily="18" charset="0"/>
                        </a:rPr>
                        <a:t>Maternal diabetes</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Probable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Non-starch polysaccharides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Saturated fats</a:t>
                      </a:r>
                    </a:p>
                    <a:p>
                      <a:r>
                        <a:rPr lang="en-US" dirty="0" smtClean="0">
                          <a:latin typeface="Times New Roman" pitchFamily="18" charset="0"/>
                          <a:cs typeface="Times New Roman" pitchFamily="18" charset="0"/>
                        </a:rPr>
                        <a:t>Intrauterine </a:t>
                      </a:r>
                    </a:p>
                    <a:p>
                      <a:r>
                        <a:rPr lang="en-US" dirty="0" smtClean="0">
                          <a:latin typeface="Times New Roman" pitchFamily="18" charset="0"/>
                          <a:cs typeface="Times New Roman" pitchFamily="18" charset="0"/>
                        </a:rPr>
                        <a:t>Growth retardation</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Possible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n-3fatty acids</a:t>
                      </a:r>
                    </a:p>
                    <a:p>
                      <a:r>
                        <a:rPr lang="en-US" dirty="0" smtClean="0">
                          <a:latin typeface="Times New Roman" pitchFamily="18" charset="0"/>
                          <a:cs typeface="Times New Roman" pitchFamily="18" charset="0"/>
                        </a:rPr>
                        <a:t>Low glycaemic index foods</a:t>
                      </a:r>
                    </a:p>
                    <a:p>
                      <a:r>
                        <a:rPr lang="en-US" dirty="0" smtClean="0">
                          <a:latin typeface="Times New Roman" pitchFamily="18" charset="0"/>
                          <a:cs typeface="Times New Roman" pitchFamily="18" charset="0"/>
                        </a:rPr>
                        <a:t>Exclusive breast feeding</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Total fat intake</a:t>
                      </a:r>
                    </a:p>
                    <a:p>
                      <a:r>
                        <a:rPr lang="en-US" dirty="0" smtClean="0">
                          <a:latin typeface="Times New Roman" pitchFamily="18" charset="0"/>
                          <a:cs typeface="Times New Roman" pitchFamily="18" charset="0"/>
                        </a:rPr>
                        <a:t>Trans-fatty acids</a:t>
                      </a:r>
                      <a:endParaRPr lang="en-IN"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Insufficient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Vitamin E</a:t>
                      </a:r>
                    </a:p>
                    <a:p>
                      <a:r>
                        <a:rPr lang="en-US" dirty="0" smtClean="0">
                          <a:latin typeface="Times New Roman" pitchFamily="18" charset="0"/>
                          <a:cs typeface="Times New Roman" pitchFamily="18" charset="0"/>
                        </a:rPr>
                        <a:t>Chromium</a:t>
                      </a:r>
                    </a:p>
                    <a:p>
                      <a:r>
                        <a:rPr lang="en-US" dirty="0" smtClean="0">
                          <a:latin typeface="Times New Roman" pitchFamily="18" charset="0"/>
                          <a:cs typeface="Times New Roman" pitchFamily="18" charset="0"/>
                        </a:rPr>
                        <a:t>Magnesium</a:t>
                      </a:r>
                    </a:p>
                    <a:p>
                      <a:r>
                        <a:rPr lang="en-US" dirty="0" smtClean="0">
                          <a:latin typeface="Times New Roman" pitchFamily="18" charset="0"/>
                          <a:cs typeface="Times New Roman" pitchFamily="18" charset="0"/>
                        </a:rPr>
                        <a:t>Moderate alcohol</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Excess alcohol</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SCREENING FOR DIABETES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rmAutofit/>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1-URINE EXAMINATION-</a:t>
            </a:r>
          </a:p>
          <a:p>
            <a:pPr>
              <a:buFont typeface="Wingdings" pitchFamily="2" charset="2"/>
              <a:buChar char="Ø"/>
            </a:pPr>
            <a:r>
              <a:rPr lang="en-US" sz="3200" dirty="0" smtClean="0">
                <a:latin typeface="Times New Roman" pitchFamily="18" charset="0"/>
                <a:cs typeface="Times New Roman" pitchFamily="18" charset="0"/>
              </a:rPr>
              <a:t>Urine test for glucose, 2 hours after a meal.</a:t>
            </a:r>
          </a:p>
          <a:p>
            <a:pPr>
              <a:buFont typeface="Wingdings" pitchFamily="2" charset="2"/>
              <a:buChar char="Ø"/>
            </a:pPr>
            <a:r>
              <a:rPr lang="en-US" sz="3200" dirty="0" smtClean="0">
                <a:latin typeface="Times New Roman" pitchFamily="18" charset="0"/>
                <a:cs typeface="Times New Roman" pitchFamily="18" charset="0"/>
              </a:rPr>
              <a:t>All those with glycosuria-diabetic unless Proved by standard oral glucose tolerance test.</a:t>
            </a:r>
          </a:p>
          <a:p>
            <a:pPr>
              <a:buFont typeface="Wingdings" pitchFamily="2" charset="2"/>
              <a:buChar char="Ø"/>
            </a:pPr>
            <a:r>
              <a:rPr lang="en-US" sz="3200" dirty="0" smtClean="0">
                <a:latin typeface="Times New Roman" pitchFamily="18" charset="0"/>
                <a:cs typeface="Times New Roman" pitchFamily="18" charset="0"/>
              </a:rPr>
              <a:t>Glucose in urine find in most severe cases of diabetes, often absent in milder cases and such cases missed by urine examination.-lack of sensitivity varies between 10-50%. Yields too many false-negatives. False positive as glycosuria in normal people. Specificity is over 90%</a:t>
            </a:r>
            <a:r>
              <a:rPr lang="en-US" dirty="0" smtClean="0"/>
              <a:t> </a:t>
            </a:r>
            <a:endParaRPr lang="en-IN"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r>
              <a:rPr lang="en-US" b="1" dirty="0" smtClean="0">
                <a:solidFill>
                  <a:srgbClr val="FF0000"/>
                </a:solidFill>
                <a:latin typeface="Times New Roman" pitchFamily="18" charset="0"/>
                <a:cs typeface="Times New Roman" pitchFamily="18" charset="0"/>
              </a:rPr>
              <a:t>SCREENING FOR DIABETES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2-BLOOD SUGAR TESTING-</a:t>
            </a:r>
          </a:p>
          <a:p>
            <a:pPr>
              <a:buFont typeface="Wingdings" pitchFamily="2" charset="2"/>
              <a:buChar char="Ø"/>
            </a:pPr>
            <a:r>
              <a:rPr lang="en-US" sz="3200" dirty="0" smtClean="0">
                <a:latin typeface="Times New Roman" pitchFamily="18" charset="0"/>
                <a:cs typeface="Times New Roman" pitchFamily="18" charset="0"/>
              </a:rPr>
              <a:t>“standard oral glucose test”.</a:t>
            </a:r>
          </a:p>
          <a:p>
            <a:pPr>
              <a:buFont typeface="Wingdings" pitchFamily="2" charset="2"/>
              <a:buChar char="Ø"/>
            </a:pPr>
            <a:r>
              <a:rPr lang="en-US" sz="3200" dirty="0" smtClean="0">
                <a:latin typeface="Times New Roman" pitchFamily="18" charset="0"/>
                <a:cs typeface="Times New Roman" pitchFamily="18" charset="0"/>
              </a:rPr>
              <a:t>Mass screening for glucose measurements of fasting, postprandial or random blood sample.</a:t>
            </a:r>
          </a:p>
          <a:p>
            <a:pPr>
              <a:buFont typeface="Wingdings" pitchFamily="2" charset="2"/>
              <a:buChar char="Ø"/>
            </a:pPr>
            <a:r>
              <a:rPr lang="en-US" sz="3200" dirty="0" smtClean="0">
                <a:latin typeface="Times New Roman" pitchFamily="18" charset="0"/>
                <a:cs typeface="Times New Roman" pitchFamily="18" charset="0"/>
              </a:rPr>
              <a:t>Measurement of random blood sample unsatisfactory for epidemiological use, it can give a crude estimate of frequency of diabetes in population.</a:t>
            </a:r>
          </a:p>
          <a:p>
            <a:pPr>
              <a:buFont typeface="Wingdings" pitchFamily="2" charset="2"/>
              <a:buChar char="Ø"/>
            </a:pPr>
            <a:r>
              <a:rPr lang="en-US" sz="3200" dirty="0" smtClean="0">
                <a:latin typeface="Times New Roman" pitchFamily="18" charset="0"/>
                <a:cs typeface="Times New Roman" pitchFamily="18" charset="0"/>
              </a:rPr>
              <a:t>Fasting level alone less reliable.</a:t>
            </a:r>
            <a:endParaRPr lang="en-IN" sz="3200"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r>
              <a:rPr lang="en-US" b="1" dirty="0" smtClean="0">
                <a:solidFill>
                  <a:srgbClr val="FF0000"/>
                </a:solidFill>
                <a:latin typeface="Times New Roman" pitchFamily="18" charset="0"/>
                <a:cs typeface="Times New Roman" pitchFamily="18" charset="0"/>
              </a:rPr>
              <a:t>SCREENING FOR DIABETES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Font typeface="Wingdings" pitchFamily="2" charset="2"/>
              <a:buChar char="Ø"/>
            </a:pPr>
            <a:r>
              <a:rPr lang="en-US" sz="3200" dirty="0" smtClean="0">
                <a:latin typeface="Times New Roman" pitchFamily="18" charset="0"/>
                <a:cs typeface="Times New Roman" pitchFamily="18" charset="0"/>
              </a:rPr>
              <a:t>For epidemiological purposes 2-hour value after 75 g oral glucose either alone or with fasting value.</a:t>
            </a:r>
          </a:p>
          <a:p>
            <a:pPr>
              <a:buFont typeface="Wingdings" pitchFamily="2" charset="2"/>
              <a:buChar char="Ø"/>
            </a:pPr>
            <a:r>
              <a:rPr lang="en-US" sz="3200" dirty="0" smtClean="0">
                <a:latin typeface="Times New Roman" pitchFamily="18" charset="0"/>
                <a:cs typeface="Times New Roman" pitchFamily="18" charset="0"/>
              </a:rPr>
              <a:t>Automated biochemistry –thousands of samples for glucose estimation</a:t>
            </a:r>
            <a:r>
              <a:rPr lang="en-US" dirty="0" smtClean="0"/>
              <a:t> </a:t>
            </a:r>
            <a:endParaRPr lang="en-IN"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r>
              <a:rPr lang="en-US" b="1" dirty="0" smtClean="0">
                <a:solidFill>
                  <a:srgbClr val="FF0000"/>
                </a:solidFill>
                <a:latin typeface="Times New Roman" pitchFamily="18" charset="0"/>
                <a:cs typeface="Times New Roman" pitchFamily="18" charset="0"/>
              </a:rPr>
              <a:t>SCREENING FOR DIABETES cont…</a:t>
            </a:r>
            <a:endParaRPr lang="en-IN"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1" y="1600200"/>
          <a:ext cx="9144000" cy="5069162"/>
        </p:xfrm>
        <a:graphic>
          <a:graphicData uri="http://schemas.openxmlformats.org/drawingml/2006/table">
            <a:tbl>
              <a:tblPr firstRow="1" bandRow="1">
                <a:tableStyleId>{5C22544A-7EE6-4342-B048-85BDC9FD1C3A}</a:tableStyleId>
              </a:tblPr>
              <a:tblGrid>
                <a:gridCol w="2286000"/>
                <a:gridCol w="2286000"/>
                <a:gridCol w="2286000"/>
                <a:gridCol w="2286000"/>
              </a:tblGrid>
              <a:tr h="680237">
                <a:tc>
                  <a:txBody>
                    <a:bodyPr/>
                    <a:lstStyle/>
                    <a:p>
                      <a:pPr algn="ctr"/>
                      <a:r>
                        <a:rPr lang="en-IN" dirty="0">
                          <a:latin typeface="Times New Roman" pitchFamily="18" charset="0"/>
                          <a:cs typeface="Times New Roman" pitchFamily="18" charset="0"/>
                        </a:rPr>
                        <a:t>Condition</a:t>
                      </a:r>
                    </a:p>
                  </a:txBody>
                  <a:tcPr marL="90593" marR="90593" anchor="ctr"/>
                </a:tc>
                <a:tc>
                  <a:txBody>
                    <a:bodyPr/>
                    <a:lstStyle/>
                    <a:p>
                      <a:pPr algn="ctr"/>
                      <a:r>
                        <a:rPr lang="en-IN" dirty="0">
                          <a:latin typeface="Times New Roman" pitchFamily="18" charset="0"/>
                          <a:cs typeface="Times New Roman" pitchFamily="18" charset="0"/>
                        </a:rPr>
                        <a:t>2 hour glucose</a:t>
                      </a:r>
                    </a:p>
                  </a:txBody>
                  <a:tcPr marL="90593" marR="90593" anchor="ctr"/>
                </a:tc>
                <a:tc>
                  <a:txBody>
                    <a:bodyPr/>
                    <a:lstStyle/>
                    <a:p>
                      <a:pPr algn="ctr"/>
                      <a:r>
                        <a:rPr lang="en-IN" dirty="0">
                          <a:latin typeface="Times New Roman" pitchFamily="18" charset="0"/>
                          <a:cs typeface="Times New Roman" pitchFamily="18" charset="0"/>
                        </a:rPr>
                        <a:t>Fasting glucose</a:t>
                      </a:r>
                    </a:p>
                  </a:txBody>
                  <a:tcPr marL="90593" marR="90593" anchor="ctr"/>
                </a:tc>
                <a:tc>
                  <a:txBody>
                    <a:bodyPr/>
                    <a:lstStyle/>
                    <a:p>
                      <a:pPr algn="ctr"/>
                      <a:r>
                        <a:rPr lang="en-IN" dirty="0">
                          <a:latin typeface="Times New Roman" pitchFamily="18" charset="0"/>
                          <a:cs typeface="Times New Roman" pitchFamily="18" charset="0"/>
                        </a:rPr>
                        <a:t>HbA</a:t>
                      </a:r>
                      <a:r>
                        <a:rPr lang="en-IN" baseline="-25000" dirty="0">
                          <a:latin typeface="Times New Roman" pitchFamily="18" charset="0"/>
                          <a:cs typeface="Times New Roman" pitchFamily="18" charset="0"/>
                        </a:rPr>
                        <a:t>1c</a:t>
                      </a:r>
                      <a:endParaRPr lang="en-IN" dirty="0">
                        <a:latin typeface="Times New Roman" pitchFamily="18" charset="0"/>
                        <a:cs typeface="Times New Roman" pitchFamily="18" charset="0"/>
                      </a:endParaRPr>
                    </a:p>
                  </a:txBody>
                  <a:tcPr marL="90593" marR="90593" anchor="ctr"/>
                </a:tc>
              </a:tr>
              <a:tr h="680237">
                <a:tc>
                  <a:txBody>
                    <a:bodyPr/>
                    <a:lstStyle/>
                    <a:p>
                      <a:endParaRPr lang="en-IN" dirty="0">
                        <a:latin typeface="Times New Roman" pitchFamily="18" charset="0"/>
                        <a:cs typeface="Times New Roman" pitchFamily="18" charset="0"/>
                      </a:endParaRPr>
                    </a:p>
                  </a:txBody>
                  <a:tcPr marL="90593" marR="90593" anchor="ctr"/>
                </a:tc>
                <a:tc>
                  <a:txBody>
                    <a:bodyPr/>
                    <a:lstStyle/>
                    <a:p>
                      <a:r>
                        <a:rPr lang="en-IN" dirty="0">
                          <a:latin typeface="Times New Roman" pitchFamily="18" charset="0"/>
                          <a:cs typeface="Times New Roman" pitchFamily="18" charset="0"/>
                        </a:rPr>
                        <a:t>mmol/l(mg/dl)</a:t>
                      </a:r>
                    </a:p>
                  </a:txBody>
                  <a:tcPr marL="90593" marR="90593" anchor="ctr"/>
                </a:tc>
                <a:tc>
                  <a:txBody>
                    <a:bodyPr/>
                    <a:lstStyle/>
                    <a:p>
                      <a:r>
                        <a:rPr lang="en-IN" dirty="0">
                          <a:latin typeface="Times New Roman" pitchFamily="18" charset="0"/>
                          <a:cs typeface="Times New Roman" pitchFamily="18" charset="0"/>
                        </a:rPr>
                        <a:t>mmol/l(mg/dl)</a:t>
                      </a:r>
                    </a:p>
                  </a:txBody>
                  <a:tcPr marL="90593" marR="90593" anchor="ctr"/>
                </a:tc>
                <a:tc>
                  <a:txBody>
                    <a:bodyPr/>
                    <a:lstStyle/>
                    <a:p>
                      <a:r>
                        <a:rPr lang="en-IN" dirty="0">
                          <a:latin typeface="Times New Roman" pitchFamily="18" charset="0"/>
                          <a:cs typeface="Times New Roman" pitchFamily="18" charset="0"/>
                        </a:rPr>
                        <a:t>%</a:t>
                      </a:r>
                    </a:p>
                  </a:txBody>
                  <a:tcPr marL="90593" marR="90593" anchor="ctr"/>
                </a:tc>
              </a:tr>
              <a:tr h="680237">
                <a:tc>
                  <a:txBody>
                    <a:bodyPr/>
                    <a:lstStyle/>
                    <a:p>
                      <a:r>
                        <a:rPr lang="en-IN" dirty="0">
                          <a:latin typeface="Times New Roman" pitchFamily="18" charset="0"/>
                          <a:cs typeface="Times New Roman" pitchFamily="18" charset="0"/>
                        </a:rPr>
                        <a:t>Normal</a:t>
                      </a:r>
                    </a:p>
                  </a:txBody>
                  <a:tcPr marL="90593" marR="90593" anchor="ctr"/>
                </a:tc>
                <a:tc>
                  <a:txBody>
                    <a:bodyPr/>
                    <a:lstStyle/>
                    <a:p>
                      <a:r>
                        <a:rPr lang="en-IN" dirty="0">
                          <a:latin typeface="Times New Roman" pitchFamily="18" charset="0"/>
                          <a:cs typeface="Times New Roman" pitchFamily="18" charset="0"/>
                        </a:rPr>
                        <a:t>&lt;7.8 (&lt;140)</a:t>
                      </a:r>
                    </a:p>
                  </a:txBody>
                  <a:tcPr marL="90593" marR="90593" anchor="ctr"/>
                </a:tc>
                <a:tc>
                  <a:txBody>
                    <a:bodyPr/>
                    <a:lstStyle/>
                    <a:p>
                      <a:r>
                        <a:rPr lang="en-IN" dirty="0">
                          <a:latin typeface="Times New Roman" pitchFamily="18" charset="0"/>
                          <a:cs typeface="Times New Roman" pitchFamily="18" charset="0"/>
                        </a:rPr>
                        <a:t>&lt;6.1 (&lt;110)</a:t>
                      </a:r>
                    </a:p>
                  </a:txBody>
                  <a:tcPr marL="90593" marR="90593" anchor="ctr"/>
                </a:tc>
                <a:tc>
                  <a:txBody>
                    <a:bodyPr/>
                    <a:lstStyle/>
                    <a:p>
                      <a:r>
                        <a:rPr lang="en-IN" dirty="0">
                          <a:latin typeface="Times New Roman" pitchFamily="18" charset="0"/>
                          <a:cs typeface="Times New Roman" pitchFamily="18" charset="0"/>
                        </a:rPr>
                        <a:t>&lt;6.0</a:t>
                      </a:r>
                    </a:p>
                  </a:txBody>
                  <a:tcPr marL="90593" marR="90593" anchor="ctr"/>
                </a:tc>
              </a:tr>
              <a:tr h="1174107">
                <a:tc>
                  <a:txBody>
                    <a:bodyPr/>
                    <a:lstStyle/>
                    <a:p>
                      <a:r>
                        <a:rPr lang="en-IN" u="none" strike="noStrike" dirty="0">
                          <a:solidFill>
                            <a:srgbClr val="0B0080"/>
                          </a:solidFill>
                          <a:latin typeface="Times New Roman" pitchFamily="18" charset="0"/>
                          <a:cs typeface="Times New Roman" pitchFamily="18" charset="0"/>
                          <a:hlinkClick r:id="rId2" tooltip="Impaired fasting glycaemia"/>
                        </a:rPr>
                        <a:t>Impaired fasting glycaemia</a:t>
                      </a:r>
                      <a:endParaRPr lang="en-IN" dirty="0">
                        <a:latin typeface="Times New Roman" pitchFamily="18" charset="0"/>
                        <a:cs typeface="Times New Roman" pitchFamily="18" charset="0"/>
                      </a:endParaRPr>
                    </a:p>
                  </a:txBody>
                  <a:tcPr marL="90593" marR="90593" anchor="ctr"/>
                </a:tc>
                <a:tc>
                  <a:txBody>
                    <a:bodyPr/>
                    <a:lstStyle/>
                    <a:p>
                      <a:r>
                        <a:rPr lang="en-IN" dirty="0">
                          <a:latin typeface="Times New Roman" pitchFamily="18" charset="0"/>
                          <a:cs typeface="Times New Roman" pitchFamily="18" charset="0"/>
                        </a:rPr>
                        <a:t>&lt;7.8 (&lt;140)</a:t>
                      </a:r>
                    </a:p>
                  </a:txBody>
                  <a:tcPr marL="90593" marR="90593" anchor="ctr"/>
                </a:tc>
                <a:tc>
                  <a:txBody>
                    <a:bodyPr/>
                    <a:lstStyle/>
                    <a:p>
                      <a:r>
                        <a:rPr lang="en-IN" dirty="0">
                          <a:latin typeface="Times New Roman" pitchFamily="18" charset="0"/>
                          <a:cs typeface="Times New Roman" pitchFamily="18" charset="0"/>
                        </a:rPr>
                        <a:t>≥ 6.1(≥110) &amp; &lt;7.0(&lt;126)</a:t>
                      </a:r>
                    </a:p>
                  </a:txBody>
                  <a:tcPr marL="90593" marR="90593" anchor="ctr"/>
                </a:tc>
                <a:tc>
                  <a:txBody>
                    <a:bodyPr/>
                    <a:lstStyle/>
                    <a:p>
                      <a:r>
                        <a:rPr lang="en-IN" dirty="0">
                          <a:latin typeface="Times New Roman" pitchFamily="18" charset="0"/>
                          <a:cs typeface="Times New Roman" pitchFamily="18" charset="0"/>
                        </a:rPr>
                        <a:t>6.0–6.4</a:t>
                      </a:r>
                    </a:p>
                  </a:txBody>
                  <a:tcPr marL="90593" marR="90593" anchor="ctr"/>
                </a:tc>
              </a:tr>
              <a:tr h="1174107">
                <a:tc>
                  <a:txBody>
                    <a:bodyPr/>
                    <a:lstStyle/>
                    <a:p>
                      <a:r>
                        <a:rPr lang="en-IN" u="none" strike="noStrike" dirty="0">
                          <a:solidFill>
                            <a:srgbClr val="0B0080"/>
                          </a:solidFill>
                          <a:latin typeface="Times New Roman" pitchFamily="18" charset="0"/>
                          <a:cs typeface="Times New Roman" pitchFamily="18" charset="0"/>
                          <a:hlinkClick r:id="rId3" tooltip="Impaired glucose tolerance"/>
                        </a:rPr>
                        <a:t>Impaired glucose tolerance</a:t>
                      </a:r>
                      <a:endParaRPr lang="en-IN" dirty="0">
                        <a:latin typeface="Times New Roman" pitchFamily="18" charset="0"/>
                        <a:cs typeface="Times New Roman" pitchFamily="18" charset="0"/>
                      </a:endParaRPr>
                    </a:p>
                  </a:txBody>
                  <a:tcPr marL="90593" marR="90593" anchor="ctr"/>
                </a:tc>
                <a:tc>
                  <a:txBody>
                    <a:bodyPr/>
                    <a:lstStyle/>
                    <a:p>
                      <a:r>
                        <a:rPr lang="en-IN" dirty="0">
                          <a:latin typeface="Times New Roman" pitchFamily="18" charset="0"/>
                          <a:cs typeface="Times New Roman" pitchFamily="18" charset="0"/>
                        </a:rPr>
                        <a:t>≥7.8 (≥140)</a:t>
                      </a:r>
                    </a:p>
                  </a:txBody>
                  <a:tcPr marL="90593" marR="90593" anchor="ctr"/>
                </a:tc>
                <a:tc>
                  <a:txBody>
                    <a:bodyPr/>
                    <a:lstStyle/>
                    <a:p>
                      <a:r>
                        <a:rPr lang="en-IN" dirty="0">
                          <a:latin typeface="Times New Roman" pitchFamily="18" charset="0"/>
                          <a:cs typeface="Times New Roman" pitchFamily="18" charset="0"/>
                        </a:rPr>
                        <a:t>&lt;7.0 (&lt;126)</a:t>
                      </a:r>
                    </a:p>
                  </a:txBody>
                  <a:tcPr marL="90593" marR="90593" anchor="ctr"/>
                </a:tc>
                <a:tc>
                  <a:txBody>
                    <a:bodyPr/>
                    <a:lstStyle/>
                    <a:p>
                      <a:r>
                        <a:rPr lang="en-IN" dirty="0">
                          <a:latin typeface="Times New Roman" pitchFamily="18" charset="0"/>
                          <a:cs typeface="Times New Roman" pitchFamily="18" charset="0"/>
                        </a:rPr>
                        <a:t>6.0–6.4</a:t>
                      </a:r>
                    </a:p>
                  </a:txBody>
                  <a:tcPr marL="90593" marR="90593" anchor="ctr"/>
                </a:tc>
              </a:tr>
              <a:tr h="680237">
                <a:tc>
                  <a:txBody>
                    <a:bodyPr/>
                    <a:lstStyle/>
                    <a:p>
                      <a:r>
                        <a:rPr lang="en-IN" u="none" strike="noStrike" dirty="0">
                          <a:solidFill>
                            <a:srgbClr val="0B0080"/>
                          </a:solidFill>
                          <a:latin typeface="Times New Roman" pitchFamily="18" charset="0"/>
                          <a:cs typeface="Times New Roman" pitchFamily="18" charset="0"/>
                          <a:hlinkClick r:id="rId4" tooltip="Diabetes mellitus"/>
                        </a:rPr>
                        <a:t>Diabetes mellitus</a:t>
                      </a:r>
                      <a:endParaRPr lang="en-IN" dirty="0">
                        <a:latin typeface="Times New Roman" pitchFamily="18" charset="0"/>
                        <a:cs typeface="Times New Roman" pitchFamily="18" charset="0"/>
                      </a:endParaRPr>
                    </a:p>
                  </a:txBody>
                  <a:tcPr marL="90593" marR="90593" anchor="ctr"/>
                </a:tc>
                <a:tc>
                  <a:txBody>
                    <a:bodyPr/>
                    <a:lstStyle/>
                    <a:p>
                      <a:r>
                        <a:rPr lang="en-IN" dirty="0">
                          <a:latin typeface="Times New Roman" pitchFamily="18" charset="0"/>
                          <a:cs typeface="Times New Roman" pitchFamily="18" charset="0"/>
                        </a:rPr>
                        <a:t>≥11.1 (≥200)</a:t>
                      </a:r>
                    </a:p>
                  </a:txBody>
                  <a:tcPr marL="90593" marR="90593" anchor="ctr"/>
                </a:tc>
                <a:tc>
                  <a:txBody>
                    <a:bodyPr/>
                    <a:lstStyle/>
                    <a:p>
                      <a:r>
                        <a:rPr lang="en-IN" dirty="0">
                          <a:latin typeface="Times New Roman" pitchFamily="18" charset="0"/>
                          <a:cs typeface="Times New Roman" pitchFamily="18" charset="0"/>
                        </a:rPr>
                        <a:t>≥7.0 (≥126)</a:t>
                      </a:r>
                    </a:p>
                  </a:txBody>
                  <a:tcPr marL="90593" marR="90593" anchor="ctr"/>
                </a:tc>
                <a:tc>
                  <a:txBody>
                    <a:bodyPr/>
                    <a:lstStyle/>
                    <a:p>
                      <a:r>
                        <a:rPr lang="en-IN" dirty="0">
                          <a:latin typeface="Times New Roman" pitchFamily="18" charset="0"/>
                          <a:cs typeface="Times New Roman" pitchFamily="18" charset="0"/>
                        </a:rPr>
                        <a:t>≥6.5</a:t>
                      </a:r>
                    </a:p>
                  </a:txBody>
                  <a:tcPr marL="90593" marR="90593" anchor="ct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r>
              <a:rPr lang="en-US" b="1" dirty="0" smtClean="0">
                <a:solidFill>
                  <a:srgbClr val="FF0000"/>
                </a:solidFill>
                <a:latin typeface="Times New Roman" pitchFamily="18" charset="0"/>
                <a:cs typeface="Times New Roman" pitchFamily="18" charset="0"/>
              </a:rPr>
              <a:t>SCREENING FOR DIABETES cont…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rmAutofit/>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TARGET POPULATION-</a:t>
            </a:r>
          </a:p>
          <a:p>
            <a:pPr>
              <a:buNone/>
            </a:pPr>
            <a:r>
              <a:rPr lang="en-US" sz="3200" dirty="0" smtClean="0">
                <a:latin typeface="Times New Roman" pitchFamily="18" charset="0"/>
                <a:cs typeface="Times New Roman" pitchFamily="18" charset="0"/>
              </a:rPr>
              <a:t>    </a:t>
            </a:r>
            <a:r>
              <a:rPr lang="en-US" sz="3200" b="1" dirty="0" smtClean="0">
                <a:solidFill>
                  <a:srgbClr val="00B050"/>
                </a:solidFill>
                <a:latin typeface="Times New Roman" pitchFamily="18" charset="0"/>
                <a:cs typeface="Times New Roman" pitchFamily="18" charset="0"/>
              </a:rPr>
              <a:t>Screening of “high risk” groups-</a:t>
            </a:r>
          </a:p>
          <a:p>
            <a:pPr>
              <a:buFont typeface="Wingdings" pitchFamily="2" charset="2"/>
              <a:buChar char="Ø"/>
            </a:pPr>
            <a:r>
              <a:rPr lang="en-US" sz="3200" dirty="0" smtClean="0">
                <a:latin typeface="Times New Roman" pitchFamily="18" charset="0"/>
                <a:cs typeface="Times New Roman" pitchFamily="18" charset="0"/>
              </a:rPr>
              <a:t>1-those in age group of 40 years and over.</a:t>
            </a:r>
          </a:p>
          <a:p>
            <a:pPr>
              <a:buFont typeface="Wingdings" pitchFamily="2" charset="2"/>
              <a:buChar char="Ø"/>
            </a:pPr>
            <a:r>
              <a:rPr lang="en-US" sz="3200" dirty="0" smtClean="0">
                <a:latin typeface="Times New Roman" pitchFamily="18" charset="0"/>
                <a:cs typeface="Times New Roman" pitchFamily="18" charset="0"/>
              </a:rPr>
              <a:t>2- a family history of diabetes.</a:t>
            </a:r>
          </a:p>
          <a:p>
            <a:pPr>
              <a:buFont typeface="Wingdings" pitchFamily="2" charset="2"/>
              <a:buChar char="Ø"/>
            </a:pPr>
            <a:r>
              <a:rPr lang="en-US" sz="3200" dirty="0" smtClean="0">
                <a:latin typeface="Times New Roman" pitchFamily="18" charset="0"/>
                <a:cs typeface="Times New Roman" pitchFamily="18" charset="0"/>
              </a:rPr>
              <a:t>3-obese.</a:t>
            </a:r>
          </a:p>
          <a:p>
            <a:pPr>
              <a:buFont typeface="Wingdings" pitchFamily="2" charset="2"/>
              <a:buChar char="Ø"/>
            </a:pPr>
            <a:r>
              <a:rPr lang="en-US" sz="3200" dirty="0" smtClean="0">
                <a:latin typeface="Times New Roman" pitchFamily="18" charset="0"/>
                <a:cs typeface="Times New Roman" pitchFamily="18" charset="0"/>
              </a:rPr>
              <a:t>4-Women with baby 4.5 kg.</a:t>
            </a:r>
          </a:p>
          <a:p>
            <a:pPr>
              <a:buFont typeface="Wingdings" pitchFamily="2" charset="2"/>
              <a:buChar char="Ø"/>
            </a:pPr>
            <a:r>
              <a:rPr lang="en-US" sz="3200" dirty="0" smtClean="0">
                <a:latin typeface="Times New Roman" pitchFamily="18" charset="0"/>
                <a:cs typeface="Times New Roman" pitchFamily="18" charset="0"/>
              </a:rPr>
              <a:t>5-Women who weight gain during pregnancy</a:t>
            </a:r>
          </a:p>
          <a:p>
            <a:pPr>
              <a:buFont typeface="Wingdings" pitchFamily="2" charset="2"/>
              <a:buChar char="Ø"/>
            </a:pPr>
            <a:r>
              <a:rPr lang="en-US" sz="3200" dirty="0" smtClean="0">
                <a:latin typeface="Times New Roman" pitchFamily="18" charset="0"/>
                <a:cs typeface="Times New Roman" pitchFamily="18" charset="0"/>
              </a:rPr>
              <a:t>5-Patients with premature atherosclerolosis.</a:t>
            </a:r>
            <a:r>
              <a:rPr lang="en-US" dirty="0" smtClean="0"/>
              <a:t> </a:t>
            </a:r>
            <a:endParaRPr lang="en-IN"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PREVENTION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Autofit/>
          </a:bodyPr>
          <a:lstStyle/>
          <a:p>
            <a:pPr>
              <a:buNone/>
            </a:pPr>
            <a:r>
              <a:rPr lang="en-US" sz="2800" dirty="0" smtClean="0">
                <a:latin typeface="Times New Roman" pitchFamily="18" charset="0"/>
                <a:cs typeface="Times New Roman" pitchFamily="18" charset="0"/>
              </a:rPr>
              <a:t>   </a:t>
            </a:r>
            <a:r>
              <a:rPr lang="en-US" sz="3000" b="1" u="sng" dirty="0" smtClean="0">
                <a:solidFill>
                  <a:srgbClr val="FF0000"/>
                </a:solidFill>
                <a:latin typeface="Times New Roman" pitchFamily="18" charset="0"/>
                <a:cs typeface="Times New Roman" pitchFamily="18" charset="0"/>
              </a:rPr>
              <a:t>1-PRIMARY PREVENTION-</a:t>
            </a:r>
          </a:p>
          <a:p>
            <a:pPr>
              <a:buFont typeface="Wingdings" pitchFamily="2" charset="2"/>
              <a:buChar char="Ø"/>
            </a:pPr>
            <a:r>
              <a:rPr lang="en-US" sz="3000" dirty="0" smtClean="0">
                <a:latin typeface="Times New Roman" pitchFamily="18" charset="0"/>
                <a:cs typeface="Times New Roman" pitchFamily="18" charset="0"/>
              </a:rPr>
              <a:t>Two strategies-</a:t>
            </a:r>
          </a:p>
          <a:p>
            <a:pPr>
              <a:buFont typeface="Wingdings" pitchFamily="2" charset="2"/>
              <a:buChar char="Ø"/>
            </a:pPr>
            <a:r>
              <a:rPr lang="en-US" sz="3000" dirty="0" smtClean="0">
                <a:latin typeface="Times New Roman" pitchFamily="18" charset="0"/>
                <a:cs typeface="Times New Roman" pitchFamily="18" charset="0"/>
              </a:rPr>
              <a:t>1-Population strategies</a:t>
            </a:r>
          </a:p>
          <a:p>
            <a:pPr>
              <a:buFont typeface="Wingdings" pitchFamily="2" charset="2"/>
              <a:buChar char="Ø"/>
            </a:pPr>
            <a:r>
              <a:rPr lang="en-US" sz="3000" dirty="0" smtClean="0">
                <a:latin typeface="Times New Roman" pitchFamily="18" charset="0"/>
                <a:cs typeface="Times New Roman" pitchFamily="18" charset="0"/>
              </a:rPr>
              <a:t>2-High-risk strategies</a:t>
            </a:r>
          </a:p>
          <a:p>
            <a:pPr>
              <a:buNone/>
            </a:pPr>
            <a:r>
              <a:rPr lang="en-US" sz="3000" dirty="0" smtClean="0">
                <a:latin typeface="Times New Roman" pitchFamily="18" charset="0"/>
                <a:cs typeface="Times New Roman" pitchFamily="18" charset="0"/>
              </a:rPr>
              <a:t>   </a:t>
            </a:r>
            <a:r>
              <a:rPr lang="en-US" sz="3000" b="1" u="sng" dirty="0" smtClean="0">
                <a:solidFill>
                  <a:srgbClr val="FF0000"/>
                </a:solidFill>
                <a:latin typeface="Times New Roman" pitchFamily="18" charset="0"/>
                <a:cs typeface="Times New Roman" pitchFamily="18" charset="0"/>
              </a:rPr>
              <a:t>1-POPULATION STRATEGIES</a:t>
            </a:r>
            <a:r>
              <a:rPr lang="en-US" sz="3000" dirty="0" smtClean="0">
                <a:latin typeface="Times New Roman" pitchFamily="18" charset="0"/>
                <a:cs typeface="Times New Roman" pitchFamily="18" charset="0"/>
              </a:rPr>
              <a:t>-</a:t>
            </a:r>
          </a:p>
          <a:p>
            <a:pPr>
              <a:buFont typeface="Wingdings" pitchFamily="2" charset="2"/>
              <a:buChar char="Ø"/>
            </a:pPr>
            <a:r>
              <a:rPr lang="en-US" sz="3000" dirty="0" smtClean="0">
                <a:latin typeface="Times New Roman" pitchFamily="18" charset="0"/>
                <a:cs typeface="Times New Roman" pitchFamily="18" charset="0"/>
              </a:rPr>
              <a:t>Development of prevention programme for type 2 diabetes based on elimination of environmental risk factors</a:t>
            </a:r>
          </a:p>
          <a:p>
            <a:pPr>
              <a:buFont typeface="Wingdings" pitchFamily="2" charset="2"/>
              <a:buChar char="Ø"/>
            </a:pPr>
            <a:r>
              <a:rPr lang="en-US" sz="3000" dirty="0" smtClean="0">
                <a:latin typeface="Times New Roman" pitchFamily="18" charset="0"/>
                <a:cs typeface="Times New Roman" pitchFamily="18" charset="0"/>
              </a:rPr>
              <a:t>Pressing need for primordial prevention-prevention of emergence of risk factors.</a:t>
            </a:r>
            <a:endParaRPr lang="en-IN" sz="3000"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0"/>
            <a:ext cx="9144000" cy="6858000"/>
          </a:xfrm>
        </p:spPr>
        <p:txBody>
          <a:bodyPr>
            <a:noAutofit/>
          </a:bodyPr>
          <a:lstStyle/>
          <a:p>
            <a:pPr>
              <a:buFont typeface="Wingdings" pitchFamily="2" charset="2"/>
              <a:buChar char="Ø"/>
            </a:pPr>
            <a:r>
              <a:rPr lang="en-US" sz="3200" dirty="0" smtClean="0">
                <a:latin typeface="Times New Roman" pitchFamily="18" charset="0"/>
                <a:cs typeface="Times New Roman" pitchFamily="18" charset="0"/>
              </a:rPr>
              <a:t>Maintenance of normal body weight through adoption of healthy nutritional habits and physical exercise, adequate protein intake, high intake of dietary fiber and avoidance of sweet foods and food toxins.</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2-HIGH RISK STRATEGEIES-</a:t>
            </a:r>
          </a:p>
          <a:p>
            <a:pPr>
              <a:buFont typeface="Wingdings" pitchFamily="2" charset="2"/>
              <a:buChar char="Ø"/>
            </a:pPr>
            <a:r>
              <a:rPr lang="en-US" sz="3200" dirty="0" smtClean="0">
                <a:latin typeface="Times New Roman" pitchFamily="18" charset="0"/>
                <a:cs typeface="Times New Roman" pitchFamily="18" charset="0"/>
              </a:rPr>
              <a:t>No special high risk strategies for type I diabetes.</a:t>
            </a:r>
          </a:p>
          <a:p>
            <a:pPr>
              <a:buFont typeface="Wingdings" pitchFamily="2" charset="2"/>
              <a:buChar char="Ø"/>
            </a:pPr>
            <a:r>
              <a:rPr lang="en-US" sz="3200" dirty="0" smtClean="0">
                <a:latin typeface="Times New Roman" pitchFamily="18" charset="0"/>
                <a:cs typeface="Times New Roman" pitchFamily="18" charset="0"/>
              </a:rPr>
              <a:t>No practical justification of genetic counseling.</a:t>
            </a:r>
          </a:p>
          <a:p>
            <a:pPr>
              <a:buFont typeface="Wingdings" pitchFamily="2" charset="2"/>
              <a:buChar char="Ø"/>
            </a:pPr>
            <a:r>
              <a:rPr lang="en-US" sz="3200" b="1" dirty="0" smtClean="0">
                <a:solidFill>
                  <a:srgbClr val="92D050"/>
                </a:solidFill>
                <a:latin typeface="Times New Roman" pitchFamily="18" charset="0"/>
                <a:cs typeface="Times New Roman" pitchFamily="18" charset="0"/>
              </a:rPr>
              <a:t>NIDDM </a:t>
            </a:r>
            <a:r>
              <a:rPr lang="en-US" sz="3200" dirty="0" smtClean="0">
                <a:latin typeface="Times New Roman" pitchFamily="18" charset="0"/>
                <a:cs typeface="Times New Roman" pitchFamily="18" charset="0"/>
              </a:rPr>
              <a:t>linked with sedentary lifestyles, over nutrition and obesity, alcohol avoid diabetogenic drugs</a:t>
            </a:r>
            <a:endParaRPr lang="en-IN" sz="3200"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0"/>
            <a:ext cx="9144000" cy="6096000"/>
          </a:xfrm>
        </p:spPr>
        <p:txBody>
          <a:bodyPr>
            <a:normAutofit/>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2-SECONDARY PREVENTION-</a:t>
            </a:r>
          </a:p>
          <a:p>
            <a:pPr>
              <a:buFont typeface="Wingdings" pitchFamily="2" charset="2"/>
              <a:buChar char="Ø"/>
            </a:pPr>
            <a:r>
              <a:rPr lang="en-US" sz="3200" dirty="0" smtClean="0">
                <a:latin typeface="Times New Roman" pitchFamily="18" charset="0"/>
                <a:cs typeface="Times New Roman" pitchFamily="18" charset="0"/>
              </a:rPr>
              <a:t>When detected treated.</a:t>
            </a:r>
          </a:p>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Aim of treatment-</a:t>
            </a:r>
          </a:p>
          <a:p>
            <a:pPr>
              <a:buFont typeface="Wingdings" pitchFamily="2" charset="2"/>
              <a:buChar char="Ø"/>
            </a:pPr>
            <a:r>
              <a:rPr lang="en-US" sz="3200" dirty="0" smtClean="0">
                <a:latin typeface="Times New Roman" pitchFamily="18" charset="0"/>
                <a:cs typeface="Times New Roman" pitchFamily="18" charset="0"/>
              </a:rPr>
              <a:t>To maintain blood sugar levels as close within normal limits as practicable</a:t>
            </a:r>
          </a:p>
          <a:p>
            <a:pPr>
              <a:buFont typeface="Wingdings" pitchFamily="2" charset="2"/>
              <a:buChar char="Ø"/>
            </a:pPr>
            <a:r>
              <a:rPr lang="en-US" sz="3200" dirty="0" smtClean="0">
                <a:latin typeface="Times New Roman" pitchFamily="18" charset="0"/>
                <a:cs typeface="Times New Roman" pitchFamily="18" charset="0"/>
              </a:rPr>
              <a:t>To maintain ideal body weight.</a:t>
            </a:r>
          </a:p>
          <a:p>
            <a:pPr>
              <a:buNone/>
            </a:pPr>
            <a:r>
              <a:rPr lang="en-US" sz="3200" dirty="0" smtClean="0">
                <a:latin typeface="Times New Roman" pitchFamily="18" charset="0"/>
                <a:cs typeface="Times New Roman" pitchFamily="18" charset="0"/>
              </a:rPr>
              <a:t>    </a:t>
            </a:r>
            <a:r>
              <a:rPr lang="en-US" sz="3200" b="1" dirty="0" smtClean="0">
                <a:solidFill>
                  <a:srgbClr val="00B050"/>
                </a:solidFill>
                <a:latin typeface="Times New Roman" pitchFamily="18" charset="0"/>
                <a:cs typeface="Times New Roman" pitchFamily="18" charset="0"/>
              </a:rPr>
              <a:t>Treatment based on</a:t>
            </a:r>
          </a:p>
          <a:p>
            <a:pPr>
              <a:buFont typeface="Wingdings" pitchFamily="2" charset="2"/>
              <a:buChar char="Ø"/>
            </a:pPr>
            <a:r>
              <a:rPr lang="en-US" sz="3200" dirty="0" smtClean="0">
                <a:latin typeface="Times New Roman" pitchFamily="18" charset="0"/>
                <a:cs typeface="Times New Roman" pitchFamily="18" charset="0"/>
              </a:rPr>
              <a:t>1-diet alone</a:t>
            </a:r>
          </a:p>
          <a:p>
            <a:pPr>
              <a:buFont typeface="Wingdings" pitchFamily="2" charset="2"/>
              <a:buChar char="Ø"/>
            </a:pPr>
            <a:r>
              <a:rPr lang="en-US" sz="3200" dirty="0" smtClean="0">
                <a:latin typeface="Times New Roman" pitchFamily="18" charset="0"/>
                <a:cs typeface="Times New Roman" pitchFamily="18" charset="0"/>
              </a:rPr>
              <a:t>2-diet and oral ant diabetic drugs</a:t>
            </a:r>
          </a:p>
          <a:p>
            <a:pPr>
              <a:buFont typeface="Wingdings" pitchFamily="2" charset="2"/>
              <a:buChar char="Ø"/>
            </a:pPr>
            <a:r>
              <a:rPr lang="en-US" sz="3200" dirty="0" smtClean="0">
                <a:latin typeface="Times New Roman" pitchFamily="18" charset="0"/>
                <a:cs typeface="Times New Roman" pitchFamily="18" charset="0"/>
              </a:rPr>
              <a:t>3-diet and insulin</a:t>
            </a:r>
            <a:endParaRPr lang="en-IN" sz="3200" dirty="0">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lnSpcReduction="10000"/>
          </a:bodyPr>
          <a:lstStyle/>
          <a:p>
            <a:pPr>
              <a:buFont typeface="Wingdings" pitchFamily="2" charset="2"/>
              <a:buChar char="Ø"/>
            </a:pPr>
            <a:r>
              <a:rPr lang="en-IN" sz="3200" dirty="0" smtClean="0"/>
              <a:t>The main goal of </a:t>
            </a:r>
            <a:r>
              <a:rPr lang="en-IN" sz="3200" b="1" dirty="0" smtClean="0"/>
              <a:t>diabetes management</a:t>
            </a:r>
            <a:r>
              <a:rPr lang="en-IN" sz="3200" dirty="0" smtClean="0"/>
              <a:t> is to restore carbohydrate metabolism to as close to a normal state as possible.</a:t>
            </a:r>
          </a:p>
          <a:p>
            <a:pPr>
              <a:buFont typeface="Wingdings" pitchFamily="2" charset="2"/>
              <a:buChar char="Ø"/>
            </a:pPr>
            <a:r>
              <a:rPr lang="en-IN" sz="3200" dirty="0" smtClean="0"/>
              <a:t>To achieve this goal, individuals with an absolute deficiency of insulin require insulin replacement therapy, which is given through injections or an </a:t>
            </a:r>
            <a:r>
              <a:rPr lang="en-IN" sz="3200" u="sng" dirty="0" smtClean="0">
                <a:hlinkClick r:id="rId2" tooltip="Insulin pump"/>
              </a:rPr>
              <a:t>insulin pump</a:t>
            </a:r>
            <a:r>
              <a:rPr lang="en-IN" sz="3200" dirty="0" smtClean="0"/>
              <a:t>.</a:t>
            </a:r>
          </a:p>
          <a:p>
            <a:pPr>
              <a:buFont typeface="Wingdings" pitchFamily="2" charset="2"/>
              <a:buChar char="Ø"/>
            </a:pPr>
            <a:r>
              <a:rPr lang="en-IN" sz="3200" dirty="0" smtClean="0"/>
              <a:t> Insulin resistance, in contrast, can be corrected by dietary modifications and exercise. </a:t>
            </a:r>
            <a:endParaRPr lang="en-IN" sz="3200"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IN" sz="3200" dirty="0" smtClean="0"/>
              <a:t>The treatment goals for type 2 diabetic patients are related to effective control of </a:t>
            </a:r>
            <a:r>
              <a:rPr lang="en-IN" sz="3200" dirty="0" smtClean="0">
                <a:hlinkClick r:id="rId2" tooltip="Blood glucose"/>
              </a:rPr>
              <a:t>blood glucose</a:t>
            </a:r>
            <a:r>
              <a:rPr lang="en-IN" sz="3200" dirty="0" smtClean="0"/>
              <a:t>, </a:t>
            </a:r>
            <a:r>
              <a:rPr lang="en-IN" sz="3200" dirty="0" smtClean="0">
                <a:hlinkClick r:id="rId3" tooltip="Blood pressure"/>
              </a:rPr>
              <a:t>blood pressure</a:t>
            </a:r>
            <a:r>
              <a:rPr lang="en-IN" sz="3200" dirty="0" smtClean="0"/>
              <a:t> and </a:t>
            </a:r>
            <a:r>
              <a:rPr lang="en-IN" sz="3200" dirty="0" smtClean="0">
                <a:hlinkClick r:id="rId4" tooltip="Lipid"/>
              </a:rPr>
              <a:t>lipids</a:t>
            </a:r>
            <a:r>
              <a:rPr lang="en-IN" sz="3200" dirty="0" smtClean="0"/>
              <a:t>, to minimize the risk of long-term consequences associated with diabetes</a:t>
            </a:r>
            <a:endParaRPr lang="en-IN" sz="3200" dirty="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146" name="Picture 2" descr="C:\Users\DOCTOR\Desktop\images.jpg"/>
          <p:cNvPicPr>
            <a:picLocks noGrp="1" noChangeAspect="1" noChangeArrowheads="1"/>
          </p:cNvPicPr>
          <p:nvPr>
            <p:ph sz="quarter" idx="1"/>
          </p:nvPr>
        </p:nvPicPr>
        <p:blipFill>
          <a:blip r:embed="rId2" cstate="print"/>
          <a:srcRect/>
          <a:stretch>
            <a:fillRect/>
          </a:stretch>
        </p:blipFill>
        <p:spPr bwMode="auto">
          <a:xfrm>
            <a:off x="1" y="188640"/>
            <a:ext cx="9144000" cy="6408712"/>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2" name="Picture 2" descr="C:\Users\DOCTOR\Desktop\images (1).jpg"/>
          <p:cNvPicPr>
            <a:picLocks noGrp="1" noChangeAspect="1" noChangeArrowheads="1"/>
          </p:cNvPicPr>
          <p:nvPr>
            <p:ph sz="quarter" idx="1"/>
          </p:nvPr>
        </p:nvPicPr>
        <p:blipFill>
          <a:blip r:embed="rId2" cstate="print"/>
          <a:srcRect/>
          <a:stretch>
            <a:fillRect/>
          </a:stretch>
        </p:blipFill>
        <p:spPr bwMode="auto">
          <a:xfrm>
            <a:off x="0" y="332656"/>
            <a:ext cx="9144000" cy="6525344"/>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None/>
            </a:pPr>
            <a:r>
              <a:rPr lang="en-US" dirty="0" smtClean="0"/>
              <a:t>  </a:t>
            </a:r>
            <a:r>
              <a:rPr lang="en-US" b="1" u="sng" dirty="0" smtClean="0">
                <a:solidFill>
                  <a:srgbClr val="FF0000"/>
                </a:solidFill>
              </a:rPr>
              <a:t>1-DIET-</a:t>
            </a:r>
          </a:p>
          <a:p>
            <a:pPr>
              <a:buFont typeface="Wingdings" pitchFamily="2" charset="2"/>
              <a:buChar char="Ø"/>
            </a:pPr>
            <a:r>
              <a:rPr lang="en-US" sz="3200" dirty="0" smtClean="0">
                <a:latin typeface="Times New Roman" pitchFamily="18" charset="0"/>
                <a:cs typeface="Times New Roman" pitchFamily="18" charset="0"/>
              </a:rPr>
              <a:t>The aim to achieve and maintain ideal body weight, euglycemia and desirable lipid profile, prevent and postpone complications related to diabetes and to provide optimal nutrition during pregnancy, lactation, growth, old age and associated condition.</a:t>
            </a:r>
          </a:p>
          <a:p>
            <a:endParaRPr lang="en-IN" sz="3200" dirty="0">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20000"/>
          </a:bodyPr>
          <a:lstStyle/>
          <a:p>
            <a:pPr>
              <a:buNone/>
            </a:pPr>
            <a:r>
              <a:rPr lang="en-US" sz="3200" dirty="0" smtClean="0">
                <a:latin typeface="Times New Roman" pitchFamily="18" charset="0"/>
                <a:cs typeface="Times New Roman" pitchFamily="18" charset="0"/>
              </a:rPr>
              <a:t>   </a:t>
            </a:r>
            <a:r>
              <a:rPr lang="en-US" sz="3200" b="1" u="sng" dirty="0" smtClean="0">
                <a:solidFill>
                  <a:srgbClr val="00B050"/>
                </a:solidFill>
                <a:latin typeface="Times New Roman" pitchFamily="18" charset="0"/>
                <a:cs typeface="Times New Roman" pitchFamily="18" charset="0"/>
              </a:rPr>
              <a:t>DIETARY RECOMMENDATIONS-</a:t>
            </a:r>
          </a:p>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1 -TOTAL CALORIE INTAKE-</a:t>
            </a:r>
          </a:p>
          <a:p>
            <a:pPr>
              <a:buFont typeface="Wingdings" pitchFamily="2" charset="2"/>
              <a:buChar char="Ø"/>
            </a:pPr>
            <a:r>
              <a:rPr lang="en-US" sz="3200" dirty="0" smtClean="0">
                <a:latin typeface="Times New Roman" pitchFamily="18" charset="0"/>
                <a:cs typeface="Times New Roman" pitchFamily="18" charset="0"/>
              </a:rPr>
              <a:t>Depends upon physical and activity nutritional status as in normal individual, unless there is glycosuria.</a:t>
            </a:r>
          </a:p>
          <a:p>
            <a:pPr>
              <a:buFont typeface="Wingdings" pitchFamily="2" charset="2"/>
              <a:buChar char="Ø"/>
            </a:pPr>
            <a:r>
              <a:rPr lang="en-US" sz="3200" dirty="0" smtClean="0">
                <a:latin typeface="Times New Roman" pitchFamily="18" charset="0"/>
                <a:cs typeface="Times New Roman" pitchFamily="18" charset="0"/>
              </a:rPr>
              <a:t> with &gt;120% of ideal weight is overweight and &lt;90% is underweight.</a:t>
            </a:r>
          </a:p>
          <a:p>
            <a:pPr>
              <a:buFont typeface="Wingdings" pitchFamily="2" charset="2"/>
              <a:buChar char="Ø"/>
            </a:pPr>
            <a:r>
              <a:rPr lang="en-US" sz="2800" dirty="0" smtClean="0">
                <a:latin typeface="Times New Roman" pitchFamily="18" charset="0"/>
                <a:cs typeface="Times New Roman" pitchFamily="18" charset="0"/>
              </a:rPr>
              <a:t>Ideal Body Weight (IBW)= height incm.-100 X0.9</a:t>
            </a:r>
          </a:p>
          <a:p>
            <a:pPr>
              <a:buFont typeface="Wingdings" pitchFamily="2" charset="2"/>
              <a:buChar char="Ø"/>
            </a:pPr>
            <a:r>
              <a:rPr lang="en-US" sz="3200" dirty="0" smtClean="0">
                <a:latin typeface="Times New Roman" pitchFamily="18" charset="0"/>
                <a:cs typeface="Times New Roman" pitchFamily="18" charset="0"/>
              </a:rPr>
              <a:t>Calorie intake should be altered gradually, not more than 500 Kcal/day.</a:t>
            </a:r>
            <a:endParaRPr lang="en-IN" sz="3200"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lnSpcReduction="10000"/>
          </a:bodyPr>
          <a:lstStyle/>
          <a:p>
            <a:pPr>
              <a:buNone/>
            </a:pPr>
            <a:r>
              <a:rPr lang="en-US" sz="3200" dirty="0" smtClean="0">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 2-TOTAL CALORIE DISTRIBUTION-</a:t>
            </a:r>
          </a:p>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 a) Carbohydrate (55-60% of total calorie requirement)</a:t>
            </a:r>
          </a:p>
          <a:p>
            <a:pPr>
              <a:buFont typeface="Wingdings" pitchFamily="2" charset="2"/>
              <a:buChar char="Ø"/>
            </a:pPr>
            <a:r>
              <a:rPr lang="en-US" sz="3200" dirty="0" smtClean="0">
                <a:latin typeface="Times New Roman" pitchFamily="18" charset="0"/>
                <a:cs typeface="Times New Roman" pitchFamily="18" charset="0"/>
              </a:rPr>
              <a:t>Avoid sugar, honey, jaggery and sweets.</a:t>
            </a:r>
          </a:p>
          <a:p>
            <a:pPr>
              <a:buFont typeface="Wingdings" pitchFamily="2" charset="2"/>
              <a:buChar char="Ø"/>
            </a:pPr>
            <a:r>
              <a:rPr lang="en-US" sz="3200" dirty="0" smtClean="0">
                <a:latin typeface="Times New Roman" pitchFamily="18" charset="0"/>
                <a:cs typeface="Times New Roman" pitchFamily="18" charset="0"/>
              </a:rPr>
              <a:t>Restrict processed refined food like maida based products.</a:t>
            </a:r>
          </a:p>
          <a:p>
            <a:pPr>
              <a:buFont typeface="Wingdings" pitchFamily="2" charset="2"/>
              <a:buChar char="Ø"/>
            </a:pPr>
            <a:r>
              <a:rPr lang="en-US" sz="3200" dirty="0" smtClean="0">
                <a:latin typeface="Times New Roman" pitchFamily="18" charset="0"/>
                <a:cs typeface="Times New Roman" pitchFamily="18" charset="0"/>
              </a:rPr>
              <a:t>Main source should be cereals, mixed coarse grains, whole pulses, salads and soybeans.</a:t>
            </a:r>
          </a:p>
          <a:p>
            <a:pPr>
              <a:buFont typeface="Wingdings" pitchFamily="2" charset="2"/>
              <a:buChar char="Ø"/>
            </a:pPr>
            <a:r>
              <a:rPr lang="en-US" sz="3200" dirty="0" smtClean="0">
                <a:latin typeface="Times New Roman" pitchFamily="18" charset="0"/>
                <a:cs typeface="Times New Roman" pitchFamily="18" charset="0"/>
              </a:rPr>
              <a:t>  roots and tubers should be used sparingly.</a:t>
            </a:r>
            <a:endParaRPr lang="en-IN" sz="3200"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b) Protein (10-15% of total calorie requirement)</a:t>
            </a:r>
          </a:p>
          <a:p>
            <a:pPr>
              <a:buFont typeface="Wingdings" pitchFamily="2" charset="2"/>
              <a:buChar char="Ø"/>
            </a:pPr>
            <a:r>
              <a:rPr lang="en-US" sz="3200" dirty="0" smtClean="0">
                <a:latin typeface="Times New Roman" pitchFamily="18" charset="0"/>
                <a:cs typeface="Times New Roman" pitchFamily="18" charset="0"/>
              </a:rPr>
              <a:t>Protein from vegetable sources, low fat milk and milk products, fish and lean meat is preferable.</a:t>
            </a:r>
          </a:p>
          <a:p>
            <a:endParaRPr lang="en-IN" sz="3200" dirty="0">
              <a:latin typeface="Times New Roman"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c) FAT (20-25 %of total calorie requirement)</a:t>
            </a:r>
          </a:p>
          <a:p>
            <a:pPr>
              <a:buFont typeface="Wingdings" pitchFamily="2" charset="2"/>
              <a:buChar char="Ø"/>
            </a:pPr>
            <a:r>
              <a:rPr lang="en-US" sz="3200" b="1" dirty="0" smtClean="0">
                <a:solidFill>
                  <a:srgbClr val="7030A0"/>
                </a:solidFill>
                <a:latin typeface="Times New Roman" pitchFamily="18" charset="0"/>
                <a:cs typeface="Times New Roman" pitchFamily="18" charset="0"/>
              </a:rPr>
              <a:t> </a:t>
            </a:r>
            <a:r>
              <a:rPr lang="en-US" sz="3200" dirty="0" smtClean="0">
                <a:latin typeface="Times New Roman" pitchFamily="18" charset="0"/>
                <a:cs typeface="Times New Roman" pitchFamily="18" charset="0"/>
              </a:rPr>
              <a:t>Saturated fat- &lt;7% of total calorie intake (including ghee and butter).</a:t>
            </a:r>
          </a:p>
          <a:p>
            <a:pPr>
              <a:buFont typeface="Wingdings" pitchFamily="2" charset="2"/>
              <a:buChar char="Ø"/>
            </a:pPr>
            <a:r>
              <a:rPr lang="en-US" sz="3200" dirty="0" smtClean="0">
                <a:latin typeface="Times New Roman" pitchFamily="18" charset="0"/>
                <a:cs typeface="Times New Roman" pitchFamily="18" charset="0"/>
              </a:rPr>
              <a:t>Rest should be in form of MUFA and PUFA.</a:t>
            </a:r>
          </a:p>
          <a:p>
            <a:pPr>
              <a:buFont typeface="Wingdings" pitchFamily="2" charset="2"/>
              <a:buChar char="Ø"/>
            </a:pPr>
            <a:r>
              <a:rPr lang="en-US" sz="3200" dirty="0" smtClean="0">
                <a:latin typeface="Times New Roman" pitchFamily="18" charset="0"/>
                <a:cs typeface="Times New Roman" pitchFamily="18" charset="0"/>
              </a:rPr>
              <a:t>N6/N3 ratio 5-10</a:t>
            </a:r>
          </a:p>
          <a:p>
            <a:pPr>
              <a:buFont typeface="Wingdings" pitchFamily="2" charset="2"/>
              <a:buChar char="Ø"/>
            </a:pPr>
            <a:r>
              <a:rPr lang="en-US" sz="3200" dirty="0" smtClean="0">
                <a:latin typeface="Times New Roman" pitchFamily="18" charset="0"/>
                <a:cs typeface="Times New Roman" pitchFamily="18" charset="0"/>
              </a:rPr>
              <a:t>Trans-fatty acid (hydrogenated vegetable oils) should be avoided.</a:t>
            </a:r>
          </a:p>
          <a:p>
            <a:pPr>
              <a:buFont typeface="Wingdings" pitchFamily="2" charset="2"/>
              <a:buChar char="Ø"/>
            </a:pPr>
            <a:endParaRPr lang="en-IN" sz="3200" dirty="0">
              <a:latin typeface="Times New Roman" pitchFamily="18" charset="0"/>
              <a:cs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Dietary cholesterol should be minimum and should not exceed 300 mg/day.</a:t>
            </a:r>
          </a:p>
          <a:p>
            <a:pPr>
              <a:buFont typeface="Wingdings" pitchFamily="2" charset="2"/>
              <a:buChar char="Ø"/>
            </a:pPr>
            <a:r>
              <a:rPr lang="en-US" sz="3200" dirty="0" smtClean="0">
                <a:latin typeface="Times New Roman" pitchFamily="18" charset="0"/>
                <a:cs typeface="Times New Roman" pitchFamily="18" charset="0"/>
              </a:rPr>
              <a:t>Use more than one edible oil.</a:t>
            </a:r>
          </a:p>
          <a:p>
            <a:pPr>
              <a:buFont typeface="Wingdings" pitchFamily="2" charset="2"/>
              <a:buChar char="Ø"/>
            </a:pPr>
            <a:r>
              <a:rPr lang="en-US" sz="3200" dirty="0" smtClean="0">
                <a:latin typeface="Times New Roman" pitchFamily="18" charset="0"/>
                <a:cs typeface="Times New Roman" pitchFamily="18" charset="0"/>
              </a:rPr>
              <a:t>Oils containing linoleic acid (n-6) only such as ground nut, sesame, cotton seed, rice bran and safflower should be used along with oils containing </a:t>
            </a:r>
            <a:r>
              <a:rPr lang="el-GR" sz="3200" dirty="0" smtClean="0">
                <a:latin typeface="Times New Roman" pitchFamily="18" charset="0"/>
                <a:cs typeface="Times New Roman" pitchFamily="18" charset="0"/>
              </a:rPr>
              <a:t>ά</a:t>
            </a:r>
            <a:r>
              <a:rPr lang="en-US" sz="3200" dirty="0" smtClean="0">
                <a:latin typeface="Times New Roman" pitchFamily="18" charset="0"/>
                <a:cs typeface="Times New Roman" pitchFamily="18" charset="0"/>
              </a:rPr>
              <a:t>-linoleic acid (n-3) such as soybean, mustard, canola etc.</a:t>
            </a:r>
            <a:endParaRPr lang="en-IN" sz="3200" dirty="0">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lnSpcReduction="10000"/>
          </a:bodyPr>
          <a:lstStyle/>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d) FIBER-</a:t>
            </a:r>
          </a:p>
          <a:p>
            <a:pPr>
              <a:buFont typeface="Wingdings" pitchFamily="2" charset="2"/>
              <a:buChar char="Ø"/>
            </a:pPr>
            <a:r>
              <a:rPr lang="en-US" sz="3200" dirty="0" smtClean="0">
                <a:latin typeface="Times New Roman" pitchFamily="18" charset="0"/>
                <a:cs typeface="Times New Roman" pitchFamily="18" charset="0"/>
              </a:rPr>
              <a:t>Traditional Indian diet is rich in fibers.</a:t>
            </a:r>
          </a:p>
          <a:p>
            <a:pPr>
              <a:buFont typeface="Wingdings" pitchFamily="2" charset="2"/>
              <a:buChar char="Ø"/>
            </a:pPr>
            <a:r>
              <a:rPr lang="en-US" sz="3200" dirty="0" smtClean="0">
                <a:latin typeface="Times New Roman" pitchFamily="18" charset="0"/>
                <a:cs typeface="Times New Roman" pitchFamily="18" charset="0"/>
              </a:rPr>
              <a:t>Fiber rich foods whole grain(ragi, jowhar, barley. Oats etc.), whole pulses, soybean, green leafy vegetables and fenu-greek seeds.</a:t>
            </a:r>
          </a:p>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e) FRUITS-</a:t>
            </a:r>
          </a:p>
          <a:p>
            <a:pPr>
              <a:buFont typeface="Wingdings" pitchFamily="2" charset="2"/>
              <a:buChar char="Ø"/>
            </a:pPr>
            <a:r>
              <a:rPr lang="en-US" sz="3200" dirty="0" smtClean="0">
                <a:latin typeface="Times New Roman" pitchFamily="18" charset="0"/>
                <a:cs typeface="Times New Roman" pitchFamily="18" charset="0"/>
              </a:rPr>
              <a:t>Whole fruits are recommended in moderation (1-2 servings) however very sweet fruits and fruit juices should be avoided.</a:t>
            </a:r>
            <a:endParaRPr lang="en-IN" sz="3200" dirty="0">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lnSpcReduction="10000"/>
          </a:bodyPr>
          <a:lstStyle/>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f) COMMON SALT-</a:t>
            </a:r>
          </a:p>
          <a:p>
            <a:pPr>
              <a:buFont typeface="Wingdings" pitchFamily="2" charset="2"/>
              <a:buChar char="Ø"/>
            </a:pPr>
            <a:r>
              <a:rPr lang="en-US" sz="3200" dirty="0" smtClean="0">
                <a:latin typeface="Times New Roman" pitchFamily="18" charset="0"/>
                <a:cs typeface="Times New Roman" pitchFamily="18" charset="0"/>
              </a:rPr>
              <a:t>Up to 6 gm/day is permitted</a:t>
            </a:r>
          </a:p>
          <a:p>
            <a:pPr>
              <a:buFont typeface="Wingdings" pitchFamily="2" charset="2"/>
              <a:buChar char="Ø"/>
            </a:pPr>
            <a:r>
              <a:rPr lang="en-US" sz="3200" dirty="0" smtClean="0">
                <a:latin typeface="Times New Roman" pitchFamily="18" charset="0"/>
                <a:cs typeface="Times New Roman" pitchFamily="18" charset="0"/>
              </a:rPr>
              <a:t>Restrict pickles, chatni and salty processed foods.</a:t>
            </a:r>
          </a:p>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g) ALCOHOL-</a:t>
            </a:r>
          </a:p>
          <a:p>
            <a:pPr>
              <a:buFont typeface="Wingdings" pitchFamily="2" charset="2"/>
              <a:buChar char="Ø"/>
            </a:pPr>
            <a:r>
              <a:rPr lang="en-US" sz="3200" dirty="0" smtClean="0">
                <a:latin typeface="Times New Roman" pitchFamily="18" charset="0"/>
                <a:cs typeface="Times New Roman" pitchFamily="18" charset="0"/>
              </a:rPr>
              <a:t>Best avoided and if used must be in moderation.</a:t>
            </a:r>
          </a:p>
          <a:p>
            <a:pPr>
              <a:buFont typeface="Wingdings" pitchFamily="2" charset="2"/>
              <a:buChar char="Ø"/>
            </a:pPr>
            <a:r>
              <a:rPr lang="en-US" sz="3200" dirty="0" smtClean="0">
                <a:latin typeface="Times New Roman" pitchFamily="18" charset="0"/>
                <a:cs typeface="Times New Roman" pitchFamily="18" charset="0"/>
              </a:rPr>
              <a:t>It may exacerbate neuropathy, dyslipidaemia, obesity and may worsen control of diabetes. </a:t>
            </a:r>
          </a:p>
          <a:p>
            <a:pPr>
              <a:buNone/>
            </a:pPr>
            <a:endParaRPr lang="en-US" sz="3200" dirty="0" smtClean="0">
              <a:latin typeface="Times New Roman" pitchFamily="18" charset="0"/>
              <a:cs typeface="Times New Roman" pitchFamily="18" charset="0"/>
            </a:endParaRPr>
          </a:p>
          <a:p>
            <a:pPr>
              <a:buNone/>
            </a:pPr>
            <a:endParaRPr lang="en-IN" sz="3200" dirty="0">
              <a:latin typeface="Times New Roman" pitchFamily="18" charset="0"/>
              <a:cs typeface="Times New Roman"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h) ARTIFICIAL SWEETENERS-</a:t>
            </a:r>
          </a:p>
          <a:p>
            <a:pPr>
              <a:buFont typeface="Wingdings" pitchFamily="2" charset="2"/>
              <a:buChar char="Ø"/>
            </a:pPr>
            <a:r>
              <a:rPr lang="en-US" sz="3200" dirty="0" smtClean="0">
                <a:latin typeface="Times New Roman" pitchFamily="18" charset="0"/>
                <a:cs typeface="Times New Roman" pitchFamily="18" charset="0"/>
              </a:rPr>
              <a:t>In limited quantity.</a:t>
            </a:r>
          </a:p>
          <a:p>
            <a:pPr>
              <a:buFont typeface="Wingdings" pitchFamily="2" charset="2"/>
              <a:buChar char="Ø"/>
            </a:pPr>
            <a:r>
              <a:rPr lang="en-US" sz="3200" dirty="0" smtClean="0">
                <a:latin typeface="Times New Roman" pitchFamily="18" charset="0"/>
                <a:cs typeface="Times New Roman" pitchFamily="18" charset="0"/>
              </a:rPr>
              <a:t>Avoided during pregnancy and lactation.</a:t>
            </a:r>
          </a:p>
          <a:p>
            <a:pPr>
              <a:buNone/>
            </a:pPr>
            <a:r>
              <a:rPr lang="en-US" sz="3200" dirty="0" smtClean="0">
                <a:latin typeface="Times New Roman" pitchFamily="18" charset="0"/>
                <a:cs typeface="Times New Roman" pitchFamily="18" charset="0"/>
              </a:rPr>
              <a:t>    </a:t>
            </a:r>
            <a:r>
              <a:rPr lang="en-US" sz="3200" b="1" dirty="0" smtClean="0">
                <a:solidFill>
                  <a:srgbClr val="7030A0"/>
                </a:solidFill>
                <a:latin typeface="Times New Roman" pitchFamily="18" charset="0"/>
                <a:cs typeface="Times New Roman" pitchFamily="18" charset="0"/>
              </a:rPr>
              <a:t>i) TOBACCO-</a:t>
            </a:r>
          </a:p>
          <a:p>
            <a:pPr>
              <a:buFont typeface="Wingdings" pitchFamily="2" charset="2"/>
              <a:buChar char="Ø"/>
            </a:pPr>
            <a:r>
              <a:rPr lang="en-US" sz="3200" dirty="0" smtClean="0">
                <a:latin typeface="Times New Roman" pitchFamily="18" charset="0"/>
                <a:cs typeface="Times New Roman" pitchFamily="18" charset="0"/>
              </a:rPr>
              <a:t>Smoking and use of tobacco in any form should be prohibited.</a:t>
            </a:r>
          </a:p>
          <a:p>
            <a:endParaRPr lang="en-IN" sz="3200" dirty="0">
              <a:latin typeface="Times New Roman" pitchFamily="18" charset="0"/>
              <a:cs typeface="Times New Roman"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None/>
            </a:pPr>
            <a:r>
              <a:rPr lang="en-US" sz="3200" b="1" dirty="0" smtClean="0">
                <a:solidFill>
                  <a:srgbClr val="FF0000"/>
                </a:solidFill>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DIETARY MODIFICATION IN SPECIAL SITUATION-</a:t>
            </a:r>
          </a:p>
          <a:p>
            <a:pPr>
              <a:buNone/>
            </a:pPr>
            <a:r>
              <a:rPr lang="en-US" sz="3200" b="1" dirty="0" smtClean="0">
                <a:solidFill>
                  <a:srgbClr val="7030A0"/>
                </a:solidFill>
                <a:latin typeface="Times New Roman" pitchFamily="18" charset="0"/>
                <a:cs typeface="Times New Roman" pitchFamily="18" charset="0"/>
              </a:rPr>
              <a:t>   </a:t>
            </a:r>
            <a:r>
              <a:rPr lang="en-US" sz="3200" b="1" dirty="0" err="1" smtClean="0">
                <a:solidFill>
                  <a:srgbClr val="7030A0"/>
                </a:solidFill>
                <a:latin typeface="Times New Roman" pitchFamily="18" charset="0"/>
                <a:cs typeface="Times New Roman" pitchFamily="18" charset="0"/>
              </a:rPr>
              <a:t>i</a:t>
            </a:r>
            <a:r>
              <a:rPr lang="en-US" sz="3200" b="1" dirty="0" smtClean="0">
                <a:solidFill>
                  <a:srgbClr val="7030A0"/>
                </a:solidFill>
                <a:latin typeface="Times New Roman" pitchFamily="18" charset="0"/>
                <a:cs typeface="Times New Roman" pitchFamily="18" charset="0"/>
              </a:rPr>
              <a:t>) NEPHROPATHY-</a:t>
            </a:r>
          </a:p>
          <a:p>
            <a:pPr>
              <a:buFont typeface="Wingdings" pitchFamily="2" charset="2"/>
              <a:buChar char="Ø"/>
            </a:pPr>
            <a:r>
              <a:rPr lang="en-US" sz="3200" dirty="0" smtClean="0">
                <a:latin typeface="Times New Roman" pitchFamily="18" charset="0"/>
                <a:cs typeface="Times New Roman" pitchFamily="18" charset="0"/>
              </a:rPr>
              <a:t>Dietary protein restricted-0.6g/kg and salt to 4g/day.</a:t>
            </a:r>
          </a:p>
          <a:p>
            <a:pPr>
              <a:buNone/>
            </a:pPr>
            <a:r>
              <a:rPr lang="en-US" sz="3200" b="1" dirty="0" smtClean="0">
                <a:solidFill>
                  <a:srgbClr val="7030A0"/>
                </a:solidFill>
                <a:latin typeface="Times New Roman" pitchFamily="18" charset="0"/>
                <a:cs typeface="Times New Roman" pitchFamily="18" charset="0"/>
              </a:rPr>
              <a:t>   ii) HYPERTENSION-</a:t>
            </a:r>
          </a:p>
          <a:p>
            <a:pPr>
              <a:buFont typeface="Wingdings" pitchFamily="2" charset="2"/>
              <a:buChar char="Ø"/>
            </a:pPr>
            <a:r>
              <a:rPr lang="en-US" sz="3200" dirty="0" smtClean="0">
                <a:latin typeface="Times New Roman" pitchFamily="18" charset="0"/>
                <a:cs typeface="Times New Roman" pitchFamily="18" charset="0"/>
              </a:rPr>
              <a:t>Salt restricted to minimum.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None/>
            </a:pPr>
            <a:r>
              <a:rPr lang="en-US" sz="3200" b="1" dirty="0" smtClean="0">
                <a:solidFill>
                  <a:srgbClr val="7030A0"/>
                </a:solidFill>
                <a:latin typeface="Times New Roman" pitchFamily="18" charset="0"/>
                <a:cs typeface="Times New Roman" pitchFamily="18" charset="0"/>
              </a:rPr>
              <a:t>   iii) DYSLIPIDEMIA-</a:t>
            </a:r>
          </a:p>
          <a:p>
            <a:pPr>
              <a:buFont typeface="Wingdings" pitchFamily="2" charset="2"/>
              <a:buChar char="Ø"/>
            </a:pPr>
            <a:r>
              <a:rPr lang="en-US" sz="3200" dirty="0" smtClean="0">
                <a:latin typeface="Times New Roman" pitchFamily="18" charset="0"/>
                <a:cs typeface="Times New Roman" pitchFamily="18" charset="0"/>
              </a:rPr>
              <a:t>Total fat curtailed and diet by increasing MUFA and dietary fiber and reducing saturated fatty acids.</a:t>
            </a:r>
            <a:endParaRPr lang="en-IN" sz="3200" dirty="0" smtClean="0">
              <a:latin typeface="Times New Roman" pitchFamily="18" charset="0"/>
              <a:cs typeface="Times New Roman" pitchFamily="18" charset="0"/>
            </a:endParaRPr>
          </a:p>
          <a:p>
            <a:pPr>
              <a:buNone/>
            </a:pPr>
            <a:r>
              <a:rPr lang="en-US" sz="3200" b="1" dirty="0" smtClean="0">
                <a:solidFill>
                  <a:srgbClr val="7030A0"/>
                </a:solidFill>
                <a:latin typeface="Times New Roman" pitchFamily="18" charset="0"/>
                <a:cs typeface="Times New Roman" pitchFamily="18" charset="0"/>
              </a:rPr>
              <a:t>  iv) INFECTION AND ACUTE ILLNESS-</a:t>
            </a:r>
          </a:p>
          <a:p>
            <a:pPr>
              <a:buFont typeface="Wingdings" pitchFamily="2" charset="2"/>
              <a:buChar char="Ø"/>
            </a:pPr>
            <a:r>
              <a:rPr lang="en-US" sz="3200" dirty="0" smtClean="0">
                <a:latin typeface="Times New Roman" pitchFamily="18" charset="0"/>
                <a:cs typeface="Times New Roman" pitchFamily="18" charset="0"/>
              </a:rPr>
              <a:t>Fasting should be avoided and adequate caloric intake must be ensured.</a:t>
            </a:r>
            <a:endParaRPr lang="en-IN" sz="3200" dirty="0">
              <a:latin typeface="Times New Roman" pitchFamily="18" charset="0"/>
              <a:cs typeface="Times New Roman"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600200"/>
            <a:ext cx="9144000" cy="5257800"/>
          </a:xfrm>
        </p:spPr>
        <p:txBody>
          <a:bodyPr>
            <a:noAutofit/>
          </a:bodyPr>
          <a:lstStyle/>
          <a:p>
            <a:pPr>
              <a:buNone/>
            </a:pPr>
            <a:r>
              <a:rPr lang="en-US" sz="3000" b="1" dirty="0" smtClean="0">
                <a:solidFill>
                  <a:srgbClr val="FF0000"/>
                </a:solidFill>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PHYSICAL ACTIVITY-</a:t>
            </a:r>
          </a:p>
          <a:p>
            <a:pPr>
              <a:buFont typeface="Wingdings" pitchFamily="2" charset="2"/>
              <a:buChar char="Ø"/>
            </a:pPr>
            <a:r>
              <a:rPr lang="en-US" sz="3200" dirty="0" smtClean="0">
                <a:latin typeface="Times New Roman" pitchFamily="18" charset="0"/>
                <a:cs typeface="Times New Roman" pitchFamily="18" charset="0"/>
              </a:rPr>
              <a:t>Regular physical activity in management of type2 diabetes.</a:t>
            </a:r>
          </a:p>
          <a:p>
            <a:pPr>
              <a:buFont typeface="Wingdings" pitchFamily="2" charset="2"/>
              <a:buChar char="Ø"/>
            </a:pPr>
            <a:r>
              <a:rPr lang="en-US" sz="3200" dirty="0" smtClean="0">
                <a:latin typeface="Times New Roman" pitchFamily="18" charset="0"/>
                <a:cs typeface="Times New Roman" pitchFamily="18" charset="0"/>
              </a:rPr>
              <a:t>Careful assessment while incorporating an exercise programme.</a:t>
            </a:r>
          </a:p>
          <a:p>
            <a:pPr>
              <a:buFont typeface="Wingdings" pitchFamily="2" charset="2"/>
              <a:buChar char="Ø"/>
            </a:pPr>
            <a:r>
              <a:rPr lang="en-US" sz="3200" dirty="0" smtClean="0">
                <a:latin typeface="Times New Roman" pitchFamily="18" charset="0"/>
                <a:cs typeface="Times New Roman" pitchFamily="18" charset="0"/>
              </a:rPr>
              <a:t>Exercise programme should be individualized according to individual capacity and disabilities.</a:t>
            </a:r>
          </a:p>
          <a:p>
            <a:pPr>
              <a:buFont typeface="Wingdings" pitchFamily="2" charset="2"/>
              <a:buChar char="Ø"/>
            </a:pPr>
            <a:r>
              <a:rPr lang="en-US" sz="3200" dirty="0" smtClean="0">
                <a:latin typeface="Times New Roman" pitchFamily="18" charset="0"/>
                <a:cs typeface="Times New Roman" pitchFamily="18" charset="0"/>
              </a:rPr>
              <a:t>Wear appropriate footwear.</a:t>
            </a:r>
          </a:p>
          <a:p>
            <a:pPr>
              <a:buFont typeface="Wingdings" pitchFamily="2" charset="2"/>
              <a:buChar char="Ø"/>
            </a:pPr>
            <a:r>
              <a:rPr lang="en-US" sz="3200" dirty="0" smtClean="0">
                <a:latin typeface="Times New Roman" pitchFamily="18" charset="0"/>
                <a:cs typeface="Times New Roman" pitchFamily="18" charset="0"/>
              </a:rPr>
              <a:t>Stepwise increase of aerobic exercises.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ICMR Guidelines for Management of type-2 Diabetes-2005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Several benefits from regular exercise schedule-improvement in insulin sensitivity, reduction of hypertension, reduction in weight, improvement in lipid profile, improvement in cardiovascular function, increase ion bone density, improvement in sense of physical and mental well being and improvement in quality of life</a:t>
            </a:r>
          </a:p>
          <a:p>
            <a:endParaRPr lang="en-IN" sz="32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pPr>
              <a:buFont typeface="Wingdings" pitchFamily="2" charset="2"/>
              <a:buChar char="Ø"/>
            </a:pPr>
            <a:r>
              <a:rPr lang="en-US" sz="3200" dirty="0" smtClean="0">
                <a:latin typeface="Times New Roman" pitchFamily="18" charset="0"/>
                <a:cs typeface="Times New Roman" pitchFamily="18" charset="0"/>
              </a:rPr>
              <a:t>Exercise must be done regularly.</a:t>
            </a:r>
          </a:p>
          <a:p>
            <a:pPr>
              <a:buFont typeface="Wingdings" pitchFamily="2" charset="2"/>
              <a:buChar char="Ø"/>
            </a:pPr>
            <a:r>
              <a:rPr lang="en-US" sz="3200" dirty="0" smtClean="0">
                <a:latin typeface="Times New Roman" pitchFamily="18" charset="0"/>
                <a:cs typeface="Times New Roman" pitchFamily="18" charset="0"/>
              </a:rPr>
              <a:t>Brisk walk for 30-60 minutes or its equivalent physical activity.</a:t>
            </a:r>
          </a:p>
          <a:p>
            <a:pPr>
              <a:buFont typeface="Wingdings" pitchFamily="2" charset="2"/>
              <a:buChar char="Ø"/>
            </a:pPr>
            <a:r>
              <a:rPr lang="en-US" sz="3200" dirty="0" smtClean="0">
                <a:latin typeface="Times New Roman" pitchFamily="18" charset="0"/>
                <a:cs typeface="Times New Roman" pitchFamily="18" charset="0"/>
              </a:rPr>
              <a:t>Exercise schedule should be one that individual enjoys and which suits his/her needs.</a:t>
            </a:r>
          </a:p>
          <a:p>
            <a:endParaRPr lang="en-IN"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lnSpcReduction="10000"/>
          </a:bodyPr>
          <a:lstStyle/>
          <a:p>
            <a:pPr>
              <a:buFont typeface="Wingdings" pitchFamily="2" charset="2"/>
              <a:buChar char="Ø"/>
            </a:pPr>
            <a:r>
              <a:rPr lang="en-US" sz="3200" dirty="0" smtClean="0">
                <a:latin typeface="Times New Roman" pitchFamily="18" charset="0"/>
                <a:cs typeface="Times New Roman" pitchFamily="18" charset="0"/>
              </a:rPr>
              <a:t>Yoga is traditional Indian system-gaining international acceptance for stress coping skills.</a:t>
            </a:r>
          </a:p>
          <a:p>
            <a:pPr>
              <a:buFont typeface="Wingdings" pitchFamily="2" charset="2"/>
              <a:buChar char="Ø"/>
            </a:pPr>
            <a:r>
              <a:rPr lang="en-US" sz="3200" dirty="0" smtClean="0">
                <a:latin typeface="Times New Roman" pitchFamily="18" charset="0"/>
                <a:cs typeface="Times New Roman" pitchFamily="18" charset="0"/>
              </a:rPr>
              <a:t>Yoga help therapeutically and promotes physical and mental health.</a:t>
            </a:r>
          </a:p>
          <a:p>
            <a:pPr>
              <a:buFont typeface="Wingdings" pitchFamily="2" charset="2"/>
              <a:buChar char="Ø"/>
            </a:pPr>
            <a:r>
              <a:rPr lang="en-US" sz="3200" dirty="0" err="1" smtClean="0">
                <a:latin typeface="Times New Roman" pitchFamily="18" charset="0"/>
                <a:cs typeface="Times New Roman" pitchFamily="18" charset="0"/>
              </a:rPr>
              <a:t>Asanas</a:t>
            </a:r>
            <a:r>
              <a:rPr lang="en-US" sz="3200" dirty="0" smtClean="0">
                <a:latin typeface="Times New Roman" pitchFamily="18" charset="0"/>
                <a:cs typeface="Times New Roman" pitchFamily="18" charset="0"/>
              </a:rPr>
              <a:t> (involving postures), </a:t>
            </a:r>
            <a:r>
              <a:rPr lang="en-US" sz="3200" dirty="0" err="1" smtClean="0">
                <a:latin typeface="Times New Roman" pitchFamily="18" charset="0"/>
                <a:cs typeface="Times New Roman" pitchFamily="18" charset="0"/>
              </a:rPr>
              <a:t>Pranayama</a:t>
            </a:r>
            <a:r>
              <a:rPr lang="en-US" sz="3200" dirty="0" smtClean="0">
                <a:latin typeface="Times New Roman" pitchFamily="18" charset="0"/>
                <a:cs typeface="Times New Roman" pitchFamily="18" charset="0"/>
              </a:rPr>
              <a:t> (involving breath), </a:t>
            </a:r>
            <a:r>
              <a:rPr lang="en-US" sz="3200" dirty="0" err="1" smtClean="0">
                <a:latin typeface="Times New Roman" pitchFamily="18" charset="0"/>
                <a:cs typeface="Times New Roman" pitchFamily="18" charset="0"/>
              </a:rPr>
              <a:t>Dhyana</a:t>
            </a:r>
            <a:r>
              <a:rPr lang="en-US" sz="3200" dirty="0" smtClean="0">
                <a:latin typeface="Times New Roman" pitchFamily="18" charset="0"/>
                <a:cs typeface="Times New Roman" pitchFamily="18" charset="0"/>
              </a:rPr>
              <a:t> (involving meditation) and </a:t>
            </a:r>
            <a:r>
              <a:rPr lang="en-US" sz="3200" dirty="0" err="1" smtClean="0">
                <a:latin typeface="Times New Roman" pitchFamily="18" charset="0"/>
                <a:cs typeface="Times New Roman" pitchFamily="18" charset="0"/>
              </a:rPr>
              <a:t>Bhavana</a:t>
            </a:r>
            <a:r>
              <a:rPr lang="en-US" sz="3200" dirty="0" smtClean="0">
                <a:latin typeface="Times New Roman" pitchFamily="18" charset="0"/>
                <a:cs typeface="Times New Roman" pitchFamily="18" charset="0"/>
              </a:rPr>
              <a:t> (involving visualization, which is also part of </a:t>
            </a:r>
            <a:r>
              <a:rPr lang="en-US" sz="3200" dirty="0" err="1" smtClean="0">
                <a:latin typeface="Times New Roman" pitchFamily="18" charset="0"/>
                <a:cs typeface="Times New Roman" pitchFamily="18" charset="0"/>
              </a:rPr>
              <a:t>Bhavana</a:t>
            </a:r>
            <a:r>
              <a:rPr lang="en-US" sz="3200" dirty="0" smtClean="0">
                <a:latin typeface="Times New Roman" pitchFamily="18" charset="0"/>
                <a:cs typeface="Times New Roman" pitchFamily="18" charset="0"/>
              </a:rPr>
              <a:t>)</a:t>
            </a:r>
            <a:endParaRPr lang="en-IN" sz="3200" dirty="0" smtClean="0">
              <a:latin typeface="Times New Roman" pitchFamily="18" charset="0"/>
              <a:cs typeface="Times New Roman" pitchFamily="18" charset="0"/>
            </a:endParaRPr>
          </a:p>
          <a:p>
            <a:endParaRPr lang="en-IN"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Yoga should be learnt under expert guidance.</a:t>
            </a:r>
          </a:p>
          <a:p>
            <a:pPr>
              <a:buFont typeface="Wingdings" pitchFamily="2" charset="2"/>
              <a:buChar char="Ø"/>
            </a:pPr>
            <a:r>
              <a:rPr lang="en-US" sz="3200" dirty="0" smtClean="0">
                <a:latin typeface="Times New Roman" pitchFamily="18" charset="0"/>
                <a:cs typeface="Times New Roman" pitchFamily="18" charset="0"/>
              </a:rPr>
              <a:t>Person with diabetes should carry quick acting carbohydrates and a diabetes identification card.</a:t>
            </a:r>
            <a:endParaRPr lang="en-IN" sz="3200" dirty="0">
              <a:latin typeface="Times New Roman" pitchFamily="18" charset="0"/>
              <a:cs typeface="Times New Roman"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0"/>
            <a:ext cx="8229600" cy="1340768"/>
          </a:xfrm>
          <a:noFill/>
          <a:ln/>
        </p:spPr>
        <p:txBody>
          <a:bodyPr/>
          <a:lstStyle/>
          <a:p>
            <a:r>
              <a:rPr lang="en-US" b="1" dirty="0" smtClean="0">
                <a:solidFill>
                  <a:srgbClr val="FF0000"/>
                </a:solidFill>
                <a:effectLst/>
                <a:latin typeface="Times New Roman" pitchFamily="18" charset="0"/>
                <a:cs typeface="Times New Roman" pitchFamily="18" charset="0"/>
              </a:rPr>
              <a:t>Diabetic diet (1500 calories)</a:t>
            </a:r>
          </a:p>
        </p:txBody>
      </p:sp>
      <p:graphicFrame>
        <p:nvGraphicFramePr>
          <p:cNvPr id="52321" name="Group 97"/>
          <p:cNvGraphicFramePr>
            <a:graphicFrameLocks noGrp="1"/>
          </p:cNvGraphicFramePr>
          <p:nvPr>
            <p:ph idx="1"/>
          </p:nvPr>
        </p:nvGraphicFramePr>
        <p:xfrm>
          <a:off x="0" y="1498601"/>
          <a:ext cx="9067800" cy="5308580"/>
        </p:xfrm>
        <a:graphic>
          <a:graphicData uri="http://schemas.openxmlformats.org/drawingml/2006/table">
            <a:tbl>
              <a:tblPr/>
              <a:tblGrid>
                <a:gridCol w="3421545"/>
                <a:gridCol w="2437719"/>
                <a:gridCol w="3208536"/>
              </a:tblGrid>
              <a:tr h="491340">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Food stuffs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1" i="0" u="none" strike="noStrike" cap="none" normalizeH="0" baseline="0" dirty="0" err="1" smtClean="0">
                          <a:ln>
                            <a:noFill/>
                          </a:ln>
                          <a:solidFill>
                            <a:srgbClr val="FF0000"/>
                          </a:solidFill>
                          <a:effectLst/>
                          <a:latin typeface="Times New Roman" pitchFamily="18" charset="0"/>
                          <a:cs typeface="Times New Roman" pitchFamily="18" charset="0"/>
                        </a:rPr>
                        <a:t>Veg</a:t>
                      </a: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 ( </a:t>
                      </a:r>
                      <a:r>
                        <a:rPr kumimoji="0" lang="en-US" sz="2800" b="1" i="0" u="none" strike="noStrike" cap="none" normalizeH="0" baseline="0" dirty="0" err="1" smtClean="0">
                          <a:ln>
                            <a:noFill/>
                          </a:ln>
                          <a:solidFill>
                            <a:srgbClr val="FF0000"/>
                          </a:solidFill>
                          <a:effectLst/>
                          <a:latin typeface="Times New Roman" pitchFamily="18" charset="0"/>
                          <a:cs typeface="Times New Roman" pitchFamily="18" charset="0"/>
                        </a:rPr>
                        <a:t>gms</a:t>
                      </a: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Non –</a:t>
                      </a:r>
                      <a:r>
                        <a:rPr kumimoji="0" lang="en-US" sz="2800" b="1" i="0" u="none" strike="noStrike" cap="none" normalizeH="0" baseline="0" dirty="0" err="1" smtClean="0">
                          <a:ln>
                            <a:noFill/>
                          </a:ln>
                          <a:solidFill>
                            <a:srgbClr val="FF0000"/>
                          </a:solidFill>
                          <a:effectLst/>
                          <a:latin typeface="Times New Roman" pitchFamily="18" charset="0"/>
                          <a:cs typeface="Times New Roman" pitchFamily="18" charset="0"/>
                        </a:rPr>
                        <a:t>veg</a:t>
                      </a: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en-US" sz="2800" b="1" i="0" u="none" strike="noStrike" cap="none" normalizeH="0" baseline="0" dirty="0" err="1" smtClean="0">
                          <a:ln>
                            <a:noFill/>
                          </a:ln>
                          <a:solidFill>
                            <a:srgbClr val="FF0000"/>
                          </a:solidFill>
                          <a:effectLst/>
                          <a:latin typeface="Times New Roman" pitchFamily="18" charset="0"/>
                          <a:cs typeface="Times New Roman" pitchFamily="18" charset="0"/>
                        </a:rPr>
                        <a:t>gms</a:t>
                      </a: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134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Cereals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225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250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134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Pulses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5973">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Green-leafy vegetables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661">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Other vegetables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134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Fruits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134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Milk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300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150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134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Oil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079">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Flesh foods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20000"/>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70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Placeholder 3"/>
          <p:cNvGraphicFramePr>
            <a:graphicFrameLocks noGrp="1"/>
          </p:cNvGraphicFramePr>
          <p:nvPr>
            <p:ph type="tbl" idx="4294967295"/>
          </p:nvPr>
        </p:nvGraphicFramePr>
        <p:xfrm>
          <a:off x="0" y="-2"/>
          <a:ext cx="9144000" cy="7340666"/>
        </p:xfrm>
        <a:graphic>
          <a:graphicData uri="http://schemas.openxmlformats.org/drawingml/2006/table">
            <a:tbl>
              <a:tblPr firstRow="1" bandRow="1">
                <a:tableStyleId>{5C22544A-7EE6-4342-B048-85BDC9FD1C3A}</a:tableStyleId>
              </a:tblPr>
              <a:tblGrid>
                <a:gridCol w="4067944"/>
                <a:gridCol w="5076056"/>
              </a:tblGrid>
              <a:tr h="587680">
                <a:tc>
                  <a:txBody>
                    <a:bodyPr/>
                    <a:lstStyle/>
                    <a:p>
                      <a:r>
                        <a:rPr lang="en-US" sz="2400" b="1" dirty="0" smtClean="0">
                          <a:solidFill>
                            <a:srgbClr val="FF0000"/>
                          </a:solidFill>
                          <a:latin typeface="Times New Roman" pitchFamily="18" charset="0"/>
                          <a:cs typeface="Times New Roman" pitchFamily="18" charset="0"/>
                        </a:rPr>
                        <a:t>Bed tea</a:t>
                      </a:r>
                      <a:endParaRPr lang="en-IN" sz="2400" b="1" dirty="0">
                        <a:solidFill>
                          <a:srgbClr val="FF0000"/>
                        </a:solidFill>
                        <a:latin typeface="Times New Roman" pitchFamily="18" charset="0"/>
                        <a:cs typeface="Times New Roman" pitchFamily="18" charset="0"/>
                      </a:endParaRPr>
                    </a:p>
                  </a:txBody>
                  <a:tcPr/>
                </a:tc>
                <a:tc>
                  <a:txBody>
                    <a:bodyPr/>
                    <a:lstStyle/>
                    <a:p>
                      <a:r>
                        <a:rPr lang="en-US" sz="2400" b="1" dirty="0" smtClean="0">
                          <a:solidFill>
                            <a:srgbClr val="FF0000"/>
                          </a:solidFill>
                          <a:latin typeface="Times New Roman" pitchFamily="18" charset="0"/>
                          <a:cs typeface="Times New Roman" pitchFamily="18" charset="0"/>
                        </a:rPr>
                        <a:t>Coffee /Tea 1 cup</a:t>
                      </a:r>
                      <a:endParaRPr lang="en-IN" sz="2400" b="1" dirty="0">
                        <a:solidFill>
                          <a:srgbClr val="FF0000"/>
                        </a:solidFill>
                        <a:latin typeface="Times New Roman" pitchFamily="18" charset="0"/>
                        <a:cs typeface="Times New Roman" pitchFamily="18" charset="0"/>
                      </a:endParaRPr>
                    </a:p>
                  </a:txBody>
                  <a:tcPr/>
                </a:tc>
              </a:tr>
              <a:tr h="1057823">
                <a:tc>
                  <a:txBody>
                    <a:bodyPr/>
                    <a:lstStyle/>
                    <a:p>
                      <a:r>
                        <a:rPr lang="en-US" sz="2400" dirty="0" smtClean="0">
                          <a:latin typeface="Times New Roman" pitchFamily="18" charset="0"/>
                          <a:cs typeface="Times New Roman" pitchFamily="18" charset="0"/>
                        </a:rPr>
                        <a:t>Breakfast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Tea 1 cup,</a:t>
                      </a:r>
                      <a:r>
                        <a:rPr lang="en-US" sz="2400" baseline="0" dirty="0" smtClean="0">
                          <a:latin typeface="Times New Roman" pitchFamily="18" charset="0"/>
                          <a:cs typeface="Times New Roman" pitchFamily="18" charset="0"/>
                        </a:rPr>
                        <a:t> 2 toast with little butter</a:t>
                      </a:r>
                      <a:endParaRPr lang="en-IN" sz="2400" dirty="0">
                        <a:latin typeface="Times New Roman" pitchFamily="18" charset="0"/>
                        <a:cs typeface="Times New Roman" pitchFamily="18" charset="0"/>
                      </a:endParaRPr>
                    </a:p>
                  </a:txBody>
                  <a:tcPr/>
                </a:tc>
              </a:tr>
              <a:tr h="1495467">
                <a:tc>
                  <a:txBody>
                    <a:bodyPr/>
                    <a:lstStyle/>
                    <a:p>
                      <a:r>
                        <a:rPr lang="en-US" sz="2400" dirty="0" smtClean="0">
                          <a:latin typeface="Times New Roman" pitchFamily="18" charset="0"/>
                          <a:cs typeface="Times New Roman" pitchFamily="18" charset="0"/>
                        </a:rPr>
                        <a:t>Lunch </a:t>
                      </a:r>
                      <a:endParaRPr lang="en-IN"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Fulka</a:t>
                      </a:r>
                      <a:r>
                        <a:rPr lang="en-US" sz="2400" dirty="0" smtClean="0">
                          <a:latin typeface="Times New Roman" pitchFamily="18" charset="0"/>
                          <a:cs typeface="Times New Roman" pitchFamily="18" charset="0"/>
                        </a:rPr>
                        <a:t> 2, rice medium bowl 1,Dal ¾ th medium bowl ,leafy  vegetables 1 bowl,</a:t>
                      </a:r>
                      <a:r>
                        <a:rPr lang="en-US" sz="2400" baseline="0" dirty="0" smtClean="0">
                          <a:latin typeface="Times New Roman" pitchFamily="18" charset="0"/>
                          <a:cs typeface="Times New Roman" pitchFamily="18" charset="0"/>
                        </a:rPr>
                        <a:t> oil for cooking 1½  T.S.F.  </a:t>
                      </a:r>
                      <a:endParaRPr lang="en-IN" sz="2400" dirty="0">
                        <a:latin typeface="Times New Roman" pitchFamily="18" charset="0"/>
                        <a:cs typeface="Times New Roman" pitchFamily="18" charset="0"/>
                      </a:endParaRPr>
                    </a:p>
                  </a:txBody>
                  <a:tcPr/>
                </a:tc>
              </a:tr>
              <a:tr h="587680">
                <a:tc>
                  <a:txBody>
                    <a:bodyPr/>
                    <a:lstStyle/>
                    <a:p>
                      <a:r>
                        <a:rPr lang="en-US" sz="2400" dirty="0" smtClean="0">
                          <a:latin typeface="Times New Roman" pitchFamily="18" charset="0"/>
                          <a:cs typeface="Times New Roman" pitchFamily="18" charset="0"/>
                        </a:rPr>
                        <a:t>Afternoon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Light tea without sugar</a:t>
                      </a:r>
                      <a:endParaRPr lang="en-IN" sz="2400" dirty="0">
                        <a:latin typeface="Times New Roman" pitchFamily="18" charset="0"/>
                        <a:cs typeface="Times New Roman" pitchFamily="18" charset="0"/>
                      </a:endParaRPr>
                    </a:p>
                  </a:txBody>
                  <a:tcPr/>
                </a:tc>
              </a:tr>
              <a:tr h="587680">
                <a:tc>
                  <a:txBody>
                    <a:bodyPr/>
                    <a:lstStyle/>
                    <a:p>
                      <a:r>
                        <a:rPr lang="en-US" sz="2400" dirty="0" smtClean="0">
                          <a:latin typeface="Times New Roman" pitchFamily="18" charset="0"/>
                          <a:cs typeface="Times New Roman" pitchFamily="18" charset="0"/>
                        </a:rPr>
                        <a:t>Evening</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Fruit one</a:t>
                      </a:r>
                      <a:endParaRPr lang="en-IN" sz="2400" dirty="0">
                        <a:latin typeface="Times New Roman" pitchFamily="18" charset="0"/>
                        <a:cs typeface="Times New Roman" pitchFamily="18" charset="0"/>
                      </a:endParaRPr>
                    </a:p>
                  </a:txBody>
                  <a:tcPr/>
                </a:tc>
              </a:tr>
              <a:tr h="1848976">
                <a:tc>
                  <a:txBody>
                    <a:bodyPr/>
                    <a:lstStyle/>
                    <a:p>
                      <a:r>
                        <a:rPr lang="en-US" sz="2400" dirty="0" smtClean="0">
                          <a:latin typeface="Times New Roman" pitchFamily="18" charset="0"/>
                          <a:cs typeface="Times New Roman" pitchFamily="18" charset="0"/>
                        </a:rPr>
                        <a:t>Dinner</a:t>
                      </a:r>
                      <a:endParaRPr lang="en-IN"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Fulka</a:t>
                      </a:r>
                      <a:r>
                        <a:rPr lang="en-US" sz="2400" dirty="0" smtClean="0">
                          <a:latin typeface="Times New Roman" pitchFamily="18" charset="0"/>
                          <a:cs typeface="Times New Roman" pitchFamily="18" charset="0"/>
                        </a:rPr>
                        <a:t> 2 small, Rice 1</a:t>
                      </a:r>
                      <a:r>
                        <a:rPr lang="en-US" sz="2400" baseline="0" dirty="0" smtClean="0">
                          <a:latin typeface="Times New Roman" pitchFamily="18" charset="0"/>
                          <a:cs typeface="Times New Roman" pitchFamily="18" charset="0"/>
                        </a:rPr>
                        <a:t> medium bowl or 2 more </a:t>
                      </a:r>
                      <a:r>
                        <a:rPr lang="en-US" sz="2400" baseline="0" dirty="0" err="1" smtClean="0">
                          <a:latin typeface="Times New Roman" pitchFamily="18" charset="0"/>
                          <a:cs typeface="Times New Roman" pitchFamily="18" charset="0"/>
                        </a:rPr>
                        <a:t>fulka</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Dal</a:t>
                      </a:r>
                      <a:r>
                        <a:rPr lang="en-US" sz="2400" baseline="0" dirty="0" smtClean="0">
                          <a:latin typeface="Times New Roman" pitchFamily="18" charset="0"/>
                          <a:cs typeface="Times New Roman" pitchFamily="18" charset="0"/>
                        </a:rPr>
                        <a:t> ¾ medium bowl, Salad, other vegetable -1 medium bowl</a:t>
                      </a:r>
                      <a:endParaRPr lang="en-IN" sz="2400" dirty="0">
                        <a:latin typeface="Times New Roman" pitchFamily="18" charset="0"/>
                        <a:cs typeface="Times New Roman" pitchFamily="18" charset="0"/>
                      </a:endParaRPr>
                    </a:p>
                  </a:txBody>
                  <a:tcPr/>
                </a:tc>
              </a:tr>
              <a:tr h="587680">
                <a:tc>
                  <a:txBody>
                    <a:bodyPr/>
                    <a:lstStyle/>
                    <a:p>
                      <a:r>
                        <a:rPr lang="en-US" sz="2400" dirty="0" smtClean="0">
                          <a:latin typeface="Times New Roman" pitchFamily="18" charset="0"/>
                          <a:cs typeface="Times New Roman" pitchFamily="18" charset="0"/>
                        </a:rPr>
                        <a:t>Bed time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Toned</a:t>
                      </a:r>
                      <a:r>
                        <a:rPr lang="en-US" sz="2400" baseline="0" dirty="0" smtClean="0">
                          <a:latin typeface="Times New Roman" pitchFamily="18" charset="0"/>
                          <a:cs typeface="Times New Roman" pitchFamily="18" charset="0"/>
                        </a:rPr>
                        <a:t> milk without sugar </a:t>
                      </a:r>
                      <a:endParaRPr lang="en-IN" sz="2400" dirty="0">
                        <a:latin typeface="Times New Roman" pitchFamily="18" charset="0"/>
                        <a:cs typeface="Times New Roman" pitchFamily="18" charset="0"/>
                      </a:endParaRPr>
                    </a:p>
                  </a:txBody>
                  <a:tcPr/>
                </a:tc>
              </a:tr>
              <a:tr h="587680">
                <a:tc>
                  <a:txBody>
                    <a:bodyPr/>
                    <a:lstStyle/>
                    <a:p>
                      <a:r>
                        <a:rPr lang="en-US" sz="2400" dirty="0" smtClean="0">
                          <a:latin typeface="Times New Roman" pitchFamily="18" charset="0"/>
                          <a:cs typeface="Times New Roman" pitchFamily="18" charset="0"/>
                        </a:rPr>
                        <a:t>Approximate calories 1,500</a:t>
                      </a:r>
                      <a:endParaRPr lang="en-IN" sz="2400" dirty="0">
                        <a:latin typeface="Times New Roman" pitchFamily="18" charset="0"/>
                        <a:cs typeface="Times New Roman" pitchFamily="18" charset="0"/>
                      </a:endParaRPr>
                    </a:p>
                  </a:txBody>
                  <a:tcPr/>
                </a:tc>
                <a:tc>
                  <a:txBody>
                    <a:bodyPr/>
                    <a:lstStyle/>
                    <a:p>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noFill/>
          <a:ln/>
        </p:spPr>
        <p:txBody>
          <a:bodyPr/>
          <a:lstStyle/>
          <a:p>
            <a:pPr algn="ctr"/>
            <a:r>
              <a:rPr lang="en-US" b="1" dirty="0" smtClean="0">
                <a:solidFill>
                  <a:srgbClr val="FF0000"/>
                </a:solidFill>
                <a:effectLst/>
                <a:latin typeface="Times New Roman" pitchFamily="18" charset="0"/>
                <a:cs typeface="Times New Roman" pitchFamily="18" charset="0"/>
              </a:rPr>
              <a:t>Diabetic diet</a:t>
            </a:r>
          </a:p>
        </p:txBody>
      </p:sp>
      <p:graphicFrame>
        <p:nvGraphicFramePr>
          <p:cNvPr id="54310" name="Group 38"/>
          <p:cNvGraphicFramePr>
            <a:graphicFrameLocks noGrp="1"/>
          </p:cNvGraphicFramePr>
          <p:nvPr>
            <p:ph idx="1"/>
          </p:nvPr>
        </p:nvGraphicFramePr>
        <p:xfrm>
          <a:off x="0" y="1905000"/>
          <a:ext cx="9144000" cy="4953000"/>
        </p:xfrm>
        <a:graphic>
          <a:graphicData uri="http://schemas.openxmlformats.org/drawingml/2006/table">
            <a:tbl>
              <a:tblPr/>
              <a:tblGrid>
                <a:gridCol w="3048000"/>
                <a:gridCol w="3048000"/>
                <a:gridCol w="3048000"/>
              </a:tblGrid>
              <a:tr h="127233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1" i="0" u="none" strike="noStrike" cap="none" normalizeH="0" baseline="0" dirty="0" smtClean="0">
                          <a:ln>
                            <a:noFill/>
                          </a:ln>
                          <a:solidFill>
                            <a:srgbClr val="FF0000"/>
                          </a:solidFill>
                          <a:effectLst/>
                          <a:latin typeface="Times New Roman" pitchFamily="18" charset="0"/>
                          <a:cs typeface="Times New Roman" pitchFamily="18" charset="0"/>
                        </a:rPr>
                        <a:t>This diabetic diet provides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1" i="0" u="none" strike="noStrike" cap="none" normalizeH="0" baseline="0" dirty="0" err="1" smtClean="0">
                          <a:ln>
                            <a:noFill/>
                          </a:ln>
                          <a:solidFill>
                            <a:srgbClr val="FF0000"/>
                          </a:solidFill>
                          <a:effectLst/>
                          <a:latin typeface="Times New Roman" pitchFamily="18" charset="0"/>
                          <a:cs typeface="Times New Roman" pitchFamily="18" charset="0"/>
                        </a:rPr>
                        <a:t>Gms</a:t>
                      </a:r>
                      <a:r>
                        <a:rPr kumimoji="0" lang="en-US" sz="3200" b="1" i="0" u="none" strike="noStrike" cap="none" normalizeH="0" baseline="0" dirty="0" smtClean="0">
                          <a:ln>
                            <a:noFill/>
                          </a:ln>
                          <a:solidFill>
                            <a:srgbClr val="FF0000"/>
                          </a:solidFill>
                          <a:effectLst/>
                          <a:latin typeface="Times New Roman" pitchFamily="18"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1" i="0" u="none" strike="noStrike" cap="none" normalizeH="0" baseline="0" dirty="0" smtClean="0">
                          <a:ln>
                            <a:noFill/>
                          </a:ln>
                          <a:solidFill>
                            <a:srgbClr val="FF0000"/>
                          </a:solidFill>
                          <a:effectLst/>
                          <a:latin typeface="Times New Roman" pitchFamily="18" charset="0"/>
                          <a:cs typeface="Times New Roman" pitchFamily="18" charset="0"/>
                        </a:rPr>
                        <a:t>% calories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689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Protein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smtClean="0">
                          <a:ln>
                            <a:noFill/>
                          </a:ln>
                          <a:solidFill>
                            <a:schemeClr val="tx1"/>
                          </a:solidFill>
                          <a:effectLst/>
                          <a:latin typeface="Times New Roman" pitchFamily="18" charset="0"/>
                          <a:cs typeface="Times New Roman" pitchFamily="18"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15.5%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689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Fats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smtClean="0">
                          <a:ln>
                            <a:noFill/>
                          </a:ln>
                          <a:solidFill>
                            <a:schemeClr val="tx1"/>
                          </a:solidFill>
                          <a:effectLst/>
                          <a:latin typeface="Times New Roman" pitchFamily="18" charset="0"/>
                          <a:cs typeface="Times New Roman" pitchFamily="18" charset="0"/>
                        </a:rPr>
                        <a:t>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21.5%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6890">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Carbohydrates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244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120000"/>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63.0%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dirty="0" smtClean="0">
                <a:solidFill>
                  <a:srgbClr val="FF0000"/>
                </a:solidFill>
                <a:latin typeface="Times New Roman" pitchFamily="18" charset="0"/>
                <a:cs typeface="Times New Roman" pitchFamily="18" charset="0"/>
              </a:rPr>
              <a:t>TARGET FOR CONTROL OF DIABETES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General guidelines and individualized targets are to be established.</a:t>
            </a:r>
          </a:p>
          <a:p>
            <a:pPr>
              <a:buFont typeface="Wingdings" pitchFamily="2" charset="2"/>
              <a:buChar char="Ø"/>
            </a:pPr>
            <a:r>
              <a:rPr lang="en-US" sz="3200" dirty="0" smtClean="0">
                <a:latin typeface="Times New Roman" pitchFamily="18" charset="0"/>
                <a:cs typeface="Times New Roman" pitchFamily="18" charset="0"/>
              </a:rPr>
              <a:t>Tight control in pregnancy, post-renal transplant and retinopathy is desired.</a:t>
            </a:r>
          </a:p>
          <a:p>
            <a:pPr>
              <a:buFont typeface="Wingdings" pitchFamily="2" charset="2"/>
              <a:buChar char="Ø"/>
            </a:pPr>
            <a:r>
              <a:rPr lang="en-US" sz="3200" dirty="0" smtClean="0">
                <a:latin typeface="Times New Roman" pitchFamily="18" charset="0"/>
                <a:cs typeface="Times New Roman" pitchFamily="18" charset="0"/>
              </a:rPr>
              <a:t>In elderly relaxed control is recommended.</a:t>
            </a:r>
            <a:endParaRPr lang="en-IN" sz="3200" dirty="0">
              <a:latin typeface="Times New Roman" pitchFamily="18" charset="0"/>
              <a:cs typeface="Times New Roman" pitchFamily="18"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0000"/>
                </a:solidFill>
                <a:latin typeface="Times New Roman" pitchFamily="18" charset="0"/>
                <a:cs typeface="Times New Roman" pitchFamily="18" charset="0"/>
              </a:rPr>
              <a:t>TARGETS FOR CONTROL OF DIABETES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2" y="1600200"/>
          <a:ext cx="9144001" cy="5069162"/>
        </p:xfrm>
        <a:graphic>
          <a:graphicData uri="http://schemas.openxmlformats.org/drawingml/2006/table">
            <a:tbl>
              <a:tblPr firstRow="1" bandRow="1">
                <a:tableStyleId>{5C22544A-7EE6-4342-B048-85BDC9FD1C3A}</a:tableStyleId>
              </a:tblPr>
              <a:tblGrid>
                <a:gridCol w="2665932"/>
                <a:gridCol w="2122094"/>
                <a:gridCol w="2232248"/>
                <a:gridCol w="2123727"/>
              </a:tblGrid>
              <a:tr h="656115">
                <a:tc>
                  <a:txBody>
                    <a:bodyPr/>
                    <a:lstStyle/>
                    <a:p>
                      <a:pPr>
                        <a:buFont typeface="Wingdings" pitchFamily="2" charset="2"/>
                        <a:buChar char="Ø"/>
                      </a:pPr>
                      <a:endParaRPr lang="en-IN" dirty="0"/>
                    </a:p>
                  </a:txBody>
                  <a:tcPr/>
                </a:tc>
                <a:tc>
                  <a:txBody>
                    <a:bodyPr/>
                    <a:lstStyle/>
                    <a:p>
                      <a:pPr>
                        <a:buFont typeface="Wingdings" pitchFamily="2" charset="2"/>
                        <a:buChar char="Ø"/>
                      </a:pPr>
                      <a:r>
                        <a:rPr lang="en-US" dirty="0" smtClean="0"/>
                        <a:t>Ideal </a:t>
                      </a:r>
                      <a:endParaRPr lang="en-IN" dirty="0"/>
                    </a:p>
                  </a:txBody>
                  <a:tcPr/>
                </a:tc>
                <a:tc>
                  <a:txBody>
                    <a:bodyPr/>
                    <a:lstStyle/>
                    <a:p>
                      <a:pPr>
                        <a:buFont typeface="Wingdings" pitchFamily="2" charset="2"/>
                        <a:buChar char="Ø"/>
                      </a:pPr>
                      <a:r>
                        <a:rPr lang="en-US" dirty="0" smtClean="0"/>
                        <a:t>Satisfactory</a:t>
                      </a:r>
                      <a:endParaRPr lang="en-IN" dirty="0"/>
                    </a:p>
                  </a:txBody>
                  <a:tcPr/>
                </a:tc>
                <a:tc>
                  <a:txBody>
                    <a:bodyPr/>
                    <a:lstStyle/>
                    <a:p>
                      <a:pPr>
                        <a:buFont typeface="Wingdings" pitchFamily="2" charset="2"/>
                        <a:buChar char="Ø"/>
                      </a:pPr>
                      <a:r>
                        <a:rPr lang="en-US" dirty="0" smtClean="0"/>
                        <a:t>Unsatisfactory</a:t>
                      </a:r>
                      <a:endParaRPr lang="en-IN" dirty="0"/>
                    </a:p>
                  </a:txBody>
                  <a:tcPr/>
                </a:tc>
              </a:tr>
              <a:tr h="656115">
                <a:tc>
                  <a:txBody>
                    <a:bodyPr/>
                    <a:lstStyle/>
                    <a:p>
                      <a:pPr>
                        <a:buFont typeface="Wingdings" pitchFamily="2" charset="2"/>
                        <a:buChar char="Ø"/>
                      </a:pPr>
                      <a:r>
                        <a:rPr lang="en-US" dirty="0" smtClean="0"/>
                        <a:t>FPG (mg/dl)</a:t>
                      </a:r>
                      <a:endParaRPr lang="en-IN" dirty="0"/>
                    </a:p>
                  </a:txBody>
                  <a:tcPr/>
                </a:tc>
                <a:tc>
                  <a:txBody>
                    <a:bodyPr/>
                    <a:lstStyle/>
                    <a:p>
                      <a:pPr>
                        <a:buFont typeface="Wingdings" pitchFamily="2" charset="2"/>
                        <a:buChar char="Ø"/>
                      </a:pPr>
                      <a:r>
                        <a:rPr lang="en-US" dirty="0" smtClean="0"/>
                        <a:t>80-110</a:t>
                      </a:r>
                      <a:endParaRPr lang="en-IN" dirty="0"/>
                    </a:p>
                  </a:txBody>
                  <a:tcPr/>
                </a:tc>
                <a:tc>
                  <a:txBody>
                    <a:bodyPr/>
                    <a:lstStyle/>
                    <a:p>
                      <a:pPr>
                        <a:buFont typeface="Wingdings" pitchFamily="2" charset="2"/>
                        <a:buChar char="Ø"/>
                      </a:pPr>
                      <a:r>
                        <a:rPr lang="en-US" dirty="0" smtClean="0"/>
                        <a:t>111-125</a:t>
                      </a:r>
                      <a:endParaRPr lang="en-IN" dirty="0"/>
                    </a:p>
                  </a:txBody>
                  <a:tcPr/>
                </a:tc>
                <a:tc>
                  <a:txBody>
                    <a:bodyPr/>
                    <a:lstStyle/>
                    <a:p>
                      <a:pPr>
                        <a:buFont typeface="Wingdings" pitchFamily="2" charset="2"/>
                        <a:buChar char="Ø"/>
                      </a:pPr>
                      <a:r>
                        <a:rPr lang="en-US" dirty="0" smtClean="0"/>
                        <a:t>&gt;125</a:t>
                      </a:r>
                      <a:endParaRPr lang="en-IN" dirty="0"/>
                    </a:p>
                  </a:txBody>
                  <a:tcPr/>
                </a:tc>
              </a:tr>
              <a:tr h="656115">
                <a:tc>
                  <a:txBody>
                    <a:bodyPr/>
                    <a:lstStyle/>
                    <a:p>
                      <a:pPr>
                        <a:buFont typeface="Wingdings" pitchFamily="2" charset="2"/>
                        <a:buChar char="Ø"/>
                      </a:pPr>
                      <a:r>
                        <a:rPr lang="en-US" dirty="0" smtClean="0"/>
                        <a:t>2hr PPG (mg/dl)</a:t>
                      </a:r>
                      <a:endParaRPr lang="en-IN" dirty="0"/>
                    </a:p>
                  </a:txBody>
                  <a:tcPr/>
                </a:tc>
                <a:tc>
                  <a:txBody>
                    <a:bodyPr/>
                    <a:lstStyle/>
                    <a:p>
                      <a:pPr>
                        <a:buFont typeface="Wingdings" pitchFamily="2" charset="2"/>
                        <a:buChar char="Ø"/>
                      </a:pPr>
                      <a:r>
                        <a:rPr lang="en-US" dirty="0" smtClean="0"/>
                        <a:t>120-140</a:t>
                      </a:r>
                      <a:endParaRPr lang="en-IN" dirty="0"/>
                    </a:p>
                  </a:txBody>
                  <a:tcPr/>
                </a:tc>
                <a:tc>
                  <a:txBody>
                    <a:bodyPr/>
                    <a:lstStyle/>
                    <a:p>
                      <a:pPr>
                        <a:buFont typeface="Wingdings" pitchFamily="2" charset="2"/>
                        <a:buChar char="Ø"/>
                      </a:pPr>
                      <a:r>
                        <a:rPr lang="en-US" dirty="0" smtClean="0"/>
                        <a:t>140-180</a:t>
                      </a:r>
                      <a:endParaRPr lang="en-IN" dirty="0"/>
                    </a:p>
                  </a:txBody>
                  <a:tcPr/>
                </a:tc>
                <a:tc>
                  <a:txBody>
                    <a:bodyPr/>
                    <a:lstStyle/>
                    <a:p>
                      <a:pPr>
                        <a:buFont typeface="Wingdings" pitchFamily="2" charset="2"/>
                        <a:buChar char="Ø"/>
                      </a:pPr>
                      <a:r>
                        <a:rPr lang="en-US" dirty="0" smtClean="0"/>
                        <a:t>&gt;180</a:t>
                      </a:r>
                      <a:endParaRPr lang="en-IN" dirty="0"/>
                    </a:p>
                  </a:txBody>
                  <a:tcPr/>
                </a:tc>
              </a:tr>
              <a:tr h="656115">
                <a:tc>
                  <a:txBody>
                    <a:bodyPr/>
                    <a:lstStyle/>
                    <a:p>
                      <a:pPr>
                        <a:buFont typeface="Wingdings" pitchFamily="2" charset="2"/>
                        <a:buChar char="Ø"/>
                      </a:pPr>
                      <a:r>
                        <a:rPr lang="en-US" dirty="0" smtClean="0"/>
                        <a:t>BP (mm</a:t>
                      </a:r>
                      <a:r>
                        <a:rPr lang="en-US" baseline="0" dirty="0" smtClean="0"/>
                        <a:t> of Hg</a:t>
                      </a:r>
                      <a:r>
                        <a:rPr lang="en-US" dirty="0" smtClean="0"/>
                        <a:t>)</a:t>
                      </a:r>
                      <a:endParaRPr lang="en-IN" dirty="0"/>
                    </a:p>
                  </a:txBody>
                  <a:tcPr/>
                </a:tc>
                <a:tc>
                  <a:txBody>
                    <a:bodyPr/>
                    <a:lstStyle/>
                    <a:p>
                      <a:pPr>
                        <a:buFont typeface="Wingdings" pitchFamily="2" charset="2"/>
                        <a:buChar char="Ø"/>
                      </a:pPr>
                      <a:r>
                        <a:rPr lang="en-US" dirty="0" smtClean="0"/>
                        <a:t>&lt;130/180</a:t>
                      </a:r>
                      <a:endParaRPr lang="en-IN" dirty="0"/>
                    </a:p>
                  </a:txBody>
                  <a:tcPr/>
                </a:tc>
                <a:tc>
                  <a:txBody>
                    <a:bodyPr/>
                    <a:lstStyle/>
                    <a:p>
                      <a:pPr>
                        <a:buFont typeface="Wingdings" pitchFamily="2" charset="2"/>
                        <a:buChar char="Ø"/>
                      </a:pPr>
                      <a:r>
                        <a:rPr lang="en-US" dirty="0" smtClean="0"/>
                        <a:t>&lt;140/90</a:t>
                      </a:r>
                      <a:endParaRPr lang="en-IN" dirty="0"/>
                    </a:p>
                  </a:txBody>
                  <a:tcPr/>
                </a:tc>
                <a:tc>
                  <a:txBody>
                    <a:bodyPr/>
                    <a:lstStyle/>
                    <a:p>
                      <a:pPr>
                        <a:buFont typeface="Wingdings" pitchFamily="2" charset="2"/>
                        <a:buChar char="Ø"/>
                      </a:pPr>
                      <a:r>
                        <a:rPr lang="en-US" dirty="0" smtClean="0"/>
                        <a:t>&gt;140/90</a:t>
                      </a:r>
                      <a:endParaRPr lang="en-IN" dirty="0"/>
                    </a:p>
                  </a:txBody>
                  <a:tcPr/>
                </a:tc>
              </a:tr>
              <a:tr h="656115">
                <a:tc>
                  <a:txBody>
                    <a:bodyPr/>
                    <a:lstStyle/>
                    <a:p>
                      <a:pPr>
                        <a:buFont typeface="Wingdings" pitchFamily="2" charset="2"/>
                        <a:buChar char="Ø"/>
                      </a:pPr>
                      <a:r>
                        <a:rPr lang="en-US" dirty="0" smtClean="0"/>
                        <a:t>Body Mass Index</a:t>
                      </a:r>
                      <a:r>
                        <a:rPr lang="en-US" baseline="0" dirty="0" smtClean="0"/>
                        <a:t> (Kg/m</a:t>
                      </a:r>
                      <a:r>
                        <a:rPr lang="en-US" baseline="30000" dirty="0" smtClean="0"/>
                        <a:t>2</a:t>
                      </a:r>
                      <a:r>
                        <a:rPr lang="en-US" baseline="0" dirty="0" smtClean="0"/>
                        <a:t>)</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dirty="0" smtClean="0"/>
                        <a:t>20-23</a:t>
                      </a:r>
                      <a:endParaRPr lang="en-IN" dirty="0" smtClean="0"/>
                    </a:p>
                  </a:txBody>
                  <a:tcPr/>
                </a:tc>
                <a:tc>
                  <a:txBody>
                    <a:bodyPr/>
                    <a:lstStyle/>
                    <a:p>
                      <a:pPr>
                        <a:buFont typeface="Wingdings" pitchFamily="2" charset="2"/>
                        <a:buChar char="Ø"/>
                      </a:pPr>
                      <a:endParaRPr lang="en-IN"/>
                    </a:p>
                  </a:txBody>
                  <a:tcPr/>
                </a:tc>
                <a:tc>
                  <a:txBody>
                    <a:bodyPr/>
                    <a:lstStyle/>
                    <a:p>
                      <a:pPr>
                        <a:buFont typeface="Wingdings" pitchFamily="2" charset="2"/>
                        <a:buChar char="Ø"/>
                      </a:pPr>
                      <a:endParaRPr lang="en-IN" dirty="0"/>
                    </a:p>
                  </a:txBody>
                  <a:tcPr/>
                </a:tc>
              </a:tr>
              <a:tr h="1132472">
                <a:tc>
                  <a:txBody>
                    <a:bodyPr/>
                    <a:lstStyle/>
                    <a:p>
                      <a:pPr>
                        <a:buFont typeface="Wingdings" pitchFamily="2" charset="2"/>
                        <a:buChar char="Ø"/>
                      </a:pPr>
                      <a:r>
                        <a:rPr lang="en-US" dirty="0" smtClean="0"/>
                        <a:t>Waist Hip Ratio</a:t>
                      </a:r>
                      <a:endParaRPr lang="en-IN" dirty="0"/>
                    </a:p>
                  </a:txBody>
                  <a:tcPr/>
                </a:tc>
                <a:tc>
                  <a:txBody>
                    <a:bodyPr/>
                    <a:lstStyle/>
                    <a:p>
                      <a:pPr>
                        <a:buFont typeface="Wingdings" pitchFamily="2" charset="2"/>
                        <a:buChar char="Ø"/>
                      </a:pPr>
                      <a:r>
                        <a:rPr lang="en-US" dirty="0" smtClean="0"/>
                        <a:t>Men &lt;0.90</a:t>
                      </a:r>
                    </a:p>
                    <a:p>
                      <a:pPr>
                        <a:buFont typeface="Wingdings" pitchFamily="2" charset="2"/>
                        <a:buChar char="Ø"/>
                      </a:pPr>
                      <a:r>
                        <a:rPr lang="en-US" dirty="0" smtClean="0"/>
                        <a:t>Women &lt;0.85</a:t>
                      </a:r>
                      <a:endParaRPr lang="en-IN" dirty="0"/>
                    </a:p>
                  </a:txBody>
                  <a:tcPr/>
                </a:tc>
                <a:tc>
                  <a:txBody>
                    <a:bodyPr/>
                    <a:lstStyle/>
                    <a:p>
                      <a:pPr>
                        <a:buFont typeface="Wingdings" pitchFamily="2" charset="2"/>
                        <a:buChar char="Ø"/>
                      </a:pPr>
                      <a:endParaRPr lang="en-IN"/>
                    </a:p>
                  </a:txBody>
                  <a:tcPr/>
                </a:tc>
                <a:tc>
                  <a:txBody>
                    <a:bodyPr/>
                    <a:lstStyle/>
                    <a:p>
                      <a:pPr>
                        <a:buFont typeface="Wingdings" pitchFamily="2" charset="2"/>
                        <a:buChar char="Ø"/>
                      </a:pPr>
                      <a:endParaRPr lang="en-IN" dirty="0"/>
                    </a:p>
                  </a:txBody>
                  <a:tcPr/>
                </a:tc>
              </a:tr>
              <a:tr h="656115">
                <a:tc>
                  <a:txBody>
                    <a:bodyPr/>
                    <a:lstStyle/>
                    <a:p>
                      <a:pPr>
                        <a:buFont typeface="Wingdings" pitchFamily="2" charset="2"/>
                        <a:buChar char="Ø"/>
                      </a:pPr>
                      <a:r>
                        <a:rPr lang="en-US" dirty="0" smtClean="0"/>
                        <a:t>Hb A 1c (%)</a:t>
                      </a:r>
                      <a:endParaRPr lang="en-IN" dirty="0"/>
                    </a:p>
                  </a:txBody>
                  <a:tcPr/>
                </a:tc>
                <a:tc>
                  <a:txBody>
                    <a:bodyPr/>
                    <a:lstStyle/>
                    <a:p>
                      <a:pPr>
                        <a:buFont typeface="Wingdings" pitchFamily="2" charset="2"/>
                        <a:buChar char="Ø"/>
                      </a:pPr>
                      <a:r>
                        <a:rPr lang="en-US" dirty="0" smtClean="0"/>
                        <a:t>&lt;7</a:t>
                      </a:r>
                      <a:endParaRPr lang="en-IN" dirty="0"/>
                    </a:p>
                  </a:txBody>
                  <a:tcPr/>
                </a:tc>
                <a:tc>
                  <a:txBody>
                    <a:bodyPr/>
                    <a:lstStyle/>
                    <a:p>
                      <a:pPr>
                        <a:buFont typeface="Wingdings" pitchFamily="2" charset="2"/>
                        <a:buChar char="Ø"/>
                      </a:pPr>
                      <a:r>
                        <a:rPr lang="en-US" dirty="0" smtClean="0"/>
                        <a:t>7-8</a:t>
                      </a:r>
                      <a:endParaRPr lang="en-IN" dirty="0"/>
                    </a:p>
                  </a:txBody>
                  <a:tcPr/>
                </a:tc>
                <a:tc>
                  <a:txBody>
                    <a:bodyPr/>
                    <a:lstStyle/>
                    <a:p>
                      <a:pPr>
                        <a:buFont typeface="Wingdings" pitchFamily="2" charset="2"/>
                        <a:buChar char="Ø"/>
                      </a:pPr>
                      <a:r>
                        <a:rPr lang="en-US" dirty="0" smtClean="0"/>
                        <a:t>&gt;8</a:t>
                      </a:r>
                      <a:endParaRPr lang="en-IN" dirty="0"/>
                    </a:p>
                  </a:txBody>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0000"/>
                </a:solidFill>
                <a:latin typeface="Times New Roman" pitchFamily="18" charset="0"/>
                <a:cs typeface="Times New Roman" pitchFamily="18" charset="0"/>
              </a:rPr>
              <a:t>TARGETS FOR CONTROL OF LIPIDS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3" y="1600200"/>
          <a:ext cx="9144002" cy="5180919"/>
        </p:xfrm>
        <a:graphic>
          <a:graphicData uri="http://schemas.openxmlformats.org/drawingml/2006/table">
            <a:tbl>
              <a:tblPr firstRow="1" bandRow="1">
                <a:tableStyleId>{5C22544A-7EE6-4342-B048-85BDC9FD1C3A}</a:tableStyleId>
              </a:tblPr>
              <a:tblGrid>
                <a:gridCol w="4572001"/>
                <a:gridCol w="4572001"/>
              </a:tblGrid>
              <a:tr h="955041">
                <a:tc>
                  <a:txBody>
                    <a:bodyPr/>
                    <a:lstStyle/>
                    <a:p>
                      <a:r>
                        <a:rPr lang="en-US" sz="3200" dirty="0" smtClean="0">
                          <a:latin typeface="Times New Roman" pitchFamily="18" charset="0"/>
                          <a:cs typeface="Times New Roman" pitchFamily="18" charset="0"/>
                        </a:rPr>
                        <a:t>Total Cholesterol (mg/dl)</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&lt;180</a:t>
                      </a:r>
                      <a:endParaRPr lang="en-IN" sz="3200" dirty="0">
                        <a:latin typeface="Times New Roman" pitchFamily="18" charset="0"/>
                        <a:cs typeface="Times New Roman" pitchFamily="18" charset="0"/>
                      </a:endParaRPr>
                    </a:p>
                  </a:txBody>
                  <a:tcPr/>
                </a:tc>
              </a:tr>
              <a:tr h="955041">
                <a:tc>
                  <a:txBody>
                    <a:bodyPr/>
                    <a:lstStyle/>
                    <a:p>
                      <a:r>
                        <a:rPr lang="en-US" sz="3200" dirty="0" smtClean="0">
                          <a:latin typeface="Times New Roman" pitchFamily="18" charset="0"/>
                          <a:cs typeface="Times New Roman" pitchFamily="18" charset="0"/>
                        </a:rPr>
                        <a:t>HDL  Cholesterol (mg/dl)</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&gt;45</a:t>
                      </a:r>
                      <a:endParaRPr lang="en-IN" sz="3200" dirty="0">
                        <a:latin typeface="Times New Roman" pitchFamily="18" charset="0"/>
                        <a:cs typeface="Times New Roman" pitchFamily="18" charset="0"/>
                      </a:endParaRPr>
                    </a:p>
                  </a:txBody>
                  <a:tcPr/>
                </a:tc>
              </a:tr>
              <a:tr h="955041">
                <a:tc>
                  <a:txBody>
                    <a:bodyPr/>
                    <a:lstStyle/>
                    <a:p>
                      <a:r>
                        <a:rPr lang="en-US" sz="3200" dirty="0" smtClean="0">
                          <a:latin typeface="Times New Roman" pitchFamily="18" charset="0"/>
                          <a:cs typeface="Times New Roman" pitchFamily="18" charset="0"/>
                        </a:rPr>
                        <a:t>LDL  Cholesterol (mg/dl)</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&lt;100</a:t>
                      </a:r>
                      <a:endParaRPr lang="en-IN" sz="3200" dirty="0">
                        <a:latin typeface="Times New Roman" pitchFamily="18" charset="0"/>
                        <a:cs typeface="Times New Roman" pitchFamily="18" charset="0"/>
                      </a:endParaRPr>
                    </a:p>
                  </a:txBody>
                  <a:tcPr/>
                </a:tc>
              </a:tr>
              <a:tr h="955041">
                <a:tc>
                  <a:txBody>
                    <a:bodyPr/>
                    <a:lstStyle/>
                    <a:p>
                      <a:r>
                        <a:rPr lang="en-US" sz="3200" dirty="0" smtClean="0">
                          <a:latin typeface="Times New Roman" pitchFamily="18" charset="0"/>
                          <a:cs typeface="Times New Roman" pitchFamily="18" charset="0"/>
                        </a:rPr>
                        <a:t>Serum Triglycerides (mg/dl)</a:t>
                      </a:r>
                      <a:endParaRPr lang="en-IN"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&lt;150</a:t>
                      </a:r>
                      <a:endParaRPr lang="en-IN" sz="3200" dirty="0">
                        <a:latin typeface="Times New Roman" pitchFamily="18" charset="0"/>
                        <a:cs typeface="Times New Roman" pitchFamily="18" charset="0"/>
                      </a:endParaRPr>
                    </a:p>
                  </a:txBody>
                  <a:tcPr/>
                </a:tc>
              </a:tr>
              <a:tr h="1248996">
                <a:tc gridSpan="2">
                  <a:txBody>
                    <a:bodyPr/>
                    <a:lstStyle/>
                    <a:p>
                      <a:r>
                        <a:rPr lang="en-US" sz="3200" dirty="0" smtClean="0">
                          <a:latin typeface="Times New Roman" pitchFamily="18" charset="0"/>
                          <a:cs typeface="Times New Roman" pitchFamily="18" charset="0"/>
                        </a:rPr>
                        <a:t>ICMR Guidelines for Management of Type-2</a:t>
                      </a:r>
                      <a:r>
                        <a:rPr lang="en-US" sz="3200" baseline="0" dirty="0" smtClean="0">
                          <a:latin typeface="Times New Roman" pitchFamily="18" charset="0"/>
                          <a:cs typeface="Times New Roman" pitchFamily="18" charset="0"/>
                        </a:rPr>
                        <a:t> Diabetes -2005</a:t>
                      </a:r>
                      <a:endParaRPr lang="en-IN" sz="3200" dirty="0">
                        <a:latin typeface="Times New Roman" pitchFamily="18" charset="0"/>
                        <a:cs typeface="Times New Roman" pitchFamily="18" charset="0"/>
                      </a:endParaRPr>
                    </a:p>
                  </a:txBody>
                  <a:tcPr/>
                </a:tc>
                <a:tc hMerge="1">
                  <a:txBody>
                    <a:bodyPr/>
                    <a:lstStyle/>
                    <a:p>
                      <a:endParaRPr lang="en-IN" dirty="0"/>
                    </a:p>
                  </a:txBody>
                  <a:tcPr/>
                </a:tc>
              </a:tr>
            </a:tbl>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Autofit/>
          </a:bodyPr>
          <a:lstStyle/>
          <a:p>
            <a:pPr algn="ctr"/>
            <a:r>
              <a:rPr lang="en-US" sz="3200" b="1" dirty="0" smtClean="0">
                <a:solidFill>
                  <a:srgbClr val="FF0000"/>
                </a:solidFill>
                <a:latin typeface="Times New Roman" pitchFamily="18" charset="0"/>
                <a:cs typeface="Times New Roman" pitchFamily="18" charset="0"/>
              </a:rPr>
              <a:t>INDIVIDUAL INTERVENTION IN DIABETES WITH EVIDENCE OF EFFICAC Y</a:t>
            </a:r>
            <a:endParaRPr lang="en-IN" sz="3200"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3" y="1600200"/>
          <a:ext cx="9144002" cy="5257802"/>
        </p:xfrm>
        <a:graphic>
          <a:graphicData uri="http://schemas.openxmlformats.org/drawingml/2006/table">
            <a:tbl>
              <a:tblPr firstRow="1" bandRow="1">
                <a:tableStyleId>{5C22544A-7EE6-4342-B048-85BDC9FD1C3A}</a:tableStyleId>
              </a:tblPr>
              <a:tblGrid>
                <a:gridCol w="4572001"/>
                <a:gridCol w="4572001"/>
              </a:tblGrid>
              <a:tr h="692974">
                <a:tc>
                  <a:txBody>
                    <a:bodyPr/>
                    <a:lstStyle/>
                    <a:p>
                      <a:r>
                        <a:rPr lang="en-US" dirty="0" smtClean="0">
                          <a:latin typeface="Times New Roman" pitchFamily="18" charset="0"/>
                          <a:cs typeface="Times New Roman" pitchFamily="18" charset="0"/>
                        </a:rPr>
                        <a:t>INTERVENTION WITH EVIDENCE OF EFFICACY</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BENEFIT</a:t>
                      </a:r>
                      <a:endParaRPr lang="en-IN" dirty="0">
                        <a:latin typeface="Times New Roman" pitchFamily="18" charset="0"/>
                        <a:cs typeface="Times New Roman" pitchFamily="18" charset="0"/>
                      </a:endParaRPr>
                    </a:p>
                  </a:txBody>
                  <a:tcPr/>
                </a:tc>
              </a:tr>
              <a:tr h="692974">
                <a:tc>
                  <a:txBody>
                    <a:bodyPr/>
                    <a:lstStyle/>
                    <a:p>
                      <a:r>
                        <a:rPr lang="en-US" dirty="0" smtClean="0">
                          <a:latin typeface="Times New Roman" pitchFamily="18" charset="0"/>
                          <a:cs typeface="Times New Roman" pitchFamily="18" charset="0"/>
                        </a:rPr>
                        <a:t>Life style intervention</a:t>
                      </a:r>
                      <a:r>
                        <a:rPr lang="en-US" baseline="0" dirty="0" smtClean="0">
                          <a:latin typeface="Times New Roman" pitchFamily="18" charset="0"/>
                          <a:cs typeface="Times New Roman" pitchFamily="18" charset="0"/>
                        </a:rPr>
                        <a:t> for preventing type 2 diabetes in people of high risk</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Reduction of 35-58% in incidence</a:t>
                      </a:r>
                      <a:endParaRPr lang="en-IN" dirty="0">
                        <a:latin typeface="Times New Roman" pitchFamily="18" charset="0"/>
                        <a:cs typeface="Times New Roman" pitchFamily="18" charset="0"/>
                      </a:endParaRPr>
                    </a:p>
                  </a:txBody>
                  <a:tcPr/>
                </a:tc>
              </a:tr>
              <a:tr h="692974">
                <a:tc>
                  <a:txBody>
                    <a:bodyPr/>
                    <a:lstStyle/>
                    <a:p>
                      <a:r>
                        <a:rPr lang="en-US" dirty="0" err="1" smtClean="0">
                          <a:latin typeface="Times New Roman" pitchFamily="18" charset="0"/>
                          <a:cs typeface="Times New Roman" pitchFamily="18" charset="0"/>
                        </a:rPr>
                        <a:t>Metformin</a:t>
                      </a:r>
                      <a:r>
                        <a:rPr lang="en-US" dirty="0" smtClean="0">
                          <a:latin typeface="Times New Roman" pitchFamily="18" charset="0"/>
                          <a:cs typeface="Times New Roman" pitchFamily="18" charset="0"/>
                        </a:rPr>
                        <a:t> for preventing</a:t>
                      </a:r>
                      <a:r>
                        <a:rPr lang="en-US" baseline="0" dirty="0" smtClean="0">
                          <a:latin typeface="Times New Roman" pitchFamily="18" charset="0"/>
                          <a:cs typeface="Times New Roman" pitchFamily="18" charset="0"/>
                        </a:rPr>
                        <a:t> type 2 diabetes for people at high risk</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Reduction of 25-31 % in incidence</a:t>
                      </a:r>
                      <a:endParaRPr lang="en-IN" dirty="0">
                        <a:latin typeface="Times New Roman" pitchFamily="18" charset="0"/>
                        <a:cs typeface="Times New Roman" pitchFamily="18" charset="0"/>
                      </a:endParaRPr>
                    </a:p>
                  </a:txBody>
                  <a:tcPr/>
                </a:tc>
              </a:tr>
              <a:tr h="692974">
                <a:tc>
                  <a:txBody>
                    <a:bodyPr/>
                    <a:lstStyle/>
                    <a:p>
                      <a:r>
                        <a:rPr lang="en-US" dirty="0" smtClean="0">
                          <a:latin typeface="Times New Roman" pitchFamily="18" charset="0"/>
                          <a:cs typeface="Times New Roman" pitchFamily="18" charset="0"/>
                        </a:rPr>
                        <a:t>Glycaemic control for people with HbA1c</a:t>
                      </a:r>
                      <a:r>
                        <a:rPr lang="en-US" baseline="0" dirty="0" smtClean="0">
                          <a:latin typeface="Times New Roman" pitchFamily="18" charset="0"/>
                          <a:cs typeface="Times New Roman" pitchFamily="18" charset="0"/>
                        </a:rPr>
                        <a:t> &gt;9</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Reduction of 30% in </a:t>
                      </a:r>
                      <a:r>
                        <a:rPr lang="en-US" dirty="0" err="1" smtClean="0">
                          <a:latin typeface="Times New Roman" pitchFamily="18" charset="0"/>
                          <a:cs typeface="Times New Roman" pitchFamily="18" charset="0"/>
                        </a:rPr>
                        <a:t>microvascular</a:t>
                      </a:r>
                      <a:r>
                        <a:rPr lang="en-US" dirty="0" smtClean="0">
                          <a:latin typeface="Times New Roman" pitchFamily="18" charset="0"/>
                          <a:cs typeface="Times New Roman" pitchFamily="18" charset="0"/>
                        </a:rPr>
                        <a:t>/1% drop in HbA1c</a:t>
                      </a:r>
                      <a:endParaRPr lang="en-IN" dirty="0">
                        <a:latin typeface="Times New Roman" pitchFamily="18" charset="0"/>
                        <a:cs typeface="Times New Roman" pitchFamily="18" charset="0"/>
                      </a:endParaRPr>
                    </a:p>
                  </a:txBody>
                  <a:tcPr/>
                </a:tc>
              </a:tr>
              <a:tr h="989962">
                <a:tc>
                  <a:txBody>
                    <a:bodyPr/>
                    <a:lstStyle/>
                    <a:p>
                      <a:r>
                        <a:rPr lang="en-US" dirty="0" smtClean="0">
                          <a:latin typeface="Times New Roman" pitchFamily="18" charset="0"/>
                          <a:cs typeface="Times New Roman" pitchFamily="18" charset="0"/>
                        </a:rPr>
                        <a:t>Blood pressure control</a:t>
                      </a:r>
                      <a:r>
                        <a:rPr lang="en-US" baseline="0" dirty="0" smtClean="0">
                          <a:latin typeface="Times New Roman" pitchFamily="18" charset="0"/>
                          <a:cs typeface="Times New Roman" pitchFamily="18" charset="0"/>
                        </a:rPr>
                        <a:t> in people whose blood pressure &gt;than 130/80 mm of Hg</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Reduction of 35% in </a:t>
                      </a:r>
                      <a:r>
                        <a:rPr lang="en-US" dirty="0" err="1" smtClean="0">
                          <a:latin typeface="Times New Roman" pitchFamily="18" charset="0"/>
                          <a:cs typeface="Times New Roman" pitchFamily="18" charset="0"/>
                        </a:rPr>
                        <a:t>macrovascular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microvascular</a:t>
                      </a:r>
                      <a:r>
                        <a:rPr lang="en-US" dirty="0" smtClean="0">
                          <a:latin typeface="Times New Roman" pitchFamily="18" charset="0"/>
                          <a:cs typeface="Times New Roman" pitchFamily="18" charset="0"/>
                        </a:rPr>
                        <a:t> disease/10</a:t>
                      </a:r>
                      <a:r>
                        <a:rPr lang="en-US" baseline="0" dirty="0" smtClean="0">
                          <a:latin typeface="Times New Roman" pitchFamily="18" charset="0"/>
                          <a:cs typeface="Times New Roman" pitchFamily="18" charset="0"/>
                        </a:rPr>
                        <a:t> mm Hb drop in blood pressure</a:t>
                      </a:r>
                      <a:endParaRPr lang="en-IN" dirty="0">
                        <a:latin typeface="Times New Roman" pitchFamily="18" charset="0"/>
                        <a:cs typeface="Times New Roman" pitchFamily="18" charset="0"/>
                      </a:endParaRPr>
                    </a:p>
                  </a:txBody>
                  <a:tcPr/>
                </a:tc>
              </a:tr>
              <a:tr h="401485">
                <a:tc>
                  <a:txBody>
                    <a:bodyPr/>
                    <a:lstStyle/>
                    <a:p>
                      <a:r>
                        <a:rPr lang="en-US" dirty="0" smtClean="0">
                          <a:latin typeface="Times New Roman" pitchFamily="18" charset="0"/>
                          <a:cs typeface="Times New Roman" pitchFamily="18" charset="0"/>
                        </a:rPr>
                        <a:t>Annual eye examinations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Reduction of 60-70% in serious vision loss</a:t>
                      </a:r>
                      <a:endParaRPr lang="en-IN" dirty="0">
                        <a:latin typeface="Times New Roman" pitchFamily="18" charset="0"/>
                        <a:cs typeface="Times New Roman" pitchFamily="18" charset="0"/>
                      </a:endParaRPr>
                    </a:p>
                  </a:txBody>
                  <a:tcPr/>
                </a:tc>
              </a:tr>
              <a:tr h="401485">
                <a:tc>
                  <a:txBody>
                    <a:bodyPr/>
                    <a:lstStyle/>
                    <a:p>
                      <a:r>
                        <a:rPr lang="en-US" dirty="0" smtClean="0">
                          <a:latin typeface="Times New Roman" pitchFamily="18" charset="0"/>
                          <a:cs typeface="Times New Roman" pitchFamily="18" charset="0"/>
                        </a:rPr>
                        <a:t>Foot care in people with high risk of ulcer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Reduction of 50-60% in serious foot disease</a:t>
                      </a:r>
                      <a:endParaRPr lang="en-IN" dirty="0">
                        <a:latin typeface="Times New Roman" pitchFamily="18" charset="0"/>
                        <a:cs typeface="Times New Roman" pitchFamily="18" charset="0"/>
                      </a:endParaRPr>
                    </a:p>
                  </a:txBody>
                  <a:tcPr/>
                </a:tc>
              </a:tr>
              <a:tr h="692974">
                <a:tc>
                  <a:txBody>
                    <a:bodyPr/>
                    <a:lstStyle/>
                    <a:p>
                      <a:r>
                        <a:rPr lang="en-US" dirty="0" err="1" smtClean="0">
                          <a:latin typeface="Times New Roman" pitchFamily="18" charset="0"/>
                          <a:cs typeface="Times New Roman" pitchFamily="18" charset="0"/>
                        </a:rPr>
                        <a:t>Angiotensin</a:t>
                      </a:r>
                      <a:r>
                        <a:rPr lang="en-US" dirty="0" smtClean="0">
                          <a:latin typeface="Times New Roman" pitchFamily="18" charset="0"/>
                          <a:cs typeface="Times New Roman" pitchFamily="18" charset="0"/>
                        </a:rPr>
                        <a:t> converting enzyme inhibitor use in all people</a:t>
                      </a:r>
                      <a:r>
                        <a:rPr lang="en-US" baseline="0" dirty="0" smtClean="0">
                          <a:latin typeface="Times New Roman" pitchFamily="18" charset="0"/>
                          <a:cs typeface="Times New Roman" pitchFamily="18" charset="0"/>
                        </a:rPr>
                        <a:t> with diabetes </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Reduction of 42% in nephropathy, 22% drop in cardiovascular disease.</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pPr>
              <a:buFont typeface="Wingdings" pitchFamily="2" charset="2"/>
              <a:buChar char="Ø"/>
            </a:pPr>
            <a:r>
              <a:rPr lang="en-US" sz="3200" dirty="0" smtClean="0">
                <a:latin typeface="Times New Roman" pitchFamily="18" charset="0"/>
                <a:cs typeface="Times New Roman" pitchFamily="18" charset="0"/>
              </a:rPr>
              <a:t>Good control of blood glucose protects against development of complications.</a:t>
            </a:r>
          </a:p>
          <a:p>
            <a:pPr>
              <a:buFont typeface="Wingdings" pitchFamily="2" charset="2"/>
              <a:buChar char="Ø"/>
            </a:pPr>
            <a:r>
              <a:rPr lang="en-US" sz="3200" dirty="0" smtClean="0">
                <a:latin typeface="Times New Roman" pitchFamily="18" charset="0"/>
                <a:cs typeface="Times New Roman" pitchFamily="18" charset="0"/>
              </a:rPr>
              <a:t>Routine checking of blood sugar, of urine for proteins and </a:t>
            </a:r>
            <a:r>
              <a:rPr lang="en-US" sz="3200" dirty="0" err="1" smtClean="0">
                <a:latin typeface="Times New Roman" pitchFamily="18" charset="0"/>
                <a:cs typeface="Times New Roman" pitchFamily="18" charset="0"/>
              </a:rPr>
              <a:t>ketones</a:t>
            </a:r>
            <a:r>
              <a:rPr lang="en-US" sz="3200" dirty="0" smtClean="0">
                <a:latin typeface="Times New Roman" pitchFamily="18" charset="0"/>
                <a:cs typeface="Times New Roman" pitchFamily="18" charset="0"/>
              </a:rPr>
              <a:t>, of blood pressure, visual acuity and weight should be done periodically. Feet should be examined for blood circulation, loss of sensation and health of skin.  </a:t>
            </a:r>
            <a:endParaRPr lang="en-IN" sz="3200" dirty="0">
              <a:latin typeface="Times New Roman" pitchFamily="18" charset="0"/>
              <a:cs typeface="Times New Roman" pitchFamily="18"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lnSpcReduction="10000"/>
          </a:bodyPr>
          <a:lstStyle/>
          <a:p>
            <a:pPr>
              <a:buNone/>
            </a:pPr>
            <a:r>
              <a:rPr lang="en-US" sz="3200" b="1" dirty="0" smtClean="0">
                <a:solidFill>
                  <a:srgbClr val="FF0000"/>
                </a:solidFill>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GLYCOSYLATED HAEMOGLOBIN-</a:t>
            </a:r>
          </a:p>
          <a:p>
            <a:pPr>
              <a:buFont typeface="Wingdings" pitchFamily="2" charset="2"/>
              <a:buChar char="Ø"/>
            </a:pPr>
            <a:r>
              <a:rPr lang="en-US" sz="3200" dirty="0" smtClean="0">
                <a:latin typeface="Times New Roman" pitchFamily="18" charset="0"/>
                <a:cs typeface="Times New Roman" pitchFamily="18" charset="0"/>
              </a:rPr>
              <a:t>At half yearly intervals.</a:t>
            </a:r>
          </a:p>
          <a:p>
            <a:pPr>
              <a:buFont typeface="Wingdings" pitchFamily="2" charset="2"/>
              <a:buChar char="Ø"/>
            </a:pPr>
            <a:r>
              <a:rPr lang="en-US" sz="3200" dirty="0" smtClean="0">
                <a:latin typeface="Times New Roman" pitchFamily="18" charset="0"/>
                <a:cs typeface="Times New Roman" pitchFamily="18" charset="0"/>
              </a:rPr>
              <a:t>Long-term index of glucose control.</a:t>
            </a:r>
          </a:p>
          <a:p>
            <a:pPr>
              <a:buFont typeface="Wingdings" pitchFamily="2" charset="2"/>
              <a:buChar char="Ø"/>
            </a:pPr>
            <a:r>
              <a:rPr lang="en-US" sz="3200" dirty="0" smtClean="0">
                <a:latin typeface="Times New Roman" pitchFamily="18" charset="0"/>
                <a:cs typeface="Times New Roman" pitchFamily="18" charset="0"/>
              </a:rPr>
              <a:t>Glucose in blood is complexed to a certain fraction of hemoglobin to an extent proportion to blood glucose concentration.</a:t>
            </a:r>
          </a:p>
          <a:p>
            <a:pPr>
              <a:buFont typeface="Wingdings" pitchFamily="2" charset="2"/>
              <a:buChar char="Ø"/>
            </a:pPr>
            <a:r>
              <a:rPr lang="en-US" sz="3200" dirty="0" smtClean="0">
                <a:latin typeface="Times New Roman" pitchFamily="18" charset="0"/>
                <a:cs typeface="Times New Roman" pitchFamily="18" charset="0"/>
              </a:rPr>
              <a:t>The percentage of such glycosylated hemoglobin reflects mean blood glucose levels during red cell life time-2-3 months.</a:t>
            </a:r>
            <a:endParaRPr lang="en-IN" sz="3200" dirty="0">
              <a:latin typeface="Times New Roman" pitchFamily="18" charset="0"/>
              <a:cs typeface="Times New Roman"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00200"/>
          </a:xfrm>
        </p:spPr>
        <p:txBody>
          <a:bodyPr/>
          <a:lstStyle/>
          <a:p>
            <a:pPr algn="ctr">
              <a:defRPr/>
            </a:pPr>
            <a:r>
              <a:rPr lang="en-US" b="1" kern="1200" dirty="0" smtClean="0">
                <a:solidFill>
                  <a:srgbClr val="FF0000"/>
                </a:solidFill>
                <a:latin typeface="Times New Roman" pitchFamily="18" charset="0"/>
                <a:cs typeface="Times New Roman" pitchFamily="18" charset="0"/>
              </a:rPr>
              <a:t>What is the target HbA1c level?</a:t>
            </a:r>
          </a:p>
        </p:txBody>
      </p:sp>
      <p:sp>
        <p:nvSpPr>
          <p:cNvPr id="16387" name="Text Placeholder 2"/>
          <p:cNvSpPr>
            <a:spLocks noGrp="1"/>
          </p:cNvSpPr>
          <p:nvPr>
            <p:ph type="body" idx="1"/>
          </p:nvPr>
        </p:nvSpPr>
        <p:spPr>
          <a:xfrm>
            <a:off x="0" y="1340768"/>
            <a:ext cx="9144000" cy="5184576"/>
          </a:xfrm>
        </p:spPr>
        <p:txBody>
          <a:bodyPr>
            <a:noAutofit/>
          </a:bodyPr>
          <a:lstStyle/>
          <a:p>
            <a:pPr>
              <a:buFont typeface="Wingdings" pitchFamily="2" charset="2"/>
              <a:buChar char="Ø"/>
            </a:pPr>
            <a:r>
              <a:rPr lang="en-US" sz="2800" dirty="0" smtClean="0">
                <a:latin typeface="Times New Roman" pitchFamily="18" charset="0"/>
                <a:ea typeface="ＭＳ Ｐゴシック" pitchFamily="34" charset="-128"/>
                <a:cs typeface="Times New Roman" pitchFamily="18" charset="0"/>
              </a:rPr>
              <a:t>No clear single HbA1c target applies to all patients</a:t>
            </a:r>
          </a:p>
          <a:p>
            <a:pPr lvl="1">
              <a:buFont typeface="Wingdings" pitchFamily="2" charset="2"/>
              <a:buChar char="Ø"/>
            </a:pPr>
            <a:r>
              <a:rPr lang="en-US" sz="2800" dirty="0" smtClean="0">
                <a:latin typeface="Times New Roman" pitchFamily="18" charset="0"/>
                <a:ea typeface="ＭＳ Ｐゴシック" pitchFamily="34" charset="-128"/>
                <a:cs typeface="Times New Roman" pitchFamily="18" charset="0"/>
              </a:rPr>
              <a:t>Adjust targets to life expectancy + </a:t>
            </a:r>
            <a:r>
              <a:rPr lang="en-US" sz="2800" dirty="0" err="1" smtClean="0">
                <a:latin typeface="Times New Roman" pitchFamily="18" charset="0"/>
                <a:ea typeface="ＭＳ Ｐゴシック" pitchFamily="34" charset="-128"/>
                <a:cs typeface="Times New Roman" pitchFamily="18" charset="0"/>
              </a:rPr>
              <a:t>comorbid</a:t>
            </a:r>
            <a:r>
              <a:rPr lang="en-US" sz="2800" dirty="0" smtClean="0">
                <a:latin typeface="Times New Roman" pitchFamily="18" charset="0"/>
                <a:ea typeface="ＭＳ Ｐゴシック" pitchFamily="34" charset="-128"/>
                <a:cs typeface="Times New Roman" pitchFamily="18" charset="0"/>
              </a:rPr>
              <a:t> conditions</a:t>
            </a:r>
          </a:p>
          <a:p>
            <a:pPr lvl="1">
              <a:buFont typeface="Wingdings" pitchFamily="2" charset="2"/>
              <a:buChar char="Ø"/>
            </a:pPr>
            <a:r>
              <a:rPr lang="en-US" sz="2800" dirty="0" smtClean="0">
                <a:latin typeface="Times New Roman" pitchFamily="18" charset="0"/>
                <a:ea typeface="ＭＳ Ｐゴシック" pitchFamily="34" charset="-128"/>
                <a:cs typeface="Times New Roman" pitchFamily="18" charset="0"/>
              </a:rPr>
              <a:t>Most organizations and quality measurement groups advocate a target ≤7% for most patients</a:t>
            </a:r>
          </a:p>
          <a:p>
            <a:pPr>
              <a:buFont typeface="Wingdings" pitchFamily="2" charset="2"/>
              <a:buChar char="Ø"/>
            </a:pPr>
            <a:r>
              <a:rPr lang="en-US" sz="2800" dirty="0" smtClean="0">
                <a:latin typeface="Times New Roman" pitchFamily="18" charset="0"/>
                <a:ea typeface="ＭＳ Ｐゴシック" pitchFamily="34" charset="-128"/>
                <a:cs typeface="Times New Roman" pitchFamily="18" charset="0"/>
              </a:rPr>
              <a:t>Moderate control (HbA1c 7%-8.5%) probably provides the most benefit for most patients</a:t>
            </a:r>
          </a:p>
          <a:p>
            <a:pPr lvl="1">
              <a:buFont typeface="Wingdings" pitchFamily="2" charset="2"/>
              <a:buChar char="Ø"/>
            </a:pPr>
            <a:r>
              <a:rPr lang="en-US" sz="2800" dirty="0" smtClean="0">
                <a:latin typeface="Times New Roman" pitchFamily="18" charset="0"/>
                <a:ea typeface="ＭＳ Ｐゴシック" pitchFamily="34" charset="-128"/>
                <a:cs typeface="Times New Roman" pitchFamily="18" charset="0"/>
              </a:rPr>
              <a:t>Patients with long life expectancy (≥20 years) may eventually realize benefit from more intensive control (HbA1c &lt;7%)</a:t>
            </a:r>
          </a:p>
          <a:p>
            <a:pPr lvl="1">
              <a:buFont typeface="Wingdings" pitchFamily="2" charset="2"/>
              <a:buChar char="Ø"/>
            </a:pPr>
            <a:r>
              <a:rPr lang="en-US" sz="2800" dirty="0" smtClean="0">
                <a:latin typeface="Times New Roman" pitchFamily="18" charset="0"/>
                <a:ea typeface="ＭＳ Ｐゴシック" pitchFamily="34" charset="-128"/>
                <a:cs typeface="Times New Roman" pitchFamily="18" charset="0"/>
              </a:rPr>
              <a:t>But more aggressive control may increase mortality</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lnSpcReduction="10000"/>
          </a:bodyPr>
          <a:lstStyle/>
          <a:p>
            <a:pPr>
              <a:buNone/>
            </a:pPr>
            <a:r>
              <a:rPr lang="en-US" sz="3200" b="1" dirty="0" smtClean="0">
                <a:solidFill>
                  <a:srgbClr val="FF0000"/>
                </a:solidFill>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SELF CARE-</a:t>
            </a:r>
          </a:p>
          <a:p>
            <a:pPr>
              <a:buFont typeface="Wingdings" pitchFamily="2" charset="2"/>
              <a:buChar char="Ø"/>
            </a:pPr>
            <a:r>
              <a:rPr lang="en-US" sz="3200" dirty="0" smtClean="0">
                <a:latin typeface="Times New Roman" pitchFamily="18" charset="0"/>
                <a:cs typeface="Times New Roman" pitchFamily="18" charset="0"/>
              </a:rPr>
              <a:t>Crucial element is self-care.</a:t>
            </a:r>
          </a:p>
          <a:p>
            <a:pPr>
              <a:buNone/>
            </a:pPr>
            <a:r>
              <a:rPr lang="en-US" sz="3200" b="1" dirty="0" smtClean="0">
                <a:solidFill>
                  <a:srgbClr val="FF0000"/>
                </a:solidFill>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HOME BLOOD GLUCOSE MONITORING-</a:t>
            </a:r>
          </a:p>
          <a:p>
            <a:pPr>
              <a:buFont typeface="Wingdings" pitchFamily="2" charset="2"/>
              <a:buChar char="Ø"/>
            </a:pPr>
            <a:r>
              <a:rPr lang="en-US" sz="3200" dirty="0" smtClean="0">
                <a:latin typeface="Times New Roman" pitchFamily="18" charset="0"/>
                <a:cs typeface="Times New Roman" pitchFamily="18" charset="0"/>
              </a:rPr>
              <a:t>Assessment of control aided by recent facility of immediate reasonable accurate, capillary blood glucose measurement either by many meters available or direct reading Haemoglukotest strips.</a:t>
            </a:r>
            <a:endParaRPr lang="en-IN" sz="3200" dirty="0">
              <a:latin typeface="Times New Roman" pitchFamily="18" charset="0"/>
              <a:cs typeface="Times New Roman"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9218" name="Picture 2" descr="F:\Diabetes\scan0023.jpg"/>
          <p:cNvPicPr>
            <a:picLocks noGrp="1" noChangeAspect="1" noChangeArrowheads="1"/>
          </p:cNvPicPr>
          <p:nvPr>
            <p:ph idx="1"/>
          </p:nvPr>
        </p:nvPicPr>
        <p:blipFill>
          <a:blip r:embed="rId2" cstate="print"/>
          <a:srcRect/>
          <a:stretch>
            <a:fillRect/>
          </a:stretch>
        </p:blipFill>
        <p:spPr bwMode="auto">
          <a:xfrm>
            <a:off x="0" y="332656"/>
            <a:ext cx="8964488" cy="6525344"/>
          </a:xfrm>
          <a:prstGeom prst="rect">
            <a:avLst/>
          </a:prstGeom>
          <a:noFill/>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0000"/>
                </a:solidFill>
                <a:latin typeface="Times New Roman" pitchFamily="18" charset="0"/>
                <a:cs typeface="Times New Roman" pitchFamily="18" charset="0"/>
              </a:rPr>
              <a:t>Diabetes self-management education (DSME)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DMSE help the patient to achieve glycaemic control, prevent and manage complications, improve quality of life and is also cost-effective</a:t>
            </a:r>
          </a:p>
          <a:p>
            <a:pPr>
              <a:buFont typeface="Wingdings" pitchFamily="2" charset="2"/>
              <a:buChar char="Ø"/>
            </a:pPr>
            <a:r>
              <a:rPr lang="en-US" dirty="0" smtClean="0"/>
              <a:t>Ongoing process that imparts diabetic patients with Knowledge, skill and ability to self manage </a:t>
            </a:r>
          </a:p>
          <a:p>
            <a:pPr>
              <a:buFont typeface="Wingdings" pitchFamily="2" charset="2"/>
              <a:buChar char="Ø"/>
            </a:pPr>
            <a:r>
              <a:rPr lang="en-US" dirty="0" smtClean="0"/>
              <a:t>Helps in informed decision making, self care, problem solving and in co-ordination with health care team</a:t>
            </a:r>
            <a:endParaRPr lang="en-IN"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Glucose monitoring</a:t>
            </a:r>
            <a:r>
              <a:rPr lang="en-US" dirty="0" smtClean="0"/>
              <a:t> </a:t>
            </a:r>
            <a:endParaRPr lang="en-IN" dirty="0"/>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Self monitoring of blood glucose (SMBG)</a:t>
            </a:r>
          </a:p>
          <a:p>
            <a:pPr>
              <a:buFont typeface="Wingdings" pitchFamily="2" charset="2"/>
              <a:buChar char="Ø"/>
            </a:pPr>
            <a:r>
              <a:rPr lang="en-US" dirty="0" smtClean="0">
                <a:latin typeface="Times New Roman" pitchFamily="18" charset="0"/>
                <a:cs typeface="Times New Roman" pitchFamily="18" charset="0"/>
              </a:rPr>
              <a:t>Essential to assess the glycaemic control and effectiveness of treatment</a:t>
            </a:r>
          </a:p>
          <a:p>
            <a:pPr>
              <a:buFont typeface="Wingdings" pitchFamily="2" charset="2"/>
              <a:buChar char="Ø"/>
            </a:pPr>
            <a:r>
              <a:rPr lang="en-US" dirty="0" smtClean="0">
                <a:latin typeface="Times New Roman" pitchFamily="18" charset="0"/>
                <a:cs typeface="Times New Roman" pitchFamily="18" charset="0"/>
              </a:rPr>
              <a:t>SMBG should be available to all newly diagnosed type 2 diabetes and those on insulin treatment</a:t>
            </a:r>
          </a:p>
          <a:p>
            <a:pPr>
              <a:buFont typeface="Wingdings" pitchFamily="2" charset="2"/>
              <a:buChar char="Ø"/>
            </a:pPr>
            <a:r>
              <a:rPr lang="en-US" dirty="0" smtClean="0">
                <a:latin typeface="Times New Roman" pitchFamily="18" charset="0"/>
                <a:cs typeface="Times New Roman" pitchFamily="18" charset="0"/>
              </a:rPr>
              <a:t>SMBG for3-4 times a day for insulin injectors or pump therapy </a:t>
            </a:r>
          </a:p>
          <a:p>
            <a:pPr>
              <a:buFont typeface="Wingdings" pitchFamily="2" charset="2"/>
              <a:buChar char="Ø"/>
            </a:pPr>
            <a:r>
              <a:rPr lang="en-US" dirty="0" smtClean="0">
                <a:latin typeface="Times New Roman" pitchFamily="18" charset="0"/>
                <a:cs typeface="Times New Roman" pitchFamily="18" charset="0"/>
              </a:rPr>
              <a:t>Act as a guide for successful therapy in less frequent insulin injections or non-insulin therapy or medical nutritional therapy </a:t>
            </a:r>
          </a:p>
          <a:p>
            <a:pPr>
              <a:buFont typeface="Wingdings" pitchFamily="2" charset="2"/>
              <a:buChar char="Ø"/>
            </a:pPr>
            <a:r>
              <a:rPr lang="en-US" dirty="0" smtClean="0">
                <a:latin typeface="Times New Roman" pitchFamily="18" charset="0"/>
                <a:cs typeface="Times New Roman" pitchFamily="18" charset="0"/>
              </a:rPr>
              <a:t>In patient on oral anti diabetic drugs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Information on hypoglycemia</a:t>
            </a:r>
          </a:p>
          <a:p>
            <a:pPr>
              <a:buFont typeface="Wingdings" pitchFamily="2" charset="2"/>
              <a:buChar char="Ø"/>
            </a:pPr>
            <a:r>
              <a:rPr lang="en-US" sz="3200" dirty="0" smtClean="0">
                <a:latin typeface="Times New Roman" pitchFamily="18" charset="0"/>
                <a:cs typeface="Times New Roman" pitchFamily="18" charset="0"/>
              </a:rPr>
              <a:t>Assess fluctuation in glucose as a result of medication and life style changes</a:t>
            </a:r>
          </a:p>
          <a:p>
            <a:pPr>
              <a:buFont typeface="Wingdings" pitchFamily="2" charset="2"/>
              <a:buChar char="Ø"/>
            </a:pPr>
            <a:r>
              <a:rPr lang="en-US" sz="3200" dirty="0" smtClean="0">
                <a:latin typeface="Times New Roman" pitchFamily="18" charset="0"/>
                <a:cs typeface="Times New Roman" pitchFamily="18" charset="0"/>
              </a:rPr>
              <a:t>Monitor changes during intercurrent illness</a:t>
            </a:r>
          </a:p>
          <a:p>
            <a:pPr>
              <a:buFont typeface="Wingdings" pitchFamily="2" charset="2"/>
              <a:buChar char="Ø"/>
            </a:pPr>
            <a:r>
              <a:rPr lang="en-US" sz="3200" dirty="0" smtClean="0">
                <a:latin typeface="Times New Roman" pitchFamily="18" charset="0"/>
                <a:cs typeface="Times New Roman" pitchFamily="18" charset="0"/>
              </a:rPr>
              <a:t>Continuous glucose monitoring (CGM) monitoring glycaemic control on intensive insulin regimens</a:t>
            </a:r>
          </a:p>
          <a:p>
            <a:pPr>
              <a:buFont typeface="Wingdings" pitchFamily="2" charset="2"/>
              <a:buChar char="Ø"/>
            </a:pP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itchFamily="18" charset="0"/>
                <a:cs typeface="Times New Roman" pitchFamily="18" charset="0"/>
              </a:rPr>
              <a:t>HbA1c measurement </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At least 2 times a year who has achieved target</a:t>
            </a:r>
          </a:p>
          <a:p>
            <a:pPr>
              <a:buFont typeface="Wingdings" pitchFamily="2" charset="2"/>
              <a:buChar char="Ø"/>
            </a:pPr>
            <a:r>
              <a:rPr lang="en-US" sz="3200" dirty="0" smtClean="0">
                <a:latin typeface="Times New Roman" pitchFamily="18" charset="0"/>
                <a:cs typeface="Times New Roman" pitchFamily="18" charset="0"/>
              </a:rPr>
              <a:t>4 times a year in those who have not achieved target or change in treatment </a:t>
            </a:r>
          </a:p>
          <a:p>
            <a:pPr>
              <a:buFont typeface="Wingdings" pitchFamily="2" charset="2"/>
              <a:buChar char="Ø"/>
            </a:pPr>
            <a:r>
              <a:rPr lang="en-US" sz="3200" dirty="0" smtClean="0">
                <a:latin typeface="Times New Roman" pitchFamily="18" charset="0"/>
                <a:cs typeface="Times New Roman" pitchFamily="18" charset="0"/>
              </a:rPr>
              <a:t>Strongly predicts complications </a:t>
            </a:r>
          </a:p>
          <a:p>
            <a:pPr>
              <a:buFont typeface="Wingdings" pitchFamily="2" charset="2"/>
              <a:buChar char="Ø"/>
            </a:pPr>
            <a:r>
              <a:rPr lang="en-US" sz="3200" dirty="0" smtClean="0">
                <a:latin typeface="Times New Roman" pitchFamily="18" charset="0"/>
                <a:cs typeface="Times New Roman" pitchFamily="18" charset="0"/>
              </a:rPr>
              <a:t>Recommended 6.5%-7%</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7170" name="Picture 2" descr="F:\Diabetes\scan0018 (2).jpg"/>
          <p:cNvPicPr>
            <a:picLocks noGrp="1" noChangeAspect="1" noChangeArrowheads="1"/>
          </p:cNvPicPr>
          <p:nvPr>
            <p:ph idx="1"/>
          </p:nvPr>
        </p:nvPicPr>
        <p:blipFill>
          <a:blip r:embed="rId2" cstate="print"/>
          <a:srcRect/>
          <a:stretch>
            <a:fillRect/>
          </a:stretch>
        </p:blipFill>
        <p:spPr bwMode="auto">
          <a:xfrm>
            <a:off x="179512" y="548680"/>
            <a:ext cx="8640960" cy="5760640"/>
          </a:xfrm>
          <a:prstGeom prst="rect">
            <a:avLst/>
          </a:prstGeom>
          <a:noFill/>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153400" cy="990600"/>
          </a:xfrm>
        </p:spPr>
        <p:txBody>
          <a:bodyPr/>
          <a:lstStyle/>
          <a:p>
            <a:pPr algn="ctr"/>
            <a:r>
              <a:rPr lang="en-US" b="1" dirty="0" smtClean="0">
                <a:solidFill>
                  <a:srgbClr val="FF0000"/>
                </a:solidFill>
                <a:latin typeface="Times New Roman" pitchFamily="18" charset="0"/>
                <a:cs typeface="Times New Roman" pitchFamily="18" charset="0"/>
              </a:rPr>
              <a:t>PSYCHOLOGICAL CARE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Patient attitudes towards having diabetes, expectations from treatment, general well- being, quality of life, financial and social resources should be evaluated .</a:t>
            </a:r>
          </a:p>
          <a:p>
            <a:pPr>
              <a:buFont typeface="Wingdings" pitchFamily="2" charset="2"/>
              <a:buChar char="Ø"/>
            </a:pPr>
            <a:r>
              <a:rPr lang="en-US" sz="3200" dirty="0" smtClean="0">
                <a:latin typeface="Times New Roman" pitchFamily="18" charset="0"/>
                <a:cs typeface="Times New Roman" pitchFamily="18" charset="0"/>
              </a:rPr>
              <a:t>Should be also evaluated for diabetes related psychological problems as depression, anxiety and eating disorders  </a:t>
            </a:r>
            <a:endParaRPr lang="en-IN"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194" name="Picture 2" descr="C:\Users\DOCTOR\Desktop\phototake_rm_photo_of_glucose_monitor.jpg"/>
          <p:cNvPicPr>
            <a:picLocks noGrp="1" noChangeAspect="1" noChangeArrowheads="1"/>
          </p:cNvPicPr>
          <p:nvPr>
            <p:ph sz="quarter" idx="1"/>
          </p:nvPr>
        </p:nvPicPr>
        <p:blipFill>
          <a:blip r:embed="rId2" cstate="print"/>
          <a:srcRect/>
          <a:stretch>
            <a:fillRect/>
          </a:stretch>
        </p:blipFill>
        <p:spPr bwMode="auto">
          <a:xfrm>
            <a:off x="0" y="260648"/>
            <a:ext cx="9144000" cy="6597352"/>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Should carry an identification card showing his name, address, telephone number and detail of treatment.</a:t>
            </a:r>
          </a:p>
          <a:p>
            <a:pPr>
              <a:buFont typeface="Wingdings" pitchFamily="2" charset="2"/>
              <a:buChar char="Ø"/>
            </a:pPr>
            <a:r>
              <a:rPr lang="en-US" sz="3200" dirty="0" smtClean="0">
                <a:latin typeface="Times New Roman" pitchFamily="18" charset="0"/>
                <a:cs typeface="Times New Roman" pitchFamily="18" charset="0"/>
              </a:rPr>
              <a:t>These education to optimize effectiveness of primary health care services.</a:t>
            </a:r>
            <a:endParaRPr lang="en-IN" sz="3200" dirty="0">
              <a:latin typeface="Times New Roman" pitchFamily="18" charset="0"/>
              <a:cs typeface="Times New Roman" pitchFamily="18"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a:buNone/>
            </a:pPr>
            <a:r>
              <a:rPr lang="en-US" sz="3200" b="1" dirty="0" smtClean="0">
                <a:solidFill>
                  <a:srgbClr val="FF0000"/>
                </a:solidFill>
                <a:latin typeface="Times New Roman" pitchFamily="18" charset="0"/>
                <a:cs typeface="Times New Roman" pitchFamily="18" charset="0"/>
              </a:rPr>
              <a:t>   </a:t>
            </a:r>
            <a:r>
              <a:rPr lang="en-US" sz="3200" b="1" u="sng" dirty="0" smtClean="0">
                <a:solidFill>
                  <a:srgbClr val="FF0000"/>
                </a:solidFill>
                <a:latin typeface="Times New Roman" pitchFamily="18" charset="0"/>
                <a:cs typeface="Times New Roman" pitchFamily="18" charset="0"/>
              </a:rPr>
              <a:t>3- TERTIARY TREATMENT-</a:t>
            </a:r>
          </a:p>
          <a:p>
            <a:pPr>
              <a:buFont typeface="Wingdings" pitchFamily="2" charset="2"/>
              <a:buChar char="Ø"/>
            </a:pPr>
            <a:r>
              <a:rPr lang="en-US" sz="3200" dirty="0" smtClean="0">
                <a:latin typeface="Times New Roman" pitchFamily="18" charset="0"/>
                <a:cs typeface="Times New Roman" pitchFamily="18" charset="0"/>
              </a:rPr>
              <a:t>Major cause of disabilities through complications-blindness, Kidney failure. Coronary thrombosis, gangrene of lower extremities etc.</a:t>
            </a:r>
          </a:p>
          <a:p>
            <a:pPr>
              <a:buFont typeface="Wingdings" pitchFamily="2" charset="2"/>
              <a:buChar char="Ø"/>
            </a:pPr>
            <a:r>
              <a:rPr lang="en-US" sz="3200" dirty="0" smtClean="0">
                <a:latin typeface="Times New Roman" pitchFamily="18" charset="0"/>
                <a:cs typeface="Times New Roman" pitchFamily="18" charset="0"/>
              </a:rPr>
              <a:t>Organize specialized diabetic clinics and units capable of providing diagnostic and management skills of high order.</a:t>
            </a:r>
          </a:p>
          <a:p>
            <a:endParaRPr lang="en-IN"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1266" name="Picture 2" descr="F:\Diabetes\scan0022.jpg"/>
          <p:cNvPicPr>
            <a:picLocks noGrp="1" noChangeAspect="1" noChangeArrowheads="1"/>
          </p:cNvPicPr>
          <p:nvPr>
            <p:ph idx="1"/>
          </p:nvPr>
        </p:nvPicPr>
        <p:blipFill>
          <a:blip r:embed="rId2" cstate="print"/>
          <a:srcRect/>
          <a:stretch>
            <a:fillRect/>
          </a:stretch>
        </p:blipFill>
        <p:spPr bwMode="auto">
          <a:xfrm>
            <a:off x="323528" y="548680"/>
            <a:ext cx="8280920" cy="6309320"/>
          </a:xfrm>
          <a:prstGeom prst="rect">
            <a:avLst/>
          </a:prstGeom>
          <a:noFill/>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descr="F:\Diabetes\scan0021.jpg"/>
          <p:cNvPicPr>
            <a:picLocks noGrp="1" noChangeAspect="1" noChangeArrowheads="1"/>
          </p:cNvPicPr>
          <p:nvPr>
            <p:ph idx="1"/>
          </p:nvPr>
        </p:nvPicPr>
        <p:blipFill>
          <a:blip r:embed="rId2" cstate="print"/>
          <a:srcRect/>
          <a:stretch>
            <a:fillRect/>
          </a:stretch>
        </p:blipFill>
        <p:spPr bwMode="auto">
          <a:xfrm>
            <a:off x="0" y="1412776"/>
            <a:ext cx="9144000" cy="5112568"/>
          </a:xfrm>
          <a:prstGeom prst="rect">
            <a:avLst/>
          </a:prstGeom>
          <a:noFill/>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42" name="Picture 2" descr="F:\Diabetes\scan0025.jpg"/>
          <p:cNvPicPr>
            <a:picLocks noGrp="1" noChangeAspect="1" noChangeArrowheads="1"/>
          </p:cNvPicPr>
          <p:nvPr>
            <p:ph idx="1"/>
          </p:nvPr>
        </p:nvPicPr>
        <p:blipFill>
          <a:blip r:embed="rId2" cstate="print"/>
          <a:srcRect/>
          <a:stretch>
            <a:fillRect/>
          </a:stretch>
        </p:blipFill>
        <p:spPr bwMode="auto">
          <a:xfrm rot="10800000">
            <a:off x="0" y="0"/>
            <a:ext cx="9144000" cy="6858000"/>
          </a:xfrm>
          <a:prstGeom prst="rect">
            <a:avLst/>
          </a:prstGeom>
          <a:noFill/>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Eye complications</a:t>
            </a:r>
            <a:endParaRPr lang="en-IN" dirty="0"/>
          </a:p>
        </p:txBody>
      </p:sp>
      <p:pic>
        <p:nvPicPr>
          <p:cNvPr id="9218" name="Picture 2" descr="C:\Users\DOCTOR\Desktop\getty_rm_photo_of_diabetic_retinopathy.jpg"/>
          <p:cNvPicPr>
            <a:picLocks noGrp="1" noChangeAspect="1" noChangeArrowheads="1"/>
          </p:cNvPicPr>
          <p:nvPr>
            <p:ph sz="quarter" idx="1"/>
          </p:nvPr>
        </p:nvPicPr>
        <p:blipFill>
          <a:blip r:embed="rId2" cstate="print"/>
          <a:srcRect/>
          <a:stretch>
            <a:fillRect/>
          </a:stretch>
        </p:blipFill>
        <p:spPr bwMode="auto">
          <a:xfrm>
            <a:off x="0" y="1340768"/>
            <a:ext cx="9144000" cy="5517232"/>
          </a:xfrm>
          <a:prstGeom prst="rect">
            <a:avLst/>
          </a:prstGeom>
          <a:noFill/>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http://upload.wikimedia.org/wikipedia/commons/thumb/2/2f/Necrobiosislipoidica.jpg/230px-Necrobiosislipoidica.jpg">
            <a:hlinkClick r:id="rId2"/>
          </p:cNvPr>
          <p:cNvPicPr>
            <a:picLocks noGrp="1"/>
          </p:cNvPicPr>
          <p:nvPr>
            <p:ph sz="quarter" idx="1"/>
          </p:nvPr>
        </p:nvPicPr>
        <p:blipFill>
          <a:blip r:embed="rId3" cstate="print"/>
          <a:srcRect/>
          <a:stretch>
            <a:fillRect/>
          </a:stretch>
        </p:blipFill>
        <p:spPr bwMode="auto">
          <a:xfrm>
            <a:off x="0" y="260648"/>
            <a:ext cx="9143999" cy="6408712"/>
          </a:xfrm>
          <a:prstGeom prst="rect">
            <a:avLst/>
          </a:prstGeom>
          <a:noFill/>
          <a:ln w="9525">
            <a:noFill/>
            <a:miter lim="800000"/>
            <a:headEnd/>
            <a:tailEnd/>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Involved in basic, clinical and epidemiological research.</a:t>
            </a:r>
          </a:p>
          <a:p>
            <a:pPr>
              <a:buFont typeface="Wingdings" pitchFamily="2" charset="2"/>
              <a:buChar char="Ø"/>
            </a:pPr>
            <a:r>
              <a:rPr lang="en-US" sz="3200" dirty="0" smtClean="0">
                <a:latin typeface="Times New Roman" pitchFamily="18" charset="0"/>
                <a:cs typeface="Times New Roman" pitchFamily="18" charset="0"/>
              </a:rPr>
              <a:t>Local and national registers should be established.</a:t>
            </a:r>
          </a:p>
          <a:p>
            <a:pPr>
              <a:buFont typeface="Wingdings" pitchFamily="2" charset="2"/>
              <a:buChar char="Ø"/>
            </a:pPr>
            <a:endParaRPr lang="en-IN" sz="32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1128</TotalTime>
  <Words>5695</Words>
  <Application>Microsoft Office PowerPoint</Application>
  <PresentationFormat>On-screen Show (4:3)</PresentationFormat>
  <Paragraphs>700</Paragraphs>
  <Slides>108</Slides>
  <Notes>4</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Median</vt:lpstr>
      <vt:lpstr>DIABETES MELLITUS</vt:lpstr>
      <vt:lpstr>Slide 2</vt:lpstr>
      <vt:lpstr>Slide 3</vt:lpstr>
      <vt:lpstr>CLASSIFICATION by WHO</vt:lpstr>
      <vt:lpstr>DIFFERENCE BETWEEN TYPE I AND TYPE II D.M.</vt:lpstr>
      <vt:lpstr>Slide 6</vt:lpstr>
      <vt:lpstr>Slide 7</vt:lpstr>
      <vt:lpstr>TYPE 1 DIABETES</vt:lpstr>
      <vt:lpstr>Slide 9</vt:lpstr>
      <vt:lpstr>SYMPTOMS OF TYPE 1 DIABETES MELLITUS</vt:lpstr>
      <vt:lpstr>Slide 11</vt:lpstr>
      <vt:lpstr>Slide 12</vt:lpstr>
      <vt:lpstr>Slide 13</vt:lpstr>
      <vt:lpstr>Slide 14</vt:lpstr>
      <vt:lpstr>Slide 15</vt:lpstr>
      <vt:lpstr>Slide 16</vt:lpstr>
      <vt:lpstr>Slide 17</vt:lpstr>
      <vt:lpstr>Slide 18</vt:lpstr>
      <vt:lpstr>Slide 19</vt:lpstr>
      <vt:lpstr> TYPE 2 DIABETES</vt:lpstr>
      <vt:lpstr>Slide 21</vt:lpstr>
      <vt:lpstr>Slide 22</vt:lpstr>
      <vt:lpstr>The WHO recommendations for the diagnostic criteria for diabetes and intermediate hyperglycemia</vt:lpstr>
      <vt:lpstr>INSULIN RESISTANCE SYNDROME (SYNDROME X)</vt:lpstr>
      <vt:lpstr>Slide 25</vt:lpstr>
      <vt:lpstr>PROBLEM STATEMENT</vt:lpstr>
      <vt:lpstr>PROBLEM STATEMENT cont…..</vt:lpstr>
      <vt:lpstr>PREVALENCE OF DIABETES IN ADULT POPULATION (AGED ≥20 YEARS) BY YEAR AND REGION </vt:lpstr>
      <vt:lpstr>List of diabetes with highest number of estimated cases of diabetes for 2000 and 2030</vt:lpstr>
      <vt:lpstr>PROBLEM STATEMENT cont…..</vt:lpstr>
      <vt:lpstr>PROBLEM STATEMENT cont…..</vt:lpstr>
      <vt:lpstr>PROBLEM STATEMENT cont…..</vt:lpstr>
      <vt:lpstr>PROBLEM STATEMENT cont…..</vt:lpstr>
      <vt:lpstr>PROBLEM STATEMENT cont…..</vt:lpstr>
      <vt:lpstr>PROBLEM STATEMENT cont…..</vt:lpstr>
      <vt:lpstr>PROBLEM STATEMENT cont…..</vt:lpstr>
      <vt:lpstr>PROBLEM STATEMENT cont…..</vt:lpstr>
      <vt:lpstr>NATURAL HISTORY</vt:lpstr>
      <vt:lpstr>NATURAL HISTORY cont…</vt:lpstr>
      <vt:lpstr>NATURAL HISTORY cont…</vt:lpstr>
      <vt:lpstr>NATURAL HISTORY cont…</vt:lpstr>
      <vt:lpstr>NATURAL HISTORY cont…</vt:lpstr>
      <vt:lpstr>NATURAL HISTORY cont…</vt:lpstr>
      <vt:lpstr>NATURAL HISTORY cont…</vt:lpstr>
      <vt:lpstr>NATURAL HISTORY cont…</vt:lpstr>
      <vt:lpstr>NATURAL HISTORY cont…</vt:lpstr>
      <vt:lpstr>NATURAL HISTORY cont…</vt:lpstr>
      <vt:lpstr>NATURAL HISTORY cont…</vt:lpstr>
      <vt:lpstr>NATURAL HISTORY cont…</vt:lpstr>
      <vt:lpstr>NATURAL HISTORY cont…</vt:lpstr>
      <vt:lpstr>NATURAL HISTORY cont…</vt:lpstr>
      <vt:lpstr>NATURAL HISTORY cont…</vt:lpstr>
      <vt:lpstr>SUMMARY OF STRENGTH OF EVIDENCE OF LIFE-STYLE FACTORS AND RISK OF DEVELOPING TYPE 2 DIABETES</vt:lpstr>
      <vt:lpstr>SCREENING FOR DIABETES</vt:lpstr>
      <vt:lpstr>SCREENING FOR DIABETES cont…</vt:lpstr>
      <vt:lpstr>SCREENING FOR DIABETES cont…</vt:lpstr>
      <vt:lpstr>SCREENING FOR DIABETES cont…</vt:lpstr>
      <vt:lpstr>SCREENING FOR DIABETES cont…</vt:lpstr>
      <vt:lpstr>PREVENTION</vt:lpstr>
      <vt:lpstr>Slide 60</vt:lpstr>
      <vt:lpstr>Slide 61</vt:lpstr>
      <vt:lpstr>Slide 62</vt:lpstr>
      <vt:lpstr>Slide 63</vt:lpstr>
      <vt:lpstr>Slide 64</vt:lpstr>
      <vt:lpstr>Slide 65</vt:lpstr>
      <vt:lpstr>ICMR Guidelines for Management of type-2 Diabetes-2005</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ICMR Guidelines for Management of type-2 Diabetes-2005 Cont……</vt:lpstr>
      <vt:lpstr>Slide 79</vt:lpstr>
      <vt:lpstr>Slide 80</vt:lpstr>
      <vt:lpstr>Slide 81</vt:lpstr>
      <vt:lpstr>Diabetic diet (1500 calories)</vt:lpstr>
      <vt:lpstr>Slide 83</vt:lpstr>
      <vt:lpstr>Diabetic diet</vt:lpstr>
      <vt:lpstr>TARGET FOR CONTROL OF DIABETES</vt:lpstr>
      <vt:lpstr>TARGETS FOR CONTROL OF DIABETES</vt:lpstr>
      <vt:lpstr>TARGETS FOR CONTROL OF LIPIDS</vt:lpstr>
      <vt:lpstr>INDIVIDUAL INTERVENTION IN DIABETES WITH EVIDENCE OF EFFICAC Y</vt:lpstr>
      <vt:lpstr>Slide 89</vt:lpstr>
      <vt:lpstr>Slide 90</vt:lpstr>
      <vt:lpstr>What is the target HbA1c level?</vt:lpstr>
      <vt:lpstr>Slide 92</vt:lpstr>
      <vt:lpstr>Slide 93</vt:lpstr>
      <vt:lpstr>Diabetes self-management education (DSME)</vt:lpstr>
      <vt:lpstr>Glucose monitoring </vt:lpstr>
      <vt:lpstr>Slide 96</vt:lpstr>
      <vt:lpstr>HbA1c measurement </vt:lpstr>
      <vt:lpstr>Slide 98</vt:lpstr>
      <vt:lpstr>PSYCHOLOGICAL CARE</vt:lpstr>
      <vt:lpstr>Slide 100</vt:lpstr>
      <vt:lpstr>Slide 101</vt:lpstr>
      <vt:lpstr>Slide 102</vt:lpstr>
      <vt:lpstr>Slide 103</vt:lpstr>
      <vt:lpstr>Slide 104</vt:lpstr>
      <vt:lpstr>Slide 105</vt:lpstr>
      <vt:lpstr>Eye complications</vt:lpstr>
      <vt:lpstr>Slide 107</vt:lpstr>
      <vt:lpstr>Slide 108</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MELLITUS</dc:title>
  <dc:creator>DOCTOR</dc:creator>
  <cp:lastModifiedBy>Dr.Ajay Agarwal</cp:lastModifiedBy>
  <cp:revision>60</cp:revision>
  <dcterms:created xsi:type="dcterms:W3CDTF">2014-01-02T05:36:33Z</dcterms:created>
  <dcterms:modified xsi:type="dcterms:W3CDTF">2021-09-15T06:59:21Z</dcterms:modified>
</cp:coreProperties>
</file>