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1"/>
  </p:notesMasterIdLst>
  <p:sldIdLst>
    <p:sldId id="257" r:id="rId2"/>
    <p:sldId id="314" r:id="rId3"/>
    <p:sldId id="258" r:id="rId4"/>
    <p:sldId id="315" r:id="rId5"/>
    <p:sldId id="259" r:id="rId6"/>
    <p:sldId id="260" r:id="rId7"/>
    <p:sldId id="261" r:id="rId8"/>
    <p:sldId id="264" r:id="rId9"/>
    <p:sldId id="316" r:id="rId10"/>
    <p:sldId id="265" r:id="rId11"/>
    <p:sldId id="266" r:id="rId12"/>
    <p:sldId id="309" r:id="rId13"/>
    <p:sldId id="310" r:id="rId14"/>
    <p:sldId id="311" r:id="rId15"/>
    <p:sldId id="312" r:id="rId16"/>
    <p:sldId id="313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8" r:id="rId26"/>
    <p:sldId id="279" r:id="rId27"/>
    <p:sldId id="281" r:id="rId28"/>
    <p:sldId id="282" r:id="rId29"/>
    <p:sldId id="283" r:id="rId30"/>
    <p:sldId id="284" r:id="rId31"/>
    <p:sldId id="305" r:id="rId32"/>
    <p:sldId id="285" r:id="rId33"/>
    <p:sldId id="286" r:id="rId34"/>
    <p:sldId id="287" r:id="rId35"/>
    <p:sldId id="288" r:id="rId36"/>
    <p:sldId id="289" r:id="rId37"/>
    <p:sldId id="290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6" r:id="rId48"/>
    <p:sldId id="307" r:id="rId49"/>
    <p:sldId id="308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6741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60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1BEE5-D7F9-40FD-985D-0403EC9BAAAA}" type="datetimeFigureOut">
              <a:rPr lang="en-IN" smtClean="0"/>
              <a:pPr/>
              <a:t>01-05-2020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B43EAF-F2E4-41E2-AE7F-12F003AE4A0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639155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4C9B87F4-BD6B-4BB0-8724-FE0164141F90}" type="datetime5">
              <a:rPr lang="en-US"/>
              <a:pPr/>
              <a:t>1-May-20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3D8795EE-8146-4A05-901C-F6031C391FA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1874855" y="2387322"/>
            <a:ext cx="8610600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6800" b="1" i="0" dirty="0">
                <a:solidFill>
                  <a:schemeClr val="accent1"/>
                </a:solidFill>
                <a:latin typeface="Comic Sans MS" panose="030F0702030302020204" pitchFamily="66" charset="0"/>
              </a:rPr>
              <a:t>MODEL ANALYSIS</a:t>
            </a:r>
          </a:p>
        </p:txBody>
      </p:sp>
    </p:spTree>
    <p:extLst>
      <p:ext uri="{BB962C8B-B14F-4D97-AF65-F5344CB8AC3E}">
        <p14:creationId xmlns="" xmlns:p14="http://schemas.microsoft.com/office/powerpoint/2010/main" val="329114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649E5-630C-41A7-B8C8-9F4EA14B13B3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6600"/>
                </a:solidFill>
                <a:latin typeface="+mn-lt"/>
              </a:rPr>
              <a:t>Introduction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097280" y="1910385"/>
            <a:ext cx="10485120" cy="425026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Comic Sans MS" pitchFamily="66" charset="0"/>
              </a:rPr>
              <a:t>Success in orthodontic treatment – Diagnosis</a:t>
            </a:r>
            <a:r>
              <a:rPr lang="en-US" sz="2800" dirty="0" smtClean="0">
                <a:latin typeface="Comic Sans MS" pitchFamily="66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Comic Sans MS" pitchFamily="66" charset="0"/>
              </a:rPr>
              <a:t>Many </a:t>
            </a:r>
            <a:r>
              <a:rPr lang="en-US" sz="2800" dirty="0">
                <a:latin typeface="Comic Sans MS" pitchFamily="66" charset="0"/>
              </a:rPr>
              <a:t>diagnostic aids are available today but study models are oldest</a:t>
            </a:r>
            <a:r>
              <a:rPr lang="en-US" sz="2800" dirty="0" smtClean="0">
                <a:latin typeface="Comic Sans MS" pitchFamily="66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Comic Sans MS" pitchFamily="66" charset="0"/>
              </a:rPr>
              <a:t>Model </a:t>
            </a:r>
            <a:r>
              <a:rPr lang="en-US" sz="2800" dirty="0">
                <a:latin typeface="Comic Sans MS" pitchFamily="66" charset="0"/>
              </a:rPr>
              <a:t>analysis is an adjunct in diagnosis and treatment planning. It should hence be correlated with the other data in the diagnosis before formulating any treatment plan</a:t>
            </a:r>
            <a:r>
              <a:rPr lang="en-US" sz="2400" dirty="0">
                <a:latin typeface="Comic Sans MS" pitchFamily="66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2600" dirty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US" sz="2600" dirty="0">
              <a:latin typeface="Comic Sans MS" pitchFamily="66" charset="0"/>
            </a:endParaRPr>
          </a:p>
        </p:txBody>
      </p:sp>
      <p:pic>
        <p:nvPicPr>
          <p:cNvPr id="10252" name="Picture 12" descr="TNteet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61600" y="276226"/>
            <a:ext cx="1270000" cy="714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1004835" y="609601"/>
            <a:ext cx="9205965" cy="4499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just" eaLnBrk="1" hangingPunct="1">
              <a:lnSpc>
                <a:spcPct val="175000"/>
              </a:lnSpc>
              <a:spcBef>
                <a:spcPct val="20000"/>
              </a:spcBef>
              <a:buClr>
                <a:schemeClr val="hlink"/>
              </a:buClr>
            </a:pPr>
            <a:endParaRPr lang="en-US" sz="3200" i="0" dirty="0">
              <a:solidFill>
                <a:srgbClr val="66FFCC"/>
              </a:solidFill>
              <a:latin typeface="+mn-lt"/>
            </a:endParaRPr>
          </a:p>
          <a:p>
            <a:pPr algn="just" eaLnBrk="1" hangingPunct="1">
              <a:lnSpc>
                <a:spcPct val="140000"/>
              </a:lnSpc>
              <a:spcBef>
                <a:spcPct val="20000"/>
              </a:spcBef>
              <a:buClr>
                <a:schemeClr val="hlink"/>
              </a:buClr>
            </a:pPr>
            <a:r>
              <a:rPr lang="en-US" sz="3200" i="0" dirty="0">
                <a:latin typeface="+mn-lt"/>
              </a:rPr>
              <a:t>Model analysis is the study of dental casts, which helps to study the occlusion &amp; dentition from all three dimensions &amp; analyze the degree  &amp; severity of malocclusion &amp; to derive the diagnosis &amp; plan for treatment.</a:t>
            </a: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1004835" y="467249"/>
            <a:ext cx="6934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800" b="1" i="0" u="sng" dirty="0">
                <a:solidFill>
                  <a:schemeClr val="accent1"/>
                </a:solidFill>
                <a:latin typeface="Comic Sans MS" panose="030F0702030302020204" pitchFamily="66" charset="0"/>
              </a:rPr>
              <a:t>Definition</a:t>
            </a:r>
          </a:p>
        </p:txBody>
      </p:sp>
    </p:spTree>
    <p:extLst>
      <p:ext uri="{BB962C8B-B14F-4D97-AF65-F5344CB8AC3E}">
        <p14:creationId xmlns="" xmlns:p14="http://schemas.microsoft.com/office/powerpoint/2010/main" val="260942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2" grpId="0" autoUpdateAnimBg="0"/>
      <p:bldP spid="7373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6C-EC89-499D-86C3-1C2F4B953BC4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00036" name="Oval 4" descr="Parchment"/>
          <p:cNvSpPr>
            <a:spLocks noChangeArrowheads="1"/>
          </p:cNvSpPr>
          <p:nvPr/>
        </p:nvSpPr>
        <p:spPr bwMode="auto">
          <a:xfrm>
            <a:off x="3556000" y="1676400"/>
            <a:ext cx="4572000" cy="2971800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endParaRPr lang="en-US" sz="1800"/>
          </a:p>
        </p:txBody>
      </p:sp>
      <p:sp>
        <p:nvSpPr>
          <p:cNvPr id="300037" name="Text Box 5"/>
          <p:cNvSpPr txBox="1">
            <a:spLocks noChangeArrowheads="1"/>
          </p:cNvSpPr>
          <p:nvPr/>
        </p:nvSpPr>
        <p:spPr bwMode="auto">
          <a:xfrm>
            <a:off x="3860800" y="2639305"/>
            <a:ext cx="4184100" cy="107721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chemeClr val="tx2"/>
                </a:solidFill>
              </a:rPr>
              <a:t>Comprehensive diagnosis</a:t>
            </a:r>
          </a:p>
        </p:txBody>
      </p:sp>
      <p:sp>
        <p:nvSpPr>
          <p:cNvPr id="300038" name="Line 6"/>
          <p:cNvSpPr>
            <a:spLocks noChangeShapeType="1"/>
          </p:cNvSpPr>
          <p:nvPr/>
        </p:nvSpPr>
        <p:spPr bwMode="auto">
          <a:xfrm>
            <a:off x="4673600" y="1905000"/>
            <a:ext cx="1016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0039" name="Line 7"/>
          <p:cNvSpPr>
            <a:spLocks noChangeShapeType="1"/>
          </p:cNvSpPr>
          <p:nvPr/>
        </p:nvSpPr>
        <p:spPr bwMode="auto">
          <a:xfrm flipH="1">
            <a:off x="5791200" y="1752600"/>
            <a:ext cx="812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0040" name="Line 8"/>
          <p:cNvSpPr>
            <a:spLocks noChangeShapeType="1"/>
          </p:cNvSpPr>
          <p:nvPr/>
        </p:nvSpPr>
        <p:spPr bwMode="auto">
          <a:xfrm>
            <a:off x="3657600" y="2743200"/>
            <a:ext cx="1828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0041" name="Line 9"/>
          <p:cNvSpPr>
            <a:spLocks noChangeShapeType="1"/>
          </p:cNvSpPr>
          <p:nvPr/>
        </p:nvSpPr>
        <p:spPr bwMode="auto">
          <a:xfrm flipV="1">
            <a:off x="4267200" y="3276600"/>
            <a:ext cx="142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0042" name="Line 10"/>
          <p:cNvSpPr>
            <a:spLocks noChangeShapeType="1"/>
          </p:cNvSpPr>
          <p:nvPr/>
        </p:nvSpPr>
        <p:spPr bwMode="auto">
          <a:xfrm>
            <a:off x="5791200" y="3276600"/>
            <a:ext cx="406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0043" name="Line 11"/>
          <p:cNvSpPr>
            <a:spLocks noChangeShapeType="1"/>
          </p:cNvSpPr>
          <p:nvPr/>
        </p:nvSpPr>
        <p:spPr bwMode="auto">
          <a:xfrm>
            <a:off x="5994400" y="3276600"/>
            <a:ext cx="1625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0044" name="Line 12"/>
          <p:cNvSpPr>
            <a:spLocks noChangeShapeType="1"/>
          </p:cNvSpPr>
          <p:nvPr/>
        </p:nvSpPr>
        <p:spPr bwMode="auto">
          <a:xfrm flipV="1">
            <a:off x="6096000" y="2819400"/>
            <a:ext cx="1930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0045" name="AutoShape 13" descr="Pink tissue paper"/>
          <p:cNvSpPr>
            <a:spLocks noChangeArrowheads="1"/>
          </p:cNvSpPr>
          <p:nvPr/>
        </p:nvSpPr>
        <p:spPr bwMode="auto">
          <a:xfrm rot="2137458">
            <a:off x="6742737" y="924502"/>
            <a:ext cx="2032000" cy="1219200"/>
          </a:xfrm>
          <a:prstGeom prst="flowChartMerg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0047" name="AutoShape 15" descr="Bouquet"/>
          <p:cNvSpPr>
            <a:spLocks noChangeArrowheads="1"/>
          </p:cNvSpPr>
          <p:nvPr/>
        </p:nvSpPr>
        <p:spPr bwMode="auto">
          <a:xfrm rot="6356723">
            <a:off x="7716283" y="2938699"/>
            <a:ext cx="2183593" cy="1553144"/>
          </a:xfrm>
          <a:prstGeom prst="flowChartMerg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0048" name="AutoShape 16" descr="Canvas"/>
          <p:cNvSpPr>
            <a:spLocks noChangeArrowheads="1"/>
          </p:cNvSpPr>
          <p:nvPr/>
        </p:nvSpPr>
        <p:spPr bwMode="auto">
          <a:xfrm rot="9263503">
            <a:off x="5905419" y="4534874"/>
            <a:ext cx="2032000" cy="1295400"/>
          </a:xfrm>
          <a:prstGeom prst="flowChartMerg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0049" name="AutoShape 17" descr="Water droplets"/>
          <p:cNvSpPr>
            <a:spLocks noChangeArrowheads="1"/>
          </p:cNvSpPr>
          <p:nvPr/>
        </p:nvSpPr>
        <p:spPr bwMode="auto">
          <a:xfrm rot="12899830">
            <a:off x="2677697" y="4042119"/>
            <a:ext cx="2115504" cy="1602647"/>
          </a:xfrm>
          <a:prstGeom prst="flowChartMerge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0050" name="AutoShape 18" descr="Walnut"/>
          <p:cNvSpPr>
            <a:spLocks noChangeArrowheads="1"/>
          </p:cNvSpPr>
          <p:nvPr/>
        </p:nvSpPr>
        <p:spPr bwMode="auto">
          <a:xfrm rot="16693321">
            <a:off x="1965221" y="1854154"/>
            <a:ext cx="1524000" cy="1727200"/>
          </a:xfrm>
          <a:prstGeom prst="flowChartMerge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vert="eaVert" wrap="none" anchor="ctr"/>
          <a:lstStyle/>
          <a:p>
            <a:pPr algn="ctr"/>
            <a:endParaRPr lang="en-US" sz="1800"/>
          </a:p>
        </p:txBody>
      </p:sp>
      <p:sp>
        <p:nvSpPr>
          <p:cNvPr id="300051" name="AutoShape 19" descr="Recycled paper"/>
          <p:cNvSpPr>
            <a:spLocks noChangeArrowheads="1"/>
          </p:cNvSpPr>
          <p:nvPr/>
        </p:nvSpPr>
        <p:spPr bwMode="auto">
          <a:xfrm rot="19915151">
            <a:off x="3538112" y="511042"/>
            <a:ext cx="2032000" cy="1295400"/>
          </a:xfrm>
          <a:prstGeom prst="flowChartMerge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vert="eaVert" wrap="none" anchor="ctr"/>
          <a:lstStyle/>
          <a:p>
            <a:pPr algn="ctr"/>
            <a:endParaRPr lang="en-US" sz="1800"/>
          </a:p>
        </p:txBody>
      </p:sp>
      <p:sp>
        <p:nvSpPr>
          <p:cNvPr id="300052" name="Text Box 20"/>
          <p:cNvSpPr txBox="1">
            <a:spLocks noChangeArrowheads="1"/>
          </p:cNvSpPr>
          <p:nvPr/>
        </p:nvSpPr>
        <p:spPr bwMode="auto">
          <a:xfrm rot="2137458">
            <a:off x="7131589" y="1037542"/>
            <a:ext cx="1625600" cy="5847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FF6600"/>
                </a:solidFill>
              </a:rPr>
              <a:t>Clinical Examination</a:t>
            </a:r>
          </a:p>
        </p:txBody>
      </p:sp>
      <p:sp>
        <p:nvSpPr>
          <p:cNvPr id="300054" name="Text Box 22"/>
          <p:cNvSpPr txBox="1">
            <a:spLocks noChangeArrowheads="1"/>
          </p:cNvSpPr>
          <p:nvPr/>
        </p:nvSpPr>
        <p:spPr bwMode="auto">
          <a:xfrm rot="17147148">
            <a:off x="8321967" y="3403648"/>
            <a:ext cx="1644073" cy="830997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err="1">
                <a:solidFill>
                  <a:srgbClr val="2EC000"/>
                </a:solidFill>
              </a:rPr>
              <a:t>Roentgeno-Cephalo-MetricAna-lysis</a:t>
            </a:r>
            <a:endParaRPr lang="en-US" sz="1600" b="1" dirty="0">
              <a:solidFill>
                <a:srgbClr val="2EC000"/>
              </a:solidFill>
            </a:endParaRPr>
          </a:p>
        </p:txBody>
      </p:sp>
      <p:sp>
        <p:nvSpPr>
          <p:cNvPr id="300055" name="Text Box 23"/>
          <p:cNvSpPr txBox="1">
            <a:spLocks noChangeArrowheads="1"/>
          </p:cNvSpPr>
          <p:nvPr/>
        </p:nvSpPr>
        <p:spPr bwMode="auto">
          <a:xfrm rot="20144790">
            <a:off x="6284110" y="5175495"/>
            <a:ext cx="1625600" cy="5847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996600"/>
                </a:solidFill>
              </a:rPr>
              <a:t>Photographic Analysis</a:t>
            </a:r>
          </a:p>
        </p:txBody>
      </p:sp>
      <p:sp>
        <p:nvSpPr>
          <p:cNvPr id="300056" name="Text Box 24"/>
          <p:cNvSpPr txBox="1">
            <a:spLocks noChangeArrowheads="1"/>
          </p:cNvSpPr>
          <p:nvPr/>
        </p:nvSpPr>
        <p:spPr bwMode="auto">
          <a:xfrm>
            <a:off x="2583875" y="4682174"/>
            <a:ext cx="1828800" cy="646331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581DAF"/>
                </a:solidFill>
              </a:rPr>
              <a:t>Radiographic Examination</a:t>
            </a:r>
          </a:p>
        </p:txBody>
      </p:sp>
      <p:sp>
        <p:nvSpPr>
          <p:cNvPr id="300057" name="Text Box 25"/>
          <p:cNvSpPr txBox="1">
            <a:spLocks noChangeArrowheads="1"/>
          </p:cNvSpPr>
          <p:nvPr/>
        </p:nvSpPr>
        <p:spPr bwMode="auto">
          <a:xfrm>
            <a:off x="1727201" y="2343444"/>
            <a:ext cx="1524000" cy="707886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Study Cast Analysis</a:t>
            </a:r>
          </a:p>
        </p:txBody>
      </p:sp>
      <p:sp>
        <p:nvSpPr>
          <p:cNvPr id="300058" name="Text Box 26"/>
          <p:cNvSpPr txBox="1">
            <a:spLocks noChangeArrowheads="1"/>
          </p:cNvSpPr>
          <p:nvPr/>
        </p:nvSpPr>
        <p:spPr bwMode="auto">
          <a:xfrm rot="19912121">
            <a:off x="3661284" y="700807"/>
            <a:ext cx="1524000" cy="40011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CC00CC"/>
                </a:solidFill>
              </a:rPr>
              <a:t>Case History</a:t>
            </a:r>
          </a:p>
        </p:txBody>
      </p:sp>
      <p:pic>
        <p:nvPicPr>
          <p:cNvPr id="300059" name="Picture 27" descr="TNteeth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261600" y="276226"/>
            <a:ext cx="1270000" cy="714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38908" y="307112"/>
            <a:ext cx="10196946" cy="12588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5400" b="1" dirty="0">
                <a:solidFill>
                  <a:schemeClr val="accent1"/>
                </a:solidFill>
                <a:latin typeface="+mn-lt"/>
              </a:rPr>
              <a:t>OBJECTIVES OF IDEAL STUDY MODELS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984738" y="1999868"/>
            <a:ext cx="10319657" cy="4530725"/>
          </a:xfrm>
        </p:spPr>
        <p:txBody>
          <a:bodyPr>
            <a:normAutofit/>
          </a:bodyPr>
          <a:lstStyle/>
          <a:p>
            <a:pPr algn="just">
              <a:lnSpc>
                <a:spcPct val="135000"/>
              </a:lnSpc>
              <a:buFontTx/>
              <a:buBlip>
                <a:blip r:embed="rId3"/>
              </a:buBlip>
            </a:pPr>
            <a:r>
              <a:rPr lang="en-US" sz="2800" dirty="0" smtClean="0">
                <a:solidFill>
                  <a:schemeClr val="tx1"/>
                </a:solidFill>
                <a:latin typeface="Comic Sans MS" pitchFamily="66" charset="0"/>
              </a:rPr>
              <a:t>Models should accurately reproduce the teeth &amp; their surrounding soft tissue.</a:t>
            </a:r>
          </a:p>
          <a:p>
            <a:pPr algn="just">
              <a:lnSpc>
                <a:spcPct val="135000"/>
              </a:lnSpc>
              <a:buFontTx/>
              <a:buBlip>
                <a:blip r:embed="rId3"/>
              </a:buBlip>
            </a:pPr>
            <a:r>
              <a:rPr lang="en-US" sz="2800" dirty="0" smtClean="0">
                <a:solidFill>
                  <a:schemeClr val="tx1"/>
                </a:solidFill>
                <a:latin typeface="Comic Sans MS" pitchFamily="66" charset="0"/>
              </a:rPr>
              <a:t>Models should be well finished.</a:t>
            </a:r>
          </a:p>
        </p:txBody>
      </p:sp>
    </p:spTree>
    <p:extLst>
      <p:ext uri="{BB962C8B-B14F-4D97-AF65-F5344CB8AC3E}">
        <p14:creationId xmlns="" xmlns:p14="http://schemas.microsoft.com/office/powerpoint/2010/main" val="316942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27546" y="0"/>
            <a:ext cx="7772400" cy="1462088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ADVANTAGES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1174400" y="1930120"/>
            <a:ext cx="10180237" cy="4114800"/>
          </a:xfrm>
        </p:spPr>
        <p:txBody>
          <a:bodyPr>
            <a:noAutofit/>
          </a:bodyPr>
          <a:lstStyle/>
          <a:p>
            <a:pPr marL="548640" indent="-411480" algn="just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They are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the only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three dimensional records of the patient’s dentition.</a:t>
            </a:r>
          </a:p>
          <a:p>
            <a:pPr marL="548640" indent="-411480" algn="just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marL="548640" indent="-411480" algn="just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Occlusion can be visualized from the lingual aspect.</a:t>
            </a:r>
          </a:p>
          <a:p>
            <a:pPr marL="548640" indent="-411480" algn="just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marL="548640" indent="-411480" algn="just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They provide a permanent record of the 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intermaxillary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relationship.</a:t>
            </a:r>
          </a:p>
          <a:p>
            <a:pPr marL="548640" indent="-411480" algn="just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marL="548640" indent="-411480" algn="just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Helps to motivate the 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patients,as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they can visualized the treatment progress.</a:t>
            </a:r>
            <a:r>
              <a:rPr lang="en-US" sz="2400" b="1" dirty="0">
                <a:solidFill>
                  <a:schemeClr val="tx1"/>
                </a:solidFill>
              </a:rPr>
              <a:t>  </a:t>
            </a:r>
          </a:p>
        </p:txBody>
      </p:sp>
    </p:spTree>
    <p:extLst>
      <p:ext uri="{BB962C8B-B14F-4D97-AF65-F5344CB8AC3E}">
        <p14:creationId xmlns="" xmlns:p14="http://schemas.microsoft.com/office/powerpoint/2010/main" val="412594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1024933" y="586146"/>
            <a:ext cx="10671348" cy="5486400"/>
          </a:xfrm>
        </p:spPr>
        <p:txBody>
          <a:bodyPr>
            <a:noAutofit/>
          </a:bodyPr>
          <a:lstStyle/>
          <a:p>
            <a:pPr marL="548640" indent="-411480" algn="just">
              <a:lnSpc>
                <a:spcPct val="12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2800" dirty="0" smtClean="0">
                <a:solidFill>
                  <a:schemeClr val="tx1"/>
                </a:solidFill>
                <a:latin typeface="Comic Sans MS" pitchFamily="66" charset="0"/>
              </a:rPr>
              <a:t>They are needed for comparison purposes at the end of treatment &amp; act as a reference for post treatment changes.</a:t>
            </a:r>
          </a:p>
          <a:p>
            <a:pPr marL="548640" indent="-411480" algn="just">
              <a:lnSpc>
                <a:spcPct val="12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sz="28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548640" indent="-411480" algn="just">
              <a:lnSpc>
                <a:spcPct val="12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2800" dirty="0" smtClean="0">
                <a:solidFill>
                  <a:schemeClr val="tx1"/>
                </a:solidFill>
                <a:latin typeface="Comic Sans MS" pitchFamily="66" charset="0"/>
              </a:rPr>
              <a:t>They serve as reminder for the parent &amp; the patient of the condition present at the start of treatment.</a:t>
            </a:r>
          </a:p>
          <a:p>
            <a:pPr marL="548640" indent="-411480" algn="just">
              <a:lnSpc>
                <a:spcPct val="12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sz="28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548640" indent="-411480" algn="just">
              <a:lnSpc>
                <a:spcPct val="12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2800" dirty="0" smtClean="0">
                <a:solidFill>
                  <a:schemeClr val="tx1"/>
                </a:solidFill>
                <a:latin typeface="Comic Sans MS" pitchFamily="66" charset="0"/>
              </a:rPr>
              <a:t>In case the patient has to be transferred to another clinician, study model are an important record.  </a:t>
            </a:r>
            <a:endParaRPr lang="en-US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887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-295634"/>
            <a:ext cx="7772400" cy="1309688"/>
          </a:xfrm>
        </p:spPr>
        <p:txBody>
          <a:bodyPr/>
          <a:lstStyle/>
          <a:p>
            <a:pPr>
              <a:defRPr/>
            </a:pPr>
            <a:r>
              <a:rPr lang="en-US" sz="5400" b="1" dirty="0">
                <a:solidFill>
                  <a:schemeClr val="accent1"/>
                </a:solidFill>
                <a:latin typeface="+mn-lt"/>
              </a:rPr>
              <a:t>USES OF STUDY MODELS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854110" y="1581226"/>
            <a:ext cx="10471775" cy="6019800"/>
          </a:xfrm>
        </p:spPr>
        <p:txBody>
          <a:bodyPr>
            <a:noAutofit/>
          </a:bodyPr>
          <a:lstStyle/>
          <a:p>
            <a:pPr algn="just">
              <a:lnSpc>
                <a:spcPct val="95000"/>
              </a:lnSpc>
              <a:buBlip>
                <a:blip r:embed="rId3"/>
              </a:buBlip>
            </a:pP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Assist &amp; record dental anatomy, </a:t>
            </a:r>
            <a:r>
              <a:rPr lang="en-US" sz="28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intercuspation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arch 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form and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curves of occlusion</a:t>
            </a:r>
          </a:p>
          <a:p>
            <a:pPr algn="just">
              <a:lnSpc>
                <a:spcPct val="95000"/>
              </a:lnSpc>
              <a:buFont typeface="Wingdings" panose="05000000000000000000" pitchFamily="2" charset="2"/>
              <a:buBlip>
                <a:blip r:embed="rId3"/>
              </a:buBlip>
            </a:pP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Evaluate occlusion with the aid of articulators</a:t>
            </a:r>
          </a:p>
          <a:p>
            <a:pPr algn="just">
              <a:lnSpc>
                <a:spcPct val="95000"/>
              </a:lnSpc>
              <a:buFont typeface="Wingdings" panose="05000000000000000000" pitchFamily="2" charset="2"/>
              <a:buBlip>
                <a:blip r:embed="rId3"/>
              </a:buBlip>
            </a:pP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Measure progress during treatment</a:t>
            </a:r>
          </a:p>
          <a:p>
            <a:pPr algn="just">
              <a:lnSpc>
                <a:spcPct val="95000"/>
              </a:lnSpc>
              <a:buFont typeface="Wingdings" panose="05000000000000000000" pitchFamily="2" charset="2"/>
              <a:buBlip>
                <a:blip r:embed="rId3"/>
              </a:buBlip>
            </a:pP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Detect abnormalities </a:t>
            </a:r>
          </a:p>
          <a:p>
            <a:pPr algn="just">
              <a:lnSpc>
                <a:spcPct val="95000"/>
              </a:lnSpc>
              <a:buFont typeface="Wingdings" panose="05000000000000000000" pitchFamily="2" charset="2"/>
              <a:buNone/>
            </a:pP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</a:t>
            </a:r>
            <a:r>
              <a:rPr lang="en-US" sz="28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eg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 localized enlargement, distortion of arch form</a:t>
            </a:r>
          </a:p>
          <a:p>
            <a:pPr algn="just">
              <a:lnSpc>
                <a:spcPct val="95000"/>
              </a:lnSpc>
              <a:buFont typeface="Wingdings" panose="05000000000000000000" pitchFamily="2" charset="2"/>
              <a:buBlip>
                <a:blip r:embed="rId3"/>
              </a:buBlip>
            </a:pP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Calculate space analyses</a:t>
            </a:r>
          </a:p>
          <a:p>
            <a:pPr algn="just">
              <a:lnSpc>
                <a:spcPct val="95000"/>
              </a:lnSpc>
              <a:buFont typeface="Wingdings" panose="05000000000000000000" pitchFamily="2" charset="2"/>
              <a:buBlip>
                <a:blip r:embed="rId3"/>
              </a:buBlip>
            </a:pP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Provide records for the purpose of studying treatment stability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441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3502-6BB1-4A7A-B9A9-F7B19DDB0228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rgbClr val="FF6600"/>
                </a:solidFill>
                <a:latin typeface="+mn-lt"/>
              </a:rPr>
              <a:t>PARTS OF THE STUDY </a:t>
            </a:r>
            <a:r>
              <a:rPr lang="en-US" sz="4400" b="1" dirty="0" smtClean="0">
                <a:solidFill>
                  <a:srgbClr val="FF6600"/>
                </a:solidFill>
                <a:latin typeface="+mn-lt"/>
              </a:rPr>
              <a:t>MODELS</a:t>
            </a:r>
            <a:endParaRPr lang="en-US" sz="4400" dirty="0"/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738741"/>
            <a:ext cx="8331200" cy="4530725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omic Sans MS" pitchFamily="66" charset="0"/>
              </a:rPr>
              <a:t>Study models can be divided into two parts:</a:t>
            </a:r>
          </a:p>
          <a:p>
            <a:pPr>
              <a:buFont typeface="Wingdings" pitchFamily="2" charset="2"/>
              <a:buNone/>
            </a:pPr>
            <a:endParaRPr lang="en-US" sz="2800" dirty="0">
              <a:latin typeface="Comic Sans MS" pitchFamily="66" charset="0"/>
            </a:endParaRPr>
          </a:p>
          <a:p>
            <a:r>
              <a:rPr lang="en-US" sz="2800" dirty="0">
                <a:latin typeface="Comic Sans MS" pitchFamily="66" charset="0"/>
              </a:rPr>
              <a:t>The anatomic portion.</a:t>
            </a:r>
          </a:p>
          <a:p>
            <a:pPr>
              <a:buFont typeface="Wingdings" pitchFamily="2" charset="2"/>
              <a:buNone/>
            </a:pPr>
            <a:endParaRPr lang="en-US" sz="2800" dirty="0">
              <a:latin typeface="Comic Sans MS" pitchFamily="66" charset="0"/>
            </a:endParaRPr>
          </a:p>
          <a:p>
            <a:r>
              <a:rPr lang="en-US" sz="2800" dirty="0">
                <a:latin typeface="Comic Sans MS" pitchFamily="66" charset="0"/>
              </a:rPr>
              <a:t>The artistic portion.  </a:t>
            </a:r>
          </a:p>
        </p:txBody>
      </p:sp>
      <p:pic>
        <p:nvPicPr>
          <p:cNvPr id="343044" name="Picture 4" descr="dental_ca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08800" y="2438401"/>
            <a:ext cx="3507317" cy="23272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43046" name="Picture 6" descr="TNteeth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0261600" y="276226"/>
            <a:ext cx="1270000" cy="7143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-304800"/>
            <a:ext cx="8382000" cy="1462088"/>
          </a:xfrm>
        </p:spPr>
        <p:txBody>
          <a:bodyPr/>
          <a:lstStyle/>
          <a:p>
            <a:pPr algn="ctr">
              <a:defRPr/>
            </a:pPr>
            <a:r>
              <a:rPr lang="en-US" sz="4000" b="1" dirty="0" smtClean="0">
                <a:solidFill>
                  <a:srgbClr val="FF6600"/>
                </a:solidFill>
                <a:latin typeface="+mn-lt"/>
              </a:rPr>
              <a:t>	</a:t>
            </a:r>
            <a:r>
              <a:rPr lang="en-US" sz="6000" b="1" dirty="0" smtClean="0">
                <a:solidFill>
                  <a:srgbClr val="FF6600"/>
                </a:solidFill>
                <a:latin typeface="+mn-lt"/>
              </a:rPr>
              <a:t>MODEL ANALYSES</a:t>
            </a:r>
            <a:endParaRPr lang="en-US" sz="6000" b="1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38940" y="1219200"/>
            <a:ext cx="4724400" cy="5334000"/>
          </a:xfrm>
          <a:ln>
            <a:solidFill>
              <a:srgbClr val="FFCC99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548640" indent="-411480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sz="4000" b="1" dirty="0" smtClean="0">
                <a:solidFill>
                  <a:srgbClr val="00B050"/>
                </a:solidFill>
                <a:latin typeface="Monotype Corsiva" pitchFamily="66" charset="0"/>
              </a:rPr>
              <a:t>   PERMANENT </a:t>
            </a:r>
            <a:r>
              <a:rPr lang="en-US" sz="4000" b="1" dirty="0">
                <a:solidFill>
                  <a:srgbClr val="00B050"/>
                </a:solidFill>
                <a:latin typeface="Monotype Corsiva" pitchFamily="66" charset="0"/>
              </a:rPr>
              <a:t>DENTITION ANALYSIS</a:t>
            </a:r>
          </a:p>
          <a:p>
            <a:pPr marL="548640" indent="-411480">
              <a:lnSpc>
                <a:spcPct val="80000"/>
              </a:lnSpc>
              <a:spcAft>
                <a:spcPts val="0"/>
              </a:spcAft>
              <a:buClr>
                <a:srgbClr val="66CCFF"/>
              </a:buClr>
              <a:buFont typeface="Wingdings" pitchFamily="2" charset="2"/>
              <a:buChar char="ü"/>
              <a:defRPr/>
            </a:pPr>
            <a:endParaRPr lang="en-US" sz="2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548640" indent="-411480">
              <a:lnSpc>
                <a:spcPct val="80000"/>
              </a:lnSpc>
              <a:spcAft>
                <a:spcPts val="0"/>
              </a:spcAft>
              <a:buClr>
                <a:srgbClr val="66CCFF"/>
              </a:buClr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Pont’s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analysis</a:t>
            </a:r>
          </a:p>
          <a:p>
            <a:pPr marL="548640" indent="-411480">
              <a:lnSpc>
                <a:spcPct val="80000"/>
              </a:lnSpc>
              <a:spcAft>
                <a:spcPts val="0"/>
              </a:spcAft>
              <a:buClr>
                <a:srgbClr val="66CCFF"/>
              </a:buClr>
              <a:buFont typeface="Wingdings" pitchFamily="2" charset="2"/>
              <a:buChar char="ü"/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Linder 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Harth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index</a:t>
            </a:r>
          </a:p>
          <a:p>
            <a:pPr marL="548640" indent="-411480">
              <a:lnSpc>
                <a:spcPct val="80000"/>
              </a:lnSpc>
              <a:spcAft>
                <a:spcPts val="0"/>
              </a:spcAft>
              <a:buClr>
                <a:srgbClr val="66CCFF"/>
              </a:buClr>
              <a:buFont typeface="Wingdings" pitchFamily="2" charset="2"/>
              <a:buChar char="ü"/>
              <a:defRPr/>
            </a:pP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Korkhaus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analysis</a:t>
            </a:r>
          </a:p>
          <a:p>
            <a:pPr marL="548640" indent="-411480">
              <a:lnSpc>
                <a:spcPct val="80000"/>
              </a:lnSpc>
              <a:spcAft>
                <a:spcPts val="0"/>
              </a:spcAft>
              <a:buClr>
                <a:srgbClr val="66CCFF"/>
              </a:buClr>
              <a:buFont typeface="Wingdings" pitchFamily="2" charset="2"/>
              <a:buChar char="ü"/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Ashley Howe’s analysis</a:t>
            </a:r>
          </a:p>
          <a:p>
            <a:pPr marL="548640" indent="-411480">
              <a:lnSpc>
                <a:spcPct val="80000"/>
              </a:lnSpc>
              <a:spcAft>
                <a:spcPts val="0"/>
              </a:spcAft>
              <a:buClr>
                <a:srgbClr val="66CCFF"/>
              </a:buClr>
              <a:buFont typeface="Wingdings" pitchFamily="2" charset="2"/>
              <a:buChar char="ü"/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Wayne A. Bolton analysis</a:t>
            </a:r>
          </a:p>
          <a:p>
            <a:pPr marL="548640" indent="-411480">
              <a:lnSpc>
                <a:spcPct val="80000"/>
              </a:lnSpc>
              <a:spcAft>
                <a:spcPts val="0"/>
              </a:spcAft>
              <a:buClr>
                <a:srgbClr val="66CCFF"/>
              </a:buClr>
              <a:buFont typeface="Wingdings" pitchFamily="2" charset="2"/>
              <a:buChar char="ü"/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Carey’s analysis</a:t>
            </a:r>
          </a:p>
          <a:p>
            <a:pPr marL="548640" indent="-411480">
              <a:lnSpc>
                <a:spcPct val="80000"/>
              </a:lnSpc>
              <a:spcAft>
                <a:spcPts val="0"/>
              </a:spcAft>
              <a:buClr>
                <a:srgbClr val="66CCFF"/>
              </a:buClr>
              <a:buFont typeface="Wingdings" pitchFamily="2" charset="2"/>
              <a:buChar char="ü"/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Arch perimeter analysis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7359468" y="1145312"/>
            <a:ext cx="3733800" cy="5226046"/>
          </a:xfrm>
          <a:prstGeom prst="rect">
            <a:avLst/>
          </a:prstGeom>
          <a:noFill/>
          <a:ln w="9525">
            <a:solidFill>
              <a:srgbClr val="FFCC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000" b="1" i="0" dirty="0">
                <a:solidFill>
                  <a:srgbClr val="00B050"/>
                </a:solidFill>
                <a:latin typeface="Monotype Corsiva" panose="03010101010201010101" pitchFamily="66" charset="0"/>
              </a:rPr>
              <a:t>MIXED DENTITION ANALYSIS</a:t>
            </a:r>
          </a:p>
          <a:p>
            <a:pPr>
              <a:lnSpc>
                <a:spcPct val="115000"/>
              </a:lnSpc>
              <a:spcBef>
                <a:spcPct val="50000"/>
              </a:spcBef>
              <a:buClr>
                <a:srgbClr val="66CCFF"/>
              </a:buClr>
              <a:buFont typeface="Wingdings" panose="05000000000000000000" pitchFamily="2" charset="2"/>
              <a:buChar char="ü"/>
            </a:pPr>
            <a:r>
              <a:rPr lang="en-US" sz="2400" i="0" dirty="0" smtClean="0">
                <a:latin typeface="Comic Sans MS" panose="030F0702030302020204" pitchFamily="66" charset="0"/>
              </a:rPr>
              <a:t>Moyer’s </a:t>
            </a:r>
            <a:r>
              <a:rPr lang="en-US" sz="2400" i="0" dirty="0">
                <a:latin typeface="Comic Sans MS" panose="030F0702030302020204" pitchFamily="66" charset="0"/>
              </a:rPr>
              <a:t>mixed                 dentition analysis</a:t>
            </a:r>
          </a:p>
          <a:p>
            <a:pPr>
              <a:lnSpc>
                <a:spcPct val="115000"/>
              </a:lnSpc>
              <a:spcBef>
                <a:spcPct val="50000"/>
              </a:spcBef>
              <a:buClr>
                <a:srgbClr val="66CCFF"/>
              </a:buClr>
              <a:buFont typeface="Wingdings" panose="05000000000000000000" pitchFamily="2" charset="2"/>
              <a:buChar char="ü"/>
            </a:pPr>
            <a:r>
              <a:rPr lang="en-US" sz="2400" i="0" dirty="0">
                <a:latin typeface="Comic Sans MS" panose="030F0702030302020204" pitchFamily="66" charset="0"/>
              </a:rPr>
              <a:t>Tanaka &amp; </a:t>
            </a:r>
            <a:r>
              <a:rPr lang="en-US" sz="2400" i="0" dirty="0" err="1">
                <a:latin typeface="Comic Sans MS" panose="030F0702030302020204" pitchFamily="66" charset="0"/>
              </a:rPr>
              <a:t>johnson</a:t>
            </a:r>
            <a:r>
              <a:rPr lang="en-US" sz="2400" i="0" dirty="0">
                <a:latin typeface="Comic Sans MS" panose="030F0702030302020204" pitchFamily="66" charset="0"/>
              </a:rPr>
              <a:t>       analysis</a:t>
            </a:r>
          </a:p>
          <a:p>
            <a:pPr>
              <a:lnSpc>
                <a:spcPct val="115000"/>
              </a:lnSpc>
              <a:spcBef>
                <a:spcPct val="50000"/>
              </a:spcBef>
              <a:buClr>
                <a:srgbClr val="66CCFF"/>
              </a:buClr>
              <a:buFont typeface="Wingdings" panose="05000000000000000000" pitchFamily="2" charset="2"/>
              <a:buChar char="ü"/>
            </a:pPr>
            <a:r>
              <a:rPr lang="en-US" sz="2400" i="0" dirty="0">
                <a:latin typeface="Comic Sans MS" panose="030F0702030302020204" pitchFamily="66" charset="0"/>
              </a:rPr>
              <a:t>Radiographic Method</a:t>
            </a:r>
          </a:p>
          <a:p>
            <a:pPr>
              <a:lnSpc>
                <a:spcPct val="115000"/>
              </a:lnSpc>
              <a:spcBef>
                <a:spcPct val="50000"/>
              </a:spcBef>
              <a:buClr>
                <a:srgbClr val="66CCFF"/>
              </a:buClr>
              <a:buFont typeface="Wingdings" panose="05000000000000000000" pitchFamily="2" charset="2"/>
              <a:buChar char="ü"/>
            </a:pPr>
            <a:endParaRPr lang="en-US" sz="2400" i="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884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6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14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560"/>
                            </p:stCondLst>
                            <p:childTnLst>
                              <p:par>
                                <p:cTn id="2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560"/>
                            </p:stCondLst>
                            <p:childTnLst>
                              <p:par>
                                <p:cTn id="66" presetID="34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2" presetID="34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8" presetID="34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966914"/>
            <a:ext cx="8839200" cy="1462087"/>
          </a:xfrm>
        </p:spPr>
        <p:txBody>
          <a:bodyPr>
            <a:normAutofit fontScale="90000"/>
          </a:bodyPr>
          <a:lstStyle/>
          <a:p>
            <a:pPr algn="ctr">
              <a:lnSpc>
                <a:spcPct val="155000"/>
              </a:lnSpc>
              <a:defRPr/>
            </a:pPr>
            <a:r>
              <a:rPr lang="en-US" sz="6600" dirty="0">
                <a:solidFill>
                  <a:srgbClr val="FF99FF"/>
                </a:solidFill>
                <a:latin typeface="+mn-lt"/>
              </a:rPr>
              <a:t>      PERMANENT DENTITION   ANALYSIS</a:t>
            </a:r>
          </a:p>
        </p:txBody>
      </p:sp>
    </p:spTree>
    <p:extLst>
      <p:ext uri="{BB962C8B-B14F-4D97-AF65-F5344CB8AC3E}">
        <p14:creationId xmlns="" xmlns:p14="http://schemas.microsoft.com/office/powerpoint/2010/main" val="141702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1625"/>
            <a:ext cx="9689960" cy="146208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5400" b="1" dirty="0">
                <a:solidFill>
                  <a:schemeClr val="accent1"/>
                </a:solidFill>
                <a:latin typeface="Monotype Corsiva" pitchFamily="66" charset="0"/>
              </a:rPr>
              <a:t>ARCH  PERIMETER   ANALYSIS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1416818" y="3124200"/>
            <a:ext cx="8793982" cy="2514600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  <a:buFontTx/>
              <a:buNone/>
            </a:pP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Same as Carey’s analysis when carried out </a:t>
            </a:r>
            <a:r>
              <a:rPr lang="en-US" sz="2800" i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in the </a:t>
            </a:r>
            <a:r>
              <a:rPr lang="en-US" sz="2800" i="1" u="sng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upper arch</a:t>
            </a:r>
          </a:p>
        </p:txBody>
      </p:sp>
    </p:spTree>
    <p:extLst>
      <p:ext uri="{BB962C8B-B14F-4D97-AF65-F5344CB8AC3E}">
        <p14:creationId xmlns="" xmlns:p14="http://schemas.microsoft.com/office/powerpoint/2010/main" val="205948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-152400"/>
            <a:ext cx="7772400" cy="1462088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chemeClr val="accent1"/>
                </a:solidFill>
                <a:latin typeface="Monotype Corsiva" pitchFamily="66" charset="0"/>
              </a:rPr>
              <a:t>CAREY’S   ANALYSIS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834011" y="1341456"/>
            <a:ext cx="10671352" cy="548640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the arch-length-tooth material discrepancy is the main cause for most malocclusion &amp; can be calculated with the help of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carey’s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analysis</a:t>
            </a:r>
          </a:p>
          <a:p>
            <a:pPr algn="just">
              <a:lnSpc>
                <a:spcPct val="11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</a:t>
            </a:r>
          </a:p>
          <a:p>
            <a:pPr algn="just">
              <a:lnSpc>
                <a:spcPct val="115000"/>
              </a:lnSpc>
              <a:buFontTx/>
              <a:buNone/>
            </a:pPr>
            <a:r>
              <a:rPr lang="en-US" sz="2600" b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PROCEDURE</a:t>
            </a:r>
            <a:r>
              <a:rPr lang="en-US" sz="26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:-</a:t>
            </a:r>
          </a:p>
          <a:p>
            <a:pPr algn="just">
              <a:lnSpc>
                <a:spcPct val="11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 the arch length is measured anterior to the first permanent molar using a soft brass wire</a:t>
            </a:r>
          </a:p>
          <a:p>
            <a:pPr algn="just">
              <a:lnSpc>
                <a:spcPct val="11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 the wire is placed touching the mesial aspect of lower first permanent molar, then passed along the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buccal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cusps of premolars,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incisal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edges of the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anteriors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&amp; finally continued the some way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upto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mesial of the first molar of the contra lateral side     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317248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10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854110" y="228600"/>
            <a:ext cx="10239270" cy="6629400"/>
          </a:xfrm>
        </p:spPr>
        <p:txBody>
          <a:bodyPr/>
          <a:lstStyle/>
          <a:p>
            <a:pPr algn="just">
              <a:lnSpc>
                <a:spcPct val="12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brass wire should be passed along the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cingulum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of anterior teeth if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anteriors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are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proclined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&amp; along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the labial surface if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anteriors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are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retroclined</a:t>
            </a:r>
            <a:endParaRPr lang="en-US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20000"/>
              </a:lnSpc>
              <a:buFontTx/>
              <a:buNone/>
            </a:pPr>
            <a:endParaRPr lang="en-US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20000"/>
              </a:lnSpc>
              <a:buFontTx/>
              <a:buNone/>
            </a:pP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mesiodistal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width of teeth anterior to first molar are measured &amp; summed up as </a:t>
            </a: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total tooth material</a:t>
            </a:r>
          </a:p>
          <a:p>
            <a:pPr algn="just">
              <a:lnSpc>
                <a:spcPct val="120000"/>
              </a:lnSpc>
              <a:buFontTx/>
              <a:buNone/>
            </a:pPr>
            <a:endParaRPr lang="en-US" sz="2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20000"/>
              </a:lnSpc>
              <a:buFontTx/>
              <a:buNone/>
            </a:pP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difference between the arch length &amp; the actual measured tooth material gives the discrepancy   </a:t>
            </a:r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465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20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30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scan0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52426"/>
            <a:ext cx="4421188" cy="6124575"/>
          </a:xfrm>
          <a:prstGeom prst="rect">
            <a:avLst/>
          </a:prstGeom>
          <a:noFill/>
          <a:ln w="38100">
            <a:solidFill>
              <a:srgbClr val="FFD3A7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3916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815107" y="-154708"/>
            <a:ext cx="7772400" cy="1462088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6600"/>
                </a:solidFill>
                <a:latin typeface="Comic Sans MS" pitchFamily="66" charset="0"/>
              </a:rPr>
              <a:t>INTERPRETATION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874207" y="1447800"/>
            <a:ext cx="10480430" cy="5410200"/>
          </a:xfrm>
        </p:spPr>
        <p:txBody>
          <a:bodyPr>
            <a:normAutofit/>
          </a:bodyPr>
          <a:lstStyle/>
          <a:p>
            <a:pPr marL="609600" indent="-60960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If the arch length discrepancy is:-</a:t>
            </a:r>
          </a:p>
          <a:p>
            <a:pPr marL="609600" indent="-609600"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  <a:p>
            <a:pPr marL="609600" indent="-609600" algn="just">
              <a:lnSpc>
                <a:spcPct val="115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a) 0-2.5mm:- proximal stripping can be carried out to reduce the total tooth material </a:t>
            </a:r>
          </a:p>
          <a:p>
            <a:pPr marL="609600" indent="-609600" algn="just">
              <a:lnSpc>
                <a:spcPct val="115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609600" indent="-609600" algn="just">
              <a:lnSpc>
                <a:spcPct val="115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b) 2.5-5mm:- extraction of second premolar is indicated</a:t>
            </a:r>
          </a:p>
          <a:p>
            <a:pPr marL="609600" indent="-609600" algn="just">
              <a:lnSpc>
                <a:spcPct val="115000"/>
              </a:lnSpc>
              <a:buNone/>
            </a:pPr>
            <a:endParaRPr lang="en-US" sz="2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609600" indent="-609600" algn="just">
              <a:lnSpc>
                <a:spcPct val="115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c) Greater than 5mm:- extraction of first premolar is usually required </a:t>
            </a:r>
          </a:p>
        </p:txBody>
      </p:sp>
    </p:spTree>
    <p:extLst>
      <p:ext uri="{BB962C8B-B14F-4D97-AF65-F5344CB8AC3E}">
        <p14:creationId xmlns="" xmlns:p14="http://schemas.microsoft.com/office/powerpoint/2010/main" val="275624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825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10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20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3000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825"/>
                            </p:stCondLst>
                            <p:childTnLst>
                              <p:par>
                                <p:cTn id="2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09964" y="218498"/>
            <a:ext cx="7772400" cy="14620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6600" b="1" dirty="0">
                <a:solidFill>
                  <a:srgbClr val="FF6600"/>
                </a:solidFill>
                <a:latin typeface="+mn-lt"/>
              </a:rPr>
              <a:t>PONT’S ANALYSIS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981200"/>
            <a:ext cx="9144000" cy="4876800"/>
          </a:xfrm>
        </p:spPr>
        <p:txBody>
          <a:bodyPr>
            <a:normAutofit/>
          </a:bodyPr>
          <a:lstStyle/>
          <a:p>
            <a:pPr algn="just">
              <a:lnSpc>
                <a:spcPct val="195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In 1909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ont presented a method whereby the mere measurement of four maxillary incisors automatically established the width of the arch in the premolar &amp; molar region</a:t>
            </a:r>
          </a:p>
        </p:txBody>
      </p:sp>
    </p:spTree>
    <p:extLst>
      <p:ext uri="{BB962C8B-B14F-4D97-AF65-F5344CB8AC3E}">
        <p14:creationId xmlns="" xmlns:p14="http://schemas.microsoft.com/office/powerpoint/2010/main" val="92275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972127" y="-184728"/>
            <a:ext cx="7772400" cy="1462088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FF6600"/>
                </a:solidFill>
                <a:latin typeface="+mn-lt"/>
              </a:rPr>
              <a:t>PROCEDURE</a:t>
            </a:r>
            <a:endParaRPr lang="en-US" b="1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011534" y="1685926"/>
            <a:ext cx="4937090" cy="4724400"/>
          </a:xfrm>
        </p:spPr>
        <p:txBody>
          <a:bodyPr>
            <a:normAutofit/>
          </a:bodyPr>
          <a:lstStyle/>
          <a:p>
            <a:pPr marL="609600" indent="-609600" algn="just">
              <a:lnSpc>
                <a:spcPct val="13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Blip>
                <a:blip r:embed="rId2"/>
              </a:buBlip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The greatest width of incisors is measured with calipers recorded on a line, &amp; their sums when recorded in millimeters</a:t>
            </a:r>
          </a:p>
          <a:p>
            <a:pPr marL="609600" indent="-609600" algn="just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            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this is termed as 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“sum of incisors” (SI)</a:t>
            </a:r>
          </a:p>
          <a:p>
            <a:pPr marL="609600" indent="-609600" algn="just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 sz="2400" i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29701" name="Picture 5" descr="scan0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1685926"/>
            <a:ext cx="3683000" cy="4410075"/>
          </a:xfrm>
          <a:prstGeom prst="rect">
            <a:avLst/>
          </a:prstGeom>
          <a:noFill/>
          <a:ln w="38100">
            <a:solidFill>
              <a:srgbClr val="CCFFCC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990143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675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175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675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828800" y="381000"/>
            <a:ext cx="8534400" cy="318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just" eaLnBrk="1" hangingPunct="1">
              <a:lnSpc>
                <a:spcPct val="145000"/>
              </a:lnSpc>
            </a:pPr>
            <a:r>
              <a:rPr lang="en-US" sz="2800" i="0" dirty="0">
                <a:latin typeface="Comic Sans MS" panose="030F0702030302020204" pitchFamily="66" charset="0"/>
              </a:rPr>
              <a:t>The distance between the upper right first premolar &amp; upper left first premolar (that is the distal end of the </a:t>
            </a:r>
            <a:r>
              <a:rPr lang="en-US" sz="2800" i="0" dirty="0" err="1">
                <a:latin typeface="Comic Sans MS" panose="030F0702030302020204" pitchFamily="66" charset="0"/>
              </a:rPr>
              <a:t>occlusal</a:t>
            </a:r>
            <a:r>
              <a:rPr lang="en-US" sz="2800" i="0" dirty="0">
                <a:latin typeface="Comic Sans MS" panose="030F0702030302020204" pitchFamily="66" charset="0"/>
              </a:rPr>
              <a:t> grove) is recorded &amp; called as 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“measured premolar value” (MPV)</a:t>
            </a:r>
          </a:p>
          <a:p>
            <a:pPr algn="just" eaLnBrk="1" hangingPunct="1">
              <a:lnSpc>
                <a:spcPct val="145000"/>
              </a:lnSpc>
            </a:pPr>
            <a:endParaRPr lang="en-US" sz="2800" dirty="0">
              <a:solidFill>
                <a:srgbClr val="BBFF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82947" name="Picture 3" descr="scan00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073400"/>
            <a:ext cx="4852988" cy="3556000"/>
          </a:xfrm>
          <a:prstGeom prst="rect">
            <a:avLst/>
          </a:prstGeom>
          <a:noFill/>
          <a:ln w="38100">
            <a:solidFill>
              <a:srgbClr val="FFCC9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7258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981200" y="-76200"/>
            <a:ext cx="8229600" cy="318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just" eaLnBrk="1" hangingPunct="1">
              <a:lnSpc>
                <a:spcPct val="145000"/>
              </a:lnSpc>
            </a:pPr>
            <a:r>
              <a:rPr lang="en-US" sz="2800" i="0" dirty="0">
                <a:latin typeface="Comic Sans MS" panose="030F0702030302020204" pitchFamily="66" charset="0"/>
              </a:rPr>
              <a:t>The distance between the upper right first molar &amp; upper left first molar (that is the mesial pit on the </a:t>
            </a:r>
            <a:r>
              <a:rPr lang="en-US" sz="2800" i="0" dirty="0" err="1">
                <a:latin typeface="Comic Sans MS" panose="030F0702030302020204" pitchFamily="66" charset="0"/>
              </a:rPr>
              <a:t>occlusal</a:t>
            </a:r>
            <a:r>
              <a:rPr lang="en-US" sz="2800" i="0" dirty="0">
                <a:latin typeface="Comic Sans MS" panose="030F0702030302020204" pitchFamily="66" charset="0"/>
              </a:rPr>
              <a:t> surface in maxillary arch ) is recorded &amp; is termed as 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“measured molar value” (MMV)</a:t>
            </a:r>
          </a:p>
        </p:txBody>
      </p:sp>
      <p:pic>
        <p:nvPicPr>
          <p:cNvPr id="83971" name="Picture 3" descr="scan00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152776"/>
            <a:ext cx="4953000" cy="36290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2546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143000"/>
            <a:ext cx="8839200" cy="6172200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buFontTx/>
              <a:buBlip>
                <a:blip r:embed="rId2"/>
              </a:buBlip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Calculated premolar value (CPV)</a:t>
            </a:r>
          </a:p>
          <a:p>
            <a:pPr algn="just">
              <a:lnSpc>
                <a:spcPct val="11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The expected arch width in the premolar region is calculated by formula:-</a:t>
            </a:r>
          </a:p>
          <a:p>
            <a:pPr algn="just">
              <a:lnSpc>
                <a:spcPct val="11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SI X 100</a:t>
            </a:r>
          </a:p>
          <a:p>
            <a:pPr algn="just">
              <a:lnSpc>
                <a:spcPct val="11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80</a:t>
            </a:r>
          </a:p>
          <a:p>
            <a:pPr algn="just">
              <a:lnSpc>
                <a:spcPct val="110000"/>
              </a:lnSpc>
              <a:buFontTx/>
              <a:buBlip>
                <a:blip r:embed="rId2"/>
              </a:buBlip>
            </a:pPr>
            <a:r>
              <a:rPr lang="en-US" sz="2400" b="1" i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Calculated molar value (MV)</a:t>
            </a:r>
          </a:p>
          <a:p>
            <a:pPr algn="just">
              <a:lnSpc>
                <a:spcPct val="11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the expected arch width in the molar region:-</a:t>
            </a:r>
          </a:p>
          <a:p>
            <a:pPr algn="just">
              <a:lnSpc>
                <a:spcPct val="11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SI X 100</a:t>
            </a:r>
          </a:p>
          <a:p>
            <a:pPr algn="just">
              <a:lnSpc>
                <a:spcPct val="11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64</a:t>
            </a:r>
          </a:p>
          <a:p>
            <a:pPr algn="just">
              <a:lnSpc>
                <a:spcPct val="110000"/>
              </a:lnSpc>
              <a:buFontTx/>
              <a:buNone/>
            </a:pPr>
            <a:endParaRPr lang="en-US" sz="2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</a:t>
            </a:r>
          </a:p>
        </p:txBody>
      </p:sp>
      <p:sp>
        <p:nvSpPr>
          <p:cNvPr id="17411" name="Line 5"/>
          <p:cNvSpPr>
            <a:spLocks noChangeShapeType="1"/>
          </p:cNvSpPr>
          <p:nvPr/>
        </p:nvSpPr>
        <p:spPr bwMode="auto">
          <a:xfrm>
            <a:off x="3581400" y="2743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>
            <a:off x="3068934" y="3266552"/>
            <a:ext cx="1905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IN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413" name="Line 7"/>
          <p:cNvSpPr>
            <a:spLocks noChangeShapeType="1"/>
          </p:cNvSpPr>
          <p:nvPr/>
        </p:nvSpPr>
        <p:spPr bwMode="auto">
          <a:xfrm>
            <a:off x="3311770" y="5536642"/>
            <a:ext cx="19812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37425070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FF6600"/>
                </a:solidFill>
                <a:latin typeface="+mn-lt"/>
              </a:rPr>
              <a:t>INFERENCES</a:t>
            </a:r>
            <a:endParaRPr lang="en-US" b="1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981200"/>
            <a:ext cx="8686800" cy="411480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Difference between the measured &amp; calculated values determines the needs for expansion</a:t>
            </a:r>
          </a:p>
          <a:p>
            <a:pPr algn="just">
              <a:lnSpc>
                <a:spcPct val="120000"/>
              </a:lnSpc>
              <a:buFontTx/>
              <a:buNone/>
            </a:pPr>
            <a:endParaRPr lang="en-US" sz="2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2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1) if measured value is less, expansion is required</a:t>
            </a:r>
          </a:p>
          <a:p>
            <a:pPr algn="just">
              <a:lnSpc>
                <a:spcPct val="120000"/>
              </a:lnSpc>
              <a:buFontTx/>
              <a:buNone/>
            </a:pPr>
            <a:endParaRPr lang="en-US" sz="2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2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2) if measured value is more, no need for     expansion</a:t>
            </a:r>
          </a:p>
        </p:txBody>
      </p:sp>
    </p:spTree>
    <p:extLst>
      <p:ext uri="{BB962C8B-B14F-4D97-AF65-F5344CB8AC3E}">
        <p14:creationId xmlns="" xmlns:p14="http://schemas.microsoft.com/office/powerpoint/2010/main" val="296519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25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225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2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225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2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225"/>
                            </p:stCondLst>
                            <p:childTnLst>
                              <p:par>
                                <p:cTn id="2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25053" y="0"/>
            <a:ext cx="3810000" cy="1462088"/>
          </a:xfrm>
        </p:spPr>
        <p:txBody>
          <a:bodyPr/>
          <a:lstStyle/>
          <a:p>
            <a:pPr>
              <a:defRPr/>
            </a:pPr>
            <a:r>
              <a:rPr lang="en-US" sz="5400" b="1" dirty="0" smtClean="0">
                <a:solidFill>
                  <a:schemeClr val="accent1"/>
                </a:solidFill>
                <a:latin typeface="+mn-lt"/>
              </a:rPr>
              <a:t>DRAWBACKS</a:t>
            </a:r>
            <a:endParaRPr lang="en-US" sz="5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432079" y="1344804"/>
            <a:ext cx="10235921" cy="6400800"/>
          </a:xfrm>
        </p:spPr>
        <p:txBody>
          <a:bodyPr>
            <a:normAutofit/>
          </a:bodyPr>
          <a:lstStyle/>
          <a:p>
            <a:pPr marL="609600" indent="-609600" algn="just">
              <a:buBlip>
                <a:blip r:embed="rId2"/>
              </a:buBlip>
            </a:pPr>
            <a:endParaRPr lang="en-US" sz="25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609600" indent="-609600" algn="just">
              <a:buBlip>
                <a:blip r:embed="rId2"/>
              </a:buBlip>
            </a:pPr>
            <a:r>
              <a:rPr lang="en-US" sz="2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Maxillary </a:t>
            </a:r>
            <a:r>
              <a:rPr lang="en-US" sz="2500" dirty="0">
                <a:solidFill>
                  <a:schemeClr val="tx1"/>
                </a:solidFill>
                <a:latin typeface="Comic Sans MS" panose="030F0702030302020204" pitchFamily="66" charset="0"/>
              </a:rPr>
              <a:t>incisors are the teeth </a:t>
            </a:r>
            <a:r>
              <a:rPr lang="en-US" sz="2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most commonly missing</a:t>
            </a:r>
          </a:p>
          <a:p>
            <a:pPr marL="609600" indent="-609600" algn="just">
              <a:buBlip>
                <a:blip r:embed="rId2"/>
              </a:buBlip>
            </a:pPr>
            <a:endParaRPr lang="en-US" sz="1400" i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609600" indent="-609600" algn="just">
              <a:buBlip>
                <a:blip r:embed="rId2"/>
              </a:buBlip>
            </a:pPr>
            <a:r>
              <a:rPr lang="en-US" sz="2500" dirty="0">
                <a:solidFill>
                  <a:schemeClr val="tx1"/>
                </a:solidFill>
                <a:latin typeface="Comic Sans MS" panose="030F0702030302020204" pitchFamily="66" charset="0"/>
              </a:rPr>
              <a:t>Maxillary laterals may undergo morphogenetic alterations like </a:t>
            </a:r>
            <a:r>
              <a:rPr lang="en-US" sz="2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‘peg’ shaped laterals</a:t>
            </a:r>
          </a:p>
          <a:p>
            <a:pPr marL="609600" indent="-609600" algn="just">
              <a:buBlip>
                <a:blip r:embed="rId2"/>
              </a:buBlip>
            </a:pPr>
            <a:endParaRPr lang="en-US" sz="12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609600" indent="-609600" algn="just">
              <a:buBlip>
                <a:blip r:embed="rId2"/>
              </a:buBlip>
            </a:pPr>
            <a:r>
              <a:rPr lang="en-US" sz="2500" dirty="0">
                <a:solidFill>
                  <a:schemeClr val="tx1"/>
                </a:solidFill>
                <a:latin typeface="Comic Sans MS" panose="030F0702030302020204" pitchFamily="66" charset="0"/>
              </a:rPr>
              <a:t>Does not take </a:t>
            </a:r>
            <a:r>
              <a:rPr lang="en-US" sz="2500" i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skeletal </a:t>
            </a:r>
            <a:r>
              <a:rPr lang="en-US" sz="2500" i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malrelationship</a:t>
            </a:r>
            <a:r>
              <a:rPr lang="en-US" sz="2500" dirty="0">
                <a:solidFill>
                  <a:schemeClr val="tx1"/>
                </a:solidFill>
                <a:latin typeface="Comic Sans MS" panose="030F0702030302020204" pitchFamily="66" charset="0"/>
              </a:rPr>
              <a:t> into consideration</a:t>
            </a:r>
          </a:p>
          <a:p>
            <a:pPr marL="609600" indent="-609600" algn="just">
              <a:buBlip>
                <a:blip r:embed="rId2"/>
              </a:buBlip>
            </a:pPr>
            <a:endParaRPr lang="en-US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609600" indent="-609600" algn="just">
              <a:buBlip>
                <a:blip r:embed="rId2"/>
              </a:buBlip>
            </a:pPr>
            <a:r>
              <a:rPr lang="en-US" sz="2500" dirty="0">
                <a:solidFill>
                  <a:schemeClr val="tx1"/>
                </a:solidFill>
                <a:latin typeface="Comic Sans MS" panose="030F0702030302020204" pitchFamily="66" charset="0"/>
              </a:rPr>
              <a:t>Analysis is derived solely from the </a:t>
            </a:r>
            <a:r>
              <a:rPr lang="en-US" sz="2500" i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French population</a:t>
            </a:r>
          </a:p>
          <a:p>
            <a:pPr marL="609600" indent="-609600" algn="just">
              <a:lnSpc>
                <a:spcPct val="135000"/>
              </a:lnSpc>
              <a:buBlip>
                <a:blip r:embed="rId3"/>
              </a:buBlip>
            </a:pPr>
            <a:endParaRPr lang="en-US" sz="25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46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6709" y="0"/>
            <a:ext cx="8763000" cy="1462088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chemeClr val="accent1"/>
                </a:solidFill>
                <a:latin typeface="+mn-lt"/>
              </a:rPr>
              <a:t>LINDER  HARTH  INDEX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371600"/>
            <a:ext cx="8610600" cy="512156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It is v. similar to Pont’s analysis however he made a variation in the formula to determine the calculated premolar &amp; molar value</a:t>
            </a:r>
          </a:p>
          <a:p>
            <a:pPr>
              <a:lnSpc>
                <a:spcPct val="120000"/>
              </a:lnSpc>
              <a:buFontTx/>
              <a:buNone/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     Calculated premolar value:-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SI X 100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85</a:t>
            </a:r>
          </a:p>
          <a:p>
            <a:pPr>
              <a:lnSpc>
                <a:spcPct val="120000"/>
              </a:lnSpc>
              <a:buFontTx/>
              <a:buNone/>
            </a:pPr>
            <a:endParaRPr lang="en-US" sz="2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Calculated molar value:-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SI X 100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64  </a:t>
            </a:r>
          </a:p>
        </p:txBody>
      </p:sp>
      <p:sp>
        <p:nvSpPr>
          <p:cNvPr id="20484" name="Line 6"/>
          <p:cNvSpPr>
            <a:spLocks noChangeShapeType="1"/>
          </p:cNvSpPr>
          <p:nvPr/>
        </p:nvSpPr>
        <p:spPr bwMode="auto">
          <a:xfrm>
            <a:off x="3211061" y="3704405"/>
            <a:ext cx="16764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  <p:sp>
        <p:nvSpPr>
          <p:cNvPr id="20485" name="Line 9"/>
          <p:cNvSpPr>
            <a:spLocks noChangeShapeType="1"/>
          </p:cNvSpPr>
          <p:nvPr/>
        </p:nvSpPr>
        <p:spPr bwMode="auto">
          <a:xfrm>
            <a:off x="3223508" y="5742732"/>
            <a:ext cx="17526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52337031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1625"/>
            <a:ext cx="9144000" cy="1462088"/>
          </a:xfrm>
        </p:spPr>
        <p:txBody>
          <a:bodyPr/>
          <a:lstStyle/>
          <a:p>
            <a:pPr>
              <a:defRPr/>
            </a:pPr>
            <a:r>
              <a:rPr lang="en-US" sz="5200" b="1" dirty="0">
                <a:solidFill>
                  <a:schemeClr val="accent1"/>
                </a:solidFill>
                <a:latin typeface="Monotype Corsiva" pitchFamily="66" charset="0"/>
              </a:rPr>
              <a:t>ASHLEY  HOWE’S  ANALYSIS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964642" y="1981200"/>
            <a:ext cx="9550958" cy="411480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 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Howe’s considered tooth crowding to be due to deficiency in arch width rather than arch length</a:t>
            </a:r>
          </a:p>
          <a:p>
            <a:pPr algn="just">
              <a:lnSpc>
                <a:spcPct val="120000"/>
              </a:lnSpc>
              <a:buFontTx/>
              <a:buNone/>
            </a:pPr>
            <a:endParaRPr lang="en-US" sz="2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2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He found a relationship to exist between the total width of </a:t>
            </a:r>
            <a:r>
              <a:rPr lang="en-US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mesiodistal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diameter of teeth anterior to the second permanent molar &amp; the width of the dental arch in the first premolar region</a:t>
            </a:r>
          </a:p>
        </p:txBody>
      </p:sp>
    </p:spTree>
    <p:extLst>
      <p:ext uri="{BB962C8B-B14F-4D97-AF65-F5344CB8AC3E}">
        <p14:creationId xmlns="" xmlns:p14="http://schemas.microsoft.com/office/powerpoint/2010/main" val="408479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4345" y="55416"/>
            <a:ext cx="7772400" cy="1157288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PROCEDURE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981200"/>
            <a:ext cx="4191000" cy="4648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 </a:t>
            </a:r>
            <a:endParaRPr lang="en-US" sz="2400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35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Refers to sum of the </a:t>
            </a:r>
            <a:r>
              <a:rPr lang="en-US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mesiodistal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width of the teeth from first molar to first molar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1828800" y="1447801"/>
            <a:ext cx="5929828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</a:pPr>
            <a:r>
              <a:rPr lang="en-US" sz="3200" b="1" i="0" u="sng">
                <a:solidFill>
                  <a:srgbClr val="FF99CC"/>
                </a:solidFill>
                <a:latin typeface="Comic Sans MS" panose="030F0702030302020204" pitchFamily="66" charset="0"/>
              </a:rPr>
              <a:t>TTM</a:t>
            </a:r>
            <a:r>
              <a:rPr lang="en-US" sz="3200" b="1" i="0">
                <a:solidFill>
                  <a:srgbClr val="FF99CC"/>
                </a:solidFill>
                <a:latin typeface="Comic Sans MS" panose="030F0702030302020204" pitchFamily="66" charset="0"/>
              </a:rPr>
              <a:t>:-</a:t>
            </a:r>
            <a:r>
              <a:rPr lang="en-US" sz="3200" b="1" i="0">
                <a:solidFill>
                  <a:srgbClr val="FFCCFF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i="0" u="sng">
                <a:solidFill>
                  <a:srgbClr val="FFCCFF"/>
                </a:solidFill>
                <a:latin typeface="Comic Sans MS" panose="030F0702030302020204" pitchFamily="66" charset="0"/>
              </a:rPr>
              <a:t>Total Tooth Material</a:t>
            </a:r>
          </a:p>
        </p:txBody>
      </p:sp>
      <p:sp>
        <p:nvSpPr>
          <p:cNvPr id="25605" name="Line 6"/>
          <p:cNvSpPr>
            <a:spLocks noChangeShapeType="1"/>
          </p:cNvSpPr>
          <p:nvPr/>
        </p:nvSpPr>
        <p:spPr bwMode="auto">
          <a:xfrm>
            <a:off x="2209800" y="12954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5606" name="Line 7"/>
          <p:cNvSpPr>
            <a:spLocks noChangeShapeType="1"/>
          </p:cNvSpPr>
          <p:nvPr/>
        </p:nvSpPr>
        <p:spPr bwMode="auto">
          <a:xfrm>
            <a:off x="2209800" y="13716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47112" name="Picture 8" descr="scan0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1" y="2057400"/>
            <a:ext cx="3552825" cy="4648200"/>
          </a:xfrm>
          <a:prstGeom prst="rect">
            <a:avLst/>
          </a:prstGeom>
          <a:noFill/>
          <a:ln w="38100">
            <a:solidFill>
              <a:srgbClr val="FFCC9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4600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u="sng" dirty="0">
                <a:solidFill>
                  <a:schemeClr val="accent1"/>
                </a:solidFill>
                <a:latin typeface="Comic Sans MS" pitchFamily="66" charset="0"/>
              </a:rPr>
              <a:t>PMD</a:t>
            </a:r>
            <a:r>
              <a:rPr lang="en-US" dirty="0">
                <a:solidFill>
                  <a:schemeClr val="accent1"/>
                </a:solidFill>
                <a:latin typeface="Comic Sans MS" pitchFamily="66" charset="0"/>
              </a:rPr>
              <a:t>:- </a:t>
            </a:r>
            <a:r>
              <a:rPr lang="en-US" u="sng" dirty="0">
                <a:solidFill>
                  <a:schemeClr val="accent1"/>
                </a:solidFill>
                <a:latin typeface="Comic Sans MS" pitchFamily="66" charset="0"/>
              </a:rPr>
              <a:t>Premolar Diameter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014884" y="1981200"/>
            <a:ext cx="4928716" cy="4876800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  <a:buFontTx/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arch width measured from the </a:t>
            </a:r>
            <a:r>
              <a:rPr lang="en-US" sz="28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buccal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cusp tips of the first premolar on one side to the </a:t>
            </a:r>
            <a:r>
              <a:rPr lang="en-US" sz="28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buccal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cusp tip on other side</a:t>
            </a:r>
          </a:p>
        </p:txBody>
      </p:sp>
      <p:pic>
        <p:nvPicPr>
          <p:cNvPr id="49156" name="Picture 4" descr="scan00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004490"/>
            <a:ext cx="4913644" cy="361526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3103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1625"/>
            <a:ext cx="9144000" cy="1462088"/>
          </a:xfrm>
        </p:spPr>
        <p:txBody>
          <a:bodyPr/>
          <a:lstStyle/>
          <a:p>
            <a:pPr>
              <a:defRPr/>
            </a:pPr>
            <a:r>
              <a:rPr lang="en-US" sz="4000" u="sng" dirty="0">
                <a:solidFill>
                  <a:srgbClr val="FF0000"/>
                </a:solidFill>
                <a:latin typeface="Comic Sans MS" pitchFamily="66" charset="0"/>
              </a:rPr>
              <a:t>PMBAW</a:t>
            </a: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:-</a:t>
            </a:r>
            <a:r>
              <a:rPr lang="en-US" sz="4000" u="sng" dirty="0">
                <a:solidFill>
                  <a:srgbClr val="FF0000"/>
                </a:solidFill>
                <a:latin typeface="Comic Sans MS" pitchFamily="66" charset="0"/>
              </a:rPr>
              <a:t>Premolar basal ach Width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2265228"/>
            <a:ext cx="8763000" cy="41148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85000"/>
              </a:lnSpc>
              <a:buFontTx/>
              <a:buNone/>
            </a:pP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Measured 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from 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canine </a:t>
            </a:r>
            <a:r>
              <a:rPr lang="en-US" sz="28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fossa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on 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one side to the 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canine </a:t>
            </a:r>
            <a:r>
              <a:rPr lang="en-US" sz="28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fossa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of other side.</a:t>
            </a:r>
          </a:p>
          <a:p>
            <a:pPr algn="just">
              <a:lnSpc>
                <a:spcPct val="185000"/>
              </a:lnSpc>
              <a:buFontTx/>
              <a:buNone/>
            </a:pP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					Or </a:t>
            </a:r>
          </a:p>
          <a:p>
            <a:pPr algn="just">
              <a:lnSpc>
                <a:spcPct val="185000"/>
              </a:lnSpc>
              <a:buFontTx/>
              <a:buNone/>
            </a:pP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Taken from a point 8mm below crest of marginal </a:t>
            </a:r>
            <a:r>
              <a:rPr lang="en-US" sz="28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gingiva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b/w canine and premolar of  one side to other side.</a:t>
            </a:r>
            <a:endParaRPr lang="en-US" sz="28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048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-152400"/>
            <a:ext cx="9144000" cy="1462088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solidFill>
                  <a:srgbClr val="FF6600"/>
                </a:solidFill>
                <a:latin typeface="Comic Sans MS" pitchFamily="66" charset="0"/>
              </a:rPr>
              <a:t>Following measures have to be obtained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371600"/>
            <a:ext cx="8458200" cy="495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chemeClr val="tx1"/>
                </a:solidFill>
              </a:rPr>
              <a:t>       </a:t>
            </a:r>
            <a:endParaRPr lang="en-US" sz="2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</a:t>
            </a:r>
            <a:r>
              <a:rPr 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percentage of PMBAW to TTM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PMBAW X 100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TTM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</a:t>
            </a:r>
          </a:p>
        </p:txBody>
      </p:sp>
      <p:sp>
        <p:nvSpPr>
          <p:cNvPr id="29700" name="Line 5"/>
          <p:cNvSpPr>
            <a:spLocks noChangeShapeType="1"/>
          </p:cNvSpPr>
          <p:nvPr/>
        </p:nvSpPr>
        <p:spPr bwMode="auto">
          <a:xfrm>
            <a:off x="3202725" y="2844346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2655087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581400" y="-76200"/>
            <a:ext cx="4267200" cy="1004888"/>
          </a:xfrm>
        </p:spPr>
        <p:txBody>
          <a:bodyPr/>
          <a:lstStyle/>
          <a:p>
            <a:pPr>
              <a:defRPr/>
            </a:pPr>
            <a:r>
              <a:rPr lang="en-US" b="1" u="sng" dirty="0">
                <a:solidFill>
                  <a:srgbClr val="C67410"/>
                </a:solidFill>
                <a:latin typeface="Comic Sans MS" pitchFamily="66" charset="0"/>
              </a:rPr>
              <a:t>INFERENCES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1252696" y="1409272"/>
            <a:ext cx="9144000" cy="65532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If PMBAW &gt; PMD :-</a:t>
            </a:r>
          </a:p>
          <a:p>
            <a:pPr>
              <a:lnSpc>
                <a:spcPct val="9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indication that basal arch is sufficient to allow expansion of premolars</a:t>
            </a:r>
          </a:p>
          <a:p>
            <a:pPr>
              <a:lnSpc>
                <a:spcPct val="95000"/>
              </a:lnSpc>
              <a:buFontTx/>
              <a:buNone/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If PMD &gt; PMBAW :-</a:t>
            </a:r>
          </a:p>
          <a:p>
            <a:pPr>
              <a:lnSpc>
                <a:spcPct val="9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 can be three possibilities</a:t>
            </a:r>
          </a:p>
          <a:p>
            <a:pPr>
              <a:lnSpc>
                <a:spcPct val="9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1) contraindicated for expansion</a:t>
            </a:r>
          </a:p>
          <a:p>
            <a:pPr>
              <a:lnSpc>
                <a:spcPct val="9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2) move teeth distally</a:t>
            </a:r>
          </a:p>
          <a:p>
            <a:pPr>
              <a:lnSpc>
                <a:spcPct val="9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3) extract some teeth</a:t>
            </a:r>
          </a:p>
          <a:p>
            <a:pPr>
              <a:lnSpc>
                <a:spcPct val="95000"/>
              </a:lnSpc>
              <a:buFontTx/>
              <a:buNone/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9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0724" name="Line 6"/>
          <p:cNvSpPr>
            <a:spLocks noChangeShapeType="1"/>
          </p:cNvSpPr>
          <p:nvPr/>
        </p:nvSpPr>
        <p:spPr bwMode="auto">
          <a:xfrm>
            <a:off x="4267200" y="541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0726" name="Line 8"/>
          <p:cNvSpPr>
            <a:spLocks noChangeShapeType="1"/>
          </p:cNvSpPr>
          <p:nvPr/>
        </p:nvSpPr>
        <p:spPr bwMode="auto">
          <a:xfrm>
            <a:off x="5105400" y="5867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0728" name="Line 11"/>
          <p:cNvSpPr>
            <a:spLocks noChangeShapeType="1"/>
          </p:cNvSpPr>
          <p:nvPr/>
        </p:nvSpPr>
        <p:spPr bwMode="auto">
          <a:xfrm>
            <a:off x="7620000" y="6324600"/>
            <a:ext cx="990600" cy="0"/>
          </a:xfrm>
          <a:prstGeom prst="line">
            <a:avLst/>
          </a:prstGeom>
          <a:noFill/>
          <a:ln w="9525">
            <a:solidFill>
              <a:srgbClr val="FF99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437868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If PMBAW X100 / TTM</a:t>
            </a:r>
          </a:p>
          <a:p>
            <a:pPr>
              <a:lnSpc>
                <a:spcPct val="9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a) less than 37%    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--------      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require extraction </a:t>
            </a:r>
          </a:p>
          <a:p>
            <a:pPr>
              <a:lnSpc>
                <a:spcPct val="9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b) if 44% an ideal case  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--------      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extraction not require</a:t>
            </a:r>
          </a:p>
          <a:p>
            <a:pPr>
              <a:lnSpc>
                <a:spcPct val="9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c) if between 37-44% (border line case)    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---------     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may or may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not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require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extraction</a:t>
            </a:r>
            <a:r>
              <a:rPr lang="en-US" sz="2400" dirty="0" smtClean="0">
                <a:solidFill>
                  <a:schemeClr val="tx1"/>
                </a:solidFill>
              </a:rPr>
              <a:t>                  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89897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8915400" cy="1462088"/>
          </a:xfrm>
        </p:spPr>
        <p:txBody>
          <a:bodyPr/>
          <a:lstStyle/>
          <a:p>
            <a:pPr>
              <a:defRPr/>
            </a:pPr>
            <a:r>
              <a:rPr lang="en-US" sz="5000" dirty="0">
                <a:solidFill>
                  <a:srgbClr val="FF6600"/>
                </a:solidFill>
                <a:latin typeface="Monotype Corsiva" pitchFamily="66" charset="0"/>
              </a:rPr>
              <a:t>WAYNE  A.  BOLTON  ANALYSIS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512466" y="1524000"/>
            <a:ext cx="10741688" cy="5334000"/>
          </a:xfrm>
        </p:spPr>
        <p:txBody>
          <a:bodyPr>
            <a:normAutofit/>
          </a:bodyPr>
          <a:lstStyle/>
          <a:p>
            <a:pPr marL="548640" indent="-411480" algn="just">
              <a:lnSpc>
                <a:spcPct val="11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 Bolton pointed out that the extraction of one tooth or several teeth should be done according to the ratio of tooth material between the maxillary &amp; mandibular 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arch</a:t>
            </a:r>
          </a:p>
          <a:p>
            <a:pPr marL="548640" indent="-411480" algn="just">
              <a:lnSpc>
                <a:spcPct val="11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 sz="2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594360" indent="-457200" algn="just">
              <a:lnSpc>
                <a:spcPct val="11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to get ideal </a:t>
            </a:r>
            <a:r>
              <a:rPr lang="en-US" sz="2400" dirty="0" err="1" smtClean="0">
                <a:solidFill>
                  <a:schemeClr val="tx1"/>
                </a:solidFill>
                <a:latin typeface="Comic Sans MS" pitchFamily="66" charset="0"/>
              </a:rPr>
              <a:t>interdigitation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Comic Sans MS" pitchFamily="66" charset="0"/>
              </a:rPr>
              <a:t>overjet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, overbite &amp; alignment of teeth</a:t>
            </a:r>
          </a:p>
          <a:p>
            <a:pPr marL="594360" indent="-457200" algn="just">
              <a:lnSpc>
                <a:spcPct val="11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to attain an optimum </a:t>
            </a:r>
            <a:r>
              <a:rPr lang="en-US" sz="2400" dirty="0" err="1" smtClean="0">
                <a:solidFill>
                  <a:schemeClr val="tx1"/>
                </a:solidFill>
                <a:latin typeface="Comic Sans MS" pitchFamily="66" charset="0"/>
              </a:rPr>
              <a:t>interarch</a:t>
            </a: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 relationship</a:t>
            </a:r>
          </a:p>
          <a:p>
            <a:pPr marL="594360" indent="-457200" algn="just">
              <a:lnSpc>
                <a:spcPct val="11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endParaRPr lang="en-US" sz="2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548640" indent="-411480" algn="just">
              <a:lnSpc>
                <a:spcPct val="11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latin typeface="Comic Sans MS" pitchFamily="66" charset="0"/>
              </a:rPr>
              <a:t>Bolton’s analysis helps to determine the disproportion between the size of maxillary &amp; mandibular teeth </a:t>
            </a:r>
            <a:endParaRPr lang="en-US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823222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29855" y="0"/>
            <a:ext cx="3733800" cy="1462088"/>
          </a:xfrm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rgbClr val="FF6600"/>
                </a:solidFill>
                <a:latin typeface="+mn-lt"/>
              </a:rPr>
              <a:t>PROCEDURE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1091921" y="2247900"/>
            <a:ext cx="4191000" cy="3276600"/>
          </a:xfrm>
        </p:spPr>
        <p:txBody>
          <a:bodyPr>
            <a:noAutofit/>
          </a:bodyPr>
          <a:lstStyle/>
          <a:p>
            <a:pPr marL="548640" indent="-411480" algn="just">
              <a:lnSpc>
                <a:spcPct val="16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 the sum of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mesiodistal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diameter of the 12 maxillary teeth &amp; the sum of the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mesiodistal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diameter of the 12 mandibular teeth are determined</a:t>
            </a:r>
          </a:p>
          <a:p>
            <a:pPr marL="548640" indent="-411480" algn="just">
              <a:lnSpc>
                <a:spcPct val="16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 dirty="0">
              <a:solidFill>
                <a:schemeClr val="tx1"/>
              </a:solidFill>
              <a:latin typeface="Comic Sans MS" pitchFamily="66" charset="0"/>
            </a:endParaRPr>
          </a:p>
          <a:p>
            <a:pPr marL="548640" indent="-411480" algn="just">
              <a:lnSpc>
                <a:spcPct val="16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  </a:t>
            </a:r>
          </a:p>
          <a:p>
            <a:pPr marL="548640" indent="-411480" algn="just">
              <a:lnSpc>
                <a:spcPct val="16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 dirty="0">
              <a:solidFill>
                <a:schemeClr val="tx1"/>
              </a:solidFill>
              <a:latin typeface="Comic Sans MS" pitchFamily="66" charset="0"/>
            </a:endParaRPr>
          </a:p>
          <a:p>
            <a:pPr marL="548640" indent="-411480" algn="just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56326" name="Picture 6" descr="scan0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1" y="1295400"/>
            <a:ext cx="3959225" cy="5181600"/>
          </a:xfrm>
          <a:prstGeom prst="rect">
            <a:avLst/>
          </a:prstGeom>
          <a:noFill/>
          <a:ln w="38100">
            <a:solidFill>
              <a:srgbClr val="CCFF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4231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675"/>
                            </p:stCondLst>
                            <p:childTnLst>
                              <p:par>
                                <p:cTn id="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175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717431"/>
            <a:ext cx="3945653" cy="4114800"/>
          </a:xfrm>
        </p:spPr>
        <p:txBody>
          <a:bodyPr>
            <a:noAutofit/>
          </a:bodyPr>
          <a:lstStyle/>
          <a:p>
            <a:pPr marL="548640" indent="-411480" algn="just">
              <a:lnSpc>
                <a:spcPct val="16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In same manner the sum of 6 maxillary anterior teeth &amp; the sum of 6 mandibular teeth is determined.</a:t>
            </a:r>
          </a:p>
          <a:p>
            <a:pPr marL="548640" indent="-411480" algn="just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84996" name="Picture 4" descr="scan00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33401"/>
            <a:ext cx="4495800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Picture 5" descr="scan0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505201"/>
            <a:ext cx="4495800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465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 autoUpdateAnimBg="0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838200"/>
            <a:ext cx="8763000" cy="50292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OVERALL RATIO:-  </a:t>
            </a:r>
          </a:p>
          <a:p>
            <a:pPr algn="just"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sum of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mesiodistal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width of mandibular 12 teeth X 100</a:t>
            </a:r>
          </a:p>
          <a:p>
            <a:pPr algn="just"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sum of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mesiodistal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width of maxillary 12 teeth</a:t>
            </a:r>
          </a:p>
          <a:p>
            <a:pPr algn="just"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      MEAN = 91.3%</a:t>
            </a:r>
          </a:p>
          <a:p>
            <a:pPr algn="just">
              <a:buFontTx/>
              <a:buNone/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buFontTx/>
              <a:buNone/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ANTERIOR RATIO:-</a:t>
            </a:r>
          </a:p>
          <a:p>
            <a:pPr algn="just"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sum of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mesiodistal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width of mandibular 6 teeth X 100</a:t>
            </a:r>
          </a:p>
          <a:p>
            <a:pPr algn="just"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sum of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mesiodistal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width of maxillary 6 teeth</a:t>
            </a:r>
          </a:p>
          <a:p>
            <a:pPr algn="just"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      MEAN = 77.2%</a:t>
            </a:r>
          </a:p>
          <a:p>
            <a:pPr algn="just">
              <a:buFontTx/>
              <a:buNone/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4819" name="Line 4"/>
          <p:cNvSpPr>
            <a:spLocks noChangeShapeType="1"/>
          </p:cNvSpPr>
          <p:nvPr/>
        </p:nvSpPr>
        <p:spPr bwMode="auto">
          <a:xfrm>
            <a:off x="2133600" y="1752600"/>
            <a:ext cx="8001000" cy="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4820" name="Line 5"/>
          <p:cNvSpPr>
            <a:spLocks noChangeShapeType="1"/>
          </p:cNvSpPr>
          <p:nvPr/>
        </p:nvSpPr>
        <p:spPr bwMode="auto">
          <a:xfrm>
            <a:off x="2043552" y="4879088"/>
            <a:ext cx="78486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676524862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778163" y="267867"/>
            <a:ext cx="7772400" cy="995652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FF6600"/>
                </a:solidFill>
                <a:latin typeface="Comic Sans MS" pitchFamily="66" charset="0"/>
              </a:rPr>
              <a:t>INFERENCES</a:t>
            </a:r>
            <a:endParaRPr lang="en-US" b="1" dirty="0">
              <a:solidFill>
                <a:srgbClr val="FF6600"/>
              </a:solidFill>
              <a:latin typeface="Comic Sans MS" pitchFamily="66" charset="0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1403944" y="1286176"/>
            <a:ext cx="8839200" cy="2971800"/>
          </a:xfrm>
        </p:spPr>
        <p:txBody>
          <a:bodyPr/>
          <a:lstStyle/>
          <a:p>
            <a:pPr algn="just">
              <a:lnSpc>
                <a:spcPct val="135000"/>
              </a:lnSpc>
              <a:buFontTx/>
              <a:buBlip>
                <a:blip r:embed="rId2"/>
              </a:buBlip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If the ratio is more than mean value, then the mandibular tooth material is excessive</a:t>
            </a:r>
          </a:p>
          <a:p>
            <a:pPr algn="just">
              <a:lnSpc>
                <a:spcPct val="135000"/>
              </a:lnSpc>
              <a:buFontTx/>
              <a:buBlip>
                <a:blip r:embed="rId2"/>
              </a:buBlip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If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the ratio is less than mean value, then the maxillary tooth material is excessive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1385471" y="3627616"/>
            <a:ext cx="9123903" cy="22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sz="2400" dirty="0">
                <a:latin typeface="Comic Sans MS" panose="030F0702030302020204" pitchFamily="66" charset="0"/>
              </a:rPr>
              <a:t>Bolton prefers to do proximal stripping on the upper arch if the upper anterior tooth material is in excess &amp;</a:t>
            </a:r>
          </a:p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sz="2400" dirty="0">
                <a:latin typeface="Comic Sans MS" panose="030F0702030302020204" pitchFamily="66" charset="0"/>
              </a:rPr>
              <a:t>       extraction of lower incisor, if necessary, to reduce tooth material in the lower arch  </a:t>
            </a:r>
          </a:p>
        </p:txBody>
      </p:sp>
    </p:spTree>
    <p:extLst>
      <p:ext uri="{BB962C8B-B14F-4D97-AF65-F5344CB8AC3E}">
        <p14:creationId xmlns="" xmlns:p14="http://schemas.microsoft.com/office/powerpoint/2010/main" val="21037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6600"/>
                </a:solidFill>
                <a:latin typeface="Comic Sans MS" pitchFamily="66" charset="0"/>
              </a:rPr>
              <a:t>DRAWBACK’S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1752599" y="2219848"/>
            <a:ext cx="9752763" cy="4114800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  <a:buFontTx/>
              <a:buBlip>
                <a:blip r:embed="rId2"/>
              </a:buBlip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study was done on a specific population &amp; ratio obtained need not be applicable to other population group</a:t>
            </a:r>
          </a:p>
          <a:p>
            <a:pPr>
              <a:lnSpc>
                <a:spcPct val="125000"/>
              </a:lnSpc>
              <a:buFontTx/>
              <a:buBlip>
                <a:blip r:embed="rId2"/>
              </a:buBlip>
            </a:pPr>
            <a:endParaRPr lang="en-US" sz="2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25000"/>
              </a:lnSpc>
              <a:buFontTx/>
              <a:buBlip>
                <a:blip r:embed="rId2"/>
              </a:buBlip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analysis doesn’t take into account the sexual dimorphism in the maxillary canine width</a:t>
            </a:r>
          </a:p>
        </p:txBody>
      </p:sp>
    </p:spTree>
    <p:extLst>
      <p:ext uri="{BB962C8B-B14F-4D97-AF65-F5344CB8AC3E}">
        <p14:creationId xmlns="" xmlns:p14="http://schemas.microsoft.com/office/powerpoint/2010/main" val="315967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37300" y="1981200"/>
            <a:ext cx="11536218" cy="1995488"/>
          </a:xfrm>
        </p:spPr>
        <p:txBody>
          <a:bodyPr>
            <a:normAutofit fontScale="90000"/>
          </a:bodyPr>
          <a:lstStyle/>
          <a:p>
            <a:pPr>
              <a:lnSpc>
                <a:spcPct val="140000"/>
              </a:lnSpc>
              <a:defRPr/>
            </a:pPr>
            <a:r>
              <a:rPr lang="en-US" sz="7200" dirty="0">
                <a:solidFill>
                  <a:schemeClr val="tx1"/>
                </a:solidFill>
                <a:latin typeface="Monotype Corsiva" pitchFamily="66" charset="0"/>
              </a:rPr>
              <a:t>MIXED  DENTITION ANALYSIS</a:t>
            </a:r>
          </a:p>
        </p:txBody>
      </p:sp>
    </p:spTree>
    <p:extLst>
      <p:ext uri="{BB962C8B-B14F-4D97-AF65-F5344CB8AC3E}">
        <p14:creationId xmlns="" xmlns:p14="http://schemas.microsoft.com/office/powerpoint/2010/main" val="397205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535709" y="385612"/>
            <a:ext cx="11000510" cy="5987479"/>
          </a:xfrm>
        </p:spPr>
        <p:txBody>
          <a:bodyPr/>
          <a:lstStyle/>
          <a:p>
            <a:pPr marL="609600" indent="-609600" algn="just">
              <a:lnSpc>
                <a:spcPct val="12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  </a:t>
            </a:r>
            <a:r>
              <a:rPr lang="en-US" sz="28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The purpose of mixed dentition analysis is to evaluate the amount of space available in the arch for succeeding permanent teeth &amp; necessary </a:t>
            </a:r>
            <a:r>
              <a:rPr lang="en-US" sz="2800" dirty="0" err="1" smtClean="0">
                <a:solidFill>
                  <a:schemeClr val="tx1"/>
                </a:solidFill>
                <a:latin typeface="Monotype Corsiva" panose="03010101010201010101" pitchFamily="66" charset="0"/>
              </a:rPr>
              <a:t>occlusal</a:t>
            </a:r>
            <a:r>
              <a:rPr lang="en-US" sz="28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adjustment </a:t>
            </a:r>
            <a:endParaRPr lang="en-US" sz="2400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609600" indent="-609600">
              <a:lnSpc>
                <a:spcPct val="120000"/>
              </a:lnSpc>
              <a:buNone/>
            </a:pPr>
            <a:endParaRPr lang="en-US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609600" indent="-609600">
              <a:lnSpc>
                <a:spcPct val="120000"/>
              </a:lnSpc>
              <a:buNone/>
            </a:pPr>
            <a:r>
              <a:rPr lang="en-US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     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2 methods have been suggested:-</a:t>
            </a:r>
          </a:p>
          <a:p>
            <a:pPr marL="609600" indent="-609600">
              <a:lnSpc>
                <a:spcPct val="120000"/>
              </a:lnSpc>
              <a:buBlip>
                <a:blip r:embed="rId2"/>
              </a:buBlip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Those in which the sizes of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unerupted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cuspids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&amp; premolars are estimated from measurements of the radiographic image &amp;</a:t>
            </a:r>
          </a:p>
          <a:p>
            <a:pPr marL="609600" indent="-609600">
              <a:lnSpc>
                <a:spcPct val="120000"/>
              </a:lnSpc>
              <a:buBlip>
                <a:blip r:embed="rId2"/>
              </a:buBlip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609600" indent="-609600">
              <a:lnSpc>
                <a:spcPct val="120000"/>
              </a:lnSpc>
              <a:buBlip>
                <a:blip r:embed="rId2"/>
              </a:buBlip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those in which the sizes of the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cuspids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&amp; premolar are derived from knowledge of the sizes of permanent teeth already erupted in the mouth </a:t>
            </a:r>
          </a:p>
        </p:txBody>
      </p:sp>
    </p:spTree>
    <p:extLst>
      <p:ext uri="{BB962C8B-B14F-4D97-AF65-F5344CB8AC3E}">
        <p14:creationId xmlns="" xmlns:p14="http://schemas.microsoft.com/office/powerpoint/2010/main" val="117424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517283" y="-83111"/>
            <a:ext cx="11425381" cy="14589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5400" b="1" dirty="0">
                <a:solidFill>
                  <a:schemeClr val="tx1"/>
                </a:solidFill>
                <a:latin typeface="Monotype Corsiva" pitchFamily="66" charset="0"/>
              </a:rPr>
              <a:t>MOYER’S   MIXED DENTITION    ANALYSIS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905163" y="1911927"/>
            <a:ext cx="10815781" cy="4565073"/>
          </a:xfrm>
        </p:spPr>
        <p:txBody>
          <a:bodyPr/>
          <a:lstStyle/>
          <a:p>
            <a:pPr algn="just">
              <a:lnSpc>
                <a:spcPct val="15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en-US" sz="3000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  <a:r>
              <a:rPr lang="en-US" sz="3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ccording </a:t>
            </a:r>
            <a:r>
              <a:rPr lang="en-US" sz="3000" dirty="0">
                <a:solidFill>
                  <a:schemeClr val="tx1"/>
                </a:solidFill>
                <a:latin typeface="Comic Sans MS" panose="030F0702030302020204" pitchFamily="66" charset="0"/>
              </a:rPr>
              <a:t>to Moyer a high correlation exists among the sizes of different groups of teeth in an individual thus by measuring one group of teeth, it is possible to make a prediction of the other group of teeth</a:t>
            </a:r>
          </a:p>
        </p:txBody>
      </p:sp>
    </p:spTree>
    <p:extLst>
      <p:ext uri="{BB962C8B-B14F-4D97-AF65-F5344CB8AC3E}">
        <p14:creationId xmlns="" xmlns:p14="http://schemas.microsoft.com/office/powerpoint/2010/main" val="54014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10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1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709" y="198568"/>
            <a:ext cx="5128491" cy="1154113"/>
          </a:xfrm>
        </p:spPr>
        <p:txBody>
          <a:bodyPr/>
          <a:lstStyle/>
          <a:p>
            <a:pPr>
              <a:defRPr/>
            </a:pPr>
            <a:r>
              <a:rPr lang="en-US" u="sng" dirty="0">
                <a:solidFill>
                  <a:schemeClr val="tx1"/>
                </a:solidFill>
                <a:latin typeface="Comic Sans MS" pitchFamily="66" charset="0"/>
              </a:rPr>
              <a:t>PROCEDURE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942109" y="1623260"/>
            <a:ext cx="10769600" cy="49437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Clr>
                <a:srgbClr val="FFCC9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M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easure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the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mesiodistal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width of each of maxillary &amp;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mandibular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incisor</a:t>
            </a:r>
          </a:p>
          <a:p>
            <a:pPr algn="just">
              <a:lnSpc>
                <a:spcPct val="150000"/>
              </a:lnSpc>
              <a:buClr>
                <a:srgbClr val="FFCC99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Measure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the space left from the distal aspect of lateral incisor to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mesial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aspect of first permanent molar</a:t>
            </a:r>
          </a:p>
          <a:p>
            <a:pPr algn="just">
              <a:lnSpc>
                <a:spcPct val="150000"/>
              </a:lnSpc>
              <a:buClr>
                <a:srgbClr val="FFCC99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By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using Moyer’s chart, find out the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mesiodistal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width of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cuspids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&amp; bicuspids for the given sum of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mesiodistal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width of sum of incisor </a:t>
            </a:r>
          </a:p>
          <a:p>
            <a:pPr algn="just">
              <a:lnSpc>
                <a:spcPct val="150000"/>
              </a:lnSpc>
              <a:buClr>
                <a:srgbClr val="FFCC99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Compare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the space available &amp; space required to determine the arch length discrepancy</a:t>
            </a:r>
          </a:p>
          <a:p>
            <a:pPr>
              <a:lnSpc>
                <a:spcPct val="115000"/>
              </a:lnSpc>
              <a:buClr>
                <a:srgbClr val="FFCC99"/>
              </a:buClr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626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20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3000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15635" y="64939"/>
            <a:ext cx="11333019" cy="1450757"/>
          </a:xfrm>
        </p:spPr>
        <p:txBody>
          <a:bodyPr/>
          <a:lstStyle/>
          <a:p>
            <a:pPr>
              <a:defRPr/>
            </a:pPr>
            <a:r>
              <a:rPr lang="en-US" sz="5400" b="1" dirty="0">
                <a:solidFill>
                  <a:schemeClr val="tx1"/>
                </a:solidFill>
                <a:latin typeface="Monotype Corsiva" pitchFamily="66" charset="0"/>
              </a:rPr>
              <a:t>TANAKA  &amp;  JOHNSON ANALYSIS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83491" y="1905000"/>
            <a:ext cx="11111345" cy="4953000"/>
          </a:xfrm>
        </p:spPr>
        <p:txBody>
          <a:bodyPr/>
          <a:lstStyle/>
          <a:p>
            <a:pPr algn="just">
              <a:lnSpc>
                <a:spcPct val="14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Tanaka &amp; J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ohnson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did a study to repeat Moyer’s observation to validate its equation on a new sample</a:t>
            </a:r>
          </a:p>
          <a:p>
            <a:pPr algn="just">
              <a:lnSpc>
                <a:spcPct val="140000"/>
              </a:lnSpc>
              <a:buFontTx/>
              <a:buNone/>
            </a:pP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The possibility of secular changes with in the past 20 yrs was to be examined &amp; they found Moyer’s prediction table to be equally appropriate for contemporary population</a:t>
            </a:r>
          </a:p>
          <a:p>
            <a:pPr algn="just">
              <a:lnSpc>
                <a:spcPct val="140000"/>
              </a:lnSpc>
              <a:buFontTx/>
              <a:buNone/>
            </a:pPr>
            <a:endParaRPr lang="en-US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182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822011" y="205528"/>
            <a:ext cx="10714201" cy="6172200"/>
          </a:xfrm>
        </p:spPr>
        <p:txBody>
          <a:bodyPr/>
          <a:lstStyle/>
          <a:p>
            <a:pPr algn="just">
              <a:lnSpc>
                <a:spcPct val="12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algn="just">
              <a:lnSpc>
                <a:spcPct val="12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They have simplified Moyer’s 75% level of prediction table into a formula </a:t>
            </a:r>
          </a:p>
          <a:p>
            <a:pPr algn="just">
              <a:lnSpc>
                <a:spcPct val="12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Predicted width of maxillary canine &amp; premolar </a:t>
            </a:r>
          </a:p>
          <a:p>
            <a:pPr algn="just">
              <a:lnSpc>
                <a:spcPct val="12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= sum of </a:t>
            </a:r>
            <a:r>
              <a:rPr lang="en-US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mandibular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incisor +11</a:t>
            </a:r>
          </a:p>
          <a:p>
            <a:pPr algn="just">
              <a:lnSpc>
                <a:spcPct val="12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2</a:t>
            </a:r>
          </a:p>
          <a:p>
            <a:pPr algn="just">
              <a:lnSpc>
                <a:spcPct val="120000"/>
              </a:lnSpc>
              <a:buFontTx/>
              <a:buNone/>
            </a:pPr>
            <a:endParaRPr lang="en-US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2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Predicted width of </a:t>
            </a:r>
            <a:r>
              <a:rPr lang="en-US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mandibular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canine &amp; premolar</a:t>
            </a:r>
          </a:p>
          <a:p>
            <a:pPr algn="just">
              <a:lnSpc>
                <a:spcPct val="12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= sum of </a:t>
            </a:r>
            <a:r>
              <a:rPr lang="en-US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mandibular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incisor + 10.5</a:t>
            </a:r>
          </a:p>
          <a:p>
            <a:pPr algn="just">
              <a:lnSpc>
                <a:spcPct val="12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2</a:t>
            </a:r>
          </a:p>
        </p:txBody>
      </p:sp>
      <p:sp>
        <p:nvSpPr>
          <p:cNvPr id="48131" name="Line 4"/>
          <p:cNvSpPr>
            <a:spLocks noChangeShapeType="1"/>
          </p:cNvSpPr>
          <p:nvPr/>
        </p:nvSpPr>
        <p:spPr bwMode="auto">
          <a:xfrm>
            <a:off x="852055" y="2327564"/>
            <a:ext cx="47244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  <p:sp>
        <p:nvSpPr>
          <p:cNvPr id="48132" name="Line 5"/>
          <p:cNvSpPr>
            <a:spLocks noChangeShapeType="1"/>
          </p:cNvSpPr>
          <p:nvPr/>
        </p:nvSpPr>
        <p:spPr bwMode="auto">
          <a:xfrm>
            <a:off x="782782" y="4516583"/>
            <a:ext cx="533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65394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80291" y="301625"/>
            <a:ext cx="9959109" cy="1462088"/>
          </a:xfrm>
        </p:spPr>
        <p:txBody>
          <a:bodyPr>
            <a:normAutofit fontScale="90000"/>
          </a:bodyPr>
          <a:lstStyle/>
          <a:p>
            <a:pPr>
              <a:lnSpc>
                <a:spcPct val="125000"/>
              </a:lnSpc>
              <a:defRPr/>
            </a:pPr>
            <a:r>
              <a:rPr lang="en-US" sz="5400" dirty="0">
                <a:solidFill>
                  <a:schemeClr val="tx1"/>
                </a:solidFill>
                <a:latin typeface="Monotype Corsiva" pitchFamily="66" charset="0"/>
              </a:rPr>
              <a:t>RADIOGRAPHIC   METHOD:-</a:t>
            </a:r>
            <a:br>
              <a:rPr lang="en-US" sz="5400" dirty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en-US" sz="3200" dirty="0">
                <a:solidFill>
                  <a:schemeClr val="tx1"/>
                </a:solidFill>
                <a:latin typeface="Comic Sans MS" pitchFamily="66" charset="0"/>
              </a:rPr>
              <a:t>PROPORTIONAL EQUATION PREDICTION METHOD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2667000"/>
            <a:ext cx="8458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 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556490" y="2311400"/>
            <a:ext cx="10527145" cy="2505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just">
              <a:lnSpc>
                <a:spcPct val="140000"/>
              </a:lnSpc>
              <a:spcBef>
                <a:spcPct val="50000"/>
              </a:spcBef>
            </a:pPr>
            <a:r>
              <a:rPr lang="en-US" sz="2800" i="0" dirty="0">
                <a:latin typeface="Comic Sans MS" panose="030F0702030302020204" pitchFamily="66" charset="0"/>
              </a:rPr>
              <a:t>If most of the canines &amp; premolars have erupted &amp; if one or two </a:t>
            </a:r>
            <a:r>
              <a:rPr lang="en-US" sz="2800" i="0" dirty="0" err="1">
                <a:latin typeface="Comic Sans MS" panose="030F0702030302020204" pitchFamily="66" charset="0"/>
              </a:rPr>
              <a:t>succedaneous</a:t>
            </a:r>
            <a:r>
              <a:rPr lang="en-US" sz="2800" i="0" dirty="0">
                <a:latin typeface="Comic Sans MS" panose="030F0702030302020204" pitchFamily="66" charset="0"/>
              </a:rPr>
              <a:t> teeth are still </a:t>
            </a:r>
            <a:r>
              <a:rPr lang="en-US" sz="2800" i="0" dirty="0" err="1">
                <a:latin typeface="Comic Sans MS" panose="030F0702030302020204" pitchFamily="66" charset="0"/>
              </a:rPr>
              <a:t>unerupted</a:t>
            </a:r>
            <a:r>
              <a:rPr lang="en-US" sz="2800" i="0" dirty="0">
                <a:latin typeface="Comic Sans MS" panose="030F0702030302020204" pitchFamily="66" charset="0"/>
              </a:rPr>
              <a:t>, an alternative prediction method can be used to estimate the </a:t>
            </a:r>
            <a:r>
              <a:rPr lang="en-US" sz="2800" i="0" dirty="0" err="1">
                <a:latin typeface="Comic Sans MS" panose="030F0702030302020204" pitchFamily="66" charset="0"/>
              </a:rPr>
              <a:t>mesiodistal</a:t>
            </a:r>
            <a:r>
              <a:rPr lang="en-US" sz="2800" i="0" dirty="0">
                <a:latin typeface="Comic Sans MS" panose="030F0702030302020204" pitchFamily="66" charset="0"/>
              </a:rPr>
              <a:t> width of the </a:t>
            </a:r>
            <a:r>
              <a:rPr lang="en-US" sz="2800" i="0" dirty="0" err="1">
                <a:latin typeface="Comic Sans MS" panose="030F0702030302020204" pitchFamily="66" charset="0"/>
              </a:rPr>
              <a:t>unerupted</a:t>
            </a:r>
            <a:r>
              <a:rPr lang="en-US" sz="2800" i="0" dirty="0">
                <a:latin typeface="Comic Sans MS" panose="030F0702030302020204" pitchFamily="66" charset="0"/>
              </a:rPr>
              <a:t> permanent tooth  </a:t>
            </a:r>
          </a:p>
        </p:txBody>
      </p:sp>
    </p:spTree>
    <p:extLst>
      <p:ext uri="{BB962C8B-B14F-4D97-AF65-F5344CB8AC3E}">
        <p14:creationId xmlns="" xmlns:p14="http://schemas.microsoft.com/office/powerpoint/2010/main" val="114082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0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39618" y="168565"/>
            <a:ext cx="3962400" cy="1230313"/>
          </a:xfrm>
        </p:spPr>
        <p:txBody>
          <a:bodyPr/>
          <a:lstStyle/>
          <a:p>
            <a:pPr>
              <a:defRPr/>
            </a:pPr>
            <a:r>
              <a:rPr lang="en-US" u="sng" dirty="0">
                <a:solidFill>
                  <a:schemeClr val="tx1"/>
                </a:solidFill>
                <a:latin typeface="Comic Sans MS" pitchFamily="66" charset="0"/>
              </a:rPr>
              <a:t>PROCEDURE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572655" y="1600200"/>
            <a:ext cx="11055927" cy="5257800"/>
          </a:xfrm>
        </p:spPr>
        <p:txBody>
          <a:bodyPr/>
          <a:lstStyle/>
          <a:p>
            <a:pPr algn="ctr">
              <a:lnSpc>
                <a:spcPct val="13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the width of an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unerupted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teeth &amp; an erupted tooth is measured on the same </a:t>
            </a:r>
            <a:r>
              <a:rPr lang="en-US" sz="26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periapical</a:t>
            </a: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 film</a:t>
            </a:r>
          </a:p>
          <a:p>
            <a:pPr algn="ctr">
              <a:lnSpc>
                <a:spcPct val="135000"/>
              </a:lnSpc>
              <a:buFontTx/>
              <a:buNone/>
            </a:pPr>
            <a:endParaRPr lang="en-US" sz="2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3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the width of erupted tooth is measured on the plaster cast</a:t>
            </a:r>
          </a:p>
          <a:p>
            <a:pPr algn="ctr">
              <a:lnSpc>
                <a:spcPct val="135000"/>
              </a:lnSpc>
              <a:buFontTx/>
              <a:buNone/>
            </a:pP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35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  These three measurements comprise the elements of a proportion that can be solved to obtain the width of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unerupted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tooth on the cast  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5828146" y="3158836"/>
            <a:ext cx="79432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5842006" y="4521152"/>
            <a:ext cx="79432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1592348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20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3000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2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>
          <a:xfrm>
            <a:off x="942109" y="838200"/>
            <a:ext cx="9725891" cy="54102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</a:t>
            </a:r>
            <a:r>
              <a:rPr lang="en-US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    </a:t>
            </a:r>
            <a:endParaRPr lang="en-US" sz="3200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>
              <a:buFontTx/>
              <a:buNone/>
            </a:pPr>
            <a:r>
              <a:rPr lang="en-US" sz="3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Monotype Corsiva" panose="03010101010201010101" pitchFamily="66" charset="0"/>
              </a:rPr>
              <a:t>Unerupted</a:t>
            </a:r>
            <a:r>
              <a:rPr lang="en-US" sz="3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tooth width                    Erupted tooth width(cast)           </a:t>
            </a:r>
          </a:p>
          <a:p>
            <a:pPr>
              <a:buFontTx/>
              <a:buNone/>
            </a:pPr>
            <a:r>
              <a:rPr lang="en-US" sz="3200" dirty="0" err="1" smtClean="0">
                <a:solidFill>
                  <a:schemeClr val="tx1"/>
                </a:solidFill>
                <a:latin typeface="Monotype Corsiva" panose="03010101010201010101" pitchFamily="66" charset="0"/>
              </a:rPr>
              <a:t>Unerupted</a:t>
            </a:r>
            <a:r>
              <a:rPr lang="en-US" sz="3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tooth width(in x-ray)      Erupted tooth width(x ray)</a:t>
            </a:r>
          </a:p>
          <a:p>
            <a:pPr>
              <a:buFontTx/>
              <a:buNone/>
            </a:pPr>
            <a:endParaRPr lang="en-US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>
              <a:buFontTx/>
              <a:buNone/>
            </a:pPr>
            <a:endParaRPr lang="en-US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buFontTx/>
              <a:buNone/>
            </a:pPr>
            <a:r>
              <a:rPr lang="en-US" sz="3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U</a:t>
            </a:r>
            <a:r>
              <a:rPr lang="en-US" sz="30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nerupted</a:t>
            </a:r>
            <a:r>
              <a:rPr lang="en-US" sz="3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3000" dirty="0">
                <a:solidFill>
                  <a:schemeClr val="tx1"/>
                </a:solidFill>
                <a:latin typeface="Comic Sans MS" panose="030F0702030302020204" pitchFamily="66" charset="0"/>
              </a:rPr>
              <a:t>tooth width= ETW(cast) X UTW(x-ray)</a:t>
            </a:r>
          </a:p>
          <a:p>
            <a:pPr>
              <a:buFontTx/>
              <a:buNone/>
            </a:pPr>
            <a:r>
              <a:rPr lang="en-US" sz="3000" dirty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        </a:t>
            </a:r>
            <a:r>
              <a:rPr lang="en-US" sz="3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ETW </a:t>
            </a:r>
            <a:r>
              <a:rPr lang="en-US" sz="3000" dirty="0">
                <a:solidFill>
                  <a:schemeClr val="tx1"/>
                </a:solidFill>
                <a:latin typeface="Comic Sans MS" panose="030F0702030302020204" pitchFamily="66" charset="0"/>
              </a:rPr>
              <a:t>(x-ray)</a:t>
            </a:r>
          </a:p>
          <a:p>
            <a:pPr>
              <a:buFontTx/>
              <a:buNone/>
            </a:pPr>
            <a:endParaRPr lang="en-US" sz="3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buFontTx/>
              <a:buNone/>
            </a:pPr>
            <a:endParaRPr lang="en-US" sz="3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1203" name="Line 5"/>
          <p:cNvSpPr>
            <a:spLocks noChangeShapeType="1"/>
          </p:cNvSpPr>
          <p:nvPr/>
        </p:nvSpPr>
        <p:spPr bwMode="auto">
          <a:xfrm>
            <a:off x="6172200" y="1905000"/>
            <a:ext cx="381000" cy="0"/>
          </a:xfrm>
          <a:prstGeom prst="line">
            <a:avLst/>
          </a:prstGeom>
          <a:noFill/>
          <a:ln w="9525">
            <a:solidFill>
              <a:srgbClr val="FFCC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1205" name="Line 9"/>
          <p:cNvSpPr>
            <a:spLocks noChangeShapeType="1"/>
          </p:cNvSpPr>
          <p:nvPr/>
        </p:nvSpPr>
        <p:spPr bwMode="auto">
          <a:xfrm>
            <a:off x="646545" y="1851891"/>
            <a:ext cx="44196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  <p:sp>
        <p:nvSpPr>
          <p:cNvPr id="51207" name="Line 11"/>
          <p:cNvSpPr>
            <a:spLocks noChangeShapeType="1"/>
          </p:cNvSpPr>
          <p:nvPr/>
        </p:nvSpPr>
        <p:spPr bwMode="auto">
          <a:xfrm>
            <a:off x="5176981" y="3990109"/>
            <a:ext cx="47244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6012873" y="1842891"/>
            <a:ext cx="3717602" cy="4572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IN"/>
          </a:p>
        </p:txBody>
      </p:sp>
      <p:sp>
        <p:nvSpPr>
          <p:cNvPr id="9" name="Equal 8"/>
          <p:cNvSpPr/>
          <p:nvPr/>
        </p:nvSpPr>
        <p:spPr>
          <a:xfrm>
            <a:off x="5080000" y="1616365"/>
            <a:ext cx="868218" cy="461818"/>
          </a:xfrm>
          <a:prstGeom prst="mathEqua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8454464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-76200"/>
            <a:ext cx="7772400" cy="1462088"/>
          </a:xfrm>
        </p:spPr>
        <p:txBody>
          <a:bodyPr/>
          <a:lstStyle/>
          <a:p>
            <a:pPr>
              <a:defRPr/>
            </a:pPr>
            <a:r>
              <a:rPr lang="en-US" sz="6000" i="1">
                <a:solidFill>
                  <a:srgbClr val="99FF99"/>
                </a:solidFill>
                <a:latin typeface="Monotype Corsiva" pitchFamily="66" charset="0"/>
              </a:rPr>
              <a:t>KORKHAUS  ANALYSIS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1219200"/>
            <a:ext cx="8839200" cy="2667000"/>
          </a:xfrm>
        </p:spPr>
        <p:txBody>
          <a:bodyPr>
            <a:normAutofit/>
          </a:bodyPr>
          <a:lstStyle/>
          <a:p>
            <a:pPr marL="548640" indent="-411480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sz="2600" dirty="0">
                <a:solidFill>
                  <a:schemeClr val="tx1"/>
                </a:solidFill>
                <a:latin typeface="Comic Sans MS" pitchFamily="66" charset="0"/>
              </a:rPr>
              <a:t>This analysis makes use of the Linder </a:t>
            </a:r>
            <a:r>
              <a:rPr lang="en-US" sz="2600" dirty="0" err="1">
                <a:solidFill>
                  <a:schemeClr val="tx1"/>
                </a:solidFill>
                <a:latin typeface="Comic Sans MS" pitchFamily="66" charset="0"/>
              </a:rPr>
              <a:t>Harth’s</a:t>
            </a:r>
            <a:r>
              <a:rPr lang="en-US" sz="2600" dirty="0">
                <a:solidFill>
                  <a:schemeClr val="tx1"/>
                </a:solidFill>
                <a:latin typeface="Comic Sans MS" pitchFamily="66" charset="0"/>
              </a:rPr>
              <a:t> formula</a:t>
            </a:r>
          </a:p>
          <a:p>
            <a:pPr marL="548640" indent="-411480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 sz="2600" dirty="0">
              <a:solidFill>
                <a:schemeClr val="tx1"/>
              </a:solidFill>
              <a:latin typeface="Comic Sans MS" pitchFamily="66" charset="0"/>
            </a:endParaRPr>
          </a:p>
          <a:p>
            <a:pPr marL="548640" indent="-411480" algn="just">
              <a:lnSpc>
                <a:spcPct val="12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sz="2600" dirty="0">
                <a:solidFill>
                  <a:schemeClr val="tx1"/>
                </a:solidFill>
                <a:latin typeface="Comic Sans MS" pitchFamily="66" charset="0"/>
              </a:rPr>
              <a:t>         an addition measurement is made from the mid point of the inter-premolar line to a point between the </a:t>
            </a:r>
            <a:r>
              <a:rPr lang="en-US" sz="2600" dirty="0" err="1">
                <a:solidFill>
                  <a:schemeClr val="tx1"/>
                </a:solidFill>
                <a:latin typeface="Comic Sans MS" pitchFamily="66" charset="0"/>
              </a:rPr>
              <a:t>incisal</a:t>
            </a:r>
            <a:r>
              <a:rPr lang="en-US" sz="2600" dirty="0">
                <a:solidFill>
                  <a:schemeClr val="tx1"/>
                </a:solidFill>
                <a:latin typeface="Comic Sans MS" pitchFamily="66" charset="0"/>
              </a:rPr>
              <a:t> edge of two maxillary incisors </a:t>
            </a:r>
            <a:r>
              <a:rPr lang="en-US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“incision”</a:t>
            </a:r>
          </a:p>
        </p:txBody>
      </p:sp>
      <p:pic>
        <p:nvPicPr>
          <p:cNvPr id="43012" name="Picture 4" descr="scan0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3849688"/>
            <a:ext cx="4422775" cy="3008312"/>
          </a:xfrm>
          <a:prstGeom prst="rect">
            <a:avLst/>
          </a:prstGeom>
          <a:noFill/>
          <a:ln w="38100">
            <a:solidFill>
              <a:srgbClr val="CCFF9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8866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scan0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04800"/>
            <a:ext cx="4471988" cy="6324600"/>
          </a:xfrm>
          <a:prstGeom prst="rect">
            <a:avLst/>
          </a:prstGeom>
          <a:noFill/>
          <a:ln w="38100">
            <a:solidFill>
              <a:srgbClr val="FFCC9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5567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301625"/>
            <a:ext cx="5257800" cy="1462088"/>
          </a:xfrm>
        </p:spPr>
        <p:txBody>
          <a:bodyPr/>
          <a:lstStyle/>
          <a:p>
            <a:pPr>
              <a:defRPr/>
            </a:pPr>
            <a:r>
              <a:rPr lang="en-US" u="sng">
                <a:solidFill>
                  <a:srgbClr val="808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INFERENCES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981200"/>
            <a:ext cx="8686800" cy="4114800"/>
          </a:xfrm>
        </p:spPr>
        <p:txBody>
          <a:bodyPr>
            <a:normAutofit/>
          </a:bodyPr>
          <a:lstStyle/>
          <a:p>
            <a:pPr marL="548640" indent="-411480" algn="just">
              <a:lnSpc>
                <a:spcPct val="12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>
                <a:solidFill>
                  <a:srgbClr val="FFCCFF"/>
                </a:solidFill>
                <a:latin typeface="Comic Sans MS" pitchFamily="66" charset="0"/>
              </a:rPr>
              <a:t>If distance between interpremolar line to incision is more than the upper incisors </a:t>
            </a:r>
            <a:r>
              <a:rPr lang="en-US" i="1">
                <a:solidFill>
                  <a:srgbClr val="66FFCC"/>
                </a:solidFill>
                <a:latin typeface="Comic Sans MS" pitchFamily="66" charset="0"/>
              </a:rPr>
              <a:t>are proclined</a:t>
            </a:r>
            <a:r>
              <a:rPr lang="en-US">
                <a:solidFill>
                  <a:srgbClr val="FFCCFF"/>
                </a:solidFill>
                <a:latin typeface="Comic Sans MS" pitchFamily="66" charset="0"/>
              </a:rPr>
              <a:t> &amp;</a:t>
            </a:r>
          </a:p>
          <a:p>
            <a:pPr marL="548640" indent="-411480" algn="just">
              <a:lnSpc>
                <a:spcPct val="12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>
                <a:solidFill>
                  <a:srgbClr val="FFCCFF"/>
                </a:solidFill>
                <a:latin typeface="Comic Sans MS" pitchFamily="66" charset="0"/>
              </a:rPr>
              <a:t> </a:t>
            </a:r>
          </a:p>
          <a:p>
            <a:pPr marL="548640" indent="-411480" algn="just">
              <a:lnSpc>
                <a:spcPct val="12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>
                <a:solidFill>
                  <a:srgbClr val="ADE0FF"/>
                </a:solidFill>
                <a:latin typeface="Comic Sans MS" pitchFamily="66" charset="0"/>
              </a:rPr>
              <a:t>if decreased value denotes </a:t>
            </a:r>
            <a:r>
              <a:rPr lang="en-US" sz="3000" i="1">
                <a:solidFill>
                  <a:srgbClr val="66FFCC"/>
                </a:solidFill>
                <a:latin typeface="Comic Sans MS" pitchFamily="66" charset="0"/>
              </a:rPr>
              <a:t>retroclined</a:t>
            </a:r>
            <a:r>
              <a:rPr lang="en-US" sz="3000">
                <a:solidFill>
                  <a:srgbClr val="66FFCC"/>
                </a:solidFill>
                <a:latin typeface="Comic Sans MS" pitchFamily="66" charset="0"/>
              </a:rPr>
              <a:t> </a:t>
            </a:r>
            <a:r>
              <a:rPr lang="en-US">
                <a:solidFill>
                  <a:srgbClr val="ADE0FF"/>
                </a:solidFill>
                <a:latin typeface="Comic Sans MS" pitchFamily="66" charset="0"/>
              </a:rPr>
              <a:t>upper incisors</a:t>
            </a:r>
          </a:p>
          <a:p>
            <a:pPr marL="548640" indent="-411480" algn="just">
              <a:lnSpc>
                <a:spcPct val="12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>
              <a:solidFill>
                <a:srgbClr val="ADE0FF"/>
              </a:solidFill>
              <a:latin typeface="Comic Sans MS" pitchFamily="66" charset="0"/>
            </a:endParaRPr>
          </a:p>
          <a:p>
            <a:pPr marL="548640" indent="-411480" algn="just">
              <a:lnSpc>
                <a:spcPct val="125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>
                <a:solidFill>
                  <a:srgbClr val="FFCCFF"/>
                </a:solidFill>
                <a:latin typeface="Comic Sans MS" pitchFamily="66" charset="0"/>
              </a:rPr>
              <a:t>      </a:t>
            </a:r>
            <a:r>
              <a:rPr lang="en-US" sz="3000" b="1">
                <a:solidFill>
                  <a:srgbClr val="66FFCC"/>
                </a:solidFill>
                <a:latin typeface="Comic Sans MS" pitchFamily="66" charset="0"/>
              </a:rPr>
              <a:t>Mandibular value = maxillary value- 2mm</a:t>
            </a:r>
          </a:p>
        </p:txBody>
      </p:sp>
    </p:spTree>
    <p:extLst>
      <p:ext uri="{BB962C8B-B14F-4D97-AF65-F5344CB8AC3E}">
        <p14:creationId xmlns="" xmlns:p14="http://schemas.microsoft.com/office/powerpoint/2010/main" val="79935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4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445</TotalTime>
  <Words>1892</Words>
  <Application>Microsoft Office PowerPoint</Application>
  <PresentationFormat>Custom</PresentationFormat>
  <Paragraphs>245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Retrospect</vt:lpstr>
      <vt:lpstr>Slide 1</vt:lpstr>
      <vt:lpstr>Introduction</vt:lpstr>
      <vt:lpstr>Slide 3</vt:lpstr>
      <vt:lpstr>Slide 4</vt:lpstr>
      <vt:lpstr>OBJECTIVES OF IDEAL STUDY MODELS</vt:lpstr>
      <vt:lpstr>ADVANTAGES</vt:lpstr>
      <vt:lpstr>Slide 7</vt:lpstr>
      <vt:lpstr>USES OF STUDY MODELS</vt:lpstr>
      <vt:lpstr>PARTS OF THE STUDY MODELS</vt:lpstr>
      <vt:lpstr> MODEL ANALYSES</vt:lpstr>
      <vt:lpstr>      PERMANENT DENTITION   ANALYSIS</vt:lpstr>
      <vt:lpstr>ARCH  PERIMETER   ANALYSIS</vt:lpstr>
      <vt:lpstr>CAREY’S   ANALYSIS</vt:lpstr>
      <vt:lpstr>Slide 14</vt:lpstr>
      <vt:lpstr>Slide 15</vt:lpstr>
      <vt:lpstr>INTERPRETATION</vt:lpstr>
      <vt:lpstr>PONT’S ANALYSIS</vt:lpstr>
      <vt:lpstr>PROCEDURE</vt:lpstr>
      <vt:lpstr>Slide 19</vt:lpstr>
      <vt:lpstr>Slide 20</vt:lpstr>
      <vt:lpstr>Slide 21</vt:lpstr>
      <vt:lpstr>INFERENCES</vt:lpstr>
      <vt:lpstr>DRAWBACKS</vt:lpstr>
      <vt:lpstr>LINDER  HARTH  INDEX</vt:lpstr>
      <vt:lpstr>ASHLEY  HOWE’S  ANALYSIS</vt:lpstr>
      <vt:lpstr>PROCEDURE</vt:lpstr>
      <vt:lpstr>PMD:- Premolar Diameter</vt:lpstr>
      <vt:lpstr>PMBAW:-Premolar basal ach Width</vt:lpstr>
      <vt:lpstr>Following measures have to be obtained</vt:lpstr>
      <vt:lpstr>INFERENCES</vt:lpstr>
      <vt:lpstr>Slide 31</vt:lpstr>
      <vt:lpstr>WAYNE  A.  BOLTON  ANALYSIS</vt:lpstr>
      <vt:lpstr>PROCEDURE</vt:lpstr>
      <vt:lpstr>Slide 34</vt:lpstr>
      <vt:lpstr>Slide 35</vt:lpstr>
      <vt:lpstr>INFERENCES</vt:lpstr>
      <vt:lpstr>DRAWBACK’S</vt:lpstr>
      <vt:lpstr>MIXED  DENTITION ANALYSIS</vt:lpstr>
      <vt:lpstr>Slide 39</vt:lpstr>
      <vt:lpstr>MOYER’S   MIXED DENTITION    ANALYSIS</vt:lpstr>
      <vt:lpstr>PROCEDURE</vt:lpstr>
      <vt:lpstr>TANAKA  &amp;  JOHNSON ANALYSIS</vt:lpstr>
      <vt:lpstr>Slide 43</vt:lpstr>
      <vt:lpstr>RADIOGRAPHIC   METHOD:- PROPORTIONAL EQUATION PREDICTION METHOD</vt:lpstr>
      <vt:lpstr>PROCEDURE</vt:lpstr>
      <vt:lpstr>Slide 46</vt:lpstr>
      <vt:lpstr>KORKHAUS  ANALYSIS</vt:lpstr>
      <vt:lpstr>Slide 48</vt:lpstr>
      <vt:lpstr>INFERENCES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Cephalometrics</dc:title>
  <dc:creator>Dr.Ravi Bhandari</dc:creator>
  <cp:lastModifiedBy>Dr.Ravi Bhandari</cp:lastModifiedBy>
  <cp:revision>34</cp:revision>
  <dcterms:created xsi:type="dcterms:W3CDTF">2017-09-15T06:10:49Z</dcterms:created>
  <dcterms:modified xsi:type="dcterms:W3CDTF">2020-05-01T04:17:04Z</dcterms:modified>
</cp:coreProperties>
</file>