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1" r:id="rId2"/>
    <p:sldId id="302" r:id="rId3"/>
    <p:sldId id="257" r:id="rId4"/>
    <p:sldId id="258" r:id="rId5"/>
    <p:sldId id="272" r:id="rId6"/>
    <p:sldId id="308" r:id="rId7"/>
    <p:sldId id="259" r:id="rId8"/>
    <p:sldId id="260" r:id="rId9"/>
    <p:sldId id="290" r:id="rId10"/>
    <p:sldId id="304" r:id="rId11"/>
    <p:sldId id="291" r:id="rId12"/>
    <p:sldId id="292" r:id="rId13"/>
    <p:sldId id="293" r:id="rId14"/>
    <p:sldId id="294" r:id="rId15"/>
    <p:sldId id="262" r:id="rId16"/>
    <p:sldId id="263" r:id="rId17"/>
    <p:sldId id="289" r:id="rId18"/>
    <p:sldId id="264" r:id="rId19"/>
    <p:sldId id="281" r:id="rId20"/>
    <p:sldId id="280" r:id="rId21"/>
    <p:sldId id="266" r:id="rId22"/>
    <p:sldId id="279" r:id="rId23"/>
    <p:sldId id="268" r:id="rId24"/>
    <p:sldId id="269" r:id="rId25"/>
    <p:sldId id="306" r:id="rId26"/>
    <p:sldId id="271" r:id="rId27"/>
    <p:sldId id="296" r:id="rId28"/>
    <p:sldId id="273" r:id="rId29"/>
    <p:sldId id="277" r:id="rId30"/>
    <p:sldId id="307" r:id="rId31"/>
    <p:sldId id="297" r:id="rId32"/>
    <p:sldId id="283" r:id="rId33"/>
    <p:sldId id="298" r:id="rId34"/>
    <p:sldId id="295" r:id="rId35"/>
    <p:sldId id="285" r:id="rId36"/>
    <p:sldId id="286" r:id="rId37"/>
    <p:sldId id="299" r:id="rId38"/>
    <p:sldId id="287" r:id="rId39"/>
    <p:sldId id="305" r:id="rId40"/>
    <p:sldId id="288" r:id="rId4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FC2CC-6525-493D-9255-61475D92A70A}" type="datetimeFigureOut">
              <a:rPr lang="en-US" smtClean="0"/>
              <a:pPr/>
              <a:t>10/3/2015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ED6B5-35CF-4315-86E1-DCE44DE2079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FC2CC-6525-493D-9255-61475D92A70A}" type="datetimeFigureOut">
              <a:rPr lang="en-US" smtClean="0"/>
              <a:pPr/>
              <a:t>10/3/2015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ED6B5-35CF-4315-86E1-DCE44DE2079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FC2CC-6525-493D-9255-61475D92A70A}" type="datetimeFigureOut">
              <a:rPr lang="en-US" smtClean="0"/>
              <a:pPr/>
              <a:t>10/3/2015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ED6B5-35CF-4315-86E1-DCE44DE2079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FC2CC-6525-493D-9255-61475D92A70A}" type="datetimeFigureOut">
              <a:rPr lang="en-US" smtClean="0"/>
              <a:pPr/>
              <a:t>10/3/2015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ED6B5-35CF-4315-86E1-DCE44DE2079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FC2CC-6525-493D-9255-61475D92A70A}" type="datetimeFigureOut">
              <a:rPr lang="en-US" smtClean="0"/>
              <a:pPr/>
              <a:t>10/3/2015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ED6B5-35CF-4315-86E1-DCE44DE2079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FC2CC-6525-493D-9255-61475D92A70A}" type="datetimeFigureOut">
              <a:rPr lang="en-US" smtClean="0"/>
              <a:pPr/>
              <a:t>10/3/2015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ED6B5-35CF-4315-86E1-DCE44DE2079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FC2CC-6525-493D-9255-61475D92A70A}" type="datetimeFigureOut">
              <a:rPr lang="en-US" smtClean="0"/>
              <a:pPr/>
              <a:t>10/3/2015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ED6B5-35CF-4315-86E1-DCE44DE2079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FC2CC-6525-493D-9255-61475D92A70A}" type="datetimeFigureOut">
              <a:rPr lang="en-US" smtClean="0"/>
              <a:pPr/>
              <a:t>10/3/2015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ED6B5-35CF-4315-86E1-DCE44DE2079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FC2CC-6525-493D-9255-61475D92A70A}" type="datetimeFigureOut">
              <a:rPr lang="en-US" smtClean="0"/>
              <a:pPr/>
              <a:t>10/3/2015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ED6B5-35CF-4315-86E1-DCE44DE2079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FC2CC-6525-493D-9255-61475D92A70A}" type="datetimeFigureOut">
              <a:rPr lang="en-US" smtClean="0"/>
              <a:pPr/>
              <a:t>10/3/2015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ED6B5-35CF-4315-86E1-DCE44DE2079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FC2CC-6525-493D-9255-61475D92A70A}" type="datetimeFigureOut">
              <a:rPr lang="en-US" smtClean="0"/>
              <a:pPr/>
              <a:t>10/3/2015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ED6B5-35CF-4315-86E1-DCE44DE2079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DFC2CC-6525-493D-9255-61475D92A70A}" type="datetimeFigureOut">
              <a:rPr lang="en-US" smtClean="0"/>
              <a:pPr/>
              <a:t>10/3/2015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ED6B5-35CF-4315-86E1-DCE44DE2079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CONTRACEPTIVES </a:t>
            </a:r>
            <a:endParaRPr lang="en-IN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Contraceptive methods are preventive methods to help women avoid pregnancies.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r>
              <a:rPr lang="en-US" dirty="0" smtClean="0"/>
              <a:t>An ideal contraceptive method is one, which is safe, effective, acceptable, inexpensive, reliable, reversible, simple, long lasting,  independent of coitus and requires less medical supervision.</a:t>
            </a:r>
          </a:p>
          <a:p>
            <a:endParaRPr lang="en-US" dirty="0" smtClean="0"/>
          </a:p>
          <a:p>
            <a:r>
              <a:rPr lang="en-US" dirty="0" smtClean="0"/>
              <a:t>A method may be suitable to one may not be to other</a:t>
            </a:r>
            <a:r>
              <a:rPr lang="en-US" dirty="0"/>
              <a:t>.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i="1" u="sng" dirty="0" smtClean="0">
                <a:solidFill>
                  <a:srgbClr val="FF0000"/>
                </a:solidFill>
              </a:rPr>
              <a:t>CONTRACEPTIVES</a:t>
            </a:r>
            <a:endParaRPr lang="en-US" sz="5400" b="1" i="1" u="sng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b="1" i="1" u="sng" dirty="0" smtClean="0">
                <a:solidFill>
                  <a:srgbClr val="00B050"/>
                </a:solidFill>
              </a:rPr>
              <a:t>OBJECTIVES</a:t>
            </a:r>
            <a:r>
              <a:rPr lang="en-US" sz="2400" b="1" dirty="0" smtClean="0"/>
              <a:t>---</a:t>
            </a:r>
          </a:p>
          <a:p>
            <a:r>
              <a:rPr lang="en-US" sz="2400" dirty="0" smtClean="0"/>
              <a:t>1 --To avoid unwanted births.</a:t>
            </a:r>
          </a:p>
          <a:p>
            <a:r>
              <a:rPr lang="en-US" sz="2400" dirty="0" smtClean="0"/>
              <a:t>2—To bring about wanted births.</a:t>
            </a:r>
          </a:p>
          <a:p>
            <a:r>
              <a:rPr lang="en-US" sz="2400" dirty="0" smtClean="0"/>
              <a:t>3---To regulate the intreval between pregnancies.</a:t>
            </a:r>
          </a:p>
          <a:p>
            <a:r>
              <a:rPr lang="en-US" sz="2400" dirty="0" smtClean="0"/>
              <a:t>4---To determine the number of children in the family.</a:t>
            </a:r>
          </a:p>
          <a:p>
            <a:r>
              <a:rPr lang="en-US" sz="2400" b="1" i="1" u="sng" dirty="0" smtClean="0">
                <a:solidFill>
                  <a:srgbClr val="00B050"/>
                </a:solidFill>
              </a:rPr>
              <a:t>METHODS</a:t>
            </a:r>
            <a:r>
              <a:rPr lang="en-US" sz="2400" b="1" dirty="0" smtClean="0"/>
              <a:t>—</a:t>
            </a:r>
          </a:p>
          <a:p>
            <a:r>
              <a:rPr lang="en-US" sz="2400" dirty="0" smtClean="0"/>
              <a:t>1—Spacing  methods (non-terminal method)</a:t>
            </a:r>
          </a:p>
          <a:p>
            <a:r>
              <a:rPr lang="en-US" sz="2400" dirty="0" smtClean="0"/>
              <a:t>2—Terminal  methods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u="sng" dirty="0" smtClean="0">
                <a:solidFill>
                  <a:srgbClr val="FF0000"/>
                </a:solidFill>
              </a:rPr>
              <a:t>SPACING METHODS</a:t>
            </a:r>
            <a:endParaRPr lang="en-US" b="1" i="1" u="sng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b="1" i="1" u="sng" dirty="0" smtClean="0">
                <a:solidFill>
                  <a:srgbClr val="00B050"/>
                </a:solidFill>
              </a:rPr>
              <a:t>   1  </a:t>
            </a:r>
            <a:r>
              <a:rPr lang="en-US" sz="3600" b="1" i="1" u="sng" dirty="0" smtClean="0">
                <a:solidFill>
                  <a:srgbClr val="00B050"/>
                </a:solidFill>
              </a:rPr>
              <a:t>BARRIER METHODS</a:t>
            </a:r>
            <a:r>
              <a:rPr lang="en-US" sz="3600" dirty="0" smtClean="0"/>
              <a:t>:-</a:t>
            </a:r>
          </a:p>
          <a:p>
            <a:r>
              <a:rPr lang="en-US" dirty="0" smtClean="0"/>
              <a:t>1—physical  methods</a:t>
            </a:r>
          </a:p>
          <a:p>
            <a:r>
              <a:rPr lang="en-US" dirty="0" smtClean="0"/>
              <a:t>2---chemical methods</a:t>
            </a:r>
          </a:p>
          <a:p>
            <a:r>
              <a:rPr lang="en-US" dirty="0" smtClean="0"/>
              <a:t>3---combined  methods</a:t>
            </a:r>
          </a:p>
          <a:p>
            <a:r>
              <a:rPr lang="en-US" b="1" i="1" u="sng" dirty="0" smtClean="0">
                <a:solidFill>
                  <a:srgbClr val="00B050"/>
                </a:solidFill>
              </a:rPr>
              <a:t>2  INTRA-UTERINE DEVICES</a:t>
            </a:r>
          </a:p>
          <a:p>
            <a:r>
              <a:rPr lang="en-US" b="1" i="1" u="sng" dirty="0" smtClean="0">
                <a:solidFill>
                  <a:srgbClr val="00B050"/>
                </a:solidFill>
              </a:rPr>
              <a:t>3—HORMONAL  METHODS</a:t>
            </a:r>
          </a:p>
          <a:p>
            <a:r>
              <a:rPr lang="en-US" b="1" i="1" u="sng" dirty="0" smtClean="0">
                <a:solidFill>
                  <a:srgbClr val="00B050"/>
                </a:solidFill>
              </a:rPr>
              <a:t>4—POSTCONCEPTIONAL  METHODS</a:t>
            </a:r>
          </a:p>
          <a:p>
            <a:r>
              <a:rPr lang="en-US" b="1" i="1" u="sng" dirty="0" smtClean="0">
                <a:solidFill>
                  <a:srgbClr val="00B050"/>
                </a:solidFill>
              </a:rPr>
              <a:t>5—MISCELLANEOUS</a:t>
            </a:r>
          </a:p>
          <a:p>
            <a:pPr>
              <a:buNone/>
            </a:pP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u="sng" dirty="0" smtClean="0">
                <a:solidFill>
                  <a:srgbClr val="FF0000"/>
                </a:solidFill>
              </a:rPr>
              <a:t>TERMINAL  METHODS</a:t>
            </a:r>
            <a:endParaRPr lang="en-US" b="1" i="1" u="sng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i="1" dirty="0" smtClean="0">
                <a:solidFill>
                  <a:srgbClr val="00B050"/>
                </a:solidFill>
              </a:rPr>
              <a:t>1—MALE    STERLIZATION</a:t>
            </a:r>
          </a:p>
          <a:p>
            <a:r>
              <a:rPr lang="en-US" b="1" i="1" dirty="0" smtClean="0">
                <a:solidFill>
                  <a:srgbClr val="00B050"/>
                </a:solidFill>
              </a:rPr>
              <a:t>2---FEMALE   STERLIZATION</a:t>
            </a:r>
            <a:endParaRPr lang="en-US" b="1" i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81000"/>
            <a:ext cx="8686799" cy="601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8921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u="sng" dirty="0" smtClean="0">
                <a:solidFill>
                  <a:srgbClr val="FF0000"/>
                </a:solidFill>
              </a:rPr>
              <a:t>PHYSICAL METHODS</a:t>
            </a:r>
            <a:endParaRPr lang="en-US" b="1" i="1" u="sng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b="1" i="1" u="sng" dirty="0" smtClean="0">
                <a:solidFill>
                  <a:srgbClr val="00B050"/>
                </a:solidFill>
              </a:rPr>
              <a:t>CONDOM</a:t>
            </a:r>
            <a:r>
              <a:rPr lang="en-US" sz="2800" b="1" dirty="0" smtClean="0"/>
              <a:t>-</a:t>
            </a:r>
            <a:r>
              <a:rPr lang="en-US" sz="2800" dirty="0" smtClean="0"/>
              <a:t>Sheath of thin rubber put on males erect penis before intercourse</a:t>
            </a:r>
          </a:p>
          <a:p>
            <a:pPr>
              <a:buNone/>
            </a:pPr>
            <a:r>
              <a:rPr lang="en-US" sz="2800" b="1" dirty="0" smtClean="0"/>
              <a:t>     </a:t>
            </a:r>
            <a:r>
              <a:rPr lang="en-US" sz="2800" b="1" i="1" u="sng" dirty="0" smtClean="0">
                <a:solidFill>
                  <a:srgbClr val="0070C0"/>
                </a:solidFill>
              </a:rPr>
              <a:t>ADVANTAGES</a:t>
            </a:r>
          </a:p>
          <a:p>
            <a:pPr>
              <a:buNone/>
            </a:pPr>
            <a:r>
              <a:rPr lang="en-US" sz="2800" b="1" dirty="0" smtClean="0"/>
              <a:t>       1—Easily available</a:t>
            </a:r>
          </a:p>
          <a:p>
            <a:pPr>
              <a:buNone/>
            </a:pPr>
            <a:r>
              <a:rPr lang="en-US" sz="2800" b="1" dirty="0" smtClean="0"/>
              <a:t>        2---Safe and inexpensive</a:t>
            </a:r>
          </a:p>
          <a:p>
            <a:pPr>
              <a:buNone/>
            </a:pPr>
            <a:r>
              <a:rPr lang="en-US" sz="2800" b="1" dirty="0" smtClean="0"/>
              <a:t>         3—Easy to use.</a:t>
            </a:r>
          </a:p>
          <a:p>
            <a:pPr>
              <a:buNone/>
            </a:pPr>
            <a:r>
              <a:rPr lang="en-US" sz="2800" b="1" dirty="0" smtClean="0"/>
              <a:t>         4—No side effects</a:t>
            </a:r>
          </a:p>
          <a:p>
            <a:pPr>
              <a:buNone/>
            </a:pPr>
            <a:r>
              <a:rPr lang="en-US" sz="2800" b="1" dirty="0" smtClean="0"/>
              <a:t>          5—Protects against S.T.D</a:t>
            </a:r>
          </a:p>
          <a:p>
            <a:pPr>
              <a:buNone/>
            </a:pPr>
            <a:r>
              <a:rPr lang="en-US" sz="2800" b="1" dirty="0" smtClean="0"/>
              <a:t>         6—Can be used soon after childbirth.</a:t>
            </a:r>
          </a:p>
          <a:p>
            <a:pPr>
              <a:buNone/>
            </a:pPr>
            <a:r>
              <a:rPr lang="en-US" sz="2800" b="1" dirty="0" smtClean="0"/>
              <a:t>          7 --Can be used by men of any age</a:t>
            </a:r>
          </a:p>
          <a:p>
            <a:pPr>
              <a:buNone/>
            </a:pPr>
            <a:r>
              <a:rPr lang="en-US" sz="2800" b="1" i="1" u="sng" dirty="0" smtClean="0">
                <a:solidFill>
                  <a:srgbClr val="0070C0"/>
                </a:solidFill>
              </a:rPr>
              <a:t>       </a:t>
            </a:r>
            <a:endParaRPr lang="en-US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u="sng" dirty="0" smtClean="0">
                <a:solidFill>
                  <a:srgbClr val="FF0000"/>
                </a:solidFill>
              </a:rPr>
              <a:t>DISADVANTAGES</a:t>
            </a:r>
            <a:endParaRPr lang="en-US" b="1" i="1" u="sng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52596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1—It may slip off or tear during coitus due to incorrect use.</a:t>
            </a:r>
          </a:p>
          <a:p>
            <a:r>
              <a:rPr lang="en-US" sz="2800" dirty="0" smtClean="0"/>
              <a:t>2—Interferes with sex sensation.</a:t>
            </a:r>
          </a:p>
          <a:p>
            <a:r>
              <a:rPr lang="en-US" sz="2800" dirty="0" smtClean="0"/>
              <a:t>3—Failure rate  2-3 per 100 women per year</a:t>
            </a:r>
          </a:p>
          <a:p>
            <a:endParaRPr lang="en-US" sz="2800" b="1" i="1" u="sng" dirty="0" smtClean="0">
              <a:solidFill>
                <a:srgbClr val="0070C0"/>
              </a:solidFill>
            </a:endParaRPr>
          </a:p>
          <a:p>
            <a:r>
              <a:rPr lang="en-US" sz="2800" b="1" i="1" u="sng" dirty="0" smtClean="0">
                <a:solidFill>
                  <a:srgbClr val="0070C0"/>
                </a:solidFill>
              </a:rPr>
              <a:t> TYPES-</a:t>
            </a:r>
            <a:r>
              <a:rPr lang="en-US" sz="2800" b="1" dirty="0" smtClean="0"/>
              <a:t>--</a:t>
            </a:r>
            <a:r>
              <a:rPr lang="en-US" sz="2800" dirty="0" smtClean="0"/>
              <a:t>Ordinary, deluxe and super deluxe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u="sng" dirty="0" smtClean="0">
                <a:solidFill>
                  <a:srgbClr val="FF0000"/>
                </a:solidFill>
              </a:rPr>
              <a:t>FEMALE CONDOM</a:t>
            </a:r>
            <a:endParaRPr lang="en-US" b="1" i="1" u="sng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it is a pouch made of polyurethane which lines the vagina</a:t>
            </a:r>
          </a:p>
          <a:p>
            <a:r>
              <a:rPr lang="en-US" dirty="0" smtClean="0"/>
              <a:t>An internal ring in the close end of the pouch covers the cervix and external ring remains outside the vagina</a:t>
            </a:r>
          </a:p>
          <a:p>
            <a:r>
              <a:rPr lang="en-US" b="1" i="1" u="sng" dirty="0" smtClean="0">
                <a:solidFill>
                  <a:srgbClr val="00B050"/>
                </a:solidFill>
              </a:rPr>
              <a:t>ADVANTAGE</a:t>
            </a:r>
            <a:r>
              <a:rPr lang="en-US" b="1" dirty="0" smtClean="0"/>
              <a:t>-</a:t>
            </a:r>
          </a:p>
          <a:p>
            <a:r>
              <a:rPr lang="en-US" b="1" dirty="0" smtClean="0"/>
              <a:t>-</a:t>
            </a:r>
            <a:r>
              <a:rPr lang="en-US" dirty="0" smtClean="0"/>
              <a:t>effective barrier to STD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b="1" i="1" u="sng" dirty="0" smtClean="0">
              <a:solidFill>
                <a:srgbClr val="00B050"/>
              </a:solidFill>
            </a:endParaRPr>
          </a:p>
          <a:p>
            <a:r>
              <a:rPr lang="en-US" b="1" i="1" u="sng" dirty="0" smtClean="0">
                <a:solidFill>
                  <a:srgbClr val="00B050"/>
                </a:solidFill>
              </a:rPr>
              <a:t>DISADVANTAGE</a:t>
            </a:r>
          </a:p>
          <a:p>
            <a:r>
              <a:rPr lang="en-US" dirty="0" smtClean="0"/>
              <a:t>Costly</a:t>
            </a:r>
          </a:p>
          <a:p>
            <a:r>
              <a:rPr lang="en-US" dirty="0" smtClean="0"/>
              <a:t>Failure rate 5%. </a:t>
            </a:r>
          </a:p>
          <a:p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u="sng" dirty="0" smtClean="0">
                <a:solidFill>
                  <a:srgbClr val="FF0000"/>
                </a:solidFill>
              </a:rPr>
              <a:t>DIAPHRAGM</a:t>
            </a:r>
            <a:endParaRPr lang="en-US" b="1" i="1" u="sng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It is a vaginal barrier</a:t>
            </a:r>
          </a:p>
          <a:p>
            <a:r>
              <a:rPr lang="en-US" sz="2800" dirty="0" smtClean="0"/>
              <a:t>It is a shallow cup made of synthetic rubber or plastic material</a:t>
            </a:r>
          </a:p>
          <a:p>
            <a:r>
              <a:rPr lang="en-US" sz="2800" dirty="0" smtClean="0"/>
              <a:t>The diaphragm is inserted before sexual intercourse and must remain in place for not less than 6 hours after intercourse.</a:t>
            </a:r>
          </a:p>
          <a:p>
            <a:r>
              <a:rPr lang="en-US" sz="2800" dirty="0" smtClean="0"/>
              <a:t>A spermicidal jelly is always used along with the diaphragm.</a:t>
            </a:r>
          </a:p>
          <a:p>
            <a:r>
              <a:rPr lang="en-US" sz="2800" dirty="0" smtClean="0"/>
              <a:t>The diaphragm holds the spermicide over the cervix.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u="sng" dirty="0" smtClean="0">
                <a:solidFill>
                  <a:srgbClr val="FF0000"/>
                </a:solidFill>
              </a:rPr>
              <a:t>DIAPHRAGM cont…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b="1" i="1" u="sng" dirty="0" smtClean="0">
                <a:solidFill>
                  <a:srgbClr val="00B050"/>
                </a:solidFill>
              </a:rPr>
              <a:t>ADVANTAGES OF DIAPHRAGM</a:t>
            </a:r>
          </a:p>
          <a:p>
            <a:r>
              <a:rPr lang="en-US" sz="2800" dirty="0" smtClean="0"/>
              <a:t>1-Total absence of risks and medical</a:t>
            </a:r>
            <a:r>
              <a:rPr lang="en-US" sz="2800" b="1" dirty="0" smtClean="0"/>
              <a:t> </a:t>
            </a:r>
            <a:r>
              <a:rPr lang="en-US" sz="2800" b="1" u="sng" dirty="0" smtClean="0">
                <a:solidFill>
                  <a:srgbClr val="00B050"/>
                </a:solidFill>
              </a:rPr>
              <a:t>Contraindications.</a:t>
            </a:r>
            <a:r>
              <a:rPr lang="en-US" sz="2800" b="1" dirty="0" smtClean="0"/>
              <a:t> </a:t>
            </a:r>
          </a:p>
          <a:p>
            <a:r>
              <a:rPr lang="en-US" sz="2800" dirty="0" smtClean="0"/>
              <a:t>No side effects</a:t>
            </a:r>
          </a:p>
          <a:p>
            <a:r>
              <a:rPr lang="en-US" sz="2800" b="1" i="1" u="sng" dirty="0" smtClean="0">
                <a:solidFill>
                  <a:srgbClr val="00B050"/>
                </a:solidFill>
              </a:rPr>
              <a:t>DISADVANTAGES</a:t>
            </a:r>
          </a:p>
          <a:p>
            <a:r>
              <a:rPr lang="en-US" sz="2800" dirty="0" smtClean="0"/>
              <a:t>Initially a trained person is needed to demonstrate the technique of insertion.</a:t>
            </a:r>
          </a:p>
          <a:p>
            <a:r>
              <a:rPr lang="en-US" sz="2800" dirty="0" smtClean="0"/>
              <a:t>After delivery it can be used only after involution of uterus.</a:t>
            </a:r>
          </a:p>
          <a:p>
            <a:r>
              <a:rPr lang="en-US" sz="2800" dirty="0" smtClean="0"/>
              <a:t>Failure rate 6-10%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u="sng" dirty="0" smtClean="0">
                <a:solidFill>
                  <a:srgbClr val="FF0000"/>
                </a:solidFill>
              </a:rPr>
              <a:t>VAGINAL SPONGE</a:t>
            </a:r>
            <a:endParaRPr lang="en-US" b="1" i="1" u="sng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4000" b="1" i="1" u="sng" dirty="0" smtClean="0">
              <a:solidFill>
                <a:srgbClr val="00B050"/>
              </a:solidFill>
            </a:endParaRPr>
          </a:p>
          <a:p>
            <a:r>
              <a:rPr lang="en-US" sz="4000" b="1" i="1" u="sng" dirty="0" smtClean="0">
                <a:solidFill>
                  <a:srgbClr val="00B050"/>
                </a:solidFill>
              </a:rPr>
              <a:t>TODAY</a:t>
            </a:r>
          </a:p>
          <a:p>
            <a:r>
              <a:rPr lang="en-US" dirty="0" smtClean="0"/>
              <a:t>Small  polyurethane foam sponge measuring 5 cm X 2.5 cm saturated with spermicide</a:t>
            </a:r>
          </a:p>
          <a:p>
            <a:r>
              <a:rPr lang="en-US" dirty="0" smtClean="0"/>
              <a:t>Failure rate is 20-40%.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u="sng" dirty="0" smtClean="0">
                <a:solidFill>
                  <a:srgbClr val="FF0000"/>
                </a:solidFill>
              </a:rPr>
              <a:t>CHEMICAL METHODS</a:t>
            </a:r>
            <a:endParaRPr lang="en-US" b="1" i="1" u="sng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/>
              <a:t>I—FOAMS—foam tablets, foam aerosols</a:t>
            </a:r>
          </a:p>
          <a:p>
            <a:r>
              <a:rPr lang="en-US" sz="2800" b="1" dirty="0" smtClean="0"/>
              <a:t>2—CREAMS ,JELLIES AND PASTES— squeezed from a tube</a:t>
            </a:r>
          </a:p>
          <a:p>
            <a:r>
              <a:rPr lang="en-US" sz="2800" b="1" dirty="0" smtClean="0"/>
              <a:t>3—SUPPOSITORIES—Inserted manually</a:t>
            </a:r>
          </a:p>
          <a:p>
            <a:r>
              <a:rPr lang="en-US" sz="2800" b="1" dirty="0" smtClean="0"/>
              <a:t>3—SOLUBLE FILMS—C-films inserted manually.</a:t>
            </a:r>
          </a:p>
          <a:p>
            <a:r>
              <a:rPr lang="en-US" sz="2800" b="1" i="1" u="sng" dirty="0" smtClean="0">
                <a:solidFill>
                  <a:srgbClr val="00B050"/>
                </a:solidFill>
              </a:rPr>
              <a:t>DISADVANTAGE</a:t>
            </a:r>
            <a:r>
              <a:rPr lang="en-US" sz="2800" b="1" dirty="0" smtClean="0"/>
              <a:t>—High failure rate</a:t>
            </a:r>
          </a:p>
          <a:p>
            <a:r>
              <a:rPr lang="en-US" sz="2800" b="1" dirty="0" smtClean="0"/>
              <a:t>They may cause burning or irritation.</a:t>
            </a:r>
          </a:p>
          <a:p>
            <a:r>
              <a:rPr lang="en-US" sz="2800" b="1" dirty="0" smtClean="0"/>
              <a:t>Used before each sex.</a:t>
            </a:r>
            <a:endParaRPr lang="en-US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229600" cy="1143000"/>
          </a:xfrm>
        </p:spPr>
        <p:txBody>
          <a:bodyPr/>
          <a:lstStyle/>
          <a:p>
            <a:r>
              <a:rPr lang="en-US" b="1" i="1" u="sng" dirty="0" smtClean="0">
                <a:solidFill>
                  <a:srgbClr val="FF0000"/>
                </a:solidFill>
              </a:rPr>
              <a:t>INTRA-UTERINE DEVICES</a:t>
            </a:r>
            <a:endParaRPr lang="en-US" b="1" i="1" u="sng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400" b="1" dirty="0" smtClean="0"/>
              <a:t>These are of 2 types</a:t>
            </a:r>
          </a:p>
          <a:p>
            <a:r>
              <a:rPr lang="en-US" sz="2400" b="1" dirty="0" smtClean="0">
                <a:solidFill>
                  <a:srgbClr val="00B050"/>
                </a:solidFill>
              </a:rPr>
              <a:t>1—medicated</a:t>
            </a:r>
          </a:p>
          <a:p>
            <a:r>
              <a:rPr lang="en-US" sz="2400" b="1" dirty="0" smtClean="0">
                <a:solidFill>
                  <a:srgbClr val="00B050"/>
                </a:solidFill>
              </a:rPr>
              <a:t>2—non medicated</a:t>
            </a:r>
          </a:p>
          <a:p>
            <a:r>
              <a:rPr lang="en-US" sz="2400" b="1" dirty="0" smtClean="0"/>
              <a:t>These are classified as</a:t>
            </a:r>
          </a:p>
          <a:p>
            <a:r>
              <a:rPr lang="en-US" sz="2400" b="1" dirty="0" smtClean="0"/>
              <a:t>A—First generation I.U.D</a:t>
            </a:r>
          </a:p>
          <a:p>
            <a:r>
              <a:rPr lang="en-US" sz="2400" b="1" dirty="0" smtClean="0"/>
              <a:t>B---Second generation I.U.D</a:t>
            </a:r>
          </a:p>
          <a:p>
            <a:r>
              <a:rPr lang="en-US" sz="2400" b="1" dirty="0" smtClean="0"/>
              <a:t>C—Third generation I.U.D</a:t>
            </a:r>
          </a:p>
          <a:p>
            <a:r>
              <a:rPr lang="en-US" sz="2400" b="1" i="1" u="sng" dirty="0" smtClean="0">
                <a:solidFill>
                  <a:srgbClr val="00B050"/>
                </a:solidFill>
              </a:rPr>
              <a:t>FIRST GENERATION IUD—</a:t>
            </a:r>
            <a:r>
              <a:rPr lang="en-US" sz="2400" dirty="0" smtClean="0"/>
              <a:t>These</a:t>
            </a:r>
            <a:r>
              <a:rPr lang="en-US" sz="2400" b="1" i="1" u="sng" dirty="0" smtClean="0">
                <a:solidFill>
                  <a:srgbClr val="00B050"/>
                </a:solidFill>
              </a:rPr>
              <a:t> </a:t>
            </a:r>
            <a:r>
              <a:rPr lang="en-US" sz="2400" dirty="0" smtClean="0"/>
              <a:t>comprise non-medicated devices ex-Loops,spirals coils,rings and bows</a:t>
            </a:r>
          </a:p>
          <a:p>
            <a:r>
              <a:rPr lang="en-US" sz="1900" b="1" i="1" u="sng" dirty="0" smtClean="0">
                <a:solidFill>
                  <a:srgbClr val="FF0000"/>
                </a:solidFill>
              </a:rPr>
              <a:t>LIPPES LOOP-</a:t>
            </a:r>
            <a:r>
              <a:rPr lang="en-US" sz="2400" b="1" dirty="0" smtClean="0"/>
              <a:t>--—</a:t>
            </a:r>
            <a:r>
              <a:rPr lang="en-US" sz="2400" dirty="0" smtClean="0"/>
              <a:t>It is double Shaped device made of polyethylene.The loop has attached threads made of nylon.These thread project into vagina and can be felt by the patient.</a:t>
            </a:r>
          </a:p>
          <a:p>
            <a:r>
              <a:rPr lang="en-US" sz="2000" b="1" dirty="0" smtClean="0"/>
              <a:t>SIDE EFFECT—</a:t>
            </a:r>
            <a:r>
              <a:rPr lang="en-US" sz="2000" dirty="0" smtClean="0"/>
              <a:t>Pain and bleeding</a:t>
            </a:r>
            <a:r>
              <a:rPr lang="en-US" sz="2000" b="1" dirty="0" smtClean="0"/>
              <a:t>.</a:t>
            </a:r>
            <a:endParaRPr lang="en-US" sz="2200" b="1" dirty="0" smtClean="0"/>
          </a:p>
          <a:p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u="sng" dirty="0" smtClean="0">
                <a:solidFill>
                  <a:srgbClr val="FF0000"/>
                </a:solidFill>
              </a:rPr>
              <a:t>SECOND GENERATION I.U Ds</a:t>
            </a:r>
            <a:endParaRPr lang="en-US" b="1" i="1" u="sng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2400" b="1" i="1" u="sng" dirty="0" smtClean="0">
                <a:solidFill>
                  <a:srgbClr val="00B050"/>
                </a:solidFill>
              </a:rPr>
              <a:t>EARLIER DEVICES-</a:t>
            </a:r>
          </a:p>
          <a:p>
            <a:r>
              <a:rPr lang="en-US" sz="2400" b="1" dirty="0" smtClean="0"/>
              <a:t>COPPER—7</a:t>
            </a:r>
          </a:p>
          <a:p>
            <a:r>
              <a:rPr lang="en-US" sz="2400" b="1" dirty="0" smtClean="0"/>
              <a:t>COPPER T- 200</a:t>
            </a:r>
          </a:p>
          <a:p>
            <a:r>
              <a:rPr lang="en-US" sz="2400" b="1" i="1" u="sng" dirty="0" smtClean="0">
                <a:solidFill>
                  <a:srgbClr val="00B050"/>
                </a:solidFill>
              </a:rPr>
              <a:t>NEWER DEVICES</a:t>
            </a:r>
            <a:r>
              <a:rPr lang="en-US" sz="2400" b="1" dirty="0" smtClean="0"/>
              <a:t>—</a:t>
            </a:r>
          </a:p>
          <a:p>
            <a:r>
              <a:rPr lang="en-US" sz="2400" b="1" dirty="0" smtClean="0"/>
              <a:t>1—T CU-220 C</a:t>
            </a:r>
          </a:p>
          <a:p>
            <a:r>
              <a:rPr lang="en-US" sz="2400" b="1" dirty="0" smtClean="0"/>
              <a:t>2—T CU-380 A</a:t>
            </a:r>
          </a:p>
          <a:p>
            <a:r>
              <a:rPr lang="en-US" sz="2400" b="1" dirty="0" smtClean="0"/>
              <a:t>NOVA-T</a:t>
            </a:r>
          </a:p>
          <a:p>
            <a:r>
              <a:rPr lang="en-US" sz="2400" b="1" i="1" u="sng" dirty="0" smtClean="0">
                <a:solidFill>
                  <a:srgbClr val="00B050"/>
                </a:solidFill>
              </a:rPr>
              <a:t>MULTILOAD DEVICES</a:t>
            </a:r>
          </a:p>
          <a:p>
            <a:r>
              <a:rPr lang="en-US" sz="2400" b="1" dirty="0" smtClean="0"/>
              <a:t>1—ML-CU 250</a:t>
            </a:r>
          </a:p>
          <a:p>
            <a:r>
              <a:rPr lang="en-US" sz="2400" b="1" dirty="0" smtClean="0"/>
              <a:t>2—ML-CU-375</a:t>
            </a:r>
          </a:p>
          <a:p>
            <a:r>
              <a:rPr lang="en-US" sz="2400" dirty="0" smtClean="0"/>
              <a:t>The number refer to the surface area of the copper on the device.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533400"/>
            <a:ext cx="8229600" cy="838200"/>
          </a:xfrm>
        </p:spPr>
        <p:txBody>
          <a:bodyPr>
            <a:normAutofit/>
          </a:bodyPr>
          <a:lstStyle/>
          <a:p>
            <a:r>
              <a:rPr lang="en-US" b="1" i="1" u="sng" dirty="0" smtClean="0">
                <a:solidFill>
                  <a:srgbClr val="FF0000"/>
                </a:solidFill>
              </a:rPr>
              <a:t>COPPER -T</a:t>
            </a:r>
            <a:endParaRPr lang="en-US" b="1" i="1" u="sng" dirty="0">
              <a:solidFill>
                <a:srgbClr val="FF0000"/>
              </a:solidFill>
            </a:endParaRPr>
          </a:p>
        </p:txBody>
      </p:sp>
      <p:pic>
        <p:nvPicPr>
          <p:cNvPr id="2050" name="Picture 2" descr="C:\Documents and Settings\Prof.Ramesh\My Documents\coppert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447800"/>
            <a:ext cx="7162324" cy="496091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u="sng" dirty="0" smtClean="0">
                <a:solidFill>
                  <a:srgbClr val="FF0000"/>
                </a:solidFill>
              </a:rPr>
              <a:t>COPPER-T</a:t>
            </a:r>
            <a:endParaRPr lang="en-US" b="1" i="1" u="sng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400" b="1" i="1" u="sng" dirty="0" smtClean="0">
                <a:solidFill>
                  <a:srgbClr val="00B050"/>
                </a:solidFill>
              </a:rPr>
              <a:t>ADVANTAGES</a:t>
            </a:r>
          </a:p>
          <a:p>
            <a:r>
              <a:rPr lang="en-US" sz="2800" dirty="0" smtClean="0"/>
              <a:t>Simplicity  in insertion</a:t>
            </a:r>
          </a:p>
          <a:p>
            <a:r>
              <a:rPr lang="en-US" sz="2800" dirty="0" smtClean="0"/>
              <a:t>Inexpensive</a:t>
            </a:r>
          </a:p>
          <a:p>
            <a:r>
              <a:rPr lang="en-US" sz="2800" dirty="0" smtClean="0"/>
              <a:t>Contraceptive effect is reversible.—</a:t>
            </a:r>
          </a:p>
          <a:p>
            <a:r>
              <a:rPr lang="en-US" sz="2800" dirty="0" smtClean="0"/>
              <a:t>Low expulsion rate</a:t>
            </a:r>
          </a:p>
          <a:p>
            <a:r>
              <a:rPr lang="en-US" sz="2800" dirty="0" smtClean="0"/>
              <a:t>Lower incidence of side effects,e.g.pain and bleeding</a:t>
            </a:r>
          </a:p>
          <a:p>
            <a:r>
              <a:rPr lang="en-US" sz="2800" dirty="0" smtClean="0"/>
              <a:t>Easier to fit even in nulliparous women</a:t>
            </a:r>
          </a:p>
          <a:p>
            <a:r>
              <a:rPr lang="en-US" sz="2800" dirty="0" smtClean="0"/>
              <a:t>Better tolerated by  nullipara.</a:t>
            </a:r>
          </a:p>
          <a:p>
            <a:r>
              <a:rPr lang="en-US" sz="2800" dirty="0" smtClean="0"/>
              <a:t>Effective as post-coital contraceptive,if inserted within 3-5 days of unprotected  intercourse.</a:t>
            </a:r>
          </a:p>
          <a:p>
            <a:endParaRPr lang="en-U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u="sng" dirty="0" smtClean="0">
                <a:solidFill>
                  <a:srgbClr val="FF0000"/>
                </a:solidFill>
              </a:rPr>
              <a:t>COPPER-T cont….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endParaRPr lang="en-US" b="1" dirty="0" smtClean="0"/>
          </a:p>
          <a:p>
            <a:r>
              <a:rPr lang="en-US" sz="3600" b="1" i="1" u="sng" dirty="0" smtClean="0">
                <a:solidFill>
                  <a:srgbClr val="00B050"/>
                </a:solidFill>
              </a:rPr>
              <a:t>MECHANISM OF ACTION OF COPPER T</a:t>
            </a:r>
          </a:p>
          <a:p>
            <a:r>
              <a:rPr lang="en-US" dirty="0" smtClean="0"/>
              <a:t>IUD causes foreign body reaction in the uterus.</a:t>
            </a:r>
          </a:p>
          <a:p>
            <a:r>
              <a:rPr lang="en-US" dirty="0" smtClean="0"/>
              <a:t>Copper seems to enhance the cellular response in the endometrium. It also effects the enzymes in the endometrium</a:t>
            </a:r>
          </a:p>
          <a:p>
            <a:r>
              <a:rPr lang="en-US" dirty="0" smtClean="0"/>
              <a:t>By altering the biochemical  composition of cervical mucus,copper ions may affect sperm motility and survival.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u="sng" dirty="0" smtClean="0">
                <a:solidFill>
                  <a:srgbClr val="FF0000"/>
                </a:solidFill>
              </a:rPr>
              <a:t>THIRD GENERATION I.U Ds</a:t>
            </a:r>
            <a:endParaRPr lang="en-US" b="1" i="1" u="sng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These release hormone</a:t>
            </a:r>
            <a:r>
              <a:rPr lang="en-US" b="1" dirty="0" smtClean="0"/>
              <a:t>.</a:t>
            </a:r>
          </a:p>
          <a:p>
            <a:r>
              <a:rPr lang="en-US" b="1" i="1" u="sng" dirty="0" err="1" smtClean="0">
                <a:solidFill>
                  <a:srgbClr val="00B050"/>
                </a:solidFill>
              </a:rPr>
              <a:t>Progestasert</a:t>
            </a:r>
            <a:r>
              <a:rPr lang="en-US" b="1" dirty="0" smtClean="0"/>
              <a:t>—</a:t>
            </a:r>
            <a:r>
              <a:rPr lang="en-US" dirty="0" smtClean="0"/>
              <a:t>T shaped device filled with progesterone,which is released slowly in the uterus.</a:t>
            </a:r>
          </a:p>
          <a:p>
            <a:r>
              <a:rPr lang="en-US" b="1" i="1" u="sng" dirty="0" smtClean="0">
                <a:solidFill>
                  <a:srgbClr val="00B050"/>
                </a:solidFill>
              </a:rPr>
              <a:t>LNG-20(Mirena)-- </a:t>
            </a:r>
            <a:r>
              <a:rPr lang="en-US" dirty="0" smtClean="0"/>
              <a:t>releasing levonorgesterol.</a:t>
            </a:r>
          </a:p>
          <a:p>
            <a:r>
              <a:rPr lang="en-US" b="1" i="1" u="sng" dirty="0" smtClean="0">
                <a:solidFill>
                  <a:srgbClr val="00B0F0"/>
                </a:solidFill>
              </a:rPr>
              <a:t>MECHANISM OF ACTION-</a:t>
            </a:r>
            <a:r>
              <a:rPr lang="en-US" b="1" dirty="0" smtClean="0"/>
              <a:t>--</a:t>
            </a:r>
            <a:r>
              <a:rPr lang="en-US" dirty="0" smtClean="0"/>
              <a:t>They increase the viscosity of cervical mucus and prevent sperm from entering the cervix.</a:t>
            </a:r>
          </a:p>
          <a:p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i="1" u="sng" dirty="0" smtClean="0">
                <a:solidFill>
                  <a:srgbClr val="FF0000"/>
                </a:solidFill>
              </a:rPr>
              <a:t>SIDE EFFECTS AND COMPLICATIONS OF IUD </a:t>
            </a:r>
            <a:endParaRPr lang="en-US" b="1" i="1" u="sng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b="1" dirty="0" smtClean="0"/>
              <a:t>Bleeding—</a:t>
            </a:r>
            <a:r>
              <a:rPr lang="en-US" sz="2400" dirty="0" smtClean="0"/>
              <a:t>Increased vaginal bleeding.</a:t>
            </a:r>
          </a:p>
          <a:p>
            <a:r>
              <a:rPr lang="en-US" sz="2400" b="1" dirty="0" smtClean="0"/>
              <a:t>Pain—</a:t>
            </a:r>
            <a:r>
              <a:rPr lang="en-US" sz="2400" dirty="0" smtClean="0"/>
              <a:t>second major cause of IUD removal.</a:t>
            </a:r>
          </a:p>
          <a:p>
            <a:r>
              <a:rPr lang="en-US" sz="2400" b="1" dirty="0" smtClean="0"/>
              <a:t>Pelvic infection—</a:t>
            </a:r>
            <a:r>
              <a:rPr lang="en-US" sz="2400" dirty="0" smtClean="0"/>
              <a:t>2 to 8% more.</a:t>
            </a:r>
          </a:p>
          <a:p>
            <a:r>
              <a:rPr lang="en-US" sz="2400" b="1" dirty="0" smtClean="0"/>
              <a:t>Uterine perforation—</a:t>
            </a:r>
            <a:r>
              <a:rPr lang="en-US" sz="2400" dirty="0" smtClean="0"/>
              <a:t>1 in 150 to 1 in 9000</a:t>
            </a:r>
          </a:p>
          <a:p>
            <a:r>
              <a:rPr lang="en-US" sz="2400" b="1" dirty="0" smtClean="0"/>
              <a:t>Pregnancy—</a:t>
            </a:r>
            <a:r>
              <a:rPr lang="en-US" sz="2400" dirty="0" smtClean="0"/>
              <a:t>3%</a:t>
            </a:r>
          </a:p>
          <a:p>
            <a:r>
              <a:rPr lang="en-US" sz="2400" b="1" dirty="0" smtClean="0"/>
              <a:t>Ectopic pregnancy—</a:t>
            </a:r>
            <a:r>
              <a:rPr lang="en-US" sz="2400" dirty="0" smtClean="0"/>
              <a:t>slightly more</a:t>
            </a:r>
          </a:p>
          <a:p>
            <a:r>
              <a:rPr lang="en-US" sz="2400" b="1" dirty="0" smtClean="0"/>
              <a:t>Expulsion-</a:t>
            </a:r>
            <a:r>
              <a:rPr lang="en-US" sz="2400" dirty="0" smtClean="0"/>
              <a:t>12to 20%</a:t>
            </a:r>
          </a:p>
          <a:p>
            <a:r>
              <a:rPr lang="en-US" sz="2400" b="1" dirty="0" smtClean="0"/>
              <a:t>Fertility after removal—</a:t>
            </a:r>
            <a:r>
              <a:rPr lang="en-US" sz="2400" dirty="0" smtClean="0"/>
              <a:t>Does not seems to be impaired.</a:t>
            </a:r>
          </a:p>
          <a:p>
            <a:r>
              <a:rPr lang="en-US" sz="2400" b="1" dirty="0" smtClean="0"/>
              <a:t>Mortality—</a:t>
            </a:r>
            <a:r>
              <a:rPr lang="en-US" sz="2400" dirty="0" smtClean="0"/>
              <a:t>1 per100,000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u="sng" dirty="0" smtClean="0">
                <a:solidFill>
                  <a:srgbClr val="FF0000"/>
                </a:solidFill>
              </a:rPr>
              <a:t>CONTRAINDICATIONS OF IUD </a:t>
            </a:r>
            <a:endParaRPr lang="en-US" b="1" i="1" u="sng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i="1" u="sng" dirty="0" smtClean="0">
                <a:solidFill>
                  <a:srgbClr val="00B050"/>
                </a:solidFill>
              </a:rPr>
              <a:t>ABSOLUTE-</a:t>
            </a:r>
            <a:r>
              <a:rPr lang="en-US" sz="2400" b="1" dirty="0" smtClean="0"/>
              <a:t>--</a:t>
            </a:r>
          </a:p>
          <a:p>
            <a:r>
              <a:rPr lang="en-US" sz="2400" dirty="0" smtClean="0"/>
              <a:t>Suspected pregnancy</a:t>
            </a:r>
          </a:p>
          <a:p>
            <a:r>
              <a:rPr lang="en-US" sz="2400" dirty="0" smtClean="0"/>
              <a:t>PID</a:t>
            </a:r>
          </a:p>
          <a:p>
            <a:r>
              <a:rPr lang="en-US" sz="2400" dirty="0" smtClean="0"/>
              <a:t>Vaginal bleeding of unknown etiology</a:t>
            </a:r>
          </a:p>
          <a:p>
            <a:r>
              <a:rPr lang="en-US" sz="2400" dirty="0" smtClean="0"/>
              <a:t>Cancer of cervix ,uterus or adenoma or  pelvic tumours.</a:t>
            </a:r>
          </a:p>
          <a:p>
            <a:r>
              <a:rPr lang="en-US" sz="2400" dirty="0" smtClean="0"/>
              <a:t>Previous ectopic pregnancy.</a:t>
            </a:r>
          </a:p>
          <a:p>
            <a:r>
              <a:rPr lang="en-US" sz="3500" b="1" i="1" u="sng" dirty="0" smtClean="0">
                <a:solidFill>
                  <a:srgbClr val="00B050"/>
                </a:solidFill>
              </a:rPr>
              <a:t>RELATIVE</a:t>
            </a:r>
          </a:p>
          <a:p>
            <a:r>
              <a:rPr lang="en-US" sz="2400" dirty="0" smtClean="0"/>
              <a:t>Anaemia</a:t>
            </a:r>
          </a:p>
          <a:p>
            <a:r>
              <a:rPr lang="en-US" sz="2400" dirty="0" smtClean="0"/>
              <a:t>Menorrhagia </a:t>
            </a:r>
          </a:p>
          <a:p>
            <a:r>
              <a:rPr lang="en-US" sz="2400" dirty="0" smtClean="0"/>
              <a:t>PID</a:t>
            </a:r>
          </a:p>
          <a:p>
            <a:r>
              <a:rPr lang="en-US" sz="2400" dirty="0" smtClean="0"/>
              <a:t>Fibroids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u="sng" dirty="0" smtClean="0">
                <a:solidFill>
                  <a:srgbClr val="FF0000"/>
                </a:solidFill>
              </a:rPr>
              <a:t>HORMONAL METHODS</a:t>
            </a:r>
            <a:endParaRPr lang="en-US" b="1" i="1" u="sng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b="1" i="1" u="sng" dirty="0" smtClean="0">
                <a:solidFill>
                  <a:srgbClr val="00B050"/>
                </a:solidFill>
              </a:rPr>
              <a:t>ORAL PILLS</a:t>
            </a:r>
          </a:p>
          <a:p>
            <a:r>
              <a:rPr lang="en-US" sz="2400" dirty="0" smtClean="0"/>
              <a:t>1—</a:t>
            </a:r>
            <a:r>
              <a:rPr lang="en-US" sz="2000" dirty="0" smtClean="0"/>
              <a:t>COMBINED PILL</a:t>
            </a:r>
          </a:p>
          <a:p>
            <a:r>
              <a:rPr lang="en-US" sz="2000" dirty="0" smtClean="0"/>
              <a:t>2---PROGESTOGEN   ONLY PILL</a:t>
            </a:r>
          </a:p>
          <a:p>
            <a:r>
              <a:rPr lang="en-US" sz="2000" dirty="0" smtClean="0"/>
              <a:t>3---POST COITAL PILL</a:t>
            </a:r>
          </a:p>
          <a:p>
            <a:r>
              <a:rPr lang="en-US" sz="2000" dirty="0" smtClean="0"/>
              <a:t>4—ONCE –A- MONTH PILL</a:t>
            </a:r>
          </a:p>
          <a:p>
            <a:r>
              <a:rPr lang="en-US" sz="2000" dirty="0" smtClean="0"/>
              <a:t>5--MALE PILL</a:t>
            </a:r>
          </a:p>
          <a:p>
            <a:r>
              <a:rPr lang="en-US" sz="2400" b="1" i="1" u="sng" dirty="0" smtClean="0">
                <a:solidFill>
                  <a:srgbClr val="00B050"/>
                </a:solidFill>
              </a:rPr>
              <a:t>DEPOT FORMULATIONS</a:t>
            </a:r>
          </a:p>
          <a:p>
            <a:r>
              <a:rPr lang="en-US" sz="2000" dirty="0" smtClean="0"/>
              <a:t>1—INJECTABLES</a:t>
            </a:r>
          </a:p>
          <a:p>
            <a:r>
              <a:rPr lang="en-US" sz="2000" dirty="0" smtClean="0"/>
              <a:t>2---SUBCUTANEOUS IMPLANTS</a:t>
            </a:r>
          </a:p>
          <a:p>
            <a:r>
              <a:rPr lang="en-US" sz="2000" dirty="0" smtClean="0"/>
              <a:t>3—VAGINAL  RINGS.</a:t>
            </a:r>
          </a:p>
          <a:p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u="sng" dirty="0" smtClean="0">
                <a:solidFill>
                  <a:srgbClr val="FF0000"/>
                </a:solidFill>
              </a:rPr>
              <a:t>COMBINED PILL</a:t>
            </a:r>
            <a:endParaRPr lang="en-US" b="1" i="1" u="sng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Most formulations contain 30-35 mcg of synthetic estrogen and 0.5to1.0mg of progestogen.</a:t>
            </a:r>
          </a:p>
          <a:p>
            <a:r>
              <a:rPr lang="en-US" sz="2800" dirty="0" smtClean="0"/>
              <a:t>The pill is given orally for 21 days beginning on the 5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 day of menstrual cycle,followed by break of 7 days during which period menstruation occur.</a:t>
            </a:r>
          </a:p>
          <a:p>
            <a:r>
              <a:rPr lang="en-US" sz="2800" dirty="0" smtClean="0"/>
              <a:t>The pill should be taken everyday at a fixed time.</a:t>
            </a:r>
          </a:p>
          <a:p>
            <a:r>
              <a:rPr lang="en-US" sz="2800" dirty="0" smtClean="0"/>
              <a:t>Govt.supplies ---MALA-N  which contains Levonorgestrel0.15mg and ethinil oestradiol 0.03mg.It is a package of 28 tab(21o.c pills and 7 brown ferrous fumerate tab.)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81000"/>
            <a:ext cx="8610600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31919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i="1" u="sng" dirty="0" smtClean="0">
                <a:solidFill>
                  <a:srgbClr val="FF0000"/>
                </a:solidFill>
              </a:rPr>
              <a:t>COMBINED PILL cont…..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400" b="1" dirty="0" smtClean="0"/>
          </a:p>
          <a:p>
            <a:r>
              <a:rPr lang="en-US" b="1" i="1" u="sng" dirty="0" smtClean="0">
                <a:solidFill>
                  <a:srgbClr val="FF0000"/>
                </a:solidFill>
              </a:rPr>
              <a:t>MODE OF ACTION  OF COMBINED Oral </a:t>
            </a:r>
            <a:r>
              <a:rPr lang="en-US" b="1" i="1" u="sng" dirty="0" err="1" smtClean="0">
                <a:solidFill>
                  <a:srgbClr val="FF0000"/>
                </a:solidFill>
              </a:rPr>
              <a:t>Contaceptives</a:t>
            </a:r>
            <a:endParaRPr lang="en-US" b="1" i="1" u="sng" dirty="0" smtClean="0">
              <a:solidFill>
                <a:srgbClr val="FF0000"/>
              </a:solidFill>
            </a:endParaRPr>
          </a:p>
          <a:p>
            <a:r>
              <a:rPr lang="en-US" dirty="0" smtClean="0"/>
              <a:t>The mode of action of combined oral pills is to prevent release of the ovum from the ovary.</a:t>
            </a:r>
          </a:p>
          <a:p>
            <a:r>
              <a:rPr lang="en-US" b="1" i="1" u="sng" dirty="0" smtClean="0">
                <a:solidFill>
                  <a:srgbClr val="FF0000"/>
                </a:solidFill>
              </a:rPr>
              <a:t>EFFECTIVENESS</a:t>
            </a:r>
            <a:r>
              <a:rPr lang="en-US" b="1" dirty="0" smtClean="0"/>
              <a:t>—</a:t>
            </a:r>
          </a:p>
          <a:p>
            <a:r>
              <a:rPr lang="en-US" dirty="0" smtClean="0"/>
              <a:t>Combined Oral Contraceptives is 100 % effective.</a:t>
            </a:r>
          </a:p>
          <a:p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u="sng" dirty="0" smtClean="0">
                <a:solidFill>
                  <a:srgbClr val="FF0000"/>
                </a:solidFill>
              </a:rPr>
              <a:t>COMBINED PILL cont…..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i="1" u="sng" dirty="0" smtClean="0">
                <a:solidFill>
                  <a:srgbClr val="FF0000"/>
                </a:solidFill>
              </a:rPr>
              <a:t>ADVERSE  EFFECTS</a:t>
            </a:r>
          </a:p>
          <a:p>
            <a:r>
              <a:rPr lang="en-US" b="1" u="sng" dirty="0" smtClean="0">
                <a:solidFill>
                  <a:srgbClr val="00B050"/>
                </a:solidFill>
              </a:rPr>
              <a:t>1-COMMON SIDE EFFECTS</a:t>
            </a:r>
            <a:r>
              <a:rPr lang="en-US" dirty="0" smtClean="0"/>
              <a:t>— Breast tenderness, Weight gain, Headache and migraine and Bleeding disturbances</a:t>
            </a:r>
          </a:p>
          <a:p>
            <a:r>
              <a:rPr lang="en-US" b="1" u="sng" dirty="0" smtClean="0">
                <a:solidFill>
                  <a:srgbClr val="00B050"/>
                </a:solidFill>
              </a:rPr>
              <a:t>2-CARDIOVASCULAR EFFECTS-</a:t>
            </a:r>
            <a:r>
              <a:rPr lang="en-US" dirty="0" smtClean="0"/>
              <a:t>  Increased risk of  Myocardial infarction, cerebral</a:t>
            </a:r>
            <a:r>
              <a:rPr lang="en-US" b="1" dirty="0" smtClean="0"/>
              <a:t> </a:t>
            </a:r>
            <a:r>
              <a:rPr lang="en-US" dirty="0" smtClean="0"/>
              <a:t>thrombosis, and venous thrombosis.</a:t>
            </a:r>
          </a:p>
          <a:p>
            <a:r>
              <a:rPr lang="en-US" b="1" u="sng" dirty="0" smtClean="0">
                <a:solidFill>
                  <a:srgbClr val="00B050"/>
                </a:solidFill>
              </a:rPr>
              <a:t>3--CARCINOGENESIS--</a:t>
            </a:r>
            <a:r>
              <a:rPr lang="en-US" dirty="0" smtClean="0"/>
              <a:t>-No clear evidence but trend toward increased risk of cancer cervix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u="sng" dirty="0" smtClean="0">
                <a:solidFill>
                  <a:srgbClr val="FF0000"/>
                </a:solidFill>
              </a:rPr>
              <a:t>COMBINED PILL cont…..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en-US" sz="2000" b="1" dirty="0" smtClean="0"/>
          </a:p>
          <a:p>
            <a:r>
              <a:rPr lang="en-US" b="1" u="sng" dirty="0" smtClean="0">
                <a:solidFill>
                  <a:srgbClr val="00B050"/>
                </a:solidFill>
              </a:rPr>
              <a:t>4--METABOLIC   EFFECTS</a:t>
            </a:r>
            <a:r>
              <a:rPr lang="en-US" dirty="0" smtClean="0"/>
              <a:t>—Elevated  Blood Pressure, Elevation of blood glucose and plasma insulin .these are related to progestogen component.</a:t>
            </a:r>
          </a:p>
          <a:p>
            <a:r>
              <a:rPr lang="en-US" b="1" u="sng" dirty="0" smtClean="0">
                <a:solidFill>
                  <a:srgbClr val="00B050"/>
                </a:solidFill>
              </a:rPr>
              <a:t>OTHER ADVERSE EFFECTS—</a:t>
            </a:r>
          </a:p>
          <a:p>
            <a:r>
              <a:rPr lang="en-US" b="1" u="sng" dirty="0" smtClean="0">
                <a:solidFill>
                  <a:srgbClr val="00B050"/>
                </a:solidFill>
              </a:rPr>
              <a:t>A –liver disorder</a:t>
            </a:r>
            <a:r>
              <a:rPr lang="en-US" dirty="0" smtClean="0"/>
              <a:t>—hepatocellular adenoma and  gall bladder disease.</a:t>
            </a:r>
          </a:p>
          <a:p>
            <a:r>
              <a:rPr lang="en-US" b="1" u="sng" dirty="0" smtClean="0">
                <a:solidFill>
                  <a:srgbClr val="00B050"/>
                </a:solidFill>
              </a:rPr>
              <a:t>B—lactation-</a:t>
            </a:r>
            <a:r>
              <a:rPr lang="en-US" dirty="0" smtClean="0"/>
              <a:t>--decreased milk secreation,and excrete  small amount of hormones in their breast milk.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u="sng" dirty="0" smtClean="0">
                <a:solidFill>
                  <a:srgbClr val="FF0000"/>
                </a:solidFill>
              </a:rPr>
              <a:t>PROGESTOGEN –ONLY PILL</a:t>
            </a:r>
            <a:endParaRPr lang="en-US" b="1" i="1" u="sng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It contains only progestogen.this pill is called “minipill.It is taken everyday . Commonly used progestogens are norethisterone and levonorgesterol.</a:t>
            </a:r>
          </a:p>
          <a:p>
            <a:r>
              <a:rPr lang="en-US" b="1" i="1" u="sng" dirty="0" smtClean="0">
                <a:solidFill>
                  <a:srgbClr val="00B050"/>
                </a:solidFill>
              </a:rPr>
              <a:t>MODE OF ACTION</a:t>
            </a:r>
            <a:r>
              <a:rPr lang="en-US" b="1" dirty="0" smtClean="0"/>
              <a:t>—</a:t>
            </a:r>
            <a:r>
              <a:rPr lang="en-US" dirty="0" smtClean="0"/>
              <a:t>--Makes cervical mucus thick and scanty and inhibits sperm penetration.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533400"/>
            <a:ext cx="8382000" cy="586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174706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u="sng" dirty="0" smtClean="0">
                <a:solidFill>
                  <a:srgbClr val="FF0000"/>
                </a:solidFill>
              </a:rPr>
              <a:t>PROGESTOGEN –ONLY PILL cont…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i="1" u="sng" dirty="0" smtClean="0">
                <a:solidFill>
                  <a:srgbClr val="00B050"/>
                </a:solidFill>
              </a:rPr>
              <a:t>ADVANTAGE</a:t>
            </a:r>
            <a:r>
              <a:rPr lang="en-US" b="1" dirty="0" smtClean="0"/>
              <a:t>—1-they could be prescribed to older women for whom combined </a:t>
            </a:r>
            <a:r>
              <a:rPr lang="en-US" b="1" dirty="0" err="1" smtClean="0"/>
              <a:t>o.c</a:t>
            </a:r>
            <a:r>
              <a:rPr lang="en-US" b="1" dirty="0" smtClean="0"/>
              <a:t> is contraindicated because of cardiovascular risks.</a:t>
            </a:r>
          </a:p>
          <a:p>
            <a:r>
              <a:rPr lang="en-US" b="1" dirty="0" smtClean="0"/>
              <a:t>2—They  may also be considered in young women with risk  factors for </a:t>
            </a:r>
            <a:r>
              <a:rPr lang="en-US" b="1" dirty="0" err="1" smtClean="0"/>
              <a:t>neoplasia</a:t>
            </a:r>
            <a:r>
              <a:rPr lang="en-US" b="1" dirty="0" smtClean="0"/>
              <a:t>.</a:t>
            </a:r>
          </a:p>
          <a:p>
            <a:r>
              <a:rPr lang="en-US" b="1" i="1" u="sng" dirty="0" smtClean="0">
                <a:solidFill>
                  <a:srgbClr val="00B050"/>
                </a:solidFill>
              </a:rPr>
              <a:t>DISADVANTAGE</a:t>
            </a:r>
            <a:r>
              <a:rPr lang="en-US" b="1" dirty="0" smtClean="0"/>
              <a:t>—Poor cycle control and increased pregnancy rate</a:t>
            </a:r>
          </a:p>
          <a:p>
            <a:endParaRPr lang="en-US" b="1" dirty="0" smtClean="0"/>
          </a:p>
          <a:p>
            <a:endParaRPr lang="en-US" b="1" dirty="0" smtClean="0"/>
          </a:p>
          <a:p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-152400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b="1" i="1" u="sng" dirty="0" smtClean="0">
                <a:solidFill>
                  <a:srgbClr val="FF0000"/>
                </a:solidFill>
              </a:rPr>
              <a:t>POSTCOITAL CONTRACEPTION</a:t>
            </a:r>
            <a:endParaRPr lang="en-US" sz="3600" b="1" i="1" u="sng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211763"/>
          </a:xfrm>
        </p:spPr>
        <p:txBody>
          <a:bodyPr>
            <a:noAutofit/>
          </a:bodyPr>
          <a:lstStyle/>
          <a:p>
            <a:r>
              <a:rPr lang="en-US" sz="2400" dirty="0" smtClean="0"/>
              <a:t>POSTCOITAL CONTRACEPTION---is recommended within 72 hours of unprotected intercourse.It is called( “ morning after ‘)</a:t>
            </a:r>
          </a:p>
          <a:p>
            <a:r>
              <a:rPr lang="en-US" sz="2400" b="1" dirty="0" smtClean="0"/>
              <a:t>1</a:t>
            </a:r>
            <a:r>
              <a:rPr lang="en-US" sz="2400" b="1" i="1" u="sng" dirty="0" smtClean="0">
                <a:solidFill>
                  <a:srgbClr val="00B0F0"/>
                </a:solidFill>
              </a:rPr>
              <a:t>—HORMONAL</a:t>
            </a:r>
            <a:r>
              <a:rPr lang="en-US" sz="2400" dirty="0" smtClean="0"/>
              <a:t>—More often a hormonal method is preferable.</a:t>
            </a:r>
          </a:p>
          <a:p>
            <a:r>
              <a:rPr lang="en-US" sz="2400" dirty="0" smtClean="0"/>
              <a:t>   In India Levonorgestrel 0.75mg tab.is approved for emergency contraception.</a:t>
            </a:r>
          </a:p>
          <a:p>
            <a:r>
              <a:rPr lang="en-US" sz="2400" dirty="0" smtClean="0"/>
              <a:t>A).It is used as one tab.of 0.75 mg within 72 hours of unprotected sex and 2</a:t>
            </a:r>
            <a:r>
              <a:rPr lang="en-US" sz="2400" baseline="30000" dirty="0" smtClean="0"/>
              <a:t>nd</a:t>
            </a:r>
            <a:r>
              <a:rPr lang="en-US" sz="2400" dirty="0" smtClean="0"/>
              <a:t>  tab after 12 hours of 1</a:t>
            </a:r>
            <a:r>
              <a:rPr lang="en-US" sz="2400" baseline="30000" dirty="0" smtClean="0"/>
              <a:t>st</a:t>
            </a:r>
            <a:r>
              <a:rPr lang="en-US" sz="2400" dirty="0" smtClean="0"/>
              <a:t> dose. </a:t>
            </a:r>
          </a:p>
          <a:p>
            <a:r>
              <a:rPr lang="en-US" sz="2400" dirty="0" smtClean="0"/>
              <a:t>                                                       OR</a:t>
            </a:r>
          </a:p>
          <a:p>
            <a:r>
              <a:rPr lang="en-US" sz="2400" dirty="0" smtClean="0"/>
              <a:t>B)Two oral contraceptive pills containing 50 mg of ethinyl estradiol within 72 hours and the same dose after 12 hours.</a:t>
            </a:r>
          </a:p>
          <a:p>
            <a:r>
              <a:rPr lang="en-US" sz="2400" dirty="0" smtClean="0"/>
              <a:t>                                                        OR</a:t>
            </a:r>
          </a:p>
          <a:p>
            <a:r>
              <a:rPr lang="en-US" sz="2400" dirty="0" smtClean="0"/>
              <a:t>                Mifepristone 10 mg once within 72 hours.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i="1" u="sng" dirty="0" smtClean="0">
                <a:solidFill>
                  <a:srgbClr val="FF0000"/>
                </a:solidFill>
              </a:rPr>
              <a:t>POSTCOITAL CONTRACEPTION cont…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b="1" dirty="0" smtClean="0"/>
          </a:p>
          <a:p>
            <a:endParaRPr lang="en-US" b="1" dirty="0"/>
          </a:p>
          <a:p>
            <a:r>
              <a:rPr lang="en-US" b="1" dirty="0" smtClean="0"/>
              <a:t>2-</a:t>
            </a:r>
            <a:r>
              <a:rPr lang="en-US" sz="3600" b="1" u="sng" dirty="0" smtClean="0">
                <a:solidFill>
                  <a:srgbClr val="00B0F0"/>
                </a:solidFill>
              </a:rPr>
              <a:t>IUD-</a:t>
            </a:r>
            <a:r>
              <a:rPr lang="en-US" dirty="0" smtClean="0"/>
              <a:t>To insert an IUD within 5 days  especially a copper device within 5 days.  </a:t>
            </a:r>
          </a:p>
          <a:p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i="1" u="sng" dirty="0">
                <a:solidFill>
                  <a:srgbClr val="FF0000"/>
                </a:solidFill>
              </a:rPr>
              <a:t>POSTCOITAL CONTRACEPTION </a:t>
            </a:r>
            <a:r>
              <a:rPr lang="en-US" sz="3600" b="1" i="1" u="sng" dirty="0" err="1">
                <a:solidFill>
                  <a:srgbClr val="FF0000"/>
                </a:solidFill>
              </a:rPr>
              <a:t>cont</a:t>
            </a:r>
            <a:r>
              <a:rPr lang="en-US" sz="3600" b="1" i="1" u="sng" dirty="0">
                <a:solidFill>
                  <a:srgbClr val="FF0000"/>
                </a:solidFill>
              </a:rPr>
              <a:t>…</a:t>
            </a:r>
            <a:endParaRPr lang="en-US" sz="3600" b="1" i="1" u="sng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525963"/>
          </a:xfrm>
        </p:spPr>
        <p:txBody>
          <a:bodyPr/>
          <a:lstStyle/>
          <a:p>
            <a:r>
              <a:rPr lang="en-US" b="1" i="1" u="sng" dirty="0" smtClean="0">
                <a:solidFill>
                  <a:srgbClr val="00B050"/>
                </a:solidFill>
              </a:rPr>
              <a:t>INDICATIONS-</a:t>
            </a:r>
          </a:p>
          <a:p>
            <a:r>
              <a:rPr lang="en-US" sz="2400" dirty="0" smtClean="0"/>
              <a:t>Unprotected intercourse</a:t>
            </a:r>
          </a:p>
          <a:p>
            <a:r>
              <a:rPr lang="en-US" sz="2400" dirty="0" smtClean="0"/>
              <a:t>Rape</a:t>
            </a:r>
          </a:p>
          <a:p>
            <a:r>
              <a:rPr lang="en-US" sz="2400" dirty="0" smtClean="0"/>
              <a:t>Contraceptive  failure</a:t>
            </a:r>
          </a:p>
          <a:p>
            <a:r>
              <a:rPr lang="en-US" b="1" i="1" u="sng" dirty="0" smtClean="0">
                <a:solidFill>
                  <a:srgbClr val="00B050"/>
                </a:solidFill>
              </a:rPr>
              <a:t>FAILURE</a:t>
            </a:r>
            <a:r>
              <a:rPr lang="en-US" dirty="0" smtClean="0"/>
              <a:t>---</a:t>
            </a:r>
            <a:r>
              <a:rPr lang="en-US" sz="2400" dirty="0" smtClean="0"/>
              <a:t>Less than 1%</a:t>
            </a:r>
            <a:r>
              <a:rPr lang="en-US" dirty="0"/>
              <a:t>.</a:t>
            </a:r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u="sng" dirty="0" smtClean="0">
                <a:solidFill>
                  <a:srgbClr val="FF0000"/>
                </a:solidFill>
              </a:rPr>
              <a:t>INJECTABLE CONTRACEPTIVE</a:t>
            </a:r>
            <a:endParaRPr lang="en-US" b="1" i="1" u="sng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2 TYPES:-1 –PROGESTOGEN-ONLY  INJECABLES</a:t>
            </a:r>
          </a:p>
          <a:p>
            <a:r>
              <a:rPr lang="en-US" sz="2800" dirty="0" smtClean="0"/>
              <a:t>2—NEWER  ONCE A MONTH COMBINED INJECTABLE  </a:t>
            </a:r>
          </a:p>
          <a:p>
            <a:r>
              <a:rPr lang="en-US" sz="2800" b="1" i="1" u="sng" dirty="0" smtClean="0">
                <a:solidFill>
                  <a:srgbClr val="002060"/>
                </a:solidFill>
              </a:rPr>
              <a:t>PROGESTOGEN ONLY INJECTABLES</a:t>
            </a:r>
          </a:p>
          <a:p>
            <a:r>
              <a:rPr lang="en-US" sz="2800" dirty="0" smtClean="0"/>
              <a:t>A—DMPA</a:t>
            </a:r>
          </a:p>
          <a:p>
            <a:r>
              <a:rPr lang="en-US" sz="2800" dirty="0" smtClean="0"/>
              <a:t>B---NET-EN</a:t>
            </a:r>
          </a:p>
          <a:p>
            <a:r>
              <a:rPr lang="en-US" sz="2800" dirty="0" smtClean="0"/>
              <a:t>C—DMPA-SC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u="sng" dirty="0" smtClean="0">
                <a:solidFill>
                  <a:srgbClr val="FF0000"/>
                </a:solidFill>
              </a:rPr>
              <a:t>DMPA</a:t>
            </a:r>
            <a:endParaRPr lang="en-US" b="1" i="1" u="sng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000" b="1" i="1" u="sng" dirty="0" smtClean="0">
                <a:solidFill>
                  <a:srgbClr val="FF0000"/>
                </a:solidFill>
              </a:rPr>
              <a:t>DEPOT-MEDROXYPROGESTERONE  ACETATE</a:t>
            </a:r>
            <a:r>
              <a:rPr lang="en-US" sz="2400" b="1" dirty="0" smtClean="0"/>
              <a:t>—                        - </a:t>
            </a:r>
            <a:r>
              <a:rPr lang="en-US" sz="2400" b="1" i="1" u="sng" dirty="0" smtClean="0">
                <a:solidFill>
                  <a:srgbClr val="00B050"/>
                </a:solidFill>
              </a:rPr>
              <a:t>DOSE</a:t>
            </a:r>
            <a:r>
              <a:rPr lang="en-US" sz="2400" b="1" dirty="0" smtClean="0"/>
              <a:t>—</a:t>
            </a:r>
            <a:r>
              <a:rPr lang="en-US" sz="2400" dirty="0" smtClean="0"/>
              <a:t>The  standard dose is 150 mg every 3 months deep I /m into the gluteus maximus during first 5 days of menstrual cycle</a:t>
            </a:r>
          </a:p>
          <a:p>
            <a:r>
              <a:rPr lang="en-US" sz="2400" b="1" u="sng" dirty="0" smtClean="0">
                <a:solidFill>
                  <a:srgbClr val="00B050"/>
                </a:solidFill>
              </a:rPr>
              <a:t>PROTECTION</a:t>
            </a:r>
            <a:r>
              <a:rPr lang="en-US" sz="2400" b="1" dirty="0" smtClean="0"/>
              <a:t>--</a:t>
            </a:r>
            <a:r>
              <a:rPr lang="en-US" sz="2400" dirty="0" smtClean="0"/>
              <a:t>-99%</a:t>
            </a:r>
          </a:p>
          <a:p>
            <a:r>
              <a:rPr lang="en-US" sz="2400" b="1" i="1" u="sng" dirty="0" smtClean="0">
                <a:solidFill>
                  <a:srgbClr val="00B050"/>
                </a:solidFill>
              </a:rPr>
              <a:t>MODE OF ACTION-</a:t>
            </a:r>
            <a:r>
              <a:rPr lang="en-US" sz="2400" dirty="0" smtClean="0"/>
              <a:t>--Suppression of ovulation</a:t>
            </a:r>
          </a:p>
          <a:p>
            <a:r>
              <a:rPr lang="en-US" sz="2400" b="1" i="1" u="sng" dirty="0" smtClean="0">
                <a:solidFill>
                  <a:srgbClr val="00B050"/>
                </a:solidFill>
              </a:rPr>
              <a:t>ADVANTAGES</a:t>
            </a:r>
            <a:r>
              <a:rPr lang="en-US" sz="2400" b="1" dirty="0" smtClean="0"/>
              <a:t>--  </a:t>
            </a:r>
          </a:p>
          <a:p>
            <a:r>
              <a:rPr lang="en-US" sz="2400" dirty="0" smtClean="0"/>
              <a:t> 1---Safe ,effective method.</a:t>
            </a:r>
          </a:p>
          <a:p>
            <a:r>
              <a:rPr lang="en-US" sz="2400" dirty="0" smtClean="0"/>
              <a:t>2—Requires  a minimum of motivation or none at all.</a:t>
            </a:r>
          </a:p>
          <a:p>
            <a:r>
              <a:rPr lang="en-US" sz="2400" dirty="0" smtClean="0"/>
              <a:t>3---Does not affect lactation.</a:t>
            </a:r>
          </a:p>
          <a:p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u="sng" dirty="0" smtClean="0">
                <a:solidFill>
                  <a:srgbClr val="FF0000"/>
                </a:solidFill>
              </a:rPr>
              <a:t>DMPA cont….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i="1" u="sng" dirty="0" smtClean="0">
                <a:solidFill>
                  <a:srgbClr val="00B050"/>
                </a:solidFill>
              </a:rPr>
              <a:t>DISADVANTAGE</a:t>
            </a:r>
            <a:r>
              <a:rPr lang="en-US" b="1" dirty="0" smtClean="0"/>
              <a:t>—</a:t>
            </a:r>
          </a:p>
          <a:p>
            <a:r>
              <a:rPr lang="en-US" dirty="0" smtClean="0"/>
              <a:t>1-Weight gain</a:t>
            </a:r>
          </a:p>
          <a:p>
            <a:r>
              <a:rPr lang="en-US" dirty="0" smtClean="0"/>
              <a:t>2-Irregular menstrual bleeding –amenorrhea or excessive bleeding</a:t>
            </a:r>
          </a:p>
          <a:p>
            <a:r>
              <a:rPr lang="en-US" dirty="0" smtClean="0"/>
              <a:t>3-prolonged  infertility after its use</a:t>
            </a:r>
          </a:p>
          <a:p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u="sng" dirty="0" smtClean="0">
                <a:solidFill>
                  <a:srgbClr val="FF0000"/>
                </a:solidFill>
              </a:rPr>
              <a:t>DMPA cont….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981200"/>
            <a:ext cx="8229600" cy="4525963"/>
          </a:xfrm>
        </p:spPr>
        <p:txBody>
          <a:bodyPr/>
          <a:lstStyle/>
          <a:p>
            <a:r>
              <a:rPr lang="en-US" b="1" i="1" u="sng" dirty="0" smtClean="0">
                <a:solidFill>
                  <a:srgbClr val="FF0000"/>
                </a:solidFill>
              </a:rPr>
              <a:t>CONTRAINDICATIONS</a:t>
            </a:r>
          </a:p>
          <a:p>
            <a:r>
              <a:rPr lang="en-US" sz="2400" dirty="0" smtClean="0"/>
              <a:t>Cancer of breast</a:t>
            </a:r>
          </a:p>
          <a:p>
            <a:r>
              <a:rPr lang="en-US" sz="2400" dirty="0" smtClean="0"/>
              <a:t>All genital cancers</a:t>
            </a:r>
          </a:p>
          <a:p>
            <a:r>
              <a:rPr lang="en-US" sz="2400" dirty="0" smtClean="0"/>
              <a:t>Undiagnosed abnormal uterine bleeding.</a:t>
            </a:r>
          </a:p>
          <a:p>
            <a:r>
              <a:rPr lang="en-US" sz="2400" dirty="0" smtClean="0"/>
              <a:t>Suspected malignancy</a:t>
            </a:r>
          </a:p>
          <a:p>
            <a:r>
              <a:rPr lang="en-US" sz="2400" dirty="0" smtClean="0"/>
              <a:t>Hypertension</a:t>
            </a:r>
          </a:p>
          <a:p>
            <a:r>
              <a:rPr lang="en-US" sz="2400" dirty="0" smtClean="0"/>
              <a:t>Post partum-less than 6 weeks.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81000"/>
            <a:ext cx="8458199" cy="624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640434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Prof.Ramesh\My Documents\THANK YOU\23.gif"/>
          <p:cNvPicPr>
            <a:picLocks noGrp="1" noChangeAspect="1" noChangeArrowheads="1" noCro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43250" y="2434431"/>
            <a:ext cx="2857500" cy="2857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1337</TotalTime>
  <Words>1396</Words>
  <Application>Microsoft Office PowerPoint</Application>
  <PresentationFormat>On-screen Show (4:3)</PresentationFormat>
  <Paragraphs>235</Paragraphs>
  <Slides>40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Office Theme</vt:lpstr>
      <vt:lpstr>CONTRACEPTIVES </vt:lpstr>
      <vt:lpstr>PowerPoint Presentation</vt:lpstr>
      <vt:lpstr>CONTRACEPTIVES</vt:lpstr>
      <vt:lpstr>SPACING METHODS</vt:lpstr>
      <vt:lpstr>TERMINAL  METHODS</vt:lpstr>
      <vt:lpstr>PowerPoint Presentation</vt:lpstr>
      <vt:lpstr>PHYSICAL METHODS</vt:lpstr>
      <vt:lpstr>DISADVANTAGES</vt:lpstr>
      <vt:lpstr>FEMALE CONDOM</vt:lpstr>
      <vt:lpstr>PowerPoint Presentation</vt:lpstr>
      <vt:lpstr>DIAPHRAGM</vt:lpstr>
      <vt:lpstr>DIAPHRAGM cont…</vt:lpstr>
      <vt:lpstr>VAGINAL SPONGE</vt:lpstr>
      <vt:lpstr>CHEMICAL METHODS</vt:lpstr>
      <vt:lpstr>INTRA-UTERINE DEVICES</vt:lpstr>
      <vt:lpstr>SECOND GENERATION I.U Ds</vt:lpstr>
      <vt:lpstr>COPPER -T</vt:lpstr>
      <vt:lpstr>COPPER-T</vt:lpstr>
      <vt:lpstr>COPPER-T cont….</vt:lpstr>
      <vt:lpstr>THIRD GENERATION I.U Ds</vt:lpstr>
      <vt:lpstr>SIDE EFFECTS AND COMPLICATIONS OF IUD </vt:lpstr>
      <vt:lpstr>CONTRAINDICATIONS OF IUD </vt:lpstr>
      <vt:lpstr>HORMONAL METHODS</vt:lpstr>
      <vt:lpstr>COMBINED PILL</vt:lpstr>
      <vt:lpstr>PowerPoint Presentation</vt:lpstr>
      <vt:lpstr>COMBINED PILL cont…..</vt:lpstr>
      <vt:lpstr>COMBINED PILL cont…..</vt:lpstr>
      <vt:lpstr>COMBINED PILL cont…..</vt:lpstr>
      <vt:lpstr>PROGESTOGEN –ONLY PILL</vt:lpstr>
      <vt:lpstr>PowerPoint Presentation</vt:lpstr>
      <vt:lpstr>PROGESTOGEN –ONLY PILL cont…</vt:lpstr>
      <vt:lpstr>POSTCOITAL CONTRACEPTION</vt:lpstr>
      <vt:lpstr>POSTCOITAL CONTRACEPTION cont…</vt:lpstr>
      <vt:lpstr>POSTCOITAL CONTRACEPTION cont…</vt:lpstr>
      <vt:lpstr>INJECTABLE CONTRACEPTIVE</vt:lpstr>
      <vt:lpstr>DMPA</vt:lpstr>
      <vt:lpstr>DMPA cont….</vt:lpstr>
      <vt:lpstr>DMPA cont….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Prof.Ramesh</dc:creator>
  <cp:lastModifiedBy>ghos</cp:lastModifiedBy>
  <cp:revision>30</cp:revision>
  <dcterms:created xsi:type="dcterms:W3CDTF">2010-10-28T04:04:46Z</dcterms:created>
  <dcterms:modified xsi:type="dcterms:W3CDTF">2015-10-03T04:21:50Z</dcterms:modified>
</cp:coreProperties>
</file>