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6" r:id="rId2"/>
    <p:sldId id="33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323" r:id="rId17"/>
    <p:sldId id="270" r:id="rId18"/>
    <p:sldId id="271" r:id="rId19"/>
    <p:sldId id="272" r:id="rId20"/>
    <p:sldId id="273" r:id="rId21"/>
    <p:sldId id="333" r:id="rId22"/>
    <p:sldId id="274" r:id="rId23"/>
    <p:sldId id="275" r:id="rId24"/>
    <p:sldId id="276" r:id="rId25"/>
    <p:sldId id="277" r:id="rId26"/>
    <p:sldId id="278" r:id="rId27"/>
    <p:sldId id="279" r:id="rId28"/>
    <p:sldId id="325" r:id="rId29"/>
    <p:sldId id="324"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26" r:id="rId51"/>
    <p:sldId id="300" r:id="rId52"/>
    <p:sldId id="301" r:id="rId53"/>
    <p:sldId id="302" r:id="rId54"/>
    <p:sldId id="303" r:id="rId55"/>
    <p:sldId id="304" r:id="rId56"/>
    <p:sldId id="305" r:id="rId57"/>
    <p:sldId id="327" r:id="rId58"/>
    <p:sldId id="306" r:id="rId59"/>
    <p:sldId id="328" r:id="rId60"/>
    <p:sldId id="307" r:id="rId61"/>
    <p:sldId id="329" r:id="rId62"/>
    <p:sldId id="334" r:id="rId63"/>
    <p:sldId id="308" r:id="rId64"/>
    <p:sldId id="309" r:id="rId65"/>
    <p:sldId id="310" r:id="rId66"/>
    <p:sldId id="311" r:id="rId67"/>
    <p:sldId id="312" r:id="rId68"/>
    <p:sldId id="313" r:id="rId69"/>
    <p:sldId id="314" r:id="rId70"/>
    <p:sldId id="315" r:id="rId71"/>
    <p:sldId id="316" r:id="rId72"/>
    <p:sldId id="317" r:id="rId73"/>
    <p:sldId id="335" r:id="rId74"/>
    <p:sldId id="318" r:id="rId75"/>
    <p:sldId id="319" r:id="rId76"/>
    <p:sldId id="320" r:id="rId77"/>
    <p:sldId id="330" r:id="rId78"/>
    <p:sldId id="331" r:id="rId79"/>
    <p:sldId id="332" r:id="rId80"/>
    <p:sldId id="322"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35" autoAdjust="0"/>
    <p:restoredTop sz="88889" autoAdjust="0"/>
  </p:normalViewPr>
  <p:slideViewPr>
    <p:cSldViewPr>
      <p:cViewPr varScale="1">
        <p:scale>
          <a:sx n="73" d="100"/>
          <a:sy n="73" d="100"/>
        </p:scale>
        <p:origin x="-149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6" Type="http://schemas.openxmlformats.org/officeDocument/2006/relationships/slide" Target="slides/slide75.xml" /><Relationship Id="rId84" Type="http://schemas.openxmlformats.org/officeDocument/2006/relationships/viewProps" Target="viewProps.xml" /><Relationship Id="rId7" Type="http://schemas.openxmlformats.org/officeDocument/2006/relationships/slide" Target="slides/slide6.xml" /><Relationship Id="rId71" Type="http://schemas.openxmlformats.org/officeDocument/2006/relationships/slide" Target="slides/slide70.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slide" Target="slides/slide73.xml" /><Relationship Id="rId79" Type="http://schemas.openxmlformats.org/officeDocument/2006/relationships/slide" Target="slides/slide78.xml" /><Relationship Id="rId5" Type="http://schemas.openxmlformats.org/officeDocument/2006/relationships/slide" Target="slides/slide4.xml" /><Relationship Id="rId61" Type="http://schemas.openxmlformats.org/officeDocument/2006/relationships/slide" Target="slides/slide60.xml" /><Relationship Id="rId82" Type="http://schemas.openxmlformats.org/officeDocument/2006/relationships/notesMaster" Target="notesMasters/notesMaster1.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slide" Target="slides/slide76.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80" Type="http://schemas.openxmlformats.org/officeDocument/2006/relationships/slide" Target="slides/slide79.xml" /><Relationship Id="rId85" Type="http://schemas.openxmlformats.org/officeDocument/2006/relationships/theme" Target="theme/theme1.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83"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C63353-86EF-45CF-BD3D-157FAA5A6322}" type="datetimeFigureOut">
              <a:rPr lang="en-US" smtClean="0"/>
              <a:pPr/>
              <a:t>4/23/2020</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E83DC2-E833-4959-A5DE-5170DA4100A2}"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IN" dirty="0"/>
              <a:t>If the canine is normal or distally angulated prior to treatment, a removable canine retractor will cause an unsightly distal </a:t>
            </a:r>
            <a:r>
              <a:rPr lang="en-IN" dirty="0" err="1"/>
              <a:t>angulation</a:t>
            </a:r>
            <a:r>
              <a:rPr lang="en-IN" dirty="0"/>
              <a:t> of the canine at the completion of retraction, which in turn will take a long time to correct with fixed appliances. For this reason, use of removable appliances for canine retraction is declining as fixed appliances ha </a:t>
            </a:r>
            <a:r>
              <a:rPr lang="en-IN" i="1" dirty="0" err="1"/>
              <a:t>ve</a:t>
            </a:r>
            <a:r>
              <a:rPr lang="en-IN" i="1" dirty="0"/>
              <a:t> greater control over </a:t>
            </a:r>
            <a:r>
              <a:rPr lang="en-IN" dirty="0"/>
              <a:t>tooth movement.</a:t>
            </a:r>
          </a:p>
        </p:txBody>
      </p:sp>
      <p:sp>
        <p:nvSpPr>
          <p:cNvPr id="4" name="Slide Number Placeholder 3"/>
          <p:cNvSpPr>
            <a:spLocks noGrp="1"/>
          </p:cNvSpPr>
          <p:nvPr>
            <p:ph type="sldNum" sz="quarter" idx="10"/>
          </p:nvPr>
        </p:nvSpPr>
        <p:spPr/>
        <p:txBody>
          <a:bodyPr/>
          <a:lstStyle/>
          <a:p>
            <a:fld id="{88E83DC2-E833-4959-A5DE-5170DA4100A2}" type="slidenum">
              <a:rPr lang="en-IN" smtClean="0"/>
              <a:pPr/>
              <a:t>31</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F89CA9D6-B896-406F-AF0B-0BCEC703C411}" type="datetimeFigureOut">
              <a:rPr lang="en-US" smtClean="0"/>
              <a:pPr/>
              <a:t>4/23/2020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F037EA-AB00-4EB1-B393-80D32D03517A}"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F89CA9D6-B896-406F-AF0B-0BCEC703C411}" type="datetimeFigureOut">
              <a:rPr lang="en-US" smtClean="0"/>
              <a:pPr/>
              <a:t>4/23/2020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F037EA-AB00-4EB1-B393-80D32D03517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9CA9D6-B896-406F-AF0B-0BCEC703C411}" type="datetimeFigureOut">
              <a:rPr lang="en-US" smtClean="0"/>
              <a:pPr/>
              <a:t>4/23/2020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F037EA-AB00-4EB1-B393-80D32D03517A}"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F89CA9D6-B896-406F-AF0B-0BCEC703C411}" type="datetimeFigureOut">
              <a:rPr lang="en-US" smtClean="0"/>
              <a:pPr/>
              <a:t>4/23/2020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2F037EA-AB00-4EB1-B393-80D32D03517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F89CA9D6-B896-406F-AF0B-0BCEC703C411}" type="datetimeFigureOut">
              <a:rPr lang="en-US" smtClean="0"/>
              <a:pPr/>
              <a:t>4/23/2020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2F037EA-AB00-4EB1-B393-80D32D03517A}"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F89CA9D6-B896-406F-AF0B-0BCEC703C411}" type="datetimeFigureOut">
              <a:rPr lang="en-US" smtClean="0"/>
              <a:pPr/>
              <a:t>4/23/2020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2F037EA-AB00-4EB1-B393-80D32D03517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9CA9D6-B896-406F-AF0B-0BCEC703C411}" type="datetimeFigureOut">
              <a:rPr lang="en-US" smtClean="0"/>
              <a:pPr/>
              <a:t>4/23/2020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2F037EA-AB00-4EB1-B393-80D32D03517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9CA9D6-B896-406F-AF0B-0BCEC703C411}" type="datetimeFigureOut">
              <a:rPr lang="en-US" smtClean="0"/>
              <a:pPr/>
              <a:t>4/23/2020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2F037EA-AB00-4EB1-B393-80D32D03517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9CA9D6-B896-406F-AF0B-0BCEC703C411}" type="datetimeFigureOut">
              <a:rPr lang="en-US" smtClean="0"/>
              <a:pPr/>
              <a:t>4/23/2020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2F037EA-AB00-4EB1-B393-80D32D03517A}"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F89CA9D6-B896-406F-AF0B-0BCEC703C411}" type="datetimeFigureOut">
              <a:rPr lang="en-US" smtClean="0"/>
              <a:pPr/>
              <a:t>4/23/2020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F037EA-AB00-4EB1-B393-80D32D03517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F89CA9D6-B896-406F-AF0B-0BCEC703C411}" type="datetimeFigureOut">
              <a:rPr lang="en-US" smtClean="0"/>
              <a:pPr/>
              <a:t>4/23/2020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2F037EA-AB00-4EB1-B393-80D32D03517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e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l="-18000" r="-18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CA9D6-B896-406F-AF0B-0BCEC703C411}" type="datetimeFigureOut">
              <a:rPr lang="en-US" smtClean="0"/>
              <a:pPr/>
              <a:t>4/23/2020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F037EA-AB00-4EB1-B393-80D32D03517A}"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Layout" Target="../slideLayouts/slideLayout2.xml" /><Relationship Id="rId4" Type="http://schemas.openxmlformats.org/officeDocument/2006/relationships/image" Target="../media/image7.png" /></Relationships>
</file>

<file path=ppt/slides/_rels/slide20.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3" Type="http://schemas.openxmlformats.org/officeDocument/2006/relationships/image" Target="../media/image17.pn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image" Target="../media/image18.pn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25.pn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3" Type="http://schemas.openxmlformats.org/officeDocument/2006/relationships/image" Target="../media/image27.png" /><Relationship Id="rId2" Type="http://schemas.openxmlformats.org/officeDocument/2006/relationships/image" Target="../media/image26.png"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28.pn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image" Target="../media/image29.png"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image" Target="../media/image30.png"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2" Type="http://schemas.openxmlformats.org/officeDocument/2006/relationships/image" Target="../media/image32.png"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2" Type="http://schemas.openxmlformats.org/officeDocument/2006/relationships/image" Target="../media/image33.png"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2" Type="http://schemas.openxmlformats.org/officeDocument/2006/relationships/image" Target="../media/image34.png" /><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2" Type="http://schemas.openxmlformats.org/officeDocument/2006/relationships/image" Target="../media/image34.png"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2" Type="http://schemas.openxmlformats.org/officeDocument/2006/relationships/image" Target="../media/image35.png" /><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2" Type="http://schemas.openxmlformats.org/officeDocument/2006/relationships/image" Target="../media/image35.png" /><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2" Type="http://schemas.openxmlformats.org/officeDocument/2006/relationships/image" Target="../media/image36.png" /><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2" Type="http://schemas.openxmlformats.org/officeDocument/2006/relationships/image" Target="../media/image37.png" /><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2" Type="http://schemas.openxmlformats.org/officeDocument/2006/relationships/image" Target="../media/image38.png" /><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2" Type="http://schemas.openxmlformats.org/officeDocument/2006/relationships/image" Target="../media/image39.png" /><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3" Type="http://schemas.openxmlformats.org/officeDocument/2006/relationships/image" Target="../media/image41.png" /><Relationship Id="rId2" Type="http://schemas.openxmlformats.org/officeDocument/2006/relationships/image" Target="../media/image40.png" /><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3" Type="http://schemas.openxmlformats.org/officeDocument/2006/relationships/image" Target="../media/image42.png" /><Relationship Id="rId2" Type="http://schemas.openxmlformats.org/officeDocument/2006/relationships/image" Target="../media/image41.png" /><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2" Type="http://schemas.openxmlformats.org/officeDocument/2006/relationships/image" Target="../media/image43.png" /><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2" Type="http://schemas.openxmlformats.org/officeDocument/2006/relationships/image" Target="../media/image44.png" /><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2" Type="http://schemas.openxmlformats.org/officeDocument/2006/relationships/image" Target="../media/image44.png" /><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2" Type="http://schemas.openxmlformats.org/officeDocument/2006/relationships/image" Target="../media/image45.png" /><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2" Type="http://schemas.openxmlformats.org/officeDocument/2006/relationships/image" Target="../media/image46.png" /><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2.xml.rels><?xml version="1.0" encoding="UTF-8" standalone="yes"?>
<Relationships xmlns="http://schemas.openxmlformats.org/package/2006/relationships"><Relationship Id="rId2" Type="http://schemas.openxmlformats.org/officeDocument/2006/relationships/image" Target="../media/image47.png" /><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2" Type="http://schemas.openxmlformats.org/officeDocument/2006/relationships/image" Target="../media/image48.png" /><Relationship Id="rId1" Type="http://schemas.openxmlformats.org/officeDocument/2006/relationships/slideLayout" Target="../slideLayouts/slideLayout2.xml" /></Relationships>
</file>

<file path=ppt/slides/_rels/slide74.xml.rels><?xml version="1.0" encoding="UTF-8" standalone="yes"?>
<Relationships xmlns="http://schemas.openxmlformats.org/package/2006/relationships"><Relationship Id="rId2" Type="http://schemas.openxmlformats.org/officeDocument/2006/relationships/image" Target="../media/image49.png" /><Relationship Id="rId1" Type="http://schemas.openxmlformats.org/officeDocument/2006/relationships/slideLayout" Target="../slideLayouts/slideLayout2.xml"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400" b="1" u="sng" dirty="0"/>
              <a:t>REMOVABLE APPLIANCES</a:t>
            </a:r>
            <a:endParaRPr lang="en-IN" sz="5400" b="1" u="sng" dirty="0"/>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CONTENTS</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itchFamily="18" charset="0"/>
                <a:cs typeface="Times New Roman" pitchFamily="18" charset="0"/>
              </a:rPr>
              <a:t>Introduction</a:t>
            </a:r>
          </a:p>
          <a:p>
            <a:r>
              <a:rPr lang="en-US" sz="2400" dirty="0">
                <a:latin typeface="Times New Roman" pitchFamily="18" charset="0"/>
                <a:cs typeface="Times New Roman" pitchFamily="18" charset="0"/>
              </a:rPr>
              <a:t>Advantage</a:t>
            </a:r>
          </a:p>
          <a:p>
            <a:r>
              <a:rPr lang="en-US" sz="2400" dirty="0">
                <a:latin typeface="Times New Roman" pitchFamily="18" charset="0"/>
                <a:cs typeface="Times New Roman" pitchFamily="18" charset="0"/>
              </a:rPr>
              <a:t>Disadvantage</a:t>
            </a:r>
          </a:p>
          <a:p>
            <a:r>
              <a:rPr lang="en-US" sz="2400" dirty="0">
                <a:latin typeface="Times New Roman" pitchFamily="18" charset="0"/>
                <a:cs typeface="Times New Roman" pitchFamily="18" charset="0"/>
              </a:rPr>
              <a:t>General principles</a:t>
            </a:r>
          </a:p>
          <a:p>
            <a:r>
              <a:rPr lang="en-US" sz="2400" dirty="0">
                <a:latin typeface="Times New Roman" pitchFamily="18" charset="0"/>
                <a:cs typeface="Times New Roman" pitchFamily="18" charset="0"/>
              </a:rPr>
              <a:t>Appliance design</a:t>
            </a:r>
          </a:p>
          <a:p>
            <a:r>
              <a:rPr lang="en-US" sz="2400" dirty="0">
                <a:latin typeface="Times New Roman" pitchFamily="18" charset="0"/>
                <a:cs typeface="Times New Roman" pitchFamily="18" charset="0"/>
              </a:rPr>
              <a:t>Components</a:t>
            </a:r>
          </a:p>
          <a:p>
            <a:r>
              <a:rPr lang="en-US" sz="2400" dirty="0">
                <a:latin typeface="Times New Roman" pitchFamily="18" charset="0"/>
                <a:cs typeface="Times New Roman" pitchFamily="18" charset="0"/>
              </a:rPr>
              <a:t>Delivery of appliance</a:t>
            </a:r>
          </a:p>
          <a:p>
            <a:r>
              <a:rPr lang="en-US" sz="2400" dirty="0">
                <a:latin typeface="Times New Roman" pitchFamily="18" charset="0"/>
                <a:cs typeface="Times New Roman" pitchFamily="18" charset="0"/>
              </a:rPr>
              <a:t>Instructions to patient</a:t>
            </a:r>
          </a:p>
          <a:p>
            <a:r>
              <a:rPr lang="en-US" sz="2400" dirty="0">
                <a:latin typeface="Times New Roman" pitchFamily="18" charset="0"/>
                <a:cs typeface="Times New Roman" pitchFamily="18" charset="0"/>
              </a:rPr>
              <a:t>Common failures</a:t>
            </a:r>
          </a:p>
          <a:p>
            <a:r>
              <a:rPr lang="en-US" sz="2400" dirty="0">
                <a:latin typeface="Times New Roman" pitchFamily="18" charset="0"/>
                <a:cs typeface="Times New Roman" pitchFamily="18" charset="0"/>
              </a:rPr>
              <a:t>Problems encountered</a:t>
            </a:r>
            <a:endParaRPr lang="en-IN"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INTRODUCTION</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Appliances that can be removed by the patient without any supervision</a:t>
            </a:r>
          </a:p>
          <a:p>
            <a:r>
              <a:rPr lang="en-IN" sz="2400" dirty="0">
                <a:latin typeface="Times New Roman" pitchFamily="18" charset="0"/>
                <a:cs typeface="Times New Roman" pitchFamily="18" charset="0"/>
              </a:rPr>
              <a:t>Useful in a variety of situations</a:t>
            </a:r>
          </a:p>
          <a:p>
            <a:r>
              <a:rPr lang="en-IN" sz="2400" dirty="0">
                <a:latin typeface="Times New Roman" pitchFamily="18" charset="0"/>
                <a:cs typeface="Times New Roman" pitchFamily="18" charset="0"/>
              </a:rPr>
              <a:t>Disadvantage</a:t>
            </a:r>
          </a:p>
          <a:p>
            <a:pPr>
              <a:buNone/>
            </a:pPr>
            <a:r>
              <a:rPr lang="en-IN" sz="2400" dirty="0">
                <a:latin typeface="Times New Roman" pitchFamily="18" charset="0"/>
                <a:cs typeface="Times New Roman" pitchFamily="18" charset="0"/>
              </a:rPr>
              <a:t>                    - treatment in control of the patient</a:t>
            </a:r>
          </a:p>
          <a:p>
            <a:pPr>
              <a:buNone/>
            </a:pPr>
            <a:r>
              <a:rPr lang="en-IN" sz="2400" dirty="0">
                <a:latin typeface="Times New Roman" pitchFamily="18" charset="0"/>
                <a:cs typeface="Times New Roman" pitchFamily="18" charset="0"/>
              </a:rPr>
              <a:t>                    -movement of teeth in all the three planes of space cannot be carried out simultaneously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u="sng" dirty="0">
                <a:latin typeface="Times New Roman" pitchFamily="18" charset="0"/>
                <a:cs typeface="Times New Roman" pitchFamily="18" charset="0"/>
              </a:rPr>
              <a:t>ADVANTAGES</a:t>
            </a:r>
            <a:endParaRPr lang="en-IN"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The patient can continue with routine oral hygiene procedures without any hindrance. </a:t>
            </a:r>
          </a:p>
          <a:p>
            <a:r>
              <a:rPr lang="en-IN" sz="2400" dirty="0">
                <a:latin typeface="Times New Roman" pitchFamily="18" charset="0"/>
                <a:cs typeface="Times New Roman" pitchFamily="18" charset="0"/>
              </a:rPr>
              <a:t>The oral cavity as well as the appliance can be kept clean. </a:t>
            </a:r>
          </a:p>
          <a:p>
            <a:r>
              <a:rPr lang="en-IN" sz="2400" dirty="0">
                <a:latin typeface="Times New Roman" pitchFamily="18" charset="0"/>
                <a:cs typeface="Times New Roman" pitchFamily="18" charset="0"/>
              </a:rPr>
              <a:t>All restorative procedures can also be carried out during such an orthodontic appliance therapy.</a:t>
            </a:r>
          </a:p>
          <a:p>
            <a:r>
              <a:rPr lang="en-IN" sz="2400" dirty="0">
                <a:latin typeface="Times New Roman" pitchFamily="18" charset="0"/>
                <a:cs typeface="Times New Roman" pitchFamily="18" charset="0"/>
              </a:rPr>
              <a:t>Most forms of tipping movement can be carried out successfully.</a:t>
            </a:r>
          </a:p>
          <a:p>
            <a:r>
              <a:rPr lang="en-IN" sz="2400" dirty="0">
                <a:latin typeface="Times New Roman" pitchFamily="18" charset="0"/>
                <a:cs typeface="Times New Roman" pitchFamily="18" charset="0"/>
              </a:rPr>
              <a:t>These appliances are less conspicuous than fixed appliances and hence, generally more acceptable to the patients.</a:t>
            </a:r>
          </a:p>
          <a:p>
            <a:r>
              <a:rPr lang="en-IN" sz="2400" dirty="0">
                <a:latin typeface="Times New Roman" pitchFamily="18" charset="0"/>
                <a:cs typeface="Times New Roman" pitchFamily="18" charset="0"/>
              </a:rPr>
              <a:t>Since these are relatively simple appliances they can be delivered and monitored by the general dentist.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chair side time for appliance delivery is less than the fixed appliances.</a:t>
            </a:r>
          </a:p>
          <a:p>
            <a:r>
              <a:rPr lang="en-IN" sz="2400" dirty="0">
                <a:latin typeface="Times New Roman" pitchFamily="18" charset="0"/>
                <a:cs typeface="Times New Roman" pitchFamily="18" charset="0"/>
              </a:rPr>
              <a:t>The patient can remove a broken or otherwise uncomfortable/impinging appliance. Thus, a broken appliance is never an emergency for the clinician.</a:t>
            </a:r>
          </a:p>
          <a:p>
            <a:r>
              <a:rPr lang="en-IN" sz="2400" dirty="0">
                <a:latin typeface="Times New Roman" pitchFamily="18" charset="0"/>
                <a:cs typeface="Times New Roman" pitchFamily="18" charset="0"/>
              </a:rPr>
              <a:t>These appliances require a limited inventory to be maintained as compared to more complex fixed appliances.</a:t>
            </a:r>
          </a:p>
          <a:p>
            <a:r>
              <a:rPr lang="en-IN" sz="2400" dirty="0">
                <a:latin typeface="Times New Roman" pitchFamily="18" charset="0"/>
                <a:cs typeface="Times New Roman" pitchFamily="18" charset="0"/>
              </a:rPr>
              <a:t>Relatively cheap as compared to the fixed appliances.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DISADVANATAGES</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IN" sz="2400" dirty="0">
                <a:latin typeface="Times New Roman" pitchFamily="18" charset="0"/>
                <a:cs typeface="Times New Roman" pitchFamily="18" charset="0"/>
              </a:rPr>
              <a:t>Patient cooperation is the key word in removable appliance therapy. Hence, the treatment can become prolonged depending on patient compliance.</a:t>
            </a:r>
          </a:p>
          <a:p>
            <a:r>
              <a:rPr lang="en-IN" sz="2400" dirty="0">
                <a:latin typeface="Times New Roman" pitchFamily="18" charset="0"/>
                <a:cs typeface="Times New Roman" pitchFamily="18" charset="0"/>
              </a:rPr>
              <a:t>These appliances are capable of only certain types of movements, and do not give three-dimensional control over teeth.</a:t>
            </a:r>
          </a:p>
          <a:p>
            <a:r>
              <a:rPr lang="en-IN" sz="2400" dirty="0">
                <a:latin typeface="Times New Roman" pitchFamily="18" charset="0"/>
                <a:cs typeface="Times New Roman" pitchFamily="18" charset="0"/>
              </a:rPr>
              <a:t>Multiple movements are difficult, if not impossible to carryout.</a:t>
            </a:r>
          </a:p>
          <a:p>
            <a:r>
              <a:rPr lang="en-IN" sz="2400" dirty="0">
                <a:latin typeface="Times New Roman" pitchFamily="18" charset="0"/>
                <a:cs typeface="Times New Roman" pitchFamily="18" charset="0"/>
              </a:rPr>
              <a:t>The patient has to have a certain amount of dexterity and skill to be able to remove and replace the appliance for successful treatment to be possible.</a:t>
            </a:r>
          </a:p>
          <a:p>
            <a:r>
              <a:rPr lang="en-IN" sz="2400" dirty="0">
                <a:latin typeface="Times New Roman" pitchFamily="18" charset="0"/>
                <a:cs typeface="Times New Roman" pitchFamily="18" charset="0"/>
              </a:rPr>
              <a:t>The chance of appliance loss and/or breakage is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200" b="1" u="sng" dirty="0">
                <a:latin typeface="Times New Roman" pitchFamily="18" charset="0"/>
                <a:cs typeface="Times New Roman" pitchFamily="18" charset="0"/>
              </a:rPr>
              <a:t>GENERAL PRINCIPLES OF</a:t>
            </a:r>
            <a:br>
              <a:rPr lang="en-IN" sz="3200" b="1" u="sng" dirty="0">
                <a:latin typeface="Times New Roman" pitchFamily="18" charset="0"/>
                <a:cs typeface="Times New Roman" pitchFamily="18" charset="0"/>
              </a:rPr>
            </a:br>
            <a:r>
              <a:rPr lang="en-IN" sz="3200" b="1" u="sng" dirty="0">
                <a:latin typeface="Times New Roman" pitchFamily="18" charset="0"/>
                <a:cs typeface="Times New Roman" pitchFamily="18" charset="0"/>
              </a:rPr>
              <a:t>REMOVABLE APPLIANCES</a:t>
            </a:r>
            <a:endParaRPr lang="en-IN" sz="32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A removable appliance works by tipping a tooth around its </a:t>
            </a:r>
            <a:r>
              <a:rPr lang="en-IN" sz="2400" dirty="0" err="1">
                <a:latin typeface="Times New Roman" pitchFamily="18" charset="0"/>
                <a:cs typeface="Times New Roman" pitchFamily="18" charset="0"/>
              </a:rPr>
              <a:t>center</a:t>
            </a:r>
            <a:r>
              <a:rPr lang="en-IN" sz="2400" dirty="0">
                <a:latin typeface="Times New Roman" pitchFamily="18" charset="0"/>
                <a:cs typeface="Times New Roman" pitchFamily="18" charset="0"/>
              </a:rPr>
              <a:t> of resistance, which is located between 30 and 40 percent from the root apex when considering the whole length of the tooth.</a:t>
            </a:r>
          </a:p>
          <a:p>
            <a:r>
              <a:rPr lang="en-IN" sz="2400" dirty="0">
                <a:latin typeface="Times New Roman" pitchFamily="18" charset="0"/>
                <a:cs typeface="Times New Roman" pitchFamily="18" charset="0"/>
              </a:rPr>
              <a:t>The forces exerted are dependent on:</a:t>
            </a:r>
          </a:p>
          <a:p>
            <a:pPr lvl="1"/>
            <a:r>
              <a:rPr lang="en-IN" sz="2400" dirty="0">
                <a:latin typeface="Times New Roman" pitchFamily="18" charset="0"/>
                <a:cs typeface="Times New Roman" pitchFamily="18" charset="0"/>
              </a:rPr>
              <a:t>The kind of appliance</a:t>
            </a:r>
          </a:p>
          <a:p>
            <a:pPr lvl="1"/>
            <a:r>
              <a:rPr lang="en-IN" sz="2400" dirty="0">
                <a:latin typeface="Times New Roman" pitchFamily="18" charset="0"/>
                <a:cs typeface="Times New Roman" pitchFamily="18" charset="0"/>
              </a:rPr>
              <a:t>The harnessing of forces from the adjacent soft and hard tissues or incorporation of springs or elastics</a:t>
            </a:r>
          </a:p>
          <a:p>
            <a:pPr lvl="1"/>
            <a:r>
              <a:rPr lang="en-IN" sz="2400" dirty="0">
                <a:latin typeface="Times New Roman" pitchFamily="18" charset="0"/>
                <a:cs typeface="Times New Roman" pitchFamily="18" charset="0"/>
              </a:rPr>
              <a:t>The type of contact the active component makes with the tooth/teeth to be moved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71752"/>
            <a:ext cx="8229600" cy="1143000"/>
          </a:xfrm>
        </p:spPr>
        <p:txBody>
          <a:bodyPr/>
          <a:lstStyle/>
          <a:p>
            <a:r>
              <a:rPr lang="en-IN" b="1" u="sng" dirty="0"/>
              <a:t>APPLIANCE DESIGN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u="sng" dirty="0">
                <a:latin typeface="Times New Roman" pitchFamily="18" charset="0"/>
                <a:cs typeface="Times New Roman" pitchFamily="18" charset="0"/>
              </a:rPr>
              <a:t>COMPONENTS</a:t>
            </a:r>
            <a:endParaRPr lang="en-IN" sz="32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Detailed plan of the tooth movement to be carried out</a:t>
            </a:r>
          </a:p>
          <a:p>
            <a:r>
              <a:rPr lang="en-IN" sz="2400" dirty="0">
                <a:latin typeface="Times New Roman" pitchFamily="18" charset="0"/>
                <a:cs typeface="Times New Roman" pitchFamily="18" charset="0"/>
              </a:rPr>
              <a:t>The morphologic characteristics, the age and eruption status of the patient</a:t>
            </a:r>
          </a:p>
          <a:p>
            <a:r>
              <a:rPr lang="en-IN" sz="2400" dirty="0" err="1">
                <a:latin typeface="Times New Roman" pitchFamily="18" charset="0"/>
                <a:cs typeface="Times New Roman" pitchFamily="18" charset="0"/>
              </a:rPr>
              <a:t>Psychologic</a:t>
            </a:r>
            <a:r>
              <a:rPr lang="en-IN" sz="2400" dirty="0">
                <a:latin typeface="Times New Roman" pitchFamily="18" charset="0"/>
                <a:cs typeface="Times New Roman" pitchFamily="18" charset="0"/>
              </a:rPr>
              <a:t> findings and the treatment objectives.</a:t>
            </a:r>
          </a:p>
          <a:p>
            <a:r>
              <a:rPr lang="en-IN" sz="2400" dirty="0">
                <a:latin typeface="Times New Roman" pitchFamily="18" charset="0"/>
                <a:cs typeface="Times New Roman" pitchFamily="18" charset="0"/>
              </a:rPr>
              <a:t>Three components:</a:t>
            </a:r>
          </a:p>
          <a:p>
            <a:pPr lvl="1"/>
            <a:r>
              <a:rPr lang="en-IN" sz="2400" dirty="0">
                <a:latin typeface="Times New Roman" pitchFamily="18" charset="0"/>
                <a:cs typeface="Times New Roman" pitchFamily="18" charset="0"/>
              </a:rPr>
              <a:t>Force or active components comprises of springs, screws or elastics.</a:t>
            </a:r>
          </a:p>
          <a:p>
            <a:pPr lvl="1"/>
            <a:r>
              <a:rPr lang="en-IN" sz="2400" dirty="0">
                <a:latin typeface="Times New Roman" pitchFamily="18" charset="0"/>
                <a:cs typeface="Times New Roman" pitchFamily="18" charset="0"/>
              </a:rPr>
              <a:t>Fixation or retentive components-usually include clasps.</a:t>
            </a:r>
          </a:p>
          <a:p>
            <a:pPr lvl="1"/>
            <a:r>
              <a:rPr lang="en-IN" sz="2400" dirty="0">
                <a:latin typeface="Times New Roman" pitchFamily="18" charset="0"/>
                <a:cs typeface="Times New Roman" pitchFamily="18" charset="0"/>
              </a:rPr>
              <a:t>Base plate or framework-s-can be made of cold cure or heat cure acrylic.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ACTIVE COMPONENTS</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apply forces to the teeth to bring about the desired tooth movement. </a:t>
            </a:r>
          </a:p>
          <a:p>
            <a:r>
              <a:rPr lang="en-IN" sz="2400" dirty="0">
                <a:latin typeface="Times New Roman" pitchFamily="18" charset="0"/>
                <a:cs typeface="Times New Roman" pitchFamily="18" charset="0"/>
              </a:rPr>
              <a:t>Include:</a:t>
            </a:r>
          </a:p>
          <a:p>
            <a:pPr lvl="1"/>
            <a:r>
              <a:rPr lang="en-IN" sz="2400" dirty="0">
                <a:latin typeface="Times New Roman" pitchFamily="18" charset="0"/>
                <a:cs typeface="Times New Roman" pitchFamily="18" charset="0"/>
              </a:rPr>
              <a:t>Springs-made up of 0.5, 0.6 or 0.7 mm diameter stainless steel wire</a:t>
            </a:r>
          </a:p>
          <a:p>
            <a:pPr lvl="1"/>
            <a:r>
              <a:rPr lang="en-IN" sz="2400" dirty="0">
                <a:latin typeface="Times New Roman" pitchFamily="18" charset="0"/>
                <a:cs typeface="Times New Roman" pitchFamily="18" charset="0"/>
              </a:rPr>
              <a:t>Bows-made from 0.5 or 0.7mm diameter stainless steel wire</a:t>
            </a:r>
          </a:p>
          <a:p>
            <a:pPr lvl="1"/>
            <a:r>
              <a:rPr lang="en-IN" sz="2400" dirty="0">
                <a:latin typeface="Times New Roman" pitchFamily="18" charset="0"/>
                <a:cs typeface="Times New Roman" pitchFamily="18" charset="0"/>
              </a:rPr>
              <a:t>Screws</a:t>
            </a:r>
          </a:p>
          <a:p>
            <a:pPr lvl="1"/>
            <a:r>
              <a:rPr lang="en-IN" sz="2400" dirty="0">
                <a:latin typeface="Times New Roman" pitchFamily="18" charset="0"/>
                <a:cs typeface="Times New Roman" pitchFamily="18" charset="0"/>
              </a:rPr>
              <a:t>Elastics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SPRINGS</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71406" y="1142984"/>
            <a:ext cx="6643734" cy="5715016"/>
          </a:xfrm>
        </p:spPr>
        <p:txBody>
          <a:bodyPr>
            <a:noAutofit/>
          </a:bodyPr>
          <a:lstStyle/>
          <a:p>
            <a:r>
              <a:rPr lang="en-IN" sz="2400" dirty="0">
                <a:latin typeface="Times New Roman" pitchFamily="18" charset="0"/>
                <a:cs typeface="Times New Roman" pitchFamily="18" charset="0"/>
              </a:rPr>
              <a:t>Can be broadly classified into:</a:t>
            </a:r>
          </a:p>
          <a:p>
            <a:pPr marL="514350" indent="-514350">
              <a:buFont typeface="+mj-lt"/>
              <a:buAutoNum type="alphaUcPeriod"/>
            </a:pPr>
            <a:r>
              <a:rPr lang="en-IN" sz="2400" dirty="0">
                <a:latin typeface="Times New Roman" pitchFamily="18" charset="0"/>
                <a:cs typeface="Times New Roman" pitchFamily="18" charset="0"/>
              </a:rPr>
              <a:t>Based on the presence of helices</a:t>
            </a:r>
          </a:p>
          <a:p>
            <a:pPr marL="971550" lvl="1" indent="-571500">
              <a:buFont typeface="+mj-lt"/>
              <a:buAutoNum type="romanLcPeriod"/>
            </a:pPr>
            <a:r>
              <a:rPr lang="en-IN" sz="2400" dirty="0">
                <a:latin typeface="Times New Roman" pitchFamily="18" charset="0"/>
                <a:cs typeface="Times New Roman" pitchFamily="18" charset="0"/>
              </a:rPr>
              <a:t> Simple spring (Fig. a)-no helix present</a:t>
            </a:r>
          </a:p>
          <a:p>
            <a:pPr marL="1028700" lvl="1" indent="-571500">
              <a:buFont typeface="+mj-lt"/>
              <a:buAutoNum type="romanLcPeriod"/>
            </a:pPr>
            <a:r>
              <a:rPr lang="en-IN" sz="2400" dirty="0">
                <a:latin typeface="Times New Roman" pitchFamily="18" charset="0"/>
                <a:cs typeface="Times New Roman" pitchFamily="18" charset="0"/>
              </a:rPr>
              <a:t>Compound spring (Fig. b)-helix incorporated</a:t>
            </a:r>
          </a:p>
          <a:p>
            <a:pPr marL="1028700" lvl="1" indent="-571500">
              <a:buFont typeface="+mj-lt"/>
              <a:buAutoNum type="romanLcPeriod"/>
            </a:pPr>
            <a:r>
              <a:rPr lang="en-IN" sz="2400" dirty="0" err="1">
                <a:latin typeface="Times New Roman" pitchFamily="18" charset="0"/>
                <a:cs typeface="Times New Roman" pitchFamily="18" charset="0"/>
              </a:rPr>
              <a:t>HelicaI</a:t>
            </a:r>
            <a:r>
              <a:rPr lang="en-IN" sz="2400" dirty="0">
                <a:latin typeface="Times New Roman" pitchFamily="18" charset="0"/>
                <a:cs typeface="Times New Roman" pitchFamily="18" charset="0"/>
              </a:rPr>
              <a:t> springs (Fig. b)-helix is present</a:t>
            </a:r>
          </a:p>
          <a:p>
            <a:pPr marL="1028700" lvl="1" indent="-571500">
              <a:buFont typeface="+mj-lt"/>
              <a:buAutoNum type="romanLcPeriod"/>
            </a:pPr>
            <a:r>
              <a:rPr lang="en-IN" sz="2400" dirty="0">
                <a:latin typeface="Times New Roman" pitchFamily="18" charset="0"/>
                <a:cs typeface="Times New Roman" pitchFamily="18" charset="0"/>
              </a:rPr>
              <a:t>Looped spring (Fig. c)-no helix, but a loop is included in the design</a:t>
            </a:r>
          </a:p>
          <a:p>
            <a:pPr marL="514350" indent="-514350">
              <a:buFont typeface="+mj-lt"/>
              <a:buAutoNum type="alphaUcPeriod"/>
            </a:pPr>
            <a:r>
              <a:rPr lang="en-IN" sz="2400" dirty="0">
                <a:latin typeface="Times New Roman" pitchFamily="18" charset="0"/>
                <a:cs typeface="Times New Roman" pitchFamily="18" charset="0"/>
              </a:rPr>
              <a:t>Based on the mode of support</a:t>
            </a:r>
          </a:p>
          <a:p>
            <a:pPr marL="1028700" lvl="1" indent="-571500">
              <a:buFont typeface="+mj-lt"/>
              <a:buAutoNum type="romanLcPeriod"/>
            </a:pPr>
            <a:r>
              <a:rPr lang="en-IN" sz="2400" dirty="0">
                <a:latin typeface="Times New Roman" pitchFamily="18" charset="0"/>
                <a:cs typeface="Times New Roman" pitchFamily="18" charset="0"/>
              </a:rPr>
              <a:t>Self-supported springs-these springs are made up of thicker wire to avoid distortion by the patient.</a:t>
            </a:r>
          </a:p>
          <a:p>
            <a:pPr marL="1028700" lvl="1" indent="-571500">
              <a:buFont typeface="+mj-lt"/>
              <a:buAutoNum type="romanLcPeriod"/>
            </a:pPr>
            <a:r>
              <a:rPr lang="en-IN" sz="2400" dirty="0">
                <a:latin typeface="Times New Roman" pitchFamily="18" charset="0"/>
                <a:cs typeface="Times New Roman" pitchFamily="18" charset="0"/>
              </a:rPr>
              <a:t>Supported springs-these springs are made up of thinner wire</a:t>
            </a:r>
          </a:p>
        </p:txBody>
      </p:sp>
      <p:pic>
        <p:nvPicPr>
          <p:cNvPr id="1026" name="Picture 2"/>
          <p:cNvPicPr>
            <a:picLocks noChangeAspect="1" noChangeArrowheads="1"/>
          </p:cNvPicPr>
          <p:nvPr/>
        </p:nvPicPr>
        <p:blipFill>
          <a:blip r:embed="rId2"/>
          <a:srcRect l="47326" t="32489" r="34408" b="55697"/>
          <a:stretch>
            <a:fillRect/>
          </a:stretch>
        </p:blipFill>
        <p:spPr bwMode="auto">
          <a:xfrm>
            <a:off x="6429388" y="1714488"/>
            <a:ext cx="1571636" cy="571504"/>
          </a:xfrm>
          <a:prstGeom prst="rect">
            <a:avLst/>
          </a:prstGeom>
          <a:noFill/>
          <a:ln w="9525">
            <a:noFill/>
            <a:miter lim="800000"/>
            <a:headEnd/>
            <a:tailEnd/>
          </a:ln>
          <a:effectLst/>
        </p:spPr>
      </p:pic>
      <p:pic>
        <p:nvPicPr>
          <p:cNvPr id="1027" name="Picture 3"/>
          <p:cNvPicPr>
            <a:picLocks noChangeAspect="1" noChangeArrowheads="1"/>
          </p:cNvPicPr>
          <p:nvPr/>
        </p:nvPicPr>
        <p:blipFill>
          <a:blip r:embed="rId2"/>
          <a:srcRect l="66400" t="30469" r="14861" b="55895"/>
          <a:stretch>
            <a:fillRect/>
          </a:stretch>
        </p:blipFill>
        <p:spPr bwMode="auto">
          <a:xfrm>
            <a:off x="6500826" y="2428868"/>
            <a:ext cx="1573200" cy="643595"/>
          </a:xfrm>
          <a:prstGeom prst="rect">
            <a:avLst/>
          </a:prstGeom>
          <a:noFill/>
          <a:ln w="9525">
            <a:noFill/>
            <a:miter lim="800000"/>
            <a:headEnd/>
            <a:tailEnd/>
          </a:ln>
          <a:effectLst/>
        </p:spPr>
      </p:pic>
      <p:pic>
        <p:nvPicPr>
          <p:cNvPr id="1028" name="Picture 4"/>
          <p:cNvPicPr>
            <a:picLocks noChangeAspect="1" noChangeArrowheads="1"/>
          </p:cNvPicPr>
          <p:nvPr/>
        </p:nvPicPr>
        <p:blipFill>
          <a:blip r:embed="rId2"/>
          <a:srcRect l="55909" t="52728" r="21255" b="30700"/>
          <a:stretch>
            <a:fillRect/>
          </a:stretch>
        </p:blipFill>
        <p:spPr bwMode="auto">
          <a:xfrm>
            <a:off x="6572264" y="3214686"/>
            <a:ext cx="1573200" cy="596731"/>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900"/>
            <a:ext cx="8229600" cy="1143000"/>
          </a:xfrm>
        </p:spPr>
        <p:txBody>
          <a:bodyPr>
            <a:normAutofit/>
          </a:bodyPr>
          <a:lstStyle/>
          <a:p>
            <a:r>
              <a:rPr lang="en-US" sz="3200" b="1" u="sng" dirty="0">
                <a:latin typeface="Times New Roman" pitchFamily="18" charset="0"/>
                <a:cs typeface="Times New Roman" pitchFamily="18" charset="0"/>
              </a:rPr>
              <a:t>DESIGNING A SPRING</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42844" y="785794"/>
            <a:ext cx="9001156" cy="5572140"/>
          </a:xfrm>
        </p:spPr>
        <p:txBody>
          <a:bodyPr>
            <a:noAutofit/>
          </a:bodyPr>
          <a:lstStyle/>
          <a:p>
            <a:r>
              <a:rPr lang="en-IN" sz="2400" dirty="0">
                <a:latin typeface="Times New Roman" pitchFamily="18" charset="0"/>
                <a:cs typeface="Times New Roman" pitchFamily="18" charset="0"/>
              </a:rPr>
              <a:t>Suitable material- 18/8 stainless steel (</a:t>
            </a:r>
            <a:r>
              <a:rPr lang="en-IN" sz="2400" dirty="0" err="1">
                <a:latin typeface="Times New Roman" pitchFamily="18" charset="0"/>
                <a:cs typeface="Times New Roman" pitchFamily="18" charset="0"/>
              </a:rPr>
              <a:t>ss</a:t>
            </a:r>
            <a:r>
              <a:rPr lang="en-IN" sz="2400" dirty="0">
                <a:latin typeface="Times New Roman" pitchFamily="18" charset="0"/>
                <a:cs typeface="Times New Roman" pitchFamily="18" charset="0"/>
              </a:rPr>
              <a:t>) wire with the properties</a:t>
            </a:r>
          </a:p>
          <a:p>
            <a:pPr lvl="1"/>
            <a:r>
              <a:rPr lang="en-IN" sz="2400" dirty="0">
                <a:latin typeface="Times New Roman" pitchFamily="18" charset="0"/>
                <a:cs typeface="Times New Roman" pitchFamily="18" charset="0"/>
              </a:rPr>
              <a:t>Elasticity</a:t>
            </a:r>
          </a:p>
          <a:p>
            <a:pPr lvl="1"/>
            <a:r>
              <a:rPr lang="en-IN" sz="2400" dirty="0">
                <a:latin typeface="Times New Roman" pitchFamily="18" charset="0"/>
                <a:cs typeface="Times New Roman" pitchFamily="18" charset="0"/>
              </a:rPr>
              <a:t>Malleability</a:t>
            </a:r>
          </a:p>
          <a:p>
            <a:pPr lvl="1"/>
            <a:r>
              <a:rPr lang="en-IN" sz="2400" dirty="0">
                <a:latin typeface="Times New Roman" pitchFamily="18" charset="0"/>
                <a:cs typeface="Times New Roman" pitchFamily="18" charset="0"/>
              </a:rPr>
              <a:t>Tasteless</a:t>
            </a:r>
          </a:p>
          <a:p>
            <a:pPr lvl="1"/>
            <a:r>
              <a:rPr lang="en-IN" sz="2400" dirty="0">
                <a:latin typeface="Times New Roman" pitchFamily="18" charset="0"/>
                <a:cs typeface="Times New Roman" pitchFamily="18" charset="0"/>
              </a:rPr>
              <a:t>immune to corrosion by oral secretions.</a:t>
            </a:r>
          </a:p>
          <a:p>
            <a:r>
              <a:rPr lang="en-IN" sz="2400" dirty="0">
                <a:latin typeface="Times New Roman" pitchFamily="18" charset="0"/>
                <a:cs typeface="Times New Roman" pitchFamily="18" charset="0"/>
              </a:rPr>
              <a:t>Relationship between the length, diameter and amount of deflection of a spring which is expressed as:</a:t>
            </a:r>
          </a:p>
          <a:p>
            <a:r>
              <a:rPr lang="en-US" sz="2400" dirty="0">
                <a:latin typeface="Times New Roman" pitchFamily="18" charset="0"/>
                <a:cs typeface="Times New Roman" pitchFamily="18" charset="0"/>
              </a:rPr>
              <a:t>                        D  </a:t>
            </a:r>
            <a:r>
              <a:rPr lang="en-IN" sz="2400" dirty="0"/>
              <a:t>∝</a:t>
            </a:r>
            <a:r>
              <a:rPr lang="en-US" sz="2400" dirty="0">
                <a:latin typeface="Times New Roman" pitchFamily="18" charset="0"/>
                <a:cs typeface="Times New Roman" pitchFamily="18" charset="0"/>
              </a:rPr>
              <a:t>   </a:t>
            </a:r>
            <a:r>
              <a:rPr lang="en-US" sz="2400" u="sng" dirty="0">
                <a:latin typeface="Times New Roman" pitchFamily="18" charset="0"/>
                <a:cs typeface="Times New Roman" pitchFamily="18" charset="0"/>
              </a:rPr>
              <a:t>PL</a:t>
            </a:r>
            <a:r>
              <a:rPr lang="en-US" sz="2400" u="sng" baseline="30000" dirty="0">
                <a:latin typeface="Times New Roman" pitchFamily="18" charset="0"/>
                <a:cs typeface="Times New Roman" pitchFamily="18" charset="0"/>
              </a:rPr>
              <a:t>3</a:t>
            </a:r>
            <a:r>
              <a:rPr lang="en-US" sz="2400" dirty="0">
                <a:latin typeface="Times New Roman" pitchFamily="18" charset="0"/>
                <a:cs typeface="Times New Roman" pitchFamily="18" charset="0"/>
              </a:rPr>
              <a:t> </a:t>
            </a:r>
          </a:p>
          <a:p>
            <a:pPr>
              <a:buNone/>
            </a:pPr>
            <a:r>
              <a:rPr lang="en-US" sz="2400" dirty="0">
                <a:latin typeface="Times New Roman" pitchFamily="18" charset="0"/>
                <a:cs typeface="Times New Roman" pitchFamily="18" charset="0"/>
              </a:rPr>
              <a:t>                                       T</a:t>
            </a:r>
            <a:r>
              <a:rPr lang="en-US" sz="2400" baseline="30000" dirty="0">
                <a:latin typeface="Times New Roman" pitchFamily="18" charset="0"/>
                <a:cs typeface="Times New Roman" pitchFamily="18" charset="0"/>
              </a:rPr>
              <a:t>4</a:t>
            </a:r>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Where, </a:t>
            </a:r>
          </a:p>
          <a:p>
            <a:pPr lvl="1"/>
            <a:r>
              <a:rPr lang="en-IN" sz="2400" dirty="0">
                <a:latin typeface="Times New Roman" pitchFamily="18" charset="0"/>
                <a:cs typeface="Times New Roman" pitchFamily="18" charset="0"/>
              </a:rPr>
              <a:t>D = amount of deflection</a:t>
            </a:r>
          </a:p>
          <a:p>
            <a:pPr lvl="1"/>
            <a:r>
              <a:rPr lang="en-IN" sz="2400" dirty="0">
                <a:latin typeface="Times New Roman" pitchFamily="18" charset="0"/>
                <a:cs typeface="Times New Roman" pitchFamily="18" charset="0"/>
              </a:rPr>
              <a:t>P = amount of pressure</a:t>
            </a:r>
          </a:p>
          <a:p>
            <a:pPr lvl="1"/>
            <a:r>
              <a:rPr lang="en-IN" sz="2400" dirty="0">
                <a:latin typeface="Times New Roman" pitchFamily="18" charset="0"/>
                <a:cs typeface="Times New Roman" pitchFamily="18" charset="0"/>
              </a:rPr>
              <a:t>L = length of spring</a:t>
            </a:r>
          </a:p>
          <a:p>
            <a:pPr lvl="1"/>
            <a:r>
              <a:rPr lang="en-IN" sz="2400" dirty="0">
                <a:latin typeface="Times New Roman" pitchFamily="18" charset="0"/>
                <a:cs typeface="Times New Roman" pitchFamily="18" charset="0"/>
              </a:rPr>
              <a:t>T = thickness </a:t>
            </a:r>
            <a:r>
              <a:rPr lang="en-IN" sz="2400" dirty="0" err="1">
                <a:latin typeface="Times New Roman" pitchFamily="18" charset="0"/>
                <a:cs typeface="Times New Roman" pitchFamily="18" charset="0"/>
              </a:rPr>
              <a:t>Idiameter</a:t>
            </a:r>
            <a:r>
              <a:rPr lang="en-IN" sz="2400" dirty="0">
                <a:latin typeface="Times New Roman" pitchFamily="18" charset="0"/>
                <a:cs typeface="Times New Roman" pitchFamily="18" charset="0"/>
              </a:rPr>
              <a:t> of spring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Thickness/diameter of spring (T) </a:t>
            </a:r>
          </a:p>
          <a:p>
            <a:pPr lvl="1"/>
            <a:r>
              <a:rPr lang="en-IN" sz="2400" dirty="0">
                <a:latin typeface="Times New Roman" pitchFamily="18" charset="0"/>
                <a:cs typeface="Times New Roman" pitchFamily="18" charset="0"/>
              </a:rPr>
              <a:t>if the diameter is doubled, the deflection/flexibility of a spring decreases by 16 times, i.e. </a:t>
            </a:r>
          </a:p>
          <a:p>
            <a:pPr lvl="1"/>
            <a:r>
              <a:rPr lang="en-IN" sz="2400" dirty="0">
                <a:latin typeface="Times New Roman" pitchFamily="18" charset="0"/>
                <a:cs typeface="Times New Roman" pitchFamily="18" charset="0"/>
              </a:rPr>
              <a:t>thinner wire generates less force, has increased flexibility, thus, remaining active over a longer time period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Length of wire (L) Doubling the length of the wire</a:t>
            </a:r>
          </a:p>
          <a:p>
            <a:pPr lvl="1"/>
            <a:r>
              <a:rPr lang="en-IN" sz="2400" dirty="0">
                <a:latin typeface="Times New Roman" pitchFamily="18" charset="0"/>
                <a:cs typeface="Times New Roman" pitchFamily="18" charset="0"/>
              </a:rPr>
              <a:t>increases the flexibility of the spring by eight times</a:t>
            </a:r>
          </a:p>
          <a:p>
            <a:pPr lvl="1"/>
            <a:r>
              <a:rPr lang="en-IN" sz="2400" dirty="0">
                <a:latin typeface="Times New Roman" pitchFamily="18" charset="0"/>
                <a:cs typeface="Times New Roman" pitchFamily="18" charset="0"/>
              </a:rPr>
              <a:t>reduces the force exerted</a:t>
            </a:r>
          </a:p>
          <a:p>
            <a:pPr lvl="1"/>
            <a:r>
              <a:rPr lang="en-IN" sz="2400" dirty="0">
                <a:latin typeface="Times New Roman" pitchFamily="18" charset="0"/>
                <a:cs typeface="Times New Roman" pitchFamily="18" charset="0"/>
              </a:rPr>
              <a:t>Increasing the length of wire increases the range of action</a:t>
            </a:r>
          </a:p>
          <a:p>
            <a:pPr lvl="1"/>
            <a:r>
              <a:rPr lang="en-IN" sz="2400" dirty="0">
                <a:latin typeface="Times New Roman" pitchFamily="18" charset="0"/>
                <a:cs typeface="Times New Roman" pitchFamily="18" charset="0"/>
              </a:rPr>
              <a:t>A double helix provides further increase in flexibility by incorporating more wire in a given length of spring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Pressure/force (P) Deflection of a spring is double,</a:t>
            </a:r>
          </a:p>
          <a:p>
            <a:pPr lvl="1"/>
            <a:r>
              <a:rPr lang="en-IN" sz="2400" dirty="0">
                <a:latin typeface="Times New Roman" pitchFamily="18" charset="0"/>
                <a:cs typeface="Times New Roman" pitchFamily="18" charset="0"/>
              </a:rPr>
              <a:t>when the pressure is doubled. The pressure to be applied is on an average 20 gm/cm</a:t>
            </a:r>
            <a:r>
              <a:rPr lang="en-IN" sz="2400" baseline="30000" dirty="0">
                <a:latin typeface="Times New Roman" pitchFamily="18" charset="0"/>
                <a:cs typeface="Times New Roman" pitchFamily="18" charset="0"/>
              </a:rPr>
              <a:t>2</a:t>
            </a:r>
            <a:r>
              <a:rPr lang="en-IN" sz="2400" dirty="0">
                <a:latin typeface="Times New Roman" pitchFamily="18" charset="0"/>
                <a:cs typeface="Times New Roman" pitchFamily="18" charset="0"/>
              </a:rPr>
              <a:t> of root area and can vary according to the number of teeth to be moved, root surface area and patient comfort.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Other requirements for a spring are:</a:t>
            </a:r>
          </a:p>
          <a:p>
            <a:pPr lvl="1"/>
            <a:r>
              <a:rPr lang="en-IN" sz="2400" dirty="0">
                <a:latin typeface="Times New Roman" pitchFamily="18" charset="0"/>
                <a:cs typeface="Times New Roman" pitchFamily="18" charset="0"/>
              </a:rPr>
              <a:t>Ensure that the spring will act over the distance and the direction needed to move the teeth, e.g. To move a teeth </a:t>
            </a:r>
            <a:r>
              <a:rPr lang="en-IN" sz="2400" dirty="0" err="1">
                <a:latin typeface="Times New Roman" pitchFamily="18" charset="0"/>
                <a:cs typeface="Times New Roman" pitchFamily="18" charset="0"/>
              </a:rPr>
              <a:t>labially</a:t>
            </a:r>
            <a:r>
              <a:rPr lang="en-IN" sz="2400" dirty="0">
                <a:latin typeface="Times New Roman" pitchFamily="18" charset="0"/>
                <a:cs typeface="Times New Roman" pitchFamily="18" charset="0"/>
              </a:rPr>
              <a:t> a spring should be </a:t>
            </a:r>
            <a:r>
              <a:rPr lang="en-IN" sz="2400" dirty="0" err="1">
                <a:latin typeface="Times New Roman" pitchFamily="18" charset="0"/>
                <a:cs typeface="Times New Roman" pitchFamily="18" charset="0"/>
              </a:rPr>
              <a:t>palatally</a:t>
            </a:r>
            <a:r>
              <a:rPr lang="en-IN" sz="2400" dirty="0">
                <a:latin typeface="Times New Roman" pitchFamily="18" charset="0"/>
                <a:cs typeface="Times New Roman" pitchFamily="18" charset="0"/>
              </a:rPr>
              <a:t> positioned and vice versa.</a:t>
            </a:r>
          </a:p>
          <a:p>
            <a:pPr lvl="1"/>
            <a:r>
              <a:rPr lang="en-IN" sz="2400" dirty="0">
                <a:latin typeface="Times New Roman" pitchFamily="18" charset="0"/>
                <a:cs typeface="Times New Roman" pitchFamily="18" charset="0"/>
              </a:rPr>
              <a:t>The spring should be mechanically strong to withstand interferences that occur due to eating, speaking and cleaning.</a:t>
            </a:r>
          </a:p>
          <a:p>
            <a:endParaRPr lang="en-IN" sz="24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43190"/>
            <a:ext cx="8229600" cy="1143000"/>
          </a:xfrm>
        </p:spPr>
        <p:txBody>
          <a:bodyPr/>
          <a:lstStyle/>
          <a:p>
            <a:r>
              <a:rPr lang="en-US" b="1" u="sng" dirty="0"/>
              <a:t>TYPES OF SPRINGS</a:t>
            </a:r>
            <a:endParaRPr lang="en-IN" b="1" u="sng"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FINGER SPRING</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32" y="1142984"/>
            <a:ext cx="7000924" cy="5715016"/>
          </a:xfrm>
        </p:spPr>
        <p:txBody>
          <a:bodyPr>
            <a:normAutofit/>
          </a:bodyPr>
          <a:lstStyle/>
          <a:p>
            <a:r>
              <a:rPr lang="en-IN" sz="2200" dirty="0">
                <a:latin typeface="Times New Roman" pitchFamily="18" charset="0"/>
                <a:cs typeface="Times New Roman" pitchFamily="18" charset="0"/>
              </a:rPr>
              <a:t>The most useful spring for removable appliance (Fig. a). </a:t>
            </a:r>
          </a:p>
          <a:p>
            <a:r>
              <a:rPr lang="en-IN" sz="2200" dirty="0">
                <a:latin typeface="Times New Roman" pitchFamily="18" charset="0"/>
                <a:cs typeface="Times New Roman" pitchFamily="18" charset="0"/>
              </a:rPr>
              <a:t>Constructed using 0.5 or 0.6 mm hard round SS wire. </a:t>
            </a:r>
          </a:p>
          <a:p>
            <a:r>
              <a:rPr lang="en-IN" sz="2200" dirty="0">
                <a:latin typeface="Times New Roman" pitchFamily="18" charset="0"/>
                <a:cs typeface="Times New Roman" pitchFamily="18" charset="0"/>
              </a:rPr>
              <a:t>made up of a coil or helix near the point of attachment and a free end, which moves, in a well-defined arc.</a:t>
            </a:r>
          </a:p>
          <a:p>
            <a:r>
              <a:rPr lang="en-IN" sz="2200" dirty="0">
                <a:latin typeface="Times New Roman" pitchFamily="18" charset="0"/>
                <a:cs typeface="Times New Roman" pitchFamily="18" charset="0"/>
              </a:rPr>
              <a:t>The free end is the active arm, 12-15mm in length, placed towards the tissue, the helix is about 3 mm in internal diameter and the retentive arm (minimum of 4-5 mm in length) is placed away from the tissue and ends in a retentive tag.</a:t>
            </a:r>
          </a:p>
          <a:p>
            <a:r>
              <a:rPr lang="en-IN" sz="2200" dirty="0">
                <a:latin typeface="Times New Roman" pitchFamily="18" charset="0"/>
                <a:cs typeface="Times New Roman" pitchFamily="18" charset="0"/>
              </a:rPr>
              <a:t>Construction </a:t>
            </a:r>
          </a:p>
          <a:p>
            <a:pPr lvl="1"/>
            <a:r>
              <a:rPr lang="en-IN" sz="2200" dirty="0">
                <a:latin typeface="Times New Roman" pitchFamily="18" charset="0"/>
                <a:cs typeface="Times New Roman" pitchFamily="18" charset="0"/>
              </a:rPr>
              <a:t>The spring is constructed such that the helix is positioned opposite to the direction of intended tooth movement. The helix should also be placed along the long axis of the tooth to be moved and perpendicular to the direction of tooth movement (Fig. B)</a:t>
            </a:r>
          </a:p>
        </p:txBody>
      </p:sp>
      <p:pic>
        <p:nvPicPr>
          <p:cNvPr id="2050" name="Picture 2"/>
          <p:cNvPicPr>
            <a:picLocks noChangeAspect="1" noChangeArrowheads="1"/>
          </p:cNvPicPr>
          <p:nvPr/>
        </p:nvPicPr>
        <p:blipFill>
          <a:blip r:embed="rId2"/>
          <a:srcRect l="47218" t="24414" r="14897" b="33593"/>
          <a:stretch>
            <a:fillRect/>
          </a:stretch>
        </p:blipFill>
        <p:spPr bwMode="auto">
          <a:xfrm>
            <a:off x="6858016" y="1581097"/>
            <a:ext cx="2160000" cy="1346074"/>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l="47218" t="27539" r="15446" b="31445"/>
          <a:stretch>
            <a:fillRect/>
          </a:stretch>
        </p:blipFill>
        <p:spPr bwMode="auto">
          <a:xfrm>
            <a:off x="6841156" y="4238021"/>
            <a:ext cx="2160000" cy="1334119"/>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2" y="1600200"/>
            <a:ext cx="7000924" cy="4525963"/>
          </a:xfrm>
        </p:spPr>
        <p:txBody>
          <a:bodyPr>
            <a:normAutofit/>
          </a:bodyPr>
          <a:lstStyle/>
          <a:p>
            <a:r>
              <a:rPr lang="en-IN" sz="2400" dirty="0">
                <a:latin typeface="Times New Roman" pitchFamily="18" charset="0"/>
                <a:cs typeface="Times New Roman" pitchFamily="18" charset="0"/>
              </a:rPr>
              <a:t>the spring should be either boxed in wax or guards should be made.</a:t>
            </a:r>
          </a:p>
          <a:p>
            <a:r>
              <a:rPr lang="en-IN" sz="2400" dirty="0">
                <a:latin typeface="Times New Roman" pitchFamily="18" charset="0"/>
                <a:cs typeface="Times New Roman" pitchFamily="18" charset="0"/>
              </a:rPr>
              <a:t>Indication </a:t>
            </a:r>
          </a:p>
          <a:p>
            <a:pPr lvl="1"/>
            <a:r>
              <a:rPr lang="en-IN" sz="2400" dirty="0" err="1">
                <a:latin typeface="Times New Roman" pitchFamily="18" charset="0"/>
                <a:cs typeface="Times New Roman" pitchFamily="18" charset="0"/>
              </a:rPr>
              <a:t>Mesiodistal</a:t>
            </a:r>
            <a:r>
              <a:rPr lang="en-IN" sz="2400" dirty="0">
                <a:latin typeface="Times New Roman" pitchFamily="18" charset="0"/>
                <a:cs typeface="Times New Roman" pitchFamily="18" charset="0"/>
              </a:rPr>
              <a:t> movement of teeth, e.g. closure of anterior </a:t>
            </a:r>
            <a:r>
              <a:rPr lang="en-IN" sz="2400" dirty="0" err="1">
                <a:latin typeface="Times New Roman" pitchFamily="18" charset="0"/>
                <a:cs typeface="Times New Roman" pitchFamily="18" charset="0"/>
              </a:rPr>
              <a:t>diastemas</a:t>
            </a:r>
            <a:r>
              <a:rPr lang="en-IN" sz="2400" dirty="0">
                <a:latin typeface="Times New Roman" pitchFamily="18" charset="0"/>
                <a:cs typeface="Times New Roman" pitchFamily="18" charset="0"/>
              </a:rPr>
              <a:t> (Fig. a)</a:t>
            </a:r>
          </a:p>
          <a:p>
            <a:r>
              <a:rPr lang="en-IN" sz="2400" dirty="0">
                <a:latin typeface="Times New Roman" pitchFamily="18" charset="0"/>
                <a:cs typeface="Times New Roman" pitchFamily="18" charset="0"/>
              </a:rPr>
              <a:t> Activation </a:t>
            </a:r>
          </a:p>
          <a:p>
            <a:pPr lvl="1"/>
            <a:r>
              <a:rPr lang="en-IN" sz="2400" dirty="0">
                <a:latin typeface="Times New Roman" pitchFamily="18" charset="0"/>
                <a:cs typeface="Times New Roman" pitchFamily="18" charset="0"/>
              </a:rPr>
              <a:t>by opening the coil (Fig. b) or moving the active area towards the tooth to be moved (Fig. c). </a:t>
            </a:r>
          </a:p>
          <a:p>
            <a:pPr lvl="1"/>
            <a:r>
              <a:rPr lang="en-IN" sz="2400" dirty="0">
                <a:latin typeface="Times New Roman" pitchFamily="18" charset="0"/>
                <a:cs typeface="Times New Roman" pitchFamily="18" charset="0"/>
              </a:rPr>
              <a:t>About 3 mm of activation is considered optimum.</a:t>
            </a:r>
          </a:p>
        </p:txBody>
      </p:sp>
      <p:pic>
        <p:nvPicPr>
          <p:cNvPr id="3074" name="Picture 2"/>
          <p:cNvPicPr>
            <a:picLocks noChangeAspect="1" noChangeArrowheads="1"/>
          </p:cNvPicPr>
          <p:nvPr/>
        </p:nvPicPr>
        <p:blipFill>
          <a:blip r:embed="rId2"/>
          <a:srcRect l="8801" t="24194" r="53591" b="30264"/>
          <a:stretch>
            <a:fillRect/>
          </a:stretch>
        </p:blipFill>
        <p:spPr bwMode="auto">
          <a:xfrm>
            <a:off x="6912594" y="1500174"/>
            <a:ext cx="2160000" cy="1470638"/>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l="8399" t="24568" r="53653" b="33584"/>
          <a:stretch>
            <a:fillRect/>
          </a:stretch>
        </p:blipFill>
        <p:spPr bwMode="auto">
          <a:xfrm>
            <a:off x="6912594" y="3232808"/>
            <a:ext cx="2160000" cy="1339200"/>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l="48319" t="21391" r="13701" b="30758"/>
          <a:stretch>
            <a:fillRect/>
          </a:stretch>
        </p:blipFill>
        <p:spPr bwMode="auto">
          <a:xfrm>
            <a:off x="6929454" y="4857760"/>
            <a:ext cx="2160000" cy="1530000"/>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900"/>
            <a:ext cx="8229600" cy="1143000"/>
          </a:xfrm>
        </p:spPr>
        <p:txBody>
          <a:bodyPr>
            <a:normAutofit/>
          </a:bodyPr>
          <a:lstStyle/>
          <a:p>
            <a:r>
              <a:rPr lang="en-US" sz="3200" b="1" u="sng" dirty="0">
                <a:latin typeface="Times New Roman" pitchFamily="18" charset="0"/>
                <a:cs typeface="Times New Roman" pitchFamily="18" charset="0"/>
              </a:rPr>
              <a:t>DOUBLE CANTILEVER SPRING</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32" y="785794"/>
            <a:ext cx="8286808" cy="5257800"/>
          </a:xfrm>
        </p:spPr>
        <p:txBody>
          <a:bodyPr>
            <a:noAutofit/>
          </a:bodyPr>
          <a:lstStyle/>
          <a:p>
            <a:r>
              <a:rPr lang="en-IN" sz="2400" dirty="0">
                <a:latin typeface="Times New Roman" pitchFamily="18" charset="0"/>
                <a:cs typeface="Times New Roman" pitchFamily="18" charset="0"/>
              </a:rPr>
              <a:t>A variation of the cantilever spring, where a second limb is formed with a second coil. Such a spring can also be used to move 2 or more teeth in the same direction over equal distances as when </a:t>
            </a:r>
            <a:r>
              <a:rPr lang="en-IN" sz="2400" dirty="0" err="1">
                <a:latin typeface="Times New Roman" pitchFamily="18" charset="0"/>
                <a:cs typeface="Times New Roman" pitchFamily="18" charset="0"/>
              </a:rPr>
              <a:t>proclining</a:t>
            </a:r>
            <a:r>
              <a:rPr lang="en-IN" sz="2400" dirty="0">
                <a:latin typeface="Times New Roman" pitchFamily="18" charset="0"/>
                <a:cs typeface="Times New Roman" pitchFamily="18" charset="0"/>
              </a:rPr>
              <a:t> 2 or more upper incisors.</a:t>
            </a:r>
          </a:p>
          <a:p>
            <a:r>
              <a:rPr lang="en-IN" sz="2400" dirty="0">
                <a:latin typeface="Times New Roman" pitchFamily="18" charset="0"/>
                <a:cs typeface="Times New Roman" pitchFamily="18" charset="0"/>
              </a:rPr>
              <a:t>Construction </a:t>
            </a:r>
          </a:p>
          <a:p>
            <a:pPr lvl="1"/>
            <a:r>
              <a:rPr lang="en-IN" sz="2400" dirty="0">
                <a:latin typeface="Times New Roman" pitchFamily="18" charset="0"/>
                <a:cs typeface="Times New Roman" pitchFamily="18" charset="0"/>
              </a:rPr>
              <a:t>made up of 0.5 mm hard round SS wire. </a:t>
            </a:r>
          </a:p>
          <a:p>
            <a:pPr lvl="1"/>
            <a:r>
              <a:rPr lang="en-IN" sz="2400" dirty="0">
                <a:latin typeface="Times New Roman" pitchFamily="18" charset="0"/>
                <a:cs typeface="Times New Roman" pitchFamily="18" charset="0"/>
              </a:rPr>
              <a:t>consists of 2 helices of small internal diameter</a:t>
            </a:r>
          </a:p>
          <a:p>
            <a:pPr lvl="1"/>
            <a:r>
              <a:rPr lang="en-IN" sz="2400" dirty="0">
                <a:latin typeface="Times New Roman" pitchFamily="18" charset="0"/>
                <a:cs typeface="Times New Roman" pitchFamily="18" charset="0"/>
              </a:rPr>
              <a:t>can be made for one, two or more incisors.</a:t>
            </a:r>
          </a:p>
          <a:p>
            <a:pPr lvl="1"/>
            <a:r>
              <a:rPr lang="en-IN" sz="2400" dirty="0">
                <a:latin typeface="Times New Roman" pitchFamily="18" charset="0"/>
                <a:cs typeface="Times New Roman" pitchFamily="18" charset="0"/>
              </a:rPr>
              <a:t>positioned perpendicular to the palatal surface of the tooth with a long retentive arm (placed away from tissue) about 12mm in length.</a:t>
            </a:r>
          </a:p>
          <a:p>
            <a:r>
              <a:rPr lang="en-US" sz="2400" dirty="0">
                <a:latin typeface="Times New Roman" pitchFamily="18" charset="0"/>
                <a:cs typeface="Times New Roman" pitchFamily="18" charset="0"/>
              </a:rPr>
              <a:t>It </a:t>
            </a:r>
            <a:r>
              <a:rPr lang="en-IN" sz="2400" dirty="0">
                <a:latin typeface="Times New Roman" pitchFamily="18" charset="0"/>
                <a:cs typeface="Times New Roman" pitchFamily="18" charset="0"/>
              </a:rPr>
              <a:t>is a supported spring and needs to be boxed in wax prior to </a:t>
            </a:r>
            <a:r>
              <a:rPr lang="en-IN" sz="2400" dirty="0" err="1">
                <a:latin typeface="Times New Roman" pitchFamily="18" charset="0"/>
                <a:cs typeface="Times New Roman" pitchFamily="18" charset="0"/>
              </a:rPr>
              <a:t>acrylization</a:t>
            </a:r>
            <a:r>
              <a:rPr lang="en-IN" sz="2400" dirty="0">
                <a:latin typeface="Times New Roman" pitchFamily="18" charset="0"/>
                <a:cs typeface="Times New Roman" pitchFamily="18" charset="0"/>
              </a:rPr>
              <a:t> </a:t>
            </a:r>
          </a:p>
          <a:p>
            <a:r>
              <a:rPr lang="en-IN" sz="2400" dirty="0">
                <a:latin typeface="Times New Roman" pitchFamily="18" charset="0"/>
                <a:cs typeface="Times New Roman" pitchFamily="18" charset="0"/>
              </a:rPr>
              <a:t>activated by opening both the helices up to 2-3 mm at a time. Only one helix may be activated to correct mild rotations. </a:t>
            </a:r>
          </a:p>
        </p:txBody>
      </p:sp>
      <p:pic>
        <p:nvPicPr>
          <p:cNvPr id="1026" name="Picture 2"/>
          <p:cNvPicPr>
            <a:picLocks noChangeAspect="1" noChangeArrowheads="1"/>
          </p:cNvPicPr>
          <p:nvPr/>
        </p:nvPicPr>
        <p:blipFill>
          <a:blip r:embed="rId2"/>
          <a:srcRect l="47767" t="29297" r="14897" b="22851"/>
          <a:stretch>
            <a:fillRect/>
          </a:stretch>
        </p:blipFill>
        <p:spPr bwMode="auto">
          <a:xfrm>
            <a:off x="6696000" y="2357430"/>
            <a:ext cx="2448000" cy="1764012"/>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2050" name="Picture 2"/>
          <p:cNvPicPr>
            <a:picLocks noChangeAspect="1" noChangeArrowheads="1"/>
          </p:cNvPicPr>
          <p:nvPr/>
        </p:nvPicPr>
        <p:blipFill>
          <a:blip r:embed="rId2"/>
          <a:srcRect l="11530" t="18554" r="22035" b="12109"/>
          <a:stretch>
            <a:fillRect/>
          </a:stretch>
        </p:blipFill>
        <p:spPr bwMode="auto">
          <a:xfrm>
            <a:off x="1198148" y="2450026"/>
            <a:ext cx="6660000" cy="3907932"/>
          </a:xfrm>
          <a:prstGeom prst="rect">
            <a:avLst/>
          </a:prstGeom>
          <a:noFill/>
          <a:ln w="9525">
            <a:noFill/>
            <a:miter lim="800000"/>
            <a:headEnd/>
            <a:tailEnd/>
          </a:ln>
          <a:effectLst/>
        </p:spPr>
      </p:pic>
      <p:sp>
        <p:nvSpPr>
          <p:cNvPr id="5" name="Rectangle 4"/>
          <p:cNvSpPr/>
          <p:nvPr/>
        </p:nvSpPr>
        <p:spPr>
          <a:xfrm>
            <a:off x="428596" y="1434100"/>
            <a:ext cx="8072494" cy="830997"/>
          </a:xfrm>
          <a:prstGeom prst="rect">
            <a:avLst/>
          </a:prstGeom>
        </p:spPr>
        <p:txBody>
          <a:bodyPr wrap="square">
            <a:spAutoFit/>
          </a:bodyPr>
          <a:lstStyle/>
          <a:p>
            <a:r>
              <a:rPr lang="en-IN" sz="2400" dirty="0">
                <a:latin typeface="Times New Roman" pitchFamily="18" charset="0"/>
                <a:cs typeface="Times New Roman" pitchFamily="18" charset="0"/>
              </a:rPr>
              <a:t>It is ideal for the correction of anterior tooth </a:t>
            </a:r>
            <a:r>
              <a:rPr lang="en-IN" sz="2400" dirty="0" err="1">
                <a:latin typeface="Times New Roman" pitchFamily="18" charset="0"/>
                <a:cs typeface="Times New Roman" pitchFamily="18" charset="0"/>
              </a:rPr>
              <a:t>crossbites</a:t>
            </a:r>
            <a:r>
              <a:rPr lang="en-IN" sz="2400" dirty="0">
                <a:latin typeface="Times New Roman" pitchFamily="18" charset="0"/>
                <a:cs typeface="Times New Roman" pitchFamily="18" charset="0"/>
              </a:rPr>
              <a:t> where the overlap is less than the free way space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T spring</a:t>
            </a:r>
            <a:endParaRPr lang="en-IN" b="1" u="sng" dirty="0"/>
          </a:p>
        </p:txBody>
      </p:sp>
      <p:sp>
        <p:nvSpPr>
          <p:cNvPr id="3" name="Content Placeholder 2"/>
          <p:cNvSpPr>
            <a:spLocks noGrp="1"/>
          </p:cNvSpPr>
          <p:nvPr>
            <p:ph idx="1"/>
          </p:nvPr>
        </p:nvSpPr>
        <p:spPr>
          <a:xfrm>
            <a:off x="-32" y="1600200"/>
            <a:ext cx="6257940" cy="4900634"/>
          </a:xfrm>
        </p:spPr>
        <p:txBody>
          <a:bodyPr>
            <a:normAutofit/>
          </a:bodyPr>
          <a:lstStyle/>
          <a:p>
            <a:r>
              <a:rPr lang="en-IN" sz="2400" dirty="0">
                <a:latin typeface="Times New Roman" pitchFamily="18" charset="0"/>
                <a:cs typeface="Times New Roman" pitchFamily="18" charset="0"/>
              </a:rPr>
              <a:t>made up of 0.5 mm hard round SS wire</a:t>
            </a:r>
          </a:p>
          <a:p>
            <a:r>
              <a:rPr lang="en-IN" sz="2400" dirty="0">
                <a:latin typeface="Times New Roman" pitchFamily="18" charset="0"/>
                <a:cs typeface="Times New Roman" pitchFamily="18" charset="0"/>
              </a:rPr>
              <a:t>used for </a:t>
            </a:r>
            <a:r>
              <a:rPr lang="en-IN" sz="2400" dirty="0" err="1">
                <a:latin typeface="Times New Roman" pitchFamily="18" charset="0"/>
                <a:cs typeface="Times New Roman" pitchFamily="18" charset="0"/>
              </a:rPr>
              <a:t>buccal</a:t>
            </a:r>
            <a:r>
              <a:rPr lang="en-IN" sz="2400" dirty="0">
                <a:latin typeface="Times New Roman" pitchFamily="18" charset="0"/>
                <a:cs typeface="Times New Roman" pitchFamily="18" charset="0"/>
              </a:rPr>
              <a:t> movement of premolars and sometimes canines.</a:t>
            </a:r>
          </a:p>
          <a:p>
            <a:r>
              <a:rPr lang="en-IN" sz="2400" dirty="0">
                <a:latin typeface="Times New Roman" pitchFamily="18" charset="0"/>
                <a:cs typeface="Times New Roman" pitchFamily="18" charset="0"/>
              </a:rPr>
              <a:t>has a T-shaped arm, the ends of which is embedded in the </a:t>
            </a:r>
            <a:r>
              <a:rPr lang="en-IN" sz="2400" dirty="0" err="1">
                <a:latin typeface="Times New Roman" pitchFamily="18" charset="0"/>
                <a:cs typeface="Times New Roman" pitchFamily="18" charset="0"/>
              </a:rPr>
              <a:t>baseplate</a:t>
            </a:r>
            <a:r>
              <a:rPr lang="en-IN" sz="2400" dirty="0">
                <a:latin typeface="Times New Roman" pitchFamily="18" charset="0"/>
                <a:cs typeface="Times New Roman" pitchFamily="18" charset="0"/>
              </a:rPr>
              <a:t> </a:t>
            </a:r>
          </a:p>
          <a:p>
            <a:r>
              <a:rPr lang="en-IN" sz="2400" dirty="0">
                <a:latin typeface="Times New Roman" pitchFamily="18" charset="0"/>
                <a:cs typeface="Times New Roman" pitchFamily="18" charset="0"/>
              </a:rPr>
              <a:t>Loops incorporated in the arms of the T-loops can be opened up to remain in contact with the tooth as it moves </a:t>
            </a:r>
            <a:r>
              <a:rPr lang="en-IN" sz="2400" dirty="0" err="1">
                <a:latin typeface="Times New Roman" pitchFamily="18" charset="0"/>
                <a:cs typeface="Times New Roman" pitchFamily="18" charset="0"/>
              </a:rPr>
              <a:t>buccally</a:t>
            </a:r>
            <a:r>
              <a:rPr lang="en-IN" sz="2400" dirty="0">
                <a:latin typeface="Times New Roman" pitchFamily="18" charset="0"/>
                <a:cs typeface="Times New Roman" pitchFamily="18" charset="0"/>
              </a:rPr>
              <a:t>. </a:t>
            </a:r>
          </a:p>
          <a:p>
            <a:r>
              <a:rPr lang="en-IN" sz="2400" dirty="0">
                <a:latin typeface="Times New Roman" pitchFamily="18" charset="0"/>
                <a:cs typeface="Times New Roman" pitchFamily="18" charset="0"/>
              </a:rPr>
              <a:t>Activation is done by pulling the free end of the 'T' towards the intended direction of tooth movement.</a:t>
            </a:r>
          </a:p>
        </p:txBody>
      </p:sp>
      <p:pic>
        <p:nvPicPr>
          <p:cNvPr id="3074" name="Picture 2"/>
          <p:cNvPicPr>
            <a:picLocks noChangeAspect="1" noChangeArrowheads="1"/>
          </p:cNvPicPr>
          <p:nvPr/>
        </p:nvPicPr>
        <p:blipFill>
          <a:blip r:embed="rId2"/>
          <a:srcRect l="19217" t="18554" r="53880" b="10156"/>
          <a:stretch>
            <a:fillRect/>
          </a:stretch>
        </p:blipFill>
        <p:spPr bwMode="auto">
          <a:xfrm>
            <a:off x="6192594" y="1906888"/>
            <a:ext cx="2700000" cy="4308194"/>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MATTRESS SPRING</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71470" y="1600200"/>
            <a:ext cx="6929486" cy="5257800"/>
          </a:xfrm>
        </p:spPr>
        <p:txBody>
          <a:bodyPr>
            <a:normAutofit/>
          </a:bodyPr>
          <a:lstStyle/>
          <a:p>
            <a:r>
              <a:rPr lang="en-IN" sz="2400" dirty="0">
                <a:latin typeface="Times New Roman" pitchFamily="18" charset="0"/>
                <a:cs typeface="Times New Roman" pitchFamily="18" charset="0"/>
              </a:rPr>
              <a:t>used for the correction of the labial movement of teeth in </a:t>
            </a:r>
            <a:r>
              <a:rPr lang="en-IN" sz="2400" dirty="0" err="1">
                <a:latin typeface="Times New Roman" pitchFamily="18" charset="0"/>
                <a:cs typeface="Times New Roman" pitchFamily="18" charset="0"/>
              </a:rPr>
              <a:t>crossbite</a:t>
            </a:r>
            <a:r>
              <a:rPr lang="en-IN" sz="2400" dirty="0">
                <a:latin typeface="Times New Roman" pitchFamily="18" charset="0"/>
                <a:cs typeface="Times New Roman" pitchFamily="18" charset="0"/>
              </a:rPr>
              <a:t>. </a:t>
            </a:r>
          </a:p>
          <a:p>
            <a:r>
              <a:rPr lang="en-IN" sz="2400" dirty="0">
                <a:latin typeface="Times New Roman" pitchFamily="18" charset="0"/>
                <a:cs typeface="Times New Roman" pitchFamily="18" charset="0"/>
              </a:rPr>
              <a:t>usually used in cases where sufficient space exists for the correction of the </a:t>
            </a:r>
            <a:r>
              <a:rPr lang="en-IN" sz="2400" dirty="0" err="1">
                <a:latin typeface="Times New Roman" pitchFamily="18" charset="0"/>
                <a:cs typeface="Times New Roman" pitchFamily="18" charset="0"/>
              </a:rPr>
              <a:t>crossbite</a:t>
            </a:r>
            <a:r>
              <a:rPr lang="en-IN" sz="2400" dirty="0">
                <a:latin typeface="Times New Roman" pitchFamily="18" charset="0"/>
                <a:cs typeface="Times New Roman" pitchFamily="18" charset="0"/>
              </a:rPr>
              <a:t> and if the tooth in question is sufficiently complete in its development</a:t>
            </a:r>
          </a:p>
          <a:p>
            <a:r>
              <a:rPr lang="en-IN" sz="2400" dirty="0">
                <a:latin typeface="Times New Roman" pitchFamily="18" charset="0"/>
                <a:cs typeface="Times New Roman" pitchFamily="18" charset="0"/>
              </a:rPr>
              <a:t>Construction </a:t>
            </a:r>
          </a:p>
          <a:p>
            <a:pPr lvl="1"/>
            <a:r>
              <a:rPr lang="en-IN" sz="2400" dirty="0">
                <a:latin typeface="Times New Roman" pitchFamily="18" charset="0"/>
                <a:cs typeface="Times New Roman" pitchFamily="18" charset="0"/>
              </a:rPr>
              <a:t>Usually made of 0.6 mm diameter wire.</a:t>
            </a:r>
          </a:p>
          <a:p>
            <a:pPr lvl="1"/>
            <a:r>
              <a:rPr lang="en-IN" sz="2400" dirty="0">
                <a:latin typeface="Times New Roman" pitchFamily="18" charset="0"/>
                <a:cs typeface="Times New Roman" pitchFamily="18" charset="0"/>
              </a:rPr>
              <a:t>It is shaped like a mattress with 'U' loops extending till the retentive arm. </a:t>
            </a:r>
          </a:p>
          <a:p>
            <a:pPr lvl="1"/>
            <a:r>
              <a:rPr lang="en-IN" sz="2400" dirty="0">
                <a:latin typeface="Times New Roman" pitchFamily="18" charset="0"/>
                <a:cs typeface="Times New Roman" pitchFamily="18" charset="0"/>
              </a:rPr>
              <a:t>engages the tooth close to the gingival margin</a:t>
            </a:r>
          </a:p>
        </p:txBody>
      </p:sp>
      <p:pic>
        <p:nvPicPr>
          <p:cNvPr id="4098" name="Picture 2"/>
          <p:cNvPicPr>
            <a:picLocks noChangeAspect="1" noChangeArrowheads="1"/>
          </p:cNvPicPr>
          <p:nvPr/>
        </p:nvPicPr>
        <p:blipFill>
          <a:blip r:embed="rId2"/>
          <a:srcRect l="18668" t="26367" r="53331" b="38476"/>
          <a:stretch>
            <a:fillRect/>
          </a:stretch>
        </p:blipFill>
        <p:spPr bwMode="auto">
          <a:xfrm>
            <a:off x="6516594" y="2339152"/>
            <a:ext cx="2556000" cy="1804228"/>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HELICAL COIL SPRING</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71406" y="1600200"/>
            <a:ext cx="6500858" cy="5257800"/>
          </a:xfrm>
        </p:spPr>
        <p:txBody>
          <a:bodyPr>
            <a:normAutofit/>
          </a:bodyPr>
          <a:lstStyle/>
          <a:p>
            <a:r>
              <a:rPr lang="en-IN" sz="2400" dirty="0">
                <a:latin typeface="Times New Roman" pitchFamily="18" charset="0"/>
                <a:cs typeface="Times New Roman" pitchFamily="18" charset="0"/>
              </a:rPr>
              <a:t>It is a free-ended spring with two helices placed on different arms  </a:t>
            </a:r>
          </a:p>
          <a:p>
            <a:r>
              <a:rPr lang="en-IN" sz="2400" dirty="0">
                <a:latin typeface="Times New Roman" pitchFamily="18" charset="0"/>
                <a:cs typeface="Times New Roman" pitchFamily="18" charset="0"/>
              </a:rPr>
              <a:t>supported by an envelop of acrylic. </a:t>
            </a:r>
          </a:p>
          <a:p>
            <a:r>
              <a:rPr lang="en-IN" sz="2400" dirty="0">
                <a:latin typeface="Times New Roman" pitchFamily="18" charset="0"/>
                <a:cs typeface="Times New Roman" pitchFamily="18" charset="0"/>
              </a:rPr>
              <a:t>ideally used to regain lost extraction space.</a:t>
            </a:r>
          </a:p>
          <a:p>
            <a:r>
              <a:rPr lang="en-IN" sz="2400" dirty="0">
                <a:latin typeface="Times New Roman" pitchFamily="18" charset="0"/>
                <a:cs typeface="Times New Roman" pitchFamily="18" charset="0"/>
              </a:rPr>
              <a:t>Construction </a:t>
            </a:r>
          </a:p>
          <a:p>
            <a:r>
              <a:rPr lang="en-IN" sz="2400" dirty="0">
                <a:latin typeface="Times New Roman" pitchFamily="18" charset="0"/>
                <a:cs typeface="Times New Roman" pitchFamily="18" charset="0"/>
              </a:rPr>
              <a:t>generally made of 0.6 mm wire with the connecting arm between the springs acting as part of the retentive arm. Opening the helices activates the springs. </a:t>
            </a:r>
          </a:p>
          <a:p>
            <a:r>
              <a:rPr lang="en-IN" sz="2400" dirty="0">
                <a:latin typeface="Times New Roman" pitchFamily="18" charset="0"/>
                <a:cs typeface="Times New Roman" pitchFamily="18" charset="0"/>
              </a:rPr>
              <a:t>The two sides can be activated by different amounts depending upon the amount of movement required.</a:t>
            </a:r>
          </a:p>
        </p:txBody>
      </p:sp>
      <p:pic>
        <p:nvPicPr>
          <p:cNvPr id="5122" name="Picture 2"/>
          <p:cNvPicPr>
            <a:picLocks noChangeAspect="1" noChangeArrowheads="1"/>
          </p:cNvPicPr>
          <p:nvPr/>
        </p:nvPicPr>
        <p:blipFill>
          <a:blip r:embed="rId2"/>
          <a:srcRect l="47767" t="26367" r="24780" b="38476"/>
          <a:stretch>
            <a:fillRect/>
          </a:stretch>
        </p:blipFill>
        <p:spPr bwMode="auto">
          <a:xfrm>
            <a:off x="6215074" y="2401050"/>
            <a:ext cx="2916000" cy="2099520"/>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214"/>
            <a:ext cx="8229600" cy="1143000"/>
          </a:xfrm>
        </p:spPr>
        <p:txBody>
          <a:bodyPr>
            <a:normAutofit/>
          </a:bodyPr>
          <a:lstStyle/>
          <a:p>
            <a:r>
              <a:rPr lang="en-US" sz="3200" b="1" u="sng" dirty="0">
                <a:latin typeface="Times New Roman" pitchFamily="18" charset="0"/>
                <a:cs typeface="Times New Roman" pitchFamily="18" charset="0"/>
              </a:rPr>
              <a:t>COFFIN SPRING</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32" y="571480"/>
            <a:ext cx="6429420" cy="6286520"/>
          </a:xfrm>
        </p:spPr>
        <p:txBody>
          <a:bodyPr>
            <a:noAutofit/>
          </a:bodyPr>
          <a:lstStyle/>
          <a:p>
            <a:r>
              <a:rPr lang="en-IN" sz="2000" dirty="0">
                <a:latin typeface="Times New Roman" pitchFamily="18" charset="0"/>
                <a:cs typeface="Times New Roman" pitchFamily="18" charset="0"/>
              </a:rPr>
              <a:t>This is an omega-shaped spring </a:t>
            </a:r>
          </a:p>
          <a:p>
            <a:r>
              <a:rPr lang="en-IN" sz="2000" dirty="0">
                <a:latin typeface="Times New Roman" pitchFamily="18" charset="0"/>
                <a:cs typeface="Times New Roman" pitchFamily="18" charset="0"/>
              </a:rPr>
              <a:t>helps to bring about arch expansion (Fig. a). </a:t>
            </a:r>
          </a:p>
          <a:p>
            <a:r>
              <a:rPr lang="en-IN" sz="2000" dirty="0">
                <a:latin typeface="Times New Roman" pitchFamily="18" charset="0"/>
                <a:cs typeface="Times New Roman" pitchFamily="18" charset="0"/>
              </a:rPr>
              <a:t>Waiter Coffin introduced it in the year 1881.</a:t>
            </a:r>
          </a:p>
          <a:p>
            <a:r>
              <a:rPr lang="en-IN" sz="2000" dirty="0">
                <a:latin typeface="Times New Roman" pitchFamily="18" charset="0"/>
                <a:cs typeface="Times New Roman" pitchFamily="18" charset="0"/>
              </a:rPr>
              <a:t>indicated in patients with a narrow maxillary arch</a:t>
            </a:r>
          </a:p>
          <a:p>
            <a:r>
              <a:rPr lang="en-IN" sz="2000" dirty="0">
                <a:latin typeface="Times New Roman" pitchFamily="18" charset="0"/>
                <a:cs typeface="Times New Roman" pitchFamily="18" charset="0"/>
              </a:rPr>
              <a:t>Construction</a:t>
            </a:r>
          </a:p>
          <a:p>
            <a:pPr lvl="1"/>
            <a:r>
              <a:rPr lang="en-IN" sz="2000" dirty="0">
                <a:latin typeface="Times New Roman" pitchFamily="18" charset="0"/>
                <a:cs typeface="Times New Roman" pitchFamily="18" charset="0"/>
              </a:rPr>
              <a:t>made up of 1.25mm hard round SS wire. </a:t>
            </a:r>
          </a:p>
          <a:p>
            <a:pPr lvl="1"/>
            <a:r>
              <a:rPr lang="en-IN" sz="2000" dirty="0">
                <a:latin typeface="Times New Roman" pitchFamily="18" charset="0"/>
                <a:cs typeface="Times New Roman" pitchFamily="18" charset="0"/>
              </a:rPr>
              <a:t>has an omega/V-shaped loop in the </a:t>
            </a:r>
            <a:r>
              <a:rPr lang="en-IN" sz="2000" dirty="0" err="1">
                <a:latin typeface="Times New Roman" pitchFamily="18" charset="0"/>
                <a:cs typeface="Times New Roman" pitchFamily="18" charset="0"/>
              </a:rPr>
              <a:t>center</a:t>
            </a:r>
            <a:r>
              <a:rPr lang="en-IN" sz="2000" dirty="0">
                <a:latin typeface="Times New Roman" pitchFamily="18" charset="0"/>
                <a:cs typeface="Times New Roman" pitchFamily="18" charset="0"/>
              </a:rPr>
              <a:t> which stands 1.0 mm away from the palate with retentive arms embedded in the acrylic base plate.</a:t>
            </a:r>
          </a:p>
          <a:p>
            <a:r>
              <a:rPr lang="en-US" sz="2000" dirty="0">
                <a:latin typeface="Times New Roman" pitchFamily="18" charset="0"/>
                <a:cs typeface="Times New Roman" pitchFamily="18" charset="0"/>
              </a:rPr>
              <a:t>activation</a:t>
            </a:r>
            <a:endParaRPr lang="en-IN" sz="2000" dirty="0">
              <a:latin typeface="Times New Roman" pitchFamily="18" charset="0"/>
              <a:cs typeface="Times New Roman" pitchFamily="18" charset="0"/>
            </a:endParaRPr>
          </a:p>
          <a:p>
            <a:pPr lvl="1"/>
            <a:r>
              <a:rPr lang="en-IN" sz="2000" dirty="0">
                <a:latin typeface="Times New Roman" pitchFamily="18" charset="0"/>
                <a:cs typeface="Times New Roman" pitchFamily="18" charset="0"/>
              </a:rPr>
              <a:t>Holding both the ends in the region of the clasps and pulling the sides gently apart activates this spring (Fig. b). </a:t>
            </a:r>
          </a:p>
          <a:p>
            <a:pPr lvl="1"/>
            <a:r>
              <a:rPr lang="en-IN" sz="2000" dirty="0">
                <a:latin typeface="Times New Roman" pitchFamily="18" charset="0"/>
                <a:cs typeface="Times New Roman" pitchFamily="18" charset="0"/>
              </a:rPr>
              <a:t>can also be activated by flattering the omega loop at its curvature (Fig. c). </a:t>
            </a:r>
          </a:p>
          <a:p>
            <a:pPr lvl="1"/>
            <a:r>
              <a:rPr lang="en-IN" sz="2000" dirty="0">
                <a:latin typeface="Times New Roman" pitchFamily="18" charset="0"/>
                <a:cs typeface="Times New Roman" pitchFamily="18" charset="0"/>
              </a:rPr>
              <a:t>It should be activated up to 2 mm (1 mm/side) at a time</a:t>
            </a:r>
          </a:p>
        </p:txBody>
      </p:sp>
      <p:pic>
        <p:nvPicPr>
          <p:cNvPr id="6146" name="Picture 2"/>
          <p:cNvPicPr>
            <a:picLocks noChangeAspect="1" noChangeArrowheads="1"/>
          </p:cNvPicPr>
          <p:nvPr/>
        </p:nvPicPr>
        <p:blipFill>
          <a:blip r:embed="rId2"/>
          <a:srcRect l="25805" t="20508" r="53880" b="53125"/>
          <a:stretch>
            <a:fillRect/>
          </a:stretch>
        </p:blipFill>
        <p:spPr bwMode="auto">
          <a:xfrm>
            <a:off x="6519966" y="1071546"/>
            <a:ext cx="2124000" cy="1549950"/>
          </a:xfrm>
          <a:prstGeom prst="rect">
            <a:avLst/>
          </a:prstGeom>
          <a:noFill/>
          <a:ln w="9525">
            <a:noFill/>
            <a:miter lim="800000"/>
            <a:headEnd/>
            <a:tailEnd/>
          </a:ln>
          <a:effectLst/>
        </p:spPr>
      </p:pic>
      <p:pic>
        <p:nvPicPr>
          <p:cNvPr id="6147" name="Picture 3"/>
          <p:cNvPicPr>
            <a:picLocks noChangeAspect="1" noChangeArrowheads="1"/>
          </p:cNvPicPr>
          <p:nvPr/>
        </p:nvPicPr>
        <p:blipFill>
          <a:blip r:embed="rId2"/>
          <a:srcRect l="25842" t="51953" r="53843" b="22656"/>
          <a:stretch>
            <a:fillRect/>
          </a:stretch>
        </p:blipFill>
        <p:spPr bwMode="auto">
          <a:xfrm>
            <a:off x="6555404" y="3071810"/>
            <a:ext cx="2160000" cy="1517842"/>
          </a:xfrm>
          <a:prstGeom prst="rect">
            <a:avLst/>
          </a:prstGeom>
          <a:noFill/>
          <a:ln w="9525">
            <a:noFill/>
            <a:miter lim="800000"/>
            <a:headEnd/>
            <a:tailEnd/>
          </a:ln>
          <a:effectLst/>
        </p:spPr>
      </p:pic>
      <p:pic>
        <p:nvPicPr>
          <p:cNvPr id="6148" name="Picture 4"/>
          <p:cNvPicPr>
            <a:picLocks noChangeAspect="1" noChangeArrowheads="1"/>
          </p:cNvPicPr>
          <p:nvPr/>
        </p:nvPicPr>
        <p:blipFill>
          <a:blip r:embed="rId3"/>
          <a:srcRect l="25842" t="33398" r="53843" b="40234"/>
          <a:stretch>
            <a:fillRect/>
          </a:stretch>
        </p:blipFill>
        <p:spPr bwMode="auto">
          <a:xfrm>
            <a:off x="6555404" y="4996052"/>
            <a:ext cx="2160000" cy="157622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en-US" sz="3200" b="1" u="sng" dirty="0">
                <a:latin typeface="Times New Roman" pitchFamily="18" charset="0"/>
                <a:cs typeface="Times New Roman" pitchFamily="18" charset="0"/>
              </a:rPr>
              <a:t>CANINE RETRACTORS</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32" y="1000108"/>
            <a:ext cx="6472254" cy="5257800"/>
          </a:xfrm>
        </p:spPr>
        <p:txBody>
          <a:bodyPr>
            <a:noAutofit/>
          </a:bodyPr>
          <a:lstStyle/>
          <a:p>
            <a:r>
              <a:rPr lang="en-IN" sz="2400" dirty="0"/>
              <a:t>These are springs that bring about distal movement of canines. Canine retractors can be classified as:</a:t>
            </a:r>
          </a:p>
          <a:p>
            <a:pPr lvl="1"/>
            <a:r>
              <a:rPr lang="en-IN" sz="2400" dirty="0"/>
              <a:t>Based on their Location</a:t>
            </a:r>
          </a:p>
          <a:p>
            <a:pPr lvl="2"/>
            <a:r>
              <a:rPr lang="en-IN" dirty="0" err="1"/>
              <a:t>i</a:t>
            </a:r>
            <a:r>
              <a:rPr lang="en-IN" dirty="0"/>
              <a:t>. </a:t>
            </a:r>
            <a:r>
              <a:rPr lang="en-IN" dirty="0" err="1"/>
              <a:t>Buccal</a:t>
            </a:r>
            <a:r>
              <a:rPr lang="en-IN" dirty="0"/>
              <a:t> (Fig. a)-placed </a:t>
            </a:r>
            <a:r>
              <a:rPr lang="en-IN" dirty="0" err="1"/>
              <a:t>buccally</a:t>
            </a:r>
            <a:endParaRPr lang="en-IN" dirty="0"/>
          </a:p>
          <a:p>
            <a:pPr lvl="2"/>
            <a:r>
              <a:rPr lang="en-IN" dirty="0"/>
              <a:t>ii. Palatal (Fig. b)-placed </a:t>
            </a:r>
            <a:r>
              <a:rPr lang="en-IN" dirty="0" err="1"/>
              <a:t>palatally</a:t>
            </a:r>
            <a:r>
              <a:rPr lang="en-IN" dirty="0"/>
              <a:t>.</a:t>
            </a:r>
          </a:p>
          <a:p>
            <a:pPr lvl="1"/>
            <a:r>
              <a:rPr lang="en-IN" sz="2400" dirty="0"/>
              <a:t>Based on Design</a:t>
            </a:r>
          </a:p>
          <a:p>
            <a:pPr lvl="2"/>
            <a:r>
              <a:rPr lang="en-IN" dirty="0"/>
              <a:t>1. Helical canine retractor (Fig. b)-helix incorporated in the design</a:t>
            </a:r>
          </a:p>
          <a:p>
            <a:pPr lvl="2"/>
            <a:r>
              <a:rPr lang="en-IN" dirty="0"/>
              <a:t>ii. Looped canine retractor (Fig. a)-100p incorporated in the design.</a:t>
            </a:r>
          </a:p>
          <a:p>
            <a:pPr lvl="1"/>
            <a:r>
              <a:rPr lang="en-IN" sz="2400" dirty="0"/>
              <a:t>Based on Mode of Action</a:t>
            </a:r>
          </a:p>
          <a:p>
            <a:pPr lvl="2"/>
            <a:r>
              <a:rPr lang="en-IN" dirty="0" err="1"/>
              <a:t>i</a:t>
            </a:r>
            <a:r>
              <a:rPr lang="en-IN" dirty="0"/>
              <a:t>. Push type</a:t>
            </a:r>
          </a:p>
          <a:p>
            <a:pPr lvl="2"/>
            <a:r>
              <a:rPr lang="en-IN" dirty="0"/>
              <a:t>ii. Pull type</a:t>
            </a:r>
          </a:p>
        </p:txBody>
      </p:sp>
      <p:pic>
        <p:nvPicPr>
          <p:cNvPr id="7170" name="Picture 2"/>
          <p:cNvPicPr>
            <a:picLocks noChangeAspect="1" noChangeArrowheads="1"/>
          </p:cNvPicPr>
          <p:nvPr/>
        </p:nvPicPr>
        <p:blipFill>
          <a:blip r:embed="rId2"/>
          <a:srcRect l="27452" t="26367" r="52782" b="47265"/>
          <a:stretch>
            <a:fillRect/>
          </a:stretch>
        </p:blipFill>
        <p:spPr bwMode="auto">
          <a:xfrm>
            <a:off x="6357950" y="1785926"/>
            <a:ext cx="2571768" cy="1928826"/>
          </a:xfrm>
          <a:prstGeom prst="rect">
            <a:avLst/>
          </a:prstGeom>
          <a:noFill/>
          <a:ln w="9525">
            <a:noFill/>
            <a:miter lim="800000"/>
            <a:headEnd/>
            <a:tailEnd/>
          </a:ln>
          <a:effectLst/>
        </p:spPr>
      </p:pic>
      <p:pic>
        <p:nvPicPr>
          <p:cNvPr id="7171" name="Picture 3"/>
          <p:cNvPicPr>
            <a:picLocks noChangeAspect="1" noChangeArrowheads="1"/>
          </p:cNvPicPr>
          <p:nvPr/>
        </p:nvPicPr>
        <p:blipFill>
          <a:blip r:embed="rId2"/>
          <a:srcRect l="48902" t="26562" r="30783" b="48047"/>
          <a:stretch>
            <a:fillRect/>
          </a:stretch>
        </p:blipFill>
        <p:spPr bwMode="auto">
          <a:xfrm>
            <a:off x="6337718" y="4179362"/>
            <a:ext cx="2592000" cy="1821406"/>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66" y="857232"/>
            <a:ext cx="6543692" cy="5286412"/>
          </a:xfrm>
        </p:spPr>
        <p:txBody>
          <a:bodyPr>
            <a:noAutofit/>
          </a:bodyPr>
          <a:lstStyle/>
          <a:p>
            <a:r>
              <a:rPr lang="en-IN" sz="2400" dirty="0">
                <a:latin typeface="Times New Roman" pitchFamily="18" charset="0"/>
                <a:cs typeface="Times New Roman" pitchFamily="18" charset="0"/>
              </a:rPr>
              <a:t>1. Palatal canine retractor </a:t>
            </a:r>
          </a:p>
          <a:p>
            <a:pPr lvl="1"/>
            <a:r>
              <a:rPr lang="en-IN" sz="2400" dirty="0">
                <a:latin typeface="Times New Roman" pitchFamily="18" charset="0"/>
                <a:cs typeface="Times New Roman" pitchFamily="18" charset="0"/>
              </a:rPr>
              <a:t>It is made up of 0.6 mm diameter </a:t>
            </a:r>
            <a:r>
              <a:rPr lang="en-IN" sz="2400" dirty="0" err="1">
                <a:latin typeface="Times New Roman" pitchFamily="18" charset="0"/>
                <a:cs typeface="Times New Roman" pitchFamily="18" charset="0"/>
              </a:rPr>
              <a:t>Sswire</a:t>
            </a:r>
            <a:r>
              <a:rPr lang="en-IN" sz="2400" dirty="0">
                <a:latin typeface="Times New Roman" pitchFamily="18" charset="0"/>
                <a:cs typeface="Times New Roman" pitchFamily="18" charset="0"/>
              </a:rPr>
              <a:t> (Fig. a) </a:t>
            </a:r>
          </a:p>
          <a:p>
            <a:pPr lvl="1"/>
            <a:r>
              <a:rPr lang="en-IN" sz="2400" dirty="0">
                <a:latin typeface="Times New Roman" pitchFamily="18" charset="0"/>
                <a:cs typeface="Times New Roman" pitchFamily="18" charset="0"/>
              </a:rPr>
              <a:t>It consists of an active arm placed </a:t>
            </a:r>
            <a:r>
              <a:rPr lang="en-IN" sz="2400" dirty="0" err="1">
                <a:latin typeface="Times New Roman" pitchFamily="18" charset="0"/>
                <a:cs typeface="Times New Roman" pitchFamily="18" charset="0"/>
              </a:rPr>
              <a:t>mesial</a:t>
            </a:r>
            <a:r>
              <a:rPr lang="en-IN" sz="2400" dirty="0">
                <a:latin typeface="Times New Roman" pitchFamily="18" charset="0"/>
                <a:cs typeface="Times New Roman" pitchFamily="18" charset="0"/>
              </a:rPr>
              <a:t> to the canine, a helix of 3 mm diameter and a guide arm. </a:t>
            </a:r>
          </a:p>
          <a:p>
            <a:pPr lvl="1"/>
            <a:r>
              <a:rPr lang="en-IN" sz="2400" dirty="0">
                <a:latin typeface="Times New Roman" pitchFamily="18" charset="0"/>
                <a:cs typeface="Times New Roman" pitchFamily="18" charset="0"/>
              </a:rPr>
              <a:t>The coil is placed along the long axis of canine (Fig. b).</a:t>
            </a:r>
          </a:p>
          <a:p>
            <a:pPr lvl="1"/>
            <a:r>
              <a:rPr lang="en-IN" sz="2400" dirty="0">
                <a:latin typeface="Times New Roman" pitchFamily="18" charset="0"/>
                <a:cs typeface="Times New Roman" pitchFamily="18" charset="0"/>
              </a:rPr>
              <a:t>Important for these springs to have the point of attachment sufficiently far forwards to ensure that the spring acts along the line of the dental arch.</a:t>
            </a:r>
          </a:p>
          <a:p>
            <a:pPr lvl="1"/>
            <a:r>
              <a:rPr lang="en-IN" sz="2400" dirty="0">
                <a:latin typeface="Times New Roman" pitchFamily="18" charset="0"/>
                <a:cs typeface="Times New Roman" pitchFamily="18" charset="0"/>
              </a:rPr>
              <a:t>indicated for retraction of </a:t>
            </a:r>
            <a:r>
              <a:rPr lang="en-IN" sz="2400" dirty="0" err="1">
                <a:latin typeface="Times New Roman" pitchFamily="18" charset="0"/>
                <a:cs typeface="Times New Roman" pitchFamily="18" charset="0"/>
              </a:rPr>
              <a:t>palatally</a:t>
            </a:r>
            <a:r>
              <a:rPr lang="en-IN" sz="2400" dirty="0">
                <a:latin typeface="Times New Roman" pitchFamily="18" charset="0"/>
                <a:cs typeface="Times New Roman" pitchFamily="18" charset="0"/>
              </a:rPr>
              <a:t> positioned canines. </a:t>
            </a:r>
          </a:p>
          <a:p>
            <a:pPr lvl="1"/>
            <a:r>
              <a:rPr lang="en-IN" sz="2400" dirty="0">
                <a:latin typeface="Times New Roman" pitchFamily="18" charset="0"/>
                <a:cs typeface="Times New Roman" pitchFamily="18" charset="0"/>
              </a:rPr>
              <a:t>Opening the helix 2 mm at a time activates it.</a:t>
            </a:r>
          </a:p>
        </p:txBody>
      </p:sp>
      <p:pic>
        <p:nvPicPr>
          <p:cNvPr id="8194" name="Picture 2"/>
          <p:cNvPicPr>
            <a:picLocks noChangeAspect="1" noChangeArrowheads="1"/>
          </p:cNvPicPr>
          <p:nvPr/>
        </p:nvPicPr>
        <p:blipFill>
          <a:blip r:embed="rId2"/>
          <a:srcRect l="48865" t="28320" r="31369" b="47266"/>
          <a:stretch>
            <a:fillRect/>
          </a:stretch>
        </p:blipFill>
        <p:spPr bwMode="auto">
          <a:xfrm>
            <a:off x="6429388" y="2071678"/>
            <a:ext cx="2571768" cy="1785950"/>
          </a:xfrm>
          <a:prstGeom prst="rect">
            <a:avLst/>
          </a:prstGeom>
          <a:noFill/>
          <a:ln w="9525">
            <a:noFill/>
            <a:miter lim="800000"/>
            <a:headEnd/>
            <a:tailEnd/>
          </a:ln>
          <a:effectLst/>
        </p:spPr>
      </p:pic>
      <p:pic>
        <p:nvPicPr>
          <p:cNvPr id="8195" name="Picture 3"/>
          <p:cNvPicPr>
            <a:picLocks noChangeAspect="1" noChangeArrowheads="1"/>
          </p:cNvPicPr>
          <p:nvPr/>
        </p:nvPicPr>
        <p:blipFill>
          <a:blip r:embed="rId2"/>
          <a:srcRect l="26940" t="59765" r="52745" b="14844"/>
          <a:stretch>
            <a:fillRect/>
          </a:stretch>
        </p:blipFill>
        <p:spPr bwMode="auto">
          <a:xfrm>
            <a:off x="6429388" y="4393676"/>
            <a:ext cx="2592000" cy="1821406"/>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2" y="1600200"/>
            <a:ext cx="6472254" cy="5257800"/>
          </a:xfrm>
        </p:spPr>
        <p:txBody>
          <a:bodyPr>
            <a:normAutofit/>
          </a:bodyPr>
          <a:lstStyle/>
          <a:p>
            <a:r>
              <a:rPr lang="en-IN" sz="2400" dirty="0">
                <a:latin typeface="Times New Roman" pitchFamily="18" charset="0"/>
                <a:cs typeface="Times New Roman" pitchFamily="18" charset="0"/>
              </a:rPr>
              <a:t>2. </a:t>
            </a:r>
            <a:r>
              <a:rPr lang="en-IN" sz="2400" dirty="0" err="1">
                <a:latin typeface="Times New Roman" pitchFamily="18" charset="0"/>
                <a:cs typeface="Times New Roman" pitchFamily="18" charset="0"/>
              </a:rPr>
              <a:t>Buccal</a:t>
            </a:r>
            <a:r>
              <a:rPr lang="en-IN" sz="2400" dirty="0">
                <a:latin typeface="Times New Roman" pitchFamily="18" charset="0"/>
                <a:cs typeface="Times New Roman" pitchFamily="18" charset="0"/>
              </a:rPr>
              <a:t> self-supported canine retractor</a:t>
            </a:r>
          </a:p>
          <a:p>
            <a:pPr lvl="1"/>
            <a:r>
              <a:rPr lang="en-IN" sz="2400" dirty="0">
                <a:latin typeface="Times New Roman" pitchFamily="18" charset="0"/>
                <a:cs typeface="Times New Roman" pitchFamily="18" charset="0"/>
              </a:rPr>
              <a:t>made from a thicker gauge wire (0.7 mm), which helps resist deformation of the spring. </a:t>
            </a:r>
          </a:p>
          <a:p>
            <a:pPr lvl="1"/>
            <a:r>
              <a:rPr lang="en-IN" sz="2400" dirty="0">
                <a:latin typeface="Times New Roman" pitchFamily="18" charset="0"/>
                <a:cs typeface="Times New Roman" pitchFamily="18" charset="0"/>
              </a:rPr>
              <a:t>indicated for retraction of </a:t>
            </a:r>
            <a:r>
              <a:rPr lang="en-IN" sz="2400" dirty="0" err="1">
                <a:latin typeface="Times New Roman" pitchFamily="18" charset="0"/>
                <a:cs typeface="Times New Roman" pitchFamily="18" charset="0"/>
              </a:rPr>
              <a:t>buccally</a:t>
            </a:r>
            <a:r>
              <a:rPr lang="en-IN" sz="2400" dirty="0">
                <a:latin typeface="Times New Roman" pitchFamily="18" charset="0"/>
                <a:cs typeface="Times New Roman" pitchFamily="18" charset="0"/>
              </a:rPr>
              <a:t> placed canines</a:t>
            </a:r>
          </a:p>
          <a:p>
            <a:pPr lvl="1"/>
            <a:r>
              <a:rPr lang="en-IN" sz="2400" dirty="0">
                <a:latin typeface="Times New Roman" pitchFamily="18" charset="0"/>
                <a:cs typeface="Times New Roman" pitchFamily="18" charset="0"/>
              </a:rPr>
              <a:t>made up of an active arm, a helix of 3 mm diameter and a retentive arm</a:t>
            </a:r>
          </a:p>
          <a:p>
            <a:pPr lvl="1"/>
            <a:r>
              <a:rPr lang="en-IN" sz="2400" dirty="0">
                <a:latin typeface="Times New Roman" pitchFamily="18" charset="0"/>
                <a:cs typeface="Times New Roman" pitchFamily="18" charset="0"/>
              </a:rPr>
              <a:t>The active arm is placed away from the tissues and the helix is positioned distal to the long axis of the canine.</a:t>
            </a:r>
          </a:p>
          <a:p>
            <a:pPr lvl="1"/>
            <a:endParaRPr lang="en-IN" sz="2400" dirty="0">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2"/>
          <a:srcRect l="48865" t="58594" r="31369" b="16015"/>
          <a:stretch>
            <a:fillRect/>
          </a:stretch>
        </p:blipFill>
        <p:spPr bwMode="auto">
          <a:xfrm>
            <a:off x="6357950" y="3143248"/>
            <a:ext cx="2571768" cy="1857388"/>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2" y="1428736"/>
            <a:ext cx="6858048" cy="5114948"/>
          </a:xfrm>
        </p:spPr>
        <p:txBody>
          <a:bodyPr>
            <a:noAutofit/>
          </a:bodyPr>
          <a:lstStyle/>
          <a:p>
            <a:r>
              <a:rPr lang="en-IN" sz="2000" dirty="0">
                <a:latin typeface="Times New Roman" pitchFamily="18" charset="0"/>
                <a:cs typeface="Times New Roman" pitchFamily="18" charset="0"/>
              </a:rPr>
              <a:t>3. "U" loop canine retractor </a:t>
            </a:r>
          </a:p>
          <a:p>
            <a:pPr lvl="1"/>
            <a:r>
              <a:rPr lang="en-IN" sz="2000" dirty="0">
                <a:latin typeface="Times New Roman" pitchFamily="18" charset="0"/>
                <a:cs typeface="Times New Roman" pitchFamily="18" charset="0"/>
              </a:rPr>
              <a:t>When minimal canine retraction (1-2mm) is required, a relatively simple and less bulky retractor can be used, such as a U loop retractor.</a:t>
            </a:r>
          </a:p>
          <a:p>
            <a:pPr lvl="1"/>
            <a:r>
              <a:rPr lang="en-IN" sz="2000" dirty="0">
                <a:latin typeface="Times New Roman" pitchFamily="18" charset="0"/>
                <a:cs typeface="Times New Roman" pitchFamily="18" charset="0"/>
              </a:rPr>
              <a:t>mechanically less effective than the other retractors. </a:t>
            </a:r>
          </a:p>
          <a:p>
            <a:pPr lvl="1"/>
            <a:r>
              <a:rPr lang="en-IN" sz="2000" dirty="0">
                <a:latin typeface="Times New Roman" pitchFamily="18" charset="0"/>
                <a:cs typeface="Times New Roman" pitchFamily="18" charset="0"/>
              </a:rPr>
              <a:t>made up of 0.6 or 0.7 mm SS wire and consists of an active arm, U-loop and a retentive arm. </a:t>
            </a:r>
          </a:p>
          <a:p>
            <a:pPr lvl="1"/>
            <a:r>
              <a:rPr lang="en-IN" sz="2000" dirty="0">
                <a:latin typeface="Times New Roman" pitchFamily="18" charset="0"/>
                <a:cs typeface="Times New Roman" pitchFamily="18" charset="0"/>
              </a:rPr>
              <a:t>The base of the U'-loop is placed 2-3 mm below the cervical margin,</a:t>
            </a:r>
          </a:p>
          <a:p>
            <a:pPr lvl="1"/>
            <a:r>
              <a:rPr lang="en-IN" sz="2000" dirty="0">
                <a:latin typeface="Times New Roman" pitchFamily="18" charset="0"/>
                <a:cs typeface="Times New Roman" pitchFamily="18" charset="0"/>
              </a:rPr>
              <a:t>the active arm is bent at right angles from the </a:t>
            </a:r>
            <a:r>
              <a:rPr lang="en-IN" sz="2000" dirty="0" err="1">
                <a:latin typeface="Times New Roman" pitchFamily="18" charset="0"/>
                <a:cs typeface="Times New Roman" pitchFamily="18" charset="0"/>
              </a:rPr>
              <a:t>mesial</a:t>
            </a:r>
            <a:r>
              <a:rPr lang="en-IN" sz="2000" dirty="0">
                <a:latin typeface="Times New Roman" pitchFamily="18" charset="0"/>
                <a:cs typeface="Times New Roman" pitchFamily="18" charset="0"/>
              </a:rPr>
              <a:t> leg of the loop and adapted around the canine </a:t>
            </a:r>
          </a:p>
          <a:p>
            <a:pPr lvl="1"/>
            <a:r>
              <a:rPr lang="en-IN" sz="2000" dirty="0">
                <a:latin typeface="Times New Roman" pitchFamily="18" charset="0"/>
                <a:cs typeface="Times New Roman" pitchFamily="18" charset="0"/>
              </a:rPr>
              <a:t>The distal leg of the loop extends as the retentive arm. </a:t>
            </a:r>
          </a:p>
          <a:p>
            <a:pPr lvl="1"/>
            <a:r>
              <a:rPr lang="en-IN" sz="2000" dirty="0">
                <a:latin typeface="Times New Roman" pitchFamily="18" charset="0"/>
                <a:cs typeface="Times New Roman" pitchFamily="18" charset="0"/>
              </a:rPr>
              <a:t>This retractor is activated by compressing the loop or by cutting the free end of the active arm by 2 mm and readapting it</a:t>
            </a:r>
          </a:p>
        </p:txBody>
      </p:sp>
      <p:pic>
        <p:nvPicPr>
          <p:cNvPr id="10242" name="Picture 2"/>
          <p:cNvPicPr>
            <a:picLocks noChangeAspect="1" noChangeArrowheads="1"/>
          </p:cNvPicPr>
          <p:nvPr/>
        </p:nvPicPr>
        <p:blipFill>
          <a:blip r:embed="rId2"/>
          <a:srcRect l="26903" t="26367" r="52782" b="47266"/>
          <a:stretch>
            <a:fillRect/>
          </a:stretch>
        </p:blipFill>
        <p:spPr bwMode="auto">
          <a:xfrm>
            <a:off x="6624594" y="2285562"/>
            <a:ext cx="2448000" cy="1786380"/>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2" y="214290"/>
            <a:ext cx="6186502" cy="5257800"/>
          </a:xfrm>
        </p:spPr>
        <p:txBody>
          <a:bodyPr>
            <a:noAutofit/>
          </a:bodyPr>
          <a:lstStyle/>
          <a:p>
            <a:r>
              <a:rPr lang="en-IN" sz="2400" dirty="0">
                <a:latin typeface="Times New Roman" pitchFamily="18" charset="0"/>
                <a:cs typeface="Times New Roman" pitchFamily="18" charset="0"/>
              </a:rPr>
              <a:t>4. Helical canine retractor </a:t>
            </a:r>
          </a:p>
          <a:p>
            <a:pPr lvl="1"/>
            <a:r>
              <a:rPr lang="en-IN" sz="2400" dirty="0">
                <a:latin typeface="Times New Roman" pitchFamily="18" charset="0"/>
                <a:cs typeface="Times New Roman" pitchFamily="18" charset="0"/>
              </a:rPr>
              <a:t>made up of 0.6mm round SS wire and consists of an active arm (towards the tissue), a helix of 3 mm diameter and a retentive arm. </a:t>
            </a:r>
          </a:p>
          <a:p>
            <a:pPr lvl="1"/>
            <a:r>
              <a:rPr lang="en-IN" sz="2400" dirty="0">
                <a:latin typeface="Times New Roman" pitchFamily="18" charset="0"/>
                <a:cs typeface="Times New Roman" pitchFamily="18" charset="0"/>
              </a:rPr>
              <a:t>designed as a loop with the helix at its base; the distal arm is bent at right angles to form the active arm, which engages the canine</a:t>
            </a:r>
          </a:p>
          <a:p>
            <a:pPr lvl="1"/>
            <a:r>
              <a:rPr lang="en-IN" sz="2400" dirty="0">
                <a:latin typeface="Times New Roman" pitchFamily="18" charset="0"/>
                <a:cs typeface="Times New Roman" pitchFamily="18" charset="0"/>
              </a:rPr>
              <a:t>The </a:t>
            </a:r>
            <a:r>
              <a:rPr lang="en-IN" sz="2400" dirty="0" err="1">
                <a:latin typeface="Times New Roman" pitchFamily="18" charset="0"/>
                <a:cs typeface="Times New Roman" pitchFamily="18" charset="0"/>
              </a:rPr>
              <a:t>mesial</a:t>
            </a:r>
            <a:r>
              <a:rPr lang="en-IN" sz="2400" dirty="0">
                <a:latin typeface="Times New Roman" pitchFamily="18" charset="0"/>
                <a:cs typeface="Times New Roman" pitchFamily="18" charset="0"/>
              </a:rPr>
              <a:t> arm is adapted between the premolars and ends in a retentive tag. </a:t>
            </a:r>
          </a:p>
          <a:p>
            <a:pPr lvl="1"/>
            <a:r>
              <a:rPr lang="en-IN" sz="2400" dirty="0">
                <a:latin typeface="Times New Roman" pitchFamily="18" charset="0"/>
                <a:cs typeface="Times New Roman" pitchFamily="18" charset="0"/>
              </a:rPr>
              <a:t>helix is placed 3-4 mm below the gingival margin.</a:t>
            </a:r>
          </a:p>
          <a:p>
            <a:r>
              <a:rPr lang="en-IN" sz="2400" dirty="0">
                <a:latin typeface="Times New Roman" pitchFamily="18" charset="0"/>
                <a:cs typeface="Times New Roman" pitchFamily="18" charset="0"/>
              </a:rPr>
              <a:t>Activation is done by opening the helix by 2 mm or by cutting off 2 mm from the end of the active arm and readapting it around the canine.</a:t>
            </a:r>
          </a:p>
        </p:txBody>
      </p:sp>
      <p:pic>
        <p:nvPicPr>
          <p:cNvPr id="11266" name="Picture 2"/>
          <p:cNvPicPr>
            <a:picLocks noChangeAspect="1" noChangeArrowheads="1"/>
          </p:cNvPicPr>
          <p:nvPr/>
        </p:nvPicPr>
        <p:blipFill>
          <a:blip r:embed="rId2"/>
          <a:srcRect l="25805" t="25390" r="53880" b="49805"/>
          <a:stretch>
            <a:fillRect/>
          </a:stretch>
        </p:blipFill>
        <p:spPr bwMode="auto">
          <a:xfrm>
            <a:off x="6286512" y="2900362"/>
            <a:ext cx="2643206" cy="1814522"/>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For the canine retractors, to be successful, </a:t>
            </a:r>
          </a:p>
          <a:p>
            <a:pPr lvl="1"/>
            <a:r>
              <a:rPr lang="en-IN" sz="2400" dirty="0">
                <a:latin typeface="Times New Roman" pitchFamily="18" charset="0"/>
                <a:cs typeface="Times New Roman" pitchFamily="18" charset="0"/>
              </a:rPr>
              <a:t>canine to be </a:t>
            </a:r>
            <a:r>
              <a:rPr lang="en-IN" sz="2400" dirty="0" err="1">
                <a:latin typeface="Times New Roman" pitchFamily="18" charset="0"/>
                <a:cs typeface="Times New Roman" pitchFamily="18" charset="0"/>
              </a:rPr>
              <a:t>mesially</a:t>
            </a:r>
            <a:r>
              <a:rPr lang="en-IN" sz="2400" dirty="0">
                <a:latin typeface="Times New Roman" pitchFamily="18" charset="0"/>
                <a:cs typeface="Times New Roman" pitchFamily="18" charset="0"/>
              </a:rPr>
              <a:t> angulated prior to treatment </a:t>
            </a:r>
          </a:p>
        </p:txBody>
      </p:sp>
      <p:pic>
        <p:nvPicPr>
          <p:cNvPr id="12290" name="Picture 2"/>
          <p:cNvPicPr>
            <a:picLocks noChangeAspect="1" noChangeArrowheads="1"/>
          </p:cNvPicPr>
          <p:nvPr/>
        </p:nvPicPr>
        <p:blipFill>
          <a:blip r:embed="rId3"/>
          <a:srcRect l="25805" t="59570" r="33565" b="21875"/>
          <a:stretch>
            <a:fillRect/>
          </a:stretch>
        </p:blipFill>
        <p:spPr bwMode="auto">
          <a:xfrm>
            <a:off x="1000100" y="3857628"/>
            <a:ext cx="7380000" cy="1894857"/>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4620"/>
            <a:ext cx="8229600" cy="1143000"/>
          </a:xfrm>
        </p:spPr>
        <p:txBody>
          <a:bodyPr>
            <a:normAutofit/>
          </a:bodyPr>
          <a:lstStyle/>
          <a:p>
            <a:r>
              <a:rPr lang="en-US" b="1" u="sng" dirty="0">
                <a:cs typeface="Times New Roman" pitchFamily="18" charset="0"/>
              </a:rPr>
              <a:t>LABIAL BOWS</a:t>
            </a:r>
            <a:endParaRPr lang="en-IN" b="1" u="sng" dirty="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SHORT LABIAL BOW</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71406" y="1214422"/>
            <a:ext cx="6072230" cy="5043510"/>
          </a:xfrm>
        </p:spPr>
        <p:txBody>
          <a:bodyPr>
            <a:noAutofit/>
          </a:bodyPr>
          <a:lstStyle/>
          <a:p>
            <a:r>
              <a:rPr lang="en-IN" sz="2400" dirty="0">
                <a:latin typeface="Times New Roman" pitchFamily="18" charset="0"/>
                <a:cs typeface="Times New Roman" pitchFamily="18" charset="0"/>
              </a:rPr>
              <a:t>made from 0.7 mm round SS wire. </a:t>
            </a:r>
          </a:p>
          <a:p>
            <a:r>
              <a:rPr lang="en-IN" sz="2400" dirty="0">
                <a:latin typeface="Times New Roman" pitchFamily="18" charset="0"/>
                <a:cs typeface="Times New Roman" pitchFamily="18" charset="0"/>
              </a:rPr>
              <a:t>bow contacts the most prominent labial surfaces of the anterior teeth and ends in two U'-shaped loops that extend as retentive arm between the canine and premolar before getting embedded in the acrylic base plate (Fig. a).</a:t>
            </a:r>
          </a:p>
          <a:p>
            <a:r>
              <a:rPr lang="en-IN" sz="2400" dirty="0">
                <a:latin typeface="Times New Roman" pitchFamily="18" charset="0"/>
                <a:cs typeface="Times New Roman" pitchFamily="18" charset="0"/>
              </a:rPr>
              <a:t>used for retention purposes (Fig. b) and </a:t>
            </a:r>
          </a:p>
          <a:p>
            <a:r>
              <a:rPr lang="en-IN" sz="2400" dirty="0">
                <a:latin typeface="Times New Roman" pitchFamily="18" charset="0"/>
                <a:cs typeface="Times New Roman" pitchFamily="18" charset="0"/>
              </a:rPr>
              <a:t>can bring about minor </a:t>
            </a:r>
            <a:r>
              <a:rPr lang="en-IN" sz="2400" dirty="0" err="1">
                <a:latin typeface="Times New Roman" pitchFamily="18" charset="0"/>
                <a:cs typeface="Times New Roman" pitchFamily="18" charset="0"/>
              </a:rPr>
              <a:t>overjet</a:t>
            </a:r>
            <a:r>
              <a:rPr lang="en-IN" sz="2400" dirty="0">
                <a:latin typeface="Times New Roman" pitchFamily="18" charset="0"/>
                <a:cs typeface="Times New Roman" pitchFamily="18" charset="0"/>
              </a:rPr>
              <a:t> reduction and anterior space closure. </a:t>
            </a:r>
          </a:p>
          <a:p>
            <a:r>
              <a:rPr lang="en-IN" sz="2400" dirty="0">
                <a:latin typeface="Times New Roman" pitchFamily="18" charset="0"/>
                <a:cs typeface="Times New Roman" pitchFamily="18" charset="0"/>
              </a:rPr>
              <a:t>Their range of action is limited because of stiffness and low flexibility.</a:t>
            </a:r>
          </a:p>
          <a:p>
            <a:r>
              <a:rPr lang="en-IN" sz="2400" dirty="0">
                <a:latin typeface="Times New Roman" pitchFamily="18" charset="0"/>
                <a:cs typeface="Times New Roman" pitchFamily="18" charset="0"/>
              </a:rPr>
              <a:t>For space closure, the bow is activated by compressing the loops of the bow by 1-2 mm</a:t>
            </a:r>
          </a:p>
        </p:txBody>
      </p:sp>
      <p:pic>
        <p:nvPicPr>
          <p:cNvPr id="13314" name="Picture 2"/>
          <p:cNvPicPr>
            <a:picLocks noChangeAspect="1" noChangeArrowheads="1"/>
          </p:cNvPicPr>
          <p:nvPr/>
        </p:nvPicPr>
        <p:blipFill>
          <a:blip r:embed="rId2"/>
          <a:srcRect l="46669" t="18554" r="25329" b="8203"/>
          <a:stretch>
            <a:fillRect/>
          </a:stretch>
        </p:blipFill>
        <p:spPr bwMode="auto">
          <a:xfrm>
            <a:off x="6231966" y="1142990"/>
            <a:ext cx="2412000" cy="3547065"/>
          </a:xfrm>
          <a:prstGeom prst="rect">
            <a:avLst/>
          </a:prstGeom>
          <a:noFill/>
          <a:ln w="9525">
            <a:noFill/>
            <a:miter lim="800000"/>
            <a:headEnd/>
            <a:tailEnd/>
          </a:ln>
          <a:effectLst/>
        </p:spPr>
      </p:pic>
      <p:pic>
        <p:nvPicPr>
          <p:cNvPr id="13315" name="Picture 3"/>
          <p:cNvPicPr>
            <a:picLocks noChangeAspect="1" noChangeArrowheads="1"/>
          </p:cNvPicPr>
          <p:nvPr/>
        </p:nvPicPr>
        <p:blipFill>
          <a:blip r:embed="rId3"/>
          <a:srcRect l="19253" t="26563" r="53294" b="37304"/>
          <a:stretch>
            <a:fillRect/>
          </a:stretch>
        </p:blipFill>
        <p:spPr bwMode="auto">
          <a:xfrm>
            <a:off x="6267966" y="4814032"/>
            <a:ext cx="2376000" cy="175824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LONG LABIAL BOW</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32" y="1600200"/>
            <a:ext cx="6643734" cy="5257800"/>
          </a:xfrm>
        </p:spPr>
        <p:txBody>
          <a:bodyPr>
            <a:normAutofit/>
          </a:bodyPr>
          <a:lstStyle/>
          <a:p>
            <a:r>
              <a:rPr lang="en-IN" sz="2400" dirty="0">
                <a:latin typeface="Times New Roman" pitchFamily="18" charset="0"/>
                <a:cs typeface="Times New Roman" pitchFamily="18" charset="0"/>
              </a:rPr>
              <a:t>extends from the first premolar of one side to that of the </a:t>
            </a:r>
            <a:r>
              <a:rPr lang="en-IN" sz="2400" dirty="0" err="1">
                <a:latin typeface="Times New Roman" pitchFamily="18" charset="0"/>
                <a:cs typeface="Times New Roman" pitchFamily="18" charset="0"/>
              </a:rPr>
              <a:t>contralateral</a:t>
            </a:r>
            <a:r>
              <a:rPr lang="en-IN" sz="2400" dirty="0">
                <a:latin typeface="Times New Roman" pitchFamily="18" charset="0"/>
                <a:cs typeface="Times New Roman" pitchFamily="18" charset="0"/>
              </a:rPr>
              <a:t> side </a:t>
            </a:r>
          </a:p>
          <a:p>
            <a:r>
              <a:rPr lang="en-IN" sz="2400" dirty="0">
                <a:latin typeface="Times New Roman" pitchFamily="18" charset="0"/>
                <a:cs typeface="Times New Roman" pitchFamily="18" charset="0"/>
              </a:rPr>
              <a:t>The distal arm of the U-loop extends between the two premolars and ends as the retentive arm.</a:t>
            </a:r>
          </a:p>
          <a:p>
            <a:r>
              <a:rPr lang="en-IN" sz="2400" dirty="0">
                <a:latin typeface="Times New Roman" pitchFamily="18" charset="0"/>
                <a:cs typeface="Times New Roman" pitchFamily="18" charset="0"/>
              </a:rPr>
              <a:t>It can be used as an active and retentive component of the removable appliance. </a:t>
            </a:r>
          </a:p>
          <a:p>
            <a:r>
              <a:rPr lang="en-IN" sz="2400" dirty="0">
                <a:latin typeface="Times New Roman" pitchFamily="18" charset="0"/>
                <a:cs typeface="Times New Roman" pitchFamily="18" charset="0"/>
              </a:rPr>
              <a:t>indicated in minor </a:t>
            </a:r>
            <a:r>
              <a:rPr lang="en-IN" sz="2400" dirty="0" err="1">
                <a:latin typeface="Times New Roman" pitchFamily="18" charset="0"/>
                <a:cs typeface="Times New Roman" pitchFamily="18" charset="0"/>
              </a:rPr>
              <a:t>overjet</a:t>
            </a:r>
            <a:r>
              <a:rPr lang="en-IN" sz="2400" dirty="0">
                <a:latin typeface="Times New Roman" pitchFamily="18" charset="0"/>
                <a:cs typeface="Times New Roman" pitchFamily="18" charset="0"/>
              </a:rPr>
              <a:t> reduction, small amounts of anterior space closure, closure of space distal to canine and also for guidance of canine during canine retraction.</a:t>
            </a:r>
          </a:p>
          <a:p>
            <a:r>
              <a:rPr lang="en-IN" sz="2400" dirty="0">
                <a:latin typeface="Times New Roman" pitchFamily="18" charset="0"/>
                <a:cs typeface="Times New Roman" pitchFamily="18" charset="0"/>
              </a:rPr>
              <a:t>activated by compressing the loop 1-2mm so that the bow is displaced </a:t>
            </a:r>
            <a:r>
              <a:rPr lang="en-IN" sz="2400" dirty="0" err="1">
                <a:latin typeface="Times New Roman" pitchFamily="18" charset="0"/>
                <a:cs typeface="Times New Roman" pitchFamily="18" charset="0"/>
              </a:rPr>
              <a:t>palatally</a:t>
            </a:r>
            <a:r>
              <a:rPr lang="en-IN" sz="2400" dirty="0">
                <a:latin typeface="Times New Roman" pitchFamily="18" charset="0"/>
                <a:cs typeface="Times New Roman" pitchFamily="18" charset="0"/>
              </a:rPr>
              <a:t> by 1 mm</a:t>
            </a:r>
          </a:p>
        </p:txBody>
      </p:sp>
      <p:pic>
        <p:nvPicPr>
          <p:cNvPr id="1026" name="Picture 2"/>
          <p:cNvPicPr>
            <a:picLocks noChangeAspect="1" noChangeArrowheads="1"/>
          </p:cNvPicPr>
          <p:nvPr/>
        </p:nvPicPr>
        <p:blipFill>
          <a:blip r:embed="rId2"/>
          <a:srcRect l="19217" t="31250" r="53331" b="38476"/>
          <a:stretch>
            <a:fillRect/>
          </a:stretch>
        </p:blipFill>
        <p:spPr bwMode="auto">
          <a:xfrm>
            <a:off x="6429388" y="2285992"/>
            <a:ext cx="2700000" cy="167400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MODIFICATIONS OF LABIAL BOW</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71470" y="1743100"/>
            <a:ext cx="6500858" cy="5257800"/>
          </a:xfrm>
        </p:spPr>
        <p:txBody>
          <a:bodyPr>
            <a:normAutofit/>
          </a:bodyPr>
          <a:lstStyle/>
          <a:p>
            <a:r>
              <a:rPr lang="en-IN" sz="2400" dirty="0">
                <a:latin typeface="Times New Roman" pitchFamily="18" charset="0"/>
                <a:cs typeface="Times New Roman" pitchFamily="18" charset="0"/>
              </a:rPr>
              <a:t>Labial bow soldered to Adams' clasp</a:t>
            </a:r>
          </a:p>
          <a:p>
            <a:pPr lvl="1"/>
            <a:r>
              <a:rPr lang="en-IN" sz="2400" dirty="0">
                <a:latin typeface="Times New Roman" pitchFamily="18" charset="0"/>
                <a:cs typeface="Times New Roman" pitchFamily="18" charset="0"/>
              </a:rPr>
              <a:t>In extraction cases following orthodontic treatment, closed spaces can be retained with a Hawley's retainer in which a long labial bow is soldered to the bridge of the Adams' clasp</a:t>
            </a:r>
          </a:p>
          <a:p>
            <a:pPr lvl="1"/>
            <a:r>
              <a:rPr lang="en-IN" sz="2400" dirty="0">
                <a:latin typeface="Times New Roman" pitchFamily="18" charset="0"/>
                <a:cs typeface="Times New Roman" pitchFamily="18" charset="0"/>
              </a:rPr>
              <a:t>short labial bow is not feasible in such cases</a:t>
            </a:r>
          </a:p>
        </p:txBody>
      </p:sp>
      <p:pic>
        <p:nvPicPr>
          <p:cNvPr id="2050" name="Picture 2"/>
          <p:cNvPicPr>
            <a:picLocks noChangeAspect="1" noChangeArrowheads="1"/>
          </p:cNvPicPr>
          <p:nvPr/>
        </p:nvPicPr>
        <p:blipFill>
          <a:blip r:embed="rId2"/>
          <a:srcRect l="48316" t="30273" r="23682" b="37500"/>
          <a:stretch>
            <a:fillRect/>
          </a:stretch>
        </p:blipFill>
        <p:spPr bwMode="auto">
          <a:xfrm>
            <a:off x="6286512" y="2714620"/>
            <a:ext cx="2772000" cy="179365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SPLIT LABIAL BOW</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32" y="1600200"/>
            <a:ext cx="6186502" cy="5043510"/>
          </a:xfrm>
        </p:spPr>
        <p:txBody>
          <a:bodyPr>
            <a:normAutofit/>
          </a:bodyPr>
          <a:lstStyle/>
          <a:p>
            <a:r>
              <a:rPr lang="en-IN" sz="2400" dirty="0">
                <a:latin typeface="Times New Roman" pitchFamily="18" charset="0"/>
                <a:cs typeface="Times New Roman" pitchFamily="18" charset="0"/>
              </a:rPr>
              <a:t>modification of the conventional short labial bow in that it is split in the middle </a:t>
            </a:r>
          </a:p>
          <a:p>
            <a:r>
              <a:rPr lang="en-IN" sz="2400" dirty="0">
                <a:latin typeface="Times New Roman" pitchFamily="18" charset="0"/>
                <a:cs typeface="Times New Roman" pitchFamily="18" charset="0"/>
              </a:rPr>
              <a:t>done to increase the flexibility of the otherwise stiff short labial bow.</a:t>
            </a:r>
          </a:p>
          <a:p>
            <a:r>
              <a:rPr lang="en-IN" sz="2400" dirty="0">
                <a:latin typeface="Times New Roman" pitchFamily="18" charset="0"/>
                <a:cs typeface="Times New Roman" pitchFamily="18" charset="0"/>
              </a:rPr>
              <a:t>made up of 0.7 mm round SS wire and has 2 separate short </a:t>
            </a:r>
            <a:r>
              <a:rPr lang="en-IN" sz="2400" dirty="0" err="1">
                <a:latin typeface="Times New Roman" pitchFamily="18" charset="0"/>
                <a:cs typeface="Times New Roman" pitchFamily="18" charset="0"/>
              </a:rPr>
              <a:t>buccal</a:t>
            </a:r>
            <a:r>
              <a:rPr lang="en-IN" sz="2400" dirty="0">
                <a:latin typeface="Times New Roman" pitchFamily="18" charset="0"/>
                <a:cs typeface="Times New Roman" pitchFamily="18" charset="0"/>
              </a:rPr>
              <a:t> arms, each with a V-loop ending distal to canine. </a:t>
            </a:r>
          </a:p>
          <a:p>
            <a:r>
              <a:rPr lang="en-IN" sz="2400" dirty="0">
                <a:latin typeface="Times New Roman" pitchFamily="18" charset="0"/>
                <a:cs typeface="Times New Roman" pitchFamily="18" charset="0"/>
              </a:rPr>
              <a:t>effective in anterior retraction, midline </a:t>
            </a:r>
            <a:r>
              <a:rPr lang="en-IN" sz="2400" dirty="0" err="1">
                <a:latin typeface="Times New Roman" pitchFamily="18" charset="0"/>
                <a:cs typeface="Times New Roman" pitchFamily="18" charset="0"/>
              </a:rPr>
              <a:t>diastema</a:t>
            </a:r>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Activation is done by compressing the </a:t>
            </a:r>
            <a:r>
              <a:rPr lang="en-IN" sz="2400" i="1" dirty="0">
                <a:latin typeface="Times New Roman" pitchFamily="18" charset="0"/>
                <a:cs typeface="Times New Roman" pitchFamily="18" charset="0"/>
              </a:rPr>
              <a:t>'V' loop by </a:t>
            </a:r>
            <a:r>
              <a:rPr lang="en-IN" sz="2400" dirty="0">
                <a:latin typeface="Times New Roman" pitchFamily="18" charset="0"/>
                <a:cs typeface="Times New Roman" pitchFamily="18" charset="0"/>
              </a:rPr>
              <a:t>1-2 mm.</a:t>
            </a:r>
          </a:p>
        </p:txBody>
      </p:sp>
      <p:pic>
        <p:nvPicPr>
          <p:cNvPr id="3074" name="Picture 2"/>
          <p:cNvPicPr>
            <a:picLocks noChangeAspect="1" noChangeArrowheads="1"/>
          </p:cNvPicPr>
          <p:nvPr/>
        </p:nvPicPr>
        <p:blipFill>
          <a:blip r:embed="rId2"/>
          <a:srcRect l="18118" t="28320" r="54978" b="39453"/>
          <a:stretch>
            <a:fillRect/>
          </a:stretch>
        </p:blipFill>
        <p:spPr bwMode="auto">
          <a:xfrm>
            <a:off x="5905156" y="2493840"/>
            <a:ext cx="3096000" cy="2221044"/>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ROBERT’S RETRACTOR</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71406" y="1214422"/>
            <a:ext cx="6072230" cy="5643578"/>
          </a:xfrm>
        </p:spPr>
        <p:txBody>
          <a:bodyPr>
            <a:normAutofit fontScale="62500" lnSpcReduction="20000"/>
          </a:bodyPr>
          <a:lstStyle/>
          <a:p>
            <a:r>
              <a:rPr lang="en-IN" dirty="0">
                <a:latin typeface="Times New Roman" pitchFamily="18" charset="0"/>
                <a:cs typeface="Times New Roman" pitchFamily="18" charset="0"/>
              </a:rPr>
              <a:t>made of 0.5 mm round SS wire, which is of a much thinner gauge than the conventional labial bows. </a:t>
            </a:r>
          </a:p>
          <a:p>
            <a:r>
              <a:rPr lang="en-IN" dirty="0">
                <a:latin typeface="Times New Roman" pitchFamily="18" charset="0"/>
                <a:cs typeface="Times New Roman" pitchFamily="18" charset="0"/>
              </a:rPr>
              <a:t>extends over the labial surfaces from canine to canine and instead of a regular loop it incorporates a 3mm internal diameter helix at the base of the loop (Fig. a). </a:t>
            </a:r>
          </a:p>
          <a:p>
            <a:r>
              <a:rPr lang="en-IN" dirty="0">
                <a:latin typeface="Times New Roman" pitchFamily="18" charset="0"/>
                <a:cs typeface="Times New Roman" pitchFamily="18" charset="0"/>
              </a:rPr>
              <a:t>The combination of a thin gauge wire and a helix makes this labial bow highly flexible and susceptible to distortion as it lacks stability in the vertical plane. </a:t>
            </a:r>
          </a:p>
          <a:p>
            <a:r>
              <a:rPr lang="en-IN" dirty="0">
                <a:latin typeface="Times New Roman" pitchFamily="18" charset="0"/>
                <a:cs typeface="Times New Roman" pitchFamily="18" charset="0"/>
              </a:rPr>
              <a:t>To overcome this, the distal arms of the loops are supported in softened stainless steel tubes of 0.5 mm internal diameter (Fig. b).</a:t>
            </a:r>
          </a:p>
          <a:p>
            <a:r>
              <a:rPr lang="en-IN" dirty="0">
                <a:latin typeface="Times New Roman" pitchFamily="18" charset="0"/>
                <a:cs typeface="Times New Roman" pitchFamily="18" charset="0"/>
              </a:rPr>
              <a:t>Along with Adams' clasp on the </a:t>
            </a:r>
            <a:r>
              <a:rPr lang="en-IN" dirty="0" err="1">
                <a:latin typeface="Times New Roman" pitchFamily="18" charset="0"/>
                <a:cs typeface="Times New Roman" pitchFamily="18" charset="0"/>
              </a:rPr>
              <a:t>buccal</a:t>
            </a:r>
            <a:r>
              <a:rPr lang="en-IN" dirty="0">
                <a:latin typeface="Times New Roman" pitchFamily="18" charset="0"/>
                <a:cs typeface="Times New Roman" pitchFamily="18" charset="0"/>
              </a:rPr>
              <a:t> teeth for retention, this retractor can be used in patients with severe anterior </a:t>
            </a:r>
            <a:r>
              <a:rPr lang="en-IN" dirty="0" err="1">
                <a:latin typeface="Times New Roman" pitchFamily="18" charset="0"/>
                <a:cs typeface="Times New Roman" pitchFamily="18" charset="0"/>
              </a:rPr>
              <a:t>proclination</a:t>
            </a:r>
            <a:r>
              <a:rPr lang="en-IN" dirty="0">
                <a:latin typeface="Times New Roman" pitchFamily="18" charset="0"/>
                <a:cs typeface="Times New Roman" pitchFamily="18" charset="0"/>
              </a:rPr>
              <a:t> as it produces lighter forces over a longer span of activation. It can also be used in adult patients for the same reason</a:t>
            </a:r>
          </a:p>
        </p:txBody>
      </p:sp>
      <p:pic>
        <p:nvPicPr>
          <p:cNvPr id="4098" name="Picture 2"/>
          <p:cNvPicPr>
            <a:picLocks noChangeAspect="1" noChangeArrowheads="1"/>
          </p:cNvPicPr>
          <p:nvPr/>
        </p:nvPicPr>
        <p:blipFill>
          <a:blip r:embed="rId2"/>
          <a:srcRect l="21962" t="26367" r="53331" b="56055"/>
          <a:stretch>
            <a:fillRect/>
          </a:stretch>
        </p:blipFill>
        <p:spPr bwMode="auto">
          <a:xfrm>
            <a:off x="5976594" y="1928802"/>
            <a:ext cx="3096000" cy="12384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2"/>
          <a:srcRect l="20351" t="50000" r="51647" b="15820"/>
          <a:stretch>
            <a:fillRect/>
          </a:stretch>
        </p:blipFill>
        <p:spPr bwMode="auto">
          <a:xfrm>
            <a:off x="6072198" y="3429000"/>
            <a:ext cx="2952000" cy="202588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REVERSE LABIAL BOW</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32" y="1285860"/>
            <a:ext cx="6472254" cy="5572140"/>
          </a:xfrm>
        </p:spPr>
        <p:txBody>
          <a:bodyPr>
            <a:noAutofit/>
          </a:bodyPr>
          <a:lstStyle/>
          <a:p>
            <a:r>
              <a:rPr lang="en-IN" sz="2400" dirty="0">
                <a:latin typeface="Times New Roman" pitchFamily="18" charset="0"/>
                <a:cs typeface="Times New Roman" pitchFamily="18" charset="0"/>
              </a:rPr>
              <a:t>Activation of the bow is done by opening the V-loop, instead of compressing</a:t>
            </a:r>
          </a:p>
          <a:p>
            <a:r>
              <a:rPr lang="en-IN" sz="2400" dirty="0">
                <a:latin typeface="Times New Roman" pitchFamily="18" charset="0"/>
                <a:cs typeface="Times New Roman" pitchFamily="18" charset="0"/>
              </a:rPr>
              <a:t>The loop is placed distal to the canine and the distal arm is bent at right angles to extend </a:t>
            </a:r>
            <a:r>
              <a:rPr lang="en-IN" sz="2400" dirty="0" err="1">
                <a:latin typeface="Times New Roman" pitchFamily="18" charset="0"/>
                <a:cs typeface="Times New Roman" pitchFamily="18" charset="0"/>
              </a:rPr>
              <a:t>anteriorly</a:t>
            </a:r>
            <a:r>
              <a:rPr lang="en-IN" sz="2400" dirty="0">
                <a:latin typeface="Times New Roman" pitchFamily="18" charset="0"/>
                <a:cs typeface="Times New Roman" pitchFamily="18" charset="0"/>
              </a:rPr>
              <a:t> as the labial part of the bow </a:t>
            </a:r>
          </a:p>
          <a:p>
            <a:r>
              <a:rPr lang="en-IN" sz="2400" dirty="0">
                <a:latin typeface="Times New Roman" pitchFamily="18" charset="0"/>
                <a:cs typeface="Times New Roman" pitchFamily="18" charset="0"/>
              </a:rPr>
              <a:t>The free end of </a:t>
            </a:r>
            <a:r>
              <a:rPr lang="en-IN" sz="2400" dirty="0" err="1">
                <a:latin typeface="Times New Roman" pitchFamily="18" charset="0"/>
                <a:cs typeface="Times New Roman" pitchFamily="18" charset="0"/>
              </a:rPr>
              <a:t>mesial</a:t>
            </a:r>
            <a:r>
              <a:rPr lang="en-IN" sz="2400" dirty="0">
                <a:latin typeface="Times New Roman" pitchFamily="18" charset="0"/>
                <a:cs typeface="Times New Roman" pitchFamily="18" charset="0"/>
              </a:rPr>
              <a:t> arm is adapted between the canine and first premolar and eventually gets embedded in the acrylic base plate.</a:t>
            </a:r>
          </a:p>
          <a:p>
            <a:r>
              <a:rPr lang="en-IN" sz="2400" dirty="0">
                <a:latin typeface="Times New Roman" pitchFamily="18" charset="0"/>
                <a:cs typeface="Times New Roman" pitchFamily="18" charset="0"/>
              </a:rPr>
              <a:t>Activation is done by opening the loop which results in lowering of the labial bow in the incisor region.</a:t>
            </a:r>
          </a:p>
          <a:p>
            <a:r>
              <a:rPr lang="en-IN" sz="2400" dirty="0">
                <a:latin typeface="Times New Roman" pitchFamily="18" charset="0"/>
                <a:cs typeface="Times New Roman" pitchFamily="18" charset="0"/>
              </a:rPr>
              <a:t>To maintain the proper level of the bow, a compensatory bend is then given at the base of the V-loop.</a:t>
            </a:r>
          </a:p>
        </p:txBody>
      </p:sp>
      <p:pic>
        <p:nvPicPr>
          <p:cNvPr id="5122" name="Picture 2"/>
          <p:cNvPicPr>
            <a:picLocks noChangeAspect="1" noChangeArrowheads="1"/>
          </p:cNvPicPr>
          <p:nvPr/>
        </p:nvPicPr>
        <p:blipFill>
          <a:blip r:embed="rId2"/>
          <a:srcRect l="49964" t="53711" r="23133" b="14062"/>
          <a:stretch>
            <a:fillRect/>
          </a:stretch>
        </p:blipFill>
        <p:spPr bwMode="auto">
          <a:xfrm>
            <a:off x="6500826" y="2428867"/>
            <a:ext cx="2592000" cy="174563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MILL’S RETRACTOR</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32" y="1600200"/>
            <a:ext cx="5972188" cy="5257800"/>
          </a:xfrm>
        </p:spPr>
        <p:txBody>
          <a:bodyPr>
            <a:normAutofit/>
          </a:bodyPr>
          <a:lstStyle/>
          <a:p>
            <a:r>
              <a:rPr lang="en-IN" sz="2400" dirty="0">
                <a:latin typeface="Times New Roman" pitchFamily="18" charset="0"/>
                <a:cs typeface="Times New Roman" pitchFamily="18" charset="0"/>
              </a:rPr>
              <a:t>made of 0.7 mm </a:t>
            </a:r>
            <a:r>
              <a:rPr lang="en-IN" sz="2400" dirty="0" err="1">
                <a:latin typeface="Times New Roman" pitchFamily="18" charset="0"/>
                <a:cs typeface="Times New Roman" pitchFamily="18" charset="0"/>
              </a:rPr>
              <a:t>SSwire</a:t>
            </a:r>
            <a:r>
              <a:rPr lang="en-IN" sz="2400" dirty="0">
                <a:latin typeface="Times New Roman" pitchFamily="18" charset="0"/>
                <a:cs typeface="Times New Roman" pitchFamily="18" charset="0"/>
              </a:rPr>
              <a:t> which has extensive looping in its design to increase the flexibility and range of action of the retractor</a:t>
            </a:r>
          </a:p>
          <a:p>
            <a:r>
              <a:rPr lang="en-IN" sz="2400" dirty="0">
                <a:latin typeface="Times New Roman" pitchFamily="18" charset="0"/>
                <a:cs typeface="Times New Roman" pitchFamily="18" charset="0"/>
              </a:rPr>
              <a:t>The anterior part of the bow extends till </a:t>
            </a:r>
            <a:r>
              <a:rPr lang="en-IN" sz="2400" dirty="0" err="1">
                <a:latin typeface="Times New Roman" pitchFamily="18" charset="0"/>
                <a:cs typeface="Times New Roman" pitchFamily="18" charset="0"/>
              </a:rPr>
              <a:t>mesial</a:t>
            </a:r>
            <a:r>
              <a:rPr lang="en-IN" sz="2400" dirty="0">
                <a:latin typeface="Times New Roman" pitchFamily="18" charset="0"/>
                <a:cs typeface="Times New Roman" pitchFamily="18" charset="0"/>
              </a:rPr>
              <a:t> of the canine and then forms a complex loop </a:t>
            </a:r>
            <a:r>
              <a:rPr lang="en-IN" sz="2400" dirty="0" err="1">
                <a:latin typeface="Times New Roman" pitchFamily="18" charset="0"/>
                <a:cs typeface="Times New Roman" pitchFamily="18" charset="0"/>
              </a:rPr>
              <a:t>gingivally</a:t>
            </a:r>
            <a:r>
              <a:rPr lang="en-IN" sz="2400" dirty="0">
                <a:latin typeface="Times New Roman" pitchFamily="18" charset="0"/>
                <a:cs typeface="Times New Roman" pitchFamily="18" charset="0"/>
              </a:rPr>
              <a:t> before ending in a retentive arm distal to the canine. </a:t>
            </a:r>
          </a:p>
          <a:p>
            <a:r>
              <a:rPr lang="en-IN" sz="2400" dirty="0">
                <a:latin typeface="Times New Roman" pitchFamily="18" charset="0"/>
                <a:cs typeface="Times New Roman" pitchFamily="18" charset="0"/>
              </a:rPr>
              <a:t>indicated in patients with increased </a:t>
            </a:r>
            <a:r>
              <a:rPr lang="en-IN" sz="2400" dirty="0" err="1">
                <a:latin typeface="Times New Roman" pitchFamily="18" charset="0"/>
                <a:cs typeface="Times New Roman" pitchFamily="18" charset="0"/>
              </a:rPr>
              <a:t>overjet</a:t>
            </a:r>
            <a:r>
              <a:rPr lang="en-IN" sz="2400" dirty="0">
                <a:latin typeface="Times New Roman" pitchFamily="18" charset="0"/>
                <a:cs typeface="Times New Roman" pitchFamily="18" charset="0"/>
              </a:rPr>
              <a:t>.</a:t>
            </a:r>
          </a:p>
          <a:p>
            <a:r>
              <a:rPr lang="en-IN" sz="2400" dirty="0">
                <a:latin typeface="Times New Roman" pitchFamily="18" charset="0"/>
                <a:cs typeface="Times New Roman" pitchFamily="18" charset="0"/>
              </a:rPr>
              <a:t>However, due to difficulty in construction and poor patient compliance, it is not widely used.</a:t>
            </a:r>
          </a:p>
        </p:txBody>
      </p:sp>
      <p:pic>
        <p:nvPicPr>
          <p:cNvPr id="6146" name="Picture 2"/>
          <p:cNvPicPr>
            <a:picLocks noChangeAspect="1" noChangeArrowheads="1"/>
          </p:cNvPicPr>
          <p:nvPr/>
        </p:nvPicPr>
        <p:blipFill>
          <a:blip r:embed="rId2"/>
          <a:srcRect l="18118" t="25390" r="54429" b="11133"/>
          <a:stretch>
            <a:fillRect/>
          </a:stretch>
        </p:blipFill>
        <p:spPr bwMode="auto">
          <a:xfrm>
            <a:off x="5929322" y="1857364"/>
            <a:ext cx="3024000" cy="39312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HIGH LABIAL BOW WITH APRON SPRINGS</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42844" y="1500174"/>
            <a:ext cx="5500726" cy="5257800"/>
          </a:xfrm>
        </p:spPr>
        <p:txBody>
          <a:bodyPr>
            <a:normAutofit fontScale="62500" lnSpcReduction="20000"/>
          </a:bodyPr>
          <a:lstStyle/>
          <a:p>
            <a:r>
              <a:rPr lang="en-IN" dirty="0">
                <a:latin typeface="Times New Roman" pitchFamily="18" charset="0"/>
                <a:cs typeface="Times New Roman" pitchFamily="18" charset="0"/>
              </a:rPr>
              <a:t>Extends high into the labial vestibule. </a:t>
            </a:r>
          </a:p>
          <a:p>
            <a:r>
              <a:rPr lang="en-IN" dirty="0">
                <a:latin typeface="Times New Roman" pitchFamily="18" charset="0"/>
                <a:cs typeface="Times New Roman" pitchFamily="18" charset="0"/>
              </a:rPr>
              <a:t>Made  of a thicker gauge SS wire (0.9-1 mm). </a:t>
            </a:r>
          </a:p>
          <a:p>
            <a:r>
              <a:rPr lang="en-IN" dirty="0">
                <a:latin typeface="Times New Roman" pitchFamily="18" charset="0"/>
                <a:cs typeface="Times New Roman" pitchFamily="18" charset="0"/>
              </a:rPr>
              <a:t>bow acts as a support onto which apron springs (made from 0.4mm wire) are attached/ wound (Fig. a).Apron springs</a:t>
            </a:r>
          </a:p>
          <a:p>
            <a:r>
              <a:rPr lang="en-IN" dirty="0">
                <a:latin typeface="Times New Roman" pitchFamily="18" charset="0"/>
                <a:cs typeface="Times New Roman" pitchFamily="18" charset="0"/>
              </a:rPr>
              <a:t>help in retraction of one or more upper </a:t>
            </a:r>
            <a:r>
              <a:rPr lang="en-IN" dirty="0" err="1">
                <a:latin typeface="Times New Roman" pitchFamily="18" charset="0"/>
                <a:cs typeface="Times New Roman" pitchFamily="18" charset="0"/>
              </a:rPr>
              <a:t>anteriors</a:t>
            </a:r>
            <a:r>
              <a:rPr lang="en-IN" dirty="0">
                <a:latin typeface="Times New Roman" pitchFamily="18" charset="0"/>
                <a:cs typeface="Times New Roman" pitchFamily="18" charset="0"/>
              </a:rPr>
              <a:t> (Fig. b).</a:t>
            </a:r>
          </a:p>
          <a:p>
            <a:r>
              <a:rPr lang="en-IN" dirty="0">
                <a:latin typeface="Times New Roman" pitchFamily="18" charset="0"/>
                <a:cs typeface="Times New Roman" pitchFamily="18" charset="0"/>
              </a:rPr>
              <a:t>made highly flexible because of the springs and is therefore used for retraction in cases with large </a:t>
            </a:r>
            <a:r>
              <a:rPr lang="en-IN" dirty="0" err="1">
                <a:latin typeface="Times New Roman" pitchFamily="18" charset="0"/>
                <a:cs typeface="Times New Roman" pitchFamily="18" charset="0"/>
              </a:rPr>
              <a:t>overjet</a:t>
            </a:r>
            <a:r>
              <a:rPr lang="en-IN" dirty="0">
                <a:latin typeface="Times New Roman" pitchFamily="18" charset="0"/>
                <a:cs typeface="Times New Roman" pitchFamily="18" charset="0"/>
              </a:rPr>
              <a:t>.</a:t>
            </a:r>
          </a:p>
          <a:p>
            <a:r>
              <a:rPr lang="en-IN" dirty="0">
                <a:latin typeface="Times New Roman" pitchFamily="18" charset="0"/>
                <a:cs typeface="Times New Roman" pitchFamily="18" charset="0"/>
              </a:rPr>
              <a:t>Apron spring is activated by bending it towards the teeth, up to 3 mm at a time. </a:t>
            </a:r>
          </a:p>
          <a:p>
            <a:r>
              <a:rPr lang="en-IN" dirty="0">
                <a:latin typeface="Times New Roman" pitchFamily="18" charset="0"/>
                <a:cs typeface="Times New Roman" pitchFamily="18" charset="0"/>
              </a:rPr>
              <a:t>Since it generates light forces, it is also useful in adult patients</a:t>
            </a:r>
          </a:p>
          <a:p>
            <a:r>
              <a:rPr lang="en-IN" dirty="0">
                <a:latin typeface="Times New Roman" pitchFamily="18" charset="0"/>
                <a:cs typeface="Times New Roman" pitchFamily="18" charset="0"/>
              </a:rPr>
              <a:t>difficult to construct and can cause soft tissue injury.</a:t>
            </a:r>
          </a:p>
          <a:p>
            <a:r>
              <a:rPr lang="en-IN" dirty="0">
                <a:latin typeface="Times New Roman" pitchFamily="18" charset="0"/>
                <a:cs typeface="Times New Roman" pitchFamily="18" charset="0"/>
              </a:rPr>
              <a:t>may also lack patient compliance as too much wire is visible.</a:t>
            </a:r>
          </a:p>
        </p:txBody>
      </p:sp>
      <p:pic>
        <p:nvPicPr>
          <p:cNvPr id="7170" name="Picture 2"/>
          <p:cNvPicPr>
            <a:picLocks noChangeAspect="1" noChangeArrowheads="1"/>
          </p:cNvPicPr>
          <p:nvPr/>
        </p:nvPicPr>
        <p:blipFill>
          <a:blip r:embed="rId2"/>
          <a:srcRect l="46669" t="28320" r="31918" b="14062"/>
          <a:stretch>
            <a:fillRect/>
          </a:stretch>
        </p:blipFill>
        <p:spPr bwMode="auto">
          <a:xfrm>
            <a:off x="6072198" y="1214427"/>
            <a:ext cx="1908000" cy="2886460"/>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l="26904" t="23633" r="52745" b="23437"/>
          <a:stretch>
            <a:fillRect/>
          </a:stretch>
        </p:blipFill>
        <p:spPr bwMode="auto">
          <a:xfrm>
            <a:off x="6215074" y="4173297"/>
            <a:ext cx="1836000" cy="2684703"/>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FITTED LABIAL BOW</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32" y="1600200"/>
            <a:ext cx="5114932" cy="4757758"/>
          </a:xfrm>
        </p:spPr>
        <p:txBody>
          <a:bodyPr>
            <a:normAutofit/>
          </a:bodyPr>
          <a:lstStyle/>
          <a:p>
            <a:r>
              <a:rPr lang="en-IN" sz="2400" dirty="0">
                <a:latin typeface="Times New Roman" pitchFamily="18" charset="0"/>
                <a:cs typeface="Times New Roman" pitchFamily="18" charset="0"/>
              </a:rPr>
              <a:t>adapted to the contours of the labial surface of </a:t>
            </a:r>
            <a:r>
              <a:rPr lang="en-IN" sz="2400" dirty="0" err="1">
                <a:latin typeface="Times New Roman" pitchFamily="18" charset="0"/>
                <a:cs typeface="Times New Roman" pitchFamily="18" charset="0"/>
              </a:rPr>
              <a:t>anteriors</a:t>
            </a:r>
            <a:r>
              <a:rPr lang="en-IN" sz="2400" dirty="0">
                <a:latin typeface="Times New Roman" pitchFamily="18" charset="0"/>
                <a:cs typeface="Times New Roman" pitchFamily="18" charset="0"/>
              </a:rPr>
              <a:t> </a:t>
            </a:r>
          </a:p>
          <a:p>
            <a:r>
              <a:rPr lang="en-IN" sz="2400" dirty="0">
                <a:latin typeface="Times New Roman" pitchFamily="18" charset="0"/>
                <a:cs typeface="Times New Roman" pitchFamily="18" charset="0"/>
              </a:rPr>
              <a:t>for retention after completion of fixed orthodontic treatment. </a:t>
            </a:r>
          </a:p>
          <a:p>
            <a:r>
              <a:rPr lang="en-IN" sz="2400" dirty="0">
                <a:latin typeface="Times New Roman" pitchFamily="18" charset="0"/>
                <a:cs typeface="Times New Roman" pitchFamily="18" charset="0"/>
              </a:rPr>
              <a:t>The U-</a:t>
            </a:r>
            <a:r>
              <a:rPr lang="en-IN" sz="2400" dirty="0" err="1">
                <a:latin typeface="Times New Roman" pitchFamily="18" charset="0"/>
                <a:cs typeface="Times New Roman" pitchFamily="18" charset="0"/>
              </a:rPr>
              <a:t>Ioop</a:t>
            </a:r>
            <a:r>
              <a:rPr lang="en-IN" sz="2400" dirty="0">
                <a:latin typeface="Times New Roman" pitchFamily="18" charset="0"/>
                <a:cs typeface="Times New Roman" pitchFamily="18" charset="0"/>
              </a:rPr>
              <a:t> is smaller compared to the conventional labial bows</a:t>
            </a:r>
          </a:p>
        </p:txBody>
      </p:sp>
      <p:pic>
        <p:nvPicPr>
          <p:cNvPr id="8194" name="Picture 2"/>
          <p:cNvPicPr>
            <a:picLocks noChangeAspect="1" noChangeArrowheads="1"/>
          </p:cNvPicPr>
          <p:nvPr/>
        </p:nvPicPr>
        <p:blipFill>
          <a:blip r:embed="rId2"/>
          <a:srcRect l="26354" t="35156" r="52782" b="40430"/>
          <a:stretch>
            <a:fillRect/>
          </a:stretch>
        </p:blipFill>
        <p:spPr bwMode="auto">
          <a:xfrm>
            <a:off x="5786446" y="2786058"/>
            <a:ext cx="2714644" cy="178595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en-US" sz="3200" b="1" u="sng" dirty="0">
                <a:latin typeface="Times New Roman" pitchFamily="18" charset="0"/>
                <a:cs typeface="Times New Roman" pitchFamily="18" charset="0"/>
              </a:rPr>
              <a:t>SCREWS</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32" y="857232"/>
            <a:ext cx="6500858" cy="5114948"/>
          </a:xfrm>
        </p:spPr>
        <p:txBody>
          <a:bodyPr>
            <a:noAutofit/>
          </a:bodyPr>
          <a:lstStyle/>
          <a:p>
            <a:r>
              <a:rPr lang="en-IN" sz="2000" dirty="0">
                <a:latin typeface="Times New Roman" pitchFamily="18" charset="0"/>
                <a:cs typeface="Times New Roman" pitchFamily="18" charset="0"/>
              </a:rPr>
              <a:t>active components that are used to provide intermittent forces in removable appliances.</a:t>
            </a:r>
          </a:p>
          <a:p>
            <a:r>
              <a:rPr lang="en-IN" sz="2000" dirty="0">
                <a:latin typeface="Times New Roman" pitchFamily="18" charset="0"/>
                <a:cs typeface="Times New Roman" pitchFamily="18" charset="0"/>
              </a:rPr>
              <a:t>can be used to bring about various kinds of tooth movement.</a:t>
            </a:r>
          </a:p>
          <a:p>
            <a:r>
              <a:rPr lang="en-IN" sz="2000" dirty="0">
                <a:latin typeface="Times New Roman" pitchFamily="18" charset="0"/>
                <a:cs typeface="Times New Roman" pitchFamily="18" charset="0"/>
              </a:rPr>
              <a:t>consists of a rod with left and right hand threads at both ends and a nut in the </a:t>
            </a:r>
            <a:r>
              <a:rPr lang="en-IN" sz="2000" dirty="0" err="1">
                <a:latin typeface="Times New Roman" pitchFamily="18" charset="0"/>
                <a:cs typeface="Times New Roman" pitchFamily="18" charset="0"/>
              </a:rPr>
              <a:t>center</a:t>
            </a:r>
            <a:r>
              <a:rPr lang="en-IN" sz="2000" dirty="0">
                <a:latin typeface="Times New Roman" pitchFamily="18" charset="0"/>
                <a:cs typeface="Times New Roman" pitchFamily="18" charset="0"/>
              </a:rPr>
              <a:t>, which is turned for activation </a:t>
            </a:r>
          </a:p>
          <a:p>
            <a:r>
              <a:rPr lang="en-IN" sz="2000" dirty="0">
                <a:latin typeface="Times New Roman" pitchFamily="18" charset="0"/>
                <a:cs typeface="Times New Roman" pitchFamily="18" charset="0"/>
              </a:rPr>
              <a:t>The threads turn in metal blocks that are embedded in the </a:t>
            </a:r>
            <a:r>
              <a:rPr lang="en-IN" sz="2000" dirty="0" err="1">
                <a:latin typeface="Times New Roman" pitchFamily="18" charset="0"/>
                <a:cs typeface="Times New Roman" pitchFamily="18" charset="0"/>
              </a:rPr>
              <a:t>baseplate</a:t>
            </a:r>
            <a:r>
              <a:rPr lang="en-IN" sz="2000" dirty="0">
                <a:latin typeface="Times New Roman" pitchFamily="18" charset="0"/>
                <a:cs typeface="Times New Roman" pitchFamily="18" charset="0"/>
              </a:rPr>
              <a:t>, which is split at right angles to the screw.</a:t>
            </a:r>
          </a:p>
          <a:p>
            <a:r>
              <a:rPr lang="en-IN" sz="2000" dirty="0">
                <a:latin typeface="Times New Roman" pitchFamily="18" charset="0"/>
                <a:cs typeface="Times New Roman" pitchFamily="18" charset="0"/>
              </a:rPr>
              <a:t>appliance is retained with Adams' clasps on posterior teeth. </a:t>
            </a:r>
          </a:p>
          <a:p>
            <a:r>
              <a:rPr lang="en-IN" sz="2000" dirty="0">
                <a:latin typeface="Times New Roman" pitchFamily="18" charset="0"/>
                <a:cs typeface="Times New Roman" pitchFamily="18" charset="0"/>
              </a:rPr>
              <a:t>When the screw is turned, the two parts of the base plate separate and put pressure on the teeth. </a:t>
            </a:r>
          </a:p>
          <a:p>
            <a:r>
              <a:rPr lang="en-IN" sz="2000" dirty="0">
                <a:latin typeface="Times New Roman" pitchFamily="18" charset="0"/>
                <a:cs typeface="Times New Roman" pitchFamily="18" charset="0"/>
              </a:rPr>
              <a:t>causes the teeth to get slightly displaced and over time teeth move to 'new positions by </a:t>
            </a:r>
            <a:r>
              <a:rPr lang="en-IN" sz="2000" dirty="0" err="1">
                <a:latin typeface="Times New Roman" pitchFamily="18" charset="0"/>
                <a:cs typeface="Times New Roman" pitchFamily="18" charset="0"/>
              </a:rPr>
              <a:t>remodeling</a:t>
            </a:r>
            <a:r>
              <a:rPr lang="en-IN" sz="2000" dirty="0">
                <a:latin typeface="Times New Roman" pitchFamily="18" charset="0"/>
                <a:cs typeface="Times New Roman" pitchFamily="18" charset="0"/>
              </a:rPr>
              <a:t> of the overlying bone.</a:t>
            </a:r>
          </a:p>
          <a:p>
            <a:r>
              <a:rPr lang="en-IN" sz="2000" dirty="0">
                <a:latin typeface="Times New Roman" pitchFamily="18" charset="0"/>
                <a:cs typeface="Times New Roman" pitchFamily="18" charset="0"/>
              </a:rPr>
              <a:t>wide variety of tooth movements are possible based on the location of the screw, number of screws and location of the split in the plate.</a:t>
            </a:r>
          </a:p>
        </p:txBody>
      </p:sp>
      <p:pic>
        <p:nvPicPr>
          <p:cNvPr id="9218" name="Picture 2"/>
          <p:cNvPicPr>
            <a:picLocks noChangeAspect="1" noChangeArrowheads="1"/>
          </p:cNvPicPr>
          <p:nvPr/>
        </p:nvPicPr>
        <p:blipFill>
          <a:blip r:embed="rId2"/>
          <a:srcRect l="26354" t="26367" r="54978" b="22851"/>
          <a:stretch>
            <a:fillRect/>
          </a:stretch>
        </p:blipFill>
        <p:spPr bwMode="auto">
          <a:xfrm>
            <a:off x="6429388" y="1785926"/>
            <a:ext cx="2428892" cy="428628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200" b="1" u="sng" dirty="0">
                <a:latin typeface="Times New Roman" pitchFamily="18" charset="0"/>
                <a:cs typeface="Times New Roman" pitchFamily="18" charset="0"/>
              </a:rPr>
              <a:t>ADVANTAGE OF SCREW OVER SPRINGS</a:t>
            </a:r>
            <a:endParaRPr lang="en-IN" sz="32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easier to manage than those with springs. Therefore, they are useful in the less </a:t>
            </a:r>
            <a:r>
              <a:rPr lang="en-IN" sz="2400" dirty="0" err="1">
                <a:latin typeface="Times New Roman" pitchFamily="18" charset="0"/>
                <a:cs typeface="Times New Roman" pitchFamily="18" charset="0"/>
              </a:rPr>
              <a:t>skillful</a:t>
            </a:r>
            <a:r>
              <a:rPr lang="en-IN" sz="2400" dirty="0">
                <a:latin typeface="Times New Roman" pitchFamily="18" charset="0"/>
                <a:cs typeface="Times New Roman" pitchFamily="18" charset="0"/>
              </a:rPr>
              <a:t> patient.</a:t>
            </a:r>
          </a:p>
          <a:p>
            <a:r>
              <a:rPr lang="en-IN" sz="2400" dirty="0">
                <a:latin typeface="Times New Roman" pitchFamily="18" charset="0"/>
                <a:cs typeface="Times New Roman" pitchFamily="18" charset="0"/>
              </a:rPr>
              <a:t>Screws are activated by the patient at regular intervals using a key, therefore, they are more valuable in patients who cannot visit the dentist frequently.</a:t>
            </a:r>
          </a:p>
          <a:p>
            <a:r>
              <a:rPr lang="en-IN" sz="2400" dirty="0">
                <a:latin typeface="Times New Roman" pitchFamily="18" charset="0"/>
                <a:cs typeface="Times New Roman" pitchFamily="18" charset="0"/>
              </a:rPr>
              <a:t>fewer tendencies to get dislodged, offer more stability for moving several adjacent teeth in the same direction.</a:t>
            </a:r>
          </a:p>
          <a:p>
            <a:r>
              <a:rPr lang="en-IN" sz="2400" dirty="0">
                <a:latin typeface="Times New Roman" pitchFamily="18" charset="0"/>
                <a:cs typeface="Times New Roman" pitchFamily="18" charset="0"/>
              </a:rPr>
              <a:t>Forces generated can be controlled, based on the amount of activation 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2866" y="1617681"/>
            <a:ext cx="6115064" cy="5026029"/>
          </a:xfrm>
        </p:spPr>
        <p:txBody>
          <a:bodyPr>
            <a:normAutofit/>
          </a:bodyPr>
          <a:lstStyle/>
          <a:p>
            <a:r>
              <a:rPr lang="en-IN" sz="2400" dirty="0">
                <a:latin typeface="Times New Roman" pitchFamily="18" charset="0"/>
                <a:cs typeface="Times New Roman" pitchFamily="18" charset="0"/>
              </a:rPr>
              <a:t>three types of tooth movements can be brought about by screw appliances:</a:t>
            </a:r>
          </a:p>
          <a:p>
            <a:pPr lvl="1"/>
            <a:r>
              <a:rPr lang="en-IN" sz="2400" dirty="0">
                <a:latin typeface="Times New Roman" pitchFamily="18" charset="0"/>
                <a:cs typeface="Times New Roman" pitchFamily="18" charset="0"/>
              </a:rPr>
              <a:t>Arch expansion (Fig. a)-screw placed in the </a:t>
            </a:r>
            <a:r>
              <a:rPr lang="en-IN" sz="2400" dirty="0" err="1">
                <a:latin typeface="Times New Roman" pitchFamily="18" charset="0"/>
                <a:cs typeface="Times New Roman" pitchFamily="18" charset="0"/>
              </a:rPr>
              <a:t>center</a:t>
            </a:r>
            <a:r>
              <a:rPr lang="en-IN" sz="2400" dirty="0">
                <a:latin typeface="Times New Roman" pitchFamily="18" charset="0"/>
                <a:cs typeface="Times New Roman" pitchFamily="18" charset="0"/>
              </a:rPr>
              <a:t> of the arch.</a:t>
            </a:r>
          </a:p>
          <a:p>
            <a:pPr lvl="1"/>
            <a:r>
              <a:rPr lang="en-IN" sz="2400" dirty="0">
                <a:latin typeface="Times New Roman" pitchFamily="18" charset="0"/>
                <a:cs typeface="Times New Roman" pitchFamily="18" charset="0"/>
              </a:rPr>
              <a:t>Labial/</a:t>
            </a:r>
            <a:r>
              <a:rPr lang="en-IN" sz="2400" dirty="0" err="1">
                <a:latin typeface="Times New Roman" pitchFamily="18" charset="0"/>
                <a:cs typeface="Times New Roman" pitchFamily="18" charset="0"/>
              </a:rPr>
              <a:t>buccal</a:t>
            </a:r>
            <a:r>
              <a:rPr lang="en-IN" sz="2400" dirty="0">
                <a:latin typeface="Times New Roman" pitchFamily="18" charset="0"/>
                <a:cs typeface="Times New Roman" pitchFamily="18" charset="0"/>
              </a:rPr>
              <a:t> movement of one or a group of teeth (Fig. b).</a:t>
            </a:r>
          </a:p>
          <a:p>
            <a:pPr lvl="1"/>
            <a:r>
              <a:rPr lang="en-IN" sz="2400" dirty="0" err="1">
                <a:latin typeface="Times New Roman" pitchFamily="18" charset="0"/>
                <a:cs typeface="Times New Roman" pitchFamily="18" charset="0"/>
              </a:rPr>
              <a:t>Mesial</a:t>
            </a:r>
            <a:r>
              <a:rPr lang="en-IN" sz="2400" dirty="0">
                <a:latin typeface="Times New Roman" pitchFamily="18" charset="0"/>
                <a:cs typeface="Times New Roman" pitchFamily="18" charset="0"/>
              </a:rPr>
              <a:t>/distal movement of one or more teeth (Fig. c).</a:t>
            </a:r>
          </a:p>
        </p:txBody>
      </p:sp>
      <p:pic>
        <p:nvPicPr>
          <p:cNvPr id="10243" name="Picture 3"/>
          <p:cNvPicPr>
            <a:picLocks noChangeAspect="1" noChangeArrowheads="1"/>
          </p:cNvPicPr>
          <p:nvPr/>
        </p:nvPicPr>
        <p:blipFill>
          <a:blip r:embed="rId2"/>
          <a:srcRect l="47255" t="27539" r="32430" b="45117"/>
          <a:stretch>
            <a:fillRect/>
          </a:stretch>
        </p:blipFill>
        <p:spPr bwMode="auto">
          <a:xfrm>
            <a:off x="6215074" y="857232"/>
            <a:ext cx="2643206" cy="2000264"/>
          </a:xfrm>
          <a:prstGeom prst="rect">
            <a:avLst/>
          </a:prstGeom>
          <a:noFill/>
          <a:ln w="9525">
            <a:noFill/>
            <a:miter lim="800000"/>
            <a:headEnd/>
            <a:tailEnd/>
          </a:ln>
          <a:effectLst/>
        </p:spPr>
      </p:pic>
      <p:pic>
        <p:nvPicPr>
          <p:cNvPr id="10244" name="Picture 4"/>
          <p:cNvPicPr>
            <a:picLocks noChangeAspect="1" noChangeArrowheads="1"/>
          </p:cNvPicPr>
          <p:nvPr/>
        </p:nvPicPr>
        <p:blipFill>
          <a:blip r:embed="rId3"/>
          <a:srcRect l="26391" t="29492" r="52745" b="43164"/>
          <a:stretch>
            <a:fillRect/>
          </a:stretch>
        </p:blipFill>
        <p:spPr bwMode="auto">
          <a:xfrm>
            <a:off x="6230280" y="2928934"/>
            <a:ext cx="2628000" cy="1936422"/>
          </a:xfrm>
          <a:prstGeom prst="rect">
            <a:avLst/>
          </a:prstGeom>
          <a:noFill/>
          <a:ln w="9525">
            <a:noFill/>
            <a:miter lim="800000"/>
            <a:headEnd/>
            <a:tailEnd/>
          </a:ln>
          <a:effectLst/>
        </p:spPr>
      </p:pic>
      <p:pic>
        <p:nvPicPr>
          <p:cNvPr id="10245" name="Picture 5"/>
          <p:cNvPicPr>
            <a:picLocks noChangeAspect="1" noChangeArrowheads="1"/>
          </p:cNvPicPr>
          <p:nvPr/>
        </p:nvPicPr>
        <p:blipFill>
          <a:blip r:embed="rId3"/>
          <a:srcRect l="28587" t="61719" r="55490" b="15820"/>
          <a:stretch>
            <a:fillRect/>
          </a:stretch>
        </p:blipFill>
        <p:spPr bwMode="auto">
          <a:xfrm>
            <a:off x="6357950" y="4929198"/>
            <a:ext cx="2412000" cy="1912968"/>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338"/>
            <a:ext cx="8229600" cy="1143000"/>
          </a:xfrm>
        </p:spPr>
        <p:txBody>
          <a:bodyPr>
            <a:normAutofit/>
          </a:bodyPr>
          <a:lstStyle/>
          <a:p>
            <a:r>
              <a:rPr lang="en-US" sz="3200" b="1" u="sng" dirty="0">
                <a:latin typeface="Times New Roman" pitchFamily="18" charset="0"/>
                <a:cs typeface="Times New Roman" pitchFamily="18" charset="0"/>
              </a:rPr>
              <a:t>ELASTICS</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42844" y="642918"/>
            <a:ext cx="6329378" cy="5114948"/>
          </a:xfrm>
        </p:spPr>
        <p:txBody>
          <a:bodyPr>
            <a:noAutofit/>
          </a:bodyPr>
          <a:lstStyle/>
          <a:p>
            <a:r>
              <a:rPr lang="en-IN" sz="2400" dirty="0">
                <a:latin typeface="Times New Roman" pitchFamily="18" charset="0"/>
                <a:cs typeface="Times New Roman" pitchFamily="18" charset="0"/>
              </a:rPr>
              <a:t>can provide the force component in removable appliances.</a:t>
            </a:r>
          </a:p>
          <a:p>
            <a:r>
              <a:rPr lang="en-IN" sz="2400" dirty="0">
                <a:latin typeface="Times New Roman" pitchFamily="18" charset="0"/>
                <a:cs typeface="Times New Roman" pitchFamily="18" charset="0"/>
              </a:rPr>
              <a:t>can be used along with removable appliances for retraction of anterior teeth</a:t>
            </a:r>
          </a:p>
          <a:p>
            <a:r>
              <a:rPr lang="en-IN" sz="2400" dirty="0">
                <a:latin typeface="Times New Roman" pitchFamily="18" charset="0"/>
                <a:cs typeface="Times New Roman" pitchFamily="18" charset="0"/>
              </a:rPr>
              <a:t>attached to hook made in the labial bow distal to the canine.</a:t>
            </a:r>
          </a:p>
          <a:p>
            <a:r>
              <a:rPr lang="en-IN" sz="2400" dirty="0">
                <a:latin typeface="Times New Roman" pitchFamily="18" charset="0"/>
                <a:cs typeface="Times New Roman" pitchFamily="18" charset="0"/>
              </a:rPr>
              <a:t>stretched across the incisors, between the canines. However, drawbacks of such appliances are:</a:t>
            </a:r>
          </a:p>
          <a:p>
            <a:pPr lvl="1"/>
            <a:r>
              <a:rPr lang="en-IN" sz="2400" dirty="0">
                <a:latin typeface="Times New Roman" pitchFamily="18" charset="0"/>
                <a:cs typeface="Times New Roman" pitchFamily="18" charset="0"/>
              </a:rPr>
              <a:t>Flattening of the arch form due to lack of control</a:t>
            </a:r>
          </a:p>
          <a:p>
            <a:pPr lvl="1"/>
            <a:r>
              <a:rPr lang="en-IN" sz="2400" dirty="0">
                <a:latin typeface="Times New Roman" pitchFamily="18" charset="0"/>
                <a:cs typeface="Times New Roman" pitchFamily="18" charset="0"/>
              </a:rPr>
              <a:t>Gingival stripping due to slippage of the elastics.</a:t>
            </a:r>
          </a:p>
          <a:p>
            <a:r>
              <a:rPr lang="en-IN" sz="2400" b="1" dirty="0">
                <a:latin typeface="Times New Roman" pitchFamily="18" charset="0"/>
                <a:cs typeface="Times New Roman" pitchFamily="18" charset="0"/>
              </a:rPr>
              <a:t>Advantage</a:t>
            </a:r>
          </a:p>
          <a:p>
            <a:pPr lvl="1"/>
            <a:r>
              <a:rPr lang="en-IN" sz="2400" dirty="0">
                <a:latin typeface="Times New Roman" pitchFamily="18" charset="0"/>
                <a:cs typeface="Times New Roman" pitchFamily="18" charset="0"/>
              </a:rPr>
              <a:t>Better </a:t>
            </a:r>
            <a:r>
              <a:rPr lang="en-IN" sz="2400" dirty="0" err="1">
                <a:latin typeface="Times New Roman" pitchFamily="18" charset="0"/>
                <a:cs typeface="Times New Roman" pitchFamily="18" charset="0"/>
              </a:rPr>
              <a:t>esthetics</a:t>
            </a:r>
            <a:r>
              <a:rPr lang="en-IN" sz="2400" dirty="0">
                <a:latin typeface="Times New Roman" pitchFamily="18" charset="0"/>
                <a:cs typeface="Times New Roman" pitchFamily="18" charset="0"/>
              </a:rPr>
              <a:t>, as they are less visible.</a:t>
            </a:r>
          </a:p>
        </p:txBody>
      </p:sp>
      <p:pic>
        <p:nvPicPr>
          <p:cNvPr id="11266" name="Picture 2"/>
          <p:cNvPicPr>
            <a:picLocks noChangeAspect="1" noChangeArrowheads="1"/>
          </p:cNvPicPr>
          <p:nvPr/>
        </p:nvPicPr>
        <p:blipFill>
          <a:blip r:embed="rId2"/>
          <a:srcRect l="60944" t="18554" r="3916" b="42383"/>
          <a:stretch>
            <a:fillRect/>
          </a:stretch>
        </p:blipFill>
        <p:spPr bwMode="auto">
          <a:xfrm>
            <a:off x="6373156" y="2000240"/>
            <a:ext cx="2556562" cy="2643206"/>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RETENTIVE COMPONENTS</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71406" y="1600200"/>
            <a:ext cx="6357982" cy="5043510"/>
          </a:xfrm>
        </p:spPr>
        <p:txBody>
          <a:bodyPr>
            <a:normAutofit/>
          </a:bodyPr>
          <a:lstStyle/>
          <a:p>
            <a:r>
              <a:rPr lang="en-IN" sz="2400" dirty="0">
                <a:latin typeface="Times New Roman" pitchFamily="18" charset="0"/>
                <a:cs typeface="Times New Roman" pitchFamily="18" charset="0"/>
              </a:rPr>
              <a:t>help to retain the appliance in place and resist displacement due to active components.</a:t>
            </a:r>
          </a:p>
          <a:p>
            <a:r>
              <a:rPr lang="en-IN" sz="2400" dirty="0">
                <a:latin typeface="Times New Roman" pitchFamily="18" charset="0"/>
                <a:cs typeface="Times New Roman" pitchFamily="18" charset="0"/>
              </a:rPr>
              <a:t>effectiveness of the active components is dependent on retention of the appliance. </a:t>
            </a:r>
          </a:p>
          <a:p>
            <a:r>
              <a:rPr lang="en-IN" sz="2400" dirty="0">
                <a:latin typeface="Times New Roman" pitchFamily="18" charset="0"/>
                <a:cs typeface="Times New Roman" pitchFamily="18" charset="0"/>
              </a:rPr>
              <a:t>Good fixation will help patient compliance, anchorage and tooth movement.</a:t>
            </a:r>
          </a:p>
          <a:p>
            <a:r>
              <a:rPr lang="en-IN" sz="2400" dirty="0" err="1">
                <a:latin typeface="Times New Roman" pitchFamily="18" charset="0"/>
                <a:cs typeface="Times New Roman" pitchFamily="18" charset="0"/>
              </a:rPr>
              <a:t>Tammoscheit</a:t>
            </a:r>
            <a:r>
              <a:rPr lang="en-IN" sz="2400" dirty="0">
                <a:latin typeface="Times New Roman" pitchFamily="18" charset="0"/>
                <a:cs typeface="Times New Roman" pitchFamily="18" charset="0"/>
              </a:rPr>
              <a:t> (1969) described three types of anchorage systems for active removable plates. His description was based on geometric designs, depending upon the placement of the support/ retentive units (Fig)</a:t>
            </a:r>
            <a:endParaRPr lang="en-IN" sz="2400" i="1" dirty="0">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2"/>
          <a:srcRect l="47767" t="44922" r="29722" b="32617"/>
          <a:stretch>
            <a:fillRect/>
          </a:stretch>
        </p:blipFill>
        <p:spPr bwMode="auto">
          <a:xfrm>
            <a:off x="6000760" y="3357562"/>
            <a:ext cx="2928926" cy="1643074"/>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229600" cy="4829196"/>
          </a:xfrm>
        </p:spPr>
        <p:txBody>
          <a:bodyPr>
            <a:noAutofit/>
          </a:bodyPr>
          <a:lstStyle/>
          <a:p>
            <a:r>
              <a:rPr lang="en-IN" sz="2400" dirty="0">
                <a:latin typeface="Times New Roman" pitchFamily="18" charset="0"/>
                <a:cs typeface="Times New Roman" pitchFamily="18" charset="0"/>
              </a:rPr>
              <a:t>Retention in a removable appliance is given for the following reasons</a:t>
            </a:r>
          </a:p>
          <a:p>
            <a:pPr lvl="1"/>
            <a:r>
              <a:rPr lang="en-IN" sz="2400" dirty="0">
                <a:latin typeface="Times New Roman" pitchFamily="18" charset="0"/>
                <a:cs typeface="Times New Roman" pitchFamily="18" charset="0"/>
              </a:rPr>
              <a:t>1. Active forces from bows, springs, screws and elastics can displace the appliance and make it ill fitting.</a:t>
            </a:r>
          </a:p>
          <a:p>
            <a:pPr lvl="1"/>
            <a:r>
              <a:rPr lang="en-IN" sz="2400" dirty="0">
                <a:latin typeface="Times New Roman" pitchFamily="18" charset="0"/>
                <a:cs typeface="Times New Roman" pitchFamily="18" charset="0"/>
              </a:rPr>
              <a:t>2. A loose-fitting appliance is uncomfortable and if it is continually moving in the mouth, it can lead to metal fatigue and failure.</a:t>
            </a:r>
          </a:p>
          <a:p>
            <a:pPr lvl="1"/>
            <a:r>
              <a:rPr lang="en-IN" sz="2400" dirty="0">
                <a:latin typeface="Times New Roman" pitchFamily="18" charset="0"/>
                <a:cs typeface="Times New Roman" pitchFamily="18" charset="0"/>
              </a:rPr>
              <a:t>3. Because of the above reasons, patient compliance will be poor and necessary tooth movements will not take place.</a:t>
            </a:r>
          </a:p>
          <a:p>
            <a:r>
              <a:rPr lang="en-IN" sz="2400" dirty="0">
                <a:latin typeface="Times New Roman" pitchFamily="18" charset="0"/>
                <a:cs typeface="Times New Roman" pitchFamily="18" charset="0"/>
              </a:rPr>
              <a:t>Good fixation is required to minimize such problems.</a:t>
            </a:r>
          </a:p>
          <a:p>
            <a:r>
              <a:rPr lang="en-IN" sz="2400" dirty="0">
                <a:latin typeface="Times New Roman" pitchFamily="18" charset="0"/>
                <a:cs typeface="Times New Roman" pitchFamily="18" charset="0"/>
              </a:rPr>
              <a:t>Adequate retention in a removable appliance is aided by wire components, which are known as clasps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CLASPS</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retentive components of most removable orthodontic appliances.</a:t>
            </a:r>
          </a:p>
          <a:p>
            <a:r>
              <a:rPr lang="en-IN" sz="2400" dirty="0">
                <a:latin typeface="Times New Roman" pitchFamily="18" charset="0"/>
                <a:cs typeface="Times New Roman" pitchFamily="18" charset="0"/>
              </a:rPr>
              <a:t>supposed to 'clasp' /hold the teeth in such a manner so as to resist the displacement of the appliance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 y="71414"/>
            <a:ext cx="6786610" cy="6543660"/>
          </a:xfrm>
        </p:spPr>
        <p:txBody>
          <a:bodyPr>
            <a:noAutofit/>
          </a:bodyPr>
          <a:lstStyle/>
          <a:p>
            <a:r>
              <a:rPr lang="en-IN" sz="2400" dirty="0">
                <a:latin typeface="Times New Roman" pitchFamily="18" charset="0"/>
                <a:cs typeface="Times New Roman" pitchFamily="18" charset="0"/>
              </a:rPr>
              <a:t>Mode of Action of Clasps</a:t>
            </a:r>
          </a:p>
          <a:p>
            <a:r>
              <a:rPr lang="en-IN" sz="2400" dirty="0">
                <a:latin typeface="Times New Roman" pitchFamily="18" charset="0"/>
                <a:cs typeface="Times New Roman" pitchFamily="18" charset="0"/>
              </a:rPr>
              <a:t>Between the maximum circumference of any tooth and anatomical neck, there are surfaces which slope inward towards the tooth axis on every side to produce areas of the teeth that are called undercuts</a:t>
            </a:r>
          </a:p>
          <a:p>
            <a:r>
              <a:rPr lang="en-IN" sz="2400" dirty="0">
                <a:latin typeface="Times New Roman" pitchFamily="18" charset="0"/>
                <a:cs typeface="Times New Roman" pitchFamily="18" charset="0"/>
              </a:rPr>
              <a:t>Clasps engage these undercut areas to aid in retention of a removable appliance.</a:t>
            </a:r>
          </a:p>
          <a:p>
            <a:r>
              <a:rPr lang="en-IN" sz="2400" dirty="0">
                <a:latin typeface="Times New Roman" pitchFamily="18" charset="0"/>
                <a:cs typeface="Times New Roman" pitchFamily="18" charset="0"/>
              </a:rPr>
              <a:t>There are 2 types of undercuts:</a:t>
            </a:r>
          </a:p>
          <a:p>
            <a:pPr lvl="1"/>
            <a:r>
              <a:rPr lang="en-IN" sz="2400" dirty="0">
                <a:latin typeface="Times New Roman" pitchFamily="18" charset="0"/>
                <a:cs typeface="Times New Roman" pitchFamily="18" charset="0"/>
              </a:rPr>
              <a:t>a. The proximal undercuts </a:t>
            </a:r>
          </a:p>
          <a:p>
            <a:pPr lvl="2"/>
            <a:r>
              <a:rPr lang="en-IN" dirty="0">
                <a:latin typeface="Times New Roman" pitchFamily="18" charset="0"/>
                <a:cs typeface="Times New Roman" pitchFamily="18" charset="0"/>
              </a:rPr>
              <a:t>extend from the contact area to the neck of the tooth.</a:t>
            </a:r>
          </a:p>
          <a:p>
            <a:pPr lvl="2"/>
            <a:r>
              <a:rPr lang="en-IN" dirty="0">
                <a:latin typeface="Times New Roman" pitchFamily="18" charset="0"/>
                <a:cs typeface="Times New Roman" pitchFamily="18" charset="0"/>
              </a:rPr>
              <a:t>appear soon after a tooth has erupted, more pronounced than cervical undercuts</a:t>
            </a:r>
          </a:p>
          <a:p>
            <a:pPr lvl="2"/>
            <a:r>
              <a:rPr lang="en-IN" dirty="0">
                <a:latin typeface="Times New Roman" pitchFamily="18" charset="0"/>
                <a:cs typeface="Times New Roman" pitchFamily="18" charset="0"/>
              </a:rPr>
              <a:t>visible from the </a:t>
            </a:r>
            <a:r>
              <a:rPr lang="en-IN" dirty="0" err="1">
                <a:latin typeface="Times New Roman" pitchFamily="18" charset="0"/>
                <a:cs typeface="Times New Roman" pitchFamily="18" charset="0"/>
              </a:rPr>
              <a:t>buccal</a:t>
            </a:r>
            <a:r>
              <a:rPr lang="en-IN" dirty="0">
                <a:latin typeface="Times New Roman" pitchFamily="18" charset="0"/>
                <a:cs typeface="Times New Roman" pitchFamily="18" charset="0"/>
              </a:rPr>
              <a:t> aspect </a:t>
            </a:r>
          </a:p>
          <a:p>
            <a:pPr lvl="2"/>
            <a:r>
              <a:rPr lang="en-IN" dirty="0">
                <a:latin typeface="Times New Roman" pitchFamily="18" charset="0"/>
                <a:cs typeface="Times New Roman" pitchFamily="18" charset="0"/>
              </a:rPr>
              <a:t>The Adams‘ clasp and </a:t>
            </a:r>
            <a:r>
              <a:rPr lang="en-IN" dirty="0" err="1">
                <a:latin typeface="Times New Roman" pitchFamily="18" charset="0"/>
                <a:cs typeface="Times New Roman" pitchFamily="18" charset="0"/>
              </a:rPr>
              <a:t>Crozat's</a:t>
            </a:r>
            <a:r>
              <a:rPr lang="en-IN" dirty="0">
                <a:latin typeface="Times New Roman" pitchFamily="18" charset="0"/>
                <a:cs typeface="Times New Roman" pitchFamily="18" charset="0"/>
              </a:rPr>
              <a:t> clasp make use of these Undercuts,</a:t>
            </a:r>
          </a:p>
        </p:txBody>
      </p:sp>
      <p:pic>
        <p:nvPicPr>
          <p:cNvPr id="13314" name="Picture 2"/>
          <p:cNvPicPr>
            <a:picLocks noChangeAspect="1" noChangeArrowheads="1"/>
          </p:cNvPicPr>
          <p:nvPr/>
        </p:nvPicPr>
        <p:blipFill>
          <a:blip r:embed="rId2"/>
          <a:srcRect l="47767" t="36133" r="32467" b="38476"/>
          <a:stretch>
            <a:fillRect/>
          </a:stretch>
        </p:blipFill>
        <p:spPr bwMode="auto">
          <a:xfrm>
            <a:off x="6215074" y="2143116"/>
            <a:ext cx="2736000" cy="197600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142908" y="1600200"/>
            <a:ext cx="5972188" cy="5257800"/>
          </a:xfrm>
        </p:spPr>
        <p:txBody>
          <a:bodyPr>
            <a:normAutofit/>
          </a:bodyPr>
          <a:lstStyle/>
          <a:p>
            <a:pPr lvl="1"/>
            <a:r>
              <a:rPr lang="en-IN" sz="2400" dirty="0">
                <a:latin typeface="Times New Roman" pitchFamily="18" charset="0"/>
                <a:cs typeface="Times New Roman" pitchFamily="18" charset="0"/>
              </a:rPr>
              <a:t>b. The </a:t>
            </a:r>
            <a:r>
              <a:rPr lang="en-IN" sz="2400" dirty="0" err="1">
                <a:latin typeface="Times New Roman" pitchFamily="18" charset="0"/>
                <a:cs typeface="Times New Roman" pitchFamily="18" charset="0"/>
              </a:rPr>
              <a:t>ceruical</a:t>
            </a:r>
            <a:r>
              <a:rPr lang="en-IN" sz="2400" dirty="0">
                <a:latin typeface="Times New Roman" pitchFamily="18" charset="0"/>
                <a:cs typeface="Times New Roman" pitchFamily="18" charset="0"/>
              </a:rPr>
              <a:t> undercuts </a:t>
            </a:r>
          </a:p>
          <a:p>
            <a:pPr lvl="2"/>
            <a:r>
              <a:rPr lang="en-IN" dirty="0">
                <a:latin typeface="Times New Roman" pitchFamily="18" charset="0"/>
                <a:cs typeface="Times New Roman" pitchFamily="18" charset="0"/>
              </a:rPr>
              <a:t>are present on the </a:t>
            </a:r>
            <a:r>
              <a:rPr lang="en-IN" dirty="0" err="1">
                <a:latin typeface="Times New Roman" pitchFamily="18" charset="0"/>
                <a:cs typeface="Times New Roman" pitchFamily="18" charset="0"/>
              </a:rPr>
              <a:t>buccal</a:t>
            </a:r>
            <a:r>
              <a:rPr lang="en-IN" dirty="0">
                <a:latin typeface="Times New Roman" pitchFamily="18" charset="0"/>
                <a:cs typeface="Times New Roman" pitchFamily="18" charset="0"/>
              </a:rPr>
              <a:t> and lingual surfaces of the teeth below the area of maximum circumference</a:t>
            </a:r>
          </a:p>
          <a:p>
            <a:pPr lvl="2"/>
            <a:r>
              <a:rPr lang="en-IN" dirty="0">
                <a:latin typeface="Times New Roman" pitchFamily="18" charset="0"/>
                <a:cs typeface="Times New Roman" pitchFamily="18" charset="0"/>
              </a:rPr>
              <a:t>visible from the </a:t>
            </a:r>
            <a:r>
              <a:rPr lang="en-IN" dirty="0" err="1">
                <a:latin typeface="Times New Roman" pitchFamily="18" charset="0"/>
                <a:cs typeface="Times New Roman" pitchFamily="18" charset="0"/>
              </a:rPr>
              <a:t>mesial</a:t>
            </a:r>
            <a:r>
              <a:rPr lang="en-IN" dirty="0">
                <a:latin typeface="Times New Roman" pitchFamily="18" charset="0"/>
                <a:cs typeface="Times New Roman" pitchFamily="18" charset="0"/>
              </a:rPr>
              <a:t> aspect </a:t>
            </a:r>
          </a:p>
          <a:p>
            <a:pPr lvl="2"/>
            <a:r>
              <a:rPr lang="en-IN" dirty="0">
                <a:latin typeface="Times New Roman" pitchFamily="18" charset="0"/>
                <a:cs typeface="Times New Roman" pitchFamily="18" charset="0"/>
              </a:rPr>
              <a:t>less extensive than the proximal undercuts and therefore less retentive.</a:t>
            </a:r>
          </a:p>
          <a:p>
            <a:pPr lvl="2"/>
            <a:r>
              <a:rPr lang="en-IN" dirty="0">
                <a:latin typeface="Times New Roman" pitchFamily="18" charset="0"/>
                <a:cs typeface="Times New Roman" pitchFamily="18" charset="0"/>
              </a:rPr>
              <a:t>cannot be used until the teeth are fully erupted to the anatomical neck.</a:t>
            </a:r>
          </a:p>
          <a:p>
            <a:pPr lvl="2"/>
            <a:r>
              <a:rPr lang="en-IN" dirty="0">
                <a:latin typeface="Times New Roman" pitchFamily="18" charset="0"/>
                <a:cs typeface="Times New Roman" pitchFamily="18" charset="0"/>
              </a:rPr>
              <a:t>Circumferential and Jackson's clasps are examples of clasps that engage the cervical undercuts.</a:t>
            </a:r>
          </a:p>
        </p:txBody>
      </p:sp>
      <p:pic>
        <p:nvPicPr>
          <p:cNvPr id="4" name="Picture 2"/>
          <p:cNvPicPr>
            <a:picLocks noChangeAspect="1" noChangeArrowheads="1"/>
          </p:cNvPicPr>
          <p:nvPr/>
        </p:nvPicPr>
        <p:blipFill>
          <a:blip r:embed="rId2"/>
          <a:srcRect l="47767" t="36133" r="32467" b="38476"/>
          <a:stretch>
            <a:fillRect/>
          </a:stretch>
        </p:blipFill>
        <p:spPr bwMode="auto">
          <a:xfrm>
            <a:off x="6215074" y="2714620"/>
            <a:ext cx="2736000" cy="197600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Requirements of an ideal clasp</a:t>
            </a:r>
          </a:p>
          <a:p>
            <a:pPr lvl="1"/>
            <a:r>
              <a:rPr lang="en-IN" sz="2400" dirty="0">
                <a:latin typeface="Times New Roman" pitchFamily="18" charset="0"/>
                <a:cs typeface="Times New Roman" pitchFamily="18" charset="0"/>
              </a:rPr>
              <a:t>Easy to fabricate.</a:t>
            </a:r>
          </a:p>
          <a:p>
            <a:pPr lvl="1"/>
            <a:r>
              <a:rPr lang="en-IN" sz="2400" dirty="0">
                <a:latin typeface="Times New Roman" pitchFamily="18" charset="0"/>
                <a:cs typeface="Times New Roman" pitchFamily="18" charset="0"/>
              </a:rPr>
              <a:t>Provide adequate retention.</a:t>
            </a:r>
          </a:p>
          <a:p>
            <a:pPr lvl="1"/>
            <a:r>
              <a:rPr lang="en-IN" sz="2400" dirty="0">
                <a:latin typeface="Times New Roman" pitchFamily="18" charset="0"/>
                <a:cs typeface="Times New Roman" pitchFamily="18" charset="0"/>
              </a:rPr>
              <a:t>No interference with occlusion.</a:t>
            </a:r>
          </a:p>
          <a:p>
            <a:pPr lvl="1"/>
            <a:r>
              <a:rPr lang="en-IN" sz="2400" dirty="0">
                <a:latin typeface="Times New Roman" pitchFamily="18" charset="0"/>
                <a:cs typeface="Times New Roman" pitchFamily="18" charset="0"/>
              </a:rPr>
              <a:t>Should not apply active force.</a:t>
            </a:r>
          </a:p>
          <a:p>
            <a:pPr lvl="1"/>
            <a:r>
              <a:rPr lang="en-IN" sz="2400" dirty="0">
                <a:latin typeface="Times New Roman" pitchFamily="18" charset="0"/>
                <a:cs typeface="Times New Roman" pitchFamily="18" charset="0"/>
              </a:rPr>
              <a:t>Able to use on both fully and partially erupted teeth.</a:t>
            </a:r>
          </a:p>
          <a:p>
            <a:pPr lvl="1"/>
            <a:r>
              <a:rPr lang="en-IN" sz="2400" dirty="0">
                <a:latin typeface="Times New Roman" pitchFamily="18" charset="0"/>
                <a:cs typeface="Times New Roman" pitchFamily="18" charset="0"/>
              </a:rPr>
              <a:t>No impingement on soft tissues.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43190"/>
            <a:ext cx="8229600" cy="1143000"/>
          </a:xfrm>
        </p:spPr>
        <p:txBody>
          <a:bodyPr/>
          <a:lstStyle/>
          <a:p>
            <a:r>
              <a:rPr lang="en-US" b="1" u="sng" dirty="0"/>
              <a:t>DIFFERENT TYPES OF CLASP</a:t>
            </a:r>
            <a:endParaRPr lang="en-IN" b="1" u="sng"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en-IN" sz="3200" b="1" u="sng" dirty="0">
                <a:latin typeface="Times New Roman" pitchFamily="18" charset="0"/>
                <a:cs typeface="Times New Roman" pitchFamily="18" charset="0"/>
              </a:rPr>
              <a:t>CIRCUMFERENTIAL/ C-CLASP</a:t>
            </a:r>
            <a:endParaRPr lang="en-IN" sz="3200" u="sng" dirty="0">
              <a:latin typeface="Times New Roman" pitchFamily="18" charset="0"/>
              <a:cs typeface="Times New Roman" pitchFamily="18" charset="0"/>
            </a:endParaRPr>
          </a:p>
        </p:txBody>
      </p:sp>
      <p:sp>
        <p:nvSpPr>
          <p:cNvPr id="3" name="Content Placeholder 2"/>
          <p:cNvSpPr>
            <a:spLocks noGrp="1"/>
          </p:cNvSpPr>
          <p:nvPr>
            <p:ph idx="1"/>
          </p:nvPr>
        </p:nvSpPr>
        <p:spPr>
          <a:xfrm>
            <a:off x="-32" y="857232"/>
            <a:ext cx="8858312" cy="3400436"/>
          </a:xfrm>
        </p:spPr>
        <p:txBody>
          <a:bodyPr>
            <a:noAutofit/>
          </a:bodyPr>
          <a:lstStyle/>
          <a:p>
            <a:r>
              <a:rPr lang="en-IN" sz="2400" dirty="0">
                <a:latin typeface="Times New Roman" pitchFamily="18" charset="0"/>
                <a:cs typeface="Times New Roman" pitchFamily="18" charset="0"/>
              </a:rPr>
              <a:t>also known as the three quarter clasp.</a:t>
            </a:r>
          </a:p>
          <a:p>
            <a:r>
              <a:rPr lang="en-IN" sz="2400" dirty="0">
                <a:latin typeface="Times New Roman" pitchFamily="18" charset="0"/>
                <a:cs typeface="Times New Roman" pitchFamily="18" charset="0"/>
              </a:rPr>
              <a:t>one of the simplest clasp in design and fabrication.</a:t>
            </a:r>
          </a:p>
          <a:p>
            <a:r>
              <a:rPr lang="en-IN" sz="2400" dirty="0">
                <a:latin typeface="Times New Roman" pitchFamily="18" charset="0"/>
                <a:cs typeface="Times New Roman" pitchFamily="18" charset="0"/>
              </a:rPr>
              <a:t>It is made from 0.7mm diameter </a:t>
            </a:r>
            <a:r>
              <a:rPr lang="en-IN" sz="2400" dirty="0" err="1">
                <a:latin typeface="Times New Roman" pitchFamily="18" charset="0"/>
                <a:cs typeface="Times New Roman" pitchFamily="18" charset="0"/>
              </a:rPr>
              <a:t>SSwire</a:t>
            </a:r>
            <a:r>
              <a:rPr lang="en-IN" sz="2400" dirty="0">
                <a:latin typeface="Times New Roman" pitchFamily="18" charset="0"/>
                <a:cs typeface="Times New Roman" pitchFamily="18" charset="0"/>
              </a:rPr>
              <a:t>.</a:t>
            </a:r>
          </a:p>
          <a:p>
            <a:r>
              <a:rPr lang="en-IN" sz="2400" dirty="0">
                <a:latin typeface="Times New Roman" pitchFamily="18" charset="0"/>
                <a:cs typeface="Times New Roman" pitchFamily="18" charset="0"/>
              </a:rPr>
              <a:t>engages the </a:t>
            </a:r>
            <a:r>
              <a:rPr lang="en-IN" sz="2400" dirty="0" err="1">
                <a:latin typeface="Times New Roman" pitchFamily="18" charset="0"/>
                <a:cs typeface="Times New Roman" pitchFamily="18" charset="0"/>
              </a:rPr>
              <a:t>buccal</a:t>
            </a:r>
            <a:r>
              <a:rPr lang="en-IN" sz="2400" dirty="0">
                <a:latin typeface="Times New Roman" pitchFamily="18" charset="0"/>
                <a:cs typeface="Times New Roman" pitchFamily="18" charset="0"/>
              </a:rPr>
              <a:t> cervical undercut (Fig. 38.l2C). </a:t>
            </a:r>
          </a:p>
          <a:p>
            <a:r>
              <a:rPr lang="en-IN" sz="2400" dirty="0">
                <a:latin typeface="Times New Roman" pitchFamily="18" charset="0"/>
                <a:cs typeface="Times New Roman" pitchFamily="18" charset="0"/>
              </a:rPr>
              <a:t>extends in the form of a "C" from one proximal undercut along the cervical margin to the other proximal side and is then brought </a:t>
            </a:r>
            <a:r>
              <a:rPr lang="en-IN" sz="2400" dirty="0" err="1">
                <a:latin typeface="Times New Roman" pitchFamily="18" charset="0"/>
                <a:cs typeface="Times New Roman" pitchFamily="18" charset="0"/>
              </a:rPr>
              <a:t>occlusally</a:t>
            </a:r>
            <a:r>
              <a:rPr lang="en-IN" sz="2400" dirty="0">
                <a:latin typeface="Times New Roman" pitchFamily="18" charset="0"/>
                <a:cs typeface="Times New Roman" pitchFamily="18" charset="0"/>
              </a:rPr>
              <a:t> over the embrasure to end as the retentive arm. </a:t>
            </a:r>
          </a:p>
          <a:p>
            <a:r>
              <a:rPr lang="en-IN" sz="2400" dirty="0">
                <a:latin typeface="Times New Roman" pitchFamily="18" charset="0"/>
                <a:cs typeface="Times New Roman" pitchFamily="18" charset="0"/>
              </a:rPr>
              <a:t>normally starts from the </a:t>
            </a:r>
            <a:r>
              <a:rPr lang="en-IN" sz="2400" dirty="0" err="1">
                <a:latin typeface="Times New Roman" pitchFamily="18" charset="0"/>
                <a:cs typeface="Times New Roman" pitchFamily="18" charset="0"/>
              </a:rPr>
              <a:t>mesial</a:t>
            </a:r>
            <a:r>
              <a:rPr lang="en-IN" sz="2400" dirty="0">
                <a:latin typeface="Times New Roman" pitchFamily="18" charset="0"/>
                <a:cs typeface="Times New Roman" pitchFamily="18" charset="0"/>
              </a:rPr>
              <a:t> side and ends on the distal side However, it cannot be used in teeth that are partially erupted, as the cervical undercut cannot be seen</a:t>
            </a:r>
          </a:p>
        </p:txBody>
      </p:sp>
      <p:pic>
        <p:nvPicPr>
          <p:cNvPr id="14338" name="Picture 2"/>
          <p:cNvPicPr>
            <a:picLocks noChangeAspect="1" noChangeArrowheads="1"/>
          </p:cNvPicPr>
          <p:nvPr/>
        </p:nvPicPr>
        <p:blipFill>
          <a:blip r:embed="rId2"/>
          <a:srcRect l="26903" t="25390" r="29722" b="49219"/>
          <a:stretch>
            <a:fillRect/>
          </a:stretch>
        </p:blipFill>
        <p:spPr bwMode="auto">
          <a:xfrm>
            <a:off x="2071702" y="4929198"/>
            <a:ext cx="5643570" cy="1857388"/>
          </a:xfrm>
          <a:prstGeom prst="rect">
            <a:avLst/>
          </a:prstGeom>
          <a:noFill/>
          <a:ln w="9525">
            <a:noFill/>
            <a:miter lim="800000"/>
            <a:headEnd/>
            <a:tailEnd/>
          </a:ln>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JACKSON’S CLASP</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242918" y="1428736"/>
            <a:ext cx="8686800" cy="3328998"/>
          </a:xfrm>
        </p:spPr>
        <p:txBody>
          <a:bodyPr>
            <a:normAutofit/>
          </a:bodyPr>
          <a:lstStyle/>
          <a:p>
            <a:r>
              <a:rPr lang="en-IN" sz="2400" dirty="0">
                <a:latin typeface="Times New Roman" pitchFamily="18" charset="0"/>
                <a:cs typeface="Times New Roman" pitchFamily="18" charset="0"/>
              </a:rPr>
              <a:t>Introduced by Jackson in 1906. </a:t>
            </a:r>
          </a:p>
          <a:p>
            <a:r>
              <a:rPr lang="en-IN" sz="2400" dirty="0">
                <a:latin typeface="Times New Roman" pitchFamily="18" charset="0"/>
                <a:cs typeface="Times New Roman" pitchFamily="18" charset="0"/>
              </a:rPr>
              <a:t>made from 0.7 mm SS wire. </a:t>
            </a:r>
          </a:p>
          <a:p>
            <a:r>
              <a:rPr lang="en-IN" sz="2400" dirty="0">
                <a:latin typeface="Times New Roman" pitchFamily="18" charset="0"/>
                <a:cs typeface="Times New Roman" pitchFamily="18" charset="0"/>
              </a:rPr>
              <a:t>adapted along the </a:t>
            </a:r>
            <a:r>
              <a:rPr lang="en-IN" sz="2400" dirty="0" err="1">
                <a:latin typeface="Times New Roman" pitchFamily="18" charset="0"/>
                <a:cs typeface="Times New Roman" pitchFamily="18" charset="0"/>
              </a:rPr>
              <a:t>buccal</a:t>
            </a:r>
            <a:r>
              <a:rPr lang="en-IN" sz="2400" dirty="0">
                <a:latin typeface="Times New Roman" pitchFamily="18" charset="0"/>
                <a:cs typeface="Times New Roman" pitchFamily="18" charset="0"/>
              </a:rPr>
              <a:t> cervical margin and extends along the </a:t>
            </a:r>
            <a:r>
              <a:rPr lang="en-IN" sz="2400" dirty="0" err="1">
                <a:latin typeface="Times New Roman" pitchFamily="18" charset="0"/>
                <a:cs typeface="Times New Roman" pitchFamily="18" charset="0"/>
              </a:rPr>
              <a:t>mesial</a:t>
            </a:r>
            <a:r>
              <a:rPr lang="en-IN" sz="2400" dirty="0">
                <a:latin typeface="Times New Roman" pitchFamily="18" charset="0"/>
                <a:cs typeface="Times New Roman" pitchFamily="18" charset="0"/>
              </a:rPr>
              <a:t> and distal undercuts (Fig.38.120), over the </a:t>
            </a:r>
            <a:r>
              <a:rPr lang="en-IN" sz="2400" dirty="0" err="1">
                <a:latin typeface="Times New Roman" pitchFamily="18" charset="0"/>
                <a:cs typeface="Times New Roman" pitchFamily="18" charset="0"/>
              </a:rPr>
              <a:t>occlusal</a:t>
            </a:r>
            <a:r>
              <a:rPr lang="en-IN" sz="2400" dirty="0">
                <a:latin typeface="Times New Roman" pitchFamily="18" charset="0"/>
                <a:cs typeface="Times New Roman" pitchFamily="18" charset="0"/>
              </a:rPr>
              <a:t> embrasure to end in two retentive arms on either side of the teeth.</a:t>
            </a:r>
          </a:p>
          <a:p>
            <a:r>
              <a:rPr lang="en-IN" sz="2400" dirty="0">
                <a:latin typeface="Times New Roman" pitchFamily="18" charset="0"/>
                <a:cs typeface="Times New Roman" pitchFamily="18" charset="0"/>
              </a:rPr>
              <a:t>cannot be used on partially erupted teeth</a:t>
            </a:r>
          </a:p>
          <a:p>
            <a:r>
              <a:rPr lang="en-IN" sz="2400" dirty="0">
                <a:latin typeface="Times New Roman" pitchFamily="18" charset="0"/>
                <a:cs typeface="Times New Roman" pitchFamily="18" charset="0"/>
              </a:rPr>
              <a:t>In fully erupted teeth, it provides adequate retention.</a:t>
            </a:r>
          </a:p>
        </p:txBody>
      </p:sp>
      <p:pic>
        <p:nvPicPr>
          <p:cNvPr id="15362" name="Picture 2"/>
          <p:cNvPicPr>
            <a:picLocks noChangeAspect="1" noChangeArrowheads="1"/>
          </p:cNvPicPr>
          <p:nvPr/>
        </p:nvPicPr>
        <p:blipFill>
          <a:blip r:embed="rId2"/>
          <a:srcRect l="26903" t="56641" r="30820" b="16992"/>
          <a:stretch>
            <a:fillRect/>
          </a:stretch>
        </p:blipFill>
        <p:spPr bwMode="auto">
          <a:xfrm>
            <a:off x="1928794" y="4643446"/>
            <a:ext cx="5500726" cy="1928826"/>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en-US" sz="3200" b="1" u="sng" dirty="0">
                <a:latin typeface="Times New Roman" pitchFamily="18" charset="0"/>
                <a:cs typeface="Times New Roman" pitchFamily="18" charset="0"/>
              </a:rPr>
              <a:t>SCHWARZ CLASP</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285720" y="785794"/>
            <a:ext cx="5715040" cy="6072206"/>
          </a:xfrm>
        </p:spPr>
        <p:txBody>
          <a:bodyPr>
            <a:noAutofit/>
          </a:bodyPr>
          <a:lstStyle/>
          <a:p>
            <a:r>
              <a:rPr lang="en-IN" sz="2400" dirty="0">
                <a:latin typeface="Times New Roman" pitchFamily="18" charset="0"/>
                <a:cs typeface="Times New Roman" pitchFamily="18" charset="0"/>
              </a:rPr>
              <a:t>made up of a number of arrowheads which make use of the proximal undercuts between the molars and between premolars and molars</a:t>
            </a:r>
          </a:p>
          <a:p>
            <a:r>
              <a:rPr lang="en-IN" sz="2400" dirty="0">
                <a:latin typeface="Times New Roman" pitchFamily="18" charset="0"/>
                <a:cs typeface="Times New Roman" pitchFamily="18" charset="0"/>
              </a:rPr>
              <a:t>also called the arrowhead clasp.</a:t>
            </a:r>
          </a:p>
          <a:p>
            <a:r>
              <a:rPr lang="en-IN" sz="2400" dirty="0">
                <a:latin typeface="Times New Roman" pitchFamily="18" charset="0"/>
                <a:cs typeface="Times New Roman" pitchFamily="18" charset="0"/>
              </a:rPr>
              <a:t>drawbacks:</a:t>
            </a:r>
          </a:p>
          <a:p>
            <a:pPr lvl="1"/>
            <a:r>
              <a:rPr lang="en-IN" sz="2400" dirty="0">
                <a:latin typeface="Times New Roman" pitchFamily="18" charset="0"/>
                <a:cs typeface="Times New Roman" pitchFamily="18" charset="0"/>
              </a:rPr>
              <a:t>It occupies a lot of space in the </a:t>
            </a:r>
            <a:r>
              <a:rPr lang="en-IN" sz="2400" dirty="0" err="1">
                <a:latin typeface="Times New Roman" pitchFamily="18" charset="0"/>
                <a:cs typeface="Times New Roman" pitchFamily="18" charset="0"/>
              </a:rPr>
              <a:t>buccal</a:t>
            </a:r>
            <a:r>
              <a:rPr lang="en-IN" sz="2400" dirty="0">
                <a:latin typeface="Times New Roman" pitchFamily="18" charset="0"/>
                <a:cs typeface="Times New Roman" pitchFamily="18" charset="0"/>
              </a:rPr>
              <a:t> vestibule.</a:t>
            </a:r>
          </a:p>
          <a:p>
            <a:pPr lvl="1"/>
            <a:r>
              <a:rPr lang="en-IN" sz="2400" dirty="0">
                <a:latin typeface="Times New Roman" pitchFamily="18" charset="0"/>
                <a:cs typeface="Times New Roman" pitchFamily="18" charset="0"/>
              </a:rPr>
              <a:t>It can irritate the soft tissues - patient compliance is not good.</a:t>
            </a:r>
          </a:p>
          <a:p>
            <a:pPr lvl="1"/>
            <a:r>
              <a:rPr lang="en-IN" sz="2400" dirty="0">
                <a:latin typeface="Times New Roman" pitchFamily="18" charset="0"/>
                <a:cs typeface="Times New Roman" pitchFamily="18" charset="0"/>
              </a:rPr>
              <a:t>Need special pliers for fabrication.</a:t>
            </a:r>
          </a:p>
          <a:p>
            <a:pPr lvl="1"/>
            <a:r>
              <a:rPr lang="en-IN" sz="2400" dirty="0">
                <a:latin typeface="Times New Roman" pitchFamily="18" charset="0"/>
                <a:cs typeface="Times New Roman" pitchFamily="18" charset="0"/>
              </a:rPr>
              <a:t>Chances of breakage are high because of its design and elasticity.</a:t>
            </a:r>
          </a:p>
          <a:p>
            <a:pPr lvl="1"/>
            <a:r>
              <a:rPr lang="en-IN" sz="2400" dirty="0">
                <a:latin typeface="Times New Roman" pitchFamily="18" charset="0"/>
                <a:cs typeface="Times New Roman" pitchFamily="18" charset="0"/>
              </a:rPr>
              <a:t>Difficult to fabricate and (time consuming).</a:t>
            </a:r>
          </a:p>
        </p:txBody>
      </p:sp>
      <p:pic>
        <p:nvPicPr>
          <p:cNvPr id="16386" name="Picture 2"/>
          <p:cNvPicPr>
            <a:picLocks noChangeAspect="1" noChangeArrowheads="1"/>
          </p:cNvPicPr>
          <p:nvPr/>
        </p:nvPicPr>
        <p:blipFill>
          <a:blip r:embed="rId2"/>
          <a:srcRect l="26354" t="24414" r="53331" b="51172"/>
          <a:stretch>
            <a:fillRect/>
          </a:stretch>
        </p:blipFill>
        <p:spPr bwMode="auto">
          <a:xfrm>
            <a:off x="6072198" y="2571744"/>
            <a:ext cx="2643206" cy="1785950"/>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en-US" sz="3200" b="1" u="sng" dirty="0">
                <a:latin typeface="Times New Roman" pitchFamily="18" charset="0"/>
                <a:cs typeface="Times New Roman" pitchFamily="18" charset="0"/>
              </a:rPr>
              <a:t>ADAMS CLASP</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71406" y="1142984"/>
            <a:ext cx="6215106" cy="4829196"/>
          </a:xfrm>
        </p:spPr>
        <p:txBody>
          <a:bodyPr>
            <a:noAutofit/>
          </a:bodyPr>
          <a:lstStyle/>
          <a:p>
            <a:r>
              <a:rPr lang="en-IN" sz="2400" dirty="0"/>
              <a:t>Devised by Professor C Philip Adams in 1948</a:t>
            </a:r>
          </a:p>
          <a:p>
            <a:r>
              <a:rPr lang="en-IN" sz="2400" dirty="0"/>
              <a:t>one of the most effective clasps.</a:t>
            </a:r>
          </a:p>
          <a:p>
            <a:r>
              <a:rPr lang="en-IN" sz="2400" dirty="0"/>
              <a:t>makes use of the </a:t>
            </a:r>
            <a:r>
              <a:rPr lang="en-IN" sz="2400" dirty="0" err="1"/>
              <a:t>mesial</a:t>
            </a:r>
            <a:r>
              <a:rPr lang="en-IN" sz="2400" dirty="0"/>
              <a:t> and distal proximal undercuts</a:t>
            </a:r>
          </a:p>
          <a:p>
            <a:r>
              <a:rPr lang="en-IN" sz="2400" dirty="0"/>
              <a:t>of the first permanent molars</a:t>
            </a:r>
          </a:p>
          <a:p>
            <a:r>
              <a:rPr lang="en-IN" sz="2400" dirty="0"/>
              <a:t>Also known as modified arrowhead, universal and Liverpool clasp. </a:t>
            </a:r>
          </a:p>
          <a:p>
            <a:r>
              <a:rPr lang="en-IN" sz="2400" dirty="0"/>
              <a:t>It is made from 0.7mm round </a:t>
            </a:r>
            <a:r>
              <a:rPr lang="en-IN" sz="2400" dirty="0" err="1"/>
              <a:t>SSwire</a:t>
            </a:r>
            <a:r>
              <a:rPr lang="en-IN" sz="2400" dirty="0"/>
              <a:t>.</a:t>
            </a:r>
          </a:p>
          <a:p>
            <a:r>
              <a:rPr lang="en-IN" sz="2400" dirty="0"/>
              <a:t>offers maximum retention as it engages the undercuts on the </a:t>
            </a:r>
            <a:r>
              <a:rPr lang="en-IN" sz="2400" dirty="0" err="1"/>
              <a:t>mesial</a:t>
            </a:r>
            <a:r>
              <a:rPr lang="en-IN" sz="2400" dirty="0"/>
              <a:t> and distal embrasures of first permanent molars.</a:t>
            </a:r>
          </a:p>
          <a:p>
            <a:r>
              <a:rPr lang="en-IN" sz="2400" dirty="0"/>
              <a:t>can be used on premolars, permanent molars and even deciduous molars in which case 0.6 mm diameter wire is used.</a:t>
            </a:r>
          </a:p>
        </p:txBody>
      </p:sp>
      <p:pic>
        <p:nvPicPr>
          <p:cNvPr id="17410" name="Picture 2"/>
          <p:cNvPicPr>
            <a:picLocks noChangeAspect="1" noChangeArrowheads="1"/>
          </p:cNvPicPr>
          <p:nvPr/>
        </p:nvPicPr>
        <p:blipFill>
          <a:blip r:embed="rId2"/>
          <a:srcRect l="26354" t="30273" r="53331" b="15039"/>
          <a:stretch>
            <a:fillRect/>
          </a:stretch>
        </p:blipFill>
        <p:spPr bwMode="auto">
          <a:xfrm>
            <a:off x="6357950" y="1714488"/>
            <a:ext cx="2643206" cy="4000528"/>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572164"/>
          </a:xfrm>
        </p:spPr>
        <p:txBody>
          <a:bodyPr>
            <a:noAutofit/>
          </a:bodyPr>
          <a:lstStyle/>
          <a:p>
            <a:r>
              <a:rPr lang="en-IN" sz="2400" dirty="0">
                <a:latin typeface="Times New Roman" pitchFamily="18" charset="0"/>
                <a:cs typeface="Times New Roman" pitchFamily="18" charset="0"/>
              </a:rPr>
              <a:t>advantages over other clasps, which are:</a:t>
            </a:r>
          </a:p>
          <a:p>
            <a:pPr lvl="1"/>
            <a:r>
              <a:rPr lang="en-IN" sz="2400" dirty="0">
                <a:latin typeface="Times New Roman" pitchFamily="18" charset="0"/>
                <a:cs typeface="Times New Roman" pitchFamily="18" charset="0"/>
              </a:rPr>
              <a:t>It is simple, strong and easily constructed.</a:t>
            </a:r>
          </a:p>
          <a:p>
            <a:pPr lvl="1"/>
            <a:r>
              <a:rPr lang="en-IN" sz="2400" dirty="0">
                <a:latin typeface="Times New Roman" pitchFamily="18" charset="0"/>
                <a:cs typeface="Times New Roman" pitchFamily="18" charset="0"/>
              </a:rPr>
              <a:t>It offers excellent retention.</a:t>
            </a:r>
          </a:p>
          <a:p>
            <a:pPr lvl="1"/>
            <a:r>
              <a:rPr lang="en-IN" sz="2400" dirty="0">
                <a:latin typeface="Times New Roman" pitchFamily="18" charset="0"/>
                <a:cs typeface="Times New Roman" pitchFamily="18" charset="0"/>
              </a:rPr>
              <a:t>It can be used on any tooth be it incisor, premolars or molars.</a:t>
            </a:r>
          </a:p>
          <a:p>
            <a:pPr lvl="1"/>
            <a:r>
              <a:rPr lang="en-IN" sz="2400" dirty="0">
                <a:latin typeface="Times New Roman" pitchFamily="18" charset="0"/>
                <a:cs typeface="Times New Roman" pitchFamily="18" charset="0"/>
              </a:rPr>
              <a:t>It is neat and unobtrusive and it makes an appliance easy to insert and remove using the bridges of the clasp.</a:t>
            </a:r>
          </a:p>
          <a:p>
            <a:pPr lvl="1"/>
            <a:r>
              <a:rPr lang="en-IN" sz="2400" dirty="0">
                <a:latin typeface="Times New Roman" pitchFamily="18" charset="0"/>
                <a:cs typeface="Times New Roman" pitchFamily="18" charset="0"/>
              </a:rPr>
              <a:t>Good patient compliance as it is comfortable to wear and resistant to breakage.</a:t>
            </a:r>
          </a:p>
          <a:p>
            <a:pPr lvl="1"/>
            <a:r>
              <a:rPr lang="en-IN" sz="2400" dirty="0">
                <a:latin typeface="Times New Roman" pitchFamily="18" charset="0"/>
                <a:cs typeface="Times New Roman" pitchFamily="18" charset="0"/>
              </a:rPr>
              <a:t>It can be used on both deciduous and permanent teeth.</a:t>
            </a:r>
          </a:p>
          <a:p>
            <a:pPr lvl="1"/>
            <a:r>
              <a:rPr lang="en-IN" sz="2400" dirty="0">
                <a:latin typeface="Times New Roman" pitchFamily="18" charset="0"/>
                <a:cs typeface="Times New Roman" pitchFamily="18" charset="0"/>
              </a:rPr>
              <a:t>A number of modifications enable its use in a wide variety of appliances.</a:t>
            </a:r>
          </a:p>
          <a:p>
            <a:pPr lvl="1"/>
            <a:r>
              <a:rPr lang="en-IN" sz="2400" dirty="0">
                <a:latin typeface="Times New Roman" pitchFamily="18" charset="0"/>
                <a:cs typeface="Times New Roman" pitchFamily="18" charset="0"/>
              </a:rPr>
              <a:t>No special instrument is required for its fabrication.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u="sng" dirty="0">
                <a:latin typeface="Times New Roman" pitchFamily="18" charset="0"/>
                <a:cs typeface="Times New Roman" pitchFamily="18" charset="0"/>
              </a:rPr>
              <a:t>FABRICATING THE ADAMS' CLASP</a:t>
            </a:r>
            <a:endParaRPr lang="en-IN" sz="3200" u="sng" dirty="0">
              <a:latin typeface="Times New Roman" pitchFamily="18" charset="0"/>
              <a:cs typeface="Times New Roman" pitchFamily="18" charset="0"/>
            </a:endParaRPr>
          </a:p>
        </p:txBody>
      </p:sp>
      <p:sp>
        <p:nvSpPr>
          <p:cNvPr id="3" name="Content Placeholder 2"/>
          <p:cNvSpPr>
            <a:spLocks noGrp="1"/>
          </p:cNvSpPr>
          <p:nvPr>
            <p:ph idx="1"/>
          </p:nvPr>
        </p:nvSpPr>
        <p:spPr>
          <a:xfrm>
            <a:off x="-32" y="1357298"/>
            <a:ext cx="6543692" cy="5257800"/>
          </a:xfrm>
        </p:spPr>
        <p:txBody>
          <a:bodyPr>
            <a:normAutofit fontScale="62500" lnSpcReduction="20000"/>
          </a:bodyPr>
          <a:lstStyle/>
          <a:p>
            <a:r>
              <a:rPr lang="en-IN" dirty="0"/>
              <a:t>The Adams' clasp is made of the following constituents:</a:t>
            </a:r>
          </a:p>
          <a:p>
            <a:pPr lvl="1"/>
            <a:r>
              <a:rPr lang="en-IN" dirty="0"/>
              <a:t>a. Two arrowheads</a:t>
            </a:r>
          </a:p>
          <a:p>
            <a:pPr lvl="1"/>
            <a:r>
              <a:rPr lang="en-IN" dirty="0"/>
              <a:t>b. Connecting bridge</a:t>
            </a:r>
          </a:p>
          <a:p>
            <a:pPr lvl="1"/>
            <a:r>
              <a:rPr lang="en-IN" dirty="0"/>
              <a:t>c. Two retentive arms with tags.</a:t>
            </a:r>
          </a:p>
          <a:p>
            <a:r>
              <a:rPr lang="en-IN" dirty="0"/>
              <a:t>There are 3 stages in the formation of Adams' clasp</a:t>
            </a:r>
          </a:p>
          <a:p>
            <a:r>
              <a:rPr lang="en-IN" dirty="0"/>
              <a:t>and each arrowhead is made by 3 distinct bends:</a:t>
            </a:r>
          </a:p>
          <a:p>
            <a:r>
              <a:rPr lang="en-IN" dirty="0"/>
              <a:t>A 7-8 cm long piece of wire is taken.</a:t>
            </a:r>
          </a:p>
          <a:p>
            <a:r>
              <a:rPr lang="en-IN" dirty="0" err="1"/>
              <a:t>i</a:t>
            </a:r>
            <a:r>
              <a:rPr lang="en-IN" dirty="0"/>
              <a:t>. The 1st bend is a little more than a right angle. Two such bends are made, which are connected by a bridge long enough to span the tooth. The length of the bridge is usually two/third the </a:t>
            </a:r>
            <a:r>
              <a:rPr lang="en-IN" dirty="0" err="1"/>
              <a:t>mesiodistal</a:t>
            </a:r>
            <a:r>
              <a:rPr lang="en-IN" dirty="0"/>
              <a:t> width of the tooth or the distance between the two </a:t>
            </a:r>
            <a:r>
              <a:rPr lang="en-IN" dirty="0" err="1"/>
              <a:t>buccal</a:t>
            </a:r>
            <a:r>
              <a:rPr lang="en-IN" dirty="0"/>
              <a:t> </a:t>
            </a:r>
            <a:r>
              <a:rPr lang="en-IN" dirty="0" err="1"/>
              <a:t>cusptips</a:t>
            </a:r>
            <a:endParaRPr lang="en-IN" dirty="0"/>
          </a:p>
          <a:p>
            <a:r>
              <a:rPr lang="en-IN" dirty="0"/>
              <a:t>ii. The 2nd bend is made in 2 stages of 90°each. The wire is first bent at right angles. The clasp is tilted downwards against the pliers and the arrowhead is formed by bending outside the tip of the beak. This second bend forms a V-turn in the wire of 180°. The slope of the arrowheads is adjusted to follow the gingival margin.</a:t>
            </a:r>
          </a:p>
        </p:txBody>
      </p:sp>
      <p:pic>
        <p:nvPicPr>
          <p:cNvPr id="18434" name="Picture 2"/>
          <p:cNvPicPr>
            <a:picLocks noChangeAspect="1" noChangeArrowheads="1"/>
          </p:cNvPicPr>
          <p:nvPr/>
        </p:nvPicPr>
        <p:blipFill>
          <a:blip r:embed="rId2"/>
          <a:srcRect l="27452" t="25390" r="53880" b="58008"/>
          <a:stretch>
            <a:fillRect/>
          </a:stretch>
        </p:blipFill>
        <p:spPr bwMode="auto">
          <a:xfrm>
            <a:off x="6429388" y="1857364"/>
            <a:ext cx="2428892" cy="1214446"/>
          </a:xfrm>
          <a:prstGeom prst="rect">
            <a:avLst/>
          </a:prstGeom>
          <a:noFill/>
          <a:ln w="9525">
            <a:noFill/>
            <a:miter lim="800000"/>
            <a:headEnd/>
            <a:tailEnd/>
          </a:ln>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iii. The 3rd bend is given to bring the tags of the clasp over the embrasure between the teeth and on to the lingual side to get embedded in the base plate. The arrowhead is grasped from the inside of the clasp with half the length of the arrowhead between the beaks of the pliers and the tag is bent through 900- Holding the arrowhead at the top of the pliers, the tag is bent through a further 45° and then tried on the tooth. The retentive arm is kept slightly away from the mucosa and tags are made at the ends.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u="sng" dirty="0">
                <a:latin typeface="Times New Roman" pitchFamily="18" charset="0"/>
                <a:cs typeface="Times New Roman" pitchFamily="18" charset="0"/>
              </a:rPr>
              <a:t>MODIFICATIONS OF ADAMS' CLASP</a:t>
            </a:r>
            <a:endParaRPr lang="en-IN" sz="3200" u="sng" dirty="0">
              <a:latin typeface="Times New Roman" pitchFamily="18" charset="0"/>
              <a:cs typeface="Times New Roman" pitchFamily="18" charset="0"/>
            </a:endParaRPr>
          </a:p>
        </p:txBody>
      </p:sp>
      <p:sp>
        <p:nvSpPr>
          <p:cNvPr id="3" name="Content Placeholder 2"/>
          <p:cNvSpPr>
            <a:spLocks noGrp="1"/>
          </p:cNvSpPr>
          <p:nvPr>
            <p:ph idx="1"/>
          </p:nvPr>
        </p:nvSpPr>
        <p:spPr>
          <a:xfrm>
            <a:off x="-32" y="1600200"/>
            <a:ext cx="6115064" cy="4972072"/>
          </a:xfrm>
        </p:spPr>
        <p:txBody>
          <a:bodyPr>
            <a:normAutofit fontScale="77500" lnSpcReduction="20000"/>
          </a:bodyPr>
          <a:lstStyle/>
          <a:p>
            <a:r>
              <a:rPr lang="en-IN" dirty="0">
                <a:latin typeface="Times New Roman" pitchFamily="18" charset="0"/>
                <a:cs typeface="Times New Roman" pitchFamily="18" charset="0"/>
              </a:rPr>
              <a:t>A number of modifications are available to permit additional uses:</a:t>
            </a:r>
          </a:p>
          <a:p>
            <a:pPr lvl="1"/>
            <a:r>
              <a:rPr lang="en-IN" dirty="0" err="1">
                <a:latin typeface="Times New Roman" pitchFamily="18" charset="0"/>
                <a:cs typeface="Times New Roman" pitchFamily="18" charset="0"/>
              </a:rPr>
              <a:t>i</a:t>
            </a:r>
            <a:r>
              <a:rPr lang="en-IN" dirty="0">
                <a:latin typeface="Times New Roman" pitchFamily="18" charset="0"/>
                <a:cs typeface="Times New Roman" pitchFamily="18" charset="0"/>
              </a:rPr>
              <a:t>. Adams' clasp with single arrowhead This type of clasp is indicated in a partially erupted tooth usually the last erupted molar. The single arrowhead is positioned in the </a:t>
            </a:r>
            <a:r>
              <a:rPr lang="en-IN" dirty="0" err="1">
                <a:latin typeface="Times New Roman" pitchFamily="18" charset="0"/>
                <a:cs typeface="Times New Roman" pitchFamily="18" charset="0"/>
              </a:rPr>
              <a:t>mesial</a:t>
            </a:r>
            <a:r>
              <a:rPr lang="en-IN" dirty="0">
                <a:latin typeface="Times New Roman" pitchFamily="18" charset="0"/>
                <a:cs typeface="Times New Roman" pitchFamily="18" charset="0"/>
              </a:rPr>
              <a:t> undercut. Instead of a distal arrowhead, the bridge is modified to encircle the tooth distally and end in </a:t>
            </a:r>
            <a:r>
              <a:rPr lang="pt-BR" dirty="0">
                <a:latin typeface="Times New Roman" pitchFamily="18" charset="0"/>
                <a:cs typeface="Times New Roman" pitchFamily="18" charset="0"/>
              </a:rPr>
              <a:t>a retentive arm (Fig. a).</a:t>
            </a:r>
          </a:p>
          <a:p>
            <a:pPr lvl="1"/>
            <a:r>
              <a:rPr lang="en-IN" dirty="0">
                <a:latin typeface="Times New Roman" pitchFamily="18" charset="0"/>
                <a:cs typeface="Times New Roman" pitchFamily="18" charset="0"/>
              </a:rPr>
              <a:t>ii. Adams' clasp with additional arrowhead When additional retention is required and a single Adams' clasp is not sufficient, an accessory arrowhead clasp can be fabricated on the adjacent tooth and soldered to the bridge of the main Adams’ clasp (Fig. b), e.g. Adams' clasp on the first molar with an additional arrowhead on the second premolar.</a:t>
            </a:r>
          </a:p>
        </p:txBody>
      </p:sp>
      <p:pic>
        <p:nvPicPr>
          <p:cNvPr id="19458" name="Picture 2"/>
          <p:cNvPicPr>
            <a:picLocks noChangeAspect="1" noChangeArrowheads="1"/>
          </p:cNvPicPr>
          <p:nvPr/>
        </p:nvPicPr>
        <p:blipFill>
          <a:blip r:embed="rId2"/>
          <a:srcRect l="49414" t="24414" r="39056" b="46289"/>
          <a:stretch>
            <a:fillRect/>
          </a:stretch>
        </p:blipFill>
        <p:spPr bwMode="auto">
          <a:xfrm>
            <a:off x="7000892" y="1500174"/>
            <a:ext cx="1713600" cy="2448000"/>
          </a:xfrm>
          <a:prstGeom prst="rect">
            <a:avLst/>
          </a:prstGeom>
          <a:noFill/>
          <a:ln w="9525">
            <a:noFill/>
            <a:miter lim="800000"/>
            <a:headEnd/>
            <a:tailEnd/>
          </a:ln>
          <a:effectLst/>
        </p:spPr>
      </p:pic>
      <p:pic>
        <p:nvPicPr>
          <p:cNvPr id="5" name="Picture 2"/>
          <p:cNvPicPr>
            <a:picLocks noChangeAspect="1" noChangeArrowheads="1"/>
          </p:cNvPicPr>
          <p:nvPr/>
        </p:nvPicPr>
        <p:blipFill>
          <a:blip r:embed="rId2"/>
          <a:srcRect l="49414" t="56641" r="39056" b="14062"/>
          <a:stretch>
            <a:fillRect/>
          </a:stretch>
        </p:blipFill>
        <p:spPr bwMode="auto">
          <a:xfrm>
            <a:off x="7000892" y="4071942"/>
            <a:ext cx="1713600" cy="2448000"/>
          </a:xfrm>
          <a:prstGeom prst="rect">
            <a:avLst/>
          </a:prstGeom>
          <a:noFill/>
          <a:ln w="9525">
            <a:noFill/>
            <a:miter lim="800000"/>
            <a:headEnd/>
            <a:tailEnd/>
          </a:ln>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 y="214290"/>
            <a:ext cx="5572164" cy="6643710"/>
          </a:xfrm>
        </p:spPr>
        <p:txBody>
          <a:bodyPr>
            <a:normAutofit/>
          </a:bodyPr>
          <a:lstStyle/>
          <a:p>
            <a:pPr lvl="1"/>
            <a:r>
              <a:rPr lang="en-IN" sz="2400" dirty="0">
                <a:latin typeface="Times New Roman" pitchFamily="18" charset="0"/>
                <a:cs typeface="Times New Roman" pitchFamily="18" charset="0"/>
              </a:rPr>
              <a:t>iii. Adams' with distal extension A distal extension can be incorporated in the distal arrowhead of the Adams' (Fig. a). This acts as a traction hook for engaging elastics.</a:t>
            </a:r>
          </a:p>
          <a:p>
            <a:pPr lvl="1"/>
            <a:r>
              <a:rPr lang="en-IN" sz="2400" dirty="0">
                <a:latin typeface="Times New Roman" pitchFamily="18" charset="0"/>
                <a:cs typeface="Times New Roman" pitchFamily="18" charset="0"/>
              </a:rPr>
              <a:t>iv. Adams' clasp with J-hook Another accessory for engaging elastics is a J-hook that is soldered to the bridge of the clasp (Fig. b).</a:t>
            </a:r>
          </a:p>
          <a:p>
            <a:pPr lvl="1"/>
            <a:r>
              <a:rPr lang="en-IN" sz="2400" dirty="0">
                <a:latin typeface="Times New Roman" pitchFamily="18" charset="0"/>
                <a:cs typeface="Times New Roman" pitchFamily="18" charset="0"/>
              </a:rPr>
              <a:t>v. Adams' clasp with helix A helix can also be incorporated in the bridge of </a:t>
            </a:r>
            <a:r>
              <a:rPr lang="en-IN" sz="2400" dirty="0" err="1">
                <a:latin typeface="Times New Roman" pitchFamily="18" charset="0"/>
                <a:cs typeface="Times New Roman" pitchFamily="18" charset="0"/>
              </a:rPr>
              <a:t>Adarns</a:t>
            </a:r>
            <a:r>
              <a:rPr lang="en-IN" sz="2400" dirty="0">
                <a:latin typeface="Times New Roman" pitchFamily="18" charset="0"/>
                <a:cs typeface="Times New Roman" pitchFamily="18" charset="0"/>
              </a:rPr>
              <a:t>' for engaging elastics (Fig. c).</a:t>
            </a:r>
          </a:p>
        </p:txBody>
      </p:sp>
      <p:pic>
        <p:nvPicPr>
          <p:cNvPr id="20482" name="Picture 2"/>
          <p:cNvPicPr>
            <a:picLocks noChangeAspect="1" noChangeArrowheads="1"/>
          </p:cNvPicPr>
          <p:nvPr/>
        </p:nvPicPr>
        <p:blipFill>
          <a:blip r:embed="rId2"/>
          <a:srcRect l="32394" t="23437" r="53331" b="58985"/>
          <a:stretch>
            <a:fillRect/>
          </a:stretch>
        </p:blipFill>
        <p:spPr bwMode="auto">
          <a:xfrm>
            <a:off x="6357950" y="357166"/>
            <a:ext cx="1857388" cy="1285884"/>
          </a:xfrm>
          <a:prstGeom prst="rect">
            <a:avLst/>
          </a:prstGeom>
          <a:noFill/>
          <a:ln w="9525">
            <a:noFill/>
            <a:miter lim="800000"/>
            <a:headEnd/>
            <a:tailEnd/>
          </a:ln>
          <a:effectLst/>
        </p:spPr>
      </p:pic>
      <p:pic>
        <p:nvPicPr>
          <p:cNvPr id="5" name="Picture 2"/>
          <p:cNvPicPr>
            <a:picLocks noChangeAspect="1" noChangeArrowheads="1"/>
          </p:cNvPicPr>
          <p:nvPr/>
        </p:nvPicPr>
        <p:blipFill>
          <a:blip r:embed="rId2"/>
          <a:srcRect l="47768" t="23437" r="38506" b="58985"/>
          <a:stretch>
            <a:fillRect/>
          </a:stretch>
        </p:blipFill>
        <p:spPr bwMode="auto">
          <a:xfrm>
            <a:off x="6429388" y="2214554"/>
            <a:ext cx="1785918" cy="1285884"/>
          </a:xfrm>
          <a:prstGeom prst="rect">
            <a:avLst/>
          </a:prstGeom>
          <a:noFill/>
          <a:ln w="9525">
            <a:noFill/>
            <a:miter lim="800000"/>
            <a:headEnd/>
            <a:tailEnd/>
          </a:ln>
          <a:effectLst/>
        </p:spPr>
      </p:pic>
      <p:pic>
        <p:nvPicPr>
          <p:cNvPr id="20483" name="Picture 3"/>
          <p:cNvPicPr>
            <a:picLocks noChangeAspect="1" noChangeArrowheads="1"/>
          </p:cNvPicPr>
          <p:nvPr/>
        </p:nvPicPr>
        <p:blipFill>
          <a:blip r:embed="rId3"/>
          <a:srcRect l="32979" t="45117" r="52745" b="17774"/>
          <a:stretch>
            <a:fillRect/>
          </a:stretch>
        </p:blipFill>
        <p:spPr bwMode="auto">
          <a:xfrm>
            <a:off x="6429388" y="4000504"/>
            <a:ext cx="1857388" cy="2714644"/>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 y="928670"/>
            <a:ext cx="5572164" cy="5929330"/>
          </a:xfrm>
        </p:spPr>
        <p:txBody>
          <a:bodyPr>
            <a:normAutofit/>
          </a:bodyPr>
          <a:lstStyle/>
          <a:p>
            <a:pPr lvl="1"/>
            <a:r>
              <a:rPr lang="en-IN" sz="2400" dirty="0">
                <a:latin typeface="Times New Roman" pitchFamily="18" charset="0"/>
                <a:cs typeface="Times New Roman" pitchFamily="18" charset="0"/>
              </a:rPr>
              <a:t>vi. Adams' clasp with soldered </a:t>
            </a:r>
            <a:r>
              <a:rPr lang="en-IN" sz="2400" dirty="0" err="1">
                <a:latin typeface="Times New Roman" pitchFamily="18" charset="0"/>
                <a:cs typeface="Times New Roman" pitchFamily="18" charset="0"/>
              </a:rPr>
              <a:t>buccal</a:t>
            </a:r>
            <a:r>
              <a:rPr lang="en-IN" sz="2400" dirty="0">
                <a:latin typeface="Times New Roman" pitchFamily="18" charset="0"/>
                <a:cs typeface="Times New Roman" pitchFamily="18" charset="0"/>
              </a:rPr>
              <a:t> tube Tubes can be soldered to the bridge of claps (Fig. a) for use of </a:t>
            </a:r>
            <a:r>
              <a:rPr lang="en-IN" sz="2400" dirty="0" err="1">
                <a:latin typeface="Times New Roman" pitchFamily="18" charset="0"/>
                <a:cs typeface="Times New Roman" pitchFamily="18" charset="0"/>
              </a:rPr>
              <a:t>extraoral</a:t>
            </a:r>
            <a:r>
              <a:rPr lang="en-IN" sz="2400" dirty="0">
                <a:latin typeface="Times New Roman" pitchFamily="18" charset="0"/>
                <a:cs typeface="Times New Roman" pitchFamily="18" charset="0"/>
              </a:rPr>
              <a:t> attachment. </a:t>
            </a:r>
          </a:p>
          <a:p>
            <a:pPr lvl="1"/>
            <a:r>
              <a:rPr lang="en-IN" sz="2400" dirty="0">
                <a:latin typeface="Times New Roman" pitchFamily="18" charset="0"/>
                <a:cs typeface="Times New Roman" pitchFamily="18" charset="0"/>
              </a:rPr>
              <a:t>vii. Adams' clasp on incisors and premolars Adams' can be fabricated on any tooth and for even a span of two teeth (Fig. b).</a:t>
            </a:r>
          </a:p>
          <a:p>
            <a:r>
              <a:rPr lang="en-IN" sz="2400" dirty="0">
                <a:latin typeface="Times New Roman" pitchFamily="18" charset="0"/>
                <a:cs typeface="Times New Roman" pitchFamily="18" charset="0"/>
              </a:rPr>
              <a:t>In every case, the basic form of the clasp is maintained so that clasping efficiency is undiminished</a:t>
            </a:r>
          </a:p>
        </p:txBody>
      </p:sp>
      <p:pic>
        <p:nvPicPr>
          <p:cNvPr id="20483" name="Picture 3"/>
          <p:cNvPicPr>
            <a:picLocks noChangeAspect="1" noChangeArrowheads="1"/>
          </p:cNvPicPr>
          <p:nvPr/>
        </p:nvPicPr>
        <p:blipFill>
          <a:blip r:embed="rId2"/>
          <a:srcRect l="47254" t="45117" r="38470" b="17774"/>
          <a:stretch>
            <a:fillRect/>
          </a:stretch>
        </p:blipFill>
        <p:spPr bwMode="auto">
          <a:xfrm>
            <a:off x="6643702" y="428604"/>
            <a:ext cx="1857600" cy="2714958"/>
          </a:xfrm>
          <a:prstGeom prst="rect">
            <a:avLst/>
          </a:prstGeom>
          <a:noFill/>
          <a:ln w="9525">
            <a:noFill/>
            <a:miter lim="800000"/>
            <a:headEnd/>
            <a:tailEnd/>
          </a:ln>
          <a:effectLst/>
        </p:spPr>
      </p:pic>
      <p:pic>
        <p:nvPicPr>
          <p:cNvPr id="21506" name="Picture 2"/>
          <p:cNvPicPr>
            <a:picLocks noChangeAspect="1" noChangeArrowheads="1"/>
          </p:cNvPicPr>
          <p:nvPr/>
        </p:nvPicPr>
        <p:blipFill>
          <a:blip r:embed="rId3"/>
          <a:srcRect l="32943" t="44922" r="52782" b="19922"/>
          <a:stretch>
            <a:fillRect/>
          </a:stretch>
        </p:blipFill>
        <p:spPr bwMode="auto">
          <a:xfrm>
            <a:off x="6643702" y="3571876"/>
            <a:ext cx="1857388" cy="2571768"/>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SOUTHEND CLASP</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42844" y="1600200"/>
            <a:ext cx="5543560" cy="4525963"/>
          </a:xfrm>
        </p:spPr>
        <p:txBody>
          <a:bodyPr>
            <a:normAutofit/>
          </a:bodyPr>
          <a:lstStyle/>
          <a:p>
            <a:r>
              <a:rPr lang="en-IN" sz="2400" dirty="0">
                <a:latin typeface="Times New Roman" pitchFamily="18" charset="0"/>
                <a:cs typeface="Times New Roman" pitchFamily="18" charset="0"/>
              </a:rPr>
              <a:t>used for retention in the anterior region.</a:t>
            </a:r>
          </a:p>
          <a:p>
            <a:r>
              <a:rPr lang="en-IN" sz="2400" dirty="0">
                <a:latin typeface="Times New Roman" pitchFamily="18" charset="0"/>
                <a:cs typeface="Times New Roman" pitchFamily="18" charset="0"/>
              </a:rPr>
              <a:t>constructed along the gingival margin of both the maxillary central incisors and the distal ends end as retentive areas on the palatal side. This clasp can be used when upper incisors are not </a:t>
            </a:r>
            <a:r>
              <a:rPr lang="en-IN" sz="2400" dirty="0" err="1">
                <a:latin typeface="Times New Roman" pitchFamily="18" charset="0"/>
                <a:cs typeface="Times New Roman" pitchFamily="18" charset="0"/>
              </a:rPr>
              <a:t>proclined</a:t>
            </a:r>
            <a:r>
              <a:rPr lang="en-IN" sz="2400" dirty="0">
                <a:latin typeface="Times New Roman" pitchFamily="18" charset="0"/>
                <a:cs typeface="Times New Roman" pitchFamily="18" charset="0"/>
              </a:rPr>
              <a:t> and there is a limited undercut. In case of </a:t>
            </a:r>
            <a:r>
              <a:rPr lang="en-IN" sz="2400" dirty="0" err="1">
                <a:latin typeface="Times New Roman" pitchFamily="18" charset="0"/>
                <a:cs typeface="Times New Roman" pitchFamily="18" charset="0"/>
              </a:rPr>
              <a:t>proclined</a:t>
            </a:r>
            <a:r>
              <a:rPr lang="en-IN" sz="2400" dirty="0">
                <a:latin typeface="Times New Roman" pitchFamily="18" charset="0"/>
                <a:cs typeface="Times New Roman" pitchFamily="18" charset="0"/>
              </a:rPr>
              <a:t> incisors, the clasp is flexed unnecessarily during placement and removal of the appliance and can fracture frequently.</a:t>
            </a:r>
          </a:p>
        </p:txBody>
      </p:sp>
      <p:pic>
        <p:nvPicPr>
          <p:cNvPr id="22530" name="Picture 2"/>
          <p:cNvPicPr>
            <a:picLocks noChangeAspect="1" noChangeArrowheads="1"/>
          </p:cNvPicPr>
          <p:nvPr/>
        </p:nvPicPr>
        <p:blipFill>
          <a:blip r:embed="rId2"/>
          <a:srcRect l="48316" t="22461" r="37958" b="61914"/>
          <a:stretch>
            <a:fillRect/>
          </a:stretch>
        </p:blipFill>
        <p:spPr bwMode="auto">
          <a:xfrm>
            <a:off x="5643570" y="2412570"/>
            <a:ext cx="3262500" cy="2088000"/>
          </a:xfrm>
          <a:prstGeom prst="rect">
            <a:avLst/>
          </a:prstGeom>
          <a:noFill/>
          <a:ln w="9525">
            <a:noFill/>
            <a:miter lim="800000"/>
            <a:headEnd/>
            <a:tailEnd/>
          </a:ln>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TRIANGULAR CLASP</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42844" y="1600200"/>
            <a:ext cx="5686436" cy="4972072"/>
          </a:xfrm>
        </p:spPr>
        <p:txBody>
          <a:bodyPr>
            <a:normAutofit/>
          </a:bodyPr>
          <a:lstStyle/>
          <a:p>
            <a:r>
              <a:rPr lang="en-IN" sz="2400" dirty="0">
                <a:latin typeface="Times New Roman" pitchFamily="18" charset="0"/>
                <a:cs typeface="Times New Roman" pitchFamily="18" charset="0"/>
              </a:rPr>
              <a:t>used to provide additional retention.</a:t>
            </a:r>
          </a:p>
          <a:p>
            <a:r>
              <a:rPr lang="en-IN" sz="2400" dirty="0">
                <a:latin typeface="Times New Roman" pitchFamily="18" charset="0"/>
                <a:cs typeface="Times New Roman" pitchFamily="18" charset="0"/>
              </a:rPr>
              <a:t>Used alone, they cannot provide adequate retention and are therefore used as accessory clasps. </a:t>
            </a:r>
          </a:p>
          <a:p>
            <a:r>
              <a:rPr lang="en-IN" sz="2400" dirty="0">
                <a:latin typeface="Times New Roman" pitchFamily="18" charset="0"/>
                <a:cs typeface="Times New Roman" pitchFamily="18" charset="0"/>
              </a:rPr>
              <a:t>This clasp engages the proximal undercuts between the 2 posterior teeth and is carried over the </a:t>
            </a:r>
            <a:r>
              <a:rPr lang="en-IN" sz="2400" dirty="0" err="1">
                <a:latin typeface="Times New Roman" pitchFamily="18" charset="0"/>
                <a:cs typeface="Times New Roman" pitchFamily="18" charset="0"/>
              </a:rPr>
              <a:t>occlusal</a:t>
            </a:r>
            <a:r>
              <a:rPr lang="en-IN" sz="2400" dirty="0">
                <a:latin typeface="Times New Roman" pitchFamily="18" charset="0"/>
                <a:cs typeface="Times New Roman" pitchFamily="18" charset="0"/>
              </a:rPr>
              <a:t> embrasure to end as a retentive arm on the palatal aspect</a:t>
            </a:r>
          </a:p>
        </p:txBody>
      </p:sp>
      <p:pic>
        <p:nvPicPr>
          <p:cNvPr id="23554" name="Picture 2"/>
          <p:cNvPicPr>
            <a:picLocks noChangeAspect="1" noChangeArrowheads="1"/>
          </p:cNvPicPr>
          <p:nvPr/>
        </p:nvPicPr>
        <p:blipFill>
          <a:blip r:embed="rId2"/>
          <a:srcRect l="32943" t="29297" r="53331" b="34570"/>
          <a:stretch>
            <a:fillRect/>
          </a:stretch>
        </p:blipFill>
        <p:spPr bwMode="auto">
          <a:xfrm>
            <a:off x="6215074" y="2071678"/>
            <a:ext cx="2456748" cy="3636000"/>
          </a:xfrm>
          <a:prstGeom prst="rect">
            <a:avLst/>
          </a:prstGeom>
          <a:noFill/>
          <a:ln w="9525">
            <a:noFill/>
            <a:miter lim="800000"/>
            <a:headEnd/>
            <a:tailEnd/>
          </a:ln>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BALL END CLASP</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71406" y="1600200"/>
            <a:ext cx="6186502" cy="4972072"/>
          </a:xfrm>
        </p:spPr>
        <p:txBody>
          <a:bodyPr>
            <a:normAutofit/>
          </a:bodyPr>
          <a:lstStyle/>
          <a:p>
            <a:r>
              <a:rPr lang="en-IN" sz="2400" dirty="0">
                <a:latin typeface="Times New Roman" pitchFamily="18" charset="0"/>
                <a:cs typeface="Times New Roman" pitchFamily="18" charset="0"/>
              </a:rPr>
              <a:t>made up of a stainless steel wire (0.7 mm diameter) with a sphere or ball-like structure on one end </a:t>
            </a:r>
          </a:p>
          <a:p>
            <a:r>
              <a:rPr lang="en-IN" sz="2400" dirty="0">
                <a:latin typeface="Times New Roman" pitchFamily="18" charset="0"/>
                <a:cs typeface="Times New Roman" pitchFamily="18" charset="0"/>
              </a:rPr>
              <a:t>makes use of the </a:t>
            </a:r>
            <a:r>
              <a:rPr lang="en-IN" sz="2400" dirty="0" err="1">
                <a:latin typeface="Times New Roman" pitchFamily="18" charset="0"/>
                <a:cs typeface="Times New Roman" pitchFamily="18" charset="0"/>
              </a:rPr>
              <a:t>mesial</a:t>
            </a:r>
            <a:r>
              <a:rPr lang="en-IN" sz="2400" dirty="0">
                <a:latin typeface="Times New Roman" pitchFamily="18" charset="0"/>
                <a:cs typeface="Times New Roman" pitchFamily="18" charset="0"/>
              </a:rPr>
              <a:t> and distal undercuts between 2 adjacent posterior teeth. </a:t>
            </a:r>
          </a:p>
          <a:p>
            <a:r>
              <a:rPr lang="en-IN" sz="2400" dirty="0">
                <a:latin typeface="Times New Roman" pitchFamily="18" charset="0"/>
                <a:cs typeface="Times New Roman" pitchFamily="18" charset="0"/>
              </a:rPr>
              <a:t>ball end clasp can be fabricated with a silver solder and is also available in a preformed state. </a:t>
            </a:r>
          </a:p>
          <a:p>
            <a:r>
              <a:rPr lang="en-IN" sz="2400" dirty="0">
                <a:latin typeface="Times New Roman" pitchFamily="18" charset="0"/>
                <a:cs typeface="Times New Roman" pitchFamily="18" charset="0"/>
              </a:rPr>
              <a:t>also provide additional retention</a:t>
            </a:r>
          </a:p>
        </p:txBody>
      </p:sp>
      <p:pic>
        <p:nvPicPr>
          <p:cNvPr id="24578" name="Picture 2"/>
          <p:cNvPicPr>
            <a:picLocks noChangeAspect="1" noChangeArrowheads="1"/>
          </p:cNvPicPr>
          <p:nvPr/>
        </p:nvPicPr>
        <p:blipFill>
          <a:blip r:embed="rId2"/>
          <a:srcRect l="32943" t="71289" r="52782" b="12109"/>
          <a:stretch>
            <a:fillRect/>
          </a:stretch>
        </p:blipFill>
        <p:spPr bwMode="auto">
          <a:xfrm>
            <a:off x="6215074" y="3286124"/>
            <a:ext cx="2697885" cy="1764000"/>
          </a:xfrm>
          <a:prstGeom prst="rect">
            <a:avLst/>
          </a:prstGeom>
          <a:noFill/>
          <a:ln w="9525">
            <a:noFill/>
            <a:miter lim="800000"/>
            <a:headEnd/>
            <a:tailEnd/>
          </a:ln>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CROZAT CLASP</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71406" y="1428736"/>
            <a:ext cx="6186502" cy="4857784"/>
          </a:xfrm>
        </p:spPr>
        <p:txBody>
          <a:bodyPr>
            <a:normAutofit/>
          </a:bodyPr>
          <a:lstStyle/>
          <a:p>
            <a:r>
              <a:rPr lang="en-IN" sz="2400" dirty="0">
                <a:latin typeface="Times New Roman" pitchFamily="18" charset="0"/>
                <a:cs typeface="Times New Roman" pitchFamily="18" charset="0"/>
              </a:rPr>
              <a:t>It looks like Jackson's clasp, which has a piece of wire, soldered at the base</a:t>
            </a:r>
          </a:p>
          <a:p>
            <a:r>
              <a:rPr lang="en-IN" sz="2400" dirty="0">
                <a:latin typeface="Times New Roman" pitchFamily="18" charset="0"/>
                <a:cs typeface="Times New Roman" pitchFamily="18" charset="0"/>
              </a:rPr>
              <a:t>This wire engages the </a:t>
            </a:r>
            <a:r>
              <a:rPr lang="en-IN" sz="2400" dirty="0" err="1">
                <a:latin typeface="Times New Roman" pitchFamily="18" charset="0"/>
                <a:cs typeface="Times New Roman" pitchFamily="18" charset="0"/>
              </a:rPr>
              <a:t>mesial</a:t>
            </a:r>
            <a:r>
              <a:rPr lang="en-IN" sz="2400" dirty="0">
                <a:latin typeface="Times New Roman" pitchFamily="18" charset="0"/>
                <a:cs typeface="Times New Roman" pitchFamily="18" charset="0"/>
              </a:rPr>
              <a:t> and distal proximal undercut. </a:t>
            </a:r>
          </a:p>
          <a:p>
            <a:r>
              <a:rPr lang="en-IN" sz="2400" dirty="0">
                <a:latin typeface="Times New Roman" pitchFamily="18" charset="0"/>
                <a:cs typeface="Times New Roman" pitchFamily="18" charset="0"/>
              </a:rPr>
              <a:t>Advantage- offers better retention than the full clasp.</a:t>
            </a:r>
          </a:p>
        </p:txBody>
      </p:sp>
      <p:pic>
        <p:nvPicPr>
          <p:cNvPr id="25602" name="Picture 2"/>
          <p:cNvPicPr>
            <a:picLocks noChangeAspect="1" noChangeArrowheads="1"/>
          </p:cNvPicPr>
          <p:nvPr/>
        </p:nvPicPr>
        <p:blipFill>
          <a:blip r:embed="rId2"/>
          <a:srcRect l="47218" t="28320" r="38507" b="54102"/>
          <a:stretch>
            <a:fillRect/>
          </a:stretch>
        </p:blipFill>
        <p:spPr bwMode="auto">
          <a:xfrm>
            <a:off x="6143636" y="2093066"/>
            <a:ext cx="2652000" cy="1836000"/>
          </a:xfrm>
          <a:prstGeom prst="rect">
            <a:avLst/>
          </a:prstGeom>
          <a:noFill/>
          <a:ln w="9525">
            <a:noFill/>
            <a:miter lim="800000"/>
            <a:headEnd/>
            <a:tailEnd/>
          </a:ln>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FRAMEWORK/BASE PLATE</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material most often used- cold cure or heat cure acrylic.</a:t>
            </a:r>
          </a:p>
          <a:p>
            <a:r>
              <a:rPr lang="en-IN" sz="2400" dirty="0">
                <a:latin typeface="Times New Roman" pitchFamily="18" charset="0"/>
                <a:cs typeface="Times New Roman" pitchFamily="18" charset="0"/>
              </a:rPr>
              <a:t>forms a major part of the removable appliance.</a:t>
            </a:r>
          </a:p>
          <a:p>
            <a:r>
              <a:rPr lang="en-IN" sz="2400" dirty="0">
                <a:latin typeface="Times New Roman" pitchFamily="18" charset="0"/>
                <a:cs typeface="Times New Roman" pitchFamily="18" charset="0"/>
              </a:rPr>
              <a:t>acts as a support for pressure sources and distributes the reaction of these forces to the anchorage areas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229600" cy="4972072"/>
          </a:xfrm>
        </p:spPr>
        <p:txBody>
          <a:bodyPr>
            <a:noAutofit/>
          </a:bodyPr>
          <a:lstStyle/>
          <a:p>
            <a:r>
              <a:rPr lang="en-IN" sz="2400" dirty="0">
                <a:latin typeface="Times New Roman" pitchFamily="18" charset="0"/>
                <a:cs typeface="Times New Roman" pitchFamily="18" charset="0"/>
              </a:rPr>
              <a:t>USES OF BASE PLATE</a:t>
            </a:r>
          </a:p>
          <a:p>
            <a:pPr lvl="1"/>
            <a:r>
              <a:rPr lang="en-IN" sz="2400" dirty="0">
                <a:latin typeface="Times New Roman" pitchFamily="18" charset="0"/>
                <a:cs typeface="Times New Roman" pitchFamily="18" charset="0"/>
              </a:rPr>
              <a:t>It incorporates both the retentive and active components into a single functional unit.</a:t>
            </a:r>
          </a:p>
          <a:p>
            <a:pPr lvl="1"/>
            <a:r>
              <a:rPr lang="en-IN" sz="2400" dirty="0">
                <a:latin typeface="Times New Roman" pitchFamily="18" charset="0"/>
                <a:cs typeface="Times New Roman" pitchFamily="18" charset="0"/>
              </a:rPr>
              <a:t>It helps in anchorage and retention of the appliance in the mouth.</a:t>
            </a:r>
          </a:p>
          <a:p>
            <a:pPr lvl="1"/>
            <a:r>
              <a:rPr lang="en-IN" sz="2400" dirty="0">
                <a:latin typeface="Times New Roman" pitchFamily="18" charset="0"/>
                <a:cs typeface="Times New Roman" pitchFamily="18" charset="0"/>
              </a:rPr>
              <a:t>It helps resist unwanted drift during tooth movement.</a:t>
            </a:r>
          </a:p>
          <a:p>
            <a:pPr lvl="1"/>
            <a:r>
              <a:rPr lang="en-IN" sz="2400" dirty="0">
                <a:latin typeface="Times New Roman" pitchFamily="18" charset="0"/>
                <a:cs typeface="Times New Roman" pitchFamily="18" charset="0"/>
              </a:rPr>
              <a:t>It distributes the forces from the active components over a large area.</a:t>
            </a:r>
          </a:p>
          <a:p>
            <a:pPr lvl="1"/>
            <a:r>
              <a:rPr lang="en-IN" sz="2400" dirty="0">
                <a:latin typeface="Times New Roman" pitchFamily="18" charset="0"/>
                <a:cs typeface="Times New Roman" pitchFamily="18" charset="0"/>
              </a:rPr>
              <a:t>It protects the palatal springs against distortion in the mouth</a:t>
            </a:r>
          </a:p>
          <a:p>
            <a:pPr lvl="1"/>
            <a:r>
              <a:rPr lang="en-IN" sz="2400" dirty="0">
                <a:latin typeface="Times New Roman" pitchFamily="18" charset="0"/>
                <a:cs typeface="Times New Roman" pitchFamily="18" charset="0"/>
              </a:rPr>
              <a:t>Bite planes can be incorporated into the base plate and used to treat specific problems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2" y="1571612"/>
            <a:ext cx="6257940" cy="5114948"/>
          </a:xfrm>
        </p:spPr>
        <p:txBody>
          <a:bodyPr>
            <a:noAutofit/>
          </a:bodyPr>
          <a:lstStyle/>
          <a:p>
            <a:pPr lvl="1">
              <a:buNone/>
            </a:pPr>
            <a:r>
              <a:rPr lang="en-IN" sz="2400" dirty="0">
                <a:latin typeface="Times New Roman" pitchFamily="18" charset="0"/>
                <a:cs typeface="Times New Roman" pitchFamily="18" charset="0"/>
              </a:rPr>
              <a:t>THICKNESS OF BASE PLATE</a:t>
            </a:r>
          </a:p>
          <a:p>
            <a:r>
              <a:rPr lang="en-IN" sz="2400" dirty="0">
                <a:latin typeface="Times New Roman" pitchFamily="18" charset="0"/>
                <a:cs typeface="Times New Roman" pitchFamily="18" charset="0"/>
              </a:rPr>
              <a:t>should not be made unduly thick.</a:t>
            </a:r>
          </a:p>
          <a:p>
            <a:r>
              <a:rPr lang="en-IN" sz="2400" dirty="0">
                <a:latin typeface="Times New Roman" pitchFamily="18" charset="0"/>
                <a:cs typeface="Times New Roman" pitchFamily="18" charset="0"/>
              </a:rPr>
              <a:t>Should be of minimum thickness to be comfortable to the patient.</a:t>
            </a:r>
          </a:p>
          <a:p>
            <a:r>
              <a:rPr lang="en-IN" sz="2400" dirty="0">
                <a:latin typeface="Times New Roman" pitchFamily="18" charset="0"/>
                <a:cs typeface="Times New Roman" pitchFamily="18" charset="0"/>
              </a:rPr>
              <a:t>A single thickness of wax (1.5-2 mm) is sufficient in upper base plates. Base plate should not be thickened over area to embed the tags of the clasps</a:t>
            </a:r>
          </a:p>
          <a:p>
            <a:r>
              <a:rPr lang="en-IN" sz="2400" dirty="0">
                <a:latin typeface="Times New Roman" pitchFamily="18" charset="0"/>
                <a:cs typeface="Times New Roman" pitchFamily="18" charset="0"/>
              </a:rPr>
              <a:t>if the base plate is thick it fills up the mouth, interferes with speech and will not be tolerated by the patient.</a:t>
            </a:r>
          </a:p>
        </p:txBody>
      </p:sp>
      <p:pic>
        <p:nvPicPr>
          <p:cNvPr id="26626" name="Picture 2"/>
          <p:cNvPicPr>
            <a:picLocks noChangeAspect="1" noChangeArrowheads="1"/>
          </p:cNvPicPr>
          <p:nvPr/>
        </p:nvPicPr>
        <p:blipFill>
          <a:blip r:embed="rId2"/>
          <a:srcRect l="35688" t="45899" r="54429" b="46289"/>
          <a:stretch>
            <a:fillRect/>
          </a:stretch>
        </p:blipFill>
        <p:spPr bwMode="auto">
          <a:xfrm>
            <a:off x="6215074" y="3286124"/>
            <a:ext cx="2511000" cy="1116000"/>
          </a:xfrm>
          <a:prstGeom prst="rect">
            <a:avLst/>
          </a:prstGeom>
          <a:noFill/>
          <a:ln w="9525">
            <a:noFill/>
            <a:miter lim="800000"/>
            <a:headEnd/>
            <a:tailEnd/>
          </a:ln>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u="sng" dirty="0">
                <a:latin typeface="Times New Roman" pitchFamily="18" charset="0"/>
                <a:cs typeface="Times New Roman" pitchFamily="18" charset="0"/>
              </a:rPr>
              <a:t>EXTENSION OF BASE PLATE</a:t>
            </a:r>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In maxillary arch, if too much of the palate is covered by acrylic, it can produce nausea for the patient. This problem can be minimized by extending the base plate till the distal of the first molar and slightly cutting it forward in the midline</a:t>
            </a:r>
          </a:p>
          <a:p>
            <a:r>
              <a:rPr lang="en-IN" sz="2400" dirty="0">
                <a:latin typeface="Times New Roman" pitchFamily="18" charset="0"/>
                <a:cs typeface="Times New Roman" pitchFamily="18" charset="0"/>
              </a:rPr>
              <a:t> This ensures adequate strength and gains maximum anchorage at the same time.</a:t>
            </a:r>
          </a:p>
          <a:p>
            <a:r>
              <a:rPr lang="en-IN" sz="2400" dirty="0">
                <a:latin typeface="Times New Roman" pitchFamily="18" charset="0"/>
                <a:cs typeface="Times New Roman" pitchFamily="18" charset="0"/>
              </a:rPr>
              <a:t>The lower base plate is not extended too deep to avoid irritation to the </a:t>
            </a:r>
            <a:r>
              <a:rPr lang="en-IN" sz="2400" dirty="0" err="1">
                <a:latin typeface="Times New Roman" pitchFamily="18" charset="0"/>
                <a:cs typeface="Times New Roman" pitchFamily="18" charset="0"/>
              </a:rPr>
              <a:t>sulcus</a:t>
            </a:r>
            <a:r>
              <a:rPr lang="en-IN" sz="2400" dirty="0">
                <a:latin typeface="Times New Roman" pitchFamily="18" charset="0"/>
                <a:cs typeface="Times New Roman" pitchFamily="18" charset="0"/>
              </a:rPr>
              <a:t> and displacement by the tongue. In case of a lingual undercut, the undercut should be blocked before </a:t>
            </a:r>
            <a:r>
              <a:rPr lang="en-IN" sz="2400" dirty="0" err="1">
                <a:latin typeface="Times New Roman" pitchFamily="18" charset="0"/>
                <a:cs typeface="Times New Roman" pitchFamily="18" charset="0"/>
              </a:rPr>
              <a:t>acrylization</a:t>
            </a:r>
            <a:r>
              <a:rPr lang="en-IN" sz="2400" dirty="0">
                <a:latin typeface="Times New Roman" pitchFamily="18" charset="0"/>
                <a:cs typeface="Times New Roman" pitchFamily="18" charset="0"/>
              </a:rPr>
              <a:t> to facilitate easy removal. The edges should be rounded to avoid tissue injury</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4628"/>
            <a:ext cx="8229600" cy="1143000"/>
          </a:xfrm>
        </p:spPr>
        <p:txBody>
          <a:bodyPr/>
          <a:lstStyle/>
          <a:p>
            <a:r>
              <a:rPr lang="en-US" b="1" u="sng" dirty="0"/>
              <a:t>MODIFICATION OF BASE PLATE</a:t>
            </a:r>
            <a:endParaRPr lang="en-IN" b="1" u="sng"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u="sng" dirty="0">
                <a:latin typeface="Times New Roman" pitchFamily="18" charset="0"/>
                <a:cs typeface="Times New Roman" pitchFamily="18" charset="0"/>
              </a:rPr>
              <a:t>ANTERIOR BITE PLANES</a:t>
            </a:r>
          </a:p>
        </p:txBody>
      </p:sp>
      <p:sp>
        <p:nvSpPr>
          <p:cNvPr id="3" name="Content Placeholder 2"/>
          <p:cNvSpPr>
            <a:spLocks noGrp="1"/>
          </p:cNvSpPr>
          <p:nvPr>
            <p:ph idx="1"/>
          </p:nvPr>
        </p:nvSpPr>
        <p:spPr>
          <a:xfrm>
            <a:off x="-32" y="1600200"/>
            <a:ext cx="6400816" cy="5043510"/>
          </a:xfrm>
        </p:spPr>
        <p:txBody>
          <a:bodyPr>
            <a:noAutofit/>
          </a:bodyPr>
          <a:lstStyle/>
          <a:p>
            <a:r>
              <a:rPr lang="en-IN" sz="2400" dirty="0">
                <a:latin typeface="Times New Roman" pitchFamily="18" charset="0"/>
                <a:cs typeface="Times New Roman" pitchFamily="18" charset="0"/>
              </a:rPr>
              <a:t>required for overbite reduction and are made behind the incisors and canines. </a:t>
            </a:r>
          </a:p>
          <a:p>
            <a:r>
              <a:rPr lang="en-IN" sz="2400" dirty="0">
                <a:latin typeface="Times New Roman" pitchFamily="18" charset="0"/>
                <a:cs typeface="Times New Roman" pitchFamily="18" charset="0"/>
              </a:rPr>
              <a:t>should be flat and not inclined, to avoid </a:t>
            </a:r>
            <a:r>
              <a:rPr lang="en-IN" sz="2400" dirty="0" err="1">
                <a:latin typeface="Times New Roman" pitchFamily="18" charset="0"/>
                <a:cs typeface="Times New Roman" pitchFamily="18" charset="0"/>
              </a:rPr>
              <a:t>proclining</a:t>
            </a:r>
            <a:r>
              <a:rPr lang="en-IN" sz="2400" dirty="0">
                <a:latin typeface="Times New Roman" pitchFamily="18" charset="0"/>
                <a:cs typeface="Times New Roman" pitchFamily="18" charset="0"/>
              </a:rPr>
              <a:t> forces on the </a:t>
            </a:r>
            <a:r>
              <a:rPr lang="en-IN" sz="2400" dirty="0" err="1">
                <a:latin typeface="Times New Roman" pitchFamily="18" charset="0"/>
                <a:cs typeface="Times New Roman" pitchFamily="18" charset="0"/>
              </a:rPr>
              <a:t>mandibular</a:t>
            </a:r>
            <a:r>
              <a:rPr lang="en-IN" sz="2400" dirty="0">
                <a:latin typeface="Times New Roman" pitchFamily="18" charset="0"/>
                <a:cs typeface="Times New Roman" pitchFamily="18" charset="0"/>
              </a:rPr>
              <a:t> incisor teeth.</a:t>
            </a:r>
          </a:p>
          <a:p>
            <a:r>
              <a:rPr lang="en-IN" sz="2400" dirty="0">
                <a:latin typeface="Times New Roman" pitchFamily="18" charset="0"/>
                <a:cs typeface="Times New Roman" pitchFamily="18" charset="0"/>
              </a:rPr>
              <a:t>thickness should be sufficient to open the bite in the premolar region by 4-5 mm. </a:t>
            </a:r>
          </a:p>
          <a:p>
            <a:r>
              <a:rPr lang="en-IN" sz="2400" dirty="0">
                <a:latin typeface="Times New Roman" pitchFamily="18" charset="0"/>
                <a:cs typeface="Times New Roman" pitchFamily="18" charset="0"/>
              </a:rPr>
              <a:t>As the overbite reduces, additional acrylic can be added to raise the platform and continue overbite reduction. </a:t>
            </a:r>
          </a:p>
          <a:p>
            <a:r>
              <a:rPr lang="en-IN" sz="2400" dirty="0">
                <a:latin typeface="Times New Roman" pitchFamily="18" charset="0"/>
                <a:cs typeface="Times New Roman" pitchFamily="18" charset="0"/>
              </a:rPr>
              <a:t>Grooves can be provided in the anterior bite plane to support the </a:t>
            </a:r>
            <a:r>
              <a:rPr lang="en-IN" sz="2400" dirty="0" err="1">
                <a:latin typeface="Times New Roman" pitchFamily="18" charset="0"/>
                <a:cs typeface="Times New Roman" pitchFamily="18" charset="0"/>
              </a:rPr>
              <a:t>incisal</a:t>
            </a:r>
            <a:r>
              <a:rPr lang="en-IN" sz="2400" dirty="0">
                <a:latin typeface="Times New Roman" pitchFamily="18" charset="0"/>
                <a:cs typeface="Times New Roman" pitchFamily="18" charset="0"/>
              </a:rPr>
              <a:t> tips of the </a:t>
            </a:r>
            <a:r>
              <a:rPr lang="en-IN" sz="2400" dirty="0" err="1">
                <a:latin typeface="Times New Roman" pitchFamily="18" charset="0"/>
                <a:cs typeface="Times New Roman" pitchFamily="18" charset="0"/>
              </a:rPr>
              <a:t>mandibular</a:t>
            </a:r>
            <a:r>
              <a:rPr lang="en-IN" sz="2400" dirty="0">
                <a:latin typeface="Times New Roman" pitchFamily="18" charset="0"/>
                <a:cs typeface="Times New Roman" pitchFamily="18" charset="0"/>
              </a:rPr>
              <a:t> incisors</a:t>
            </a:r>
          </a:p>
        </p:txBody>
      </p:sp>
      <p:pic>
        <p:nvPicPr>
          <p:cNvPr id="27650" name="Picture 2"/>
          <p:cNvPicPr>
            <a:picLocks noChangeAspect="1" noChangeArrowheads="1"/>
          </p:cNvPicPr>
          <p:nvPr/>
        </p:nvPicPr>
        <p:blipFill>
          <a:blip r:embed="rId2"/>
          <a:srcRect l="47767" t="43945" r="34114" b="27734"/>
          <a:stretch>
            <a:fillRect/>
          </a:stretch>
        </p:blipFill>
        <p:spPr bwMode="auto">
          <a:xfrm>
            <a:off x="6357950" y="2857496"/>
            <a:ext cx="2357454" cy="2071702"/>
          </a:xfrm>
          <a:prstGeom prst="rect">
            <a:avLst/>
          </a:prstGeom>
          <a:noFill/>
          <a:ln w="9525">
            <a:noFill/>
            <a:miter lim="800000"/>
            <a:headEnd/>
            <a:tailEnd/>
          </a:ln>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70" y="1000108"/>
            <a:ext cx="5757874" cy="5340369"/>
          </a:xfrm>
        </p:spPr>
        <p:txBody>
          <a:bodyPr>
            <a:normAutofit/>
          </a:bodyPr>
          <a:lstStyle/>
          <a:p>
            <a:r>
              <a:rPr lang="en-IN" sz="2400" dirty="0">
                <a:latin typeface="Times New Roman" pitchFamily="18" charset="0"/>
                <a:cs typeface="Times New Roman" pitchFamily="18" charset="0"/>
              </a:rPr>
              <a:t>Also, the maxillary incisors may be capped to prevent their supra-eruption or flaring (Fig. a). </a:t>
            </a:r>
          </a:p>
          <a:p>
            <a:r>
              <a:rPr lang="en-IN" sz="2400" dirty="0">
                <a:latin typeface="Times New Roman" pitchFamily="18" charset="0"/>
                <a:cs typeface="Times New Roman" pitchFamily="18" charset="0"/>
              </a:rPr>
              <a:t>It also aids in retention and increases the anchorage potential of the appliance. </a:t>
            </a:r>
          </a:p>
          <a:p>
            <a:r>
              <a:rPr lang="en-IN" sz="2400" dirty="0">
                <a:latin typeface="Times New Roman" pitchFamily="18" charset="0"/>
                <a:cs typeface="Times New Roman" pitchFamily="18" charset="0"/>
              </a:rPr>
              <a:t>An inclined guide plane can also be provided as a modification of the anterior bite plane (Fig. b).</a:t>
            </a:r>
          </a:p>
          <a:p>
            <a:r>
              <a:rPr lang="en-IN" sz="2400" dirty="0">
                <a:latin typeface="Times New Roman" pitchFamily="18" charset="0"/>
                <a:cs typeface="Times New Roman" pitchFamily="18" charset="0"/>
              </a:rPr>
              <a:t>This will cause the patient to bite more forward as compared to normal and may cause the mandible to grow forward. It can also </a:t>
            </a:r>
            <a:r>
              <a:rPr lang="en-IN" sz="2400" dirty="0" err="1">
                <a:latin typeface="Times New Roman" pitchFamily="18" charset="0"/>
                <a:cs typeface="Times New Roman" pitchFamily="18" charset="0"/>
              </a:rPr>
              <a:t>procline</a:t>
            </a:r>
            <a:r>
              <a:rPr lang="en-IN" sz="2400" dirty="0">
                <a:latin typeface="Times New Roman" pitchFamily="18" charset="0"/>
                <a:cs typeface="Times New Roman" pitchFamily="18" charset="0"/>
              </a:rPr>
              <a:t> the </a:t>
            </a:r>
            <a:r>
              <a:rPr lang="en-IN" sz="2400" dirty="0" err="1">
                <a:latin typeface="Times New Roman" pitchFamily="18" charset="0"/>
                <a:cs typeface="Times New Roman" pitchFamily="18" charset="0"/>
              </a:rPr>
              <a:t>mandibular</a:t>
            </a:r>
            <a:r>
              <a:rPr lang="en-IN" sz="2400" dirty="0">
                <a:latin typeface="Times New Roman" pitchFamily="18" charset="0"/>
                <a:cs typeface="Times New Roman" pitchFamily="18" charset="0"/>
              </a:rPr>
              <a:t> incisors.</a:t>
            </a:r>
          </a:p>
        </p:txBody>
      </p:sp>
      <p:pic>
        <p:nvPicPr>
          <p:cNvPr id="28674" name="Picture 2"/>
          <p:cNvPicPr>
            <a:picLocks noChangeAspect="1" noChangeArrowheads="1"/>
          </p:cNvPicPr>
          <p:nvPr/>
        </p:nvPicPr>
        <p:blipFill>
          <a:blip r:embed="rId2"/>
          <a:srcRect l="30747" t="17578" r="54978" b="49219"/>
          <a:stretch>
            <a:fillRect/>
          </a:stretch>
        </p:blipFill>
        <p:spPr bwMode="auto">
          <a:xfrm>
            <a:off x="6286512" y="928670"/>
            <a:ext cx="1857388" cy="2428892"/>
          </a:xfrm>
          <a:prstGeom prst="rect">
            <a:avLst/>
          </a:prstGeom>
          <a:noFill/>
          <a:ln w="9525">
            <a:noFill/>
            <a:miter lim="800000"/>
            <a:headEnd/>
            <a:tailEnd/>
          </a:ln>
          <a:effectLst/>
        </p:spPr>
      </p:pic>
      <p:pic>
        <p:nvPicPr>
          <p:cNvPr id="5" name="Picture 2"/>
          <p:cNvPicPr>
            <a:picLocks noChangeAspect="1" noChangeArrowheads="1"/>
          </p:cNvPicPr>
          <p:nvPr/>
        </p:nvPicPr>
        <p:blipFill>
          <a:blip r:embed="rId2"/>
          <a:srcRect l="30747" t="53711" r="54978" b="11133"/>
          <a:stretch>
            <a:fillRect/>
          </a:stretch>
        </p:blipFill>
        <p:spPr bwMode="auto">
          <a:xfrm>
            <a:off x="6286512" y="3643314"/>
            <a:ext cx="1857388" cy="2571768"/>
          </a:xfrm>
          <a:prstGeom prst="rect">
            <a:avLst/>
          </a:prstGeom>
          <a:noFill/>
          <a:ln w="9525">
            <a:noFill/>
            <a:miter lim="800000"/>
            <a:headEnd/>
            <a:tailEnd/>
          </a:ln>
          <a:effec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76"/>
            <a:ext cx="8229600" cy="1143000"/>
          </a:xfrm>
        </p:spPr>
        <p:txBody>
          <a:bodyPr>
            <a:normAutofit/>
          </a:bodyPr>
          <a:lstStyle/>
          <a:p>
            <a:r>
              <a:rPr lang="en-US" sz="3200" b="1" u="sng" dirty="0">
                <a:latin typeface="Times New Roman" pitchFamily="18" charset="0"/>
                <a:cs typeface="Times New Roman" pitchFamily="18" charset="0"/>
              </a:rPr>
              <a:t>POSTERIOR BITE PLANE</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71406" y="785794"/>
            <a:ext cx="8858312" cy="3143272"/>
          </a:xfrm>
        </p:spPr>
        <p:txBody>
          <a:bodyPr>
            <a:noAutofit/>
          </a:bodyPr>
          <a:lstStyle/>
          <a:p>
            <a:r>
              <a:rPr lang="en-IN" sz="2000" dirty="0">
                <a:latin typeface="Times New Roman" pitchFamily="18" charset="0"/>
                <a:cs typeface="Times New Roman" pitchFamily="18" charset="0"/>
              </a:rPr>
              <a:t>are used mainly when teeth have to be pushed over the bite. </a:t>
            </a:r>
          </a:p>
          <a:p>
            <a:r>
              <a:rPr lang="en-IN" sz="2000" dirty="0">
                <a:latin typeface="Times New Roman" pitchFamily="18" charset="0"/>
                <a:cs typeface="Times New Roman" pitchFamily="18" charset="0"/>
              </a:rPr>
              <a:t>The height of the platform should be sufficient enough to free the teeth, that are to be moved, from </a:t>
            </a:r>
            <a:r>
              <a:rPr lang="en-IN" sz="2000" dirty="0" err="1">
                <a:latin typeface="Times New Roman" pitchFamily="18" charset="0"/>
                <a:cs typeface="Times New Roman" pitchFamily="18" charset="0"/>
              </a:rPr>
              <a:t>occlusal</a:t>
            </a:r>
            <a:r>
              <a:rPr lang="en-IN" sz="2000" dirty="0">
                <a:latin typeface="Times New Roman" pitchFamily="18" charset="0"/>
                <a:cs typeface="Times New Roman" pitchFamily="18" charset="0"/>
              </a:rPr>
              <a:t> interference with the opposing teeth. </a:t>
            </a:r>
          </a:p>
          <a:p>
            <a:r>
              <a:rPr lang="en-IN" sz="2000" dirty="0">
                <a:latin typeface="Times New Roman" pitchFamily="18" charset="0"/>
                <a:cs typeface="Times New Roman" pitchFamily="18" charset="0"/>
              </a:rPr>
              <a:t>It is better to adjust the posterior bite planes to obliterate the freeway space to aid compliance. </a:t>
            </a:r>
          </a:p>
          <a:p>
            <a:r>
              <a:rPr lang="en-IN" sz="2000" dirty="0">
                <a:latin typeface="Times New Roman" pitchFamily="18" charset="0"/>
                <a:cs typeface="Times New Roman" pitchFamily="18" charset="0"/>
              </a:rPr>
              <a:t>material of choice- cold cure acrylic, although heat cure acrylic can also be used.</a:t>
            </a:r>
          </a:p>
          <a:p>
            <a:r>
              <a:rPr lang="en-IN" sz="2000" dirty="0">
                <a:latin typeface="Times New Roman" pitchFamily="18" charset="0"/>
                <a:cs typeface="Times New Roman" pitchFamily="18" charset="0"/>
              </a:rPr>
              <a:t>However, care must be exercised to ensure that laboratory processing has eliminated as much residual monomer as possible, which also reduces the porosity in the appliance</a:t>
            </a:r>
          </a:p>
        </p:txBody>
      </p:sp>
      <p:pic>
        <p:nvPicPr>
          <p:cNvPr id="29698" name="Picture 2"/>
          <p:cNvPicPr>
            <a:picLocks noChangeAspect="1" noChangeArrowheads="1"/>
          </p:cNvPicPr>
          <p:nvPr/>
        </p:nvPicPr>
        <p:blipFill>
          <a:blip r:embed="rId2"/>
          <a:srcRect l="27059" t="25401" r="32351" b="21121"/>
          <a:stretch>
            <a:fillRect/>
          </a:stretch>
        </p:blipFill>
        <p:spPr bwMode="auto">
          <a:xfrm>
            <a:off x="2571736" y="3929066"/>
            <a:ext cx="3857652" cy="2857520"/>
          </a:xfrm>
          <a:prstGeom prst="rect">
            <a:avLst/>
          </a:prstGeom>
          <a:noFill/>
          <a:ln w="9525">
            <a:noFill/>
            <a:miter lim="800000"/>
            <a:headEnd/>
            <a:tailEnd/>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DELIVERY OF REMOVABLE APPLIANCE</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214282" y="1214422"/>
            <a:ext cx="8786874" cy="4525963"/>
          </a:xfrm>
        </p:spPr>
        <p:txBody>
          <a:bodyPr>
            <a:noAutofit/>
          </a:bodyPr>
          <a:lstStyle/>
          <a:p>
            <a:r>
              <a:rPr lang="en-IN" sz="2400" dirty="0"/>
              <a:t>At the time the appliance is to be delivered, a number of things should be checked:</a:t>
            </a:r>
          </a:p>
          <a:p>
            <a:pPr lvl="1"/>
            <a:r>
              <a:rPr lang="en-IN" sz="2400" dirty="0"/>
              <a:t>Prior to placing the appliance, clinician should check for any minute pimples due to blow holes in the cast that could irritate the mucosa and the free edges should be rounded and smooth.</a:t>
            </a:r>
          </a:p>
          <a:p>
            <a:pPr lvl="1"/>
            <a:r>
              <a:rPr lang="en-IN" sz="2400" dirty="0"/>
              <a:t>The base plate may need some trimming while fitting the appliance in the mouth.</a:t>
            </a:r>
          </a:p>
          <a:p>
            <a:pPr lvl="1"/>
            <a:r>
              <a:rPr lang="en-IN" sz="2400" dirty="0"/>
              <a:t>Once the appliance is inserted, check for the position of the active and retentive components. The wire components should not irritate/ impinge on any soft tissues. Clasps should fit the teeth accurately.</a:t>
            </a:r>
          </a:p>
          <a:p>
            <a:pPr lvl="1"/>
            <a:r>
              <a:rPr lang="en-IN" sz="2400" dirty="0"/>
              <a:t>Show the patient in a mirror how to insert and remove the appliance.</a:t>
            </a:r>
          </a:p>
          <a:p>
            <a:pPr lvl="1"/>
            <a:r>
              <a:rPr lang="en-IN" sz="2400" dirty="0"/>
              <a:t>The patient should be called for a recall visit every 3 weeks.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latin typeface="Times New Roman" pitchFamily="18" charset="0"/>
                <a:cs typeface="Times New Roman" pitchFamily="18" charset="0"/>
              </a:rPr>
              <a:t>INSTRUCTIONS TO THE PATIENT</a:t>
            </a:r>
            <a:endParaRPr lang="en-IN" sz="32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IN" sz="2400" dirty="0">
                <a:latin typeface="Times New Roman" pitchFamily="18" charset="0"/>
                <a:cs typeface="Times New Roman" pitchFamily="18" charset="0"/>
              </a:rPr>
              <a:t>The success of any removable appliance is certain if the patient follows the instructions carefully. The patient and parent should be adequately </a:t>
            </a:r>
            <a:r>
              <a:rPr lang="en-IN" sz="2400" dirty="0" err="1">
                <a:latin typeface="Times New Roman" pitchFamily="18" charset="0"/>
                <a:cs typeface="Times New Roman" pitchFamily="18" charset="0"/>
              </a:rPr>
              <a:t>counseled</a:t>
            </a:r>
            <a:r>
              <a:rPr lang="en-IN" sz="2400" dirty="0">
                <a:latin typeface="Times New Roman" pitchFamily="18" charset="0"/>
                <a:cs typeface="Times New Roman" pitchFamily="18" charset="0"/>
              </a:rPr>
              <a:t> verbally and it should be reinforced with a written list of 'do's and don'ts'.</a:t>
            </a:r>
          </a:p>
          <a:p>
            <a:pPr lvl="1"/>
            <a:r>
              <a:rPr lang="en-IN" sz="2400" dirty="0">
                <a:latin typeface="Times New Roman" pitchFamily="18" charset="0"/>
                <a:cs typeface="Times New Roman" pitchFamily="18" charset="0"/>
              </a:rPr>
              <a:t>1. The patient should be shown in a mirror the insertion and removal of the appliance. Insist that the appliance be </a:t>
            </a:r>
            <a:r>
              <a:rPr lang="en-IN" sz="2400" dirty="0" err="1">
                <a:latin typeface="Times New Roman" pitchFamily="18" charset="0"/>
                <a:cs typeface="Times New Roman" pitchFamily="18" charset="0"/>
              </a:rPr>
              <a:t>maneuvered</a:t>
            </a:r>
            <a:r>
              <a:rPr lang="en-IN" sz="2400" dirty="0">
                <a:latin typeface="Times New Roman" pitchFamily="18" charset="0"/>
                <a:cs typeface="Times New Roman" pitchFamily="18" charset="0"/>
              </a:rPr>
              <a:t> by the bridges of the clasp and not the labial bow or springs.</a:t>
            </a:r>
          </a:p>
          <a:p>
            <a:pPr lvl="1"/>
            <a:r>
              <a:rPr lang="en-IN" sz="2400" dirty="0">
                <a:latin typeface="Times New Roman" pitchFamily="18" charset="0"/>
                <a:cs typeface="Times New Roman" pitchFamily="18" charset="0"/>
              </a:rPr>
              <a:t>2. Patient should be instructed to wear the appliance for 24 hours a day and to remove the appliance only while brushing and also during contact sports and swimming.</a:t>
            </a:r>
          </a:p>
          <a:p>
            <a:pPr lvl="1"/>
            <a:r>
              <a:rPr lang="en-IN" sz="2400" dirty="0">
                <a:latin typeface="Times New Roman" pitchFamily="18" charset="0"/>
                <a:cs typeface="Times New Roman" pitchFamily="18" charset="0"/>
              </a:rPr>
              <a:t>3. A high standard of oral hygiene should be insisted upon to avoid the possibility of enamel decalcification.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85000" lnSpcReduction="10000"/>
          </a:bodyPr>
          <a:lstStyle/>
          <a:p>
            <a:pPr lvl="1"/>
            <a:r>
              <a:rPr lang="en-IN" dirty="0">
                <a:latin typeface="Times New Roman" pitchFamily="18" charset="0"/>
                <a:cs typeface="Times New Roman" pitchFamily="18" charset="0"/>
              </a:rPr>
              <a:t>The patient should be instructed to clean the appliance by brushing it with soap and water. Care should be taken while cleaning so as not to bend/ distort any component </a:t>
            </a:r>
          </a:p>
          <a:p>
            <a:pPr lvl="1"/>
            <a:r>
              <a:rPr lang="en-IN" dirty="0">
                <a:latin typeface="Times New Roman" pitchFamily="18" charset="0"/>
                <a:cs typeface="Times New Roman" pitchFamily="18" charset="0"/>
              </a:rPr>
              <a:t>In case of pain or appliance damage, patient must be told to report immediately to the clinic.</a:t>
            </a:r>
          </a:p>
          <a:p>
            <a:pPr lvl="1"/>
            <a:r>
              <a:rPr lang="en-IN" dirty="0">
                <a:latin typeface="Times New Roman" pitchFamily="18" charset="0"/>
                <a:cs typeface="Times New Roman" pitchFamily="18" charset="0"/>
              </a:rPr>
              <a:t>Patients having an appliance with screws should be given instructions on how to activate the screw.</a:t>
            </a:r>
          </a:p>
          <a:p>
            <a:pPr lvl="1"/>
            <a:r>
              <a:rPr lang="en-IN" dirty="0">
                <a:latin typeface="Times New Roman" pitchFamily="18" charset="0"/>
                <a:cs typeface="Times New Roman" pitchFamily="18" charset="0"/>
              </a:rPr>
              <a:t>Patients should be instructed not to leave the appliance out of the mouth for a long period of time as it enhances chances of it getting damaged or distorted.</a:t>
            </a:r>
          </a:p>
          <a:p>
            <a:pPr lvl="1"/>
            <a:r>
              <a:rPr lang="en-IN" dirty="0">
                <a:latin typeface="Times New Roman" pitchFamily="18" charset="0"/>
                <a:cs typeface="Times New Roman" pitchFamily="18" charset="0"/>
              </a:rPr>
              <a:t>Care should also be taken to keep the appliance away from pet animals when the appliance is not being worn.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200" b="1" u="sng" dirty="0">
                <a:latin typeface="Times New Roman" pitchFamily="18" charset="0"/>
                <a:cs typeface="Times New Roman" pitchFamily="18" charset="0"/>
              </a:rPr>
              <a:t>COMMON FAILURES FOR</a:t>
            </a:r>
            <a:br>
              <a:rPr lang="en-IN" sz="3200" b="1" u="sng" dirty="0">
                <a:latin typeface="Times New Roman" pitchFamily="18" charset="0"/>
                <a:cs typeface="Times New Roman" pitchFamily="18" charset="0"/>
              </a:rPr>
            </a:br>
            <a:r>
              <a:rPr lang="en-IN" sz="3200" b="1" u="sng" dirty="0">
                <a:latin typeface="Times New Roman" pitchFamily="18" charset="0"/>
                <a:cs typeface="Times New Roman" pitchFamily="18" charset="0"/>
              </a:rPr>
              <a:t>NO TOOTH MOVEMENT</a:t>
            </a:r>
            <a:endParaRPr lang="en-IN" sz="3200" u="sng" dirty="0">
              <a:latin typeface="Times New Roman" pitchFamily="18" charset="0"/>
              <a:cs typeface="Times New Roman" pitchFamily="18" charset="0"/>
            </a:endParaRPr>
          </a:p>
        </p:txBody>
      </p:sp>
      <p:sp>
        <p:nvSpPr>
          <p:cNvPr id="3" name="Content Placeholder 2"/>
          <p:cNvSpPr>
            <a:spLocks noGrp="1"/>
          </p:cNvSpPr>
          <p:nvPr>
            <p:ph idx="1"/>
          </p:nvPr>
        </p:nvSpPr>
        <p:spPr>
          <a:xfrm>
            <a:off x="214282" y="1600200"/>
            <a:ext cx="8786874" cy="5043510"/>
          </a:xfrm>
        </p:spPr>
        <p:txBody>
          <a:bodyPr>
            <a:noAutofit/>
          </a:bodyPr>
          <a:lstStyle/>
          <a:p>
            <a:pPr lvl="5">
              <a:buNone/>
            </a:pPr>
            <a:r>
              <a:rPr lang="en-IN" sz="1800" dirty="0">
                <a:latin typeface="Times New Roman" pitchFamily="18" charset="0"/>
                <a:cs typeface="Times New Roman" pitchFamily="18" charset="0"/>
              </a:rPr>
              <a:t>  ANTEROPOSTERIOR MOVEMENT</a:t>
            </a:r>
          </a:p>
          <a:p>
            <a:r>
              <a:rPr lang="en-IN" sz="1800" dirty="0">
                <a:latin typeface="Times New Roman" pitchFamily="18" charset="0"/>
                <a:cs typeface="Times New Roman" pitchFamily="18" charset="0"/>
              </a:rPr>
              <a:t>Reduction in </a:t>
            </a:r>
            <a:r>
              <a:rPr lang="en-IN" sz="1800" dirty="0" err="1">
                <a:latin typeface="Times New Roman" pitchFamily="18" charset="0"/>
                <a:cs typeface="Times New Roman" pitchFamily="18" charset="0"/>
              </a:rPr>
              <a:t>Overjet</a:t>
            </a:r>
            <a:endParaRPr lang="en-IN" sz="1800" dirty="0">
              <a:latin typeface="Times New Roman" pitchFamily="18" charset="0"/>
              <a:cs typeface="Times New Roman" pitchFamily="18" charset="0"/>
            </a:endParaRPr>
          </a:p>
          <a:p>
            <a:pPr lvl="1"/>
            <a:r>
              <a:rPr lang="en-IN" sz="1800" dirty="0">
                <a:latin typeface="Times New Roman" pitchFamily="18" charset="0"/>
                <a:cs typeface="Times New Roman" pitchFamily="18" charset="0"/>
              </a:rPr>
              <a:t>Sometimes, upper incisors may not be retracted as efficiently. The reason may be that acrylic has not been removed behind the upper incisors.</a:t>
            </a:r>
          </a:p>
          <a:p>
            <a:pPr lvl="1"/>
            <a:r>
              <a:rPr lang="en-IN" sz="1800" dirty="0">
                <a:latin typeface="Times New Roman" pitchFamily="18" charset="0"/>
                <a:cs typeface="Times New Roman" pitchFamily="18" charset="0"/>
              </a:rPr>
              <a:t> Another reason may be the presence of an overbite, which prevents incisor retraction</a:t>
            </a:r>
          </a:p>
          <a:p>
            <a:r>
              <a:rPr lang="en-IN" sz="1800" dirty="0" err="1">
                <a:latin typeface="Times New Roman" pitchFamily="18" charset="0"/>
                <a:cs typeface="Times New Roman" pitchFamily="18" charset="0"/>
              </a:rPr>
              <a:t>Proclination</a:t>
            </a:r>
            <a:r>
              <a:rPr lang="en-IN" sz="1800" dirty="0">
                <a:latin typeface="Times New Roman" pitchFamily="18" charset="0"/>
                <a:cs typeface="Times New Roman" pitchFamily="18" charset="0"/>
              </a:rPr>
              <a:t> of upper </a:t>
            </a:r>
            <a:r>
              <a:rPr lang="en-IN" sz="1800" dirty="0" err="1">
                <a:latin typeface="Times New Roman" pitchFamily="18" charset="0"/>
                <a:cs typeface="Times New Roman" pitchFamily="18" charset="0"/>
              </a:rPr>
              <a:t>anteriors</a:t>
            </a:r>
            <a:r>
              <a:rPr lang="en-IN" sz="1800" dirty="0">
                <a:latin typeface="Times New Roman" pitchFamily="18" charset="0"/>
                <a:cs typeface="Times New Roman" pitchFamily="18" charset="0"/>
              </a:rPr>
              <a:t> </a:t>
            </a:r>
          </a:p>
          <a:p>
            <a:pPr lvl="1"/>
            <a:r>
              <a:rPr lang="en-IN" sz="1800" dirty="0">
                <a:latin typeface="Times New Roman" pitchFamily="18" charset="0"/>
                <a:cs typeface="Times New Roman" pitchFamily="18" charset="0"/>
              </a:rPr>
              <a:t>Inadequate clearance of occlusion prevents teeth from moving </a:t>
            </a:r>
            <a:r>
              <a:rPr lang="en-IN" sz="1800" dirty="0" err="1">
                <a:latin typeface="Times New Roman" pitchFamily="18" charset="0"/>
                <a:cs typeface="Times New Roman" pitchFamily="18" charset="0"/>
              </a:rPr>
              <a:t>anteriorly</a:t>
            </a:r>
            <a:r>
              <a:rPr lang="en-IN" sz="1800" dirty="0">
                <a:latin typeface="Times New Roman" pitchFamily="18" charset="0"/>
                <a:cs typeface="Times New Roman" pitchFamily="18" charset="0"/>
              </a:rPr>
              <a:t>.</a:t>
            </a:r>
          </a:p>
          <a:p>
            <a:r>
              <a:rPr lang="en-IN" sz="1800" dirty="0">
                <a:latin typeface="Times New Roman" pitchFamily="18" charset="0"/>
                <a:cs typeface="Times New Roman" pitchFamily="18" charset="0"/>
              </a:rPr>
              <a:t>Vertical</a:t>
            </a:r>
          </a:p>
          <a:p>
            <a:pPr lvl="1"/>
            <a:r>
              <a:rPr lang="en-IN" sz="1800" dirty="0">
                <a:latin typeface="Times New Roman" pitchFamily="18" charset="0"/>
                <a:cs typeface="Times New Roman" pitchFamily="18" charset="0"/>
              </a:rPr>
              <a:t>The anterior /posterior bite planes should be of such a height that they do not obliterate the freeway space.</a:t>
            </a:r>
          </a:p>
          <a:p>
            <a:pPr lvl="1"/>
            <a:r>
              <a:rPr lang="en-IN" sz="1800" dirty="0">
                <a:latin typeface="Times New Roman" pitchFamily="18" charset="0"/>
                <a:cs typeface="Times New Roman" pitchFamily="18" charset="0"/>
              </a:rPr>
              <a:t>Thickness of the bite plane can be increased once </a:t>
            </a:r>
            <a:r>
              <a:rPr lang="en-IN" sz="1800" dirty="0" err="1">
                <a:latin typeface="Times New Roman" pitchFamily="18" charset="0"/>
                <a:cs typeface="Times New Roman" pitchFamily="18" charset="0"/>
              </a:rPr>
              <a:t>neurophysiological</a:t>
            </a:r>
            <a:r>
              <a:rPr lang="en-IN" sz="1800" dirty="0">
                <a:latin typeface="Times New Roman" pitchFamily="18" charset="0"/>
                <a:cs typeface="Times New Roman" pitchFamily="18" charset="0"/>
              </a:rPr>
              <a:t> adaptation has taken place.</a:t>
            </a:r>
          </a:p>
          <a:p>
            <a:pPr lvl="1"/>
            <a:r>
              <a:rPr lang="en-IN" sz="1800" dirty="0">
                <a:latin typeface="Times New Roman" pitchFamily="18" charset="0"/>
                <a:cs typeface="Times New Roman" pitchFamily="18" charset="0"/>
              </a:rPr>
              <a:t> If the bite plane is too thick it will not be worn by the patient.</a:t>
            </a:r>
          </a:p>
          <a:p>
            <a:pPr lvl="1"/>
            <a:r>
              <a:rPr lang="en-IN" sz="1800" dirty="0">
                <a:latin typeface="Times New Roman" pitchFamily="18" charset="0"/>
                <a:cs typeface="Times New Roman" pitchFamily="18" charset="0"/>
              </a:rPr>
              <a:t>Insufficient height of bite plane will not reduce the overbite or, in case of posterior bite planes, will not eliminate </a:t>
            </a:r>
            <a:r>
              <a:rPr lang="en-IN" sz="1800" dirty="0" err="1">
                <a:latin typeface="Times New Roman" pitchFamily="18" charset="0"/>
                <a:cs typeface="Times New Roman" pitchFamily="18" charset="0"/>
              </a:rPr>
              <a:t>occlusal</a:t>
            </a:r>
            <a:r>
              <a:rPr lang="en-IN" sz="1800" dirty="0">
                <a:latin typeface="Times New Roman" pitchFamily="18" charset="0"/>
                <a:cs typeface="Times New Roman" pitchFamily="18" charset="0"/>
              </a:rPr>
              <a:t> interference.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dirty="0"/>
          </a:p>
        </p:txBody>
      </p:sp>
      <p:sp>
        <p:nvSpPr>
          <p:cNvPr id="3" name="Content Placeholder 2"/>
          <p:cNvSpPr>
            <a:spLocks noGrp="1"/>
          </p:cNvSpPr>
          <p:nvPr>
            <p:ph idx="1"/>
          </p:nvPr>
        </p:nvSpPr>
        <p:spPr/>
        <p:txBody>
          <a:bodyPr>
            <a:noAutofit/>
          </a:bodyPr>
          <a:lstStyle/>
          <a:p>
            <a:r>
              <a:rPr lang="en-IN" sz="2400" dirty="0">
                <a:latin typeface="Times New Roman" pitchFamily="18" charset="0"/>
                <a:cs typeface="Times New Roman" pitchFamily="18" charset="0"/>
              </a:rPr>
              <a:t>Transverse Movement</a:t>
            </a:r>
          </a:p>
          <a:p>
            <a:pPr lvl="1"/>
            <a:r>
              <a:rPr lang="en-IN" sz="2400" dirty="0">
                <a:latin typeface="Times New Roman" pitchFamily="18" charset="0"/>
                <a:cs typeface="Times New Roman" pitchFamily="18" charset="0"/>
              </a:rPr>
              <a:t>Failure to activate the screw will lead to lack of expansion. Proper instructions should be given to the patient and/or parents. </a:t>
            </a:r>
          </a:p>
          <a:p>
            <a:pPr lvl="1"/>
            <a:r>
              <a:rPr lang="en-IN" sz="2400" dirty="0">
                <a:latin typeface="Times New Roman" pitchFamily="18" charset="0"/>
                <a:cs typeface="Times New Roman" pitchFamily="18" charset="0"/>
              </a:rPr>
              <a:t>In some cases, lower molars also expand at the same rate as the upper molars because of good </a:t>
            </a:r>
            <a:r>
              <a:rPr lang="en-IN" sz="2400" dirty="0" err="1">
                <a:latin typeface="Times New Roman" pitchFamily="18" charset="0"/>
                <a:cs typeface="Times New Roman" pitchFamily="18" charset="0"/>
              </a:rPr>
              <a:t>intercuspation</a:t>
            </a:r>
            <a:r>
              <a:rPr lang="en-IN" sz="2400" dirty="0">
                <a:latin typeface="Times New Roman" pitchFamily="18" charset="0"/>
                <a:cs typeface="Times New Roman" pitchFamily="18" charset="0"/>
              </a:rPr>
              <a:t> between the two.</a:t>
            </a:r>
          </a:p>
          <a:p>
            <a:r>
              <a:rPr lang="en-IN" sz="2400" dirty="0">
                <a:latin typeface="Times New Roman" pitchFamily="18" charset="0"/>
                <a:cs typeface="Times New Roman" pitchFamily="18" charset="0"/>
              </a:rPr>
              <a:t>Patient Compliance</a:t>
            </a:r>
          </a:p>
          <a:p>
            <a:pPr lvl="1"/>
            <a:r>
              <a:rPr lang="en-IN" sz="2400" dirty="0">
                <a:latin typeface="Times New Roman" pitchFamily="18" charset="0"/>
                <a:cs typeface="Times New Roman" pitchFamily="18" charset="0"/>
              </a:rPr>
              <a:t>The success of any removable appliance is dependent on patient compliance. Compliance can be improved by providing a good fitting, well-designed appliance and giving clear instructions to the patient.</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200" b="1" u="sng" dirty="0">
                <a:latin typeface="Times New Roman" pitchFamily="18" charset="0"/>
                <a:cs typeface="Times New Roman" pitchFamily="18" charset="0"/>
              </a:rPr>
              <a:t>PROBLEMS ENCOUNTERED</a:t>
            </a:r>
            <a:endParaRPr lang="en-IN" sz="32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400" dirty="0" err="1">
                <a:latin typeface="Times New Roman" pitchFamily="18" charset="0"/>
                <a:cs typeface="Times New Roman" pitchFamily="18" charset="0"/>
              </a:rPr>
              <a:t>i</a:t>
            </a:r>
            <a:r>
              <a:rPr lang="en-IN" sz="2400" dirty="0">
                <a:latin typeface="Times New Roman" pitchFamily="18" charset="0"/>
                <a:cs typeface="Times New Roman" pitchFamily="18" charset="0"/>
              </a:rPr>
              <a:t>. Lack of oral hygiene maintenance </a:t>
            </a:r>
          </a:p>
          <a:p>
            <a:pPr lvl="1"/>
            <a:r>
              <a:rPr lang="en-IN" sz="2400" dirty="0">
                <a:latin typeface="Times New Roman" pitchFamily="18" charset="0"/>
                <a:cs typeface="Times New Roman" pitchFamily="18" charset="0"/>
              </a:rPr>
              <a:t>gingival inflammation</a:t>
            </a:r>
          </a:p>
          <a:p>
            <a:pPr lvl="1"/>
            <a:r>
              <a:rPr lang="en-IN" sz="2400" dirty="0">
                <a:latin typeface="Times New Roman" pitchFamily="18" charset="0"/>
                <a:cs typeface="Times New Roman" pitchFamily="18" charset="0"/>
              </a:rPr>
              <a:t>enamel </a:t>
            </a:r>
            <a:r>
              <a:rPr lang="en-IN" sz="2400" dirty="0" err="1">
                <a:latin typeface="Times New Roman" pitchFamily="18" charset="0"/>
                <a:cs typeface="Times New Roman" pitchFamily="18" charset="0"/>
              </a:rPr>
              <a:t>hypoplasia</a:t>
            </a:r>
            <a:endParaRPr lang="en-IN" sz="2400" dirty="0">
              <a:latin typeface="Times New Roman" pitchFamily="18" charset="0"/>
              <a:cs typeface="Times New Roman" pitchFamily="18" charset="0"/>
            </a:endParaRPr>
          </a:p>
          <a:p>
            <a:pPr lvl="1"/>
            <a:r>
              <a:rPr lang="en-IN" sz="2400" dirty="0">
                <a:latin typeface="Times New Roman" pitchFamily="18" charset="0"/>
                <a:cs typeface="Times New Roman" pitchFamily="18" charset="0"/>
              </a:rPr>
              <a:t>caries</a:t>
            </a:r>
          </a:p>
          <a:p>
            <a:r>
              <a:rPr lang="en-IN" sz="2400" dirty="0">
                <a:latin typeface="Times New Roman" pitchFamily="18" charset="0"/>
                <a:cs typeface="Times New Roman" pitchFamily="18" charset="0"/>
              </a:rPr>
              <a:t>ii. Soft tissue irritation can result if the appliance</a:t>
            </a:r>
          </a:p>
          <a:p>
            <a:r>
              <a:rPr lang="en-IN" sz="2400" dirty="0">
                <a:latin typeface="Times New Roman" pitchFamily="18" charset="0"/>
                <a:cs typeface="Times New Roman" pitchFamily="18" charset="0"/>
              </a:rPr>
              <a:t>Iii. pain or tenderness in the teeth</a:t>
            </a:r>
          </a:p>
          <a:p>
            <a:r>
              <a:rPr lang="en-IN" sz="2400" dirty="0">
                <a:latin typeface="Times New Roman" pitchFamily="18" charset="0"/>
                <a:cs typeface="Times New Roman" pitchFamily="18" charset="0"/>
              </a:rPr>
              <a:t>iv. tooth mobility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TotalTime>
  <Words>6407</Words>
  <Application>Microsoft Office PowerPoint</Application>
  <PresentationFormat>On-screen Show (4:3)</PresentationFormat>
  <Paragraphs>466</Paragraphs>
  <Slides>80</Slides>
  <Notes>1</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Office Theme</vt:lpstr>
      <vt:lpstr>REMOVABLE APPLIANCES</vt:lpstr>
      <vt:lpstr>CONTENTS</vt:lpstr>
      <vt:lpstr>INTRODUCTION</vt:lpstr>
      <vt:lpstr>ADVANTAGES</vt:lpstr>
      <vt:lpstr>PowerPoint Presentation</vt:lpstr>
      <vt:lpstr>DISADVANATAGES</vt:lpstr>
      <vt:lpstr>GENERAL PRINCIPLES OF REMOVABLE APPLIANCES</vt:lpstr>
      <vt:lpstr>APPLIANCE DESIGN</vt:lpstr>
      <vt:lpstr>COMPONENTS</vt:lpstr>
      <vt:lpstr>ACTIVE COMPONENTS</vt:lpstr>
      <vt:lpstr>SPRINGS</vt:lpstr>
      <vt:lpstr>DESIGNING A SPRING</vt:lpstr>
      <vt:lpstr>PowerPoint Presentation</vt:lpstr>
      <vt:lpstr>PowerPoint Presentation</vt:lpstr>
      <vt:lpstr>PowerPoint Presentation</vt:lpstr>
      <vt:lpstr>PowerPoint Presentation</vt:lpstr>
      <vt:lpstr>TYPES OF SPRINGS</vt:lpstr>
      <vt:lpstr>FINGER SPRING</vt:lpstr>
      <vt:lpstr>PowerPoint Presentation</vt:lpstr>
      <vt:lpstr>DOUBLE CANTILEVER SPRING</vt:lpstr>
      <vt:lpstr>PowerPoint Presentation</vt:lpstr>
      <vt:lpstr>T spring</vt:lpstr>
      <vt:lpstr>MATTRESS SPRING</vt:lpstr>
      <vt:lpstr>HELICAL COIL SPRING</vt:lpstr>
      <vt:lpstr>COFFIN SPRING</vt:lpstr>
      <vt:lpstr>CANINE RETRACTORS</vt:lpstr>
      <vt:lpstr>PowerPoint Presentation</vt:lpstr>
      <vt:lpstr>PowerPoint Presentation</vt:lpstr>
      <vt:lpstr>PowerPoint Presentation</vt:lpstr>
      <vt:lpstr>PowerPoint Presentation</vt:lpstr>
      <vt:lpstr>PowerPoint Presentation</vt:lpstr>
      <vt:lpstr>LABIAL BOWS</vt:lpstr>
      <vt:lpstr>SHORT LABIAL BOW</vt:lpstr>
      <vt:lpstr>LONG LABIAL BOW</vt:lpstr>
      <vt:lpstr>MODIFICATIONS OF LABIAL BOW</vt:lpstr>
      <vt:lpstr>SPLIT LABIAL BOW</vt:lpstr>
      <vt:lpstr>ROBERT’S RETRACTOR</vt:lpstr>
      <vt:lpstr>REVERSE LABIAL BOW</vt:lpstr>
      <vt:lpstr>MILL’S RETRACTOR</vt:lpstr>
      <vt:lpstr>HIGH LABIAL BOW WITH APRON SPRINGS</vt:lpstr>
      <vt:lpstr>FITTED LABIAL BOW</vt:lpstr>
      <vt:lpstr>SCREWS</vt:lpstr>
      <vt:lpstr>ADVANTAGE OF SCREW OVER SPRINGS</vt:lpstr>
      <vt:lpstr>PowerPoint Presentation</vt:lpstr>
      <vt:lpstr>ELASTICS</vt:lpstr>
      <vt:lpstr>RETENTIVE COMPONENTS</vt:lpstr>
      <vt:lpstr>PowerPoint Presentation</vt:lpstr>
      <vt:lpstr>CLASPS</vt:lpstr>
      <vt:lpstr>PowerPoint Presentation</vt:lpstr>
      <vt:lpstr>PowerPoint Presentation</vt:lpstr>
      <vt:lpstr>PowerPoint Presentation</vt:lpstr>
      <vt:lpstr>DIFFERENT TYPES OF CLASP</vt:lpstr>
      <vt:lpstr>CIRCUMFERENTIAL/ C-CLASP</vt:lpstr>
      <vt:lpstr>JACKSON’S CLASP</vt:lpstr>
      <vt:lpstr>SCHWARZ CLASP</vt:lpstr>
      <vt:lpstr>ADAMS CLASP</vt:lpstr>
      <vt:lpstr>PowerPoint Presentation</vt:lpstr>
      <vt:lpstr>FABRICATING THE ADAMS' CLASP</vt:lpstr>
      <vt:lpstr>PowerPoint Presentation</vt:lpstr>
      <vt:lpstr>MODIFICATIONS OF ADAMS' CLASP</vt:lpstr>
      <vt:lpstr>PowerPoint Presentation</vt:lpstr>
      <vt:lpstr>PowerPoint Presentation</vt:lpstr>
      <vt:lpstr>SOUTHEND CLASP</vt:lpstr>
      <vt:lpstr>TRIANGULAR CLASP</vt:lpstr>
      <vt:lpstr>BALL END CLASP</vt:lpstr>
      <vt:lpstr>CROZAT CLASP</vt:lpstr>
      <vt:lpstr>FRAMEWORK/BASE PLATE</vt:lpstr>
      <vt:lpstr>PowerPoint Presentation</vt:lpstr>
      <vt:lpstr>PowerPoint Presentation</vt:lpstr>
      <vt:lpstr>EXTENSION OF BASE PLATE</vt:lpstr>
      <vt:lpstr>MODIFICATION OF BASE PLATE</vt:lpstr>
      <vt:lpstr>ANTERIOR BITE PLANES</vt:lpstr>
      <vt:lpstr>PowerPoint Presentation</vt:lpstr>
      <vt:lpstr>POSTERIOR BITE PLANE</vt:lpstr>
      <vt:lpstr>DELIVERY OF REMOVABLE APPLIANCE</vt:lpstr>
      <vt:lpstr>INSTRUCTIONS TO THE PATIENT</vt:lpstr>
      <vt:lpstr>PowerPoint Presentation</vt:lpstr>
      <vt:lpstr>COMMON FAILURES FOR NO TOOTH MOVEMENT</vt:lpstr>
      <vt:lpstr>PowerPoint Presentation</vt:lpstr>
      <vt:lpstr>PROBLEMS ENCOUNTERED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Removable appliances</dc:title>
  <dc:creator>HP</dc:creator>
  <cp:lastModifiedBy>Unknown User</cp:lastModifiedBy>
  <cp:revision>122</cp:revision>
  <dcterms:created xsi:type="dcterms:W3CDTF">2020-04-10T06:11:31Z</dcterms:created>
  <dcterms:modified xsi:type="dcterms:W3CDTF">2020-04-23T13:27:44Z</dcterms:modified>
</cp:coreProperties>
</file>