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2" r:id="rId1"/>
  </p:sldMasterIdLst>
  <p:sldIdLst>
    <p:sldId id="289" r:id="rId2"/>
    <p:sldId id="256" r:id="rId3"/>
    <p:sldId id="257" r:id="rId4"/>
    <p:sldId id="258" r:id="rId5"/>
    <p:sldId id="270" r:id="rId6"/>
    <p:sldId id="291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97" r:id="rId19"/>
    <p:sldId id="292" r:id="rId20"/>
    <p:sldId id="293" r:id="rId21"/>
    <p:sldId id="296" r:id="rId22"/>
    <p:sldId id="295" r:id="rId23"/>
    <p:sldId id="294" r:id="rId24"/>
    <p:sldId id="271" r:id="rId25"/>
    <p:sldId id="272" r:id="rId26"/>
    <p:sldId id="275" r:id="rId27"/>
    <p:sldId id="273" r:id="rId28"/>
    <p:sldId id="274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8" r:id="rId38"/>
    <p:sldId id="287" r:id="rId39"/>
    <p:sldId id="290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3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00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561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8973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389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62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792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0169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190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345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2166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9066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855018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9179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4171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4480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47969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402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6130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389" y="627017"/>
            <a:ext cx="9544593" cy="553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170" y="2446465"/>
            <a:ext cx="10454076" cy="16463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IMMUNOLOGY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313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CONTENTS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1" y="1332412"/>
            <a:ext cx="8596668" cy="493292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 BACKGROUND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IMMUNITY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 OF IMMUNE SYSTEM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ANTIGEN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CYTOKINES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3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INTRODUCTION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Immunology is the study of host defense mechanism.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57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</a:rPr>
              <a:t>     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</a:rPr>
              <a:t>     Historical 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</a:rPr>
              <a:t>background :</a:t>
            </a:r>
            <a:br>
              <a:rPr lang="en-US" sz="4400" b="1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187" y="1045028"/>
            <a:ext cx="10601007" cy="5368835"/>
          </a:xfrm>
        </p:spPr>
        <p:txBody>
          <a:bodyPr>
            <a:normAutofit/>
          </a:bodyPr>
          <a:lstStyle/>
          <a:p>
            <a:pPr>
              <a:buNone/>
              <a:tabLst>
                <a:tab pos="228600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tabLst>
                <a:tab pos="228600" algn="l"/>
              </a:tabLst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1798 EDWARD JENNER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initiates smallpox vaccination.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1877 PAUL ERLICH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recognizes mast cells.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1879 LOUIS PASTEUR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develops an attenuated chicken cholera vaccine. 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1883 E. METCHIN KOFF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developed the first theory of cell mediated immunity.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1891 ROBERT KOCH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explored delayed type hypersensitivity. 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1908 PAUL ERLICH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proposed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humoral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theory of antibody formation. 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249" y="1580606"/>
            <a:ext cx="10731637" cy="4955176"/>
          </a:xfrm>
        </p:spPr>
        <p:txBody>
          <a:bodyPr>
            <a:normAutofit/>
          </a:bodyPr>
          <a:lstStyle/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1938 JOHN MERRACK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formulates antigen antibody binding hypothesis.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1957 ALICK ISAACS &amp; JEAN LINDEMANN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discover interferon (cytokine).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1962 RODNEY PORTER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team discovered the structure of antibodies.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1968 ANTHONY DAVIS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team discover T cell and B cell cooperation in immune response.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1987 LEROY HOOD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team identify genes for the T cell receptor.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91911"/>
            <a:ext cx="8596668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IMMUNITY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56814"/>
            <a:ext cx="8596668" cy="5424311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INNATE IMMUNITY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a) nonspecific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b) specific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species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- racial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- individual immunity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ACQUIRED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a) active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- natural active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- artificial active immunity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b) passive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- natural passive immunity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- artificial passive immunity</a:t>
            </a:r>
          </a:p>
        </p:txBody>
      </p:sp>
    </p:spTree>
    <p:extLst>
      <p:ext uri="{BB962C8B-B14F-4D97-AF65-F5344CB8AC3E}">
        <p14:creationId xmlns="" xmlns:p14="http://schemas.microsoft.com/office/powerpoint/2010/main" val="107531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INNATE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IMMUNITY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250" y="1674095"/>
            <a:ext cx="8946541" cy="4195481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resistance to infections which an individual possess by virtue of his genetics and constitutional make up.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not affected by prior contact with microorganisms or immunization.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may be non specific, when it indicates a degree of resistance to infections in general, or specific where resistance to a particular pathogens is concerned.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94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609601"/>
            <a:ext cx="9786015" cy="5431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 IMMUNITY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refers to the total or relative refractoriness to a pathogen,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shown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all members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species. The mechanisms of species immunity are not clearly understood but may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physiological and biochemical differences between the tissues of the different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species, which determine whether or not a pathogen can multiply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774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609601"/>
            <a:ext cx="9733763" cy="5431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RACIAL IMMUNITY 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Within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species, different races may show differences in susceptibility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This is known as racial immunity.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Such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racial differences are known to 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genetic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origin, and by selection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inbreeding, it is possible to develop, at will, races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possess high degree of resistance or susceptibility to various pathogens. It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demonstrate marked differences in immunity in human races, as controlled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breeding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 possible in the human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811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1"/>
            <a:ext cx="9812140" cy="5431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IMMUNITY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in innate immunity exhibited by different individuals in a race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individual immunity. The genetic basis of individual immunity is evident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on the incidence of infectious diseases in twins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well documented that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homozygous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twins exhibit similar degree of resistance or susceptibility to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lepromatous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leprosy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tuberculosis. Such correlation is not seen in heterozygous twins. </a:t>
            </a:r>
          </a:p>
        </p:txBody>
      </p:sp>
    </p:spTree>
    <p:extLst>
      <p:ext uri="{BB962C8B-B14F-4D97-AF65-F5344CB8AC3E}">
        <p14:creationId xmlns="" xmlns:p14="http://schemas.microsoft.com/office/powerpoint/2010/main" val="403739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786" y="433009"/>
            <a:ext cx="8596668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ACQUIRED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IMMUNITY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896533"/>
            <a:ext cx="10347717" cy="424642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resistance that an individual acquires during life is known as acquired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immunity.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Acquired immunity is of two types, active and passive. </a:t>
            </a:r>
          </a:p>
        </p:txBody>
      </p:sp>
    </p:spTree>
    <p:extLst>
      <p:ext uri="{BB962C8B-B14F-4D97-AF65-F5344CB8AC3E}">
        <p14:creationId xmlns="" xmlns:p14="http://schemas.microsoft.com/office/powerpoint/2010/main" val="257892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1"/>
            <a:ext cx="9903580" cy="54317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IMMUITY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resistance developed by an individual as a result of an antigenic stimulus. 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also known as adaptive immunity as it represents an adaptive response of the host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specific pathogen or other antigen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involves the active functioning of the host’s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apparatus leading to the synthesis of antibodies and/or the production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immunologically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cells.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879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609601"/>
            <a:ext cx="9642323" cy="5431762"/>
          </a:xfrm>
        </p:spPr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active immunity: </a:t>
            </a: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from either a clinical or 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inapparent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 by a parasite. Such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immunity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usually long lasting but the duration varies with the type of pathogen.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active immunity: 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resistance induced by vaccines. Vaccines are preparations of live or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killed microorganisms or their products used for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immunisation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42527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2533"/>
            <a:ext cx="8596668" cy="13208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733" y="248357"/>
            <a:ext cx="9796175" cy="54317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PASSIVE IMMUNITY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that is transmitted to a recipient in a ‘readymade’ form is known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immunity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Here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recipient’s immune system plays no active role. There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antigenic stimulus; instead, preformed antibodies are administered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There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 latent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passive immunity, protection being effective immediately after passive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immunisation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Passive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immunity may be natural or artificial.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381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70934"/>
            <a:ext cx="9733763" cy="5431762"/>
          </a:xfrm>
        </p:spPr>
        <p:txBody>
          <a:bodyPr>
            <a:no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passive immunity: </a:t>
            </a:r>
            <a:endParaRPr 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resistance passively transferred from mother to baby. In human infants,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antibodies are transmitted predominantly through the placenta.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passive immunity: </a:t>
            </a:r>
            <a:endParaRPr 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resistance passively transferred to a recipient by the administration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6247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2959"/>
            <a:ext cx="679270" cy="5159829"/>
          </a:xfrm>
        </p:spPr>
        <p:txBody>
          <a:bodyPr/>
          <a:lstStyle/>
          <a:p>
            <a:pPr algn="ctr"/>
            <a:r>
              <a:rPr lang="en-US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CELLS </a:t>
            </a:r>
            <a:endParaRPr lang="en-US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Content Placeholder 2" descr="C:\Users\PRIYANSHA\Desktop\New Doc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3954" y="0"/>
            <a:ext cx="1157804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5007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PRIYANSHA\Desktop\New Doc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3224" y="0"/>
            <a:ext cx="9849394" cy="68592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53122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NEUTROPHILS</a:t>
            </a:r>
            <a:endParaRPr lang="en-IN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01783"/>
            <a:ext cx="8946541" cy="5046616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closely related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phagocytic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leukocytes.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Differentiate almost completely within the bone marrow(14 days)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almost 10µm diameter in size in the blood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Also known as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polymorphonuclear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leukocytes, accounting for about two thirds of all blood leukocytes(4000- 8000 cells/mm3)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They posses various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lysosomes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within their cytoplasm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They recruited from the blood, locate offending agents, and ingest 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phagocytose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) and kill the offending agents.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neutroph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41080" y="-1"/>
            <a:ext cx="2488473" cy="163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9876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MONOCYTES/ MACROPHAGES</a:t>
            </a:r>
            <a:endParaRPr lang="en-IN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80160"/>
            <a:ext cx="8946541" cy="4968239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closely related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phagocytic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leukocytes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Exits the bone marrow after 2 days in a relatively immature state and may differentiate in the tissue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referred to as macrophages when they leave the blood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almost 10µm in diameter and may become greater than 22µm in diameter after completing their differentiation in the local tissues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As they differentiate and live in the local tissues, they are suited for communicating with lymphocytes and other surrounding cells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Macrophages live long enough to present antigen to T cells</a:t>
            </a:r>
          </a:p>
        </p:txBody>
      </p:sp>
      <p:pic>
        <p:nvPicPr>
          <p:cNvPr id="4" name="Picture 4" descr="Macro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9052" y="-1"/>
            <a:ext cx="2416628" cy="168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66185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MAST CELLS</a:t>
            </a:r>
            <a:endParaRPr lang="en-IN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88720"/>
            <a:ext cx="8946541" cy="5059679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important in immediate inflammation.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Mast cells have been shown to express toll like receptors that allows the innate immune system to adapt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Mast cells feature prominent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granules, termed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lysosomes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which store inflammatory mediators such as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histamin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eosinophils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chemotactic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factor,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neutrophils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chemotactic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factor and  heparin.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Also synthesise other inflammatory mediators, such as IL-6, TNF alpha, and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leukotriene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C4.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ma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58350" y="0"/>
            <a:ext cx="2610393" cy="1554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9"/>
            <a:ext cx="9404723" cy="618436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PERIPHERAL DENDRITIC CELLS</a:t>
            </a:r>
            <a:endParaRPr lang="en-IN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752" y="1384662"/>
            <a:ext cx="8946541" cy="1881051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Are leukocytes with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projections, or dendrites</a:t>
            </a:r>
          </a:p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Dendritic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cells ingest antigen locally and transport the antigen to the lymph nodes through the afferent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lymphatics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1499"/>
          </a:xfrm>
        </p:spPr>
        <p:txBody>
          <a:bodyPr/>
          <a:lstStyle/>
          <a:p>
            <a:r>
              <a:rPr lang="en-IN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LYMPHOCYTES</a:t>
            </a:r>
            <a:endParaRPr lang="en-IN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97726"/>
            <a:ext cx="8946541" cy="5124994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three main types of lymphocytes are distinguished on the basis of their receptors for antigens: T lymphocytes, B lymphocytes, and natural killer cells.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the blood B cells and T cells are inactive and fairly small (8-10µm)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Natural killer cells may differentiate extensively in the bone marrow and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appeare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in blood as large, granular lymphocytes; and are larger than any other leukocytes in the blood with a diameter of 15µm.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tly"/>
          <p:cNvPicPr>
            <a:picLocks noChangeAspect="1" noChangeArrowheads="1"/>
          </p:cNvPicPr>
          <p:nvPr/>
        </p:nvPicPr>
        <p:blipFill>
          <a:blip r:embed="rId2"/>
          <a:srcRect l="6061" t="7143" r="6061" b="7144"/>
          <a:stretch>
            <a:fillRect/>
          </a:stretch>
        </p:blipFill>
        <p:spPr bwMode="auto">
          <a:xfrm>
            <a:off x="8640400" y="0"/>
            <a:ext cx="2489153" cy="139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ANTIGEN AND ANTIBODY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68880" y="1441241"/>
            <a:ext cx="5921829" cy="473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37" y="209006"/>
            <a:ext cx="9404723" cy="140053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ANTIGENS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0526" y="613954"/>
            <a:ext cx="10476411" cy="5255623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8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Any substance which, when introduced partially into the body, stimulates the production of an antibody with which it react specifically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in an observable manner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>
                <a:srgbClr val="008000"/>
              </a:buClr>
              <a:buFont typeface="Wingdings" pitchFamily="2" charset="2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8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Reacts only with those particular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immunocytes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which carry the specific marker for that antigen and which produce antibody complimentary to that antigen only.</a:t>
            </a:r>
          </a:p>
          <a:p>
            <a:pPr>
              <a:buClr>
                <a:srgbClr val="008000"/>
              </a:buClr>
              <a:buFont typeface="Wingdings" pitchFamily="2" charset="2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8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discrete portions of the antigen that bind to the antibodies antigen combining site are called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epitopes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>
                <a:srgbClr val="008000"/>
              </a:buClr>
              <a:buFont typeface="Wingdings" pitchFamily="2" charset="2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8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 antigen may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posess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several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epitopes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>
                <a:srgbClr val="008000"/>
              </a:buClr>
              <a:buFont typeface="Wingdings" pitchFamily="2" charset="2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8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containing area on the antibody molecule corresponding to 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epitope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is called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paratope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70180" y="1031964"/>
            <a:ext cx="8471100" cy="468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8" y="269838"/>
            <a:ext cx="9404723" cy="140053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ANTIBODIES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998" y="731518"/>
            <a:ext cx="9738859" cy="4902925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9999"/>
              </a:buClr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host responds to oral bacteria and their products by plasma cell production of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immunoglobulins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or antibodies. </a:t>
            </a:r>
          </a:p>
          <a:p>
            <a:pPr>
              <a:buClr>
                <a:srgbClr val="009999"/>
              </a:buClr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9999"/>
              </a:buClr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Antibodies which are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glycoproteins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are found in blood, tissue fluids and secretions and are the effectors of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humoral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immunity. </a:t>
            </a:r>
          </a:p>
          <a:p>
            <a:pPr>
              <a:buClr>
                <a:srgbClr val="009999"/>
              </a:buClr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9999"/>
              </a:buClr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They are highly specific and sensitive.</a:t>
            </a:r>
          </a:p>
          <a:p>
            <a:pPr>
              <a:buClr>
                <a:srgbClr val="009999"/>
              </a:buClr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9999"/>
              </a:buClr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All classes and subsets of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immunoglobulins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have similar structural organizations.</a:t>
            </a:r>
          </a:p>
          <a:p>
            <a:pPr>
              <a:buClr>
                <a:srgbClr val="009999"/>
              </a:buClr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9999"/>
              </a:buClr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Every antibody molecule has a variable region which allows it to react highly specifically with a particular antigen.</a:t>
            </a:r>
          </a:p>
          <a:p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IMMUNOGLOBINS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98618" y="1426437"/>
            <a:ext cx="7166654" cy="464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CYTOKINES AND OTHER MOLECULAR COMPONENTS :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Cytokines :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complex interactions among lymphocytes, inflammatory cells and other cellular elements in connective tissue are mediated by a series of low-molecular weight proteins called cytokines.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Cytokines assist in regulation and development of immune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effector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cells, cell to cell communication and direct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effector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functions.</a:t>
            </a:r>
          </a:p>
          <a:p>
            <a:pPr lvl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489" y="524564"/>
            <a:ext cx="8946541" cy="4195481"/>
          </a:xfrm>
        </p:spPr>
        <p:txBody>
          <a:bodyPr>
            <a:noAutofit/>
          </a:bodyPr>
          <a:lstStyle/>
          <a:p>
            <a:pPr marL="1409700" lvl="2" indent="-49530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Interleukins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are a diverse group of cytokines</a:t>
            </a:r>
          </a:p>
          <a:p>
            <a:pPr marL="1409700" lvl="2" indent="-49530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1409700" lvl="2" indent="-49530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Lymphocytes, fibroblasts and macrophages produce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IL-1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Its functions are :</a:t>
            </a:r>
          </a:p>
          <a:p>
            <a:pPr marL="2241550" lvl="4" indent="-412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Stimulation of the production of endothelial adhesion molecules to begin the inflammatory process</a:t>
            </a:r>
          </a:p>
          <a:p>
            <a:pPr marL="2241550" lvl="4" indent="-412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Production of prostaglandins by fibroblasts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osteoclasts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241550" lvl="4" indent="-412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Activation of phagocytes that makes T cell surfaces more receptive to antigens</a:t>
            </a:r>
          </a:p>
          <a:p>
            <a:pPr marL="2241550" lvl="4" indent="-4127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Stimulation of the release of IL-2 by T cells and NK cells    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490" y="222069"/>
            <a:ext cx="9582104" cy="6858000"/>
          </a:xfrm>
        </p:spPr>
        <p:txBody>
          <a:bodyPr>
            <a:noAutofit/>
          </a:bodyPr>
          <a:lstStyle/>
          <a:p>
            <a:pPr lvl="2" algn="just">
              <a:buClr>
                <a:srgbClr val="008080"/>
              </a:buCl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IL-2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enhances T cell and NK cell growth and activation.</a:t>
            </a:r>
          </a:p>
          <a:p>
            <a:pPr lvl="2" algn="just">
              <a:buClr>
                <a:srgbClr val="008080"/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lvl="2" algn="just">
              <a:buClr>
                <a:srgbClr val="008080"/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IL-3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stimulates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multilineage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hematopoiesis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is also known as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multicolony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stimulating factor.</a:t>
            </a:r>
          </a:p>
          <a:p>
            <a:pPr lvl="2" algn="just">
              <a:buClr>
                <a:srgbClr val="008080"/>
              </a:buCl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>
              <a:buClr>
                <a:srgbClr val="008080"/>
              </a:buCl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IL-4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causes B cells to activate and divide. It promotes immunoglobulin and is also a growth factor for mast cell.</a:t>
            </a:r>
          </a:p>
          <a:p>
            <a:pPr lvl="2" algn="just">
              <a:buClr>
                <a:srgbClr val="008080"/>
              </a:buCl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>
              <a:buClr>
                <a:srgbClr val="008080"/>
              </a:buCl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IL-5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causes proliferation of activated B cells.</a:t>
            </a:r>
          </a:p>
          <a:p>
            <a:pPr lvl="2" algn="just">
              <a:buClr>
                <a:srgbClr val="008080"/>
              </a:buCl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rgbClr val="008080"/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IL-6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produced by macrophages and CD4+T cells and stimulates the production of B cells and mast cells.</a:t>
            </a:r>
          </a:p>
          <a:p>
            <a:pPr lvl="1" algn="just">
              <a:buClr>
                <a:srgbClr val="008080"/>
              </a:buClr>
              <a:buFontTx/>
              <a:buChar char="•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rgbClr val="008080"/>
              </a:buCl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  IL-8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produced by fibroblasts, endothelial cells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monocytes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stimulates activation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chemotaxis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by macrophages, PMNs and T cells.</a:t>
            </a:r>
          </a:p>
          <a:p>
            <a:pPr lvl="1" algn="just">
              <a:buClr>
                <a:srgbClr val="008080"/>
              </a:buClr>
              <a:buFontTx/>
              <a:buChar char="•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123" y="237181"/>
            <a:ext cx="8946541" cy="4195481"/>
          </a:xfrm>
        </p:spPr>
        <p:txBody>
          <a:bodyPr>
            <a:noAutofit/>
          </a:bodyPr>
          <a:lstStyle/>
          <a:p>
            <a:pPr marL="342900" lvl="1" indent="-342900">
              <a:buClr>
                <a:srgbClr val="FF9999"/>
              </a:buClr>
              <a:buNone/>
              <a:tabLst>
                <a:tab pos="228600" algn="l"/>
              </a:tabLst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IL-10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produced by CD4+ cells and inhibits the production of cytokines by CD8+T cells. </a:t>
            </a:r>
          </a:p>
          <a:p>
            <a:pPr marL="342900" lvl="1" indent="-342900">
              <a:buClr>
                <a:srgbClr val="FF9999"/>
              </a:buClr>
              <a:buNone/>
              <a:tabLst>
                <a:tab pos="228600" algn="l"/>
              </a:tabLst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9999"/>
              </a:buClr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Interferons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are cytokines usually associated with antiviral activity. Interferon-gamma released by the CD4+T cells and enhances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phagocytosis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>
                <a:srgbClr val="FF9999"/>
              </a:buClr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9999"/>
              </a:buClr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Migration inhibitory factor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(MIF) is produced by activated T cells and prevents the migration of macrophages from an area of inflammation or infection.</a:t>
            </a:r>
          </a:p>
          <a:p>
            <a:pPr>
              <a:buClr>
                <a:srgbClr val="FF9999"/>
              </a:buClr>
              <a:buNone/>
              <a:tabLst>
                <a:tab pos="228600" algn="l"/>
              </a:tabLst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9999"/>
              </a:buClr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Tumor necrosis factor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(TNF) aids in the formation of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selectins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&amp; aids in migration of leukocytes.</a:t>
            </a:r>
          </a:p>
          <a:p>
            <a:pPr>
              <a:buClr>
                <a:srgbClr val="FF9999"/>
              </a:buClr>
              <a:buFontTx/>
              <a:buChar char="•"/>
              <a:tabLst>
                <a:tab pos="228600" algn="l"/>
              </a:tabLst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9999"/>
              </a:buClr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Lymphotoxin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(LT) is produced by activated T cells. It works together with IFN-gamma to activate leukocytes.</a:t>
            </a:r>
          </a:p>
          <a:p>
            <a:pPr>
              <a:buClr>
                <a:srgbClr val="FF9999"/>
              </a:buClr>
              <a:buFontTx/>
              <a:buChar char="•"/>
              <a:tabLst>
                <a:tab pos="228600" algn="l"/>
              </a:tabLst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500" y="315558"/>
            <a:ext cx="8946541" cy="4195481"/>
          </a:xfrm>
        </p:spPr>
        <p:txBody>
          <a:bodyPr>
            <a:noAutofit/>
          </a:bodyPr>
          <a:lstStyle/>
          <a:p>
            <a:pPr>
              <a:buClr>
                <a:srgbClr val="FF9999"/>
              </a:buClr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Transforming growth factor-beta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(TGF-beta) , produced by macrophages and platelets. Its primary role appears to be the inhibition of the immune system.</a:t>
            </a:r>
          </a:p>
          <a:p>
            <a:pPr>
              <a:buClr>
                <a:srgbClr val="FF9999"/>
              </a:buClr>
              <a:buFontTx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9999"/>
              </a:buClr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Matrix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metalloproteins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(MMPs) are a group of enzymes that degrade collagen, the ground substance and other structures.</a:t>
            </a:r>
          </a:p>
          <a:p>
            <a:pPr>
              <a:buClr>
                <a:srgbClr val="FF9999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9999"/>
              </a:buClr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Elastase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glucoronidase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hyaluronidase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lysosomal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enzymes produced by the destruction of PMNs and fibroblasts.</a:t>
            </a:r>
          </a:p>
          <a:p>
            <a:pPr>
              <a:buClr>
                <a:srgbClr val="FF9999"/>
              </a:buClr>
              <a:buFontTx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9999"/>
              </a:buClr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Colony stimulating factors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(CSFs) exist for granulocytes, lymphocytes and macrophages. They are cytokines derived from T cells that control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hematopoiesis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       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37" y="779290"/>
            <a:ext cx="9404723" cy="140053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COMPLEMENT SYSTEM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647419" cy="419548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term ‘complement’ refer to a system of factors which occur in normal serum that are activated characteristically by antigen antibody interaction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function of the system includes control of inflammatory cellular activation and antimicrobial defense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complexes.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complement system consists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atleast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20 chemically and immunologically distinct serum proteins.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37" y="0"/>
            <a:ext cx="9404723" cy="1400530"/>
          </a:xfrm>
        </p:spPr>
        <p:txBody>
          <a:bodyPr/>
          <a:lstStyle/>
          <a:p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9111" y="274320"/>
            <a:ext cx="8218112" cy="617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77440" y="169818"/>
            <a:ext cx="7458891" cy="647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CONCLUSION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10790"/>
            <a:ext cx="9817237" cy="4837610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immune system is a complicated network of special cells and organs that make up a vital part in our bodily systems.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immune systems defence mechanisms are well designed to allow sufficient protection for the body.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If all lines of body defence fail then the body is then open to attack and may result in a serious infection or disease.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635598"/>
            <a:ext cx="9404723" cy="140053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542917" cy="4195481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CARRANZAS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Clinical periodontology:11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edition.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Textbook of  Microbiology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-Anantnarayan,Paniker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:7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edition.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Textbook of  Medical Physiology-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Guyton &amp; Hall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10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edition</a:t>
            </a:r>
          </a:p>
          <a:p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Vivier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E,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Raulet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DH,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Moretta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Caligiuri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MA,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Zitvogel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L, Lanier LL et al. Innate or adaptive immunity? The example of natural killer cells. Science. 2011;331:44-49.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5453" y="470263"/>
            <a:ext cx="10411667" cy="591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591</TotalTime>
  <Words>1907</Words>
  <Application>Microsoft Office PowerPoint</Application>
  <PresentationFormat>Custom</PresentationFormat>
  <Paragraphs>204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Ion</vt:lpstr>
      <vt:lpstr>Slide 1</vt:lpstr>
      <vt:lpstr>BASICS OF IMMUNOLOGY</vt:lpstr>
      <vt:lpstr>           CONTENTS</vt:lpstr>
      <vt:lpstr>       INTRODUCTION</vt:lpstr>
      <vt:lpstr>           Historical background : </vt:lpstr>
      <vt:lpstr>Slide 6</vt:lpstr>
      <vt:lpstr>                   TYPES OF IMMUNITY</vt:lpstr>
      <vt:lpstr>      INNATE IMMUNITY</vt:lpstr>
      <vt:lpstr>Slide 9</vt:lpstr>
      <vt:lpstr>Slide 10</vt:lpstr>
      <vt:lpstr>Slide 11</vt:lpstr>
      <vt:lpstr>         ACQUIRED IMMUNITY</vt:lpstr>
      <vt:lpstr>Slide 13</vt:lpstr>
      <vt:lpstr>Slide 14</vt:lpstr>
      <vt:lpstr>Slide 15</vt:lpstr>
      <vt:lpstr>Slide 16</vt:lpstr>
      <vt:lpstr>CELLS </vt:lpstr>
      <vt:lpstr>Slide 18</vt:lpstr>
      <vt:lpstr>NEUTROPHILS</vt:lpstr>
      <vt:lpstr>MONOCYTES/ MACROPHAGES</vt:lpstr>
      <vt:lpstr>MAST CELLS</vt:lpstr>
      <vt:lpstr>PERIPHERAL DENDRITIC CELLS</vt:lpstr>
      <vt:lpstr>LYMPHOCYTES</vt:lpstr>
      <vt:lpstr>ANTIGEN AND ANTIBODY</vt:lpstr>
      <vt:lpstr>        ANTIGENS</vt:lpstr>
      <vt:lpstr>Slide 26</vt:lpstr>
      <vt:lpstr>ANTIBODIES</vt:lpstr>
      <vt:lpstr>      IMMUNOGLOBINS</vt:lpstr>
      <vt:lpstr>CYTOKINES AND OTHER MOLECULAR COMPONENTS :  Cytokines :</vt:lpstr>
      <vt:lpstr>Slide 30</vt:lpstr>
      <vt:lpstr>Slide 31</vt:lpstr>
      <vt:lpstr>Slide 32</vt:lpstr>
      <vt:lpstr>Slide 33</vt:lpstr>
      <vt:lpstr>     COMPLEMENT SYSTEM  </vt:lpstr>
      <vt:lpstr>Slide 35</vt:lpstr>
      <vt:lpstr>Slide 36</vt:lpstr>
      <vt:lpstr>         CONCLUSION</vt:lpstr>
      <vt:lpstr>REFERENCES</vt:lpstr>
      <vt:lpstr>Slide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BASICS OF IMMUNOLOGY</dc:title>
  <dc:creator>Sanju Bhalothia</dc:creator>
  <cp:lastModifiedBy>PRIYANSHA</cp:lastModifiedBy>
  <cp:revision>63</cp:revision>
  <dcterms:created xsi:type="dcterms:W3CDTF">2016-11-15T05:12:38Z</dcterms:created>
  <dcterms:modified xsi:type="dcterms:W3CDTF">2016-12-13T04:42:41Z</dcterms:modified>
</cp:coreProperties>
</file>