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66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334525D4-BA83-4334-BCA3-F4BAF23DBC48}">
  <a:tblStyle styleId="{334525D4-BA83-4334-BCA3-F4BAF23DBC48}" styleName="Table_0">
    <a:wholeTbl>
      <a:tcTxStyle b="off" i="off">
        <a:font>
          <a:latin typeface="Tw Cen MT"/>
          <a:ea typeface="Tw Cen MT"/>
          <a:cs typeface="Tw Cen MT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7E8F0"/>
          </a:solidFill>
        </a:fill>
      </a:tcStyle>
    </a:wholeTbl>
    <a:band1H>
      <a:tcTxStyle/>
      <a:tcStyle>
        <a:fill>
          <a:solidFill>
            <a:srgbClr val="CBCFE0"/>
          </a:solidFill>
        </a:fill>
      </a:tcStyle>
    </a:band1H>
    <a:band2H>
      <a:tcTxStyle/>
    </a:band2H>
    <a:band1V>
      <a:tcTxStyle/>
      <a:tcStyle>
        <a:fill>
          <a:solidFill>
            <a:srgbClr val="CBCFE0"/>
          </a:solidFill>
        </a:fill>
      </a:tcStyle>
    </a:band1V>
    <a:band2V>
      <a:tcTxStyle/>
    </a:band2V>
    <a:lastCol>
      <a:tcTxStyle b="on" i="off">
        <a:font>
          <a:latin typeface="Tw Cen MT"/>
          <a:ea typeface="Tw Cen MT"/>
          <a:cs typeface="Tw Cen MT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Tw Cen MT"/>
          <a:ea typeface="Tw Cen MT"/>
          <a:cs typeface="Tw Cen MT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Tw Cen MT"/>
          <a:ea typeface="Tw Cen MT"/>
          <a:cs typeface="Tw Cen MT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Tw Cen MT"/>
          <a:ea typeface="Tw Cen MT"/>
          <a:cs typeface="Tw Cen MT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7" name="Google Shape;267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" name="Google Shape;469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" name="Google Shape;538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6" name="Google Shape;546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8" name="Google Shape;578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1" name="Google Shape;591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8" name="Google Shape;598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7" name="Google Shape;607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8" name="Google Shape;618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6" name="Google Shape;626;p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3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2" name="Google Shape;632;p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3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0" name="Google Shape;640;p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3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7" name="Google Shape;647;p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8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Content-R1d.png" id="17" name="Google Shape;17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2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Content-R1d.png" id="22" name="Google Shape;22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3"/>
          <p:cNvSpPr txBox="1"/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>
            <a:off x="913774" y="2367092"/>
            <a:ext cx="10363826" cy="342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_Title and Content">
  <p:cSld name="1_Title and Conten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" type="body"/>
          </p:nvPr>
        </p:nvSpPr>
        <p:spPr>
          <a:xfrm>
            <a:off x="818712" y="2222287"/>
            <a:ext cx="10554574" cy="36365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4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Content-R1d.png" id="35" name="Google Shape;35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5"/>
          <p:cNvSpPr txBox="1"/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Title-R1d.png" id="41" name="Google Shape;41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6"/>
          <p:cNvSpPr txBox="1"/>
          <p:nvPr>
            <p:ph type="ctrTitle"/>
          </p:nvPr>
        </p:nvSpPr>
        <p:spPr>
          <a:xfrm>
            <a:off x="1751012" y="1300785"/>
            <a:ext cx="8689976" cy="25092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wentieth Century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" type="subTitle"/>
          </p:nvPr>
        </p:nvSpPr>
        <p:spPr>
          <a:xfrm>
            <a:off x="1751012" y="3886200"/>
            <a:ext cx="8689976" cy="13715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  <a:defRPr sz="2200">
                <a:solidFill>
                  <a:srgbClr val="7F7F7F"/>
                </a:solidFill>
              </a:defRPr>
            </a:lvl1pPr>
            <a:lvl2pPr lvl="1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44" name="Google Shape;44;p6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Content-R1d.png" id="48" name="Google Shape;48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7"/>
          <p:cNvSpPr txBox="1"/>
          <p:nvPr>
            <p:ph type="title"/>
          </p:nvPr>
        </p:nvSpPr>
        <p:spPr>
          <a:xfrm>
            <a:off x="913774" y="828563"/>
            <a:ext cx="10351752" cy="273681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wentieth Century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" type="body"/>
          </p:nvPr>
        </p:nvSpPr>
        <p:spPr>
          <a:xfrm>
            <a:off x="913774" y="3657457"/>
            <a:ext cx="10351752" cy="13681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1" name="Google Shape;51;p7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Content-R1d.png" id="55" name="Google Shape;55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8"/>
          <p:cNvSpPr txBox="1"/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" type="body"/>
          </p:nvPr>
        </p:nvSpPr>
        <p:spPr>
          <a:xfrm>
            <a:off x="913774" y="2367092"/>
            <a:ext cx="5106026" cy="342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8" name="Google Shape;58;p8"/>
          <p:cNvSpPr txBox="1"/>
          <p:nvPr>
            <p:ph idx="2" type="body"/>
          </p:nvPr>
        </p:nvSpPr>
        <p:spPr>
          <a:xfrm>
            <a:off x="6172200" y="2367092"/>
            <a:ext cx="5105400" cy="342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9" name="Google Shape;59;p8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8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8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Content-R1d.png" id="63" name="Google Shape;63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9"/>
          <p:cNvSpPr txBox="1"/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9"/>
          <p:cNvSpPr txBox="1"/>
          <p:nvPr>
            <p:ph idx="1" type="body"/>
          </p:nvPr>
        </p:nvSpPr>
        <p:spPr>
          <a:xfrm>
            <a:off x="1146328" y="2371018"/>
            <a:ext cx="4873474" cy="67999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SzPts val="2600"/>
              <a:buNone/>
              <a:defRPr b="0" sz="26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66" name="Google Shape;66;p9"/>
          <p:cNvSpPr txBox="1"/>
          <p:nvPr>
            <p:ph idx="2" type="body"/>
          </p:nvPr>
        </p:nvSpPr>
        <p:spPr>
          <a:xfrm>
            <a:off x="913774" y="3051012"/>
            <a:ext cx="5106027" cy="274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9"/>
          <p:cNvSpPr txBox="1"/>
          <p:nvPr>
            <p:ph idx="3" type="body"/>
          </p:nvPr>
        </p:nvSpPr>
        <p:spPr>
          <a:xfrm>
            <a:off x="6396423" y="2371018"/>
            <a:ext cx="4881804" cy="67999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SzPts val="2600"/>
              <a:buNone/>
              <a:defRPr b="0" sz="26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68" name="Google Shape;68;p9"/>
          <p:cNvSpPr txBox="1"/>
          <p:nvPr>
            <p:ph idx="4" type="body"/>
          </p:nvPr>
        </p:nvSpPr>
        <p:spPr>
          <a:xfrm>
            <a:off x="6172200" y="3051012"/>
            <a:ext cx="5105401" cy="274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9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9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Content-R1d.png" id="73" name="Google Shape;73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0"/>
          <p:cNvSpPr txBox="1"/>
          <p:nvPr>
            <p:ph type="title"/>
          </p:nvPr>
        </p:nvSpPr>
        <p:spPr>
          <a:xfrm>
            <a:off x="913775" y="609600"/>
            <a:ext cx="3935688" cy="20232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0"/>
          <p:cNvSpPr txBox="1"/>
          <p:nvPr>
            <p:ph idx="1" type="body"/>
          </p:nvPr>
        </p:nvSpPr>
        <p:spPr>
          <a:xfrm>
            <a:off x="5078062" y="609600"/>
            <a:ext cx="6200163" cy="51815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10"/>
          <p:cNvSpPr txBox="1"/>
          <p:nvPr>
            <p:ph idx="2" type="body"/>
          </p:nvPr>
        </p:nvSpPr>
        <p:spPr>
          <a:xfrm>
            <a:off x="913774" y="2632852"/>
            <a:ext cx="3935689" cy="31583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77" name="Google Shape;77;p10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0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0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Content-R1d.png" id="81" name="Google Shape;8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1"/>
          <p:cNvSpPr txBox="1"/>
          <p:nvPr>
            <p:ph type="title"/>
          </p:nvPr>
        </p:nvSpPr>
        <p:spPr>
          <a:xfrm>
            <a:off x="913774" y="609600"/>
            <a:ext cx="5934969" cy="202325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1"/>
          <p:cNvSpPr/>
          <p:nvPr>
            <p:ph idx="2" type="pic"/>
          </p:nvPr>
        </p:nvSpPr>
        <p:spPr>
          <a:xfrm>
            <a:off x="7424803" y="609601"/>
            <a:ext cx="3255358" cy="5181600"/>
          </a:xfrm>
          <a:prstGeom prst="roundRect">
            <a:avLst>
              <a:gd fmla="val 4943" name="adj"/>
            </a:avLst>
          </a:prstGeom>
          <a:noFill/>
          <a:ln cap="sq" cmpd="sng" w="82550">
            <a:solidFill>
              <a:srgbClr val="C0D3E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lvl="2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lvl="3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lvl="4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lvl="5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lvl="6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lvl="7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lvl="8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/>
        </p:txBody>
      </p:sp>
      <p:sp>
        <p:nvSpPr>
          <p:cNvPr id="84" name="Google Shape;84;p11"/>
          <p:cNvSpPr txBox="1"/>
          <p:nvPr>
            <p:ph idx="1" type="body"/>
          </p:nvPr>
        </p:nvSpPr>
        <p:spPr>
          <a:xfrm>
            <a:off x="913794" y="2632852"/>
            <a:ext cx="5934949" cy="31583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85" name="Google Shape;85;p11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1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1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anoramic Picture with Caption">
  <p:cSld name="Panoramic Picture with Caption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Content-R1d.png" id="89" name="Google Shape;89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2"/>
          <p:cNvSpPr txBox="1"/>
          <p:nvPr>
            <p:ph type="title"/>
          </p:nvPr>
        </p:nvSpPr>
        <p:spPr>
          <a:xfrm>
            <a:off x="913794" y="4289374"/>
            <a:ext cx="10364432" cy="81161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2"/>
          <p:cNvSpPr/>
          <p:nvPr>
            <p:ph idx="2" type="pic"/>
          </p:nvPr>
        </p:nvSpPr>
        <p:spPr>
          <a:xfrm>
            <a:off x="1184744" y="698261"/>
            <a:ext cx="9822532" cy="3214136"/>
          </a:xfrm>
          <a:prstGeom prst="roundRect">
            <a:avLst>
              <a:gd fmla="val 4944" name="adj"/>
            </a:avLst>
          </a:prstGeom>
          <a:noFill/>
          <a:ln cap="sq" cmpd="sng" w="82550">
            <a:solidFill>
              <a:srgbClr val="C0D3E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lvl="2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lvl="3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lvl="4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lvl="5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lvl="6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lvl="7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lvl="8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/>
        </p:txBody>
      </p:sp>
      <p:sp>
        <p:nvSpPr>
          <p:cNvPr id="92" name="Google Shape;92;p12"/>
          <p:cNvSpPr txBox="1"/>
          <p:nvPr>
            <p:ph idx="1" type="body"/>
          </p:nvPr>
        </p:nvSpPr>
        <p:spPr>
          <a:xfrm>
            <a:off x="913774" y="5108728"/>
            <a:ext cx="10364452" cy="682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93" name="Google Shape;93;p12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2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2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aption">
  <p:cSld name="Title and Caption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Content-R1d.png" id="97" name="Google Shape;97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3"/>
          <p:cNvSpPr txBox="1"/>
          <p:nvPr>
            <p:ph type="title"/>
          </p:nvPr>
        </p:nvSpPr>
        <p:spPr>
          <a:xfrm>
            <a:off x="913774" y="609599"/>
            <a:ext cx="10364452" cy="34272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13"/>
          <p:cNvSpPr txBox="1"/>
          <p:nvPr>
            <p:ph idx="1" type="body"/>
          </p:nvPr>
        </p:nvSpPr>
        <p:spPr>
          <a:xfrm>
            <a:off x="913775" y="4204821"/>
            <a:ext cx="10364452" cy="15863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00" name="Google Shape;100;p13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13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3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 with Caption">
  <p:cSld name="Quote with Caption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Content-R1d.png" id="104" name="Google Shape;104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4"/>
          <p:cNvSpPr txBox="1"/>
          <p:nvPr>
            <p:ph type="title"/>
          </p:nvPr>
        </p:nvSpPr>
        <p:spPr>
          <a:xfrm>
            <a:off x="1446212" y="609600"/>
            <a:ext cx="9302752" cy="2992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4"/>
          <p:cNvSpPr txBox="1"/>
          <p:nvPr>
            <p:ph idx="1" type="body"/>
          </p:nvPr>
        </p:nvSpPr>
        <p:spPr>
          <a:xfrm>
            <a:off x="1720644" y="3610032"/>
            <a:ext cx="8752299" cy="594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07" name="Google Shape;107;p14"/>
          <p:cNvSpPr txBox="1"/>
          <p:nvPr>
            <p:ph idx="2" type="body"/>
          </p:nvPr>
        </p:nvSpPr>
        <p:spPr>
          <a:xfrm>
            <a:off x="913774" y="4372796"/>
            <a:ext cx="10364452" cy="14210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08" name="Google Shape;108;p14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14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14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1" name="Google Shape;111;p14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Twentieth Century"/>
              <a:buNone/>
            </a:pPr>
            <a:r>
              <a:rPr b="0" lang="en-US" sz="8000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“</a:t>
            </a:r>
            <a:endParaRPr/>
          </a:p>
        </p:txBody>
      </p:sp>
      <p:sp>
        <p:nvSpPr>
          <p:cNvPr id="112" name="Google Shape;112;p14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Twentieth Century"/>
              <a:buNone/>
            </a:pPr>
            <a:r>
              <a:rPr b="0" lang="en-US" sz="8000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Name Card">
  <p:cSld name="Name Card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Content-R1d.png" id="114" name="Google Shape;114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5"/>
          <p:cNvSpPr txBox="1"/>
          <p:nvPr>
            <p:ph type="title"/>
          </p:nvPr>
        </p:nvSpPr>
        <p:spPr>
          <a:xfrm>
            <a:off x="913775" y="2138721"/>
            <a:ext cx="10364452" cy="251183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15"/>
          <p:cNvSpPr txBox="1"/>
          <p:nvPr>
            <p:ph idx="1" type="body"/>
          </p:nvPr>
        </p:nvSpPr>
        <p:spPr>
          <a:xfrm>
            <a:off x="913775" y="4662335"/>
            <a:ext cx="10364452" cy="11406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17" name="Google Shape;117;p15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15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15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3 Column">
  <p:cSld name="3 Column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Content-R1d.png" id="121" name="Google Shape;121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6"/>
          <p:cNvSpPr txBox="1"/>
          <p:nvPr>
            <p:ph type="title"/>
          </p:nvPr>
        </p:nvSpPr>
        <p:spPr>
          <a:xfrm>
            <a:off x="913774" y="609600"/>
            <a:ext cx="10364452" cy="160509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16"/>
          <p:cNvSpPr txBox="1"/>
          <p:nvPr>
            <p:ph idx="1" type="body"/>
          </p:nvPr>
        </p:nvSpPr>
        <p:spPr>
          <a:xfrm>
            <a:off x="913774" y="2367093"/>
            <a:ext cx="3298976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b="0"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p16"/>
          <p:cNvSpPr txBox="1"/>
          <p:nvPr>
            <p:ph idx="2" type="body"/>
          </p:nvPr>
        </p:nvSpPr>
        <p:spPr>
          <a:xfrm>
            <a:off x="913774" y="2943355"/>
            <a:ext cx="3298976" cy="28478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25" name="Google Shape;125;p16"/>
          <p:cNvSpPr txBox="1"/>
          <p:nvPr>
            <p:ph idx="3" type="body"/>
          </p:nvPr>
        </p:nvSpPr>
        <p:spPr>
          <a:xfrm>
            <a:off x="4452389" y="2367093"/>
            <a:ext cx="3291521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b="0"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26" name="Google Shape;126;p16"/>
          <p:cNvSpPr txBox="1"/>
          <p:nvPr>
            <p:ph idx="4" type="body"/>
          </p:nvPr>
        </p:nvSpPr>
        <p:spPr>
          <a:xfrm>
            <a:off x="4441348" y="2943355"/>
            <a:ext cx="3303351" cy="28478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27" name="Google Shape;127;p16"/>
          <p:cNvSpPr txBox="1"/>
          <p:nvPr>
            <p:ph idx="5" type="body"/>
          </p:nvPr>
        </p:nvSpPr>
        <p:spPr>
          <a:xfrm>
            <a:off x="7973298" y="2367093"/>
            <a:ext cx="3304928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b="0"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28" name="Google Shape;128;p16"/>
          <p:cNvSpPr txBox="1"/>
          <p:nvPr>
            <p:ph idx="6" type="body"/>
          </p:nvPr>
        </p:nvSpPr>
        <p:spPr>
          <a:xfrm>
            <a:off x="7973298" y="2943355"/>
            <a:ext cx="3304928" cy="28478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29" name="Google Shape;129;p16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16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16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3 Picture Column">
  <p:cSld name="3 Picture Column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Content-R1d.png" id="133" name="Google Shape;133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7"/>
          <p:cNvSpPr txBox="1"/>
          <p:nvPr>
            <p:ph type="title"/>
          </p:nvPr>
        </p:nvSpPr>
        <p:spPr>
          <a:xfrm>
            <a:off x="913774" y="610772"/>
            <a:ext cx="10364452" cy="16039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17"/>
          <p:cNvSpPr txBox="1"/>
          <p:nvPr>
            <p:ph idx="1" type="body"/>
          </p:nvPr>
        </p:nvSpPr>
        <p:spPr>
          <a:xfrm>
            <a:off x="913774" y="4204820"/>
            <a:ext cx="3296409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  <a:defRPr b="0" sz="22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36" name="Google Shape;136;p17"/>
          <p:cNvSpPr/>
          <p:nvPr>
            <p:ph idx="2" type="pic"/>
          </p:nvPr>
        </p:nvSpPr>
        <p:spPr>
          <a:xfrm>
            <a:off x="913774" y="2367093"/>
            <a:ext cx="3296409" cy="1524000"/>
          </a:xfrm>
          <a:prstGeom prst="roundRect">
            <a:avLst>
              <a:gd fmla="val 9363" name="adj"/>
            </a:avLst>
          </a:prstGeom>
          <a:noFill/>
          <a:ln cap="sq" cmpd="sng" w="82550">
            <a:solidFill>
              <a:srgbClr val="C0D3E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lvl="2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lvl="3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lvl="4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lvl="5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lvl="6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lvl="7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lvl="8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/>
        </p:txBody>
      </p:sp>
      <p:sp>
        <p:nvSpPr>
          <p:cNvPr id="137" name="Google Shape;137;p17"/>
          <p:cNvSpPr txBox="1"/>
          <p:nvPr>
            <p:ph idx="3" type="body"/>
          </p:nvPr>
        </p:nvSpPr>
        <p:spPr>
          <a:xfrm>
            <a:off x="913774" y="4781082"/>
            <a:ext cx="3296409" cy="10101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38" name="Google Shape;138;p17"/>
          <p:cNvSpPr txBox="1"/>
          <p:nvPr>
            <p:ph idx="4" type="body"/>
          </p:nvPr>
        </p:nvSpPr>
        <p:spPr>
          <a:xfrm>
            <a:off x="4442759" y="4204820"/>
            <a:ext cx="3301828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  <a:defRPr b="0" sz="22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39" name="Google Shape;139;p17"/>
          <p:cNvSpPr/>
          <p:nvPr>
            <p:ph idx="5" type="pic"/>
          </p:nvPr>
        </p:nvSpPr>
        <p:spPr>
          <a:xfrm>
            <a:off x="4441348" y="2367093"/>
            <a:ext cx="3303352" cy="1524000"/>
          </a:xfrm>
          <a:prstGeom prst="roundRect">
            <a:avLst>
              <a:gd fmla="val 8841" name="adj"/>
            </a:avLst>
          </a:prstGeom>
          <a:noFill/>
          <a:ln cap="sq" cmpd="sng" w="82550">
            <a:solidFill>
              <a:srgbClr val="C0D3E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lvl="2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lvl="3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lvl="4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lvl="5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lvl="6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lvl="7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lvl="8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/>
        </p:txBody>
      </p:sp>
      <p:sp>
        <p:nvSpPr>
          <p:cNvPr id="140" name="Google Shape;140;p17"/>
          <p:cNvSpPr txBox="1"/>
          <p:nvPr>
            <p:ph idx="6" type="body"/>
          </p:nvPr>
        </p:nvSpPr>
        <p:spPr>
          <a:xfrm>
            <a:off x="4441348" y="4781080"/>
            <a:ext cx="3303352" cy="10101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41" name="Google Shape;141;p17"/>
          <p:cNvSpPr txBox="1"/>
          <p:nvPr>
            <p:ph idx="7" type="body"/>
          </p:nvPr>
        </p:nvSpPr>
        <p:spPr>
          <a:xfrm>
            <a:off x="7973298" y="4204820"/>
            <a:ext cx="3300681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  <a:defRPr b="0" sz="22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42" name="Google Shape;142;p17"/>
          <p:cNvSpPr/>
          <p:nvPr>
            <p:ph idx="8" type="pic"/>
          </p:nvPr>
        </p:nvSpPr>
        <p:spPr>
          <a:xfrm>
            <a:off x="7973298" y="2367093"/>
            <a:ext cx="3304928" cy="1524000"/>
          </a:xfrm>
          <a:prstGeom prst="roundRect">
            <a:avLst>
              <a:gd fmla="val 8841" name="adj"/>
            </a:avLst>
          </a:prstGeom>
          <a:noFill/>
          <a:ln cap="sq" cmpd="sng" w="82550">
            <a:solidFill>
              <a:srgbClr val="C0D3E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lvl="2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lvl="3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lvl="4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lvl="5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lvl="6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lvl="7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lvl="8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/>
        </p:txBody>
      </p:sp>
      <p:sp>
        <p:nvSpPr>
          <p:cNvPr id="143" name="Google Shape;143;p17"/>
          <p:cNvSpPr txBox="1"/>
          <p:nvPr>
            <p:ph idx="9" type="body"/>
          </p:nvPr>
        </p:nvSpPr>
        <p:spPr>
          <a:xfrm>
            <a:off x="7973173" y="4781078"/>
            <a:ext cx="3305053" cy="10101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44" name="Google Shape;144;p17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17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17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Content-R1d.png" id="148" name="Google Shape;148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8"/>
          <p:cNvSpPr txBox="1"/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18"/>
          <p:cNvSpPr txBox="1"/>
          <p:nvPr>
            <p:ph idx="1" type="body"/>
          </p:nvPr>
        </p:nvSpPr>
        <p:spPr>
          <a:xfrm rot="5400000">
            <a:off x="4383948" y="-1103079"/>
            <a:ext cx="3424107" cy="103644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51" name="Google Shape;151;p18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18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18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Content-R1d.png" id="155" name="Google Shape;155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9"/>
          <p:cNvSpPr txBox="1"/>
          <p:nvPr>
            <p:ph type="title"/>
          </p:nvPr>
        </p:nvSpPr>
        <p:spPr>
          <a:xfrm rot="5400000">
            <a:off x="7410763" y="1923737"/>
            <a:ext cx="5181599" cy="25533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wentieth Century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19"/>
          <p:cNvSpPr txBox="1"/>
          <p:nvPr>
            <p:ph idx="1" type="body"/>
          </p:nvPr>
        </p:nvSpPr>
        <p:spPr>
          <a:xfrm rot="5400000">
            <a:off x="2152338" y="-628961"/>
            <a:ext cx="5181599" cy="76587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58" name="Google Shape;158;p19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19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19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theme" Target="../theme/theme1.xml"/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19" Type="http://schemas.openxmlformats.org/officeDocument/2006/relationships/slideLayout" Target="../slideLayouts/slideLayout18.xml"/><Relationship Id="rId6" Type="http://schemas.openxmlformats.org/officeDocument/2006/relationships/slideLayout" Target="../slideLayouts/slideLayout5.xml"/><Relationship Id="rId18" Type="http://schemas.openxmlformats.org/officeDocument/2006/relationships/slideLayout" Target="../slideLayouts/slideLayout17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CAEBF5"/>
            </a:gs>
            <a:gs pos="100000">
              <a:srgbClr val="72AADB"/>
            </a:gs>
          </a:gsLst>
          <a:lin ang="5400000" scaled="0"/>
        </a:gra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\\DROBO-FS\QuickDrops\JB\PPTX NG\Droplets\LightingOverlay.png" id="10" name="Google Shape;10;p1"/>
          <p:cNvPicPr preferRelativeResize="0"/>
          <p:nvPr/>
        </p:nvPicPr>
        <p:blipFill rotWithShape="1">
          <a:blip r:embed="rId1">
            <a:alphaModFix amt="70000"/>
          </a:blip>
          <a:srcRect b="0" l="0" r="0" t="0"/>
          <a:stretch/>
        </p:blipFill>
        <p:spPr>
          <a:xfrm>
            <a:off x="0" y="0"/>
            <a:ext cx="12192003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"/>
          <p:cNvSpPr txBox="1"/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wentieth Century"/>
              <a:buNone/>
              <a:defRPr b="0" i="0" sz="3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" name="Google Shape;12;p1"/>
          <p:cNvSpPr txBox="1"/>
          <p:nvPr>
            <p:ph idx="1" type="body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5600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-342900" lvl="1" marL="914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indent="-330200" lvl="2" marL="1371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indent="-317500" lvl="3" marL="1828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indent="-317500" lvl="4" marL="22860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indent="-317500" lvl="5" marL="27432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indent="-317500" lvl="6" marL="3200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indent="-317500" lvl="7" marL="3657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indent="-317500" lvl="8" marL="4114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/>
        </p:txBody>
      </p:sp>
      <p:sp>
        <p:nvSpPr>
          <p:cNvPr id="15" name="Google Shape;15;p1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3.gif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3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7.gif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8.jpg"/><Relationship Id="rId4" Type="http://schemas.openxmlformats.org/officeDocument/2006/relationships/image" Target="../media/image26.jpg"/><Relationship Id="rId5" Type="http://schemas.openxmlformats.org/officeDocument/2006/relationships/image" Target="../media/image9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1.gif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6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2.jpg"/><Relationship Id="rId4" Type="http://schemas.openxmlformats.org/officeDocument/2006/relationships/image" Target="../media/image13.jpg"/><Relationship Id="rId5" Type="http://schemas.openxmlformats.org/officeDocument/2006/relationships/image" Target="../media/image14.jpg"/><Relationship Id="rId6" Type="http://schemas.openxmlformats.org/officeDocument/2006/relationships/image" Target="../media/image29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5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2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7.png"/><Relationship Id="rId4" Type="http://schemas.openxmlformats.org/officeDocument/2006/relationships/image" Target="../media/image30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5.jpg"/><Relationship Id="rId4" Type="http://schemas.openxmlformats.org/officeDocument/2006/relationships/image" Target="../media/image18.jpg"/><Relationship Id="rId5" Type="http://schemas.openxmlformats.org/officeDocument/2006/relationships/image" Target="../media/image20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9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4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1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0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66" name="Google Shape;166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0"/>
          <p:cNvSpPr txBox="1"/>
          <p:nvPr/>
        </p:nvSpPr>
        <p:spPr>
          <a:xfrm>
            <a:off x="3842951" y="222421"/>
            <a:ext cx="6512011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GOOD MORNING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1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73" name="Google Shape;173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"/>
            <a:ext cx="6623222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1"/>
          <p:cNvSpPr txBox="1"/>
          <p:nvPr/>
        </p:nvSpPr>
        <p:spPr>
          <a:xfrm>
            <a:off x="6623223" y="2792627"/>
            <a:ext cx="5568778" cy="523220"/>
          </a:xfrm>
          <a:prstGeom prst="rect">
            <a:avLst/>
          </a:prstGeom>
          <a:gradFill>
            <a:gsLst>
              <a:gs pos="0">
                <a:srgbClr val="596FB3"/>
              </a:gs>
              <a:gs pos="50000">
                <a:srgbClr val="3657A6"/>
              </a:gs>
              <a:gs pos="100000">
                <a:srgbClr val="154097"/>
              </a:gs>
            </a:gsLst>
            <a:lin ang="5400000" scaled="0"/>
          </a:gradFill>
          <a:ln>
            <a:noFill/>
          </a:ln>
          <a:effectLst>
            <a:outerShdw blurRad="63500" rotWithShape="0" algn="ctr" dir="5400000" dist="25400">
              <a:srgbClr val="000000">
                <a:alpha val="68627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                     SALIVA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2"/>
          <p:cNvSpPr txBox="1"/>
          <p:nvPr>
            <p:ph type="title"/>
          </p:nvPr>
        </p:nvSpPr>
        <p:spPr>
          <a:xfrm>
            <a:off x="913775" y="1"/>
            <a:ext cx="10364451" cy="729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CONTENTS</a:t>
            </a:r>
            <a:endParaRPr/>
          </a:p>
        </p:txBody>
      </p:sp>
      <p:sp>
        <p:nvSpPr>
          <p:cNvPr id="180" name="Google Shape;180;p22"/>
          <p:cNvSpPr txBox="1"/>
          <p:nvPr>
            <p:ph idx="1" type="body"/>
          </p:nvPr>
        </p:nvSpPr>
        <p:spPr>
          <a:xfrm>
            <a:off x="913774" y="729050"/>
            <a:ext cx="10363826" cy="57335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700"/>
              <a:buChar char="•"/>
            </a:pPr>
            <a:r>
              <a:rPr lang="en-US" sz="1700" cap="none">
                <a:latin typeface="Arial"/>
                <a:ea typeface="Arial"/>
                <a:cs typeface="Arial"/>
                <a:sym typeface="Arial"/>
              </a:rPr>
              <a:t>History</a:t>
            </a:r>
            <a:endParaRPr/>
          </a:p>
          <a:p>
            <a:pPr indent="-2286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700"/>
              <a:buChar char="•"/>
            </a:pPr>
            <a:r>
              <a:rPr lang="en-US" sz="1700" cap="none">
                <a:latin typeface="Arial"/>
                <a:ea typeface="Arial"/>
                <a:cs typeface="Arial"/>
                <a:sym typeface="Arial"/>
              </a:rPr>
              <a:t>Anatomy of salivary glands</a:t>
            </a:r>
            <a:endParaRPr/>
          </a:p>
          <a:p>
            <a:pPr indent="-2286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700"/>
              <a:buChar char="•"/>
            </a:pPr>
            <a:r>
              <a:rPr lang="en-US" sz="1700" cap="none">
                <a:latin typeface="Arial"/>
                <a:ea typeface="Arial"/>
                <a:cs typeface="Arial"/>
                <a:sym typeface="Arial"/>
              </a:rPr>
              <a:t>Salivary reflex</a:t>
            </a:r>
            <a:endParaRPr/>
          </a:p>
          <a:p>
            <a:pPr indent="-2286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700"/>
              <a:buChar char="•"/>
            </a:pPr>
            <a:r>
              <a:rPr lang="en-US" sz="1700" cap="none">
                <a:latin typeface="Arial"/>
                <a:ea typeface="Arial"/>
                <a:cs typeface="Arial"/>
                <a:sym typeface="Arial"/>
              </a:rPr>
              <a:t>Mechanism of saliva secretion</a:t>
            </a:r>
            <a:endParaRPr/>
          </a:p>
          <a:p>
            <a:pPr indent="-2286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700"/>
              <a:buChar char="•"/>
            </a:pPr>
            <a:r>
              <a:rPr lang="en-US" sz="1700" cap="none">
                <a:latin typeface="Arial"/>
                <a:ea typeface="Arial"/>
                <a:cs typeface="Arial"/>
                <a:sym typeface="Arial"/>
              </a:rPr>
              <a:t>Composition</a:t>
            </a:r>
            <a:endParaRPr/>
          </a:p>
          <a:p>
            <a:pPr indent="-2286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700"/>
              <a:buChar char="•"/>
            </a:pPr>
            <a:r>
              <a:rPr lang="en-US" sz="1700" cap="none">
                <a:latin typeface="Arial"/>
                <a:ea typeface="Arial"/>
                <a:cs typeface="Arial"/>
                <a:sym typeface="Arial"/>
              </a:rPr>
              <a:t>Functions</a:t>
            </a:r>
            <a:endParaRPr/>
          </a:p>
          <a:p>
            <a:pPr indent="-2286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700"/>
              <a:buChar char="•"/>
            </a:pPr>
            <a:r>
              <a:rPr lang="en-US" sz="1700" cap="none">
                <a:latin typeface="Arial"/>
                <a:ea typeface="Arial"/>
                <a:cs typeface="Arial"/>
                <a:sym typeface="Arial"/>
              </a:rPr>
              <a:t>Factors influencing salivary flow</a:t>
            </a:r>
            <a:endParaRPr/>
          </a:p>
          <a:p>
            <a:pPr indent="-2286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700"/>
              <a:buChar char="•"/>
            </a:pPr>
            <a:r>
              <a:rPr lang="en-US" sz="1700" cap="none">
                <a:latin typeface="Arial"/>
                <a:ea typeface="Arial"/>
                <a:cs typeface="Arial"/>
                <a:sym typeface="Arial"/>
              </a:rPr>
              <a:t>Role of saliva in periodontal health</a:t>
            </a:r>
            <a:endParaRPr/>
          </a:p>
          <a:p>
            <a:pPr indent="-2286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700"/>
              <a:buChar char="•"/>
            </a:pPr>
            <a:r>
              <a:rPr lang="en-US" sz="1700" cap="none">
                <a:latin typeface="Arial"/>
                <a:ea typeface="Arial"/>
                <a:cs typeface="Arial"/>
                <a:sym typeface="Arial"/>
              </a:rPr>
              <a:t>Role of saliva in periodontal disease</a:t>
            </a:r>
            <a:endParaRPr/>
          </a:p>
          <a:p>
            <a:pPr indent="-2286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700"/>
              <a:buChar char="•"/>
            </a:pPr>
            <a:r>
              <a:rPr lang="en-US" sz="1700" cap="none">
                <a:latin typeface="Arial"/>
                <a:ea typeface="Arial"/>
                <a:cs typeface="Arial"/>
                <a:sym typeface="Arial"/>
              </a:rPr>
              <a:t>Methods of collection of saliva</a:t>
            </a:r>
            <a:endParaRPr/>
          </a:p>
          <a:p>
            <a:pPr indent="-2286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700"/>
              <a:buChar char="•"/>
            </a:pPr>
            <a:r>
              <a:rPr lang="en-US" sz="1700" cap="none">
                <a:latin typeface="Arial"/>
                <a:ea typeface="Arial"/>
                <a:cs typeface="Arial"/>
                <a:sym typeface="Arial"/>
              </a:rPr>
              <a:t>Diagnostic biomarker</a:t>
            </a:r>
            <a:endParaRPr/>
          </a:p>
          <a:p>
            <a:pPr indent="-2286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700"/>
              <a:buChar char="•"/>
            </a:pPr>
            <a:r>
              <a:rPr lang="en-US" sz="1700" cap="none">
                <a:latin typeface="Arial"/>
                <a:ea typeface="Arial"/>
                <a:cs typeface="Arial"/>
                <a:sym typeface="Arial"/>
              </a:rPr>
              <a:t>Emerging salivary diagnostics</a:t>
            </a:r>
            <a:endParaRPr/>
          </a:p>
          <a:p>
            <a:pPr indent="-2286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700"/>
              <a:buChar char="•"/>
            </a:pPr>
            <a:r>
              <a:rPr lang="en-US" sz="1700" cap="none">
                <a:latin typeface="Arial"/>
                <a:ea typeface="Arial"/>
                <a:cs typeface="Arial"/>
                <a:sym typeface="Arial"/>
              </a:rPr>
              <a:t>Chair side tests</a:t>
            </a:r>
            <a:endParaRPr/>
          </a:p>
          <a:p>
            <a:pPr indent="-2286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700"/>
              <a:buChar char="•"/>
            </a:pPr>
            <a:r>
              <a:rPr lang="en-US" sz="1700" cap="none">
                <a:latin typeface="Arial"/>
                <a:ea typeface="Arial"/>
                <a:cs typeface="Arial"/>
                <a:sym typeface="Arial"/>
              </a:rPr>
              <a:t>Artificial saliva</a:t>
            </a:r>
            <a:endParaRPr/>
          </a:p>
          <a:p>
            <a:pPr indent="-12065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700"/>
              <a:buNone/>
            </a:pPr>
            <a:r>
              <a:t/>
            </a:r>
            <a:endParaRPr sz="17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22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3"/>
          <p:cNvSpPr txBox="1"/>
          <p:nvPr>
            <p:ph type="title"/>
          </p:nvPr>
        </p:nvSpPr>
        <p:spPr>
          <a:xfrm>
            <a:off x="838200" y="365125"/>
            <a:ext cx="10515600" cy="7435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wentieth Century"/>
              <a:buNone/>
            </a:pPr>
            <a:r>
              <a:t/>
            </a:r>
            <a:endParaRPr sz="2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23"/>
          <p:cNvSpPr txBox="1"/>
          <p:nvPr>
            <p:ph idx="1" type="body"/>
          </p:nvPr>
        </p:nvSpPr>
        <p:spPr>
          <a:xfrm>
            <a:off x="793843" y="5496457"/>
            <a:ext cx="10554574" cy="743585"/>
          </a:xfrm>
          <a:prstGeom prst="rect">
            <a:avLst/>
          </a:prstGeom>
          <a:gradFill>
            <a:gsLst>
              <a:gs pos="0">
                <a:srgbClr val="C56B76"/>
              </a:gs>
              <a:gs pos="50000">
                <a:srgbClr val="BC4A57"/>
              </a:gs>
              <a:gs pos="100000">
                <a:srgbClr val="AA2A3D"/>
              </a:gs>
            </a:gsLst>
            <a:lin ang="5400000" scaled="0"/>
          </a:gradFill>
          <a:ln>
            <a:noFill/>
          </a:ln>
          <a:effectLst>
            <a:outerShdw blurRad="63500" rotWithShape="0" algn="ctr" dir="5400000" dist="25400">
              <a:srgbClr val="000000">
                <a:alpha val="68627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50"/>
              <a:buNone/>
            </a:pPr>
            <a:r>
              <a:rPr lang="en-US" sz="1850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STEDMAN</a:t>
            </a:r>
            <a:r>
              <a:rPr lang="en-US" sz="185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- clean, tasteless, odorless, slightly acidic viscous fluid, consisting of secretions from parotid, SM and SL salivary glands &amp; the mucous glands of oral cavity </a:t>
            </a:r>
            <a:endParaRPr sz="1850" cap="none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850"/>
              <a:buNone/>
            </a:pPr>
            <a:r>
              <a:t/>
            </a:r>
            <a:endParaRPr sz="1850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23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89" name="Google Shape;189;p23"/>
          <p:cNvPicPr preferRelativeResize="0"/>
          <p:nvPr/>
        </p:nvPicPr>
        <p:blipFill rotWithShape="1">
          <a:blip r:embed="rId3">
            <a:alphaModFix/>
          </a:blip>
          <a:srcRect b="29001" l="0" r="0" t="0"/>
          <a:stretch/>
        </p:blipFill>
        <p:spPr>
          <a:xfrm>
            <a:off x="1111554" y="1869804"/>
            <a:ext cx="9968892" cy="3118391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4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195" name="Google Shape;195;p24"/>
          <p:cNvGrpSpPr/>
          <p:nvPr/>
        </p:nvGrpSpPr>
        <p:grpSpPr>
          <a:xfrm>
            <a:off x="2059570" y="-1"/>
            <a:ext cx="3032772" cy="4951037"/>
            <a:chOff x="2059570" y="0"/>
            <a:chExt cx="3032772" cy="4951037"/>
          </a:xfrm>
        </p:grpSpPr>
        <p:sp>
          <p:nvSpPr>
            <p:cNvPr id="196" name="Google Shape;196;p24"/>
            <p:cNvSpPr/>
            <p:nvPr/>
          </p:nvSpPr>
          <p:spPr>
            <a:xfrm>
              <a:off x="2718810" y="0"/>
              <a:ext cx="2373532" cy="2373893"/>
            </a:xfrm>
            <a:custGeom>
              <a:rect b="b" l="l" r="r" t="t"/>
              <a:pathLst>
                <a:path extrusionOk="0" h="120000" w="120000">
                  <a:moveTo>
                    <a:pt x="8412" y="60000"/>
                  </a:moveTo>
                  <a:lnTo>
                    <a:pt x="8412" y="60000"/>
                  </a:lnTo>
                  <a:cubicBezTo>
                    <a:pt x="8412" y="32962"/>
                    <a:pt x="29287" y="10511"/>
                    <a:pt x="56253" y="8547"/>
                  </a:cubicBezTo>
                  <a:cubicBezTo>
                    <a:pt x="83219" y="6583"/>
                    <a:pt x="107126" y="25773"/>
                    <a:pt x="111044" y="52526"/>
                  </a:cubicBezTo>
                  <a:cubicBezTo>
                    <a:pt x="114961" y="79279"/>
                    <a:pt x="97559" y="104517"/>
                    <a:pt x="71162" y="110367"/>
                  </a:cubicBezTo>
                  <a:lnTo>
                    <a:pt x="70593" y="118429"/>
                  </a:lnTo>
                  <a:lnTo>
                    <a:pt x="56830" y="104890"/>
                  </a:lnTo>
                  <a:lnTo>
                    <a:pt x="72706" y="88508"/>
                  </a:lnTo>
                  <a:lnTo>
                    <a:pt x="72145" y="96445"/>
                  </a:lnTo>
                  <a:cubicBezTo>
                    <a:pt x="90761" y="90240"/>
                    <a:pt x="101708" y="70999"/>
                    <a:pt x="97532" y="51824"/>
                  </a:cubicBezTo>
                  <a:cubicBezTo>
                    <a:pt x="93356" y="32649"/>
                    <a:pt x="75399" y="19705"/>
                    <a:pt x="55889" y="21805"/>
                  </a:cubicBezTo>
                  <a:cubicBezTo>
                    <a:pt x="36379" y="23906"/>
                    <a:pt x="21588" y="40375"/>
                    <a:pt x="21588" y="60000"/>
                  </a:cubicBezTo>
                  <a:close/>
                </a:path>
              </a:pathLst>
            </a:custGeom>
            <a:solidFill>
              <a:srgbClr val="47A8CF"/>
            </a:solidFill>
            <a:ln cap="flat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24"/>
            <p:cNvSpPr/>
            <p:nvPr/>
          </p:nvSpPr>
          <p:spPr>
            <a:xfrm>
              <a:off x="3243439" y="857047"/>
              <a:ext cx="1318926" cy="6593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24"/>
            <p:cNvSpPr txBox="1"/>
            <p:nvPr/>
          </p:nvSpPr>
          <p:spPr>
            <a:xfrm>
              <a:off x="3243439" y="857047"/>
              <a:ext cx="1318926" cy="6593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2700" spcFirstLastPara="1" rIns="1270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lang="en-US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Greeks 2000 years ago</a:t>
              </a:r>
              <a:endParaRPr/>
            </a:p>
          </p:txBody>
        </p:sp>
        <p:sp>
          <p:nvSpPr>
            <p:cNvPr id="199" name="Google Shape;199;p24"/>
            <p:cNvSpPr/>
            <p:nvPr/>
          </p:nvSpPr>
          <p:spPr>
            <a:xfrm>
              <a:off x="2059570" y="1363977"/>
              <a:ext cx="2373532" cy="2373893"/>
            </a:xfrm>
            <a:custGeom>
              <a:rect b="b" l="l" r="r" t="t"/>
              <a:pathLst>
                <a:path extrusionOk="0" h="120000" w="120000">
                  <a:moveTo>
                    <a:pt x="96481" y="23524"/>
                  </a:moveTo>
                  <a:lnTo>
                    <a:pt x="87165" y="32840"/>
                  </a:lnTo>
                  <a:cubicBezTo>
                    <a:pt x="75945" y="21617"/>
                    <a:pt x="58981" y="18448"/>
                    <a:pt x="44467" y="24866"/>
                  </a:cubicBezTo>
                  <a:cubicBezTo>
                    <a:pt x="29954" y="31283"/>
                    <a:pt x="20881" y="45964"/>
                    <a:pt x="21631" y="61816"/>
                  </a:cubicBezTo>
                  <a:cubicBezTo>
                    <a:pt x="22381" y="77668"/>
                    <a:pt x="32801" y="91427"/>
                    <a:pt x="47855" y="96445"/>
                  </a:cubicBezTo>
                  <a:lnTo>
                    <a:pt x="47294" y="88508"/>
                  </a:lnTo>
                  <a:lnTo>
                    <a:pt x="63170" y="104890"/>
                  </a:lnTo>
                  <a:lnTo>
                    <a:pt x="49407" y="118429"/>
                  </a:lnTo>
                  <a:lnTo>
                    <a:pt x="48838" y="110367"/>
                  </a:lnTo>
                  <a:lnTo>
                    <a:pt x="48838" y="110367"/>
                  </a:lnTo>
                  <a:cubicBezTo>
                    <a:pt x="27395" y="105615"/>
                    <a:pt x="11311" y="87806"/>
                    <a:pt x="8761" y="65990"/>
                  </a:cubicBezTo>
                  <a:cubicBezTo>
                    <a:pt x="6211" y="44174"/>
                    <a:pt x="17753" y="23136"/>
                    <a:pt x="37522" y="13566"/>
                  </a:cubicBezTo>
                  <a:cubicBezTo>
                    <a:pt x="57291" y="3995"/>
                    <a:pt x="80952" y="7992"/>
                    <a:pt x="96481" y="23524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24"/>
            <p:cNvSpPr/>
            <p:nvPr/>
          </p:nvSpPr>
          <p:spPr>
            <a:xfrm>
              <a:off x="2586873" y="2228915"/>
              <a:ext cx="1318926" cy="6593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24"/>
            <p:cNvSpPr txBox="1"/>
            <p:nvPr/>
          </p:nvSpPr>
          <p:spPr>
            <a:xfrm>
              <a:off x="2586873" y="2228915"/>
              <a:ext cx="1318926" cy="6593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2700" spcFirstLastPara="1" rIns="1270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lang="en-US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1898, Chittenden et al</a:t>
              </a:r>
              <a:endParaRPr/>
            </a:p>
          </p:txBody>
        </p:sp>
        <p:sp>
          <p:nvSpPr>
            <p:cNvPr id="202" name="Google Shape;202;p24"/>
            <p:cNvSpPr/>
            <p:nvPr/>
          </p:nvSpPr>
          <p:spPr>
            <a:xfrm>
              <a:off x="2907564" y="2910988"/>
              <a:ext cx="2039232" cy="2040049"/>
            </a:xfrm>
            <a:prstGeom prst="blockArc">
              <a:avLst>
                <a:gd fmla="val 13500000" name="adj1"/>
                <a:gd fmla="val 10800000" name="adj2"/>
                <a:gd fmla="val 12740" name="adj3"/>
              </a:avLst>
            </a:prstGeom>
            <a:solidFill>
              <a:srgbClr val="D78D35"/>
            </a:solidFill>
            <a:ln cap="flat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24"/>
            <p:cNvSpPr/>
            <p:nvPr/>
          </p:nvSpPr>
          <p:spPr>
            <a:xfrm>
              <a:off x="3246559" y="3602755"/>
              <a:ext cx="1318926" cy="6593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24"/>
            <p:cNvSpPr txBox="1"/>
            <p:nvPr/>
          </p:nvSpPr>
          <p:spPr>
            <a:xfrm>
              <a:off x="3246559" y="3602755"/>
              <a:ext cx="1318926" cy="6593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2700" spcFirstLastPara="1" rIns="1270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lang="en-US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19</a:t>
              </a:r>
              <a:r>
                <a:rPr baseline="30000" lang="en-US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th</a:t>
              </a:r>
              <a:r>
                <a:rPr lang="en-US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century</a:t>
              </a:r>
              <a:endParaRPr/>
            </a:p>
          </p:txBody>
        </p:sp>
      </p:grpSp>
      <p:grpSp>
        <p:nvGrpSpPr>
          <p:cNvPr id="205" name="Google Shape;205;p24"/>
          <p:cNvGrpSpPr/>
          <p:nvPr/>
        </p:nvGrpSpPr>
        <p:grpSpPr>
          <a:xfrm>
            <a:off x="4142261" y="2688770"/>
            <a:ext cx="3352303" cy="4169228"/>
            <a:chOff x="1747405" y="0"/>
            <a:chExt cx="3352303" cy="4169228"/>
          </a:xfrm>
        </p:grpSpPr>
        <p:sp>
          <p:nvSpPr>
            <p:cNvPr id="206" name="Google Shape;206;p24"/>
            <p:cNvSpPr/>
            <p:nvPr/>
          </p:nvSpPr>
          <p:spPr>
            <a:xfrm>
              <a:off x="2320997" y="0"/>
              <a:ext cx="2778711" cy="2778791"/>
            </a:xfrm>
            <a:custGeom>
              <a:rect b="b" l="l" r="r" t="t"/>
              <a:pathLst>
                <a:path extrusionOk="0" h="120000" w="120000">
                  <a:moveTo>
                    <a:pt x="8412" y="60000"/>
                  </a:moveTo>
                  <a:lnTo>
                    <a:pt x="8412" y="60000"/>
                  </a:lnTo>
                  <a:cubicBezTo>
                    <a:pt x="8412" y="32962"/>
                    <a:pt x="29287" y="10511"/>
                    <a:pt x="56254" y="8548"/>
                  </a:cubicBezTo>
                  <a:cubicBezTo>
                    <a:pt x="83220" y="6584"/>
                    <a:pt x="107127" y="25774"/>
                    <a:pt x="111044" y="52527"/>
                  </a:cubicBezTo>
                  <a:cubicBezTo>
                    <a:pt x="114961" y="79280"/>
                    <a:pt x="97558" y="104517"/>
                    <a:pt x="71160" y="110367"/>
                  </a:cubicBezTo>
                  <a:lnTo>
                    <a:pt x="70591" y="118429"/>
                  </a:lnTo>
                  <a:lnTo>
                    <a:pt x="56831" y="104889"/>
                  </a:lnTo>
                  <a:lnTo>
                    <a:pt x="72704" y="88505"/>
                  </a:lnTo>
                  <a:lnTo>
                    <a:pt x="72143" y="96443"/>
                  </a:lnTo>
                  <a:lnTo>
                    <a:pt x="72143" y="96443"/>
                  </a:lnTo>
                  <a:cubicBezTo>
                    <a:pt x="90760" y="90239"/>
                    <a:pt x="101708" y="71000"/>
                    <a:pt x="97532" y="51826"/>
                  </a:cubicBezTo>
                  <a:cubicBezTo>
                    <a:pt x="93357" y="32652"/>
                    <a:pt x="75400" y="19708"/>
                    <a:pt x="55889" y="21808"/>
                  </a:cubicBezTo>
                  <a:cubicBezTo>
                    <a:pt x="36379" y="23908"/>
                    <a:pt x="21588" y="40376"/>
                    <a:pt x="21588" y="60000"/>
                  </a:cubicBezTo>
                  <a:close/>
                </a:path>
              </a:pathLst>
            </a:custGeom>
            <a:solidFill>
              <a:srgbClr val="BA3C51"/>
            </a:solidFill>
            <a:ln cap="flat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24"/>
            <p:cNvSpPr/>
            <p:nvPr/>
          </p:nvSpPr>
          <p:spPr>
            <a:xfrm>
              <a:off x="2934700" y="1006034"/>
              <a:ext cx="1550302" cy="7750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24"/>
            <p:cNvSpPr txBox="1"/>
            <p:nvPr/>
          </p:nvSpPr>
          <p:spPr>
            <a:xfrm>
              <a:off x="2934700" y="1006034"/>
              <a:ext cx="1550302" cy="7750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2700" spcFirstLastPara="1" rIns="1270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lang="en-US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20</a:t>
              </a:r>
              <a:r>
                <a:rPr baseline="30000" lang="en-US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th</a:t>
              </a:r>
              <a:r>
                <a:rPr lang="en-US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century</a:t>
              </a:r>
              <a:endParaRPr/>
            </a:p>
          </p:txBody>
        </p:sp>
        <p:sp>
          <p:nvSpPr>
            <p:cNvPr id="209" name="Google Shape;209;p24"/>
            <p:cNvSpPr/>
            <p:nvPr/>
          </p:nvSpPr>
          <p:spPr>
            <a:xfrm>
              <a:off x="1747405" y="1781094"/>
              <a:ext cx="2387124" cy="2388134"/>
            </a:xfrm>
            <a:prstGeom prst="blockArc">
              <a:avLst>
                <a:gd fmla="val 0" name="adj1"/>
                <a:gd fmla="val 18900000" name="adj2"/>
                <a:gd fmla="val 12740" name="adj3"/>
              </a:avLst>
            </a:prstGeom>
            <a:solidFill>
              <a:srgbClr val="AD4FD9"/>
            </a:solidFill>
            <a:ln cap="flat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24"/>
            <p:cNvSpPr/>
            <p:nvPr/>
          </p:nvSpPr>
          <p:spPr>
            <a:xfrm>
              <a:off x="1961707" y="2605768"/>
              <a:ext cx="1945986" cy="7750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24"/>
            <p:cNvSpPr txBox="1"/>
            <p:nvPr/>
          </p:nvSpPr>
          <p:spPr>
            <a:xfrm>
              <a:off x="1961707" y="2605768"/>
              <a:ext cx="1945986" cy="7750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2700" spcFirstLastPara="1" rIns="1270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lang="en-US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Sialochemical studies- Micheals and Kirk</a:t>
              </a:r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5"/>
          <p:cNvSpPr txBox="1"/>
          <p:nvPr>
            <p:ph type="title"/>
          </p:nvPr>
        </p:nvSpPr>
        <p:spPr>
          <a:xfrm>
            <a:off x="913775" y="135925"/>
            <a:ext cx="10364451" cy="10379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ANATOMY &amp; STRUCTURE OF SALIVARY GLANDS</a:t>
            </a:r>
            <a:endParaRPr/>
          </a:p>
        </p:txBody>
      </p:sp>
      <p:sp>
        <p:nvSpPr>
          <p:cNvPr id="217" name="Google Shape;217;p25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18" name="Google Shape;218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41255" y="1517017"/>
            <a:ext cx="6688096" cy="5205058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6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24" name="Google Shape;224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7"/>
          <p:cNvSpPr txBox="1"/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THE SALIVARY REFLEX</a:t>
            </a:r>
            <a:endParaRPr/>
          </a:p>
        </p:txBody>
      </p:sp>
      <p:grpSp>
        <p:nvGrpSpPr>
          <p:cNvPr id="230" name="Google Shape;230;p27"/>
          <p:cNvGrpSpPr/>
          <p:nvPr/>
        </p:nvGrpSpPr>
        <p:grpSpPr>
          <a:xfrm>
            <a:off x="818712" y="1260389"/>
            <a:ext cx="10554574" cy="3559403"/>
            <a:chOff x="0" y="0"/>
            <a:chExt cx="10554574" cy="3559403"/>
          </a:xfrm>
        </p:grpSpPr>
        <p:sp>
          <p:nvSpPr>
            <p:cNvPr id="231" name="Google Shape;231;p27"/>
            <p:cNvSpPr/>
            <p:nvPr/>
          </p:nvSpPr>
          <p:spPr>
            <a:xfrm>
              <a:off x="0" y="0"/>
              <a:ext cx="10554574" cy="1083600"/>
            </a:xfrm>
            <a:prstGeom prst="rect">
              <a:avLst/>
            </a:prstGeom>
            <a:solidFill>
              <a:srgbClr val="E5CDCF">
                <a:alpha val="89803"/>
              </a:srgbClr>
            </a:solidFill>
            <a:ln cap="flat" cmpd="sng" w="15875">
              <a:solidFill>
                <a:srgbClr val="BA3C5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27"/>
            <p:cNvSpPr/>
            <p:nvPr/>
          </p:nvSpPr>
          <p:spPr>
            <a:xfrm>
              <a:off x="1034353" y="0"/>
              <a:ext cx="7388201" cy="140904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15875">
              <a:solidFill>
                <a:srgbClr val="A8354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27"/>
            <p:cNvSpPr txBox="1"/>
            <p:nvPr/>
          </p:nvSpPr>
          <p:spPr>
            <a:xfrm>
              <a:off x="1103137" y="68784"/>
              <a:ext cx="7250633" cy="127147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279250" spcFirstLastPara="1" rIns="27925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lang="en-U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Secretions from Major SG evoked by interaction of tastants with different receptors on taste buds located in epithelium on dorsum of tongue &amp; following activation of mechanoreceptors in PDL  and mucosa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27"/>
            <p:cNvSpPr/>
            <p:nvPr/>
          </p:nvSpPr>
          <p:spPr>
            <a:xfrm>
              <a:off x="0" y="2475803"/>
              <a:ext cx="10554574" cy="1083600"/>
            </a:xfrm>
            <a:prstGeom prst="rect">
              <a:avLst/>
            </a:prstGeom>
            <a:solidFill>
              <a:srgbClr val="E5CDCF">
                <a:alpha val="89803"/>
              </a:srgbClr>
            </a:solidFill>
            <a:ln cap="flat" cmpd="sng" w="15875">
              <a:solidFill>
                <a:srgbClr val="BA3C5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27"/>
            <p:cNvSpPr/>
            <p:nvPr/>
          </p:nvSpPr>
          <p:spPr>
            <a:xfrm>
              <a:off x="1182608" y="1688781"/>
              <a:ext cx="7388201" cy="1402579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15875">
              <a:solidFill>
                <a:srgbClr val="A8354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27"/>
            <p:cNvSpPr txBox="1"/>
            <p:nvPr/>
          </p:nvSpPr>
          <p:spPr>
            <a:xfrm>
              <a:off x="1251076" y="1757249"/>
              <a:ext cx="7251265" cy="12656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279250" spcFirstLastPara="1" rIns="27925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lang="en-U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Secretions from Minor SG may also be increased in response to taste stimulation but movement &amp; tactile stimulation of mucosa play a more important role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7" name="Google Shape;237;p27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8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43" name="Google Shape;243;p28"/>
          <p:cNvPicPr preferRelativeResize="0"/>
          <p:nvPr>
            <p:ph idx="4294967295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9"/>
          <p:cNvSpPr txBox="1"/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PHYSIOLOGY OF SALIVARY SECRETION INCLUDES</a:t>
            </a:r>
            <a:endParaRPr/>
          </a:p>
        </p:txBody>
      </p:sp>
      <p:grpSp>
        <p:nvGrpSpPr>
          <p:cNvPr id="249" name="Google Shape;249;p29"/>
          <p:cNvGrpSpPr/>
          <p:nvPr/>
        </p:nvGrpSpPr>
        <p:grpSpPr>
          <a:xfrm>
            <a:off x="-3292043" y="1591543"/>
            <a:ext cx="14616450" cy="4898878"/>
            <a:chOff x="-4111193" y="-630957"/>
            <a:chExt cx="14616450" cy="4898878"/>
          </a:xfrm>
        </p:grpSpPr>
        <p:sp>
          <p:nvSpPr>
            <p:cNvPr id="250" name="Google Shape;250;p29"/>
            <p:cNvSpPr/>
            <p:nvPr/>
          </p:nvSpPr>
          <p:spPr>
            <a:xfrm>
              <a:off x="-4111193" y="-630957"/>
              <a:ext cx="4898878" cy="4898878"/>
            </a:xfrm>
            <a:prstGeom prst="blockArc">
              <a:avLst>
                <a:gd fmla="val 18900000" name="adj1"/>
                <a:gd fmla="val 2700000" name="adj2"/>
                <a:gd fmla="val 441" name="adj3"/>
              </a:avLst>
            </a:prstGeom>
            <a:noFill/>
            <a:ln cap="flat" cmpd="sng" w="15875">
              <a:solidFill>
                <a:srgbClr val="AD51D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29"/>
            <p:cNvSpPr/>
            <p:nvPr/>
          </p:nvSpPr>
          <p:spPr>
            <a:xfrm>
              <a:off x="412724" y="279609"/>
              <a:ext cx="10092533" cy="559510"/>
            </a:xfrm>
            <a:prstGeom prst="rect">
              <a:avLst/>
            </a:prstGeom>
            <a:gradFill>
              <a:gsLst>
                <a:gs pos="0">
                  <a:srgbClr val="C56975"/>
                </a:gs>
                <a:gs pos="50000">
                  <a:srgbClr val="BC4658"/>
                </a:gs>
                <a:gs pos="100000">
                  <a:srgbClr val="AA273D"/>
                </a:gs>
              </a:gsLst>
              <a:lin ang="5400000" scaled="0"/>
            </a:gradFill>
            <a:ln>
              <a:noFill/>
            </a:ln>
            <a:effectLst>
              <a:outerShdw blurRad="50800" rotWithShape="0" dir="5400000" dist="25400">
                <a:srgbClr val="000000">
                  <a:alpha val="2784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29"/>
            <p:cNvSpPr txBox="1"/>
            <p:nvPr/>
          </p:nvSpPr>
          <p:spPr>
            <a:xfrm>
              <a:off x="412724" y="279609"/>
              <a:ext cx="10092533" cy="5595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3175" lIns="444100" spcFirstLastPara="1" rIns="43175" wrap="square" tIns="431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Twentieth Century"/>
                <a:buNone/>
              </a:pPr>
              <a:r>
                <a:rPr lang="en-US" sz="17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Salivary gland cells associated with ANS</a:t>
              </a:r>
              <a:endParaRPr sz="17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253" name="Google Shape;253;p29"/>
            <p:cNvSpPr/>
            <p:nvPr/>
          </p:nvSpPr>
          <p:spPr>
            <a:xfrm>
              <a:off x="63030" y="209670"/>
              <a:ext cx="699387" cy="699387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BA3C5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dir="5400000" dist="25400">
                <a:srgbClr val="000000">
                  <a:alpha val="2784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29"/>
            <p:cNvSpPr/>
            <p:nvPr/>
          </p:nvSpPr>
          <p:spPr>
            <a:xfrm>
              <a:off x="733505" y="1119020"/>
              <a:ext cx="9771752" cy="559510"/>
            </a:xfrm>
            <a:prstGeom prst="rect">
              <a:avLst/>
            </a:prstGeom>
            <a:gradFill>
              <a:gsLst>
                <a:gs pos="0">
                  <a:srgbClr val="D06C9E"/>
                </a:gs>
                <a:gs pos="50000">
                  <a:srgbClr val="C8498D"/>
                </a:gs>
                <a:gs pos="100000">
                  <a:srgbClr val="B72974"/>
                </a:gs>
              </a:gsLst>
              <a:lin ang="5400000" scaled="0"/>
            </a:gradFill>
            <a:ln>
              <a:noFill/>
            </a:ln>
            <a:effectLst>
              <a:outerShdw blurRad="50800" rotWithShape="0" dir="5400000" dist="25400">
                <a:srgbClr val="000000">
                  <a:alpha val="2784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29"/>
            <p:cNvSpPr txBox="1"/>
            <p:nvPr/>
          </p:nvSpPr>
          <p:spPr>
            <a:xfrm>
              <a:off x="733505" y="1119020"/>
              <a:ext cx="9771752" cy="5595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3175" lIns="444100" spcFirstLastPara="1" rIns="43175" wrap="square" tIns="431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Twentieth Century"/>
                <a:buNone/>
              </a:pPr>
              <a:r>
                <a:rPr lang="en-US" sz="17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0.5 – 1.0l of saliva secreted per day</a:t>
              </a:r>
              <a:endParaRPr sz="17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256" name="Google Shape;256;p29"/>
            <p:cNvSpPr/>
            <p:nvPr/>
          </p:nvSpPr>
          <p:spPr>
            <a:xfrm>
              <a:off x="383811" y="1049081"/>
              <a:ext cx="699387" cy="699387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C83F8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dir="5400000" dist="25400">
                <a:srgbClr val="000000">
                  <a:alpha val="2784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29"/>
            <p:cNvSpPr/>
            <p:nvPr/>
          </p:nvSpPr>
          <p:spPr>
            <a:xfrm>
              <a:off x="733505" y="1958431"/>
              <a:ext cx="9771752" cy="559510"/>
            </a:xfrm>
            <a:prstGeom prst="rect">
              <a:avLst/>
            </a:prstGeom>
            <a:gradFill>
              <a:gsLst>
                <a:gs pos="0">
                  <a:srgbClr val="D872D1"/>
                </a:gs>
                <a:gs pos="50000">
                  <a:srgbClr val="D24EC8"/>
                </a:gs>
                <a:gs pos="100000">
                  <a:srgbClr val="C02EB5"/>
                </a:gs>
              </a:gsLst>
              <a:lin ang="5400000" scaled="0"/>
            </a:gradFill>
            <a:ln>
              <a:noFill/>
            </a:ln>
            <a:effectLst>
              <a:outerShdw blurRad="50800" rotWithShape="0" dir="5400000" dist="25400">
                <a:srgbClr val="000000">
                  <a:alpha val="2784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29"/>
            <p:cNvSpPr txBox="1"/>
            <p:nvPr/>
          </p:nvSpPr>
          <p:spPr>
            <a:xfrm>
              <a:off x="733505" y="1958431"/>
              <a:ext cx="9771752" cy="5595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3175" lIns="444100" spcFirstLastPara="1" rIns="43175" wrap="square" tIns="431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Twentieth Century"/>
                <a:buNone/>
              </a:pPr>
              <a:r>
                <a:rPr lang="en-US" sz="17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Salivation stimulated/inhibited by release of neurotransmitters</a:t>
              </a:r>
              <a:endParaRPr sz="17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259" name="Google Shape;259;p29"/>
            <p:cNvSpPr/>
            <p:nvPr/>
          </p:nvSpPr>
          <p:spPr>
            <a:xfrm>
              <a:off x="383811" y="1888493"/>
              <a:ext cx="699387" cy="699387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D146C7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dir="5400000" dist="25400">
                <a:srgbClr val="000000">
                  <a:alpha val="2784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29"/>
            <p:cNvSpPr/>
            <p:nvPr/>
          </p:nvSpPr>
          <p:spPr>
            <a:xfrm>
              <a:off x="412724" y="2797842"/>
              <a:ext cx="10092533" cy="559510"/>
            </a:xfrm>
            <a:prstGeom prst="rect">
              <a:avLst/>
            </a:prstGeom>
            <a:gradFill>
              <a:gsLst>
                <a:gs pos="0">
                  <a:srgbClr val="BD79DF"/>
                </a:gs>
                <a:gs pos="50000">
                  <a:srgbClr val="AF57D9"/>
                </a:gs>
                <a:gs pos="100000">
                  <a:srgbClr val="9937C5"/>
                </a:gs>
              </a:gsLst>
              <a:lin ang="5400000" scaled="0"/>
            </a:gradFill>
            <a:ln>
              <a:noFill/>
            </a:ln>
            <a:effectLst>
              <a:outerShdw blurRad="50800" rotWithShape="0" dir="5400000" dist="25400">
                <a:srgbClr val="000000">
                  <a:alpha val="2784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29"/>
            <p:cNvSpPr txBox="1"/>
            <p:nvPr/>
          </p:nvSpPr>
          <p:spPr>
            <a:xfrm>
              <a:off x="412724" y="2797842"/>
              <a:ext cx="10092533" cy="5595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3175" lIns="444100" spcFirstLastPara="1" rIns="43175" wrap="square" tIns="431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Twentieth Century"/>
                <a:buNone/>
              </a:pPr>
              <a:r>
                <a:rPr lang="en-US" sz="17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Cholinergic parasympathetic &amp; adrenergic sympathetic autonomic nerve evoke salivary secretion, signaling through muscarinic M3 &amp; adrenoceptors on salivary acinar cells leading to secretion of fluid &amp; salivary proteins</a:t>
              </a:r>
              <a:endParaRPr sz="17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262" name="Google Shape;262;p29"/>
            <p:cNvSpPr/>
            <p:nvPr/>
          </p:nvSpPr>
          <p:spPr>
            <a:xfrm>
              <a:off x="63030" y="2727904"/>
              <a:ext cx="699387" cy="699387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AD4FD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dir="5400000" dist="25400">
                <a:srgbClr val="000000">
                  <a:alpha val="2784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3" name="Google Shape;263;p29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64" name="Google Shape;264;p29"/>
          <p:cNvSpPr/>
          <p:nvPr/>
        </p:nvSpPr>
        <p:spPr>
          <a:xfrm>
            <a:off x="2032000" y="719666"/>
            <a:ext cx="8128000" cy="54186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wentieth Century"/>
              <a:buNone/>
            </a:pPr>
            <a:r>
              <a:t/>
            </a:r>
            <a:endParaRPr sz="18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wentieth Century"/>
              <a:buNone/>
            </a:pPr>
            <a:r>
              <a:t/>
            </a:r>
            <a:endParaRPr sz="18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wentieth Century"/>
              <a:buNone/>
            </a:pPr>
            <a:r>
              <a:t/>
            </a:r>
            <a:endParaRPr sz="18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0"/>
          <p:cNvSpPr txBox="1"/>
          <p:nvPr>
            <p:ph type="title"/>
          </p:nvPr>
        </p:nvSpPr>
        <p:spPr>
          <a:xfrm>
            <a:off x="810000" y="0"/>
            <a:ext cx="10571998" cy="1037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MECHANISM OF FORMATION OF SALIVA</a:t>
            </a:r>
            <a:endParaRPr/>
          </a:p>
        </p:txBody>
      </p:sp>
      <p:pic>
        <p:nvPicPr>
          <p:cNvPr id="271" name="Google Shape;271;p3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037968"/>
            <a:ext cx="12192000" cy="5820032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sp>
        <p:nvSpPr>
          <p:cNvPr id="272" name="Google Shape;272;p30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1"/>
          <p:cNvSpPr txBox="1"/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wentieth Century"/>
              <a:buNone/>
            </a:pPr>
            <a:r>
              <a:t/>
            </a:r>
            <a:endParaRPr/>
          </a:p>
        </p:txBody>
      </p:sp>
      <p:sp>
        <p:nvSpPr>
          <p:cNvPr id="278" name="Google Shape;278;p31"/>
          <p:cNvSpPr txBox="1"/>
          <p:nvPr>
            <p:ph idx="1" type="body"/>
          </p:nvPr>
        </p:nvSpPr>
        <p:spPr>
          <a:xfrm>
            <a:off x="818712" y="2222287"/>
            <a:ext cx="10554574" cy="36365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Char char="⮚"/>
            </a:pPr>
            <a:r>
              <a:rPr lang="en-US" sz="1800" cap="none">
                <a:latin typeface="Arial"/>
                <a:ea typeface="Arial"/>
                <a:cs typeface="Arial"/>
                <a:sym typeface="Arial"/>
              </a:rPr>
              <a:t>Stimulation of beta-adrenoreceptors – increase CAMP- which is primary second messenger for amylase secretion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⮚"/>
            </a:pPr>
            <a:r>
              <a:rPr lang="en-US" sz="1800" cap="none">
                <a:latin typeface="Arial"/>
                <a:ea typeface="Arial"/>
                <a:cs typeface="Arial"/>
                <a:sym typeface="Arial"/>
              </a:rPr>
              <a:t>CAMP – activates protein kinase – release of proteins from secretory granules (which have biological functions)</a:t>
            </a:r>
            <a:endParaRPr/>
          </a:p>
        </p:txBody>
      </p:sp>
      <p:sp>
        <p:nvSpPr>
          <p:cNvPr id="279" name="Google Shape;279;p31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2"/>
          <p:cNvSpPr txBox="1"/>
          <p:nvPr>
            <p:ph type="title"/>
          </p:nvPr>
        </p:nvSpPr>
        <p:spPr>
          <a:xfrm>
            <a:off x="810000" y="447188"/>
            <a:ext cx="10572000" cy="97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COMPOSITION OF SALIVA</a:t>
            </a:r>
            <a:endParaRPr/>
          </a:p>
        </p:txBody>
      </p:sp>
      <p:sp>
        <p:nvSpPr>
          <p:cNvPr id="285" name="Google Shape;285;p32"/>
          <p:cNvSpPr txBox="1"/>
          <p:nvPr>
            <p:ph idx="12" type="sldNum"/>
          </p:nvPr>
        </p:nvSpPr>
        <p:spPr>
          <a:xfrm>
            <a:off x="10514011" y="5883275"/>
            <a:ext cx="764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wentieth Century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86" name="Google Shape;286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4550" y="447200"/>
            <a:ext cx="11655050" cy="5801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3"/>
          <p:cNvSpPr txBox="1"/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wentieth Century"/>
              <a:buNone/>
            </a:pPr>
            <a:r>
              <a:t/>
            </a:r>
            <a:endParaRPr/>
          </a:p>
        </p:txBody>
      </p:sp>
      <p:sp>
        <p:nvSpPr>
          <p:cNvPr id="292" name="Google Shape;292;p33"/>
          <p:cNvSpPr txBox="1"/>
          <p:nvPr>
            <p:ph idx="1" type="body"/>
          </p:nvPr>
        </p:nvSpPr>
        <p:spPr>
          <a:xfrm>
            <a:off x="818712" y="2222287"/>
            <a:ext cx="10554574" cy="36365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0160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  <p:sp>
        <p:nvSpPr>
          <p:cNvPr id="293" name="Google Shape;293;p33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-1"/>
            <a:ext cx="12191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34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300" name="Google Shape;300;p34"/>
          <p:cNvGrpSpPr/>
          <p:nvPr/>
        </p:nvGrpSpPr>
        <p:grpSpPr>
          <a:xfrm>
            <a:off x="1468648" y="1552"/>
            <a:ext cx="7294141" cy="6854894"/>
            <a:chOff x="1468648" y="1552"/>
            <a:chExt cx="7294141" cy="6854894"/>
          </a:xfrm>
        </p:grpSpPr>
        <p:sp>
          <p:nvSpPr>
            <p:cNvPr id="301" name="Google Shape;301;p34"/>
            <p:cNvSpPr/>
            <p:nvPr/>
          </p:nvSpPr>
          <p:spPr>
            <a:xfrm>
              <a:off x="4578668" y="1552"/>
              <a:ext cx="1074101" cy="698165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C56975"/>
                </a:gs>
                <a:gs pos="50000">
                  <a:srgbClr val="BC4658"/>
                </a:gs>
                <a:gs pos="100000">
                  <a:srgbClr val="AA273D"/>
                </a:gs>
              </a:gsLst>
              <a:lin ang="5400000" scaled="0"/>
            </a:gradFill>
            <a:ln>
              <a:noFill/>
            </a:ln>
            <a:effectLst>
              <a:outerShdw blurRad="50800" rotWithShape="0" dir="5400000" dist="25400">
                <a:srgbClr val="000000">
                  <a:alpha val="2784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34"/>
            <p:cNvSpPr txBox="1"/>
            <p:nvPr/>
          </p:nvSpPr>
          <p:spPr>
            <a:xfrm>
              <a:off x="4612750" y="35634"/>
              <a:ext cx="1005937" cy="63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lang="en-US"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Taste</a:t>
              </a:r>
              <a:endParaRPr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" name="Google Shape;303;p34"/>
            <p:cNvSpPr/>
            <p:nvPr/>
          </p:nvSpPr>
          <p:spPr>
            <a:xfrm>
              <a:off x="1973718" y="350635"/>
              <a:ext cx="6284001" cy="6284001"/>
            </a:xfrm>
            <a:custGeom>
              <a:rect b="b" l="l" r="r" t="t"/>
              <a:pathLst>
                <a:path extrusionOk="0" h="120000" w="120000">
                  <a:moveTo>
                    <a:pt x="70378" y="904"/>
                  </a:moveTo>
                  <a:lnTo>
                    <a:pt x="70378" y="904"/>
                  </a:lnTo>
                  <a:cubicBezTo>
                    <a:pt x="74376" y="1606"/>
                    <a:pt x="78293" y="2712"/>
                    <a:pt x="82068" y="4205"/>
                  </a:cubicBezTo>
                </a:path>
              </a:pathLst>
            </a:custGeom>
            <a:noFill/>
            <a:ln cap="flat" cmpd="sng" w="9525">
              <a:solidFill>
                <a:srgbClr val="BA3C5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34"/>
            <p:cNvSpPr/>
            <p:nvPr/>
          </p:nvSpPr>
          <p:spPr>
            <a:xfrm>
              <a:off x="6277362" y="500334"/>
              <a:ext cx="1074101" cy="698165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C86A7E"/>
                </a:gs>
                <a:gs pos="50000">
                  <a:srgbClr val="BF4765"/>
                </a:gs>
                <a:gs pos="100000">
                  <a:srgbClr val="AE274B"/>
                </a:gs>
              </a:gsLst>
              <a:lin ang="5400000" scaled="0"/>
            </a:gradFill>
            <a:ln>
              <a:noFill/>
            </a:ln>
            <a:effectLst>
              <a:outerShdw blurRad="50800" rotWithShape="0" dir="5400000" dist="25400">
                <a:srgbClr val="000000">
                  <a:alpha val="2784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34"/>
            <p:cNvSpPr txBox="1"/>
            <p:nvPr/>
          </p:nvSpPr>
          <p:spPr>
            <a:xfrm>
              <a:off x="6311444" y="534416"/>
              <a:ext cx="1005937" cy="63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lang="en-US"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Protection &amp; lubrication</a:t>
              </a:r>
              <a:endParaRPr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" name="Google Shape;306;p34"/>
            <p:cNvSpPr/>
            <p:nvPr/>
          </p:nvSpPr>
          <p:spPr>
            <a:xfrm>
              <a:off x="1973718" y="350635"/>
              <a:ext cx="6284001" cy="6284001"/>
            </a:xfrm>
            <a:custGeom>
              <a:rect b="b" l="l" r="r" t="t"/>
              <a:pathLst>
                <a:path extrusionOk="0" h="120000" w="120000">
                  <a:moveTo>
                    <a:pt x="101112" y="16299"/>
                  </a:moveTo>
                  <a:lnTo>
                    <a:pt x="101112" y="16299"/>
                  </a:lnTo>
                  <a:cubicBezTo>
                    <a:pt x="104887" y="19850"/>
                    <a:pt x="108186" y="23876"/>
                    <a:pt x="110926" y="28275"/>
                  </a:cubicBezTo>
                </a:path>
              </a:pathLst>
            </a:custGeom>
            <a:noFill/>
            <a:ln cap="flat" cmpd="sng" w="9525">
              <a:solidFill>
                <a:srgbClr val="BE3D5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34"/>
            <p:cNvSpPr/>
            <p:nvPr/>
          </p:nvSpPr>
          <p:spPr>
            <a:xfrm>
              <a:off x="7436732" y="1838319"/>
              <a:ext cx="1074101" cy="698165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CB6B8B"/>
                </a:gs>
                <a:gs pos="50000">
                  <a:srgbClr val="C24875"/>
                </a:gs>
                <a:gs pos="100000">
                  <a:srgbClr val="B2275D"/>
                </a:gs>
              </a:gsLst>
              <a:lin ang="5400000" scaled="0"/>
            </a:gradFill>
            <a:ln>
              <a:noFill/>
            </a:ln>
            <a:effectLst>
              <a:outerShdw blurRad="50800" rotWithShape="0" dir="5400000" dist="25400">
                <a:srgbClr val="000000">
                  <a:alpha val="2784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34"/>
            <p:cNvSpPr txBox="1"/>
            <p:nvPr/>
          </p:nvSpPr>
          <p:spPr>
            <a:xfrm>
              <a:off x="7470814" y="1872401"/>
              <a:ext cx="1005937" cy="63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lang="en-US"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Dilution &amp; cleaning</a:t>
              </a:r>
              <a:endParaRPr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" name="Google Shape;309;p34"/>
            <p:cNvSpPr/>
            <p:nvPr/>
          </p:nvSpPr>
          <p:spPr>
            <a:xfrm>
              <a:off x="1973718" y="350635"/>
              <a:ext cx="6284001" cy="6284001"/>
            </a:xfrm>
            <a:custGeom>
              <a:rect b="b" l="l" r="r" t="t"/>
              <a:pathLst>
                <a:path extrusionOk="0" h="120000" w="120000">
                  <a:moveTo>
                    <a:pt x="117216" y="41935"/>
                  </a:moveTo>
                  <a:lnTo>
                    <a:pt x="117216" y="41935"/>
                  </a:lnTo>
                  <a:cubicBezTo>
                    <a:pt x="119230" y="48313"/>
                    <a:pt x="120163" y="54984"/>
                    <a:pt x="119977" y="61670"/>
                  </a:cubicBezTo>
                </a:path>
              </a:pathLst>
            </a:custGeom>
            <a:noFill/>
            <a:ln cap="flat" cmpd="sng" w="9525">
              <a:solidFill>
                <a:srgbClr val="C33D7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34"/>
            <p:cNvSpPr/>
            <p:nvPr/>
          </p:nvSpPr>
          <p:spPr>
            <a:xfrm>
              <a:off x="7688688" y="3590706"/>
              <a:ext cx="1074101" cy="698165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CF6B99"/>
                </a:gs>
                <a:gs pos="50000">
                  <a:srgbClr val="C64985"/>
                </a:gs>
                <a:gs pos="100000">
                  <a:srgbClr val="B5296E"/>
                </a:gs>
              </a:gsLst>
              <a:lin ang="5400000" scaled="0"/>
            </a:gradFill>
            <a:ln>
              <a:noFill/>
            </a:ln>
            <a:effectLst>
              <a:outerShdw blurRad="50800" rotWithShape="0" dir="5400000" dist="25400">
                <a:srgbClr val="000000">
                  <a:alpha val="2784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34"/>
            <p:cNvSpPr txBox="1"/>
            <p:nvPr/>
          </p:nvSpPr>
          <p:spPr>
            <a:xfrm>
              <a:off x="7722770" y="3624788"/>
              <a:ext cx="1005937" cy="63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lang="en-US"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Buffer capacity</a:t>
              </a:r>
              <a:endParaRPr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" name="Google Shape;312;p34"/>
            <p:cNvSpPr/>
            <p:nvPr/>
          </p:nvSpPr>
          <p:spPr>
            <a:xfrm>
              <a:off x="1973718" y="350635"/>
              <a:ext cx="6284001" cy="6284001"/>
            </a:xfrm>
            <a:custGeom>
              <a:rect b="b" l="l" r="r" t="t"/>
              <a:pathLst>
                <a:path extrusionOk="0" h="120000" w="120000">
                  <a:moveTo>
                    <a:pt x="118003" y="75350"/>
                  </a:moveTo>
                  <a:cubicBezTo>
                    <a:pt x="116747" y="80096"/>
                    <a:pt x="114913" y="84670"/>
                    <a:pt x="112543" y="88970"/>
                  </a:cubicBezTo>
                </a:path>
              </a:pathLst>
            </a:custGeom>
            <a:noFill/>
            <a:ln cap="flat" cmpd="sng" w="9525">
              <a:solidFill>
                <a:srgbClr val="C63F8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34"/>
            <p:cNvSpPr/>
            <p:nvPr/>
          </p:nvSpPr>
          <p:spPr>
            <a:xfrm>
              <a:off x="6780996" y="5016535"/>
              <a:ext cx="1418576" cy="1067348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D26DA6"/>
                </a:gs>
                <a:gs pos="50000">
                  <a:srgbClr val="CA4A97"/>
                </a:gs>
                <a:gs pos="100000">
                  <a:srgbClr val="B82A80"/>
                </a:gs>
              </a:gsLst>
              <a:lin ang="5400000" scaled="0"/>
            </a:gradFill>
            <a:ln>
              <a:noFill/>
            </a:ln>
            <a:effectLst>
              <a:outerShdw blurRad="50800" rotWithShape="0" dir="5400000" dist="25400">
                <a:srgbClr val="000000">
                  <a:alpha val="2784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34"/>
            <p:cNvSpPr txBox="1"/>
            <p:nvPr/>
          </p:nvSpPr>
          <p:spPr>
            <a:xfrm>
              <a:off x="6833100" y="5068639"/>
              <a:ext cx="1314368" cy="9631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lang="en-US"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Integrity of tooth enamel, mucous membrane</a:t>
              </a:r>
              <a:endParaRPr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" name="Google Shape;315;p34"/>
            <p:cNvSpPr/>
            <p:nvPr/>
          </p:nvSpPr>
          <p:spPr>
            <a:xfrm>
              <a:off x="1973718" y="350635"/>
              <a:ext cx="6284001" cy="6284001"/>
            </a:xfrm>
            <a:custGeom>
              <a:rect b="b" l="l" r="r" t="t"/>
              <a:pathLst>
                <a:path extrusionOk="0" h="120000" w="120000">
                  <a:moveTo>
                    <a:pt x="93868" y="109527"/>
                  </a:moveTo>
                  <a:cubicBezTo>
                    <a:pt x="91742" y="110981"/>
                    <a:pt x="89525" y="112296"/>
                    <a:pt x="87230" y="113465"/>
                  </a:cubicBezTo>
                </a:path>
              </a:pathLst>
            </a:custGeom>
            <a:noFill/>
            <a:ln cap="flat" cmpd="sng" w="9525">
              <a:solidFill>
                <a:srgbClr val="C941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34"/>
            <p:cNvSpPr/>
            <p:nvPr/>
          </p:nvSpPr>
          <p:spPr>
            <a:xfrm>
              <a:off x="5463872" y="6158281"/>
              <a:ext cx="1074101" cy="698165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D46EB8"/>
                </a:gs>
                <a:gs pos="50000">
                  <a:srgbClr val="CD4DAA"/>
                </a:gs>
                <a:gs pos="100000">
                  <a:srgbClr val="BA2C95"/>
                </a:gs>
              </a:gsLst>
              <a:lin ang="5400000" scaled="0"/>
            </a:gradFill>
            <a:ln>
              <a:noFill/>
            </a:ln>
            <a:effectLst>
              <a:outerShdw blurRad="50800" rotWithShape="0" dir="5400000" dist="25400">
                <a:srgbClr val="000000">
                  <a:alpha val="2784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34"/>
            <p:cNvSpPr txBox="1"/>
            <p:nvPr/>
          </p:nvSpPr>
          <p:spPr>
            <a:xfrm>
              <a:off x="5497954" y="6192363"/>
              <a:ext cx="1005937" cy="63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lang="en-US"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Digestion</a:t>
              </a:r>
              <a:endParaRPr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" name="Google Shape;318;p34"/>
            <p:cNvSpPr/>
            <p:nvPr/>
          </p:nvSpPr>
          <p:spPr>
            <a:xfrm>
              <a:off x="1973718" y="350635"/>
              <a:ext cx="6284001" cy="6284001"/>
            </a:xfrm>
            <a:custGeom>
              <a:rect b="b" l="l" r="r" t="t"/>
              <a:pathLst>
                <a:path extrusionOk="0" h="120000" w="120000">
                  <a:moveTo>
                    <a:pt x="66516" y="119645"/>
                  </a:moveTo>
                  <a:cubicBezTo>
                    <a:pt x="62185" y="120118"/>
                    <a:pt x="57815" y="120118"/>
                    <a:pt x="53484" y="119645"/>
                  </a:cubicBezTo>
                </a:path>
              </a:pathLst>
            </a:custGeom>
            <a:noFill/>
            <a:ln cap="flat" cmpd="sng" w="9525">
              <a:solidFill>
                <a:srgbClr val="CC43A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34"/>
            <p:cNvSpPr/>
            <p:nvPr/>
          </p:nvSpPr>
          <p:spPr>
            <a:xfrm>
              <a:off x="3693464" y="6158281"/>
              <a:ext cx="1074101" cy="698165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D671C6"/>
                </a:gs>
                <a:gs pos="50000">
                  <a:srgbClr val="CD50BA"/>
                </a:gs>
                <a:gs pos="100000">
                  <a:srgbClr val="BC2FA7"/>
                </a:gs>
              </a:gsLst>
              <a:lin ang="5400000" scaled="0"/>
            </a:gradFill>
            <a:ln>
              <a:noFill/>
            </a:ln>
            <a:effectLst>
              <a:outerShdw blurRad="50800" rotWithShape="0" dir="5400000" dist="25400">
                <a:srgbClr val="000000">
                  <a:alpha val="2784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34"/>
            <p:cNvSpPr txBox="1"/>
            <p:nvPr/>
          </p:nvSpPr>
          <p:spPr>
            <a:xfrm>
              <a:off x="3727546" y="6192363"/>
              <a:ext cx="1005937" cy="63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lang="en-US"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Tissue repair</a:t>
              </a:r>
              <a:endParaRPr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" name="Google Shape;321;p34"/>
            <p:cNvSpPr/>
            <p:nvPr/>
          </p:nvSpPr>
          <p:spPr>
            <a:xfrm>
              <a:off x="1973718" y="350635"/>
              <a:ext cx="6284001" cy="6284001"/>
            </a:xfrm>
            <a:custGeom>
              <a:rect b="b" l="l" r="r" t="t"/>
              <a:pathLst>
                <a:path extrusionOk="0" h="120000" w="120000">
                  <a:moveTo>
                    <a:pt x="32719" y="113439"/>
                  </a:moveTo>
                  <a:lnTo>
                    <a:pt x="32719" y="113439"/>
                  </a:lnTo>
                  <a:cubicBezTo>
                    <a:pt x="28726" y="111400"/>
                    <a:pt x="24973" y="108920"/>
                    <a:pt x="21532" y="106046"/>
                  </a:cubicBezTo>
                </a:path>
              </a:pathLst>
            </a:custGeom>
            <a:noFill/>
            <a:ln cap="flat" cmpd="sng" w="9525">
              <a:solidFill>
                <a:srgbClr val="CE46B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34"/>
            <p:cNvSpPr/>
            <p:nvPr/>
          </p:nvSpPr>
          <p:spPr>
            <a:xfrm>
              <a:off x="2204102" y="5201126"/>
              <a:ext cx="1074101" cy="698165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D973D4"/>
                </a:gs>
                <a:gs pos="50000">
                  <a:srgbClr val="D24FCD"/>
                </a:gs>
                <a:gs pos="100000">
                  <a:srgbClr val="BF31B9"/>
                </a:gs>
              </a:gsLst>
              <a:lin ang="5400000" scaled="0"/>
            </a:gradFill>
            <a:ln>
              <a:noFill/>
            </a:ln>
            <a:effectLst>
              <a:outerShdw blurRad="50800" rotWithShape="0" dir="5400000" dist="25400">
                <a:srgbClr val="000000">
                  <a:alpha val="2784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34"/>
            <p:cNvSpPr txBox="1"/>
            <p:nvPr/>
          </p:nvSpPr>
          <p:spPr>
            <a:xfrm>
              <a:off x="2238184" y="5235208"/>
              <a:ext cx="1005937" cy="63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lang="en-US"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Ecological balance</a:t>
              </a:r>
              <a:endParaRPr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" name="Google Shape;324;p34"/>
            <p:cNvSpPr/>
            <p:nvPr/>
          </p:nvSpPr>
          <p:spPr>
            <a:xfrm>
              <a:off x="1973718" y="350635"/>
              <a:ext cx="6284001" cy="6284001"/>
            </a:xfrm>
            <a:custGeom>
              <a:rect b="b" l="l" r="r" t="t"/>
              <a:pathLst>
                <a:path extrusionOk="0" h="120000" w="120000">
                  <a:moveTo>
                    <a:pt x="9542" y="92466"/>
                  </a:moveTo>
                  <a:lnTo>
                    <a:pt x="9542" y="92466"/>
                  </a:lnTo>
                  <a:cubicBezTo>
                    <a:pt x="6155" y="87202"/>
                    <a:pt x="3612" y="81440"/>
                    <a:pt x="2007" y="75390"/>
                  </a:cubicBezTo>
                </a:path>
              </a:pathLst>
            </a:custGeom>
            <a:noFill/>
            <a:ln cap="flat" cmpd="sng" w="9525">
              <a:solidFill>
                <a:srgbClr val="D148C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34"/>
            <p:cNvSpPr/>
            <p:nvPr/>
          </p:nvSpPr>
          <p:spPr>
            <a:xfrm>
              <a:off x="1468648" y="3590706"/>
              <a:ext cx="1074101" cy="698165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D174DC"/>
                </a:gs>
                <a:gs pos="50000">
                  <a:srgbClr val="C753D5"/>
                </a:gs>
                <a:gs pos="100000">
                  <a:srgbClr val="B332C1"/>
                </a:gs>
              </a:gsLst>
              <a:lin ang="5400000" scaled="0"/>
            </a:gradFill>
            <a:ln>
              <a:noFill/>
            </a:ln>
            <a:effectLst>
              <a:outerShdw blurRad="50800" rotWithShape="0" dir="5400000" dist="25400">
                <a:srgbClr val="000000">
                  <a:alpha val="2784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" name="Google Shape;326;p34"/>
            <p:cNvSpPr txBox="1"/>
            <p:nvPr/>
          </p:nvSpPr>
          <p:spPr>
            <a:xfrm>
              <a:off x="1502730" y="3624788"/>
              <a:ext cx="1005937" cy="63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lang="en-US"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Antibacterial properties</a:t>
              </a:r>
              <a:endParaRPr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" name="Google Shape;327;p34"/>
            <p:cNvSpPr/>
            <p:nvPr/>
          </p:nvSpPr>
          <p:spPr>
            <a:xfrm>
              <a:off x="1973718" y="350635"/>
              <a:ext cx="6284001" cy="6284001"/>
            </a:xfrm>
            <a:custGeom>
              <a:rect b="b" l="l" r="r" t="t"/>
              <a:pathLst>
                <a:path extrusionOk="0" h="120000" w="120000">
                  <a:moveTo>
                    <a:pt x="23" y="61670"/>
                  </a:moveTo>
                  <a:lnTo>
                    <a:pt x="23" y="61670"/>
                  </a:lnTo>
                  <a:cubicBezTo>
                    <a:pt x="-163" y="54984"/>
                    <a:pt x="770" y="48314"/>
                    <a:pt x="2784" y="41935"/>
                  </a:cubicBezTo>
                </a:path>
              </a:pathLst>
            </a:custGeom>
            <a:noFill/>
            <a:ln cap="flat" cmpd="sng" w="9525">
              <a:solidFill>
                <a:srgbClr val="C74AD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34"/>
            <p:cNvSpPr/>
            <p:nvPr/>
          </p:nvSpPr>
          <p:spPr>
            <a:xfrm>
              <a:off x="1720604" y="1838319"/>
              <a:ext cx="1074101" cy="698165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C876DE"/>
                </a:gs>
                <a:gs pos="50000">
                  <a:srgbClr val="BC54D7"/>
                </a:gs>
                <a:gs pos="100000">
                  <a:srgbClr val="A734C5"/>
                </a:gs>
              </a:gsLst>
              <a:lin ang="5400000" scaled="0"/>
            </a:gradFill>
            <a:ln>
              <a:noFill/>
            </a:ln>
            <a:effectLst>
              <a:outerShdw blurRad="50800" rotWithShape="0" dir="5400000" dist="25400">
                <a:srgbClr val="000000">
                  <a:alpha val="2784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34"/>
            <p:cNvSpPr txBox="1"/>
            <p:nvPr/>
          </p:nvSpPr>
          <p:spPr>
            <a:xfrm>
              <a:off x="1754686" y="1872401"/>
              <a:ext cx="1005937" cy="63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lang="en-US"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excretory functions</a:t>
              </a:r>
              <a:endParaRPr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Google Shape;330;p34"/>
            <p:cNvSpPr/>
            <p:nvPr/>
          </p:nvSpPr>
          <p:spPr>
            <a:xfrm>
              <a:off x="1973718" y="350635"/>
              <a:ext cx="6284001" cy="6284001"/>
            </a:xfrm>
            <a:custGeom>
              <a:rect b="b" l="l" r="r" t="t"/>
              <a:pathLst>
                <a:path extrusionOk="0" h="120000" w="120000">
                  <a:moveTo>
                    <a:pt x="9073" y="28275"/>
                  </a:moveTo>
                  <a:lnTo>
                    <a:pt x="9073" y="28275"/>
                  </a:lnTo>
                  <a:cubicBezTo>
                    <a:pt x="11813" y="23876"/>
                    <a:pt x="15112" y="19851"/>
                    <a:pt x="18887" y="16299"/>
                  </a:cubicBezTo>
                </a:path>
              </a:pathLst>
            </a:custGeom>
            <a:noFill/>
            <a:ln cap="flat" cmpd="sng" w="9525">
              <a:solidFill>
                <a:srgbClr val="BB4CD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34"/>
            <p:cNvSpPr/>
            <p:nvPr/>
          </p:nvSpPr>
          <p:spPr>
            <a:xfrm>
              <a:off x="2879974" y="500334"/>
              <a:ext cx="1074101" cy="698165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BD79DF"/>
                </a:gs>
                <a:gs pos="50000">
                  <a:srgbClr val="AF57D9"/>
                </a:gs>
                <a:gs pos="100000">
                  <a:srgbClr val="9937C5"/>
                </a:gs>
              </a:gsLst>
              <a:lin ang="5400000" scaled="0"/>
            </a:gradFill>
            <a:ln>
              <a:noFill/>
            </a:ln>
            <a:effectLst>
              <a:outerShdw blurRad="50800" rotWithShape="0" dir="5400000" dist="25400">
                <a:srgbClr val="000000">
                  <a:alpha val="2784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34"/>
            <p:cNvSpPr txBox="1"/>
            <p:nvPr/>
          </p:nvSpPr>
          <p:spPr>
            <a:xfrm>
              <a:off x="2914056" y="534416"/>
              <a:ext cx="1005937" cy="63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lang="en-US"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water balance</a:t>
              </a:r>
              <a:endParaRPr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Google Shape;333;p34"/>
            <p:cNvSpPr/>
            <p:nvPr/>
          </p:nvSpPr>
          <p:spPr>
            <a:xfrm>
              <a:off x="1973718" y="350635"/>
              <a:ext cx="6284001" cy="6284001"/>
            </a:xfrm>
            <a:custGeom>
              <a:rect b="b" l="l" r="r" t="t"/>
              <a:pathLst>
                <a:path extrusionOk="0" h="120000" w="120000">
                  <a:moveTo>
                    <a:pt x="37932" y="4206"/>
                  </a:moveTo>
                  <a:lnTo>
                    <a:pt x="37932" y="4206"/>
                  </a:lnTo>
                  <a:cubicBezTo>
                    <a:pt x="41707" y="2713"/>
                    <a:pt x="45624" y="1607"/>
                    <a:pt x="49622" y="905"/>
                  </a:cubicBezTo>
                </a:path>
              </a:pathLst>
            </a:custGeom>
            <a:noFill/>
            <a:ln cap="flat" cmpd="sng" w="9525">
              <a:solidFill>
                <a:srgbClr val="AD4FD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34" name="Google Shape;334;p34"/>
          <p:cNvSpPr txBox="1"/>
          <p:nvPr/>
        </p:nvSpPr>
        <p:spPr>
          <a:xfrm>
            <a:off x="9187245" y="5883275"/>
            <a:ext cx="2656703" cy="369332"/>
          </a:xfrm>
          <a:prstGeom prst="rect">
            <a:avLst/>
          </a:prstGeom>
          <a:gradFill>
            <a:gsLst>
              <a:gs pos="0">
                <a:srgbClr val="596FB3"/>
              </a:gs>
              <a:gs pos="50000">
                <a:srgbClr val="3657A6"/>
              </a:gs>
              <a:gs pos="100000">
                <a:srgbClr val="154097"/>
              </a:gs>
            </a:gsLst>
            <a:lin ang="5400000" scaled="0"/>
          </a:gradFill>
          <a:ln>
            <a:noFill/>
          </a:ln>
          <a:effectLst>
            <a:outerShdw blurRad="63500" rotWithShape="0" algn="ctr" dir="5400000" dist="25400">
              <a:srgbClr val="000000">
                <a:alpha val="68627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FUNCTIONS OF SALIVA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35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40" name="Google Shape;340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6"/>
          <p:cNvSpPr txBox="1"/>
          <p:nvPr>
            <p:ph type="title"/>
          </p:nvPr>
        </p:nvSpPr>
        <p:spPr>
          <a:xfrm>
            <a:off x="838200" y="365125"/>
            <a:ext cx="10515600" cy="5383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FLOWRATE OF SALIVA INTO THE MOUTH</a:t>
            </a:r>
            <a:endParaRPr/>
          </a:p>
        </p:txBody>
      </p:sp>
      <p:sp>
        <p:nvSpPr>
          <p:cNvPr id="346" name="Google Shape;346;p36"/>
          <p:cNvSpPr txBox="1"/>
          <p:nvPr>
            <p:ph idx="1" type="body"/>
          </p:nvPr>
        </p:nvSpPr>
        <p:spPr>
          <a:xfrm>
            <a:off x="653143" y="1001486"/>
            <a:ext cx="10700657" cy="51754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Font typeface="Noto Sans Symbols"/>
              <a:buChar char="⮚"/>
            </a:pPr>
            <a:r>
              <a:rPr lang="en-US" sz="2000" cap="none">
                <a:latin typeface="Arial"/>
                <a:ea typeface="Arial"/>
                <a:cs typeface="Arial"/>
                <a:sym typeface="Arial"/>
              </a:rPr>
              <a:t>500 – 1500 ml/day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Noto Sans Symbols"/>
              <a:buChar char="⮚"/>
            </a:pPr>
            <a:r>
              <a:rPr lang="en-US" sz="2000" cap="none">
                <a:latin typeface="Arial"/>
                <a:ea typeface="Arial"/>
                <a:cs typeface="Arial"/>
                <a:sym typeface="Arial"/>
              </a:rPr>
              <a:t>Regional variations ”salivary highways” &amp; byways</a:t>
            </a:r>
            <a:endParaRPr sz="2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36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aphicFrame>
        <p:nvGraphicFramePr>
          <p:cNvPr id="348" name="Google Shape;348;p36"/>
          <p:cNvGraphicFramePr/>
          <p:nvPr/>
        </p:nvGraphicFramePr>
        <p:xfrm>
          <a:off x="2035629" y="2307771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{334525D4-BA83-4334-BCA3-F4BAF23DBC48}</a:tableStyleId>
              </a:tblPr>
              <a:tblGrid>
                <a:gridCol w="1639400"/>
                <a:gridCol w="1639400"/>
                <a:gridCol w="1639400"/>
                <a:gridCol w="1639400"/>
                <a:gridCol w="1639400"/>
              </a:tblGrid>
              <a:tr h="7629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/>
                        <a:t>Origin of saliva</a:t>
                      </a: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Resting ml/min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Resting (%)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Stimulated(ml/min)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Stimulated (%)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7629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Whole mouth saliva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0.35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100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2.0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100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7629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Parotid glands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0.1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28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1.05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53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915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Submandibular/sublingual glands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0.24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68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0.92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46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7629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Minor glands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&lt;0.05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4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&lt;0.1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37"/>
          <p:cNvSpPr txBox="1"/>
          <p:nvPr>
            <p:ph type="title"/>
          </p:nvPr>
        </p:nvSpPr>
        <p:spPr>
          <a:xfrm>
            <a:off x="838200" y="365126"/>
            <a:ext cx="10515600" cy="6037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FACTORS  INFLUENCING SALIVARY FLOW</a:t>
            </a:r>
            <a:endParaRPr/>
          </a:p>
        </p:txBody>
      </p:sp>
      <p:grpSp>
        <p:nvGrpSpPr>
          <p:cNvPr id="354" name="Google Shape;354;p37"/>
          <p:cNvGrpSpPr/>
          <p:nvPr/>
        </p:nvGrpSpPr>
        <p:grpSpPr>
          <a:xfrm>
            <a:off x="1626531" y="968830"/>
            <a:ext cx="9087959" cy="5681329"/>
            <a:chOff x="788331" y="0"/>
            <a:chExt cx="9087959" cy="5681329"/>
          </a:xfrm>
        </p:grpSpPr>
        <p:sp>
          <p:nvSpPr>
            <p:cNvPr id="355" name="Google Shape;355;p37"/>
            <p:cNvSpPr/>
            <p:nvPr/>
          </p:nvSpPr>
          <p:spPr>
            <a:xfrm>
              <a:off x="788331" y="0"/>
              <a:ext cx="4049554" cy="5165247"/>
            </a:xfrm>
            <a:prstGeom prst="roundRect">
              <a:avLst>
                <a:gd fmla="val 16667" name="adj"/>
              </a:avLst>
            </a:prstGeom>
            <a:solidFill>
              <a:srgbClr val="BBC0D7"/>
            </a:solidFill>
            <a:ln cap="flat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37"/>
            <p:cNvSpPr/>
            <p:nvPr/>
          </p:nvSpPr>
          <p:spPr>
            <a:xfrm>
              <a:off x="988703" y="2381797"/>
              <a:ext cx="3118156" cy="1455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37"/>
            <p:cNvSpPr txBox="1"/>
            <p:nvPr/>
          </p:nvSpPr>
          <p:spPr>
            <a:xfrm>
              <a:off x="988703" y="2381797"/>
              <a:ext cx="3118156" cy="1455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60950" lIns="60950" spcFirstLastPara="1" rIns="60950" wrap="square" tIns="609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r>
                <a:rPr lang="en-US"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    Individual hydration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840"/>
                </a:spcBef>
                <a:spcAft>
                  <a:spcPts val="0"/>
                </a:spcAft>
                <a:buClr>
                  <a:schemeClr val="dk1"/>
                </a:buClr>
                <a:buSzPts val="5200"/>
                <a:buFont typeface="Twentieth Century"/>
                <a:buNone/>
              </a:pPr>
              <a:r>
                <a:t/>
              </a:r>
              <a:endParaRPr sz="52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358" name="Google Shape;358;p37"/>
            <p:cNvSpPr/>
            <p:nvPr/>
          </p:nvSpPr>
          <p:spPr>
            <a:xfrm>
              <a:off x="4702459" y="1010"/>
              <a:ext cx="347632" cy="347632"/>
            </a:xfrm>
            <a:prstGeom prst="ellipse">
              <a:avLst/>
            </a:prstGeom>
            <a:solidFill>
              <a:srgbClr val="BBC0D7"/>
            </a:solidFill>
            <a:ln cap="flat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" name="Google Shape;359;p37"/>
            <p:cNvSpPr/>
            <p:nvPr/>
          </p:nvSpPr>
          <p:spPr>
            <a:xfrm>
              <a:off x="5050092" y="1010"/>
              <a:ext cx="4826198" cy="3476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37"/>
            <p:cNvSpPr txBox="1"/>
            <p:nvPr/>
          </p:nvSpPr>
          <p:spPr>
            <a:xfrm>
              <a:off x="5050092" y="1010"/>
              <a:ext cx="4826198" cy="3476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9200" lIns="58400" spcFirstLastPara="1" rIns="58400" wrap="square" tIns="29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Twentieth Century"/>
                <a:buNone/>
              </a:pPr>
              <a:r>
                <a:rPr lang="en-US" sz="230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Body posture, lighting and smoking</a:t>
              </a:r>
              <a:endParaRPr sz="23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361" name="Google Shape;361;p37"/>
            <p:cNvSpPr/>
            <p:nvPr/>
          </p:nvSpPr>
          <p:spPr>
            <a:xfrm>
              <a:off x="4702459" y="411217"/>
              <a:ext cx="347632" cy="347632"/>
            </a:xfrm>
            <a:prstGeom prst="ellipse">
              <a:avLst/>
            </a:prstGeom>
            <a:solidFill>
              <a:srgbClr val="BBC0D7"/>
            </a:solidFill>
            <a:ln cap="flat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37"/>
            <p:cNvSpPr/>
            <p:nvPr/>
          </p:nvSpPr>
          <p:spPr>
            <a:xfrm>
              <a:off x="5050092" y="411217"/>
              <a:ext cx="4826198" cy="3476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37"/>
            <p:cNvSpPr txBox="1"/>
            <p:nvPr/>
          </p:nvSpPr>
          <p:spPr>
            <a:xfrm>
              <a:off x="5050092" y="411217"/>
              <a:ext cx="4826198" cy="3476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9200" lIns="58400" spcFirstLastPara="1" rIns="58400" wrap="square" tIns="29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Twentieth Century"/>
                <a:buNone/>
              </a:pPr>
              <a:r>
                <a:rPr lang="en-US" sz="230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Circadian &amp; circannual cycle</a:t>
              </a:r>
              <a:endParaRPr sz="23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364" name="Google Shape;364;p37"/>
            <p:cNvSpPr/>
            <p:nvPr/>
          </p:nvSpPr>
          <p:spPr>
            <a:xfrm>
              <a:off x="4702459" y="821423"/>
              <a:ext cx="347632" cy="347632"/>
            </a:xfrm>
            <a:prstGeom prst="ellipse">
              <a:avLst/>
            </a:prstGeom>
            <a:solidFill>
              <a:srgbClr val="BBC0D7"/>
            </a:solidFill>
            <a:ln cap="flat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37"/>
            <p:cNvSpPr/>
            <p:nvPr/>
          </p:nvSpPr>
          <p:spPr>
            <a:xfrm>
              <a:off x="5050092" y="821423"/>
              <a:ext cx="4826198" cy="3476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37"/>
            <p:cNvSpPr txBox="1"/>
            <p:nvPr/>
          </p:nvSpPr>
          <p:spPr>
            <a:xfrm>
              <a:off x="5050092" y="821423"/>
              <a:ext cx="4826198" cy="3476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9200" lIns="58400" spcFirstLastPara="1" rIns="58400" wrap="square" tIns="29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Twentieth Century"/>
                <a:buNone/>
              </a:pPr>
              <a:r>
                <a:rPr lang="en-US" sz="230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Medications</a:t>
              </a:r>
              <a:endParaRPr sz="23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367" name="Google Shape;367;p37"/>
            <p:cNvSpPr/>
            <p:nvPr/>
          </p:nvSpPr>
          <p:spPr>
            <a:xfrm>
              <a:off x="4702459" y="1231630"/>
              <a:ext cx="347632" cy="347632"/>
            </a:xfrm>
            <a:prstGeom prst="ellipse">
              <a:avLst/>
            </a:prstGeom>
            <a:solidFill>
              <a:srgbClr val="BBC0D7"/>
            </a:solidFill>
            <a:ln cap="flat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37"/>
            <p:cNvSpPr/>
            <p:nvPr/>
          </p:nvSpPr>
          <p:spPr>
            <a:xfrm>
              <a:off x="5050092" y="1231630"/>
              <a:ext cx="4826198" cy="3476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37"/>
            <p:cNvSpPr txBox="1"/>
            <p:nvPr/>
          </p:nvSpPr>
          <p:spPr>
            <a:xfrm>
              <a:off x="5050092" y="1231630"/>
              <a:ext cx="4826198" cy="3476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9200" lIns="58400" spcFirstLastPara="1" rIns="58400" wrap="square" tIns="29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Twentieth Century"/>
                <a:buNone/>
              </a:pPr>
              <a:r>
                <a:rPr lang="en-US" sz="230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Thinking of food &amp; visual stimulation</a:t>
              </a:r>
              <a:endParaRPr sz="23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370" name="Google Shape;370;p37"/>
            <p:cNvSpPr/>
            <p:nvPr/>
          </p:nvSpPr>
          <p:spPr>
            <a:xfrm>
              <a:off x="4702459" y="1641837"/>
              <a:ext cx="347632" cy="347632"/>
            </a:xfrm>
            <a:prstGeom prst="ellipse">
              <a:avLst/>
            </a:prstGeom>
            <a:solidFill>
              <a:srgbClr val="BBC0D7"/>
            </a:solidFill>
            <a:ln cap="flat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37"/>
            <p:cNvSpPr/>
            <p:nvPr/>
          </p:nvSpPr>
          <p:spPr>
            <a:xfrm>
              <a:off x="5050092" y="1641837"/>
              <a:ext cx="4826198" cy="3476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37"/>
            <p:cNvSpPr txBox="1"/>
            <p:nvPr/>
          </p:nvSpPr>
          <p:spPr>
            <a:xfrm>
              <a:off x="5050092" y="1641837"/>
              <a:ext cx="4826198" cy="3476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9200" lIns="58400" spcFirstLastPara="1" rIns="58400" wrap="square" tIns="29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Twentieth Century"/>
                <a:buNone/>
              </a:pPr>
              <a:r>
                <a:rPr lang="en-US" sz="230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Regular stimulation of salivary flow</a:t>
              </a:r>
              <a:endParaRPr sz="23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373" name="Google Shape;373;p37"/>
            <p:cNvSpPr/>
            <p:nvPr/>
          </p:nvSpPr>
          <p:spPr>
            <a:xfrm>
              <a:off x="4702459" y="2052044"/>
              <a:ext cx="347632" cy="347632"/>
            </a:xfrm>
            <a:prstGeom prst="ellipse">
              <a:avLst/>
            </a:prstGeom>
            <a:solidFill>
              <a:srgbClr val="BBC0D7"/>
            </a:solidFill>
            <a:ln cap="flat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37"/>
            <p:cNvSpPr/>
            <p:nvPr/>
          </p:nvSpPr>
          <p:spPr>
            <a:xfrm>
              <a:off x="5050092" y="2052044"/>
              <a:ext cx="4826198" cy="3476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37"/>
            <p:cNvSpPr txBox="1"/>
            <p:nvPr/>
          </p:nvSpPr>
          <p:spPr>
            <a:xfrm>
              <a:off x="5050092" y="2052044"/>
              <a:ext cx="4826198" cy="3476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9200" lIns="58400" spcFirstLastPara="1" rIns="58400" wrap="square" tIns="29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Twentieth Century"/>
                <a:buNone/>
              </a:pPr>
              <a:r>
                <a:rPr lang="en-US" sz="230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Size of salivary gland and body weight</a:t>
              </a:r>
              <a:endParaRPr sz="23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376" name="Google Shape;376;p37"/>
            <p:cNvSpPr/>
            <p:nvPr/>
          </p:nvSpPr>
          <p:spPr>
            <a:xfrm>
              <a:off x="4702459" y="2462250"/>
              <a:ext cx="347632" cy="347632"/>
            </a:xfrm>
            <a:prstGeom prst="ellipse">
              <a:avLst/>
            </a:prstGeom>
            <a:solidFill>
              <a:srgbClr val="BBC0D7"/>
            </a:solidFill>
            <a:ln cap="flat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37"/>
            <p:cNvSpPr/>
            <p:nvPr/>
          </p:nvSpPr>
          <p:spPr>
            <a:xfrm>
              <a:off x="5050092" y="2462250"/>
              <a:ext cx="4826198" cy="3476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37"/>
            <p:cNvSpPr txBox="1"/>
            <p:nvPr/>
          </p:nvSpPr>
          <p:spPr>
            <a:xfrm>
              <a:off x="5050092" y="2462250"/>
              <a:ext cx="4826198" cy="3476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9200" lIns="58400" spcFirstLastPara="1" rIns="58400" wrap="square" tIns="29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Twentieth Century"/>
                <a:buNone/>
              </a:pPr>
              <a:r>
                <a:rPr lang="en-US" sz="230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Salivary flow index</a:t>
              </a:r>
              <a:endParaRPr sz="23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379" name="Google Shape;379;p37"/>
            <p:cNvSpPr/>
            <p:nvPr/>
          </p:nvSpPr>
          <p:spPr>
            <a:xfrm>
              <a:off x="4702459" y="2872457"/>
              <a:ext cx="347632" cy="347632"/>
            </a:xfrm>
            <a:prstGeom prst="ellipse">
              <a:avLst/>
            </a:prstGeom>
            <a:solidFill>
              <a:srgbClr val="BBC0D7"/>
            </a:solidFill>
            <a:ln cap="flat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37"/>
            <p:cNvSpPr/>
            <p:nvPr/>
          </p:nvSpPr>
          <p:spPr>
            <a:xfrm>
              <a:off x="5050092" y="2872457"/>
              <a:ext cx="4826198" cy="3476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37"/>
            <p:cNvSpPr txBox="1"/>
            <p:nvPr/>
          </p:nvSpPr>
          <p:spPr>
            <a:xfrm>
              <a:off x="5050092" y="2872457"/>
              <a:ext cx="4826198" cy="3476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9200" lIns="58400" spcFirstLastPara="1" rIns="58400" wrap="square" tIns="29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Twentieth Century"/>
                <a:buNone/>
              </a:pPr>
              <a:r>
                <a:rPr lang="en-US" sz="230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Contribution of different salivary glands</a:t>
              </a:r>
              <a:endParaRPr sz="23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382" name="Google Shape;382;p37"/>
            <p:cNvSpPr/>
            <p:nvPr/>
          </p:nvSpPr>
          <p:spPr>
            <a:xfrm>
              <a:off x="4702459" y="3282664"/>
              <a:ext cx="347632" cy="347632"/>
            </a:xfrm>
            <a:prstGeom prst="ellipse">
              <a:avLst/>
            </a:prstGeom>
            <a:solidFill>
              <a:srgbClr val="BBC0D7"/>
            </a:solidFill>
            <a:ln cap="flat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37"/>
            <p:cNvSpPr/>
            <p:nvPr/>
          </p:nvSpPr>
          <p:spPr>
            <a:xfrm>
              <a:off x="5050092" y="3282664"/>
              <a:ext cx="4826198" cy="3476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37"/>
            <p:cNvSpPr txBox="1"/>
            <p:nvPr/>
          </p:nvSpPr>
          <p:spPr>
            <a:xfrm>
              <a:off x="5050092" y="3282664"/>
              <a:ext cx="4826198" cy="3476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9200" lIns="58400" spcFirstLastPara="1" rIns="58400" wrap="square" tIns="29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Twentieth Century"/>
                <a:buNone/>
              </a:pPr>
              <a:r>
                <a:rPr lang="en-US" sz="230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Physical exercise</a:t>
              </a:r>
              <a:endParaRPr sz="23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385" name="Google Shape;385;p37"/>
            <p:cNvSpPr/>
            <p:nvPr/>
          </p:nvSpPr>
          <p:spPr>
            <a:xfrm>
              <a:off x="4702459" y="3692870"/>
              <a:ext cx="347632" cy="347632"/>
            </a:xfrm>
            <a:prstGeom prst="ellipse">
              <a:avLst/>
            </a:prstGeom>
            <a:solidFill>
              <a:srgbClr val="BBC0D7"/>
            </a:solidFill>
            <a:ln cap="flat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37"/>
            <p:cNvSpPr/>
            <p:nvPr/>
          </p:nvSpPr>
          <p:spPr>
            <a:xfrm>
              <a:off x="5050092" y="3692870"/>
              <a:ext cx="4826198" cy="3476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37"/>
            <p:cNvSpPr txBox="1"/>
            <p:nvPr/>
          </p:nvSpPr>
          <p:spPr>
            <a:xfrm>
              <a:off x="5050092" y="3692870"/>
              <a:ext cx="4826198" cy="3476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9200" lIns="58400" spcFirstLastPara="1" rIns="58400" wrap="square" tIns="29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Twentieth Century"/>
                <a:buNone/>
              </a:pPr>
              <a:r>
                <a:rPr lang="en-US" sz="230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Alcohol</a:t>
              </a:r>
              <a:endParaRPr sz="23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388" name="Google Shape;388;p37"/>
            <p:cNvSpPr/>
            <p:nvPr/>
          </p:nvSpPr>
          <p:spPr>
            <a:xfrm>
              <a:off x="4702459" y="4103077"/>
              <a:ext cx="347632" cy="347632"/>
            </a:xfrm>
            <a:prstGeom prst="ellipse">
              <a:avLst/>
            </a:prstGeom>
            <a:solidFill>
              <a:srgbClr val="BBC0D7"/>
            </a:solidFill>
            <a:ln cap="flat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37"/>
            <p:cNvSpPr/>
            <p:nvPr/>
          </p:nvSpPr>
          <p:spPr>
            <a:xfrm>
              <a:off x="5050092" y="4103077"/>
              <a:ext cx="4826198" cy="3476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37"/>
            <p:cNvSpPr txBox="1"/>
            <p:nvPr/>
          </p:nvSpPr>
          <p:spPr>
            <a:xfrm>
              <a:off x="5050092" y="4103077"/>
              <a:ext cx="4826198" cy="3476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9200" lIns="58400" spcFirstLastPara="1" rIns="58400" wrap="square" tIns="29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Twentieth Century"/>
                <a:buNone/>
              </a:pPr>
              <a:r>
                <a:rPr lang="en-US" sz="230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Systemic diseases &amp; nutrition</a:t>
              </a:r>
              <a:endParaRPr sz="23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391" name="Google Shape;391;p37"/>
            <p:cNvSpPr/>
            <p:nvPr/>
          </p:nvSpPr>
          <p:spPr>
            <a:xfrm>
              <a:off x="4702459" y="4513284"/>
              <a:ext cx="347632" cy="347632"/>
            </a:xfrm>
            <a:prstGeom prst="ellipse">
              <a:avLst/>
            </a:prstGeom>
            <a:solidFill>
              <a:srgbClr val="BBC0D7"/>
            </a:solidFill>
            <a:ln cap="flat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37"/>
            <p:cNvSpPr/>
            <p:nvPr/>
          </p:nvSpPr>
          <p:spPr>
            <a:xfrm>
              <a:off x="5050092" y="4513284"/>
              <a:ext cx="4826198" cy="3476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37"/>
            <p:cNvSpPr txBox="1"/>
            <p:nvPr/>
          </p:nvSpPr>
          <p:spPr>
            <a:xfrm>
              <a:off x="5050092" y="4513284"/>
              <a:ext cx="4826198" cy="3476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9200" lIns="58400" spcFirstLastPara="1" rIns="58400" wrap="square" tIns="29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Twentieth Century"/>
                <a:buNone/>
              </a:pPr>
              <a:r>
                <a:rPr lang="en-US" sz="230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Fasting and nausea</a:t>
              </a:r>
              <a:endParaRPr sz="23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394" name="Google Shape;394;p37"/>
            <p:cNvSpPr/>
            <p:nvPr/>
          </p:nvSpPr>
          <p:spPr>
            <a:xfrm>
              <a:off x="4702459" y="4923490"/>
              <a:ext cx="347632" cy="347632"/>
            </a:xfrm>
            <a:prstGeom prst="ellipse">
              <a:avLst/>
            </a:prstGeom>
            <a:solidFill>
              <a:srgbClr val="BBC0D7"/>
            </a:solidFill>
            <a:ln cap="flat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37"/>
            <p:cNvSpPr/>
            <p:nvPr/>
          </p:nvSpPr>
          <p:spPr>
            <a:xfrm>
              <a:off x="5050092" y="4923490"/>
              <a:ext cx="4826198" cy="3476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37"/>
            <p:cNvSpPr txBox="1"/>
            <p:nvPr/>
          </p:nvSpPr>
          <p:spPr>
            <a:xfrm>
              <a:off x="5050092" y="4923490"/>
              <a:ext cx="4826198" cy="3476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9200" lIns="58400" spcFirstLastPara="1" rIns="58400" wrap="square" tIns="29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Twentieth Century"/>
                <a:buNone/>
              </a:pPr>
              <a:r>
                <a:rPr lang="en-US" sz="230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Age</a:t>
              </a:r>
              <a:endParaRPr sz="23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397" name="Google Shape;397;p37"/>
            <p:cNvSpPr/>
            <p:nvPr/>
          </p:nvSpPr>
          <p:spPr>
            <a:xfrm>
              <a:off x="4702459" y="5333697"/>
              <a:ext cx="347632" cy="347632"/>
            </a:xfrm>
            <a:prstGeom prst="ellipse">
              <a:avLst/>
            </a:prstGeom>
            <a:solidFill>
              <a:srgbClr val="BBC0D7"/>
            </a:solidFill>
            <a:ln cap="flat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37"/>
            <p:cNvSpPr/>
            <p:nvPr/>
          </p:nvSpPr>
          <p:spPr>
            <a:xfrm>
              <a:off x="5050092" y="5333697"/>
              <a:ext cx="4826198" cy="3476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37"/>
            <p:cNvSpPr txBox="1"/>
            <p:nvPr/>
          </p:nvSpPr>
          <p:spPr>
            <a:xfrm>
              <a:off x="5050092" y="5333697"/>
              <a:ext cx="4826198" cy="3476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9200" lIns="58400" spcFirstLastPara="1" rIns="58400" wrap="square" tIns="29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Twentieth Century"/>
                <a:buNone/>
              </a:pPr>
              <a:r>
                <a:rPr lang="en-US" sz="230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Gender </a:t>
              </a:r>
              <a:endParaRPr sz="23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</p:grpSp>
      <p:sp>
        <p:nvSpPr>
          <p:cNvPr id="400" name="Google Shape;400;p37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01" name="Google Shape;401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35446" y="2647008"/>
            <a:ext cx="3925095" cy="40041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38"/>
          <p:cNvSpPr txBox="1"/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CHANGES IN SALIVA COMPOSITION IN SALIVARY GLAND DISEASES</a:t>
            </a:r>
            <a:endParaRPr/>
          </a:p>
        </p:txBody>
      </p:sp>
      <p:sp>
        <p:nvSpPr>
          <p:cNvPr id="407" name="Google Shape;407;p38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08" name="Google Shape;408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32789" y="2546349"/>
            <a:ext cx="2100649" cy="1596177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pic>
        <p:nvPicPr>
          <p:cNvPr id="409" name="Google Shape;409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2607" y="2324100"/>
            <a:ext cx="2529642" cy="1951338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pic>
        <p:nvPicPr>
          <p:cNvPr id="410" name="Google Shape;410;p3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45024" y="2546350"/>
            <a:ext cx="3028522" cy="1729088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sp>
        <p:nvSpPr>
          <p:cNvPr id="411" name="Google Shape;411;p38"/>
          <p:cNvSpPr txBox="1"/>
          <p:nvPr/>
        </p:nvSpPr>
        <p:spPr>
          <a:xfrm>
            <a:off x="1433383" y="4643307"/>
            <a:ext cx="203886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Sialadenitis</a:t>
            </a:r>
            <a:endParaRPr/>
          </a:p>
        </p:txBody>
      </p:sp>
      <p:sp>
        <p:nvSpPr>
          <p:cNvPr id="412" name="Google Shape;412;p38"/>
          <p:cNvSpPr txBox="1"/>
          <p:nvPr/>
        </p:nvSpPr>
        <p:spPr>
          <a:xfrm>
            <a:off x="5128054" y="4643307"/>
            <a:ext cx="208829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Sjogren’s syndrome</a:t>
            </a:r>
            <a:endParaRPr/>
          </a:p>
        </p:txBody>
      </p:sp>
      <p:sp>
        <p:nvSpPr>
          <p:cNvPr id="413" name="Google Shape;413;p38"/>
          <p:cNvSpPr txBox="1"/>
          <p:nvPr/>
        </p:nvSpPr>
        <p:spPr>
          <a:xfrm>
            <a:off x="9119286" y="4534930"/>
            <a:ext cx="239721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Xerostomia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39"/>
          <p:cNvSpPr txBox="1"/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CAUSES OF REDUCED SALIVARY FLOW</a:t>
            </a:r>
            <a:endParaRPr/>
          </a:p>
        </p:txBody>
      </p:sp>
      <p:sp>
        <p:nvSpPr>
          <p:cNvPr id="419" name="Google Shape;419;p39"/>
          <p:cNvSpPr txBox="1"/>
          <p:nvPr>
            <p:ph idx="1" type="body"/>
          </p:nvPr>
        </p:nvSpPr>
        <p:spPr>
          <a:xfrm>
            <a:off x="913774" y="2367092"/>
            <a:ext cx="10363826" cy="342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cap="none">
                <a:latin typeface="Arial"/>
                <a:ea typeface="Arial"/>
                <a:cs typeface="Arial"/>
                <a:sym typeface="Arial"/>
              </a:rPr>
              <a:t>Local causes of gland and duct damage 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cap="none">
                <a:latin typeface="Arial"/>
                <a:ea typeface="Arial"/>
                <a:cs typeface="Arial"/>
                <a:sym typeface="Arial"/>
              </a:rPr>
              <a:t>Systemic causes of gland damage 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cap="none">
                <a:latin typeface="Arial"/>
                <a:ea typeface="Arial"/>
                <a:cs typeface="Arial"/>
                <a:sym typeface="Arial"/>
              </a:rPr>
              <a:t>Systemic factors affecting normal gland function </a:t>
            </a:r>
            <a:endParaRPr/>
          </a:p>
          <a:p>
            <a:pPr indent="-101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  <p:sp>
        <p:nvSpPr>
          <p:cNvPr id="420" name="Google Shape;420;p39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40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26" name="Google Shape;426;p40"/>
          <p:cNvSpPr txBox="1"/>
          <p:nvPr>
            <p:ph idx="4294967295" type="title"/>
          </p:nvPr>
        </p:nvSpPr>
        <p:spPr>
          <a:xfrm>
            <a:off x="0" y="447675"/>
            <a:ext cx="10572750" cy="969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               HYPOSALIVATION </a:t>
            </a:r>
            <a:endParaRPr/>
          </a:p>
        </p:txBody>
      </p:sp>
      <p:pic>
        <p:nvPicPr>
          <p:cNvPr id="427" name="Google Shape;427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08320" y="1809235"/>
            <a:ext cx="5016500" cy="4074040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41"/>
          <p:cNvSpPr txBox="1"/>
          <p:nvPr>
            <p:ph type="title"/>
          </p:nvPr>
        </p:nvSpPr>
        <p:spPr>
          <a:xfrm>
            <a:off x="838200" y="130630"/>
            <a:ext cx="10515600" cy="8273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ROLE OF SALIVA IN PERIODONTAL HEALTH</a:t>
            </a:r>
            <a:endParaRPr/>
          </a:p>
        </p:txBody>
      </p:sp>
      <p:grpSp>
        <p:nvGrpSpPr>
          <p:cNvPr id="433" name="Google Shape;433;p41"/>
          <p:cNvGrpSpPr/>
          <p:nvPr/>
        </p:nvGrpSpPr>
        <p:grpSpPr>
          <a:xfrm>
            <a:off x="838200" y="1266886"/>
            <a:ext cx="10515600" cy="5064456"/>
            <a:chOff x="0" y="308942"/>
            <a:chExt cx="10515600" cy="5064456"/>
          </a:xfrm>
        </p:grpSpPr>
        <p:sp>
          <p:nvSpPr>
            <p:cNvPr id="434" name="Google Shape;434;p41"/>
            <p:cNvSpPr/>
            <p:nvPr/>
          </p:nvSpPr>
          <p:spPr>
            <a:xfrm>
              <a:off x="0" y="5195701"/>
              <a:ext cx="10515600" cy="177697"/>
            </a:xfrm>
            <a:prstGeom prst="roundRect">
              <a:avLst>
                <a:gd fmla="val 10000" name="adj"/>
              </a:avLst>
            </a:prstGeom>
            <a:solidFill>
              <a:srgbClr val="CDE1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" name="Google Shape;435;p41"/>
            <p:cNvSpPr txBox="1"/>
            <p:nvPr/>
          </p:nvSpPr>
          <p:spPr>
            <a:xfrm>
              <a:off x="0" y="5195701"/>
              <a:ext cx="3154680" cy="1776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2225" lIns="142225" spcFirstLastPara="1" rIns="142225" wrap="square" tIns="142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lang="en-US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Cathelicidins</a:t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6" name="Google Shape;436;p41"/>
            <p:cNvSpPr/>
            <p:nvPr/>
          </p:nvSpPr>
          <p:spPr>
            <a:xfrm>
              <a:off x="0" y="4751450"/>
              <a:ext cx="10515600" cy="177697"/>
            </a:xfrm>
            <a:prstGeom prst="roundRect">
              <a:avLst>
                <a:gd fmla="val 10000" name="adj"/>
              </a:avLst>
            </a:prstGeom>
            <a:solidFill>
              <a:srgbClr val="CDE1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41"/>
            <p:cNvSpPr txBox="1"/>
            <p:nvPr/>
          </p:nvSpPr>
          <p:spPr>
            <a:xfrm>
              <a:off x="0" y="4751450"/>
              <a:ext cx="3154680" cy="1776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2225" lIns="142225" spcFirstLastPara="1" rIns="142225" wrap="square" tIns="142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lang="en-US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Sailin (a tetrapeptide) </a:t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8" name="Google Shape;438;p41"/>
            <p:cNvSpPr/>
            <p:nvPr/>
          </p:nvSpPr>
          <p:spPr>
            <a:xfrm>
              <a:off x="0" y="4307200"/>
              <a:ext cx="10515600" cy="177697"/>
            </a:xfrm>
            <a:prstGeom prst="roundRect">
              <a:avLst>
                <a:gd fmla="val 10000" name="adj"/>
              </a:avLst>
            </a:prstGeom>
            <a:solidFill>
              <a:srgbClr val="CDE1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41"/>
            <p:cNvSpPr txBox="1"/>
            <p:nvPr/>
          </p:nvSpPr>
          <p:spPr>
            <a:xfrm>
              <a:off x="0" y="4307200"/>
              <a:ext cx="3154680" cy="1776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2225" lIns="142225" spcFirstLastPara="1" rIns="142225" wrap="square" tIns="142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lang="en-US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Cystatine</a:t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0" name="Google Shape;440;p41"/>
            <p:cNvSpPr/>
            <p:nvPr/>
          </p:nvSpPr>
          <p:spPr>
            <a:xfrm>
              <a:off x="0" y="3862949"/>
              <a:ext cx="10515600" cy="177697"/>
            </a:xfrm>
            <a:prstGeom prst="roundRect">
              <a:avLst>
                <a:gd fmla="val 10000" name="adj"/>
              </a:avLst>
            </a:prstGeom>
            <a:solidFill>
              <a:srgbClr val="CDE1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41"/>
            <p:cNvSpPr txBox="1"/>
            <p:nvPr/>
          </p:nvSpPr>
          <p:spPr>
            <a:xfrm>
              <a:off x="0" y="3862949"/>
              <a:ext cx="3154680" cy="1776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2225" lIns="142225" spcFirstLastPara="1" rIns="142225" wrap="square" tIns="142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lang="en-US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Statherins</a:t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2" name="Google Shape;442;p41"/>
            <p:cNvSpPr/>
            <p:nvPr/>
          </p:nvSpPr>
          <p:spPr>
            <a:xfrm>
              <a:off x="0" y="3418698"/>
              <a:ext cx="10515600" cy="177697"/>
            </a:xfrm>
            <a:prstGeom prst="roundRect">
              <a:avLst>
                <a:gd fmla="val 10000" name="adj"/>
              </a:avLst>
            </a:prstGeom>
            <a:solidFill>
              <a:srgbClr val="CDE1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3" name="Google Shape;443;p41"/>
            <p:cNvSpPr txBox="1"/>
            <p:nvPr/>
          </p:nvSpPr>
          <p:spPr>
            <a:xfrm>
              <a:off x="0" y="3418698"/>
              <a:ext cx="3154680" cy="1776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2225" lIns="142225" spcFirstLastPara="1" rIns="142225" wrap="square" tIns="142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lang="en-US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Proline- rich proteins </a:t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4" name="Google Shape;444;p41"/>
            <p:cNvSpPr/>
            <p:nvPr/>
          </p:nvSpPr>
          <p:spPr>
            <a:xfrm>
              <a:off x="0" y="2974447"/>
              <a:ext cx="10515600" cy="177697"/>
            </a:xfrm>
            <a:prstGeom prst="roundRect">
              <a:avLst>
                <a:gd fmla="val 10000" name="adj"/>
              </a:avLst>
            </a:prstGeom>
            <a:solidFill>
              <a:srgbClr val="CDE1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" name="Google Shape;445;p41"/>
            <p:cNvSpPr txBox="1"/>
            <p:nvPr/>
          </p:nvSpPr>
          <p:spPr>
            <a:xfrm>
              <a:off x="0" y="2974447"/>
              <a:ext cx="3154680" cy="1776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2225" lIns="142225" spcFirstLastPara="1" rIns="142225" wrap="square" tIns="142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lang="en-US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Histatins</a:t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6" name="Google Shape;446;p41"/>
            <p:cNvSpPr/>
            <p:nvPr/>
          </p:nvSpPr>
          <p:spPr>
            <a:xfrm>
              <a:off x="0" y="2530196"/>
              <a:ext cx="10515600" cy="177697"/>
            </a:xfrm>
            <a:prstGeom prst="roundRect">
              <a:avLst>
                <a:gd fmla="val 10000" name="adj"/>
              </a:avLst>
            </a:prstGeom>
            <a:solidFill>
              <a:srgbClr val="CDE1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" name="Google Shape;447;p41"/>
            <p:cNvSpPr txBox="1"/>
            <p:nvPr/>
          </p:nvSpPr>
          <p:spPr>
            <a:xfrm>
              <a:off x="0" y="2530196"/>
              <a:ext cx="3154680" cy="1776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2225" lIns="142225" spcFirstLastPara="1" rIns="142225" wrap="square" tIns="142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lang="en-US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Agglutinins</a:t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8" name="Google Shape;448;p41"/>
            <p:cNvSpPr/>
            <p:nvPr/>
          </p:nvSpPr>
          <p:spPr>
            <a:xfrm>
              <a:off x="0" y="2085945"/>
              <a:ext cx="10515600" cy="177697"/>
            </a:xfrm>
            <a:prstGeom prst="roundRect">
              <a:avLst>
                <a:gd fmla="val 10000" name="adj"/>
              </a:avLst>
            </a:prstGeom>
            <a:solidFill>
              <a:srgbClr val="CDE1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41"/>
            <p:cNvSpPr txBox="1"/>
            <p:nvPr/>
          </p:nvSpPr>
          <p:spPr>
            <a:xfrm>
              <a:off x="0" y="2085945"/>
              <a:ext cx="3154680" cy="1776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2225" lIns="142225" spcFirstLastPara="1" rIns="142225" wrap="square" tIns="142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lang="en-US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Mucin glycoproteins </a:t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" name="Google Shape;450;p41"/>
            <p:cNvSpPr/>
            <p:nvPr/>
          </p:nvSpPr>
          <p:spPr>
            <a:xfrm>
              <a:off x="0" y="1641695"/>
              <a:ext cx="10515600" cy="177697"/>
            </a:xfrm>
            <a:prstGeom prst="roundRect">
              <a:avLst>
                <a:gd fmla="val 10000" name="adj"/>
              </a:avLst>
            </a:prstGeom>
            <a:solidFill>
              <a:srgbClr val="CDE1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41"/>
            <p:cNvSpPr txBox="1"/>
            <p:nvPr/>
          </p:nvSpPr>
          <p:spPr>
            <a:xfrm>
              <a:off x="0" y="1641695"/>
              <a:ext cx="3154680" cy="1776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2225" lIns="142225" spcFirstLastPara="1" rIns="142225" wrap="square" tIns="142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lang="en-US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Peroxidase</a:t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2" name="Google Shape;452;p41"/>
            <p:cNvSpPr/>
            <p:nvPr/>
          </p:nvSpPr>
          <p:spPr>
            <a:xfrm>
              <a:off x="0" y="1197444"/>
              <a:ext cx="10515600" cy="177697"/>
            </a:xfrm>
            <a:prstGeom prst="roundRect">
              <a:avLst>
                <a:gd fmla="val 10000" name="adj"/>
              </a:avLst>
            </a:prstGeom>
            <a:solidFill>
              <a:srgbClr val="CDE1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41"/>
            <p:cNvSpPr txBox="1"/>
            <p:nvPr/>
          </p:nvSpPr>
          <p:spPr>
            <a:xfrm>
              <a:off x="0" y="1197444"/>
              <a:ext cx="3154680" cy="1776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2225" lIns="142225" spcFirstLastPara="1" rIns="142225" wrap="square" tIns="142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lang="en-US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Lactoferrin</a:t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" name="Google Shape;454;p41"/>
            <p:cNvSpPr/>
            <p:nvPr/>
          </p:nvSpPr>
          <p:spPr>
            <a:xfrm>
              <a:off x="0" y="753193"/>
              <a:ext cx="10515600" cy="177697"/>
            </a:xfrm>
            <a:prstGeom prst="roundRect">
              <a:avLst>
                <a:gd fmla="val 10000" name="adj"/>
              </a:avLst>
            </a:prstGeom>
            <a:solidFill>
              <a:srgbClr val="CDE1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41"/>
            <p:cNvSpPr txBox="1"/>
            <p:nvPr/>
          </p:nvSpPr>
          <p:spPr>
            <a:xfrm>
              <a:off x="0" y="753193"/>
              <a:ext cx="3154680" cy="1776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2225" lIns="142225" spcFirstLastPara="1" rIns="142225" wrap="square" tIns="142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lang="en-US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Lysozyme</a:t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" name="Google Shape;456;p41"/>
            <p:cNvSpPr/>
            <p:nvPr/>
          </p:nvSpPr>
          <p:spPr>
            <a:xfrm>
              <a:off x="0" y="308942"/>
              <a:ext cx="10515600" cy="177697"/>
            </a:xfrm>
            <a:prstGeom prst="roundRect">
              <a:avLst>
                <a:gd fmla="val 10000" name="adj"/>
              </a:avLst>
            </a:prstGeom>
            <a:solidFill>
              <a:srgbClr val="CDE1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41"/>
            <p:cNvSpPr txBox="1"/>
            <p:nvPr/>
          </p:nvSpPr>
          <p:spPr>
            <a:xfrm>
              <a:off x="0" y="308942"/>
              <a:ext cx="3154680" cy="1776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2225" lIns="142225" spcFirstLastPara="1" rIns="142225" wrap="square" tIns="142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lang="en-US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Enzymes:</a:t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8" name="Google Shape;458;p41"/>
            <p:cNvSpPr/>
            <p:nvPr/>
          </p:nvSpPr>
          <p:spPr>
            <a:xfrm>
              <a:off x="5730410" y="442219"/>
              <a:ext cx="1999147" cy="1332765"/>
            </a:xfrm>
            <a:prstGeom prst="roundRect">
              <a:avLst>
                <a:gd fmla="val 10000" name="adj"/>
              </a:avLst>
            </a:prstGeom>
            <a:solidFill>
              <a:srgbClr val="244FA4"/>
            </a:solidFill>
            <a:ln cap="flat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41"/>
            <p:cNvSpPr txBox="1"/>
            <p:nvPr/>
          </p:nvSpPr>
          <p:spPr>
            <a:xfrm>
              <a:off x="5769445" y="481254"/>
              <a:ext cx="1921077" cy="12546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200" lIns="76200" spcFirstLastPara="1" rIns="76200" wrap="square" tIns="762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None/>
              </a:pPr>
              <a:r>
                <a:rPr lang="en-US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Antibacterial properties of saliva </a:t>
              </a:r>
              <a:endPara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" name="Google Shape;460;p41"/>
            <p:cNvSpPr/>
            <p:nvPr/>
          </p:nvSpPr>
          <p:spPr>
            <a:xfrm>
              <a:off x="6729984" y="1774984"/>
              <a:ext cx="1678544" cy="696076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60000"/>
                  </a:lnTo>
                  <a:lnTo>
                    <a:pt x="120000" y="6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5875">
              <a:solidFill>
                <a:srgbClr val="47A8CF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461" name="Google Shape;461;p41"/>
            <p:cNvSpPr/>
            <p:nvPr/>
          </p:nvSpPr>
          <p:spPr>
            <a:xfrm>
              <a:off x="7408954" y="2471061"/>
              <a:ext cx="1999147" cy="1332765"/>
            </a:xfrm>
            <a:prstGeom prst="roundRect">
              <a:avLst>
                <a:gd fmla="val 10000" name="adj"/>
              </a:avLst>
            </a:prstGeom>
            <a:solidFill>
              <a:srgbClr val="47A8CF"/>
            </a:solidFill>
            <a:ln cap="flat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41"/>
            <p:cNvSpPr txBox="1"/>
            <p:nvPr/>
          </p:nvSpPr>
          <p:spPr>
            <a:xfrm>
              <a:off x="7447989" y="2510096"/>
              <a:ext cx="1921077" cy="12546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200" lIns="76200" spcFirstLastPara="1" rIns="76200" wrap="square" tIns="762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None/>
              </a:pPr>
              <a:r>
                <a:rPr lang="en-US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Secretory IGA – largest immunologic component of saliva</a:t>
              </a:r>
              <a:endPara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3" name="Google Shape;463;p41"/>
            <p:cNvSpPr/>
            <p:nvPr/>
          </p:nvSpPr>
          <p:spPr>
            <a:xfrm>
              <a:off x="4791969" y="1774984"/>
              <a:ext cx="1938014" cy="696076"/>
            </a:xfrm>
            <a:custGeom>
              <a:rect b="b" l="l" r="r" t="t"/>
              <a:pathLst>
                <a:path extrusionOk="0" h="120000" w="120000">
                  <a:moveTo>
                    <a:pt x="120000" y="0"/>
                  </a:moveTo>
                  <a:lnTo>
                    <a:pt x="120000" y="60000"/>
                  </a:lnTo>
                  <a:lnTo>
                    <a:pt x="0" y="60000"/>
                  </a:lnTo>
                  <a:lnTo>
                    <a:pt x="0" y="120000"/>
                  </a:lnTo>
                </a:path>
              </a:pathLst>
            </a:custGeom>
            <a:noFill/>
            <a:ln cap="flat" cmpd="sng" w="15875">
              <a:solidFill>
                <a:srgbClr val="47A8CF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464" name="Google Shape;464;p41"/>
            <p:cNvSpPr/>
            <p:nvPr/>
          </p:nvSpPr>
          <p:spPr>
            <a:xfrm>
              <a:off x="3792396" y="2471061"/>
              <a:ext cx="1999147" cy="1332765"/>
            </a:xfrm>
            <a:prstGeom prst="roundRect">
              <a:avLst>
                <a:gd fmla="val 10000" name="adj"/>
              </a:avLst>
            </a:prstGeom>
            <a:solidFill>
              <a:srgbClr val="47A8CF"/>
            </a:solidFill>
            <a:ln cap="flat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41"/>
            <p:cNvSpPr txBox="1"/>
            <p:nvPr/>
          </p:nvSpPr>
          <p:spPr>
            <a:xfrm>
              <a:off x="3831431" y="2510096"/>
              <a:ext cx="1921077" cy="12546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200" lIns="76200" spcFirstLastPara="1" rIns="76200" wrap="square" tIns="762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None/>
              </a:pPr>
              <a:r>
                <a:rPr lang="en-US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Non – immunologic salivary protein components includes </a:t>
              </a:r>
              <a:endPara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66" name="Google Shape;466;p41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42"/>
          <p:cNvSpPr txBox="1"/>
          <p:nvPr>
            <p:ph type="title"/>
          </p:nvPr>
        </p:nvSpPr>
        <p:spPr>
          <a:xfrm>
            <a:off x="810001" y="53546"/>
            <a:ext cx="10571998" cy="97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ROLE OF SALIVA IN PERIODONTAL DISEASE</a:t>
            </a:r>
            <a:br>
              <a:rPr lang="en-US" sz="2400">
                <a:latin typeface="Arial"/>
                <a:ea typeface="Arial"/>
                <a:cs typeface="Arial"/>
                <a:sym typeface="Arial"/>
              </a:rPr>
            </a:br>
            <a:r>
              <a:rPr lang="en-US" sz="2400" cap="none">
                <a:latin typeface="Arial"/>
                <a:ea typeface="Arial"/>
                <a:cs typeface="Arial"/>
                <a:sym typeface="Arial"/>
              </a:rPr>
              <a:t>Saliva in bacterial plaque formation</a:t>
            </a:r>
            <a:endParaRPr sz="2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2" name="Google Shape;472;p42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73" name="Google Shape;473;p4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5373" y="1023996"/>
            <a:ext cx="9910745" cy="5834004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43"/>
          <p:cNvSpPr txBox="1"/>
          <p:nvPr>
            <p:ph type="title"/>
          </p:nvPr>
        </p:nvSpPr>
        <p:spPr>
          <a:xfrm>
            <a:off x="810000" y="447188"/>
            <a:ext cx="10571998" cy="45485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METHODS OF COLLECTION OF SALIVA</a:t>
            </a:r>
            <a:endParaRPr/>
          </a:p>
        </p:txBody>
      </p:sp>
      <p:grpSp>
        <p:nvGrpSpPr>
          <p:cNvPr id="479" name="Google Shape;479;p43"/>
          <p:cNvGrpSpPr/>
          <p:nvPr/>
        </p:nvGrpSpPr>
        <p:grpSpPr>
          <a:xfrm>
            <a:off x="1145424" y="1297459"/>
            <a:ext cx="9812654" cy="3544860"/>
            <a:chOff x="326712" y="0"/>
            <a:chExt cx="9812654" cy="3544860"/>
          </a:xfrm>
        </p:grpSpPr>
        <p:sp>
          <p:nvSpPr>
            <p:cNvPr id="480" name="Google Shape;480;p43"/>
            <p:cNvSpPr/>
            <p:nvPr/>
          </p:nvSpPr>
          <p:spPr>
            <a:xfrm>
              <a:off x="2141207" y="0"/>
              <a:ext cx="986819" cy="510931"/>
            </a:xfrm>
            <a:prstGeom prst="rect">
              <a:avLst/>
            </a:prstGeom>
            <a:gradFill>
              <a:gsLst>
                <a:gs pos="0">
                  <a:srgbClr val="6CA9C6"/>
                </a:gs>
                <a:gs pos="50000">
                  <a:srgbClr val="4B9ABD"/>
                </a:gs>
                <a:gs pos="100000">
                  <a:srgbClr val="2B86AB"/>
                </a:gs>
              </a:gsLst>
              <a:lin ang="5400000" scaled="0"/>
            </a:gradFill>
            <a:ln>
              <a:noFill/>
            </a:ln>
            <a:effectLst>
              <a:outerShdw blurRad="50800" rotWithShape="0" dir="5400000" dist="25400">
                <a:srgbClr val="000000">
                  <a:alpha val="2784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1" name="Google Shape;481;p43"/>
            <p:cNvSpPr txBox="1"/>
            <p:nvPr/>
          </p:nvSpPr>
          <p:spPr>
            <a:xfrm>
              <a:off x="2141207" y="0"/>
              <a:ext cx="986819" cy="5109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2075" lIns="8875" spcFirstLastPara="1" rIns="8875" wrap="square" tIns="88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Twentieth Century"/>
                <a:buNone/>
              </a:pPr>
              <a:r>
                <a:rPr lang="en-US" sz="14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Unstimulated</a:t>
              </a:r>
              <a:endParaRPr sz="14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482" name="Google Shape;482;p43"/>
            <p:cNvSpPr/>
            <p:nvPr/>
          </p:nvSpPr>
          <p:spPr>
            <a:xfrm>
              <a:off x="2616430" y="458981"/>
              <a:ext cx="888137" cy="17031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cap="flat" cmpd="sng" w="9525">
              <a:solidFill>
                <a:srgbClr val="4197BB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dir="5400000" dist="25400">
                <a:srgbClr val="000000">
                  <a:alpha val="2784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" name="Google Shape;483;p43"/>
            <p:cNvSpPr txBox="1"/>
            <p:nvPr/>
          </p:nvSpPr>
          <p:spPr>
            <a:xfrm>
              <a:off x="2616430" y="458981"/>
              <a:ext cx="888137" cy="1703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00" lIns="30475" spcFirstLastPara="1" rIns="30475" wrap="square" tIns="760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Twentieth Century"/>
                <a:buNone/>
              </a:pPr>
              <a:r>
                <a:t/>
              </a:r>
              <a:endParaRPr sz="12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484" name="Google Shape;484;p43"/>
            <p:cNvSpPr/>
            <p:nvPr/>
          </p:nvSpPr>
          <p:spPr>
            <a:xfrm>
              <a:off x="365870" y="1635117"/>
              <a:ext cx="986819" cy="510931"/>
            </a:xfrm>
            <a:prstGeom prst="rect">
              <a:avLst/>
            </a:prstGeom>
            <a:gradFill>
              <a:gsLst>
                <a:gs pos="0">
                  <a:srgbClr val="6CA9C6"/>
                </a:gs>
                <a:gs pos="50000">
                  <a:srgbClr val="4B9ABD"/>
                </a:gs>
                <a:gs pos="100000">
                  <a:srgbClr val="2B86AB"/>
                </a:gs>
              </a:gsLst>
              <a:lin ang="5400000" scaled="0"/>
            </a:gradFill>
            <a:ln>
              <a:noFill/>
            </a:ln>
            <a:effectLst>
              <a:outerShdw blurRad="50800" rotWithShape="0" dir="5400000" dist="25400">
                <a:srgbClr val="000000">
                  <a:alpha val="2784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" name="Google Shape;485;p43"/>
            <p:cNvSpPr txBox="1"/>
            <p:nvPr/>
          </p:nvSpPr>
          <p:spPr>
            <a:xfrm>
              <a:off x="365870" y="1635117"/>
              <a:ext cx="986819" cy="5109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2075" lIns="8875" spcFirstLastPara="1" rIns="8875" wrap="square" tIns="88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Twentieth Century"/>
                <a:buNone/>
              </a:pPr>
              <a:r>
                <a:rPr lang="en-US" sz="14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1.Draining method</a:t>
              </a:r>
              <a:endParaRPr sz="14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486" name="Google Shape;486;p43"/>
            <p:cNvSpPr/>
            <p:nvPr/>
          </p:nvSpPr>
          <p:spPr>
            <a:xfrm>
              <a:off x="522307" y="2017863"/>
              <a:ext cx="888137" cy="17031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cap="flat" cmpd="sng" w="9525">
              <a:solidFill>
                <a:srgbClr val="4197BB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dir="5400000" dist="25400">
                <a:srgbClr val="000000">
                  <a:alpha val="2784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7" name="Google Shape;487;p43"/>
            <p:cNvSpPr txBox="1"/>
            <p:nvPr/>
          </p:nvSpPr>
          <p:spPr>
            <a:xfrm>
              <a:off x="522307" y="2017863"/>
              <a:ext cx="888137" cy="1703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00" lIns="30475" spcFirstLastPara="1" rIns="30475" wrap="square" tIns="760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Twentieth Century"/>
                <a:buNone/>
              </a:pPr>
              <a:r>
                <a:t/>
              </a:r>
              <a:endParaRPr sz="12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488" name="Google Shape;488;p43"/>
            <p:cNvSpPr/>
            <p:nvPr/>
          </p:nvSpPr>
          <p:spPr>
            <a:xfrm>
              <a:off x="326712" y="2890664"/>
              <a:ext cx="986819" cy="510931"/>
            </a:xfrm>
            <a:prstGeom prst="rect">
              <a:avLst/>
            </a:prstGeom>
            <a:gradFill>
              <a:gsLst>
                <a:gs pos="0">
                  <a:srgbClr val="6CA9C6"/>
                </a:gs>
                <a:gs pos="50000">
                  <a:srgbClr val="4B9ABD"/>
                </a:gs>
                <a:gs pos="100000">
                  <a:srgbClr val="2B86AB"/>
                </a:gs>
              </a:gsLst>
              <a:lin ang="5400000" scaled="0"/>
            </a:gradFill>
            <a:ln>
              <a:noFill/>
            </a:ln>
            <a:effectLst>
              <a:outerShdw blurRad="50800" rotWithShape="0" dir="5400000" dist="25400">
                <a:srgbClr val="000000">
                  <a:alpha val="2784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9" name="Google Shape;489;p43"/>
            <p:cNvSpPr txBox="1"/>
            <p:nvPr/>
          </p:nvSpPr>
          <p:spPr>
            <a:xfrm>
              <a:off x="326712" y="2890664"/>
              <a:ext cx="986819" cy="5109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2075" lIns="8875" spcFirstLastPara="1" rIns="8875" wrap="square" tIns="88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Twentieth Century"/>
                <a:buNone/>
              </a:pPr>
              <a:r>
                <a:rPr lang="en-US" sz="14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2.Spitting</a:t>
              </a:r>
              <a:endParaRPr sz="14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490" name="Google Shape;490;p43"/>
            <p:cNvSpPr/>
            <p:nvPr/>
          </p:nvSpPr>
          <p:spPr>
            <a:xfrm>
              <a:off x="511710" y="3374550"/>
              <a:ext cx="888137" cy="17031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cap="flat" cmpd="sng" w="9525">
              <a:solidFill>
                <a:srgbClr val="4197BB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dir="5400000" dist="25400">
                <a:srgbClr val="000000">
                  <a:alpha val="2784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1" name="Google Shape;491;p43"/>
            <p:cNvSpPr txBox="1"/>
            <p:nvPr/>
          </p:nvSpPr>
          <p:spPr>
            <a:xfrm>
              <a:off x="511710" y="3374550"/>
              <a:ext cx="888137" cy="1703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00" lIns="30475" spcFirstLastPara="1" rIns="30475" wrap="square" tIns="760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Twentieth Century"/>
                <a:buNone/>
              </a:pPr>
              <a:r>
                <a:t/>
              </a:r>
              <a:endParaRPr sz="12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492" name="Google Shape;492;p43"/>
            <p:cNvSpPr/>
            <p:nvPr/>
          </p:nvSpPr>
          <p:spPr>
            <a:xfrm>
              <a:off x="4196138" y="1541540"/>
              <a:ext cx="986819" cy="510931"/>
            </a:xfrm>
            <a:prstGeom prst="rect">
              <a:avLst/>
            </a:prstGeom>
            <a:gradFill>
              <a:gsLst>
                <a:gs pos="0">
                  <a:srgbClr val="6CA9C6"/>
                </a:gs>
                <a:gs pos="50000">
                  <a:srgbClr val="4B9ABD"/>
                </a:gs>
                <a:gs pos="100000">
                  <a:srgbClr val="2B86AB"/>
                </a:gs>
              </a:gsLst>
              <a:lin ang="5400000" scaled="0"/>
            </a:gradFill>
            <a:ln>
              <a:noFill/>
            </a:ln>
            <a:effectLst>
              <a:outerShdw blurRad="50800" rotWithShape="0" dir="5400000" dist="25400">
                <a:srgbClr val="000000">
                  <a:alpha val="2784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3" name="Google Shape;493;p43"/>
            <p:cNvSpPr txBox="1"/>
            <p:nvPr/>
          </p:nvSpPr>
          <p:spPr>
            <a:xfrm>
              <a:off x="4196138" y="1541540"/>
              <a:ext cx="986819" cy="5109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2075" lIns="8875" spcFirstLastPara="1" rIns="8875" wrap="square" tIns="88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Twentieth Century"/>
                <a:buNone/>
              </a:pPr>
              <a:r>
                <a:rPr lang="en-US" sz="14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3.Suction</a:t>
              </a:r>
              <a:endParaRPr sz="14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494" name="Google Shape;494;p43"/>
            <p:cNvSpPr/>
            <p:nvPr/>
          </p:nvSpPr>
          <p:spPr>
            <a:xfrm>
              <a:off x="4389147" y="1953525"/>
              <a:ext cx="888137" cy="17031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cap="flat" cmpd="sng" w="9525">
              <a:solidFill>
                <a:srgbClr val="4197BB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dir="5400000" dist="25400">
                <a:srgbClr val="000000">
                  <a:alpha val="2784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5" name="Google Shape;495;p43"/>
            <p:cNvSpPr txBox="1"/>
            <p:nvPr/>
          </p:nvSpPr>
          <p:spPr>
            <a:xfrm>
              <a:off x="4389147" y="1953525"/>
              <a:ext cx="888137" cy="1703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00" lIns="30475" spcFirstLastPara="1" rIns="30475" wrap="square" tIns="760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Twentieth Century"/>
                <a:buNone/>
              </a:pPr>
              <a:r>
                <a:t/>
              </a:r>
              <a:endParaRPr sz="12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496" name="Google Shape;496;p43"/>
            <p:cNvSpPr/>
            <p:nvPr/>
          </p:nvSpPr>
          <p:spPr>
            <a:xfrm>
              <a:off x="4290467" y="2816523"/>
              <a:ext cx="986819" cy="510931"/>
            </a:xfrm>
            <a:prstGeom prst="rect">
              <a:avLst/>
            </a:prstGeom>
            <a:gradFill>
              <a:gsLst>
                <a:gs pos="0">
                  <a:srgbClr val="6CA9C6"/>
                </a:gs>
                <a:gs pos="50000">
                  <a:srgbClr val="4B9ABD"/>
                </a:gs>
                <a:gs pos="100000">
                  <a:srgbClr val="2B86AB"/>
                </a:gs>
              </a:gsLst>
              <a:lin ang="5400000" scaled="0"/>
            </a:gradFill>
            <a:ln>
              <a:noFill/>
            </a:ln>
            <a:effectLst>
              <a:outerShdw blurRad="50800" rotWithShape="0" dir="5400000" dist="25400">
                <a:srgbClr val="000000">
                  <a:alpha val="2784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7" name="Google Shape;497;p43"/>
            <p:cNvSpPr txBox="1"/>
            <p:nvPr/>
          </p:nvSpPr>
          <p:spPr>
            <a:xfrm>
              <a:off x="4290467" y="2816523"/>
              <a:ext cx="986819" cy="5109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2075" lIns="8875" spcFirstLastPara="1" rIns="8875" wrap="square" tIns="88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Twentieth Century"/>
                <a:buNone/>
              </a:pPr>
              <a:r>
                <a:rPr lang="en-US" sz="14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4.Swab</a:t>
              </a:r>
              <a:endParaRPr sz="14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498" name="Google Shape;498;p43"/>
            <p:cNvSpPr/>
            <p:nvPr/>
          </p:nvSpPr>
          <p:spPr>
            <a:xfrm>
              <a:off x="4543539" y="3263341"/>
              <a:ext cx="888137" cy="17031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cap="flat" cmpd="sng" w="9525">
              <a:solidFill>
                <a:srgbClr val="4197BB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dir="5400000" dist="25400">
                <a:srgbClr val="000000">
                  <a:alpha val="2784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43"/>
            <p:cNvSpPr txBox="1"/>
            <p:nvPr/>
          </p:nvSpPr>
          <p:spPr>
            <a:xfrm>
              <a:off x="4543539" y="3263341"/>
              <a:ext cx="888137" cy="1703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00" lIns="30475" spcFirstLastPara="1" rIns="30475" wrap="square" tIns="760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Twentieth Century"/>
                <a:buNone/>
              </a:pPr>
              <a:r>
                <a:t/>
              </a:r>
              <a:endParaRPr sz="12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500" name="Google Shape;500;p43"/>
            <p:cNvSpPr/>
            <p:nvPr/>
          </p:nvSpPr>
          <p:spPr>
            <a:xfrm>
              <a:off x="8326823" y="120180"/>
              <a:ext cx="986819" cy="510931"/>
            </a:xfrm>
            <a:prstGeom prst="rect">
              <a:avLst/>
            </a:prstGeom>
            <a:gradFill>
              <a:gsLst>
                <a:gs pos="0">
                  <a:srgbClr val="6CA9C6"/>
                </a:gs>
                <a:gs pos="50000">
                  <a:srgbClr val="4B9ABD"/>
                </a:gs>
                <a:gs pos="100000">
                  <a:srgbClr val="2B86AB"/>
                </a:gs>
              </a:gsLst>
              <a:lin ang="5400000" scaled="0"/>
            </a:gradFill>
            <a:ln>
              <a:noFill/>
            </a:ln>
            <a:effectLst>
              <a:outerShdw blurRad="50800" rotWithShape="0" dir="5400000" dist="25400">
                <a:srgbClr val="000000">
                  <a:alpha val="2784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1" name="Google Shape;501;p43"/>
            <p:cNvSpPr txBox="1"/>
            <p:nvPr/>
          </p:nvSpPr>
          <p:spPr>
            <a:xfrm>
              <a:off x="8326823" y="120180"/>
              <a:ext cx="986819" cy="5109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2075" lIns="8875" spcFirstLastPara="1" rIns="8875" wrap="square" tIns="88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Twentieth Century"/>
                <a:buNone/>
              </a:pPr>
              <a:r>
                <a:rPr lang="en-US" sz="14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Stimulated</a:t>
              </a:r>
              <a:endParaRPr sz="14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502" name="Google Shape;502;p43"/>
            <p:cNvSpPr/>
            <p:nvPr/>
          </p:nvSpPr>
          <p:spPr>
            <a:xfrm>
              <a:off x="8598319" y="613992"/>
              <a:ext cx="888137" cy="17031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cap="flat" cmpd="sng" w="9525">
              <a:solidFill>
                <a:srgbClr val="4197BB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dir="5400000" dist="25400">
                <a:srgbClr val="000000">
                  <a:alpha val="2784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p43"/>
            <p:cNvSpPr txBox="1"/>
            <p:nvPr/>
          </p:nvSpPr>
          <p:spPr>
            <a:xfrm>
              <a:off x="8598319" y="613992"/>
              <a:ext cx="888137" cy="1703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00" lIns="30475" spcFirstLastPara="1" rIns="30475" wrap="square" tIns="760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Twentieth Century"/>
                <a:buNone/>
              </a:pPr>
              <a:r>
                <a:t/>
              </a:r>
              <a:endParaRPr sz="12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504" name="Google Shape;504;p43"/>
            <p:cNvSpPr/>
            <p:nvPr/>
          </p:nvSpPr>
          <p:spPr>
            <a:xfrm>
              <a:off x="7112433" y="1107805"/>
              <a:ext cx="986819" cy="510931"/>
            </a:xfrm>
            <a:prstGeom prst="rect">
              <a:avLst/>
            </a:prstGeom>
            <a:gradFill>
              <a:gsLst>
                <a:gs pos="0">
                  <a:srgbClr val="6CA9C6"/>
                </a:gs>
                <a:gs pos="50000">
                  <a:srgbClr val="4B9ABD"/>
                </a:gs>
                <a:gs pos="100000">
                  <a:srgbClr val="2B86AB"/>
                </a:gs>
              </a:gsLst>
              <a:lin ang="5400000" scaled="0"/>
            </a:gradFill>
            <a:ln>
              <a:noFill/>
            </a:ln>
            <a:effectLst>
              <a:outerShdw blurRad="50800" rotWithShape="0" dir="5400000" dist="25400">
                <a:srgbClr val="000000">
                  <a:alpha val="2784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5" name="Google Shape;505;p43"/>
            <p:cNvSpPr txBox="1"/>
            <p:nvPr/>
          </p:nvSpPr>
          <p:spPr>
            <a:xfrm>
              <a:off x="7112433" y="1107805"/>
              <a:ext cx="986819" cy="5109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2075" lIns="8875" spcFirstLastPara="1" rIns="8875" wrap="square" tIns="88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Twentieth Century"/>
                <a:buNone/>
              </a:pPr>
              <a:r>
                <a:rPr lang="en-US" sz="14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Masticatory</a:t>
              </a:r>
              <a:endParaRPr sz="14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506" name="Google Shape;506;p43"/>
            <p:cNvSpPr/>
            <p:nvPr/>
          </p:nvSpPr>
          <p:spPr>
            <a:xfrm>
              <a:off x="7364410" y="1544241"/>
              <a:ext cx="888137" cy="17031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cap="flat" cmpd="sng" w="9525">
              <a:solidFill>
                <a:srgbClr val="4197BB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dir="5400000" dist="25400">
                <a:srgbClr val="000000">
                  <a:alpha val="2784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" name="Google Shape;507;p43"/>
            <p:cNvSpPr txBox="1"/>
            <p:nvPr/>
          </p:nvSpPr>
          <p:spPr>
            <a:xfrm>
              <a:off x="7364410" y="1544241"/>
              <a:ext cx="888137" cy="1703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00" lIns="30475" spcFirstLastPara="1" rIns="30475" wrap="square" tIns="760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Twentieth Century"/>
                <a:buNone/>
              </a:pPr>
              <a:r>
                <a:t/>
              </a:r>
              <a:endParaRPr sz="12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508" name="Google Shape;508;p43"/>
            <p:cNvSpPr/>
            <p:nvPr/>
          </p:nvSpPr>
          <p:spPr>
            <a:xfrm>
              <a:off x="9098011" y="1118468"/>
              <a:ext cx="986819" cy="510931"/>
            </a:xfrm>
            <a:prstGeom prst="rect">
              <a:avLst/>
            </a:prstGeom>
            <a:gradFill>
              <a:gsLst>
                <a:gs pos="0">
                  <a:srgbClr val="6CA9C6"/>
                </a:gs>
                <a:gs pos="50000">
                  <a:srgbClr val="4B9ABD"/>
                </a:gs>
                <a:gs pos="100000">
                  <a:srgbClr val="2B86AB"/>
                </a:gs>
              </a:gsLst>
              <a:lin ang="5400000" scaled="0"/>
            </a:gradFill>
            <a:ln>
              <a:noFill/>
            </a:ln>
            <a:effectLst>
              <a:outerShdw blurRad="50800" rotWithShape="0" dir="5400000" dist="25400">
                <a:srgbClr val="000000">
                  <a:alpha val="2784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" name="Google Shape;509;p43"/>
            <p:cNvSpPr txBox="1"/>
            <p:nvPr/>
          </p:nvSpPr>
          <p:spPr>
            <a:xfrm>
              <a:off x="9098011" y="1118468"/>
              <a:ext cx="986819" cy="5109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2075" lIns="8875" spcFirstLastPara="1" rIns="8875" wrap="square" tIns="88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Twentieth Century"/>
                <a:buNone/>
              </a:pPr>
              <a:r>
                <a:rPr lang="en-US" sz="14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Gustatory </a:t>
              </a:r>
              <a:endParaRPr sz="14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510" name="Google Shape;510;p43"/>
            <p:cNvSpPr/>
            <p:nvPr/>
          </p:nvSpPr>
          <p:spPr>
            <a:xfrm>
              <a:off x="9251229" y="1544243"/>
              <a:ext cx="888137" cy="17031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cap="flat" cmpd="sng" w="9525">
              <a:solidFill>
                <a:srgbClr val="4197BB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dir="5400000" dist="25400">
                <a:srgbClr val="000000">
                  <a:alpha val="2784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" name="Google Shape;511;p43"/>
            <p:cNvSpPr txBox="1"/>
            <p:nvPr/>
          </p:nvSpPr>
          <p:spPr>
            <a:xfrm>
              <a:off x="9251229" y="1544243"/>
              <a:ext cx="888137" cy="1703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00" lIns="30475" spcFirstLastPara="1" rIns="30475" wrap="square" tIns="760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Twentieth Century"/>
                <a:buNone/>
              </a:pPr>
              <a:r>
                <a:t/>
              </a:r>
              <a:endParaRPr sz="12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</p:grpSp>
      <p:sp>
        <p:nvSpPr>
          <p:cNvPr id="512" name="Google Shape;512;p43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page2image4183140784" id="513" name="Google Shape;513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00317" y="4481041"/>
            <a:ext cx="1739900" cy="2159000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pic>
        <p:nvPicPr>
          <p:cNvPr descr="page2image4183103664" id="514" name="Google Shape;514;p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9492" y="1627226"/>
            <a:ext cx="1727200" cy="1281365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pic>
        <p:nvPicPr>
          <p:cNvPr id="515" name="Google Shape;515;p4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622153" y="1627226"/>
            <a:ext cx="1689100" cy="1193800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pic>
        <p:nvPicPr>
          <p:cNvPr id="516" name="Google Shape;516;p4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183550" y="4745681"/>
            <a:ext cx="1739900" cy="1894360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44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522" name="Google Shape;522;p44"/>
          <p:cNvGrpSpPr/>
          <p:nvPr/>
        </p:nvGrpSpPr>
        <p:grpSpPr>
          <a:xfrm>
            <a:off x="2349975" y="969644"/>
            <a:ext cx="3158945" cy="5555298"/>
            <a:chOff x="2349975" y="2856"/>
            <a:chExt cx="3158945" cy="5555298"/>
          </a:xfrm>
        </p:grpSpPr>
        <p:sp>
          <p:nvSpPr>
            <p:cNvPr id="523" name="Google Shape;523;p44"/>
            <p:cNvSpPr/>
            <p:nvPr/>
          </p:nvSpPr>
          <p:spPr>
            <a:xfrm>
              <a:off x="2349975" y="2856"/>
              <a:ext cx="2624937" cy="1292417"/>
            </a:xfrm>
            <a:prstGeom prst="roundRect">
              <a:avLst>
                <a:gd fmla="val 10000" name="adj"/>
              </a:avLst>
            </a:prstGeom>
            <a:solidFill>
              <a:srgbClr val="47A8CF"/>
            </a:solidFill>
            <a:ln cap="flat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4" name="Google Shape;524;p44"/>
            <p:cNvSpPr txBox="1"/>
            <p:nvPr/>
          </p:nvSpPr>
          <p:spPr>
            <a:xfrm>
              <a:off x="2387829" y="40710"/>
              <a:ext cx="2549229" cy="12167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38100" spcFirstLastPara="1" rIns="38100" wrap="square" tIns="254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None/>
              </a:pPr>
              <a:r>
                <a:rPr lang="en-US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GLAND SPECIFIC SALIVA</a:t>
              </a:r>
              <a:endPara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5" name="Google Shape;525;p44"/>
            <p:cNvSpPr/>
            <p:nvPr/>
          </p:nvSpPr>
          <p:spPr>
            <a:xfrm>
              <a:off x="2612469" y="1295274"/>
              <a:ext cx="262493" cy="897908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5875">
              <a:solidFill>
                <a:srgbClr val="47A8CF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526" name="Google Shape;526;p44"/>
            <p:cNvSpPr/>
            <p:nvPr/>
          </p:nvSpPr>
          <p:spPr>
            <a:xfrm>
              <a:off x="2874962" y="1706830"/>
              <a:ext cx="2633958" cy="972704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5875">
              <a:solidFill>
                <a:srgbClr val="47A8C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7" name="Google Shape;527;p44"/>
            <p:cNvSpPr txBox="1"/>
            <p:nvPr/>
          </p:nvSpPr>
          <p:spPr>
            <a:xfrm>
              <a:off x="2903452" y="1735320"/>
              <a:ext cx="2576978" cy="9157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1575" lIns="32375" spcFirstLastPara="1" rIns="32375" wrap="square" tIns="21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Twentieth Century"/>
                <a:buNone/>
              </a:pPr>
              <a:r>
                <a:rPr lang="en-US" sz="170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PAROTID SALIVA</a:t>
              </a:r>
              <a:endParaRPr sz="17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528" name="Google Shape;528;p44"/>
            <p:cNvSpPr/>
            <p:nvPr/>
          </p:nvSpPr>
          <p:spPr>
            <a:xfrm>
              <a:off x="2612469" y="1295274"/>
              <a:ext cx="262493" cy="2373739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5875">
              <a:solidFill>
                <a:srgbClr val="47A8CF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529" name="Google Shape;529;p44"/>
            <p:cNvSpPr/>
            <p:nvPr/>
          </p:nvSpPr>
          <p:spPr>
            <a:xfrm>
              <a:off x="2874962" y="3091090"/>
              <a:ext cx="2633958" cy="1155846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58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0" name="Google Shape;530;p44"/>
            <p:cNvSpPr txBox="1"/>
            <p:nvPr/>
          </p:nvSpPr>
          <p:spPr>
            <a:xfrm>
              <a:off x="2908816" y="3124944"/>
              <a:ext cx="2566250" cy="10881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1575" lIns="32375" spcFirstLastPara="1" rIns="32375" wrap="square" tIns="21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Twentieth Century"/>
                <a:buNone/>
              </a:pPr>
              <a:r>
                <a:rPr lang="en-US" sz="170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SUB-MANDIBULAR/ SUB- LINGUAL GLAND SALIVA</a:t>
              </a:r>
              <a:endParaRPr sz="17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595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Twentieth Century"/>
                <a:buChar char="•"/>
              </a:pPr>
              <a:r>
                <a:rPr b="0" i="0" lang="en-US" sz="1300" u="none" cap="none" strike="noStrike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Suction</a:t>
              </a:r>
              <a:endParaRPr b="0" i="0" sz="13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95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Twentieth Century"/>
                <a:buChar char="•"/>
              </a:pPr>
              <a:r>
                <a:rPr b="0" i="0" lang="en-US" sz="1300" u="none" cap="none" strike="noStrike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Cannulation</a:t>
              </a:r>
              <a:endParaRPr b="0" i="0" sz="13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95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Twentieth Century"/>
                <a:buChar char="•"/>
              </a:pPr>
              <a:r>
                <a:rPr b="0" i="0" lang="en-US" sz="1300" u="none" cap="none" strike="noStrike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Segregator method</a:t>
              </a:r>
              <a:endParaRPr b="0" i="0" sz="13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531" name="Google Shape;531;p44"/>
            <p:cNvSpPr/>
            <p:nvPr/>
          </p:nvSpPr>
          <p:spPr>
            <a:xfrm>
              <a:off x="2612469" y="1295274"/>
              <a:ext cx="262493" cy="3813049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5875">
              <a:solidFill>
                <a:srgbClr val="47A8CF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532" name="Google Shape;532;p44"/>
            <p:cNvSpPr/>
            <p:nvPr/>
          </p:nvSpPr>
          <p:spPr>
            <a:xfrm>
              <a:off x="2874962" y="4658493"/>
              <a:ext cx="2633958" cy="899661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5875">
              <a:solidFill>
                <a:srgbClr val="D78D3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3" name="Google Shape;533;p44"/>
            <p:cNvSpPr txBox="1"/>
            <p:nvPr/>
          </p:nvSpPr>
          <p:spPr>
            <a:xfrm>
              <a:off x="2901312" y="4684843"/>
              <a:ext cx="2581258" cy="8469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1575" lIns="32375" spcFirstLastPara="1" rIns="32375" wrap="square" tIns="21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Twentieth Century"/>
                <a:buNone/>
              </a:pPr>
              <a:r>
                <a:rPr lang="en-US" sz="170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MINOR SALIVARY GLAND SALIVA</a:t>
              </a:r>
              <a:endParaRPr/>
            </a:p>
          </p:txBody>
        </p:sp>
      </p:grpSp>
      <p:pic>
        <p:nvPicPr>
          <p:cNvPr descr="Image result for Schneyer SALIVA COLLECTION" id="534" name="Google Shape;534;p44"/>
          <p:cNvPicPr preferRelativeResize="0"/>
          <p:nvPr/>
        </p:nvPicPr>
        <p:blipFill rotWithShape="1">
          <a:blip r:embed="rId3">
            <a:alphaModFix/>
          </a:blip>
          <a:srcRect b="9917" l="2775" r="2622" t="4693"/>
          <a:stretch/>
        </p:blipFill>
        <p:spPr>
          <a:xfrm>
            <a:off x="6624324" y="1044135"/>
            <a:ext cx="5124261" cy="2384865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sp>
        <p:nvSpPr>
          <p:cNvPr id="535" name="Google Shape;535;p44"/>
          <p:cNvSpPr txBox="1"/>
          <p:nvPr/>
        </p:nvSpPr>
        <p:spPr>
          <a:xfrm>
            <a:off x="7724314" y="3547239"/>
            <a:ext cx="407772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Carlson Crittenden cannula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45"/>
          <p:cNvSpPr txBox="1"/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SALIVA </a:t>
            </a:r>
            <a:endParaRPr/>
          </a:p>
        </p:txBody>
      </p:sp>
      <p:sp>
        <p:nvSpPr>
          <p:cNvPr id="541" name="Google Shape;541;p45"/>
          <p:cNvSpPr txBox="1"/>
          <p:nvPr>
            <p:ph idx="1" type="body"/>
          </p:nvPr>
        </p:nvSpPr>
        <p:spPr>
          <a:xfrm>
            <a:off x="818712" y="1198605"/>
            <a:ext cx="10554574" cy="46601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 sz="2000" cap="none">
                <a:latin typeface="Arial"/>
                <a:ea typeface="Arial"/>
                <a:cs typeface="Arial"/>
                <a:sym typeface="Arial"/>
              </a:rPr>
              <a:t>                                                    A diagnostic biomarker of periodontal disease</a:t>
            </a:r>
            <a:endParaRPr/>
          </a:p>
        </p:txBody>
      </p:sp>
      <p:sp>
        <p:nvSpPr>
          <p:cNvPr id="542" name="Google Shape;542;p45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543" name="Google Shape;543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62198" y="1853514"/>
            <a:ext cx="7968051" cy="5004486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46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549" name="Google Shape;549;p46"/>
          <p:cNvGrpSpPr/>
          <p:nvPr/>
        </p:nvGrpSpPr>
        <p:grpSpPr>
          <a:xfrm>
            <a:off x="0" y="1884711"/>
            <a:ext cx="11207421" cy="2979726"/>
            <a:chOff x="0" y="995025"/>
            <a:chExt cx="11207421" cy="2979726"/>
          </a:xfrm>
        </p:grpSpPr>
        <p:sp>
          <p:nvSpPr>
            <p:cNvPr id="550" name="Google Shape;550;p46"/>
            <p:cNvSpPr/>
            <p:nvPr/>
          </p:nvSpPr>
          <p:spPr>
            <a:xfrm>
              <a:off x="211130" y="2064670"/>
              <a:ext cx="3001555" cy="9891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" name="Google Shape;551;p46"/>
            <p:cNvSpPr txBox="1"/>
            <p:nvPr/>
          </p:nvSpPr>
          <p:spPr>
            <a:xfrm>
              <a:off x="211130" y="2064670"/>
              <a:ext cx="3001555" cy="9891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lang="en-US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Markers in saliva via GCF</a:t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2" name="Google Shape;552;p46"/>
            <p:cNvSpPr/>
            <p:nvPr/>
          </p:nvSpPr>
          <p:spPr>
            <a:xfrm>
              <a:off x="207719" y="1763832"/>
              <a:ext cx="238760" cy="238760"/>
            </a:xfrm>
            <a:prstGeom prst="ellipse">
              <a:avLst/>
            </a:prstGeom>
            <a:solidFill>
              <a:srgbClr val="D78D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3" name="Google Shape;553;p46"/>
            <p:cNvSpPr/>
            <p:nvPr/>
          </p:nvSpPr>
          <p:spPr>
            <a:xfrm>
              <a:off x="374851" y="1429568"/>
              <a:ext cx="238760" cy="238760"/>
            </a:xfrm>
            <a:prstGeom prst="ellipse">
              <a:avLst/>
            </a:prstGeom>
            <a:solidFill>
              <a:srgbClr val="D4B9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4" name="Google Shape;554;p46"/>
            <p:cNvSpPr/>
            <p:nvPr/>
          </p:nvSpPr>
          <p:spPr>
            <a:xfrm>
              <a:off x="775968" y="1496421"/>
              <a:ext cx="375194" cy="375194"/>
            </a:xfrm>
            <a:prstGeom prst="ellipse">
              <a:avLst/>
            </a:prstGeom>
            <a:solidFill>
              <a:srgbClr val="C0D3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5" name="Google Shape;555;p46"/>
            <p:cNvSpPr/>
            <p:nvPr/>
          </p:nvSpPr>
          <p:spPr>
            <a:xfrm>
              <a:off x="1110232" y="1128730"/>
              <a:ext cx="238760" cy="238760"/>
            </a:xfrm>
            <a:prstGeom prst="ellipse">
              <a:avLst/>
            </a:prstGeom>
            <a:solidFill>
              <a:srgbClr val="91D2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6" name="Google Shape;556;p46"/>
            <p:cNvSpPr/>
            <p:nvPr/>
          </p:nvSpPr>
          <p:spPr>
            <a:xfrm>
              <a:off x="1544776" y="995025"/>
              <a:ext cx="238760" cy="238760"/>
            </a:xfrm>
            <a:prstGeom prst="ellipse">
              <a:avLst/>
            </a:prstGeom>
            <a:solidFill>
              <a:srgbClr val="62D1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7" name="Google Shape;557;p46"/>
            <p:cNvSpPr/>
            <p:nvPr/>
          </p:nvSpPr>
          <p:spPr>
            <a:xfrm>
              <a:off x="2079598" y="1229010"/>
              <a:ext cx="238760" cy="238760"/>
            </a:xfrm>
            <a:prstGeom prst="ellipse">
              <a:avLst/>
            </a:prstGeom>
            <a:solidFill>
              <a:srgbClr val="37CF3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8" name="Google Shape;558;p46"/>
            <p:cNvSpPr/>
            <p:nvPr/>
          </p:nvSpPr>
          <p:spPr>
            <a:xfrm>
              <a:off x="2413863" y="1396142"/>
              <a:ext cx="375194" cy="375194"/>
            </a:xfrm>
            <a:prstGeom prst="ellipse">
              <a:avLst/>
            </a:prstGeom>
            <a:solidFill>
              <a:srgbClr val="37CE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9" name="Google Shape;559;p46"/>
            <p:cNvSpPr/>
            <p:nvPr/>
          </p:nvSpPr>
          <p:spPr>
            <a:xfrm>
              <a:off x="2881832" y="1763832"/>
              <a:ext cx="238760" cy="238760"/>
            </a:xfrm>
            <a:prstGeom prst="ellipse">
              <a:avLst/>
            </a:prstGeom>
            <a:solidFill>
              <a:srgbClr val="37CD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0" name="Google Shape;560;p46"/>
            <p:cNvSpPr/>
            <p:nvPr/>
          </p:nvSpPr>
          <p:spPr>
            <a:xfrm>
              <a:off x="3082391" y="2131523"/>
              <a:ext cx="238760" cy="238760"/>
            </a:xfrm>
            <a:prstGeom prst="ellipse">
              <a:avLst/>
            </a:prstGeom>
            <a:solidFill>
              <a:srgbClr val="38CAB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1" name="Google Shape;561;p46"/>
            <p:cNvSpPr/>
            <p:nvPr/>
          </p:nvSpPr>
          <p:spPr>
            <a:xfrm>
              <a:off x="1344217" y="1429568"/>
              <a:ext cx="613954" cy="613954"/>
            </a:xfrm>
            <a:prstGeom prst="ellipse">
              <a:avLst/>
            </a:prstGeom>
            <a:solidFill>
              <a:srgbClr val="38ADC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2" name="Google Shape;562;p46"/>
            <p:cNvSpPr/>
            <p:nvPr/>
          </p:nvSpPr>
          <p:spPr>
            <a:xfrm>
              <a:off x="0" y="2885998"/>
              <a:ext cx="238760" cy="238760"/>
            </a:xfrm>
            <a:prstGeom prst="ellipse">
              <a:avLst/>
            </a:prstGeom>
            <a:solidFill>
              <a:srgbClr val="3881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3" name="Google Shape;563;p46"/>
            <p:cNvSpPr/>
            <p:nvPr/>
          </p:nvSpPr>
          <p:spPr>
            <a:xfrm>
              <a:off x="294352" y="3133628"/>
              <a:ext cx="375194" cy="375194"/>
            </a:xfrm>
            <a:prstGeom prst="ellipse">
              <a:avLst/>
            </a:prstGeom>
            <a:solidFill>
              <a:srgbClr val="3858C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4" name="Google Shape;564;p46"/>
            <p:cNvSpPr/>
            <p:nvPr/>
          </p:nvSpPr>
          <p:spPr>
            <a:xfrm>
              <a:off x="769146" y="3374435"/>
              <a:ext cx="545737" cy="545737"/>
            </a:xfrm>
            <a:prstGeom prst="ellipse">
              <a:avLst/>
            </a:prstGeom>
            <a:solidFill>
              <a:srgbClr val="4438C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5" name="Google Shape;565;p46"/>
            <p:cNvSpPr/>
            <p:nvPr/>
          </p:nvSpPr>
          <p:spPr>
            <a:xfrm>
              <a:off x="1444497" y="3702565"/>
              <a:ext cx="238760" cy="238760"/>
            </a:xfrm>
            <a:prstGeom prst="ellipse">
              <a:avLst/>
            </a:prstGeom>
            <a:solidFill>
              <a:srgbClr val="6D39C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6" name="Google Shape;566;p46"/>
            <p:cNvSpPr/>
            <p:nvPr/>
          </p:nvSpPr>
          <p:spPr>
            <a:xfrm>
              <a:off x="1578202" y="3268021"/>
              <a:ext cx="375194" cy="375194"/>
            </a:xfrm>
            <a:prstGeom prst="ellipse">
              <a:avLst/>
            </a:prstGeom>
            <a:solidFill>
              <a:srgbClr val="943AC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7" name="Google Shape;567;p46"/>
            <p:cNvSpPr/>
            <p:nvPr/>
          </p:nvSpPr>
          <p:spPr>
            <a:xfrm>
              <a:off x="1912466" y="3735991"/>
              <a:ext cx="238760" cy="238760"/>
            </a:xfrm>
            <a:prstGeom prst="ellipse">
              <a:avLst/>
            </a:prstGeom>
            <a:solidFill>
              <a:srgbClr val="BA3CB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8" name="Google Shape;568;p46"/>
            <p:cNvSpPr/>
            <p:nvPr/>
          </p:nvSpPr>
          <p:spPr>
            <a:xfrm>
              <a:off x="2213304" y="3201168"/>
              <a:ext cx="545737" cy="545737"/>
            </a:xfrm>
            <a:prstGeom prst="ellipse">
              <a:avLst/>
            </a:prstGeom>
            <a:solidFill>
              <a:srgbClr val="BC3D9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9" name="Google Shape;569;p46"/>
            <p:cNvSpPr/>
            <p:nvPr/>
          </p:nvSpPr>
          <p:spPr>
            <a:xfrm>
              <a:off x="2948685" y="3067463"/>
              <a:ext cx="375194" cy="375194"/>
            </a:xfrm>
            <a:prstGeom prst="ellipse">
              <a:avLst/>
            </a:prstGeom>
            <a:solidFill>
              <a:srgbClr val="BA3D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0" name="Google Shape;570;p46"/>
            <p:cNvSpPr/>
            <p:nvPr/>
          </p:nvSpPr>
          <p:spPr>
            <a:xfrm>
              <a:off x="3323880" y="1495865"/>
              <a:ext cx="1101892" cy="2103633"/>
            </a:xfrm>
            <a:prstGeom prst="chevron">
              <a:avLst>
                <a:gd fmla="val 62310" name="adj"/>
              </a:avLst>
            </a:prstGeom>
            <a:solidFill>
              <a:srgbClr val="D78D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1" name="Google Shape;571;p46"/>
            <p:cNvSpPr/>
            <p:nvPr/>
          </p:nvSpPr>
          <p:spPr>
            <a:xfrm>
              <a:off x="4425773" y="1496887"/>
              <a:ext cx="3005162" cy="210361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2" name="Google Shape;572;p46"/>
            <p:cNvSpPr txBox="1"/>
            <p:nvPr/>
          </p:nvSpPr>
          <p:spPr>
            <a:xfrm>
              <a:off x="4425773" y="1496887"/>
              <a:ext cx="3005162" cy="210361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lang="en-US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Markers of periodontal soft tissue inflammation</a:t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3" name="Google Shape;573;p46"/>
            <p:cNvSpPr/>
            <p:nvPr/>
          </p:nvSpPr>
          <p:spPr>
            <a:xfrm>
              <a:off x="7430935" y="1495865"/>
              <a:ext cx="1101892" cy="2103633"/>
            </a:xfrm>
            <a:prstGeom prst="chevron">
              <a:avLst>
                <a:gd fmla="val 62310" name="adj"/>
              </a:avLst>
            </a:prstGeom>
            <a:solidFill>
              <a:srgbClr val="B83E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4" name="Google Shape;574;p46"/>
            <p:cNvSpPr/>
            <p:nvPr/>
          </p:nvSpPr>
          <p:spPr>
            <a:xfrm>
              <a:off x="8653034" y="1322017"/>
              <a:ext cx="2554387" cy="2554387"/>
            </a:xfrm>
            <a:prstGeom prst="ellipse">
              <a:avLst/>
            </a:prstGeom>
            <a:solidFill>
              <a:srgbClr val="B83E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5" name="Google Shape;575;p46"/>
            <p:cNvSpPr txBox="1"/>
            <p:nvPr/>
          </p:nvSpPr>
          <p:spPr>
            <a:xfrm>
              <a:off x="9027115" y="1696098"/>
              <a:ext cx="1806225" cy="18062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None/>
              </a:pPr>
              <a:r>
                <a:rPr lang="en-US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Markers of alveolar bone loss</a:t>
              </a:r>
              <a:endPara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47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581" name="Google Shape;581;p47"/>
          <p:cNvGrpSpPr/>
          <p:nvPr/>
        </p:nvGrpSpPr>
        <p:grpSpPr>
          <a:xfrm>
            <a:off x="2373033" y="610119"/>
            <a:ext cx="2912033" cy="5248823"/>
            <a:chOff x="2373033" y="519"/>
            <a:chExt cx="2912033" cy="5248823"/>
          </a:xfrm>
        </p:grpSpPr>
        <p:sp>
          <p:nvSpPr>
            <p:cNvPr id="582" name="Google Shape;582;p47"/>
            <p:cNvSpPr/>
            <p:nvPr/>
          </p:nvSpPr>
          <p:spPr>
            <a:xfrm>
              <a:off x="2373033" y="1168914"/>
              <a:ext cx="2912033" cy="2912033"/>
            </a:xfrm>
            <a:prstGeom prst="ellipse">
              <a:avLst/>
            </a:prstGeom>
            <a:solidFill>
              <a:schemeClr val="accent3">
                <a:alpha val="49803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3" name="Google Shape;583;p47"/>
            <p:cNvSpPr txBox="1"/>
            <p:nvPr/>
          </p:nvSpPr>
          <p:spPr>
            <a:xfrm>
              <a:off x="2799490" y="1595371"/>
              <a:ext cx="2059119" cy="205911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150" lIns="57150" spcFirstLastPara="1" rIns="57150" wrap="square" tIns="57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500"/>
                <a:buFont typeface="Twentieth Century"/>
                <a:buNone/>
              </a:pPr>
              <a:r>
                <a:rPr lang="en-US" sz="450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Systemic markers</a:t>
              </a:r>
              <a:endParaRPr sz="45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584" name="Google Shape;584;p47"/>
            <p:cNvSpPr/>
            <p:nvPr/>
          </p:nvSpPr>
          <p:spPr>
            <a:xfrm>
              <a:off x="3101041" y="519"/>
              <a:ext cx="1456016" cy="1456016"/>
            </a:xfrm>
            <a:prstGeom prst="ellipse">
              <a:avLst/>
            </a:prstGeom>
            <a:solidFill>
              <a:srgbClr val="78C444">
                <a:alpha val="4980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5" name="Google Shape;585;p47"/>
            <p:cNvSpPr txBox="1"/>
            <p:nvPr/>
          </p:nvSpPr>
          <p:spPr>
            <a:xfrm>
              <a:off x="3314270" y="213748"/>
              <a:ext cx="1029558" cy="10295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4125" lIns="24125" spcFirstLastPara="1" rIns="24125" wrap="square" tIns="241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Twentieth Century"/>
                <a:buNone/>
              </a:pPr>
              <a:r>
                <a:rPr lang="en-US" sz="190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C-Reactive protein</a:t>
              </a:r>
              <a:endParaRPr sz="19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586" name="Google Shape;586;p47"/>
            <p:cNvSpPr/>
            <p:nvPr/>
          </p:nvSpPr>
          <p:spPr>
            <a:xfrm>
              <a:off x="3101041" y="3793326"/>
              <a:ext cx="1456016" cy="1456016"/>
            </a:xfrm>
            <a:prstGeom prst="ellipse">
              <a:avLst/>
            </a:prstGeom>
            <a:solidFill>
              <a:srgbClr val="D68C37">
                <a:alpha val="4980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7" name="Google Shape;587;p47"/>
            <p:cNvSpPr txBox="1"/>
            <p:nvPr/>
          </p:nvSpPr>
          <p:spPr>
            <a:xfrm>
              <a:off x="3314270" y="4006555"/>
              <a:ext cx="1029558" cy="10295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4125" lIns="24125" spcFirstLastPara="1" rIns="24125" wrap="square" tIns="241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Twentieth Century"/>
                <a:buNone/>
              </a:pPr>
              <a:r>
                <a:rPr lang="en-US" sz="190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Oxidative stress marker</a:t>
              </a:r>
              <a:endParaRPr sz="19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</p:grpSp>
      <p:sp>
        <p:nvSpPr>
          <p:cNvPr id="588" name="Google Shape;588;p47"/>
          <p:cNvSpPr/>
          <p:nvPr/>
        </p:nvSpPr>
        <p:spPr>
          <a:xfrm>
            <a:off x="5951837" y="4915668"/>
            <a:ext cx="6096000" cy="646331"/>
          </a:xfrm>
          <a:prstGeom prst="rect">
            <a:avLst/>
          </a:prstGeom>
          <a:solidFill>
            <a:schemeClr val="lt1"/>
          </a:solidFill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Anti-oxidative capacity of saliva- uric acid, albumin, ascorbic acid, glutathione etc,.</a:t>
            </a:r>
            <a:endParaRPr sz="18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48"/>
          <p:cNvSpPr txBox="1"/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EMERGING SALIVARY DIAGNOSTIC TOOLS</a:t>
            </a:r>
            <a:endParaRPr/>
          </a:p>
        </p:txBody>
      </p:sp>
      <p:sp>
        <p:nvSpPr>
          <p:cNvPr id="594" name="Google Shape;594;p48"/>
          <p:cNvSpPr txBox="1"/>
          <p:nvPr>
            <p:ph idx="1" type="body"/>
          </p:nvPr>
        </p:nvSpPr>
        <p:spPr>
          <a:xfrm>
            <a:off x="810000" y="1844558"/>
            <a:ext cx="10554574" cy="4873399"/>
          </a:xfrm>
          <a:prstGeom prst="rect">
            <a:avLst/>
          </a:prstGeom>
          <a:gradFill>
            <a:gsLst>
              <a:gs pos="0">
                <a:srgbClr val="596FB3"/>
              </a:gs>
              <a:gs pos="50000">
                <a:srgbClr val="3657A6"/>
              </a:gs>
              <a:gs pos="100000">
                <a:srgbClr val="154097"/>
              </a:gs>
            </a:gsLst>
            <a:lin ang="5400000" scaled="0"/>
          </a:gradFill>
          <a:ln cap="flat" cmpd="sng" w="9525">
            <a:solidFill>
              <a:srgbClr val="1E3E82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dir="5400000" dist="25400">
              <a:srgbClr val="000000">
                <a:alpha val="27843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1" lang="en-US" sz="16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Salivary proteome- </a:t>
            </a:r>
            <a:r>
              <a:rPr lang="en-US" sz="16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Hu et al. identified 309 distinct proteins. Studies also detected S100 calcium binding protein P, plastin-2 and neutrophil defensin – chronic periodontitis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rPr lang="en-US" sz="16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Interleukin-8, interleukin-1b, MAC-2 binding protein – oral cancer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rPr b="1" lang="en-US" sz="16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Salivary transcriptome </a:t>
            </a:r>
            <a:r>
              <a:rPr lang="en-US" sz="16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- Hu et al. reported three mRNA biomarkers : myeloid cell nuclear differentiation antigen, guanylate binding protein 2 and low affinity IIIb receptor for Fc fragment of IgG- elevated in primary Sjogren’s syndrome.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rPr lang="en-US" sz="16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Gomes et al. reported – increase expression mRNA for interferon gamma in saliva of patients with chronic periodontitis and type-2 DM.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rPr b="1" lang="en-US" sz="16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Genetic biomarkers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</a:pPr>
            <a:r>
              <a:rPr lang="en-US" sz="16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Interleukin polymorphisms – Korman et al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</a:pPr>
            <a:r>
              <a:rPr lang="en-US" sz="16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Cathepsin C polymorphisms 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</a:pPr>
            <a:r>
              <a:rPr lang="en-US" sz="16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TNF- a gene polymorphism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</a:pPr>
            <a:r>
              <a:rPr lang="en-US" sz="16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CD14 gene polymorphism</a:t>
            </a:r>
            <a:endParaRPr/>
          </a:p>
        </p:txBody>
      </p:sp>
      <p:sp>
        <p:nvSpPr>
          <p:cNvPr id="595" name="Google Shape;595;p48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49"/>
          <p:cNvSpPr txBox="1"/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CHAIRSIDE/CARE TEST</a:t>
            </a:r>
            <a:endParaRPr/>
          </a:p>
        </p:txBody>
      </p:sp>
      <p:sp>
        <p:nvSpPr>
          <p:cNvPr id="601" name="Google Shape;601;p49"/>
          <p:cNvSpPr txBox="1"/>
          <p:nvPr>
            <p:ph idx="1" type="body"/>
          </p:nvPr>
        </p:nvSpPr>
        <p:spPr>
          <a:xfrm>
            <a:off x="818712" y="2222287"/>
            <a:ext cx="10554574" cy="36365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000" cap="none">
                <a:latin typeface="Arial"/>
                <a:ea typeface="Arial"/>
                <a:cs typeface="Arial"/>
                <a:sym typeface="Arial"/>
              </a:rPr>
              <a:t>Periosafe</a:t>
            </a:r>
            <a:endParaRPr sz="2000" cap="none"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sz="2000" cap="none">
                <a:latin typeface="Arial"/>
                <a:ea typeface="Arial"/>
                <a:cs typeface="Arial"/>
                <a:sym typeface="Arial"/>
              </a:rPr>
              <a:t>Oral fluid nanosensor test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cap="none">
                <a:latin typeface="Arial"/>
                <a:ea typeface="Arial"/>
                <a:cs typeface="Arial"/>
                <a:sym typeface="Arial"/>
              </a:rPr>
              <a:t>Ora quick</a:t>
            </a:r>
            <a:endParaRPr sz="2000" cap="none"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sz="2000" cap="none">
                <a:latin typeface="Arial"/>
                <a:ea typeface="Arial"/>
                <a:cs typeface="Arial"/>
                <a:sym typeface="Arial"/>
              </a:rPr>
              <a:t>IMPOD ( integrated microfluidic platform for oral diagnostics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sz="2000" cap="none">
                <a:latin typeface="Arial"/>
                <a:ea typeface="Arial"/>
                <a:cs typeface="Arial"/>
                <a:sym typeface="Arial"/>
              </a:rPr>
              <a:t>Myperio path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sz="2000" cap="none">
                <a:latin typeface="Arial"/>
                <a:ea typeface="Arial"/>
                <a:cs typeface="Arial"/>
                <a:sym typeface="Arial"/>
              </a:rPr>
              <a:t>Omnigene</a:t>
            </a:r>
            <a:endParaRPr sz="2000" cap="none"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sz="2000" cap="none">
                <a:latin typeface="Arial"/>
                <a:ea typeface="Arial"/>
                <a:cs typeface="Arial"/>
                <a:sym typeface="Arial"/>
              </a:rPr>
              <a:t>Myperio ID</a:t>
            </a:r>
            <a:endParaRPr/>
          </a:p>
          <a:p>
            <a:pPr indent="-101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2" name="Google Shape;602;p49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Image result for Oral fluid nanosensor test" id="603" name="Google Shape;603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50415" y="1320409"/>
            <a:ext cx="3124023" cy="2233823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pic>
        <p:nvPicPr>
          <p:cNvPr descr="Related image" id="604" name="Google Shape;604;p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35488" y="1320409"/>
            <a:ext cx="2585995" cy="2331052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50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Image result for Genetic Test-MyperioID SALIVA" id="610" name="Google Shape;610;p50"/>
          <p:cNvPicPr preferRelativeResize="0"/>
          <p:nvPr>
            <p:ph idx="4294967295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91538" y="1382713"/>
            <a:ext cx="3700462" cy="2613025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pic>
        <p:nvPicPr>
          <p:cNvPr descr="Image result for Omnigene SALIVA" id="611" name="Google Shape;611;p50"/>
          <p:cNvPicPr preferRelativeResize="0"/>
          <p:nvPr/>
        </p:nvPicPr>
        <p:blipFill rotWithShape="1">
          <a:blip r:embed="rId4">
            <a:alphaModFix/>
          </a:blip>
          <a:srcRect b="15492" l="0" r="0" t="14921"/>
          <a:stretch/>
        </p:blipFill>
        <p:spPr>
          <a:xfrm>
            <a:off x="1230085" y="1023259"/>
            <a:ext cx="3521204" cy="3331675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pic>
        <p:nvPicPr>
          <p:cNvPr descr="Image result for My PerioPath" id="612" name="Google Shape;612;p5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268544" y="1313935"/>
            <a:ext cx="2585995" cy="2496065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sp>
        <p:nvSpPr>
          <p:cNvPr id="613" name="Google Shape;613;p50"/>
          <p:cNvSpPr txBox="1"/>
          <p:nvPr/>
        </p:nvSpPr>
        <p:spPr>
          <a:xfrm>
            <a:off x="1360714" y="4648200"/>
            <a:ext cx="303711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Omnigene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4" name="Google Shape;614;p50"/>
          <p:cNvSpPr txBox="1"/>
          <p:nvPr/>
        </p:nvSpPr>
        <p:spPr>
          <a:xfrm>
            <a:off x="5268544" y="4354934"/>
            <a:ext cx="2678027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My Perio path</a:t>
            </a:r>
            <a:endParaRPr/>
          </a:p>
        </p:txBody>
      </p:sp>
      <p:sp>
        <p:nvSpPr>
          <p:cNvPr id="615" name="Google Shape;615;p50"/>
          <p:cNvSpPr txBox="1"/>
          <p:nvPr/>
        </p:nvSpPr>
        <p:spPr>
          <a:xfrm>
            <a:off x="8730343" y="4517571"/>
            <a:ext cx="318951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My Perio ID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51"/>
          <p:cNvSpPr txBox="1"/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ARTIFICIAL SALIVA</a:t>
            </a:r>
            <a:endParaRPr/>
          </a:p>
        </p:txBody>
      </p:sp>
      <p:sp>
        <p:nvSpPr>
          <p:cNvPr id="621" name="Google Shape;621;p51"/>
          <p:cNvSpPr txBox="1"/>
          <p:nvPr>
            <p:ph idx="1" type="body"/>
          </p:nvPr>
        </p:nvSpPr>
        <p:spPr>
          <a:xfrm>
            <a:off x="818712" y="2222287"/>
            <a:ext cx="10554574" cy="36365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000" cap="none">
                <a:latin typeface="Arial"/>
                <a:ea typeface="Arial"/>
                <a:cs typeface="Arial"/>
                <a:sym typeface="Arial"/>
              </a:rPr>
              <a:t>Carboxymethyl cellulose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sz="2000" cap="none">
                <a:latin typeface="Arial"/>
                <a:ea typeface="Arial"/>
                <a:cs typeface="Arial"/>
                <a:sym typeface="Arial"/>
              </a:rPr>
              <a:t>Glycerin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sz="2000" cap="none">
                <a:latin typeface="Arial"/>
                <a:ea typeface="Arial"/>
                <a:cs typeface="Arial"/>
                <a:sym typeface="Arial"/>
              </a:rPr>
              <a:t>Minerals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sz="2000" cap="none">
                <a:latin typeface="Arial"/>
                <a:ea typeface="Arial"/>
                <a:cs typeface="Arial"/>
                <a:sym typeface="Arial"/>
              </a:rPr>
              <a:t>Xylitol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sz="2000" cap="none">
                <a:latin typeface="Arial"/>
                <a:ea typeface="Arial"/>
                <a:cs typeface="Arial"/>
                <a:sym typeface="Arial"/>
              </a:rPr>
              <a:t>Flavoring agents </a:t>
            </a:r>
            <a:endParaRPr/>
          </a:p>
        </p:txBody>
      </p:sp>
      <p:sp>
        <p:nvSpPr>
          <p:cNvPr id="622" name="Google Shape;622;p51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623" name="Google Shape;623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90674" y="1442115"/>
            <a:ext cx="3682612" cy="2704218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52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629" name="Google Shape;629;p52"/>
          <p:cNvPicPr preferRelativeResize="0"/>
          <p:nvPr>
            <p:ph idx="4294967295" type="body"/>
          </p:nvPr>
        </p:nvPicPr>
        <p:blipFill rotWithShape="1">
          <a:blip r:embed="rId3">
            <a:alphaModFix/>
          </a:blip>
          <a:srcRect b="5966" l="1557" r="1858" t="19570"/>
          <a:stretch/>
        </p:blipFill>
        <p:spPr>
          <a:xfrm>
            <a:off x="2286000" y="1163523"/>
            <a:ext cx="7424057" cy="45309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53"/>
          <p:cNvSpPr txBox="1"/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CONCLUSION</a:t>
            </a:r>
            <a:endParaRPr/>
          </a:p>
        </p:txBody>
      </p:sp>
      <p:sp>
        <p:nvSpPr>
          <p:cNvPr id="635" name="Google Shape;635;p53"/>
          <p:cNvSpPr txBox="1"/>
          <p:nvPr>
            <p:ph idx="1" type="body"/>
          </p:nvPr>
        </p:nvSpPr>
        <p:spPr>
          <a:xfrm>
            <a:off x="818712" y="2222287"/>
            <a:ext cx="10554574" cy="36365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cap="none">
                <a:latin typeface="Arial"/>
                <a:ea typeface="Arial"/>
                <a:cs typeface="Arial"/>
                <a:sym typeface="Arial"/>
              </a:rPr>
              <a:t>The contributions it makes to the preservation and maintenance of oral and systemic health shows that saliva a valuable fluid.</a:t>
            </a:r>
            <a:endParaRPr cap="none"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cap="none">
                <a:latin typeface="Arial"/>
                <a:ea typeface="Arial"/>
                <a:cs typeface="Arial"/>
                <a:sym typeface="Arial"/>
              </a:rPr>
              <a:t>The necessity for new markers of periodontal disease activity and the discovery of some of them in saliva has strengthened the periodontists trust in</a:t>
            </a:r>
            <a:r>
              <a:rPr b="1" lang="en-US" cap="none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cap="none">
                <a:latin typeface="Arial"/>
                <a:ea typeface="Arial"/>
                <a:cs typeface="Arial"/>
                <a:sym typeface="Arial"/>
              </a:rPr>
              <a:t>the fluid.</a:t>
            </a:r>
            <a:endParaRPr cap="none">
              <a:latin typeface="Arial"/>
              <a:ea typeface="Arial"/>
              <a:cs typeface="Arial"/>
              <a:sym typeface="Arial"/>
            </a:endParaRPr>
          </a:p>
          <a:p>
            <a:pPr indent="-101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6" name="Google Shape;636;p53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637" name="Google Shape;637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58584" y="181964"/>
            <a:ext cx="2275068" cy="2141105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54"/>
          <p:cNvSpPr txBox="1"/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REFERENCES</a:t>
            </a:r>
            <a:endParaRPr/>
          </a:p>
        </p:txBody>
      </p:sp>
      <p:sp>
        <p:nvSpPr>
          <p:cNvPr id="643" name="Google Shape;643;p54"/>
          <p:cNvSpPr txBox="1"/>
          <p:nvPr>
            <p:ph idx="1" type="body"/>
          </p:nvPr>
        </p:nvSpPr>
        <p:spPr>
          <a:xfrm>
            <a:off x="818712" y="1417639"/>
            <a:ext cx="10554574" cy="4441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1800" cap="none">
                <a:latin typeface="Arial"/>
                <a:ea typeface="Arial"/>
                <a:cs typeface="Arial"/>
                <a:sym typeface="Arial"/>
              </a:rPr>
              <a:t>Caranzas text book of periodontology- 10</a:t>
            </a:r>
            <a:r>
              <a:rPr baseline="30000" lang="en-US" sz="1800" cap="none">
                <a:latin typeface="Arial"/>
                <a:ea typeface="Arial"/>
                <a:cs typeface="Arial"/>
                <a:sym typeface="Arial"/>
              </a:rPr>
              <a:t>th</a:t>
            </a:r>
            <a:r>
              <a:rPr lang="en-US" sz="1800" cap="none">
                <a:latin typeface="Arial"/>
                <a:ea typeface="Arial"/>
                <a:cs typeface="Arial"/>
                <a:sym typeface="Arial"/>
              </a:rPr>
              <a:t> edition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sz="1800" cap="none">
                <a:latin typeface="Arial"/>
                <a:ea typeface="Arial"/>
                <a:cs typeface="Arial"/>
                <a:sym typeface="Arial"/>
              </a:rPr>
              <a:t>Salivary secretion in health and disease -A. M. L. Pedersen-j oral rehabil. 2018;1–17.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sz="1800" cap="none">
                <a:latin typeface="Arial"/>
                <a:ea typeface="Arial"/>
                <a:cs typeface="Arial"/>
                <a:sym typeface="Arial"/>
              </a:rPr>
              <a:t>The salivary gland fluid secretion mechanism -Marcelo a catalán- the journal of medical investigation vol. 56 supplement 2009.</a:t>
            </a:r>
            <a:endParaRPr sz="1800" cap="none"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sz="1800" cap="none">
                <a:latin typeface="Arial"/>
                <a:ea typeface="Arial"/>
                <a:cs typeface="Arial"/>
                <a:sym typeface="Arial"/>
              </a:rPr>
              <a:t>The physiology of salivary secretion Gordon b. Proctor-periodontology 2000, vol. 70, 2016, 11–25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sz="1800" cap="none">
                <a:latin typeface="Arial"/>
                <a:ea typeface="Arial"/>
                <a:cs typeface="Arial"/>
                <a:sym typeface="Arial"/>
              </a:rPr>
              <a:t>Methods of collection of saliva - A review - Yamuna Priya K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sz="1800" cap="none">
                <a:latin typeface="Arial"/>
                <a:ea typeface="Arial"/>
                <a:cs typeface="Arial"/>
                <a:sym typeface="Arial"/>
              </a:rPr>
              <a:t>Personalized medicine: an update of salivary biomarkers for periodontal diseases DINA L. KORTE &amp; JANET kinney-periodontology 2000, vol. 70, 2016, 26–37.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sz="1800" cap="none">
                <a:latin typeface="Arial"/>
                <a:ea typeface="Arial"/>
                <a:cs typeface="Arial"/>
                <a:sym typeface="Arial"/>
              </a:rPr>
              <a:t>The emerging landscape of salivary diagnostics Yong zhang, Jie sun, Chien-chung lin-periodontology 2000, vol. 70, 2016, 38–52.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sz="1800" cap="none">
                <a:latin typeface="Arial"/>
                <a:ea typeface="Arial"/>
                <a:cs typeface="Arial"/>
                <a:sym typeface="Arial"/>
              </a:rPr>
              <a:t>Saliva as a diagnostic tool for periodontal disease: current state and future directions William v. Giannobile, periodontology 2000, vol. 50, 2009, 52–64.</a:t>
            </a:r>
            <a:endParaRPr/>
          </a:p>
          <a:p>
            <a:pPr indent="-762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2400" cap="none">
              <a:latin typeface="Arial"/>
              <a:ea typeface="Arial"/>
              <a:cs typeface="Arial"/>
              <a:sym typeface="Arial"/>
            </a:endParaRPr>
          </a:p>
          <a:p>
            <a:pPr indent="-101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  <p:sp>
        <p:nvSpPr>
          <p:cNvPr id="644" name="Google Shape;644;p54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55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650" name="Google Shape;650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Droplet">
  <a:themeElements>
    <a:clrScheme name="Droplet">
      <a:dk1>
        <a:srgbClr val="000000"/>
      </a:dk1>
      <a:lt1>
        <a:srgbClr val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