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6" r:id="rId20"/>
    <p:sldId id="298" r:id="rId21"/>
    <p:sldId id="299" r:id="rId22"/>
    <p:sldId id="301" r:id="rId23"/>
    <p:sldId id="302" r:id="rId24"/>
    <p:sldId id="300" r:id="rId25"/>
    <p:sldId id="303" r:id="rId26"/>
    <p:sldId id="277" r:id="rId27"/>
    <p:sldId id="278" r:id="rId28"/>
    <p:sldId id="304" r:id="rId29"/>
    <p:sldId id="305" r:id="rId30"/>
    <p:sldId id="306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307" r:id="rId51"/>
    <p:sldId id="308" r:id="rId52"/>
    <p:sldId id="309" r:id="rId53"/>
    <p:sldId id="310" r:id="rId54"/>
    <p:sldId id="311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88F6A-BE6F-4E7C-BC5A-772D98B6ABE0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AA4A3-DF26-4744-8657-09896EF86D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234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F8BFC-C563-4732-8D42-D6B486E98A58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2C2586-29BC-4F80-BAEF-D9187BCC21F6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A8B6D2-A85C-4642-A25D-4DC0A080DF8D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DF894D-1A25-4E4C-BDA3-CEE785D18458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344D3E-55CA-4C8A-BF02-1502A0921CBC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A26B86-6608-4324-8B53-A3576224EA04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4E57A0-0265-46A1-ACDF-784137C8EDF0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C1F0E-829D-45D4-B724-20502FDDF605}" type="slidenum">
              <a:rPr lang="en-IN" smtClean="0"/>
              <a:pPr/>
              <a:t>41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12E282-3837-44A6-BFDC-38E77977D131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DE9CA-913A-48AE-BA8B-611DDA1B7521}" type="datetimeFigureOut">
              <a:rPr lang="en-IN" smtClean="0"/>
              <a:pPr/>
              <a:t>27-03-2024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991D2-5C81-40E6-852C-705F996DD3A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80729"/>
            <a:ext cx="9144000" cy="261972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CONCEPT OF PUBLIC HEALTH &amp; INTRODUCTION TO COMMUNITY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71115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Ajay </a:t>
            </a:r>
            <a:r>
              <a:rPr lang="en-US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Agarwal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Community Medicine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04" y="1138801"/>
            <a:ext cx="6408712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IN" sz="6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sz="6000" b="1" spc="-7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000" spc="-5" dirty="0" smtClean="0">
                <a:solidFill>
                  <a:srgbClr val="03607A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4000" dirty="0">
                <a:solidFill>
                  <a:srgbClr val="03607A"/>
                </a:solidFill>
                <a:latin typeface="Times New Roman" pitchFamily="18" charset="0"/>
                <a:cs typeface="Times New Roman" pitchFamily="18" charset="0"/>
              </a:rPr>
              <a:t>“Big</a:t>
            </a:r>
            <a:r>
              <a:rPr sz="4000" spc="-50" dirty="0">
                <a:solidFill>
                  <a:srgbClr val="03607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spc="-5" dirty="0">
                <a:solidFill>
                  <a:srgbClr val="03607A"/>
                </a:solidFill>
                <a:latin typeface="Times New Roman" pitchFamily="18" charset="0"/>
                <a:cs typeface="Times New Roman" pitchFamily="18" charset="0"/>
              </a:rPr>
              <a:t>Picture”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5800" y="5867400"/>
            <a:ext cx="7848600" cy="609600"/>
            <a:chOff x="685800" y="5867400"/>
            <a:chExt cx="7848600" cy="6096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800" y="5867400"/>
              <a:ext cx="3962400" cy="609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5867400"/>
              <a:ext cx="1981200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5867400"/>
              <a:ext cx="1981200" cy="6096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85800" y="304800"/>
            <a:ext cx="7848600" cy="457200"/>
            <a:chOff x="685800" y="304800"/>
            <a:chExt cx="7848600" cy="457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800" y="304800"/>
              <a:ext cx="3962400" cy="457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304800"/>
              <a:ext cx="1981200" cy="457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304800"/>
              <a:ext cx="1981200" cy="4572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7010400" y="2743200"/>
            <a:ext cx="1821180" cy="2514600"/>
            <a:chOff x="7010400" y="2743200"/>
            <a:chExt cx="1821180" cy="2514600"/>
          </a:xfrm>
        </p:grpSpPr>
        <p:sp>
          <p:nvSpPr>
            <p:cNvPr id="12" name="object 12"/>
            <p:cNvSpPr/>
            <p:nvPr/>
          </p:nvSpPr>
          <p:spPr>
            <a:xfrm>
              <a:off x="7129779" y="3262630"/>
              <a:ext cx="1482090" cy="1936750"/>
            </a:xfrm>
            <a:custGeom>
              <a:avLst/>
              <a:gdLst/>
              <a:ahLst/>
              <a:cxnLst/>
              <a:rect l="l" t="t" r="r" b="b"/>
              <a:pathLst>
                <a:path w="1482090" h="1936750">
                  <a:moveTo>
                    <a:pt x="1144659" y="1395730"/>
                  </a:moveTo>
                  <a:lnTo>
                    <a:pt x="909320" y="1395730"/>
                  </a:lnTo>
                  <a:lnTo>
                    <a:pt x="938529" y="1478280"/>
                  </a:lnTo>
                  <a:lnTo>
                    <a:pt x="969010" y="1565910"/>
                  </a:lnTo>
                  <a:lnTo>
                    <a:pt x="1002029" y="1657350"/>
                  </a:lnTo>
                  <a:lnTo>
                    <a:pt x="1032510" y="1741170"/>
                  </a:lnTo>
                  <a:lnTo>
                    <a:pt x="1060450" y="1818640"/>
                  </a:lnTo>
                  <a:lnTo>
                    <a:pt x="1083310" y="1879600"/>
                  </a:lnTo>
                  <a:lnTo>
                    <a:pt x="1098550" y="1921510"/>
                  </a:lnTo>
                  <a:lnTo>
                    <a:pt x="1103629" y="1936750"/>
                  </a:lnTo>
                  <a:lnTo>
                    <a:pt x="1240790" y="1932940"/>
                  </a:lnTo>
                  <a:lnTo>
                    <a:pt x="1235710" y="1899920"/>
                  </a:lnTo>
                  <a:lnTo>
                    <a:pt x="1217929" y="1812290"/>
                  </a:lnTo>
                  <a:lnTo>
                    <a:pt x="1195070" y="1682750"/>
                  </a:lnTo>
                  <a:lnTo>
                    <a:pt x="1167129" y="1524000"/>
                  </a:lnTo>
                  <a:lnTo>
                    <a:pt x="1144659" y="1395730"/>
                  </a:lnTo>
                  <a:close/>
                </a:path>
                <a:path w="1482090" h="1936750">
                  <a:moveTo>
                    <a:pt x="1042805" y="546100"/>
                  </a:moveTo>
                  <a:lnTo>
                    <a:pt x="547370" y="546100"/>
                  </a:lnTo>
                  <a:lnTo>
                    <a:pt x="548527" y="585470"/>
                  </a:lnTo>
                  <a:lnTo>
                    <a:pt x="548563" y="645160"/>
                  </a:lnTo>
                  <a:lnTo>
                    <a:pt x="547370" y="704850"/>
                  </a:lnTo>
                  <a:lnTo>
                    <a:pt x="542290" y="775970"/>
                  </a:lnTo>
                  <a:lnTo>
                    <a:pt x="535940" y="861060"/>
                  </a:lnTo>
                  <a:lnTo>
                    <a:pt x="524510" y="955040"/>
                  </a:lnTo>
                  <a:lnTo>
                    <a:pt x="510540" y="1062990"/>
                  </a:lnTo>
                  <a:lnTo>
                    <a:pt x="492760" y="1179830"/>
                  </a:lnTo>
                  <a:lnTo>
                    <a:pt x="462279" y="1360170"/>
                  </a:lnTo>
                  <a:lnTo>
                    <a:pt x="434340" y="1513840"/>
                  </a:lnTo>
                  <a:lnTo>
                    <a:pt x="410210" y="1643380"/>
                  </a:lnTo>
                  <a:lnTo>
                    <a:pt x="388620" y="1748790"/>
                  </a:lnTo>
                  <a:lnTo>
                    <a:pt x="372110" y="1828800"/>
                  </a:lnTo>
                  <a:lnTo>
                    <a:pt x="359410" y="1887220"/>
                  </a:lnTo>
                  <a:lnTo>
                    <a:pt x="351790" y="1920240"/>
                  </a:lnTo>
                  <a:lnTo>
                    <a:pt x="349250" y="1932940"/>
                  </a:lnTo>
                  <a:lnTo>
                    <a:pt x="482600" y="1916430"/>
                  </a:lnTo>
                  <a:lnTo>
                    <a:pt x="483870" y="1912620"/>
                  </a:lnTo>
                  <a:lnTo>
                    <a:pt x="488950" y="1902460"/>
                  </a:lnTo>
                  <a:lnTo>
                    <a:pt x="495300" y="1885950"/>
                  </a:lnTo>
                  <a:lnTo>
                    <a:pt x="504190" y="1863090"/>
                  </a:lnTo>
                  <a:lnTo>
                    <a:pt x="514350" y="1835150"/>
                  </a:lnTo>
                  <a:lnTo>
                    <a:pt x="528320" y="1804670"/>
                  </a:lnTo>
                  <a:lnTo>
                    <a:pt x="542290" y="1769110"/>
                  </a:lnTo>
                  <a:lnTo>
                    <a:pt x="558800" y="1729740"/>
                  </a:lnTo>
                  <a:lnTo>
                    <a:pt x="577850" y="1689100"/>
                  </a:lnTo>
                  <a:lnTo>
                    <a:pt x="595629" y="1647190"/>
                  </a:lnTo>
                  <a:lnTo>
                    <a:pt x="614679" y="1604010"/>
                  </a:lnTo>
                  <a:lnTo>
                    <a:pt x="633729" y="1559560"/>
                  </a:lnTo>
                  <a:lnTo>
                    <a:pt x="652779" y="1517650"/>
                  </a:lnTo>
                  <a:lnTo>
                    <a:pt x="674370" y="1475740"/>
                  </a:lnTo>
                  <a:lnTo>
                    <a:pt x="694690" y="1435100"/>
                  </a:lnTo>
                  <a:lnTo>
                    <a:pt x="713740" y="1395730"/>
                  </a:lnTo>
                  <a:lnTo>
                    <a:pt x="1144659" y="1395730"/>
                  </a:lnTo>
                  <a:lnTo>
                    <a:pt x="1136650" y="1350010"/>
                  </a:lnTo>
                  <a:lnTo>
                    <a:pt x="1108710" y="1172210"/>
                  </a:lnTo>
                  <a:lnTo>
                    <a:pt x="1083310" y="1005840"/>
                  </a:lnTo>
                  <a:lnTo>
                    <a:pt x="1064260" y="864870"/>
                  </a:lnTo>
                  <a:lnTo>
                    <a:pt x="1055370" y="762000"/>
                  </a:lnTo>
                  <a:lnTo>
                    <a:pt x="1047750" y="673100"/>
                  </a:lnTo>
                  <a:lnTo>
                    <a:pt x="1043940" y="599440"/>
                  </a:lnTo>
                  <a:lnTo>
                    <a:pt x="1042805" y="546100"/>
                  </a:lnTo>
                  <a:close/>
                </a:path>
                <a:path w="1482090" h="1936750">
                  <a:moveTo>
                    <a:pt x="1255346" y="539750"/>
                  </a:moveTo>
                  <a:lnTo>
                    <a:pt x="1042670" y="539750"/>
                  </a:lnTo>
                  <a:lnTo>
                    <a:pt x="1071879" y="561340"/>
                  </a:lnTo>
                  <a:lnTo>
                    <a:pt x="1103629" y="585470"/>
                  </a:lnTo>
                  <a:lnTo>
                    <a:pt x="1135379" y="614680"/>
                  </a:lnTo>
                  <a:lnTo>
                    <a:pt x="1167129" y="645160"/>
                  </a:lnTo>
                  <a:lnTo>
                    <a:pt x="1200150" y="678180"/>
                  </a:lnTo>
                  <a:lnTo>
                    <a:pt x="1263650" y="749300"/>
                  </a:lnTo>
                  <a:lnTo>
                    <a:pt x="1292860" y="782320"/>
                  </a:lnTo>
                  <a:lnTo>
                    <a:pt x="1322070" y="816610"/>
                  </a:lnTo>
                  <a:lnTo>
                    <a:pt x="1347470" y="848360"/>
                  </a:lnTo>
                  <a:lnTo>
                    <a:pt x="1370329" y="877570"/>
                  </a:lnTo>
                  <a:lnTo>
                    <a:pt x="1391920" y="902970"/>
                  </a:lnTo>
                  <a:lnTo>
                    <a:pt x="1408429" y="924560"/>
                  </a:lnTo>
                  <a:lnTo>
                    <a:pt x="1427479" y="949960"/>
                  </a:lnTo>
                  <a:lnTo>
                    <a:pt x="1430020" y="953770"/>
                  </a:lnTo>
                  <a:lnTo>
                    <a:pt x="1482090" y="849630"/>
                  </a:lnTo>
                  <a:lnTo>
                    <a:pt x="1479550" y="847090"/>
                  </a:lnTo>
                  <a:lnTo>
                    <a:pt x="1473200" y="838200"/>
                  </a:lnTo>
                  <a:lnTo>
                    <a:pt x="1463040" y="822960"/>
                  </a:lnTo>
                  <a:lnTo>
                    <a:pt x="1451610" y="803910"/>
                  </a:lnTo>
                  <a:lnTo>
                    <a:pt x="1436370" y="781050"/>
                  </a:lnTo>
                  <a:lnTo>
                    <a:pt x="1417320" y="754380"/>
                  </a:lnTo>
                  <a:lnTo>
                    <a:pt x="1397000" y="725170"/>
                  </a:lnTo>
                  <a:lnTo>
                    <a:pt x="1375410" y="694690"/>
                  </a:lnTo>
                  <a:lnTo>
                    <a:pt x="1351279" y="661670"/>
                  </a:lnTo>
                  <a:lnTo>
                    <a:pt x="1324610" y="627380"/>
                  </a:lnTo>
                  <a:lnTo>
                    <a:pt x="1299210" y="593090"/>
                  </a:lnTo>
                  <a:lnTo>
                    <a:pt x="1272540" y="560070"/>
                  </a:lnTo>
                  <a:lnTo>
                    <a:pt x="1255346" y="539750"/>
                  </a:lnTo>
                  <a:close/>
                </a:path>
                <a:path w="1482090" h="1936750">
                  <a:moveTo>
                    <a:pt x="844550" y="0"/>
                  </a:moveTo>
                  <a:lnTo>
                    <a:pt x="811529" y="0"/>
                  </a:lnTo>
                  <a:lnTo>
                    <a:pt x="800100" y="3810"/>
                  </a:lnTo>
                  <a:lnTo>
                    <a:pt x="793750" y="11430"/>
                  </a:lnTo>
                  <a:lnTo>
                    <a:pt x="792479" y="20320"/>
                  </a:lnTo>
                  <a:lnTo>
                    <a:pt x="795020" y="30480"/>
                  </a:lnTo>
                  <a:lnTo>
                    <a:pt x="800100" y="39370"/>
                  </a:lnTo>
                  <a:lnTo>
                    <a:pt x="795020" y="41910"/>
                  </a:lnTo>
                  <a:lnTo>
                    <a:pt x="788670" y="44450"/>
                  </a:lnTo>
                  <a:lnTo>
                    <a:pt x="783590" y="46990"/>
                  </a:lnTo>
                  <a:lnTo>
                    <a:pt x="778510" y="50800"/>
                  </a:lnTo>
                  <a:lnTo>
                    <a:pt x="772160" y="54610"/>
                  </a:lnTo>
                  <a:lnTo>
                    <a:pt x="767079" y="58420"/>
                  </a:lnTo>
                  <a:lnTo>
                    <a:pt x="759460" y="62230"/>
                  </a:lnTo>
                  <a:lnTo>
                    <a:pt x="754379" y="67310"/>
                  </a:lnTo>
                  <a:lnTo>
                    <a:pt x="695960" y="114300"/>
                  </a:lnTo>
                  <a:lnTo>
                    <a:pt x="713740" y="130810"/>
                  </a:lnTo>
                  <a:lnTo>
                    <a:pt x="712470" y="132080"/>
                  </a:lnTo>
                  <a:lnTo>
                    <a:pt x="708660" y="134620"/>
                  </a:lnTo>
                  <a:lnTo>
                    <a:pt x="703579" y="134620"/>
                  </a:lnTo>
                  <a:lnTo>
                    <a:pt x="701040" y="135890"/>
                  </a:lnTo>
                  <a:lnTo>
                    <a:pt x="697229" y="138430"/>
                  </a:lnTo>
                  <a:lnTo>
                    <a:pt x="697229" y="142240"/>
                  </a:lnTo>
                  <a:lnTo>
                    <a:pt x="698500" y="147320"/>
                  </a:lnTo>
                  <a:lnTo>
                    <a:pt x="701040" y="148590"/>
                  </a:lnTo>
                  <a:lnTo>
                    <a:pt x="701040" y="149860"/>
                  </a:lnTo>
                  <a:lnTo>
                    <a:pt x="698500" y="151130"/>
                  </a:lnTo>
                  <a:lnTo>
                    <a:pt x="695960" y="151130"/>
                  </a:lnTo>
                  <a:lnTo>
                    <a:pt x="692150" y="152400"/>
                  </a:lnTo>
                  <a:lnTo>
                    <a:pt x="689610" y="154940"/>
                  </a:lnTo>
                  <a:lnTo>
                    <a:pt x="689610" y="160020"/>
                  </a:lnTo>
                  <a:lnTo>
                    <a:pt x="692150" y="165100"/>
                  </a:lnTo>
                  <a:lnTo>
                    <a:pt x="694690" y="167640"/>
                  </a:lnTo>
                  <a:lnTo>
                    <a:pt x="694690" y="170180"/>
                  </a:lnTo>
                  <a:lnTo>
                    <a:pt x="693420" y="173990"/>
                  </a:lnTo>
                  <a:lnTo>
                    <a:pt x="689610" y="177800"/>
                  </a:lnTo>
                  <a:lnTo>
                    <a:pt x="685800" y="184150"/>
                  </a:lnTo>
                  <a:lnTo>
                    <a:pt x="685800" y="195580"/>
                  </a:lnTo>
                  <a:lnTo>
                    <a:pt x="690879" y="207010"/>
                  </a:lnTo>
                  <a:lnTo>
                    <a:pt x="727710" y="223520"/>
                  </a:lnTo>
                  <a:lnTo>
                    <a:pt x="737870" y="224790"/>
                  </a:lnTo>
                  <a:lnTo>
                    <a:pt x="739140" y="265430"/>
                  </a:lnTo>
                  <a:lnTo>
                    <a:pt x="703579" y="273050"/>
                  </a:lnTo>
                  <a:lnTo>
                    <a:pt x="683260" y="278130"/>
                  </a:lnTo>
                  <a:lnTo>
                    <a:pt x="664210" y="285750"/>
                  </a:lnTo>
                  <a:lnTo>
                    <a:pt x="643890" y="293370"/>
                  </a:lnTo>
                  <a:lnTo>
                    <a:pt x="600710" y="313690"/>
                  </a:lnTo>
                  <a:lnTo>
                    <a:pt x="548640" y="345440"/>
                  </a:lnTo>
                  <a:lnTo>
                    <a:pt x="495300" y="383540"/>
                  </a:lnTo>
                  <a:lnTo>
                    <a:pt x="447040" y="424180"/>
                  </a:lnTo>
                  <a:lnTo>
                    <a:pt x="422910" y="444500"/>
                  </a:lnTo>
                  <a:lnTo>
                    <a:pt x="401320" y="466090"/>
                  </a:lnTo>
                  <a:lnTo>
                    <a:pt x="381000" y="487680"/>
                  </a:lnTo>
                  <a:lnTo>
                    <a:pt x="359410" y="508000"/>
                  </a:lnTo>
                  <a:lnTo>
                    <a:pt x="339090" y="530860"/>
                  </a:lnTo>
                  <a:lnTo>
                    <a:pt x="320040" y="551180"/>
                  </a:lnTo>
                  <a:lnTo>
                    <a:pt x="298450" y="572770"/>
                  </a:lnTo>
                  <a:lnTo>
                    <a:pt x="260350" y="613410"/>
                  </a:lnTo>
                  <a:lnTo>
                    <a:pt x="219710" y="651510"/>
                  </a:lnTo>
                  <a:lnTo>
                    <a:pt x="157479" y="704850"/>
                  </a:lnTo>
                  <a:lnTo>
                    <a:pt x="107950" y="746760"/>
                  </a:lnTo>
                  <a:lnTo>
                    <a:pt x="69850" y="774700"/>
                  </a:lnTo>
                  <a:lnTo>
                    <a:pt x="21590" y="807720"/>
                  </a:lnTo>
                  <a:lnTo>
                    <a:pt x="1270" y="816610"/>
                  </a:lnTo>
                  <a:lnTo>
                    <a:pt x="0" y="816610"/>
                  </a:lnTo>
                  <a:lnTo>
                    <a:pt x="64770" y="878840"/>
                  </a:lnTo>
                  <a:lnTo>
                    <a:pt x="67310" y="877570"/>
                  </a:lnTo>
                  <a:lnTo>
                    <a:pt x="73660" y="872490"/>
                  </a:lnTo>
                  <a:lnTo>
                    <a:pt x="82550" y="867410"/>
                  </a:lnTo>
                  <a:lnTo>
                    <a:pt x="96520" y="859790"/>
                  </a:lnTo>
                  <a:lnTo>
                    <a:pt x="111760" y="850900"/>
                  </a:lnTo>
                  <a:lnTo>
                    <a:pt x="130810" y="840740"/>
                  </a:lnTo>
                  <a:lnTo>
                    <a:pt x="152400" y="826770"/>
                  </a:lnTo>
                  <a:lnTo>
                    <a:pt x="175260" y="814070"/>
                  </a:lnTo>
                  <a:lnTo>
                    <a:pt x="199390" y="798830"/>
                  </a:lnTo>
                  <a:lnTo>
                    <a:pt x="252729" y="765810"/>
                  </a:lnTo>
                  <a:lnTo>
                    <a:pt x="280670" y="749300"/>
                  </a:lnTo>
                  <a:lnTo>
                    <a:pt x="308610" y="730250"/>
                  </a:lnTo>
                  <a:lnTo>
                    <a:pt x="364490" y="694690"/>
                  </a:lnTo>
                  <a:lnTo>
                    <a:pt x="389890" y="675640"/>
                  </a:lnTo>
                  <a:lnTo>
                    <a:pt x="410210" y="661670"/>
                  </a:lnTo>
                  <a:lnTo>
                    <a:pt x="429260" y="647700"/>
                  </a:lnTo>
                  <a:lnTo>
                    <a:pt x="467360" y="614680"/>
                  </a:lnTo>
                  <a:lnTo>
                    <a:pt x="487679" y="598170"/>
                  </a:lnTo>
                  <a:lnTo>
                    <a:pt x="506729" y="580390"/>
                  </a:lnTo>
                  <a:lnTo>
                    <a:pt x="527050" y="563880"/>
                  </a:lnTo>
                  <a:lnTo>
                    <a:pt x="547370" y="546100"/>
                  </a:lnTo>
                  <a:lnTo>
                    <a:pt x="1042805" y="546100"/>
                  </a:lnTo>
                  <a:lnTo>
                    <a:pt x="1042670" y="539750"/>
                  </a:lnTo>
                  <a:lnTo>
                    <a:pt x="1255346" y="539750"/>
                  </a:lnTo>
                  <a:lnTo>
                    <a:pt x="1217929" y="495300"/>
                  </a:lnTo>
                  <a:lnTo>
                    <a:pt x="1191260" y="467360"/>
                  </a:lnTo>
                  <a:lnTo>
                    <a:pt x="1129029" y="407670"/>
                  </a:lnTo>
                  <a:lnTo>
                    <a:pt x="1084579" y="367030"/>
                  </a:lnTo>
                  <a:lnTo>
                    <a:pt x="1043940" y="336550"/>
                  </a:lnTo>
                  <a:lnTo>
                    <a:pt x="1029970" y="327660"/>
                  </a:lnTo>
                  <a:lnTo>
                    <a:pt x="1017270" y="318770"/>
                  </a:lnTo>
                  <a:lnTo>
                    <a:pt x="1003300" y="312420"/>
                  </a:lnTo>
                  <a:lnTo>
                    <a:pt x="991870" y="306070"/>
                  </a:lnTo>
                  <a:lnTo>
                    <a:pt x="976629" y="299720"/>
                  </a:lnTo>
                  <a:lnTo>
                    <a:pt x="962660" y="294640"/>
                  </a:lnTo>
                  <a:lnTo>
                    <a:pt x="947420" y="289560"/>
                  </a:lnTo>
                  <a:lnTo>
                    <a:pt x="930910" y="285750"/>
                  </a:lnTo>
                  <a:lnTo>
                    <a:pt x="924560" y="284480"/>
                  </a:lnTo>
                  <a:lnTo>
                    <a:pt x="918210" y="280670"/>
                  </a:lnTo>
                  <a:lnTo>
                    <a:pt x="910590" y="279400"/>
                  </a:lnTo>
                  <a:lnTo>
                    <a:pt x="904240" y="276860"/>
                  </a:lnTo>
                  <a:lnTo>
                    <a:pt x="896620" y="275590"/>
                  </a:lnTo>
                  <a:lnTo>
                    <a:pt x="890270" y="273050"/>
                  </a:lnTo>
                  <a:lnTo>
                    <a:pt x="881379" y="271780"/>
                  </a:lnTo>
                  <a:lnTo>
                    <a:pt x="873760" y="269240"/>
                  </a:lnTo>
                  <a:lnTo>
                    <a:pt x="855979" y="208280"/>
                  </a:lnTo>
                  <a:lnTo>
                    <a:pt x="857250" y="208280"/>
                  </a:lnTo>
                  <a:lnTo>
                    <a:pt x="857250" y="207010"/>
                  </a:lnTo>
                  <a:lnTo>
                    <a:pt x="858520" y="207010"/>
                  </a:lnTo>
                  <a:lnTo>
                    <a:pt x="858520" y="205740"/>
                  </a:lnTo>
                  <a:lnTo>
                    <a:pt x="899160" y="205740"/>
                  </a:lnTo>
                  <a:lnTo>
                    <a:pt x="937260" y="201930"/>
                  </a:lnTo>
                  <a:lnTo>
                    <a:pt x="979170" y="189230"/>
                  </a:lnTo>
                  <a:lnTo>
                    <a:pt x="994410" y="153670"/>
                  </a:lnTo>
                  <a:lnTo>
                    <a:pt x="993140" y="133350"/>
                  </a:lnTo>
                  <a:lnTo>
                    <a:pt x="981710" y="91440"/>
                  </a:lnTo>
                  <a:lnTo>
                    <a:pt x="957579" y="54610"/>
                  </a:lnTo>
                  <a:lnTo>
                    <a:pt x="923290" y="27940"/>
                  </a:lnTo>
                  <a:lnTo>
                    <a:pt x="883920" y="10160"/>
                  </a:lnTo>
                  <a:lnTo>
                    <a:pt x="862329" y="3810"/>
                  </a:lnTo>
                  <a:lnTo>
                    <a:pt x="8445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40980" y="3338830"/>
              <a:ext cx="173990" cy="3835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755890" y="3746500"/>
              <a:ext cx="468630" cy="853440"/>
            </a:xfrm>
            <a:custGeom>
              <a:avLst/>
              <a:gdLst/>
              <a:ahLst/>
              <a:cxnLst/>
              <a:rect l="l" t="t" r="r" b="b"/>
              <a:pathLst>
                <a:path w="468629" h="853439">
                  <a:moveTo>
                    <a:pt x="340359" y="0"/>
                  </a:moveTo>
                  <a:lnTo>
                    <a:pt x="331469" y="21589"/>
                  </a:lnTo>
                  <a:lnTo>
                    <a:pt x="322579" y="46989"/>
                  </a:lnTo>
                  <a:lnTo>
                    <a:pt x="309879" y="78739"/>
                  </a:lnTo>
                  <a:lnTo>
                    <a:pt x="294639" y="111760"/>
                  </a:lnTo>
                  <a:lnTo>
                    <a:pt x="279400" y="146050"/>
                  </a:lnTo>
                  <a:lnTo>
                    <a:pt x="262889" y="180339"/>
                  </a:lnTo>
                  <a:lnTo>
                    <a:pt x="233679" y="234950"/>
                  </a:lnTo>
                  <a:lnTo>
                    <a:pt x="215900" y="283210"/>
                  </a:lnTo>
                  <a:lnTo>
                    <a:pt x="213359" y="306069"/>
                  </a:lnTo>
                  <a:lnTo>
                    <a:pt x="214629" y="326389"/>
                  </a:lnTo>
                  <a:lnTo>
                    <a:pt x="219709" y="347980"/>
                  </a:lnTo>
                  <a:lnTo>
                    <a:pt x="231139" y="367030"/>
                  </a:lnTo>
                  <a:lnTo>
                    <a:pt x="247650" y="384810"/>
                  </a:lnTo>
                  <a:lnTo>
                    <a:pt x="264159" y="403860"/>
                  </a:lnTo>
                  <a:lnTo>
                    <a:pt x="276859" y="420369"/>
                  </a:lnTo>
                  <a:lnTo>
                    <a:pt x="284479" y="440689"/>
                  </a:lnTo>
                  <a:lnTo>
                    <a:pt x="290829" y="459739"/>
                  </a:lnTo>
                  <a:lnTo>
                    <a:pt x="290829" y="482600"/>
                  </a:lnTo>
                  <a:lnTo>
                    <a:pt x="285750" y="509269"/>
                  </a:lnTo>
                  <a:lnTo>
                    <a:pt x="278129" y="539750"/>
                  </a:lnTo>
                  <a:lnTo>
                    <a:pt x="257809" y="594360"/>
                  </a:lnTo>
                  <a:lnTo>
                    <a:pt x="243839" y="614680"/>
                  </a:lnTo>
                  <a:lnTo>
                    <a:pt x="228600" y="637539"/>
                  </a:lnTo>
                  <a:lnTo>
                    <a:pt x="208279" y="660400"/>
                  </a:lnTo>
                  <a:lnTo>
                    <a:pt x="187959" y="684530"/>
                  </a:lnTo>
                  <a:lnTo>
                    <a:pt x="142239" y="730250"/>
                  </a:lnTo>
                  <a:lnTo>
                    <a:pt x="118109" y="750569"/>
                  </a:lnTo>
                  <a:lnTo>
                    <a:pt x="96519" y="772160"/>
                  </a:lnTo>
                  <a:lnTo>
                    <a:pt x="74929" y="791210"/>
                  </a:lnTo>
                  <a:lnTo>
                    <a:pt x="53339" y="808989"/>
                  </a:lnTo>
                  <a:lnTo>
                    <a:pt x="35559" y="824230"/>
                  </a:lnTo>
                  <a:lnTo>
                    <a:pt x="20319" y="835660"/>
                  </a:lnTo>
                  <a:lnTo>
                    <a:pt x="8889" y="844550"/>
                  </a:lnTo>
                  <a:lnTo>
                    <a:pt x="0" y="853439"/>
                  </a:lnTo>
                  <a:lnTo>
                    <a:pt x="468629" y="838200"/>
                  </a:lnTo>
                  <a:lnTo>
                    <a:pt x="467359" y="829310"/>
                  </a:lnTo>
                  <a:lnTo>
                    <a:pt x="461009" y="805180"/>
                  </a:lnTo>
                  <a:lnTo>
                    <a:pt x="452119" y="765810"/>
                  </a:lnTo>
                  <a:lnTo>
                    <a:pt x="441959" y="713739"/>
                  </a:lnTo>
                  <a:lnTo>
                    <a:pt x="415289" y="584200"/>
                  </a:lnTo>
                  <a:lnTo>
                    <a:pt x="400050" y="509269"/>
                  </a:lnTo>
                  <a:lnTo>
                    <a:pt x="386079" y="430530"/>
                  </a:lnTo>
                  <a:lnTo>
                    <a:pt x="373379" y="351789"/>
                  </a:lnTo>
                  <a:lnTo>
                    <a:pt x="363219" y="274319"/>
                  </a:lnTo>
                  <a:lnTo>
                    <a:pt x="355600" y="200660"/>
                  </a:lnTo>
                  <a:lnTo>
                    <a:pt x="350519" y="135889"/>
                  </a:lnTo>
                  <a:lnTo>
                    <a:pt x="345439" y="81280"/>
                  </a:lnTo>
                  <a:lnTo>
                    <a:pt x="342900" y="38100"/>
                  </a:lnTo>
                  <a:lnTo>
                    <a:pt x="340359" y="10160"/>
                  </a:lnTo>
                  <a:lnTo>
                    <a:pt x="340359" y="0"/>
                  </a:lnTo>
                  <a:close/>
                </a:path>
              </a:pathLst>
            </a:custGeom>
            <a:solidFill>
              <a:srgbClr val="67A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64500" y="3578860"/>
              <a:ext cx="250190" cy="2197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4750" y="3601719"/>
              <a:ext cx="241300" cy="2362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522210" y="4638039"/>
              <a:ext cx="806450" cy="521970"/>
            </a:xfrm>
            <a:custGeom>
              <a:avLst/>
              <a:gdLst/>
              <a:ahLst/>
              <a:cxnLst/>
              <a:rect l="l" t="t" r="r" b="b"/>
              <a:pathLst>
                <a:path w="806450" h="521970">
                  <a:moveTo>
                    <a:pt x="125730" y="0"/>
                  </a:moveTo>
                  <a:lnTo>
                    <a:pt x="0" y="521970"/>
                  </a:lnTo>
                  <a:lnTo>
                    <a:pt x="25400" y="519430"/>
                  </a:lnTo>
                  <a:lnTo>
                    <a:pt x="125730" y="0"/>
                  </a:lnTo>
                  <a:close/>
                </a:path>
                <a:path w="806450" h="521970">
                  <a:moveTo>
                    <a:pt x="806450" y="513080"/>
                  </a:moveTo>
                  <a:lnTo>
                    <a:pt x="703580" y="20320"/>
                  </a:lnTo>
                  <a:lnTo>
                    <a:pt x="635000" y="21590"/>
                  </a:lnTo>
                  <a:lnTo>
                    <a:pt x="635000" y="22860"/>
                  </a:lnTo>
                  <a:lnTo>
                    <a:pt x="636270" y="29210"/>
                  </a:lnTo>
                  <a:lnTo>
                    <a:pt x="642620" y="54610"/>
                  </a:lnTo>
                  <a:lnTo>
                    <a:pt x="650240" y="72390"/>
                  </a:lnTo>
                  <a:lnTo>
                    <a:pt x="657860" y="96520"/>
                  </a:lnTo>
                  <a:lnTo>
                    <a:pt x="683260" y="158750"/>
                  </a:lnTo>
                  <a:lnTo>
                    <a:pt x="699770" y="201930"/>
                  </a:lnTo>
                  <a:lnTo>
                    <a:pt x="731520" y="311150"/>
                  </a:lnTo>
                  <a:lnTo>
                    <a:pt x="746760" y="370840"/>
                  </a:lnTo>
                  <a:lnTo>
                    <a:pt x="759460" y="424180"/>
                  </a:lnTo>
                  <a:lnTo>
                    <a:pt x="769620" y="468630"/>
                  </a:lnTo>
                  <a:lnTo>
                    <a:pt x="778510" y="509270"/>
                  </a:lnTo>
                  <a:lnTo>
                    <a:pt x="806450" y="513080"/>
                  </a:lnTo>
                  <a:close/>
                </a:path>
              </a:pathLst>
            </a:custGeom>
            <a:solidFill>
              <a:srgbClr val="67A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46389" y="3279140"/>
              <a:ext cx="160019" cy="18288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952739" y="3987800"/>
              <a:ext cx="212090" cy="541020"/>
            </a:xfrm>
            <a:custGeom>
              <a:avLst/>
              <a:gdLst/>
              <a:ahLst/>
              <a:cxnLst/>
              <a:rect l="l" t="t" r="r" b="b"/>
              <a:pathLst>
                <a:path w="212090" h="541020">
                  <a:moveTo>
                    <a:pt x="119379" y="0"/>
                  </a:moveTo>
                  <a:lnTo>
                    <a:pt x="118109" y="2539"/>
                  </a:lnTo>
                  <a:lnTo>
                    <a:pt x="113029" y="8889"/>
                  </a:lnTo>
                  <a:lnTo>
                    <a:pt x="107950" y="19050"/>
                  </a:lnTo>
                  <a:lnTo>
                    <a:pt x="100329" y="30480"/>
                  </a:lnTo>
                  <a:lnTo>
                    <a:pt x="95250" y="44450"/>
                  </a:lnTo>
                  <a:lnTo>
                    <a:pt x="91439" y="57150"/>
                  </a:lnTo>
                  <a:lnTo>
                    <a:pt x="88900" y="72389"/>
                  </a:lnTo>
                  <a:lnTo>
                    <a:pt x="92709" y="83819"/>
                  </a:lnTo>
                  <a:lnTo>
                    <a:pt x="99059" y="100330"/>
                  </a:lnTo>
                  <a:lnTo>
                    <a:pt x="105409" y="128269"/>
                  </a:lnTo>
                  <a:lnTo>
                    <a:pt x="115569" y="163830"/>
                  </a:lnTo>
                  <a:lnTo>
                    <a:pt x="124459" y="204469"/>
                  </a:lnTo>
                  <a:lnTo>
                    <a:pt x="137159" y="292100"/>
                  </a:lnTo>
                  <a:lnTo>
                    <a:pt x="139700" y="335280"/>
                  </a:lnTo>
                  <a:lnTo>
                    <a:pt x="138429" y="373380"/>
                  </a:lnTo>
                  <a:lnTo>
                    <a:pt x="113029" y="440689"/>
                  </a:lnTo>
                  <a:lnTo>
                    <a:pt x="66039" y="494030"/>
                  </a:lnTo>
                  <a:lnTo>
                    <a:pt x="20319" y="528319"/>
                  </a:lnTo>
                  <a:lnTo>
                    <a:pt x="0" y="541019"/>
                  </a:lnTo>
                  <a:lnTo>
                    <a:pt x="212089" y="541019"/>
                  </a:lnTo>
                  <a:lnTo>
                    <a:pt x="210819" y="535939"/>
                  </a:lnTo>
                  <a:lnTo>
                    <a:pt x="209550" y="521969"/>
                  </a:lnTo>
                  <a:lnTo>
                    <a:pt x="205739" y="497839"/>
                  </a:lnTo>
                  <a:lnTo>
                    <a:pt x="200659" y="468630"/>
                  </a:lnTo>
                  <a:lnTo>
                    <a:pt x="193039" y="433069"/>
                  </a:lnTo>
                  <a:lnTo>
                    <a:pt x="186689" y="393700"/>
                  </a:lnTo>
                  <a:lnTo>
                    <a:pt x="176529" y="349250"/>
                  </a:lnTo>
                  <a:lnTo>
                    <a:pt x="166369" y="303530"/>
                  </a:lnTo>
                  <a:lnTo>
                    <a:pt x="157479" y="255269"/>
                  </a:lnTo>
                  <a:lnTo>
                    <a:pt x="147319" y="204469"/>
                  </a:lnTo>
                  <a:lnTo>
                    <a:pt x="139700" y="153669"/>
                  </a:lnTo>
                  <a:lnTo>
                    <a:pt x="132079" y="106680"/>
                  </a:lnTo>
                  <a:lnTo>
                    <a:pt x="127000" y="64769"/>
                  </a:lnTo>
                  <a:lnTo>
                    <a:pt x="120650" y="7619"/>
                  </a:lnTo>
                  <a:lnTo>
                    <a:pt x="119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68919" y="3614419"/>
              <a:ext cx="99059" cy="9016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47609" y="3642360"/>
              <a:ext cx="181610" cy="157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76440" y="2743199"/>
              <a:ext cx="1755139" cy="1743710"/>
            </a:xfrm>
            <a:custGeom>
              <a:avLst/>
              <a:gdLst/>
              <a:ahLst/>
              <a:cxnLst/>
              <a:rect l="l" t="t" r="r" b="b"/>
              <a:pathLst>
                <a:path w="1755140" h="1743710">
                  <a:moveTo>
                    <a:pt x="1755140" y="220980"/>
                  </a:moveTo>
                  <a:lnTo>
                    <a:pt x="1634490" y="203238"/>
                  </a:lnTo>
                  <a:lnTo>
                    <a:pt x="1634490" y="311150"/>
                  </a:lnTo>
                  <a:lnTo>
                    <a:pt x="1418590" y="1611630"/>
                  </a:lnTo>
                  <a:lnTo>
                    <a:pt x="134620" y="1423670"/>
                  </a:lnTo>
                  <a:lnTo>
                    <a:pt x="265430" y="633730"/>
                  </a:lnTo>
                  <a:lnTo>
                    <a:pt x="266700" y="624840"/>
                  </a:lnTo>
                  <a:lnTo>
                    <a:pt x="350520" y="121920"/>
                  </a:lnTo>
                  <a:lnTo>
                    <a:pt x="1634490" y="311150"/>
                  </a:lnTo>
                  <a:lnTo>
                    <a:pt x="1634490" y="203238"/>
                  </a:lnTo>
                  <a:lnTo>
                    <a:pt x="252730" y="0"/>
                  </a:lnTo>
                  <a:lnTo>
                    <a:pt x="152400" y="603250"/>
                  </a:lnTo>
                  <a:lnTo>
                    <a:pt x="149860" y="624840"/>
                  </a:lnTo>
                  <a:lnTo>
                    <a:pt x="0" y="1522730"/>
                  </a:lnTo>
                  <a:lnTo>
                    <a:pt x="1503680" y="1743710"/>
                  </a:lnTo>
                  <a:lnTo>
                    <a:pt x="1755140" y="2209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50760" y="2774949"/>
              <a:ext cx="1432560" cy="1656080"/>
            </a:xfrm>
            <a:custGeom>
              <a:avLst/>
              <a:gdLst/>
              <a:ahLst/>
              <a:cxnLst/>
              <a:rect l="l" t="t" r="r" b="b"/>
              <a:pathLst>
                <a:path w="1432559" h="1656079">
                  <a:moveTo>
                    <a:pt x="1413510" y="208280"/>
                  </a:moveTo>
                  <a:lnTo>
                    <a:pt x="0" y="0"/>
                  </a:lnTo>
                  <a:lnTo>
                    <a:pt x="35560" y="49530"/>
                  </a:lnTo>
                  <a:lnTo>
                    <a:pt x="1341120" y="242570"/>
                  </a:lnTo>
                  <a:lnTo>
                    <a:pt x="1413510" y="208280"/>
                  </a:lnTo>
                  <a:close/>
                </a:path>
                <a:path w="1432559" h="1656079">
                  <a:moveTo>
                    <a:pt x="1432560" y="254000"/>
                  </a:moveTo>
                  <a:lnTo>
                    <a:pt x="1417320" y="266700"/>
                  </a:lnTo>
                  <a:lnTo>
                    <a:pt x="1189990" y="1637030"/>
                  </a:lnTo>
                  <a:lnTo>
                    <a:pt x="1202690" y="1656080"/>
                  </a:lnTo>
                  <a:lnTo>
                    <a:pt x="1432560" y="254000"/>
                  </a:lnTo>
                  <a:close/>
                </a:path>
              </a:pathLst>
            </a:custGeom>
            <a:solidFill>
              <a:srgbClr val="67A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10400" y="5186679"/>
              <a:ext cx="1814830" cy="71120"/>
            </a:xfrm>
            <a:custGeom>
              <a:avLst/>
              <a:gdLst/>
              <a:ahLst/>
              <a:cxnLst/>
              <a:rect l="l" t="t" r="r" b="b"/>
              <a:pathLst>
                <a:path w="1814829" h="71120">
                  <a:moveTo>
                    <a:pt x="1814829" y="0"/>
                  </a:moveTo>
                  <a:lnTo>
                    <a:pt x="0" y="0"/>
                  </a:lnTo>
                  <a:lnTo>
                    <a:pt x="0" y="71120"/>
                  </a:lnTo>
                  <a:lnTo>
                    <a:pt x="1814829" y="71120"/>
                  </a:lnTo>
                  <a:lnTo>
                    <a:pt x="1814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10" y="1149350"/>
            <a:ext cx="1894839" cy="1651000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038247" y="3495447"/>
            <a:ext cx="2915285" cy="2065655"/>
            <a:chOff x="3038247" y="3495447"/>
            <a:chExt cx="2915285" cy="2065655"/>
          </a:xfrm>
        </p:grpSpPr>
        <p:sp>
          <p:nvSpPr>
            <p:cNvPr id="27" name="object 27"/>
            <p:cNvSpPr/>
            <p:nvPr/>
          </p:nvSpPr>
          <p:spPr>
            <a:xfrm>
              <a:off x="3042920" y="3500119"/>
              <a:ext cx="2905760" cy="2056130"/>
            </a:xfrm>
            <a:custGeom>
              <a:avLst/>
              <a:gdLst/>
              <a:ahLst/>
              <a:cxnLst/>
              <a:rect l="l" t="t" r="r" b="b"/>
              <a:pathLst>
                <a:path w="2905760" h="2056129">
                  <a:moveTo>
                    <a:pt x="0" y="0"/>
                  </a:moveTo>
                  <a:lnTo>
                    <a:pt x="2905760" y="0"/>
                  </a:lnTo>
                  <a:lnTo>
                    <a:pt x="2905760" y="2056129"/>
                  </a:lnTo>
                  <a:lnTo>
                    <a:pt x="0" y="2056129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50540" y="3535679"/>
              <a:ext cx="2160270" cy="1379220"/>
            </a:xfrm>
            <a:custGeom>
              <a:avLst/>
              <a:gdLst/>
              <a:ahLst/>
              <a:cxnLst/>
              <a:rect l="l" t="t" r="r" b="b"/>
              <a:pathLst>
                <a:path w="2160270" h="1379220">
                  <a:moveTo>
                    <a:pt x="2160270" y="0"/>
                  </a:moveTo>
                  <a:lnTo>
                    <a:pt x="0" y="15240"/>
                  </a:lnTo>
                  <a:lnTo>
                    <a:pt x="17780" y="1379220"/>
                  </a:lnTo>
                  <a:lnTo>
                    <a:pt x="2112010" y="1355090"/>
                  </a:lnTo>
                  <a:lnTo>
                    <a:pt x="2160270" y="0"/>
                  </a:lnTo>
                  <a:close/>
                </a:path>
              </a:pathLst>
            </a:custGeom>
            <a:solidFill>
              <a:srgbClr val="D0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48000" y="3540759"/>
              <a:ext cx="2874010" cy="19799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828811"/>
            <a:ext cx="9144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WHAT </a:t>
            </a:r>
            <a:r>
              <a:rPr lang="en-IN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PUBLIC</a:t>
            </a:r>
            <a:r>
              <a:rPr lang="en-IN" sz="4000" b="1" spc="-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HEALTH?</a:t>
            </a:r>
            <a:endParaRPr lang="en-IN"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20010" y="2372360"/>
            <a:ext cx="4443730" cy="2620010"/>
          </a:xfrm>
          <a:custGeom>
            <a:avLst/>
            <a:gdLst/>
            <a:ahLst/>
            <a:cxnLst/>
            <a:rect l="l" t="t" r="r" b="b"/>
            <a:pathLst>
              <a:path w="4443730" h="2620010">
                <a:moveTo>
                  <a:pt x="4443730" y="0"/>
                </a:moveTo>
                <a:lnTo>
                  <a:pt x="0" y="0"/>
                </a:lnTo>
                <a:lnTo>
                  <a:pt x="0" y="2620010"/>
                </a:lnTo>
                <a:lnTo>
                  <a:pt x="2222500" y="2620010"/>
                </a:lnTo>
                <a:lnTo>
                  <a:pt x="4443730" y="2620010"/>
                </a:lnTo>
                <a:lnTo>
                  <a:pt x="4443730" y="0"/>
                </a:lnTo>
                <a:close/>
              </a:path>
            </a:pathLst>
          </a:custGeom>
          <a:solidFill>
            <a:srgbClr val="DEF3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0" y="2372360"/>
            <a:ext cx="8604448" cy="1523493"/>
          </a:xfrm>
          <a:prstGeom prst="rect">
            <a:avLst/>
          </a:prstGeom>
          <a:ln w="9344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422275" marR="144145" indent="-12827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3200" spc="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sum of </a:t>
            </a:r>
            <a:r>
              <a:rPr sz="32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sz="3200" spc="-52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14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official  </a:t>
            </a:r>
            <a:r>
              <a:rPr sz="32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governmental efforts  </a:t>
            </a:r>
            <a:r>
              <a:rPr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 pitchFamily="18" charset="0"/>
                <a:cs typeface="Times New Roman" pitchFamily="18" charset="0"/>
              </a:rPr>
              <a:t>promote</a:t>
            </a:r>
            <a:r>
              <a:rPr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 pitchFamily="18" charset="0"/>
                <a:cs typeface="Times New Roman" pitchFamily="18" charset="0"/>
              </a:rPr>
              <a:t>protect</a:t>
            </a:r>
            <a:r>
              <a:rPr sz="32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3200" spc="-9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u="heavy" spc="-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 pitchFamily="18" charset="0"/>
                <a:cs typeface="Times New Roman" pitchFamily="18" charset="0"/>
              </a:rPr>
              <a:t>preserve</a:t>
            </a:r>
            <a:r>
              <a:rPr sz="3200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200" spc="-7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people’s  health.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679923"/>
            <a:ext cx="823195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861820"/>
            <a:ext cx="9144000" cy="46243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480" marR="5080" indent="-271780">
              <a:lnSpc>
                <a:spcPct val="100000"/>
              </a:lnSpc>
              <a:spcBef>
                <a:spcPts val="100"/>
              </a:spcBef>
            </a:pPr>
            <a:r>
              <a:rPr sz="32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science and art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preventing disease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prolonging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life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 and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promoting health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 and </a:t>
            </a:r>
            <a:r>
              <a:rPr sz="3200" spc="-10" dirty="0">
                <a:solidFill>
                  <a:srgbClr val="0000FF"/>
                </a:solidFill>
                <a:latin typeface="Times New Roman"/>
                <a:cs typeface="Times New Roman"/>
              </a:rPr>
              <a:t>efficiency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through 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organized community effort.”</a:t>
            </a:r>
            <a:endParaRPr sz="3200" dirty="0">
              <a:latin typeface="Times New Roman"/>
              <a:cs typeface="Times New Roman"/>
            </a:endParaRPr>
          </a:p>
          <a:p>
            <a:pPr marL="2222500">
              <a:lnSpc>
                <a:spcPct val="100000"/>
              </a:lnSpc>
              <a:spcBef>
                <a:spcPts val="690"/>
              </a:spcBef>
            </a:pP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-CEA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Winslow,</a:t>
            </a:r>
            <a:r>
              <a:rPr sz="32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1920</a:t>
            </a: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284480" marR="147320" indent="-184785">
              <a:lnSpc>
                <a:spcPct val="100000"/>
              </a:lnSpc>
            </a:pP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“The process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mobilizing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and engaging local, state,  national, and international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resources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to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assure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the  conditions in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which people can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be</a:t>
            </a:r>
            <a:r>
              <a:rPr sz="3200" spc="-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healthy”</a:t>
            </a:r>
            <a:endParaRPr sz="3200" dirty="0">
              <a:latin typeface="Times New Roman"/>
              <a:cs typeface="Times New Roman"/>
            </a:endParaRPr>
          </a:p>
          <a:p>
            <a:pPr marL="1928495">
              <a:lnSpc>
                <a:spcPct val="100000"/>
              </a:lnSpc>
              <a:spcBef>
                <a:spcPts val="690"/>
              </a:spcBef>
            </a:pPr>
            <a:r>
              <a:rPr sz="32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The Oxford Textbook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of Public</a:t>
            </a:r>
            <a:r>
              <a:rPr sz="32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9300" y="923764"/>
            <a:ext cx="792715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100" y="2090420"/>
            <a:ext cx="8343265" cy="2950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27305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“The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science and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practice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protecting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and 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improving the health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the community,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as by 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preventive medicine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health </a:t>
            </a:r>
            <a:r>
              <a:rPr sz="32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education</a:t>
            </a:r>
            <a:r>
              <a:rPr sz="3200" spc="5" dirty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control of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communicable diseases,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application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sanitary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measures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, and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monitoring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2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environmental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hazards.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”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-The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American Heritage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Dictionary of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Public</a:t>
            </a:r>
            <a:r>
              <a:rPr sz="2400" spc="-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9300" y="423147"/>
            <a:ext cx="756711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196752"/>
            <a:ext cx="9144000" cy="55066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841375" indent="-273050">
              <a:lnSpc>
                <a:spcPct val="100000"/>
              </a:lnSpc>
              <a:spcBef>
                <a:spcPts val="100"/>
              </a:spcBef>
            </a:pPr>
            <a:r>
              <a:rPr sz="3200" i="1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Public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health is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what we, as a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society,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do 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collectively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to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assure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conditions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in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which  people can be</a:t>
            </a:r>
            <a:r>
              <a:rPr sz="32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healthy.”</a:t>
            </a:r>
            <a:endParaRPr sz="3200" dirty="0">
              <a:latin typeface="Times New Roman"/>
              <a:cs typeface="Times New Roman"/>
            </a:endParaRPr>
          </a:p>
          <a:p>
            <a:pPr marL="2310130" marR="5080" indent="-1568450">
              <a:lnSpc>
                <a:spcPct val="100000"/>
              </a:lnSpc>
              <a:spcBef>
                <a:spcPts val="590"/>
              </a:spcBef>
              <a:tabLst>
                <a:tab pos="1749425" algn="l"/>
                <a:tab pos="5557520" algn="l"/>
              </a:tabLst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-Source:	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Institute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Medicine</a:t>
            </a:r>
            <a:r>
              <a:rPr sz="32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Report</a:t>
            </a:r>
            <a:r>
              <a:rPr sz="32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(IOM).	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FUTURE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OF PUBLIC  HEALTH. Washington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DC: National Academy Press.</a:t>
            </a:r>
            <a:r>
              <a:rPr sz="3200" spc="15" dirty="0">
                <a:solidFill>
                  <a:srgbClr val="FF0000"/>
                </a:solidFill>
                <a:latin typeface="Times New Roman"/>
                <a:cs typeface="Times New Roman"/>
              </a:rPr>
              <a:t> 1988.</a:t>
            </a: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652780" marR="15240" indent="-246379">
              <a:lnSpc>
                <a:spcPct val="99900"/>
              </a:lnSpc>
              <a:spcBef>
                <a:spcPts val="5"/>
              </a:spcBef>
              <a:tabLst>
                <a:tab pos="1607185" algn="l"/>
                <a:tab pos="2761615" algn="l"/>
                <a:tab pos="3193415" algn="l"/>
                <a:tab pos="3543935" algn="l"/>
                <a:tab pos="4904105" algn="l"/>
                <a:tab pos="5654040" algn="l"/>
                <a:tab pos="6243955" algn="l"/>
                <a:tab pos="6743700" algn="l"/>
                <a:tab pos="7967345" algn="l"/>
              </a:tabLst>
            </a:pPr>
            <a:r>
              <a:rPr sz="3200" spc="5" dirty="0">
                <a:solidFill>
                  <a:srgbClr val="0000FF"/>
                </a:solidFill>
                <a:latin typeface="Times New Roman"/>
                <a:cs typeface="Times New Roman"/>
              </a:rPr>
              <a:t>Pub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l</a:t>
            </a:r>
            <a:r>
              <a:rPr sz="3200" spc="-1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c	</a:t>
            </a:r>
            <a:r>
              <a:rPr sz="3200" spc="5" dirty="0">
                <a:solidFill>
                  <a:srgbClr val="0000FF"/>
                </a:solidFill>
                <a:latin typeface="Times New Roman"/>
                <a:cs typeface="Times New Roman"/>
              </a:rPr>
              <a:t>hea</a:t>
            </a:r>
            <a:r>
              <a:rPr sz="3200" spc="-10" dirty="0">
                <a:solidFill>
                  <a:srgbClr val="0000FF"/>
                </a:solidFill>
                <a:latin typeface="Times New Roman"/>
                <a:cs typeface="Times New Roman"/>
              </a:rPr>
              <a:t>lt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h	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s	a	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enc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	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d	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	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f	s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ng	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  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lives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millions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at once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by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single decision </a:t>
            </a:r>
            <a:r>
              <a:rPr sz="3200" dirty="0">
                <a:solidFill>
                  <a:srgbClr val="0000FF"/>
                </a:solidFill>
                <a:latin typeface="Times New Roman"/>
                <a:cs typeface="Times New Roman"/>
              </a:rPr>
              <a:t>or  </a:t>
            </a:r>
            <a:r>
              <a:rPr sz="3200" spc="-5" dirty="0">
                <a:solidFill>
                  <a:srgbClr val="0000FF"/>
                </a:solidFill>
                <a:latin typeface="Times New Roman"/>
                <a:cs typeface="Times New Roman"/>
              </a:rPr>
              <a:t>intervention.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01172"/>
            <a:ext cx="82296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HEALTH 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92240" y="1282640"/>
            <a:ext cx="6426835" cy="5098415"/>
            <a:chOff x="1892240" y="1282640"/>
            <a:chExt cx="6426835" cy="5098415"/>
          </a:xfrm>
        </p:grpSpPr>
        <p:sp>
          <p:nvSpPr>
            <p:cNvPr id="4" name="object 4"/>
            <p:cNvSpPr/>
            <p:nvPr/>
          </p:nvSpPr>
          <p:spPr>
            <a:xfrm>
              <a:off x="1904999" y="1295400"/>
              <a:ext cx="6400800" cy="1032510"/>
            </a:xfrm>
            <a:custGeom>
              <a:avLst/>
              <a:gdLst/>
              <a:ahLst/>
              <a:cxnLst/>
              <a:rect l="l" t="t" r="r" b="b"/>
              <a:pathLst>
                <a:path w="6400800" h="1032510">
                  <a:moveTo>
                    <a:pt x="6336030" y="0"/>
                  </a:moveTo>
                  <a:lnTo>
                    <a:pt x="6312515" y="5457"/>
                  </a:lnTo>
                  <a:lnTo>
                    <a:pt x="6291738" y="19843"/>
                  </a:lnTo>
                  <a:lnTo>
                    <a:pt x="6276915" y="40183"/>
                  </a:lnTo>
                  <a:lnTo>
                    <a:pt x="6271259" y="63500"/>
                  </a:lnTo>
                  <a:lnTo>
                    <a:pt x="6271259" y="128270"/>
                  </a:lnTo>
                  <a:lnTo>
                    <a:pt x="64769" y="128270"/>
                  </a:lnTo>
                  <a:lnTo>
                    <a:pt x="40719" y="133925"/>
                  </a:lnTo>
                  <a:lnTo>
                    <a:pt x="20002" y="148748"/>
                  </a:lnTo>
                  <a:lnTo>
                    <a:pt x="5476" y="169525"/>
                  </a:lnTo>
                  <a:lnTo>
                    <a:pt x="0" y="193039"/>
                  </a:lnTo>
                  <a:lnTo>
                    <a:pt x="0" y="969010"/>
                  </a:lnTo>
                  <a:lnTo>
                    <a:pt x="5476" y="992326"/>
                  </a:lnTo>
                  <a:lnTo>
                    <a:pt x="20002" y="1012666"/>
                  </a:lnTo>
                  <a:lnTo>
                    <a:pt x="40719" y="1027052"/>
                  </a:lnTo>
                  <a:lnTo>
                    <a:pt x="64769" y="1032510"/>
                  </a:lnTo>
                  <a:lnTo>
                    <a:pt x="88284" y="1027052"/>
                  </a:lnTo>
                  <a:lnTo>
                    <a:pt x="109061" y="1012666"/>
                  </a:lnTo>
                  <a:lnTo>
                    <a:pt x="123884" y="992326"/>
                  </a:lnTo>
                  <a:lnTo>
                    <a:pt x="129539" y="969010"/>
                  </a:lnTo>
                  <a:lnTo>
                    <a:pt x="129539" y="904239"/>
                  </a:lnTo>
                  <a:lnTo>
                    <a:pt x="6336030" y="904239"/>
                  </a:lnTo>
                  <a:lnTo>
                    <a:pt x="6360080" y="898584"/>
                  </a:lnTo>
                  <a:lnTo>
                    <a:pt x="6380797" y="883761"/>
                  </a:lnTo>
                  <a:lnTo>
                    <a:pt x="6395323" y="862984"/>
                  </a:lnTo>
                  <a:lnTo>
                    <a:pt x="6400800" y="839470"/>
                  </a:lnTo>
                  <a:lnTo>
                    <a:pt x="6400800" y="63500"/>
                  </a:lnTo>
                  <a:lnTo>
                    <a:pt x="6395323" y="40183"/>
                  </a:lnTo>
                  <a:lnTo>
                    <a:pt x="6380797" y="19843"/>
                  </a:lnTo>
                  <a:lnTo>
                    <a:pt x="6360080" y="5457"/>
                  </a:lnTo>
                  <a:lnTo>
                    <a:pt x="633603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04999" y="12954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80">
                  <a:moveTo>
                    <a:pt x="0" y="193039"/>
                  </a:moveTo>
                  <a:lnTo>
                    <a:pt x="5476" y="169525"/>
                  </a:lnTo>
                  <a:lnTo>
                    <a:pt x="20002" y="148748"/>
                  </a:lnTo>
                  <a:lnTo>
                    <a:pt x="40719" y="133925"/>
                  </a:lnTo>
                  <a:lnTo>
                    <a:pt x="64769" y="128270"/>
                  </a:lnTo>
                  <a:lnTo>
                    <a:pt x="6271259" y="128270"/>
                  </a:lnTo>
                  <a:lnTo>
                    <a:pt x="6271259" y="63500"/>
                  </a:lnTo>
                  <a:lnTo>
                    <a:pt x="6276915" y="40183"/>
                  </a:lnTo>
                  <a:lnTo>
                    <a:pt x="6291738" y="19843"/>
                  </a:lnTo>
                  <a:lnTo>
                    <a:pt x="6312515" y="5457"/>
                  </a:lnTo>
                  <a:lnTo>
                    <a:pt x="6336030" y="0"/>
                  </a:lnTo>
                  <a:lnTo>
                    <a:pt x="6360080" y="5457"/>
                  </a:lnTo>
                  <a:lnTo>
                    <a:pt x="6380797" y="19843"/>
                  </a:lnTo>
                  <a:lnTo>
                    <a:pt x="6395323" y="40183"/>
                  </a:lnTo>
                  <a:lnTo>
                    <a:pt x="6400800" y="63500"/>
                  </a:lnTo>
                  <a:lnTo>
                    <a:pt x="6400800" y="839470"/>
                  </a:lnTo>
                  <a:lnTo>
                    <a:pt x="6395323" y="862984"/>
                  </a:lnTo>
                  <a:lnTo>
                    <a:pt x="6380797" y="883761"/>
                  </a:lnTo>
                  <a:lnTo>
                    <a:pt x="6360080" y="898584"/>
                  </a:lnTo>
                  <a:lnTo>
                    <a:pt x="6336030" y="904239"/>
                  </a:lnTo>
                  <a:lnTo>
                    <a:pt x="129539" y="904239"/>
                  </a:lnTo>
                  <a:lnTo>
                    <a:pt x="129539" y="969010"/>
                  </a:lnTo>
                  <a:lnTo>
                    <a:pt x="123884" y="992326"/>
                  </a:lnTo>
                  <a:lnTo>
                    <a:pt x="109061" y="1012666"/>
                  </a:lnTo>
                  <a:lnTo>
                    <a:pt x="88284" y="1027052"/>
                  </a:lnTo>
                  <a:lnTo>
                    <a:pt x="64769" y="1032510"/>
                  </a:lnTo>
                  <a:lnTo>
                    <a:pt x="40719" y="1027052"/>
                  </a:lnTo>
                  <a:lnTo>
                    <a:pt x="20002" y="1012666"/>
                  </a:lnTo>
                  <a:lnTo>
                    <a:pt x="5476" y="992326"/>
                  </a:lnTo>
                  <a:lnTo>
                    <a:pt x="0" y="969010"/>
                  </a:lnTo>
                  <a:lnTo>
                    <a:pt x="0" y="193039"/>
                  </a:lnTo>
                  <a:close/>
                </a:path>
                <a:path w="6400800" h="1033780">
                  <a:moveTo>
                    <a:pt x="0" y="0"/>
                  </a:moveTo>
                  <a:lnTo>
                    <a:pt x="0" y="0"/>
                  </a:lnTo>
                </a:path>
                <a:path w="6400800" h="1033780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69769" y="1456690"/>
              <a:ext cx="64769" cy="96520"/>
            </a:xfrm>
            <a:custGeom>
              <a:avLst/>
              <a:gdLst/>
              <a:ahLst/>
              <a:cxnLst/>
              <a:rect l="l" t="t" r="r" b="b"/>
              <a:pathLst>
                <a:path w="64769" h="96519">
                  <a:moveTo>
                    <a:pt x="31750" y="0"/>
                  </a:moveTo>
                  <a:lnTo>
                    <a:pt x="20359" y="2639"/>
                  </a:lnTo>
                  <a:lnTo>
                    <a:pt x="10160" y="9683"/>
                  </a:lnTo>
                  <a:lnTo>
                    <a:pt x="2817" y="19823"/>
                  </a:lnTo>
                  <a:lnTo>
                    <a:pt x="0" y="31750"/>
                  </a:lnTo>
                  <a:lnTo>
                    <a:pt x="0" y="96520"/>
                  </a:lnTo>
                  <a:lnTo>
                    <a:pt x="23514" y="90864"/>
                  </a:lnTo>
                  <a:lnTo>
                    <a:pt x="44291" y="76041"/>
                  </a:lnTo>
                  <a:lnTo>
                    <a:pt x="59114" y="55264"/>
                  </a:lnTo>
                  <a:lnTo>
                    <a:pt x="64769" y="31750"/>
                  </a:lnTo>
                  <a:lnTo>
                    <a:pt x="61932" y="19823"/>
                  </a:lnTo>
                  <a:lnTo>
                    <a:pt x="54451" y="9683"/>
                  </a:lnTo>
                  <a:lnTo>
                    <a:pt x="43874" y="2639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04999" y="12954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80">
                  <a:moveTo>
                    <a:pt x="64769" y="193039"/>
                  </a:moveTo>
                  <a:lnTo>
                    <a:pt x="67587" y="181113"/>
                  </a:lnTo>
                  <a:lnTo>
                    <a:pt x="74930" y="170973"/>
                  </a:lnTo>
                  <a:lnTo>
                    <a:pt x="85129" y="163929"/>
                  </a:lnTo>
                  <a:lnTo>
                    <a:pt x="96519" y="161289"/>
                  </a:lnTo>
                  <a:lnTo>
                    <a:pt x="108644" y="163929"/>
                  </a:lnTo>
                  <a:lnTo>
                    <a:pt x="119221" y="170973"/>
                  </a:lnTo>
                  <a:lnTo>
                    <a:pt x="126702" y="181113"/>
                  </a:lnTo>
                  <a:lnTo>
                    <a:pt x="129539" y="193039"/>
                  </a:lnTo>
                  <a:lnTo>
                    <a:pt x="123884" y="216554"/>
                  </a:lnTo>
                  <a:lnTo>
                    <a:pt x="109061" y="237331"/>
                  </a:lnTo>
                  <a:lnTo>
                    <a:pt x="88284" y="252154"/>
                  </a:lnTo>
                  <a:lnTo>
                    <a:pt x="64769" y="257810"/>
                  </a:lnTo>
                  <a:lnTo>
                    <a:pt x="64769" y="193039"/>
                  </a:lnTo>
                  <a:close/>
                </a:path>
                <a:path w="6400800" h="1033780">
                  <a:moveTo>
                    <a:pt x="0" y="0"/>
                  </a:moveTo>
                  <a:lnTo>
                    <a:pt x="0" y="0"/>
                  </a:lnTo>
                </a:path>
                <a:path w="6400800" h="1033780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76260" y="1295400"/>
              <a:ext cx="129539" cy="128270"/>
            </a:xfrm>
            <a:custGeom>
              <a:avLst/>
              <a:gdLst/>
              <a:ahLst/>
              <a:cxnLst/>
              <a:rect l="l" t="t" r="r" b="b"/>
              <a:pathLst>
                <a:path w="129540" h="128269">
                  <a:moveTo>
                    <a:pt x="64770" y="0"/>
                  </a:moveTo>
                  <a:lnTo>
                    <a:pt x="41255" y="5457"/>
                  </a:lnTo>
                  <a:lnTo>
                    <a:pt x="20478" y="19843"/>
                  </a:lnTo>
                  <a:lnTo>
                    <a:pt x="5655" y="40183"/>
                  </a:lnTo>
                  <a:lnTo>
                    <a:pt x="0" y="63500"/>
                  </a:lnTo>
                  <a:lnTo>
                    <a:pt x="0" y="96520"/>
                  </a:lnTo>
                  <a:lnTo>
                    <a:pt x="24050" y="93682"/>
                  </a:lnTo>
                  <a:lnTo>
                    <a:pt x="44767" y="86201"/>
                  </a:lnTo>
                  <a:lnTo>
                    <a:pt x="59293" y="75624"/>
                  </a:lnTo>
                  <a:lnTo>
                    <a:pt x="64770" y="63500"/>
                  </a:lnTo>
                  <a:lnTo>
                    <a:pt x="64770" y="128270"/>
                  </a:lnTo>
                  <a:lnTo>
                    <a:pt x="88820" y="122793"/>
                  </a:lnTo>
                  <a:lnTo>
                    <a:pt x="109537" y="108267"/>
                  </a:lnTo>
                  <a:lnTo>
                    <a:pt x="124063" y="87550"/>
                  </a:lnTo>
                  <a:lnTo>
                    <a:pt x="129540" y="63500"/>
                  </a:lnTo>
                  <a:lnTo>
                    <a:pt x="124063" y="40183"/>
                  </a:lnTo>
                  <a:lnTo>
                    <a:pt x="109537" y="19843"/>
                  </a:lnTo>
                  <a:lnTo>
                    <a:pt x="88820" y="5457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04999" y="12954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80">
                  <a:moveTo>
                    <a:pt x="6336030" y="63500"/>
                  </a:moveTo>
                  <a:lnTo>
                    <a:pt x="6330553" y="75624"/>
                  </a:lnTo>
                  <a:lnTo>
                    <a:pt x="6316027" y="86201"/>
                  </a:lnTo>
                  <a:lnTo>
                    <a:pt x="6295310" y="93682"/>
                  </a:lnTo>
                  <a:lnTo>
                    <a:pt x="6271259" y="96520"/>
                  </a:lnTo>
                  <a:lnTo>
                    <a:pt x="6271259" y="84395"/>
                  </a:lnTo>
                  <a:lnTo>
                    <a:pt x="6271259" y="73818"/>
                  </a:lnTo>
                  <a:lnTo>
                    <a:pt x="6271259" y="66337"/>
                  </a:lnTo>
                  <a:lnTo>
                    <a:pt x="6271259" y="63500"/>
                  </a:lnTo>
                  <a:lnTo>
                    <a:pt x="6276915" y="40183"/>
                  </a:lnTo>
                  <a:lnTo>
                    <a:pt x="6291738" y="19843"/>
                  </a:lnTo>
                  <a:lnTo>
                    <a:pt x="6312515" y="5457"/>
                  </a:lnTo>
                  <a:lnTo>
                    <a:pt x="6336030" y="0"/>
                  </a:lnTo>
                  <a:lnTo>
                    <a:pt x="6360080" y="5457"/>
                  </a:lnTo>
                  <a:lnTo>
                    <a:pt x="6380797" y="19843"/>
                  </a:lnTo>
                  <a:lnTo>
                    <a:pt x="6395323" y="40183"/>
                  </a:lnTo>
                  <a:lnTo>
                    <a:pt x="6400800" y="63500"/>
                  </a:lnTo>
                  <a:lnTo>
                    <a:pt x="6395323" y="87550"/>
                  </a:lnTo>
                  <a:lnTo>
                    <a:pt x="6380797" y="108267"/>
                  </a:lnTo>
                  <a:lnTo>
                    <a:pt x="6360080" y="122793"/>
                  </a:lnTo>
                  <a:lnTo>
                    <a:pt x="6336030" y="128270"/>
                  </a:lnTo>
                  <a:lnTo>
                    <a:pt x="6336030" y="63500"/>
                  </a:lnTo>
                  <a:close/>
                </a:path>
                <a:path w="6400800" h="1033780">
                  <a:moveTo>
                    <a:pt x="0" y="0"/>
                  </a:moveTo>
                  <a:lnTo>
                    <a:pt x="0" y="0"/>
                  </a:lnTo>
                </a:path>
                <a:path w="6400800" h="1033780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04999" y="1488440"/>
              <a:ext cx="64769" cy="64769"/>
            </a:xfrm>
            <a:custGeom>
              <a:avLst/>
              <a:gdLst/>
              <a:ahLst/>
              <a:cxnLst/>
              <a:rect l="l" t="t" r="r" b="b"/>
              <a:pathLst>
                <a:path w="64769" h="64769">
                  <a:moveTo>
                    <a:pt x="0" y="0"/>
                  </a:moveTo>
                  <a:lnTo>
                    <a:pt x="5476" y="23514"/>
                  </a:lnTo>
                  <a:lnTo>
                    <a:pt x="20002" y="44291"/>
                  </a:lnTo>
                  <a:lnTo>
                    <a:pt x="40719" y="59114"/>
                  </a:lnTo>
                  <a:lnTo>
                    <a:pt x="64769" y="64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04999" y="12954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80">
                  <a:moveTo>
                    <a:pt x="64769" y="257810"/>
                  </a:moveTo>
                  <a:lnTo>
                    <a:pt x="40719" y="252154"/>
                  </a:lnTo>
                  <a:lnTo>
                    <a:pt x="20002" y="237331"/>
                  </a:lnTo>
                  <a:lnTo>
                    <a:pt x="5476" y="216554"/>
                  </a:lnTo>
                  <a:lnTo>
                    <a:pt x="0" y="193039"/>
                  </a:lnTo>
                </a:path>
                <a:path w="6400800" h="1033780">
                  <a:moveTo>
                    <a:pt x="0" y="0"/>
                  </a:moveTo>
                  <a:lnTo>
                    <a:pt x="0" y="0"/>
                  </a:lnTo>
                </a:path>
                <a:path w="6400800" h="1033780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76260" y="142367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64770" y="0"/>
                  </a:moveTo>
                  <a:lnTo>
                    <a:pt x="0" y="0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04999" y="12954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80">
                  <a:moveTo>
                    <a:pt x="6336030" y="128270"/>
                  </a:moveTo>
                  <a:lnTo>
                    <a:pt x="6271259" y="128270"/>
                  </a:lnTo>
                </a:path>
                <a:path w="6400800" h="1033780">
                  <a:moveTo>
                    <a:pt x="0" y="0"/>
                  </a:moveTo>
                  <a:lnTo>
                    <a:pt x="0" y="0"/>
                  </a:lnTo>
                </a:path>
                <a:path w="6400800" h="1033780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34539" y="1488440"/>
              <a:ext cx="0" cy="775970"/>
            </a:xfrm>
            <a:custGeom>
              <a:avLst/>
              <a:gdLst/>
              <a:ahLst/>
              <a:cxnLst/>
              <a:rect l="l" t="t" r="r" b="b"/>
              <a:pathLst>
                <a:path h="775969">
                  <a:moveTo>
                    <a:pt x="0" y="0"/>
                  </a:moveTo>
                  <a:lnTo>
                    <a:pt x="0" y="775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04999" y="12954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80">
                  <a:moveTo>
                    <a:pt x="129539" y="193039"/>
                  </a:moveTo>
                  <a:lnTo>
                    <a:pt x="129539" y="969010"/>
                  </a:lnTo>
                </a:path>
                <a:path w="6400800" h="1033780">
                  <a:moveTo>
                    <a:pt x="0" y="0"/>
                  </a:moveTo>
                  <a:lnTo>
                    <a:pt x="0" y="0"/>
                  </a:lnTo>
                </a:path>
                <a:path w="6400800" h="1033780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0"/>
                  </a:moveTo>
                  <a:lnTo>
                    <a:pt x="6312515" y="5457"/>
                  </a:lnTo>
                  <a:lnTo>
                    <a:pt x="6291738" y="19843"/>
                  </a:lnTo>
                  <a:lnTo>
                    <a:pt x="6276915" y="40183"/>
                  </a:lnTo>
                  <a:lnTo>
                    <a:pt x="6271259" y="63500"/>
                  </a:lnTo>
                  <a:lnTo>
                    <a:pt x="6271259" y="128270"/>
                  </a:lnTo>
                  <a:lnTo>
                    <a:pt x="64769" y="128270"/>
                  </a:lnTo>
                  <a:lnTo>
                    <a:pt x="40719" y="133925"/>
                  </a:lnTo>
                  <a:lnTo>
                    <a:pt x="20002" y="148748"/>
                  </a:lnTo>
                  <a:lnTo>
                    <a:pt x="5476" y="169525"/>
                  </a:lnTo>
                  <a:lnTo>
                    <a:pt x="0" y="193039"/>
                  </a:lnTo>
                  <a:lnTo>
                    <a:pt x="0" y="969010"/>
                  </a:lnTo>
                  <a:lnTo>
                    <a:pt x="5476" y="992524"/>
                  </a:lnTo>
                  <a:lnTo>
                    <a:pt x="20002" y="1013301"/>
                  </a:lnTo>
                  <a:lnTo>
                    <a:pt x="40719" y="1028124"/>
                  </a:lnTo>
                  <a:lnTo>
                    <a:pt x="64769" y="1033779"/>
                  </a:lnTo>
                  <a:lnTo>
                    <a:pt x="88284" y="1028124"/>
                  </a:lnTo>
                  <a:lnTo>
                    <a:pt x="109061" y="1013301"/>
                  </a:lnTo>
                  <a:lnTo>
                    <a:pt x="123884" y="992524"/>
                  </a:lnTo>
                  <a:lnTo>
                    <a:pt x="129539" y="969010"/>
                  </a:lnTo>
                  <a:lnTo>
                    <a:pt x="129539" y="904239"/>
                  </a:lnTo>
                  <a:lnTo>
                    <a:pt x="6336030" y="904239"/>
                  </a:lnTo>
                  <a:lnTo>
                    <a:pt x="6360080" y="898584"/>
                  </a:lnTo>
                  <a:lnTo>
                    <a:pt x="6380797" y="883761"/>
                  </a:lnTo>
                  <a:lnTo>
                    <a:pt x="6395323" y="862984"/>
                  </a:lnTo>
                  <a:lnTo>
                    <a:pt x="6400800" y="839470"/>
                  </a:lnTo>
                  <a:lnTo>
                    <a:pt x="6400800" y="63500"/>
                  </a:lnTo>
                  <a:lnTo>
                    <a:pt x="6395323" y="40183"/>
                  </a:lnTo>
                  <a:lnTo>
                    <a:pt x="6380797" y="19843"/>
                  </a:lnTo>
                  <a:lnTo>
                    <a:pt x="6360080" y="5457"/>
                  </a:lnTo>
                  <a:lnTo>
                    <a:pt x="633603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0" y="193039"/>
                  </a:moveTo>
                  <a:lnTo>
                    <a:pt x="5476" y="169525"/>
                  </a:lnTo>
                  <a:lnTo>
                    <a:pt x="20002" y="148748"/>
                  </a:lnTo>
                  <a:lnTo>
                    <a:pt x="40719" y="133925"/>
                  </a:lnTo>
                  <a:lnTo>
                    <a:pt x="64769" y="128270"/>
                  </a:lnTo>
                  <a:lnTo>
                    <a:pt x="6271259" y="128270"/>
                  </a:lnTo>
                  <a:lnTo>
                    <a:pt x="6271259" y="63500"/>
                  </a:lnTo>
                  <a:lnTo>
                    <a:pt x="6276915" y="40183"/>
                  </a:lnTo>
                  <a:lnTo>
                    <a:pt x="6291738" y="19843"/>
                  </a:lnTo>
                  <a:lnTo>
                    <a:pt x="6312515" y="5457"/>
                  </a:lnTo>
                  <a:lnTo>
                    <a:pt x="6336030" y="0"/>
                  </a:lnTo>
                  <a:lnTo>
                    <a:pt x="6360080" y="5457"/>
                  </a:lnTo>
                  <a:lnTo>
                    <a:pt x="6380797" y="19843"/>
                  </a:lnTo>
                  <a:lnTo>
                    <a:pt x="6395323" y="40183"/>
                  </a:lnTo>
                  <a:lnTo>
                    <a:pt x="6400800" y="63500"/>
                  </a:lnTo>
                  <a:lnTo>
                    <a:pt x="6400800" y="839470"/>
                  </a:lnTo>
                  <a:lnTo>
                    <a:pt x="6395323" y="862984"/>
                  </a:lnTo>
                  <a:lnTo>
                    <a:pt x="6380797" y="883761"/>
                  </a:lnTo>
                  <a:lnTo>
                    <a:pt x="6360080" y="898584"/>
                  </a:lnTo>
                  <a:lnTo>
                    <a:pt x="6336030" y="904239"/>
                  </a:lnTo>
                  <a:lnTo>
                    <a:pt x="129539" y="904239"/>
                  </a:lnTo>
                  <a:lnTo>
                    <a:pt x="129539" y="969010"/>
                  </a:lnTo>
                  <a:lnTo>
                    <a:pt x="123884" y="992524"/>
                  </a:lnTo>
                  <a:lnTo>
                    <a:pt x="109061" y="1013301"/>
                  </a:lnTo>
                  <a:lnTo>
                    <a:pt x="88284" y="1028124"/>
                  </a:lnTo>
                  <a:lnTo>
                    <a:pt x="64769" y="1033779"/>
                  </a:lnTo>
                  <a:lnTo>
                    <a:pt x="40719" y="1028124"/>
                  </a:lnTo>
                  <a:lnTo>
                    <a:pt x="20002" y="1013301"/>
                  </a:lnTo>
                  <a:lnTo>
                    <a:pt x="5476" y="992524"/>
                  </a:lnTo>
                  <a:lnTo>
                    <a:pt x="0" y="969010"/>
                  </a:lnTo>
                  <a:lnTo>
                    <a:pt x="0" y="19303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69769" y="2447290"/>
              <a:ext cx="64769" cy="96520"/>
            </a:xfrm>
            <a:custGeom>
              <a:avLst/>
              <a:gdLst/>
              <a:ahLst/>
              <a:cxnLst/>
              <a:rect l="l" t="t" r="r" b="b"/>
              <a:pathLst>
                <a:path w="64769" h="96519">
                  <a:moveTo>
                    <a:pt x="31750" y="0"/>
                  </a:moveTo>
                  <a:lnTo>
                    <a:pt x="20359" y="2639"/>
                  </a:lnTo>
                  <a:lnTo>
                    <a:pt x="10160" y="9683"/>
                  </a:lnTo>
                  <a:lnTo>
                    <a:pt x="2817" y="19823"/>
                  </a:lnTo>
                  <a:lnTo>
                    <a:pt x="0" y="31750"/>
                  </a:lnTo>
                  <a:lnTo>
                    <a:pt x="0" y="96520"/>
                  </a:lnTo>
                  <a:lnTo>
                    <a:pt x="23514" y="90864"/>
                  </a:lnTo>
                  <a:lnTo>
                    <a:pt x="44291" y="76041"/>
                  </a:lnTo>
                  <a:lnTo>
                    <a:pt x="59114" y="55264"/>
                  </a:lnTo>
                  <a:lnTo>
                    <a:pt x="64769" y="31750"/>
                  </a:lnTo>
                  <a:lnTo>
                    <a:pt x="61932" y="19823"/>
                  </a:lnTo>
                  <a:lnTo>
                    <a:pt x="54451" y="9683"/>
                  </a:lnTo>
                  <a:lnTo>
                    <a:pt x="43874" y="2639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193039"/>
                  </a:moveTo>
                  <a:lnTo>
                    <a:pt x="67587" y="181113"/>
                  </a:lnTo>
                  <a:lnTo>
                    <a:pt x="74930" y="170973"/>
                  </a:lnTo>
                  <a:lnTo>
                    <a:pt x="85129" y="163929"/>
                  </a:lnTo>
                  <a:lnTo>
                    <a:pt x="96519" y="161289"/>
                  </a:lnTo>
                  <a:lnTo>
                    <a:pt x="108644" y="163929"/>
                  </a:lnTo>
                  <a:lnTo>
                    <a:pt x="119221" y="170973"/>
                  </a:lnTo>
                  <a:lnTo>
                    <a:pt x="126702" y="181113"/>
                  </a:lnTo>
                  <a:lnTo>
                    <a:pt x="129539" y="193039"/>
                  </a:lnTo>
                  <a:lnTo>
                    <a:pt x="123884" y="216554"/>
                  </a:lnTo>
                  <a:lnTo>
                    <a:pt x="109061" y="237331"/>
                  </a:lnTo>
                  <a:lnTo>
                    <a:pt x="88284" y="252154"/>
                  </a:lnTo>
                  <a:lnTo>
                    <a:pt x="64769" y="257810"/>
                  </a:lnTo>
                  <a:lnTo>
                    <a:pt x="64769" y="19303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176260" y="2286000"/>
              <a:ext cx="129539" cy="128270"/>
            </a:xfrm>
            <a:custGeom>
              <a:avLst/>
              <a:gdLst/>
              <a:ahLst/>
              <a:cxnLst/>
              <a:rect l="l" t="t" r="r" b="b"/>
              <a:pathLst>
                <a:path w="129540" h="128269">
                  <a:moveTo>
                    <a:pt x="64770" y="0"/>
                  </a:moveTo>
                  <a:lnTo>
                    <a:pt x="41255" y="5457"/>
                  </a:lnTo>
                  <a:lnTo>
                    <a:pt x="20478" y="19843"/>
                  </a:lnTo>
                  <a:lnTo>
                    <a:pt x="5655" y="40183"/>
                  </a:lnTo>
                  <a:lnTo>
                    <a:pt x="0" y="63500"/>
                  </a:lnTo>
                  <a:lnTo>
                    <a:pt x="0" y="96520"/>
                  </a:lnTo>
                  <a:lnTo>
                    <a:pt x="24050" y="93682"/>
                  </a:lnTo>
                  <a:lnTo>
                    <a:pt x="44767" y="86201"/>
                  </a:lnTo>
                  <a:lnTo>
                    <a:pt x="59293" y="75624"/>
                  </a:lnTo>
                  <a:lnTo>
                    <a:pt x="64770" y="63500"/>
                  </a:lnTo>
                  <a:lnTo>
                    <a:pt x="64770" y="128270"/>
                  </a:lnTo>
                  <a:lnTo>
                    <a:pt x="88820" y="122793"/>
                  </a:lnTo>
                  <a:lnTo>
                    <a:pt x="109537" y="108267"/>
                  </a:lnTo>
                  <a:lnTo>
                    <a:pt x="124063" y="87550"/>
                  </a:lnTo>
                  <a:lnTo>
                    <a:pt x="129540" y="63500"/>
                  </a:lnTo>
                  <a:lnTo>
                    <a:pt x="124063" y="40183"/>
                  </a:lnTo>
                  <a:lnTo>
                    <a:pt x="109537" y="19843"/>
                  </a:lnTo>
                  <a:lnTo>
                    <a:pt x="88820" y="5457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63500"/>
                  </a:moveTo>
                  <a:lnTo>
                    <a:pt x="6330553" y="75624"/>
                  </a:lnTo>
                  <a:lnTo>
                    <a:pt x="6316027" y="86201"/>
                  </a:lnTo>
                  <a:lnTo>
                    <a:pt x="6295310" y="93682"/>
                  </a:lnTo>
                  <a:lnTo>
                    <a:pt x="6271259" y="96520"/>
                  </a:lnTo>
                  <a:lnTo>
                    <a:pt x="6271259" y="84395"/>
                  </a:lnTo>
                  <a:lnTo>
                    <a:pt x="6271259" y="73818"/>
                  </a:lnTo>
                  <a:lnTo>
                    <a:pt x="6271259" y="66337"/>
                  </a:lnTo>
                  <a:lnTo>
                    <a:pt x="6271259" y="63500"/>
                  </a:lnTo>
                  <a:lnTo>
                    <a:pt x="6276915" y="40183"/>
                  </a:lnTo>
                  <a:lnTo>
                    <a:pt x="6291738" y="19843"/>
                  </a:lnTo>
                  <a:lnTo>
                    <a:pt x="6312515" y="5457"/>
                  </a:lnTo>
                  <a:lnTo>
                    <a:pt x="6336030" y="0"/>
                  </a:lnTo>
                  <a:lnTo>
                    <a:pt x="6360080" y="5457"/>
                  </a:lnTo>
                  <a:lnTo>
                    <a:pt x="6380797" y="19843"/>
                  </a:lnTo>
                  <a:lnTo>
                    <a:pt x="6395323" y="40183"/>
                  </a:lnTo>
                  <a:lnTo>
                    <a:pt x="6400800" y="63500"/>
                  </a:lnTo>
                  <a:lnTo>
                    <a:pt x="6395323" y="87550"/>
                  </a:lnTo>
                  <a:lnTo>
                    <a:pt x="6380797" y="108267"/>
                  </a:lnTo>
                  <a:lnTo>
                    <a:pt x="6360080" y="122793"/>
                  </a:lnTo>
                  <a:lnTo>
                    <a:pt x="6336030" y="128270"/>
                  </a:lnTo>
                  <a:lnTo>
                    <a:pt x="6336030" y="63500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04999" y="2479040"/>
              <a:ext cx="64769" cy="64769"/>
            </a:xfrm>
            <a:custGeom>
              <a:avLst/>
              <a:gdLst/>
              <a:ahLst/>
              <a:cxnLst/>
              <a:rect l="l" t="t" r="r" b="b"/>
              <a:pathLst>
                <a:path w="64769" h="64769">
                  <a:moveTo>
                    <a:pt x="0" y="0"/>
                  </a:moveTo>
                  <a:lnTo>
                    <a:pt x="5476" y="23514"/>
                  </a:lnTo>
                  <a:lnTo>
                    <a:pt x="20002" y="44291"/>
                  </a:lnTo>
                  <a:lnTo>
                    <a:pt x="40719" y="59114"/>
                  </a:lnTo>
                  <a:lnTo>
                    <a:pt x="64769" y="64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257810"/>
                  </a:moveTo>
                  <a:lnTo>
                    <a:pt x="40719" y="252154"/>
                  </a:lnTo>
                  <a:lnTo>
                    <a:pt x="20002" y="237331"/>
                  </a:lnTo>
                  <a:lnTo>
                    <a:pt x="5476" y="216554"/>
                  </a:lnTo>
                  <a:lnTo>
                    <a:pt x="0" y="193039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176260" y="241427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64770" y="0"/>
                  </a:moveTo>
                  <a:lnTo>
                    <a:pt x="0" y="0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128270"/>
                  </a:moveTo>
                  <a:lnTo>
                    <a:pt x="6271259" y="12827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34539" y="2479040"/>
              <a:ext cx="0" cy="775970"/>
            </a:xfrm>
            <a:custGeom>
              <a:avLst/>
              <a:gdLst/>
              <a:ahLst/>
              <a:cxnLst/>
              <a:rect l="l" t="t" r="r" b="b"/>
              <a:pathLst>
                <a:path h="775970">
                  <a:moveTo>
                    <a:pt x="0" y="0"/>
                  </a:moveTo>
                  <a:lnTo>
                    <a:pt x="0" y="775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904999" y="22860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129539" y="193039"/>
                  </a:moveTo>
                  <a:lnTo>
                    <a:pt x="129539" y="96901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79"/>
                  </a:moveTo>
                  <a:lnTo>
                    <a:pt x="6400800" y="1033779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0"/>
                  </a:moveTo>
                  <a:lnTo>
                    <a:pt x="6312713" y="5476"/>
                  </a:lnTo>
                  <a:lnTo>
                    <a:pt x="6292373" y="20002"/>
                  </a:lnTo>
                  <a:lnTo>
                    <a:pt x="6277987" y="40719"/>
                  </a:lnTo>
                  <a:lnTo>
                    <a:pt x="6272530" y="64770"/>
                  </a:lnTo>
                  <a:lnTo>
                    <a:pt x="6272530" y="129539"/>
                  </a:lnTo>
                  <a:lnTo>
                    <a:pt x="64769" y="129539"/>
                  </a:lnTo>
                  <a:lnTo>
                    <a:pt x="40719" y="135016"/>
                  </a:lnTo>
                  <a:lnTo>
                    <a:pt x="20002" y="149542"/>
                  </a:lnTo>
                  <a:lnTo>
                    <a:pt x="5476" y="170259"/>
                  </a:lnTo>
                  <a:lnTo>
                    <a:pt x="0" y="194310"/>
                  </a:lnTo>
                  <a:lnTo>
                    <a:pt x="0" y="969010"/>
                  </a:lnTo>
                  <a:lnTo>
                    <a:pt x="5476" y="992524"/>
                  </a:lnTo>
                  <a:lnTo>
                    <a:pt x="20002" y="1013301"/>
                  </a:lnTo>
                  <a:lnTo>
                    <a:pt x="40719" y="1028124"/>
                  </a:lnTo>
                  <a:lnTo>
                    <a:pt x="64769" y="1033780"/>
                  </a:lnTo>
                  <a:lnTo>
                    <a:pt x="88284" y="1028124"/>
                  </a:lnTo>
                  <a:lnTo>
                    <a:pt x="109061" y="1013301"/>
                  </a:lnTo>
                  <a:lnTo>
                    <a:pt x="123884" y="992524"/>
                  </a:lnTo>
                  <a:lnTo>
                    <a:pt x="129539" y="969010"/>
                  </a:lnTo>
                  <a:lnTo>
                    <a:pt x="129539" y="904239"/>
                  </a:lnTo>
                  <a:lnTo>
                    <a:pt x="6336030" y="904239"/>
                  </a:lnTo>
                  <a:lnTo>
                    <a:pt x="6360080" y="898763"/>
                  </a:lnTo>
                  <a:lnTo>
                    <a:pt x="6380797" y="884237"/>
                  </a:lnTo>
                  <a:lnTo>
                    <a:pt x="6395323" y="863520"/>
                  </a:lnTo>
                  <a:lnTo>
                    <a:pt x="6400800" y="839469"/>
                  </a:lnTo>
                  <a:lnTo>
                    <a:pt x="6400800" y="64770"/>
                  </a:lnTo>
                  <a:lnTo>
                    <a:pt x="6395323" y="40719"/>
                  </a:lnTo>
                  <a:lnTo>
                    <a:pt x="6380797" y="20002"/>
                  </a:lnTo>
                  <a:lnTo>
                    <a:pt x="6360080" y="5476"/>
                  </a:lnTo>
                  <a:lnTo>
                    <a:pt x="633603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0" y="194310"/>
                  </a:moveTo>
                  <a:lnTo>
                    <a:pt x="5476" y="170259"/>
                  </a:lnTo>
                  <a:lnTo>
                    <a:pt x="20002" y="149542"/>
                  </a:lnTo>
                  <a:lnTo>
                    <a:pt x="40719" y="135016"/>
                  </a:lnTo>
                  <a:lnTo>
                    <a:pt x="64769" y="129539"/>
                  </a:lnTo>
                  <a:lnTo>
                    <a:pt x="6272530" y="129539"/>
                  </a:lnTo>
                  <a:lnTo>
                    <a:pt x="6272530" y="64770"/>
                  </a:lnTo>
                  <a:lnTo>
                    <a:pt x="6277987" y="40719"/>
                  </a:lnTo>
                  <a:lnTo>
                    <a:pt x="6292373" y="20002"/>
                  </a:lnTo>
                  <a:lnTo>
                    <a:pt x="6312713" y="5476"/>
                  </a:lnTo>
                  <a:lnTo>
                    <a:pt x="6336030" y="0"/>
                  </a:lnTo>
                  <a:lnTo>
                    <a:pt x="6360080" y="5476"/>
                  </a:lnTo>
                  <a:lnTo>
                    <a:pt x="6380797" y="20002"/>
                  </a:lnTo>
                  <a:lnTo>
                    <a:pt x="6395323" y="40719"/>
                  </a:lnTo>
                  <a:lnTo>
                    <a:pt x="6400800" y="64770"/>
                  </a:lnTo>
                  <a:lnTo>
                    <a:pt x="6400800" y="839469"/>
                  </a:lnTo>
                  <a:lnTo>
                    <a:pt x="6395323" y="863520"/>
                  </a:lnTo>
                  <a:lnTo>
                    <a:pt x="6380797" y="884237"/>
                  </a:lnTo>
                  <a:lnTo>
                    <a:pt x="6360080" y="898763"/>
                  </a:lnTo>
                  <a:lnTo>
                    <a:pt x="6336030" y="904239"/>
                  </a:lnTo>
                  <a:lnTo>
                    <a:pt x="129539" y="904239"/>
                  </a:lnTo>
                  <a:lnTo>
                    <a:pt x="129539" y="969010"/>
                  </a:lnTo>
                  <a:lnTo>
                    <a:pt x="123884" y="992524"/>
                  </a:lnTo>
                  <a:lnTo>
                    <a:pt x="109061" y="1013301"/>
                  </a:lnTo>
                  <a:lnTo>
                    <a:pt x="88284" y="1028124"/>
                  </a:lnTo>
                  <a:lnTo>
                    <a:pt x="64769" y="1033780"/>
                  </a:lnTo>
                  <a:lnTo>
                    <a:pt x="40719" y="1028124"/>
                  </a:lnTo>
                  <a:lnTo>
                    <a:pt x="20002" y="1013301"/>
                  </a:lnTo>
                  <a:lnTo>
                    <a:pt x="5476" y="992524"/>
                  </a:lnTo>
                  <a:lnTo>
                    <a:pt x="0" y="969010"/>
                  </a:lnTo>
                  <a:lnTo>
                    <a:pt x="0" y="194310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69769" y="3437890"/>
              <a:ext cx="64769" cy="96520"/>
            </a:xfrm>
            <a:custGeom>
              <a:avLst/>
              <a:gdLst/>
              <a:ahLst/>
              <a:cxnLst/>
              <a:rect l="l" t="t" r="r" b="b"/>
              <a:pathLst>
                <a:path w="64769" h="96520">
                  <a:moveTo>
                    <a:pt x="31750" y="0"/>
                  </a:moveTo>
                  <a:lnTo>
                    <a:pt x="20359" y="2837"/>
                  </a:lnTo>
                  <a:lnTo>
                    <a:pt x="10160" y="10318"/>
                  </a:lnTo>
                  <a:lnTo>
                    <a:pt x="2817" y="20895"/>
                  </a:lnTo>
                  <a:lnTo>
                    <a:pt x="0" y="33020"/>
                  </a:lnTo>
                  <a:lnTo>
                    <a:pt x="0" y="96520"/>
                  </a:lnTo>
                  <a:lnTo>
                    <a:pt x="23514" y="91062"/>
                  </a:lnTo>
                  <a:lnTo>
                    <a:pt x="44291" y="76676"/>
                  </a:lnTo>
                  <a:lnTo>
                    <a:pt x="59114" y="56336"/>
                  </a:lnTo>
                  <a:lnTo>
                    <a:pt x="64769" y="33020"/>
                  </a:lnTo>
                  <a:lnTo>
                    <a:pt x="61932" y="20895"/>
                  </a:lnTo>
                  <a:lnTo>
                    <a:pt x="54451" y="10318"/>
                  </a:lnTo>
                  <a:lnTo>
                    <a:pt x="43874" y="2837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194310"/>
                  </a:moveTo>
                  <a:lnTo>
                    <a:pt x="67587" y="182185"/>
                  </a:lnTo>
                  <a:lnTo>
                    <a:pt x="74930" y="171608"/>
                  </a:lnTo>
                  <a:lnTo>
                    <a:pt x="85129" y="164127"/>
                  </a:lnTo>
                  <a:lnTo>
                    <a:pt x="96519" y="161289"/>
                  </a:lnTo>
                  <a:lnTo>
                    <a:pt x="108644" y="164127"/>
                  </a:lnTo>
                  <a:lnTo>
                    <a:pt x="119221" y="171608"/>
                  </a:lnTo>
                  <a:lnTo>
                    <a:pt x="126702" y="182185"/>
                  </a:lnTo>
                  <a:lnTo>
                    <a:pt x="129539" y="194310"/>
                  </a:lnTo>
                  <a:lnTo>
                    <a:pt x="123884" y="217626"/>
                  </a:lnTo>
                  <a:lnTo>
                    <a:pt x="109061" y="237966"/>
                  </a:lnTo>
                  <a:lnTo>
                    <a:pt x="88284" y="252352"/>
                  </a:lnTo>
                  <a:lnTo>
                    <a:pt x="64769" y="257810"/>
                  </a:lnTo>
                  <a:lnTo>
                    <a:pt x="64769" y="194310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177530" y="3276600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39">
                  <a:moveTo>
                    <a:pt x="63500" y="0"/>
                  </a:moveTo>
                  <a:lnTo>
                    <a:pt x="40183" y="5476"/>
                  </a:lnTo>
                  <a:lnTo>
                    <a:pt x="19843" y="20002"/>
                  </a:lnTo>
                  <a:lnTo>
                    <a:pt x="5457" y="40719"/>
                  </a:lnTo>
                  <a:lnTo>
                    <a:pt x="0" y="64770"/>
                  </a:lnTo>
                  <a:lnTo>
                    <a:pt x="0" y="96520"/>
                  </a:lnTo>
                  <a:lnTo>
                    <a:pt x="23316" y="93880"/>
                  </a:lnTo>
                  <a:lnTo>
                    <a:pt x="43656" y="86836"/>
                  </a:lnTo>
                  <a:lnTo>
                    <a:pt x="58042" y="76696"/>
                  </a:lnTo>
                  <a:lnTo>
                    <a:pt x="63500" y="64770"/>
                  </a:lnTo>
                  <a:lnTo>
                    <a:pt x="63500" y="129539"/>
                  </a:lnTo>
                  <a:lnTo>
                    <a:pt x="87550" y="123884"/>
                  </a:lnTo>
                  <a:lnTo>
                    <a:pt x="108267" y="109061"/>
                  </a:lnTo>
                  <a:lnTo>
                    <a:pt x="122793" y="88284"/>
                  </a:lnTo>
                  <a:lnTo>
                    <a:pt x="128270" y="64770"/>
                  </a:lnTo>
                  <a:lnTo>
                    <a:pt x="122793" y="40719"/>
                  </a:lnTo>
                  <a:lnTo>
                    <a:pt x="108267" y="20002"/>
                  </a:lnTo>
                  <a:lnTo>
                    <a:pt x="87550" y="5476"/>
                  </a:lnTo>
                  <a:lnTo>
                    <a:pt x="6350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64770"/>
                  </a:moveTo>
                  <a:lnTo>
                    <a:pt x="6330572" y="76696"/>
                  </a:lnTo>
                  <a:lnTo>
                    <a:pt x="6316186" y="86836"/>
                  </a:lnTo>
                  <a:lnTo>
                    <a:pt x="6295846" y="93880"/>
                  </a:lnTo>
                  <a:lnTo>
                    <a:pt x="6272530" y="96520"/>
                  </a:lnTo>
                  <a:lnTo>
                    <a:pt x="6272530" y="85129"/>
                  </a:lnTo>
                  <a:lnTo>
                    <a:pt x="6272530" y="74929"/>
                  </a:lnTo>
                  <a:lnTo>
                    <a:pt x="6272530" y="67587"/>
                  </a:lnTo>
                  <a:lnTo>
                    <a:pt x="6272530" y="64770"/>
                  </a:lnTo>
                  <a:lnTo>
                    <a:pt x="6277987" y="40719"/>
                  </a:lnTo>
                  <a:lnTo>
                    <a:pt x="6292373" y="20002"/>
                  </a:lnTo>
                  <a:lnTo>
                    <a:pt x="6312713" y="5476"/>
                  </a:lnTo>
                  <a:lnTo>
                    <a:pt x="6336030" y="0"/>
                  </a:lnTo>
                  <a:lnTo>
                    <a:pt x="6360080" y="5476"/>
                  </a:lnTo>
                  <a:lnTo>
                    <a:pt x="6380797" y="20002"/>
                  </a:lnTo>
                  <a:lnTo>
                    <a:pt x="6395323" y="40719"/>
                  </a:lnTo>
                  <a:lnTo>
                    <a:pt x="6400800" y="64770"/>
                  </a:lnTo>
                  <a:lnTo>
                    <a:pt x="6395323" y="88284"/>
                  </a:lnTo>
                  <a:lnTo>
                    <a:pt x="6380797" y="109061"/>
                  </a:lnTo>
                  <a:lnTo>
                    <a:pt x="6360080" y="123884"/>
                  </a:lnTo>
                  <a:lnTo>
                    <a:pt x="6336030" y="129539"/>
                  </a:lnTo>
                  <a:lnTo>
                    <a:pt x="6336030" y="64770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04999" y="3470910"/>
              <a:ext cx="64769" cy="63500"/>
            </a:xfrm>
            <a:custGeom>
              <a:avLst/>
              <a:gdLst/>
              <a:ahLst/>
              <a:cxnLst/>
              <a:rect l="l" t="t" r="r" b="b"/>
              <a:pathLst>
                <a:path w="64769" h="63500">
                  <a:moveTo>
                    <a:pt x="0" y="0"/>
                  </a:moveTo>
                  <a:lnTo>
                    <a:pt x="5476" y="23316"/>
                  </a:lnTo>
                  <a:lnTo>
                    <a:pt x="20002" y="43656"/>
                  </a:lnTo>
                  <a:lnTo>
                    <a:pt x="40719" y="58042"/>
                  </a:lnTo>
                  <a:lnTo>
                    <a:pt x="64769" y="6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257810"/>
                  </a:moveTo>
                  <a:lnTo>
                    <a:pt x="40719" y="252352"/>
                  </a:lnTo>
                  <a:lnTo>
                    <a:pt x="20002" y="237966"/>
                  </a:lnTo>
                  <a:lnTo>
                    <a:pt x="5476" y="217626"/>
                  </a:lnTo>
                  <a:lnTo>
                    <a:pt x="0" y="19431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177530" y="3406140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63500" y="0"/>
                  </a:moveTo>
                  <a:lnTo>
                    <a:pt x="0" y="0"/>
                  </a:lnTo>
                  <a:lnTo>
                    <a:pt x="6350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129539"/>
                  </a:moveTo>
                  <a:lnTo>
                    <a:pt x="6272530" y="129539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34539" y="3470910"/>
              <a:ext cx="0" cy="774700"/>
            </a:xfrm>
            <a:custGeom>
              <a:avLst/>
              <a:gdLst/>
              <a:ahLst/>
              <a:cxnLst/>
              <a:rect l="l" t="t" r="r" b="b"/>
              <a:pathLst>
                <a:path h="774700">
                  <a:moveTo>
                    <a:pt x="0" y="0"/>
                  </a:moveTo>
                  <a:lnTo>
                    <a:pt x="0" y="774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04999" y="32766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129539" y="194310"/>
                  </a:moveTo>
                  <a:lnTo>
                    <a:pt x="129539" y="96901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04999" y="4267200"/>
              <a:ext cx="6400800" cy="1032510"/>
            </a:xfrm>
            <a:custGeom>
              <a:avLst/>
              <a:gdLst/>
              <a:ahLst/>
              <a:cxnLst/>
              <a:rect l="l" t="t" r="r" b="b"/>
              <a:pathLst>
                <a:path w="6400800" h="1032510">
                  <a:moveTo>
                    <a:pt x="6336030" y="0"/>
                  </a:moveTo>
                  <a:lnTo>
                    <a:pt x="6312515" y="5457"/>
                  </a:lnTo>
                  <a:lnTo>
                    <a:pt x="6291738" y="19843"/>
                  </a:lnTo>
                  <a:lnTo>
                    <a:pt x="6276915" y="40183"/>
                  </a:lnTo>
                  <a:lnTo>
                    <a:pt x="6271259" y="63500"/>
                  </a:lnTo>
                  <a:lnTo>
                    <a:pt x="6271259" y="128269"/>
                  </a:lnTo>
                  <a:lnTo>
                    <a:pt x="64769" y="128269"/>
                  </a:lnTo>
                  <a:lnTo>
                    <a:pt x="40719" y="133925"/>
                  </a:lnTo>
                  <a:lnTo>
                    <a:pt x="20002" y="148748"/>
                  </a:lnTo>
                  <a:lnTo>
                    <a:pt x="5476" y="169525"/>
                  </a:lnTo>
                  <a:lnTo>
                    <a:pt x="0" y="193039"/>
                  </a:lnTo>
                  <a:lnTo>
                    <a:pt x="0" y="969010"/>
                  </a:lnTo>
                  <a:lnTo>
                    <a:pt x="5476" y="992326"/>
                  </a:lnTo>
                  <a:lnTo>
                    <a:pt x="20002" y="1012666"/>
                  </a:lnTo>
                  <a:lnTo>
                    <a:pt x="40719" y="1027052"/>
                  </a:lnTo>
                  <a:lnTo>
                    <a:pt x="64769" y="1032510"/>
                  </a:lnTo>
                  <a:lnTo>
                    <a:pt x="88284" y="1027052"/>
                  </a:lnTo>
                  <a:lnTo>
                    <a:pt x="109061" y="1012666"/>
                  </a:lnTo>
                  <a:lnTo>
                    <a:pt x="123884" y="992326"/>
                  </a:lnTo>
                  <a:lnTo>
                    <a:pt x="129539" y="969010"/>
                  </a:lnTo>
                  <a:lnTo>
                    <a:pt x="129539" y="904239"/>
                  </a:lnTo>
                  <a:lnTo>
                    <a:pt x="6336030" y="904239"/>
                  </a:lnTo>
                  <a:lnTo>
                    <a:pt x="6360080" y="898584"/>
                  </a:lnTo>
                  <a:lnTo>
                    <a:pt x="6380797" y="883761"/>
                  </a:lnTo>
                  <a:lnTo>
                    <a:pt x="6395323" y="862984"/>
                  </a:lnTo>
                  <a:lnTo>
                    <a:pt x="6400800" y="839469"/>
                  </a:lnTo>
                  <a:lnTo>
                    <a:pt x="6400800" y="63500"/>
                  </a:lnTo>
                  <a:lnTo>
                    <a:pt x="6395323" y="40183"/>
                  </a:lnTo>
                  <a:lnTo>
                    <a:pt x="6380797" y="19843"/>
                  </a:lnTo>
                  <a:lnTo>
                    <a:pt x="6360080" y="5457"/>
                  </a:lnTo>
                  <a:lnTo>
                    <a:pt x="633603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04999" y="42672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0" y="193039"/>
                  </a:moveTo>
                  <a:lnTo>
                    <a:pt x="5476" y="169525"/>
                  </a:lnTo>
                  <a:lnTo>
                    <a:pt x="20002" y="148748"/>
                  </a:lnTo>
                  <a:lnTo>
                    <a:pt x="40719" y="133925"/>
                  </a:lnTo>
                  <a:lnTo>
                    <a:pt x="64769" y="128269"/>
                  </a:lnTo>
                  <a:lnTo>
                    <a:pt x="6271259" y="128269"/>
                  </a:lnTo>
                  <a:lnTo>
                    <a:pt x="6271259" y="63500"/>
                  </a:lnTo>
                  <a:lnTo>
                    <a:pt x="6276915" y="40183"/>
                  </a:lnTo>
                  <a:lnTo>
                    <a:pt x="6291738" y="19843"/>
                  </a:lnTo>
                  <a:lnTo>
                    <a:pt x="6312515" y="5457"/>
                  </a:lnTo>
                  <a:lnTo>
                    <a:pt x="6336030" y="0"/>
                  </a:lnTo>
                  <a:lnTo>
                    <a:pt x="6360080" y="5457"/>
                  </a:lnTo>
                  <a:lnTo>
                    <a:pt x="6380797" y="19843"/>
                  </a:lnTo>
                  <a:lnTo>
                    <a:pt x="6395323" y="40183"/>
                  </a:lnTo>
                  <a:lnTo>
                    <a:pt x="6400800" y="63500"/>
                  </a:lnTo>
                  <a:lnTo>
                    <a:pt x="6400800" y="839469"/>
                  </a:lnTo>
                  <a:lnTo>
                    <a:pt x="6395323" y="862984"/>
                  </a:lnTo>
                  <a:lnTo>
                    <a:pt x="6380797" y="883761"/>
                  </a:lnTo>
                  <a:lnTo>
                    <a:pt x="6360080" y="898584"/>
                  </a:lnTo>
                  <a:lnTo>
                    <a:pt x="6336030" y="904239"/>
                  </a:lnTo>
                  <a:lnTo>
                    <a:pt x="129539" y="904239"/>
                  </a:lnTo>
                  <a:lnTo>
                    <a:pt x="129539" y="969010"/>
                  </a:lnTo>
                  <a:lnTo>
                    <a:pt x="123884" y="992326"/>
                  </a:lnTo>
                  <a:lnTo>
                    <a:pt x="109061" y="1012666"/>
                  </a:lnTo>
                  <a:lnTo>
                    <a:pt x="88284" y="1027052"/>
                  </a:lnTo>
                  <a:lnTo>
                    <a:pt x="64769" y="1032510"/>
                  </a:lnTo>
                  <a:lnTo>
                    <a:pt x="40719" y="1027052"/>
                  </a:lnTo>
                  <a:lnTo>
                    <a:pt x="20002" y="1012666"/>
                  </a:lnTo>
                  <a:lnTo>
                    <a:pt x="5476" y="992326"/>
                  </a:lnTo>
                  <a:lnTo>
                    <a:pt x="0" y="969010"/>
                  </a:lnTo>
                  <a:lnTo>
                    <a:pt x="0" y="19303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69769" y="4428490"/>
              <a:ext cx="64769" cy="96520"/>
            </a:xfrm>
            <a:custGeom>
              <a:avLst/>
              <a:gdLst/>
              <a:ahLst/>
              <a:cxnLst/>
              <a:rect l="l" t="t" r="r" b="b"/>
              <a:pathLst>
                <a:path w="64769" h="96520">
                  <a:moveTo>
                    <a:pt x="31750" y="0"/>
                  </a:moveTo>
                  <a:lnTo>
                    <a:pt x="20359" y="2639"/>
                  </a:lnTo>
                  <a:lnTo>
                    <a:pt x="10160" y="9683"/>
                  </a:lnTo>
                  <a:lnTo>
                    <a:pt x="2817" y="19823"/>
                  </a:lnTo>
                  <a:lnTo>
                    <a:pt x="0" y="31750"/>
                  </a:lnTo>
                  <a:lnTo>
                    <a:pt x="0" y="96520"/>
                  </a:lnTo>
                  <a:lnTo>
                    <a:pt x="23514" y="90864"/>
                  </a:lnTo>
                  <a:lnTo>
                    <a:pt x="44291" y="76041"/>
                  </a:lnTo>
                  <a:lnTo>
                    <a:pt x="59114" y="55264"/>
                  </a:lnTo>
                  <a:lnTo>
                    <a:pt x="64769" y="31750"/>
                  </a:lnTo>
                  <a:lnTo>
                    <a:pt x="61932" y="19823"/>
                  </a:lnTo>
                  <a:lnTo>
                    <a:pt x="54451" y="9683"/>
                  </a:lnTo>
                  <a:lnTo>
                    <a:pt x="43874" y="2639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04999" y="42672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193039"/>
                  </a:moveTo>
                  <a:lnTo>
                    <a:pt x="67587" y="181113"/>
                  </a:lnTo>
                  <a:lnTo>
                    <a:pt x="74930" y="170973"/>
                  </a:lnTo>
                  <a:lnTo>
                    <a:pt x="85129" y="163929"/>
                  </a:lnTo>
                  <a:lnTo>
                    <a:pt x="96519" y="161289"/>
                  </a:lnTo>
                  <a:lnTo>
                    <a:pt x="108644" y="163929"/>
                  </a:lnTo>
                  <a:lnTo>
                    <a:pt x="119221" y="170973"/>
                  </a:lnTo>
                  <a:lnTo>
                    <a:pt x="126702" y="181113"/>
                  </a:lnTo>
                  <a:lnTo>
                    <a:pt x="129539" y="193039"/>
                  </a:lnTo>
                  <a:lnTo>
                    <a:pt x="123884" y="216554"/>
                  </a:lnTo>
                  <a:lnTo>
                    <a:pt x="109061" y="237331"/>
                  </a:lnTo>
                  <a:lnTo>
                    <a:pt x="88284" y="252154"/>
                  </a:lnTo>
                  <a:lnTo>
                    <a:pt x="64769" y="257810"/>
                  </a:lnTo>
                  <a:lnTo>
                    <a:pt x="64769" y="19303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176260" y="4267200"/>
              <a:ext cx="129539" cy="128270"/>
            </a:xfrm>
            <a:custGeom>
              <a:avLst/>
              <a:gdLst/>
              <a:ahLst/>
              <a:cxnLst/>
              <a:rect l="l" t="t" r="r" b="b"/>
              <a:pathLst>
                <a:path w="129540" h="128270">
                  <a:moveTo>
                    <a:pt x="64770" y="0"/>
                  </a:moveTo>
                  <a:lnTo>
                    <a:pt x="41255" y="5457"/>
                  </a:lnTo>
                  <a:lnTo>
                    <a:pt x="20478" y="19843"/>
                  </a:lnTo>
                  <a:lnTo>
                    <a:pt x="5655" y="40183"/>
                  </a:lnTo>
                  <a:lnTo>
                    <a:pt x="0" y="63500"/>
                  </a:lnTo>
                  <a:lnTo>
                    <a:pt x="0" y="96519"/>
                  </a:lnTo>
                  <a:lnTo>
                    <a:pt x="24050" y="93682"/>
                  </a:lnTo>
                  <a:lnTo>
                    <a:pt x="44767" y="86201"/>
                  </a:lnTo>
                  <a:lnTo>
                    <a:pt x="59293" y="75624"/>
                  </a:lnTo>
                  <a:lnTo>
                    <a:pt x="64770" y="63500"/>
                  </a:lnTo>
                  <a:lnTo>
                    <a:pt x="64770" y="128269"/>
                  </a:lnTo>
                  <a:lnTo>
                    <a:pt x="88820" y="122793"/>
                  </a:lnTo>
                  <a:lnTo>
                    <a:pt x="109537" y="108267"/>
                  </a:lnTo>
                  <a:lnTo>
                    <a:pt x="124063" y="87550"/>
                  </a:lnTo>
                  <a:lnTo>
                    <a:pt x="129540" y="63500"/>
                  </a:lnTo>
                  <a:lnTo>
                    <a:pt x="124063" y="40183"/>
                  </a:lnTo>
                  <a:lnTo>
                    <a:pt x="109537" y="19843"/>
                  </a:lnTo>
                  <a:lnTo>
                    <a:pt x="88820" y="5457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04999" y="42672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63500"/>
                  </a:moveTo>
                  <a:lnTo>
                    <a:pt x="6330553" y="75624"/>
                  </a:lnTo>
                  <a:lnTo>
                    <a:pt x="6316027" y="86201"/>
                  </a:lnTo>
                  <a:lnTo>
                    <a:pt x="6295310" y="93682"/>
                  </a:lnTo>
                  <a:lnTo>
                    <a:pt x="6271259" y="96519"/>
                  </a:lnTo>
                  <a:lnTo>
                    <a:pt x="6271259" y="84395"/>
                  </a:lnTo>
                  <a:lnTo>
                    <a:pt x="6271259" y="73818"/>
                  </a:lnTo>
                  <a:lnTo>
                    <a:pt x="6271259" y="66337"/>
                  </a:lnTo>
                  <a:lnTo>
                    <a:pt x="6271259" y="63500"/>
                  </a:lnTo>
                  <a:lnTo>
                    <a:pt x="6276915" y="40183"/>
                  </a:lnTo>
                  <a:lnTo>
                    <a:pt x="6291738" y="19843"/>
                  </a:lnTo>
                  <a:lnTo>
                    <a:pt x="6312515" y="5457"/>
                  </a:lnTo>
                  <a:lnTo>
                    <a:pt x="6336030" y="0"/>
                  </a:lnTo>
                  <a:lnTo>
                    <a:pt x="6360080" y="5457"/>
                  </a:lnTo>
                  <a:lnTo>
                    <a:pt x="6380797" y="19843"/>
                  </a:lnTo>
                  <a:lnTo>
                    <a:pt x="6395323" y="40183"/>
                  </a:lnTo>
                  <a:lnTo>
                    <a:pt x="6400800" y="63500"/>
                  </a:lnTo>
                  <a:lnTo>
                    <a:pt x="6395323" y="87550"/>
                  </a:lnTo>
                  <a:lnTo>
                    <a:pt x="6380797" y="108267"/>
                  </a:lnTo>
                  <a:lnTo>
                    <a:pt x="6360080" y="122793"/>
                  </a:lnTo>
                  <a:lnTo>
                    <a:pt x="6336030" y="128269"/>
                  </a:lnTo>
                  <a:lnTo>
                    <a:pt x="6336030" y="63500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04999" y="4460240"/>
              <a:ext cx="64769" cy="64769"/>
            </a:xfrm>
            <a:custGeom>
              <a:avLst/>
              <a:gdLst/>
              <a:ahLst/>
              <a:cxnLst/>
              <a:rect l="l" t="t" r="r" b="b"/>
              <a:pathLst>
                <a:path w="64769" h="64770">
                  <a:moveTo>
                    <a:pt x="0" y="0"/>
                  </a:moveTo>
                  <a:lnTo>
                    <a:pt x="5476" y="23514"/>
                  </a:lnTo>
                  <a:lnTo>
                    <a:pt x="20002" y="44291"/>
                  </a:lnTo>
                  <a:lnTo>
                    <a:pt x="40719" y="59114"/>
                  </a:lnTo>
                  <a:lnTo>
                    <a:pt x="64769" y="64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04999" y="42672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257810"/>
                  </a:moveTo>
                  <a:lnTo>
                    <a:pt x="40719" y="252154"/>
                  </a:lnTo>
                  <a:lnTo>
                    <a:pt x="20002" y="237331"/>
                  </a:lnTo>
                  <a:lnTo>
                    <a:pt x="5476" y="216554"/>
                  </a:lnTo>
                  <a:lnTo>
                    <a:pt x="0" y="193039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176260" y="4395469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64770" y="0"/>
                  </a:moveTo>
                  <a:lnTo>
                    <a:pt x="0" y="0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904999" y="42672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128269"/>
                  </a:moveTo>
                  <a:lnTo>
                    <a:pt x="6271259" y="128269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34539" y="4460240"/>
              <a:ext cx="0" cy="775970"/>
            </a:xfrm>
            <a:custGeom>
              <a:avLst/>
              <a:gdLst/>
              <a:ahLst/>
              <a:cxnLst/>
              <a:rect l="l" t="t" r="r" b="b"/>
              <a:pathLst>
                <a:path h="775970">
                  <a:moveTo>
                    <a:pt x="0" y="0"/>
                  </a:moveTo>
                  <a:lnTo>
                    <a:pt x="0" y="775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04999" y="4267200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129539" y="193039"/>
                  </a:moveTo>
                  <a:lnTo>
                    <a:pt x="129539" y="96901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0"/>
                  </a:moveTo>
                  <a:lnTo>
                    <a:pt x="6312713" y="5476"/>
                  </a:lnTo>
                  <a:lnTo>
                    <a:pt x="6292373" y="20002"/>
                  </a:lnTo>
                  <a:lnTo>
                    <a:pt x="6277987" y="40719"/>
                  </a:lnTo>
                  <a:lnTo>
                    <a:pt x="6272530" y="64769"/>
                  </a:lnTo>
                  <a:lnTo>
                    <a:pt x="6272530" y="129540"/>
                  </a:lnTo>
                  <a:lnTo>
                    <a:pt x="64769" y="129540"/>
                  </a:lnTo>
                  <a:lnTo>
                    <a:pt x="40719" y="135016"/>
                  </a:lnTo>
                  <a:lnTo>
                    <a:pt x="20002" y="149542"/>
                  </a:lnTo>
                  <a:lnTo>
                    <a:pt x="5476" y="170259"/>
                  </a:lnTo>
                  <a:lnTo>
                    <a:pt x="0" y="194309"/>
                  </a:lnTo>
                  <a:lnTo>
                    <a:pt x="0" y="969010"/>
                  </a:lnTo>
                  <a:lnTo>
                    <a:pt x="5476" y="992524"/>
                  </a:lnTo>
                  <a:lnTo>
                    <a:pt x="20002" y="1013301"/>
                  </a:lnTo>
                  <a:lnTo>
                    <a:pt x="40719" y="1028124"/>
                  </a:lnTo>
                  <a:lnTo>
                    <a:pt x="64769" y="1033780"/>
                  </a:lnTo>
                  <a:lnTo>
                    <a:pt x="88284" y="1028124"/>
                  </a:lnTo>
                  <a:lnTo>
                    <a:pt x="109061" y="1013301"/>
                  </a:lnTo>
                  <a:lnTo>
                    <a:pt x="123884" y="992524"/>
                  </a:lnTo>
                  <a:lnTo>
                    <a:pt x="129539" y="969010"/>
                  </a:lnTo>
                  <a:lnTo>
                    <a:pt x="129539" y="904240"/>
                  </a:lnTo>
                  <a:lnTo>
                    <a:pt x="6336030" y="904240"/>
                  </a:lnTo>
                  <a:lnTo>
                    <a:pt x="6360080" y="898763"/>
                  </a:lnTo>
                  <a:lnTo>
                    <a:pt x="6380797" y="884237"/>
                  </a:lnTo>
                  <a:lnTo>
                    <a:pt x="6395323" y="863520"/>
                  </a:lnTo>
                  <a:lnTo>
                    <a:pt x="6400800" y="839469"/>
                  </a:lnTo>
                  <a:lnTo>
                    <a:pt x="6400800" y="64769"/>
                  </a:lnTo>
                  <a:lnTo>
                    <a:pt x="6395323" y="40719"/>
                  </a:lnTo>
                  <a:lnTo>
                    <a:pt x="6380797" y="20002"/>
                  </a:lnTo>
                  <a:lnTo>
                    <a:pt x="6360080" y="5476"/>
                  </a:lnTo>
                  <a:lnTo>
                    <a:pt x="633603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0" y="194309"/>
                  </a:moveTo>
                  <a:lnTo>
                    <a:pt x="5476" y="170259"/>
                  </a:lnTo>
                  <a:lnTo>
                    <a:pt x="20002" y="149542"/>
                  </a:lnTo>
                  <a:lnTo>
                    <a:pt x="40719" y="135016"/>
                  </a:lnTo>
                  <a:lnTo>
                    <a:pt x="64769" y="129540"/>
                  </a:lnTo>
                  <a:lnTo>
                    <a:pt x="6272530" y="129540"/>
                  </a:lnTo>
                  <a:lnTo>
                    <a:pt x="6272530" y="64769"/>
                  </a:lnTo>
                  <a:lnTo>
                    <a:pt x="6277987" y="40719"/>
                  </a:lnTo>
                  <a:lnTo>
                    <a:pt x="6292373" y="20002"/>
                  </a:lnTo>
                  <a:lnTo>
                    <a:pt x="6312713" y="5476"/>
                  </a:lnTo>
                  <a:lnTo>
                    <a:pt x="6336030" y="0"/>
                  </a:lnTo>
                  <a:lnTo>
                    <a:pt x="6360080" y="5476"/>
                  </a:lnTo>
                  <a:lnTo>
                    <a:pt x="6380797" y="20002"/>
                  </a:lnTo>
                  <a:lnTo>
                    <a:pt x="6395323" y="40719"/>
                  </a:lnTo>
                  <a:lnTo>
                    <a:pt x="6400800" y="64769"/>
                  </a:lnTo>
                  <a:lnTo>
                    <a:pt x="6400800" y="839469"/>
                  </a:lnTo>
                  <a:lnTo>
                    <a:pt x="6395323" y="863520"/>
                  </a:lnTo>
                  <a:lnTo>
                    <a:pt x="6380797" y="884237"/>
                  </a:lnTo>
                  <a:lnTo>
                    <a:pt x="6360080" y="898763"/>
                  </a:lnTo>
                  <a:lnTo>
                    <a:pt x="6336030" y="904240"/>
                  </a:lnTo>
                  <a:lnTo>
                    <a:pt x="129539" y="904240"/>
                  </a:lnTo>
                  <a:lnTo>
                    <a:pt x="129539" y="969010"/>
                  </a:lnTo>
                  <a:lnTo>
                    <a:pt x="123884" y="992524"/>
                  </a:lnTo>
                  <a:lnTo>
                    <a:pt x="109061" y="1013301"/>
                  </a:lnTo>
                  <a:lnTo>
                    <a:pt x="88284" y="1028124"/>
                  </a:lnTo>
                  <a:lnTo>
                    <a:pt x="64769" y="1033780"/>
                  </a:lnTo>
                  <a:lnTo>
                    <a:pt x="40719" y="1028124"/>
                  </a:lnTo>
                  <a:lnTo>
                    <a:pt x="20002" y="1013301"/>
                  </a:lnTo>
                  <a:lnTo>
                    <a:pt x="5476" y="992524"/>
                  </a:lnTo>
                  <a:lnTo>
                    <a:pt x="0" y="969010"/>
                  </a:lnTo>
                  <a:lnTo>
                    <a:pt x="0" y="19430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69769" y="5495290"/>
              <a:ext cx="64769" cy="96520"/>
            </a:xfrm>
            <a:custGeom>
              <a:avLst/>
              <a:gdLst/>
              <a:ahLst/>
              <a:cxnLst/>
              <a:rect l="l" t="t" r="r" b="b"/>
              <a:pathLst>
                <a:path w="64769" h="96520">
                  <a:moveTo>
                    <a:pt x="31750" y="0"/>
                  </a:moveTo>
                  <a:lnTo>
                    <a:pt x="20359" y="2837"/>
                  </a:lnTo>
                  <a:lnTo>
                    <a:pt x="10160" y="10318"/>
                  </a:lnTo>
                  <a:lnTo>
                    <a:pt x="2817" y="20895"/>
                  </a:lnTo>
                  <a:lnTo>
                    <a:pt x="0" y="33020"/>
                  </a:lnTo>
                  <a:lnTo>
                    <a:pt x="0" y="96520"/>
                  </a:lnTo>
                  <a:lnTo>
                    <a:pt x="23514" y="91062"/>
                  </a:lnTo>
                  <a:lnTo>
                    <a:pt x="44291" y="76676"/>
                  </a:lnTo>
                  <a:lnTo>
                    <a:pt x="59114" y="56336"/>
                  </a:lnTo>
                  <a:lnTo>
                    <a:pt x="64769" y="33020"/>
                  </a:lnTo>
                  <a:lnTo>
                    <a:pt x="61932" y="20895"/>
                  </a:lnTo>
                  <a:lnTo>
                    <a:pt x="54451" y="10318"/>
                  </a:lnTo>
                  <a:lnTo>
                    <a:pt x="43874" y="2837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194309"/>
                  </a:moveTo>
                  <a:lnTo>
                    <a:pt x="67587" y="182185"/>
                  </a:lnTo>
                  <a:lnTo>
                    <a:pt x="74930" y="171608"/>
                  </a:lnTo>
                  <a:lnTo>
                    <a:pt x="85129" y="164127"/>
                  </a:lnTo>
                  <a:lnTo>
                    <a:pt x="96519" y="161290"/>
                  </a:lnTo>
                  <a:lnTo>
                    <a:pt x="108644" y="164127"/>
                  </a:lnTo>
                  <a:lnTo>
                    <a:pt x="119221" y="171608"/>
                  </a:lnTo>
                  <a:lnTo>
                    <a:pt x="126702" y="182185"/>
                  </a:lnTo>
                  <a:lnTo>
                    <a:pt x="129539" y="194309"/>
                  </a:lnTo>
                  <a:lnTo>
                    <a:pt x="123884" y="217626"/>
                  </a:lnTo>
                  <a:lnTo>
                    <a:pt x="109061" y="237966"/>
                  </a:lnTo>
                  <a:lnTo>
                    <a:pt x="88284" y="252352"/>
                  </a:lnTo>
                  <a:lnTo>
                    <a:pt x="64769" y="257809"/>
                  </a:lnTo>
                  <a:lnTo>
                    <a:pt x="64769" y="19430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177530" y="5333999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39">
                  <a:moveTo>
                    <a:pt x="63500" y="0"/>
                  </a:moveTo>
                  <a:lnTo>
                    <a:pt x="40183" y="5476"/>
                  </a:lnTo>
                  <a:lnTo>
                    <a:pt x="19843" y="20002"/>
                  </a:lnTo>
                  <a:lnTo>
                    <a:pt x="5457" y="40719"/>
                  </a:lnTo>
                  <a:lnTo>
                    <a:pt x="0" y="64769"/>
                  </a:lnTo>
                  <a:lnTo>
                    <a:pt x="0" y="96519"/>
                  </a:lnTo>
                  <a:lnTo>
                    <a:pt x="23316" y="93880"/>
                  </a:lnTo>
                  <a:lnTo>
                    <a:pt x="43656" y="86836"/>
                  </a:lnTo>
                  <a:lnTo>
                    <a:pt x="58042" y="76696"/>
                  </a:lnTo>
                  <a:lnTo>
                    <a:pt x="63500" y="64769"/>
                  </a:lnTo>
                  <a:lnTo>
                    <a:pt x="63500" y="129540"/>
                  </a:lnTo>
                  <a:lnTo>
                    <a:pt x="87550" y="123884"/>
                  </a:lnTo>
                  <a:lnTo>
                    <a:pt x="108267" y="109061"/>
                  </a:lnTo>
                  <a:lnTo>
                    <a:pt x="122793" y="88284"/>
                  </a:lnTo>
                  <a:lnTo>
                    <a:pt x="128270" y="64769"/>
                  </a:lnTo>
                  <a:lnTo>
                    <a:pt x="122793" y="40719"/>
                  </a:lnTo>
                  <a:lnTo>
                    <a:pt x="108267" y="20002"/>
                  </a:lnTo>
                  <a:lnTo>
                    <a:pt x="87550" y="5476"/>
                  </a:lnTo>
                  <a:lnTo>
                    <a:pt x="6350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64769"/>
                  </a:moveTo>
                  <a:lnTo>
                    <a:pt x="6330572" y="76696"/>
                  </a:lnTo>
                  <a:lnTo>
                    <a:pt x="6316186" y="86836"/>
                  </a:lnTo>
                  <a:lnTo>
                    <a:pt x="6295846" y="93880"/>
                  </a:lnTo>
                  <a:lnTo>
                    <a:pt x="6272530" y="96519"/>
                  </a:lnTo>
                  <a:lnTo>
                    <a:pt x="6272530" y="85129"/>
                  </a:lnTo>
                  <a:lnTo>
                    <a:pt x="6272530" y="74930"/>
                  </a:lnTo>
                  <a:lnTo>
                    <a:pt x="6272530" y="67587"/>
                  </a:lnTo>
                  <a:lnTo>
                    <a:pt x="6272530" y="64769"/>
                  </a:lnTo>
                  <a:lnTo>
                    <a:pt x="6277987" y="40719"/>
                  </a:lnTo>
                  <a:lnTo>
                    <a:pt x="6292373" y="20002"/>
                  </a:lnTo>
                  <a:lnTo>
                    <a:pt x="6312713" y="5476"/>
                  </a:lnTo>
                  <a:lnTo>
                    <a:pt x="6336030" y="0"/>
                  </a:lnTo>
                  <a:lnTo>
                    <a:pt x="6360080" y="5476"/>
                  </a:lnTo>
                  <a:lnTo>
                    <a:pt x="6380797" y="20002"/>
                  </a:lnTo>
                  <a:lnTo>
                    <a:pt x="6395323" y="40719"/>
                  </a:lnTo>
                  <a:lnTo>
                    <a:pt x="6400800" y="64769"/>
                  </a:lnTo>
                  <a:lnTo>
                    <a:pt x="6395323" y="88284"/>
                  </a:lnTo>
                  <a:lnTo>
                    <a:pt x="6380797" y="109061"/>
                  </a:lnTo>
                  <a:lnTo>
                    <a:pt x="6360080" y="123884"/>
                  </a:lnTo>
                  <a:lnTo>
                    <a:pt x="6336030" y="129540"/>
                  </a:lnTo>
                  <a:lnTo>
                    <a:pt x="6336030" y="64769"/>
                  </a:lnTo>
                  <a:close/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904999" y="5528310"/>
              <a:ext cx="64769" cy="63500"/>
            </a:xfrm>
            <a:custGeom>
              <a:avLst/>
              <a:gdLst/>
              <a:ahLst/>
              <a:cxnLst/>
              <a:rect l="l" t="t" r="r" b="b"/>
              <a:pathLst>
                <a:path w="64769" h="63500">
                  <a:moveTo>
                    <a:pt x="0" y="0"/>
                  </a:moveTo>
                  <a:lnTo>
                    <a:pt x="5476" y="23316"/>
                  </a:lnTo>
                  <a:lnTo>
                    <a:pt x="20002" y="43656"/>
                  </a:lnTo>
                  <a:lnTo>
                    <a:pt x="40719" y="58042"/>
                  </a:lnTo>
                  <a:lnTo>
                    <a:pt x="64769" y="6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4769" y="257809"/>
                  </a:moveTo>
                  <a:lnTo>
                    <a:pt x="40719" y="252352"/>
                  </a:lnTo>
                  <a:lnTo>
                    <a:pt x="20002" y="237966"/>
                  </a:lnTo>
                  <a:lnTo>
                    <a:pt x="5476" y="217626"/>
                  </a:lnTo>
                  <a:lnTo>
                    <a:pt x="0" y="194309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177530" y="5463540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63500" y="0"/>
                  </a:moveTo>
                  <a:lnTo>
                    <a:pt x="0" y="0"/>
                  </a:lnTo>
                  <a:lnTo>
                    <a:pt x="6350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6336030" y="129540"/>
                  </a:moveTo>
                  <a:lnTo>
                    <a:pt x="6272530" y="12954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034539" y="5528310"/>
              <a:ext cx="0" cy="774700"/>
            </a:xfrm>
            <a:custGeom>
              <a:avLst/>
              <a:gdLst/>
              <a:ahLst/>
              <a:cxnLst/>
              <a:rect l="l" t="t" r="r" b="b"/>
              <a:pathLst>
                <a:path h="774700">
                  <a:moveTo>
                    <a:pt x="0" y="0"/>
                  </a:moveTo>
                  <a:lnTo>
                    <a:pt x="0" y="774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904999" y="5333999"/>
              <a:ext cx="6400800" cy="1033780"/>
            </a:xfrm>
            <a:custGeom>
              <a:avLst/>
              <a:gdLst/>
              <a:ahLst/>
              <a:cxnLst/>
              <a:rect l="l" t="t" r="r" b="b"/>
              <a:pathLst>
                <a:path w="6400800" h="1033779">
                  <a:moveTo>
                    <a:pt x="129539" y="194309"/>
                  </a:moveTo>
                  <a:lnTo>
                    <a:pt x="129539" y="969010"/>
                  </a:lnTo>
                </a:path>
                <a:path w="6400800" h="1033779">
                  <a:moveTo>
                    <a:pt x="0" y="0"/>
                  </a:moveTo>
                  <a:lnTo>
                    <a:pt x="0" y="0"/>
                  </a:lnTo>
                </a:path>
                <a:path w="6400800" h="1033779">
                  <a:moveTo>
                    <a:pt x="6400800" y="1033780"/>
                  </a:moveTo>
                  <a:lnTo>
                    <a:pt x="6400800" y="1033780"/>
                  </a:lnTo>
                </a:path>
              </a:pathLst>
            </a:custGeom>
            <a:ln w="25518">
              <a:solidFill>
                <a:srgbClr val="074F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847339" y="1524000"/>
            <a:ext cx="4516120" cy="461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3600" dirty="0">
              <a:latin typeface="Times New Roman"/>
              <a:cs typeface="Times New Roman"/>
            </a:endParaRPr>
          </a:p>
          <a:p>
            <a:pPr marL="1070610" marR="1064895" algn="ctr">
              <a:lnSpc>
                <a:spcPts val="7809"/>
              </a:lnSpc>
              <a:spcBef>
                <a:spcPts val="830"/>
              </a:spcBef>
            </a:pP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6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Profession 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6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Method</a:t>
            </a:r>
            <a:endParaRPr sz="3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630"/>
              </a:spcBef>
            </a:pP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Government</a:t>
            </a:r>
            <a:r>
              <a:rPr sz="36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Service</a:t>
            </a:r>
            <a:endParaRPr sz="3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Health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36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Public</a:t>
            </a: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100" y="737073"/>
            <a:ext cx="838435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HEALTH</a:t>
            </a:r>
            <a:r>
              <a:rPr lang="en-IN" b="1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1949450"/>
            <a:ext cx="2409190" cy="120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Public</a:t>
            </a:r>
            <a:r>
              <a:rPr sz="3200"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Health  </a:t>
            </a:r>
            <a:r>
              <a:rPr sz="3200" b="1" dirty="0">
                <a:solidFill>
                  <a:srgbClr val="0000FF"/>
                </a:solidFill>
                <a:latin typeface="Times New Roman"/>
                <a:cs typeface="Times New Roman"/>
              </a:rPr>
              <a:t>Model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5101590"/>
            <a:ext cx="339090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2920" dirty="0">
                <a:solidFill>
                  <a:srgbClr val="0ACFD8"/>
                </a:solidFill>
                <a:latin typeface="Symbol"/>
                <a:cs typeface="Symbol"/>
              </a:rPr>
              <a:t>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4090" y="1991360"/>
            <a:ext cx="1428750" cy="1201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820" marR="5080" indent="-198120">
              <a:lnSpc>
                <a:spcPct val="120600"/>
              </a:lnSpc>
              <a:spcBef>
                <a:spcPts val="95"/>
              </a:spcBef>
            </a:pPr>
            <a:r>
              <a:rPr sz="32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Me</a:t>
            </a:r>
            <a:r>
              <a:rPr sz="32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di</a:t>
            </a:r>
            <a:r>
              <a:rPr sz="32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ca</a:t>
            </a:r>
            <a:r>
              <a:rPr sz="3200" b="1" dirty="0">
                <a:solidFill>
                  <a:srgbClr val="0000FF"/>
                </a:solidFill>
                <a:latin typeface="Times New Roman"/>
                <a:cs typeface="Times New Roman"/>
              </a:rPr>
              <a:t>l  Model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14400" y="3657600"/>
            <a:ext cx="2743200" cy="2686050"/>
            <a:chOff x="914400" y="3657600"/>
            <a:chExt cx="2743200" cy="26860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3657600"/>
              <a:ext cx="1028700" cy="11620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3657600"/>
              <a:ext cx="1028700" cy="11620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8900" y="3657600"/>
              <a:ext cx="1028700" cy="11620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4419600"/>
              <a:ext cx="1028700" cy="11620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8900" y="4419600"/>
              <a:ext cx="1028700" cy="11620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4419600"/>
              <a:ext cx="1028700" cy="11620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5181600"/>
              <a:ext cx="1028700" cy="11620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8900" y="5181600"/>
              <a:ext cx="1028700" cy="11620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5181600"/>
              <a:ext cx="1028700" cy="116205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410709" y="2472690"/>
            <a:ext cx="10706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V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rsus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00800" y="4114800"/>
            <a:ext cx="1066800" cy="1162050"/>
            <a:chOff x="6400800" y="4114800"/>
            <a:chExt cx="1066800" cy="1162050"/>
          </a:xfrm>
        </p:grpSpPr>
        <p:sp>
          <p:nvSpPr>
            <p:cNvPr id="18" name="object 18"/>
            <p:cNvSpPr/>
            <p:nvPr/>
          </p:nvSpPr>
          <p:spPr>
            <a:xfrm>
              <a:off x="6629400" y="49530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3810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90500" y="152400"/>
                  </a:lnTo>
                  <a:lnTo>
                    <a:pt x="381000" y="1524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29400" y="49530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190500" y="152400"/>
                  </a:moveTo>
                  <a:lnTo>
                    <a:pt x="0" y="152400"/>
                  </a:lnTo>
                  <a:lnTo>
                    <a:pt x="0" y="0"/>
                  </a:lnTo>
                  <a:lnTo>
                    <a:pt x="381000" y="0"/>
                  </a:lnTo>
                  <a:lnTo>
                    <a:pt x="381000" y="152400"/>
                  </a:lnTo>
                  <a:lnTo>
                    <a:pt x="190500" y="15240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800" y="4114800"/>
              <a:ext cx="1028700" cy="11620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781800" y="51054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3810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90500" y="152400"/>
                  </a:lnTo>
                  <a:lnTo>
                    <a:pt x="381000" y="1524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81800" y="5105400"/>
              <a:ext cx="381000" cy="152400"/>
            </a:xfrm>
            <a:custGeom>
              <a:avLst/>
              <a:gdLst/>
              <a:ahLst/>
              <a:cxnLst/>
              <a:rect l="l" t="t" r="r" b="b"/>
              <a:pathLst>
                <a:path w="381000" h="152400">
                  <a:moveTo>
                    <a:pt x="190500" y="152400"/>
                  </a:moveTo>
                  <a:lnTo>
                    <a:pt x="0" y="152400"/>
                  </a:lnTo>
                  <a:lnTo>
                    <a:pt x="0" y="0"/>
                  </a:lnTo>
                  <a:lnTo>
                    <a:pt x="381000" y="0"/>
                  </a:lnTo>
                  <a:lnTo>
                    <a:pt x="381000" y="152400"/>
                  </a:lnTo>
                  <a:lnTo>
                    <a:pt x="190500" y="15240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29400" y="4114800"/>
              <a:ext cx="838200" cy="1143000"/>
            </a:xfrm>
            <a:custGeom>
              <a:avLst/>
              <a:gdLst/>
              <a:ahLst/>
              <a:cxnLst/>
              <a:rect l="l" t="t" r="r" b="b"/>
              <a:pathLst>
                <a:path w="838200" h="1143000">
                  <a:moveTo>
                    <a:pt x="8382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419100" y="1143000"/>
                  </a:lnTo>
                  <a:lnTo>
                    <a:pt x="838200" y="11430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37073"/>
            <a:ext cx="830396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HEALTH</a:t>
            </a:r>
            <a:r>
              <a:rPr lang="en-IN" b="1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  <a:endParaRPr lang="en-IN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865629"/>
            <a:ext cx="4427984" cy="371640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9"/>
              </a:spcBef>
              <a:buFont typeface="Wingdings" pitchFamily="2" charset="2"/>
              <a:buChar char="Ø"/>
            </a:pPr>
            <a:r>
              <a:rPr sz="2800" b="1" spc="445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sz="2800" b="1" spc="-80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5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2800" b="1" spc="-85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1635">
              <a:lnSpc>
                <a:spcPct val="100000"/>
              </a:lnSpc>
              <a:spcBef>
                <a:spcPts val="360"/>
              </a:spcBef>
              <a:buFont typeface="Wingdings" pitchFamily="2" charset="2"/>
              <a:buChar char="Ø"/>
            </a:pPr>
            <a:r>
              <a:rPr sz="2800" spc="27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1635">
              <a:lnSpc>
                <a:spcPct val="100000"/>
              </a:lnSpc>
              <a:spcBef>
                <a:spcPts val="360"/>
              </a:spcBef>
              <a:buFont typeface="Wingdings" pitchFamily="2" charset="2"/>
              <a:buChar char="Ø"/>
            </a:pPr>
            <a:r>
              <a:rPr sz="2800" spc="37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Disease</a:t>
            </a:r>
            <a:r>
              <a:rPr sz="2800" spc="-5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Prevention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1635">
              <a:lnSpc>
                <a:spcPct val="100000"/>
              </a:lnSpc>
              <a:spcBef>
                <a:spcPts val="360"/>
              </a:spcBef>
              <a:buFont typeface="Wingdings" pitchFamily="2" charset="2"/>
              <a:buChar char="Ø"/>
            </a:pPr>
            <a:r>
              <a:rPr sz="2800" spc="42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2800" spc="-2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Promotion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1635">
              <a:lnSpc>
                <a:spcPct val="100000"/>
              </a:lnSpc>
              <a:spcBef>
                <a:spcPts val="360"/>
              </a:spcBef>
              <a:buFont typeface="Wingdings" pitchFamily="2" charset="2"/>
              <a:buChar char="Ø"/>
            </a:pPr>
            <a:r>
              <a:rPr sz="2800" spc="21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Interventions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1060450" indent="-351155">
              <a:lnSpc>
                <a:spcPct val="100000"/>
              </a:lnSpc>
              <a:spcBef>
                <a:spcPts val="300"/>
              </a:spcBef>
              <a:buClr>
                <a:srgbClr val="009CD8"/>
              </a:buClr>
              <a:buSzPct val="68750"/>
              <a:buFont typeface="Wingdings" pitchFamily="2" charset="2"/>
              <a:buChar char="Ø"/>
              <a:tabLst>
                <a:tab pos="1059815" algn="l"/>
                <a:tab pos="106045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Environment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060450" indent="-351155">
              <a:lnSpc>
                <a:spcPct val="100000"/>
              </a:lnSpc>
              <a:spcBef>
                <a:spcPts val="310"/>
              </a:spcBef>
              <a:buClr>
                <a:srgbClr val="009CD8"/>
              </a:buClr>
              <a:buSzPct val="68750"/>
              <a:buFont typeface="Wingdings" pitchFamily="2" charset="2"/>
              <a:buChar char="Ø"/>
              <a:tabLst>
                <a:tab pos="1059815" algn="l"/>
                <a:tab pos="1060450" algn="l"/>
              </a:tabLst>
            </a:pPr>
            <a:r>
              <a:rPr sz="24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Human </a:t>
            </a:r>
            <a:r>
              <a:rPr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behavior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81635">
              <a:lnSpc>
                <a:spcPct val="100000"/>
              </a:lnSpc>
              <a:spcBef>
                <a:spcPts val="360"/>
              </a:spcBef>
              <a:buFont typeface="Wingdings" pitchFamily="2" charset="2"/>
              <a:buChar char="Ø"/>
            </a:pPr>
            <a:r>
              <a:rPr sz="2800" spc="42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Public </a:t>
            </a:r>
            <a:r>
              <a:rPr sz="28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(Some</a:t>
            </a:r>
            <a:r>
              <a:rPr sz="2800" spc="-484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pc="-32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pc="-32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 r </a:t>
            </a:r>
            <a:r>
              <a:rPr lang="en-US" sz="2800" spc="-32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pc="-32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v a t e</a:t>
            </a:r>
            <a:r>
              <a:rPr sz="2800" spc="-32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1540" y="1866900"/>
            <a:ext cx="4262948" cy="3656129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90"/>
              </a:spcBef>
              <a:buFont typeface="Wingdings" pitchFamily="2" charset="2"/>
              <a:buChar char="Ø"/>
            </a:pPr>
            <a:r>
              <a:rPr sz="2800" b="1" spc="385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2800" b="1" spc="-20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5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2270">
              <a:lnSpc>
                <a:spcPct val="100000"/>
              </a:lnSpc>
              <a:spcBef>
                <a:spcPts val="690"/>
              </a:spcBef>
              <a:buFont typeface="Wingdings" pitchFamily="2" charset="2"/>
              <a:buChar char="Ø"/>
            </a:pPr>
            <a:r>
              <a:rPr sz="2800" spc="27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Individual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2270"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sz="2800" spc="29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Diagnosis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2270"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sz="2800" spc="29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2270">
              <a:lnSpc>
                <a:spcPct val="100000"/>
              </a:lnSpc>
              <a:spcBef>
                <a:spcPts val="690"/>
              </a:spcBef>
              <a:buFont typeface="Wingdings" pitchFamily="2" charset="2"/>
              <a:buChar char="Ø"/>
            </a:pPr>
            <a:r>
              <a:rPr sz="2800" spc="22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Intervention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1060450" indent="-351790">
              <a:lnSpc>
                <a:spcPct val="100000"/>
              </a:lnSpc>
              <a:spcBef>
                <a:spcPts val="700"/>
              </a:spcBef>
              <a:buClr>
                <a:srgbClr val="009CD8"/>
              </a:buClr>
              <a:buSzPct val="69642"/>
              <a:buFont typeface="Wingdings" pitchFamily="2" charset="2"/>
              <a:buChar char="Ø"/>
              <a:tabLst>
                <a:tab pos="1060450" algn="l"/>
              </a:tabLst>
            </a:pPr>
            <a:r>
              <a:rPr sz="28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sz="28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82270">
              <a:lnSpc>
                <a:spcPct val="100000"/>
              </a:lnSpc>
              <a:spcBef>
                <a:spcPts val="690"/>
              </a:spcBef>
              <a:buFont typeface="Wingdings" pitchFamily="2" charset="2"/>
              <a:buChar char="Ø"/>
            </a:pPr>
            <a:r>
              <a:rPr sz="2800" spc="37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Private </a:t>
            </a:r>
            <a:r>
              <a:rPr sz="28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(Some</a:t>
            </a:r>
            <a:r>
              <a:rPr sz="2800" spc="-46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spc="-365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6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sz="2800" spc="-36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4230" y="6464384"/>
            <a:ext cx="15240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2250" y="1069339"/>
              <a:ext cx="2527300" cy="1581150"/>
            </a:xfrm>
            <a:custGeom>
              <a:avLst/>
              <a:gdLst/>
              <a:ahLst/>
              <a:cxnLst/>
              <a:rect l="l" t="t" r="r" b="b"/>
              <a:pathLst>
                <a:path w="2527300" h="1581150">
                  <a:moveTo>
                    <a:pt x="2353310" y="0"/>
                  </a:moveTo>
                  <a:lnTo>
                    <a:pt x="0" y="1256030"/>
                  </a:lnTo>
                  <a:lnTo>
                    <a:pt x="173990" y="1581150"/>
                  </a:lnTo>
                  <a:lnTo>
                    <a:pt x="2527300" y="325120"/>
                  </a:lnTo>
                  <a:lnTo>
                    <a:pt x="23533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 rot="19920000">
            <a:off x="257850" y="1820134"/>
            <a:ext cx="222790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spc="-10" dirty="0">
                <a:latin typeface="Arial"/>
                <a:cs typeface="Arial"/>
              </a:rPr>
              <a:t>What physician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see</a:t>
            </a:r>
            <a:r>
              <a:rPr sz="2700" spc="-15" baseline="1543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3600000">
            <a:off x="1549098" y="4339012"/>
            <a:ext cx="34942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-44" baseline="4629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700" spc="-37" baseline="3086" dirty="0">
                <a:solidFill>
                  <a:srgbClr val="FFFFFF"/>
                </a:solidFill>
                <a:latin typeface="Arial"/>
                <a:cs typeface="Arial"/>
              </a:rPr>
              <a:t>ha</a:t>
            </a:r>
            <a:r>
              <a:rPr sz="2700" baseline="3086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00" spc="-15" baseline="308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37" baseline="3086" dirty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2700" baseline="3086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00" spc="-22" baseline="308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37" baseline="154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00" spc="-44" baseline="1543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00" spc="-67" baseline="1543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700" spc="-22" baseline="1543" dirty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r>
              <a:rPr sz="2700" spc="-52" baseline="1543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00" baseline="-1543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00" spc="-30" baseline="-15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44" baseline="-1543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00" spc="-37" baseline="-1543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00" baseline="-1543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00" spc="-15" baseline="-15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37" baseline="-1543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00" spc="-37" baseline="-3086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00" baseline="-3086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00" spc="-44" baseline="-308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aseline="-3086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700" baseline="-308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26189"/>
            <a:ext cx="914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CORE </a:t>
            </a: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FUNCTIONS OF PUBLIC</a:t>
            </a:r>
            <a:r>
              <a:rPr lang="en-IN" sz="3600" b="1" spc="-1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066800"/>
            <a:ext cx="5985509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54789"/>
            <a:ext cx="914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CORE ACTIVITIES </a:t>
            </a:r>
            <a:r>
              <a:rPr lang="en-IN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PUBLIC</a:t>
            </a:r>
            <a:r>
              <a:rPr lang="en-IN" sz="3600" b="1" spc="-6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endParaRPr lang="en-IN"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57200" y="1268760"/>
            <a:ext cx="8686800" cy="5156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5515" indent="-51435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94642"/>
              <a:buAutoNum type="arabicPeriod"/>
              <a:tabLst>
                <a:tab pos="945515" algn="l"/>
                <a:tab pos="9461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Prevents epidemics and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spread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disease</a:t>
            </a:r>
          </a:p>
          <a:p>
            <a:pPr marL="418465"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Font typeface="Times New Roman"/>
              <a:buAutoNum type="arabicPeriod"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945515" indent="-514350">
              <a:lnSpc>
                <a:spcPct val="100000"/>
              </a:lnSpc>
              <a:buClr>
                <a:srgbClr val="FF0000"/>
              </a:buClr>
              <a:buSzPct val="94642"/>
              <a:buAutoNum type="arabicPeriod"/>
              <a:tabLst>
                <a:tab pos="945515" algn="l"/>
                <a:tab pos="9461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Protects against environmental hazards</a:t>
            </a:r>
          </a:p>
          <a:p>
            <a:pPr marL="944880" marR="5080" indent="-514350">
              <a:lnSpc>
                <a:spcPct val="100000"/>
              </a:lnSpc>
              <a:spcBef>
                <a:spcPts val="2150"/>
              </a:spcBef>
              <a:buClr>
                <a:srgbClr val="FF0000"/>
              </a:buClr>
              <a:buSzPct val="94642"/>
              <a:buAutoNum type="arabicPeriod"/>
              <a:tabLst>
                <a:tab pos="945515" algn="l"/>
                <a:tab pos="9461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Responds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disasters and assists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communities 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 recovery</a:t>
            </a:r>
          </a:p>
          <a:p>
            <a:pPr marL="945515" indent="-514350">
              <a:lnSpc>
                <a:spcPct val="100000"/>
              </a:lnSpc>
              <a:spcBef>
                <a:spcPts val="700"/>
              </a:spcBef>
              <a:buClr>
                <a:srgbClr val="FF0000"/>
              </a:buClr>
              <a:buSzPct val="94642"/>
              <a:buAutoNum type="arabicPeriod"/>
              <a:tabLst>
                <a:tab pos="945515" algn="l"/>
                <a:tab pos="9461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Prevents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injuries</a:t>
            </a:r>
          </a:p>
          <a:p>
            <a:pPr marL="945515" indent="-514350">
              <a:lnSpc>
                <a:spcPct val="100000"/>
              </a:lnSpc>
              <a:spcBef>
                <a:spcPts val="1850"/>
              </a:spcBef>
              <a:buClr>
                <a:srgbClr val="FF0000"/>
              </a:buClr>
              <a:buSzPct val="94642"/>
              <a:buAutoNum type="arabicPeriod"/>
              <a:tabLst>
                <a:tab pos="945515" algn="l"/>
                <a:tab pos="9461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Promotes healthy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behaviors</a:t>
            </a:r>
          </a:p>
          <a:p>
            <a:pPr marL="944880" marR="1320165" indent="-514350">
              <a:lnSpc>
                <a:spcPct val="100000"/>
              </a:lnSpc>
              <a:spcBef>
                <a:spcPts val="690"/>
              </a:spcBef>
              <a:buClr>
                <a:srgbClr val="FF0000"/>
              </a:buClr>
              <a:buSzPct val="94642"/>
              <a:buAutoNum type="arabicPeriod"/>
              <a:tabLst>
                <a:tab pos="945515" algn="l"/>
                <a:tab pos="9461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Assures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quality,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accessibility and  accountability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services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629" y="1428750"/>
            <a:ext cx="928369" cy="7950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629" y="2286000"/>
            <a:ext cx="914400" cy="7048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629" y="3001010"/>
            <a:ext cx="914400" cy="7569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4629" y="3858259"/>
            <a:ext cx="928369" cy="62356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4629" y="4572000"/>
            <a:ext cx="928369" cy="576580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76531" y="1390651"/>
          <a:ext cx="959485" cy="4387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9485"/>
              </a:tblGrid>
              <a:tr h="845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40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88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4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4629" y="5214620"/>
            <a:ext cx="914400" cy="563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1494790"/>
            <a:ext cx="7581265" cy="486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 indent="-6858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94642"/>
              <a:buAutoNum type="arabicPeriod" startAt="7"/>
              <a:tabLst>
                <a:tab pos="697865" algn="l"/>
                <a:tab pos="698500" algn="l"/>
              </a:tabLst>
            </a:pP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Monitoring the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health status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of the</a:t>
            </a:r>
            <a:r>
              <a:rPr sz="2800" spc="-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population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0000"/>
              </a:buClr>
              <a:buFont typeface="Times New Roman"/>
              <a:buAutoNum type="arabicPeriod" startAt="7"/>
            </a:pPr>
            <a:endParaRPr sz="3000" dirty="0">
              <a:latin typeface="Times New Roman"/>
              <a:cs typeface="Times New Roman"/>
            </a:endParaRPr>
          </a:p>
          <a:p>
            <a:pPr marL="698500" indent="-685800">
              <a:lnSpc>
                <a:spcPct val="100000"/>
              </a:lnSpc>
              <a:buClr>
                <a:srgbClr val="FF0000"/>
              </a:buClr>
              <a:buSzPct val="94642"/>
              <a:buAutoNum type="arabicPeriod" startAt="7"/>
              <a:tabLst>
                <a:tab pos="697865" algn="l"/>
                <a:tab pos="698500" algn="l"/>
              </a:tabLst>
            </a:pP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Mobilizing community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action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Times New Roman"/>
              <a:buAutoNum type="arabicPeriod" startAt="7"/>
            </a:pPr>
            <a:endParaRPr sz="3750" dirty="0">
              <a:latin typeface="Times New Roman"/>
              <a:cs typeface="Times New Roman"/>
            </a:endParaRPr>
          </a:p>
          <a:p>
            <a:pPr marL="698500" marR="5080" indent="-685800">
              <a:lnSpc>
                <a:spcPct val="73800"/>
              </a:lnSpc>
              <a:buClr>
                <a:srgbClr val="FF0000"/>
              </a:buClr>
              <a:buSzPct val="94642"/>
              <a:buAutoNum type="arabicPeriod" startAt="7"/>
              <a:tabLst>
                <a:tab pos="697865" algn="l"/>
                <a:tab pos="698500" algn="l"/>
              </a:tabLst>
            </a:pP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Reaching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out to link high-risk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and hard-to-reach 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people to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needed</a:t>
            </a:r>
            <a:r>
              <a:rPr sz="2800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services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Font typeface="Times New Roman"/>
              <a:buAutoNum type="arabicPeriod" startAt="7"/>
            </a:pPr>
            <a:endParaRPr sz="3750" dirty="0">
              <a:latin typeface="Times New Roman"/>
              <a:cs typeface="Times New Roman"/>
            </a:endParaRPr>
          </a:p>
          <a:p>
            <a:pPr marL="698500" marR="1064895" indent="-685800">
              <a:lnSpc>
                <a:spcPct val="73800"/>
              </a:lnSpc>
              <a:buClr>
                <a:srgbClr val="FF0000"/>
              </a:buClr>
              <a:buSzPct val="94642"/>
              <a:buAutoNum type="arabicPeriod" startAt="7"/>
              <a:tabLst>
                <a:tab pos="697865" algn="l"/>
                <a:tab pos="698500" algn="l"/>
              </a:tabLst>
            </a:pP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Researching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to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develop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new insights</a:t>
            </a:r>
            <a:r>
              <a:rPr sz="2800" spc="-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and 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innovative</a:t>
            </a:r>
            <a:r>
              <a:rPr sz="28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solutions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Times New Roman"/>
              <a:buAutoNum type="arabicPeriod" startAt="7"/>
            </a:pPr>
            <a:endParaRPr sz="3750" dirty="0">
              <a:latin typeface="Times New Roman"/>
              <a:cs typeface="Times New Roman"/>
            </a:endParaRPr>
          </a:p>
          <a:p>
            <a:pPr marL="698500" marR="8890" indent="-685800">
              <a:lnSpc>
                <a:spcPct val="73800"/>
              </a:lnSpc>
              <a:spcBef>
                <a:spcPts val="5"/>
              </a:spcBef>
              <a:buClr>
                <a:srgbClr val="FF0000"/>
              </a:buClr>
              <a:buSzPct val="94642"/>
              <a:buAutoNum type="arabicPeriod" startAt="7"/>
              <a:tabLst>
                <a:tab pos="697865" algn="l"/>
                <a:tab pos="698500" algn="l"/>
              </a:tabLst>
            </a:pP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Leading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development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of sound </a:t>
            </a:r>
            <a:r>
              <a:rPr sz="2800" spc="-5" dirty="0">
                <a:solidFill>
                  <a:srgbClr val="0000FF"/>
                </a:solidFill>
                <a:latin typeface="Times New Roman"/>
                <a:cs typeface="Times New Roman"/>
              </a:rPr>
              <a:t>health policy  and</a:t>
            </a:r>
            <a:r>
              <a:rPr sz="28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planning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493828"/>
            <a:ext cx="914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CORE ACTIVITIES </a:t>
            </a:r>
            <a:r>
              <a:rPr lang="en-IN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lang="en-IN" sz="36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PUBLIC</a:t>
            </a:r>
            <a:r>
              <a:rPr lang="en-IN" sz="3600" b="1" spc="-6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endParaRPr lang="en-IN" sz="3600" b="1" spc="-5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54789"/>
            <a:ext cx="914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GREAT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z="3200" b="1" spc="-6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ACHIEVEMENTS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866900"/>
            <a:ext cx="4168775" cy="390748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145" dirty="0" smtClean="0">
                <a:latin typeface="Times New Roman"/>
                <a:cs typeface="Times New Roman"/>
              </a:rPr>
              <a:t>Vaccination</a:t>
            </a:r>
            <a:endParaRPr sz="28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125" dirty="0" smtClean="0">
                <a:latin typeface="Times New Roman"/>
                <a:cs typeface="Times New Roman"/>
              </a:rPr>
              <a:t>Motor-vehicle</a:t>
            </a:r>
            <a:r>
              <a:rPr sz="2800" spc="-45" dirty="0" smtClean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safety</a:t>
            </a:r>
            <a:endParaRPr sz="28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290" dirty="0" smtClean="0">
                <a:latin typeface="Times New Roman"/>
                <a:cs typeface="Times New Roman"/>
              </a:rPr>
              <a:t>Safer</a:t>
            </a:r>
            <a:r>
              <a:rPr sz="2800" spc="-20" dirty="0" smtClean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workplaces</a:t>
            </a:r>
            <a:endParaRPr sz="2800" dirty="0">
              <a:latin typeface="Times New Roman"/>
              <a:cs typeface="Times New Roman"/>
            </a:endParaRPr>
          </a:p>
          <a:p>
            <a:pPr marL="311150" marR="312420" indent="-27305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220" dirty="0" smtClean="0">
                <a:latin typeface="Times New Roman"/>
                <a:cs typeface="Times New Roman"/>
              </a:rPr>
              <a:t>Control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70" dirty="0">
                <a:latin typeface="Times New Roman"/>
                <a:cs typeface="Times New Roman"/>
              </a:rPr>
              <a:t> </a:t>
            </a:r>
            <a:r>
              <a:rPr sz="2800" spc="-185" dirty="0">
                <a:latin typeface="Times New Roman"/>
                <a:cs typeface="Times New Roman"/>
              </a:rPr>
              <a:t>infectious  </a:t>
            </a:r>
            <a:r>
              <a:rPr sz="2800" spc="-5" dirty="0">
                <a:latin typeface="Times New Roman"/>
                <a:cs typeface="Times New Roman"/>
              </a:rPr>
              <a:t>diseases</a:t>
            </a:r>
            <a:endParaRPr sz="2800" dirty="0">
              <a:latin typeface="Times New Roman"/>
              <a:cs typeface="Times New Roman"/>
            </a:endParaRPr>
          </a:p>
          <a:p>
            <a:pPr marL="311150" marR="30480" indent="-273050">
              <a:lnSpc>
                <a:spcPct val="100000"/>
              </a:lnSpc>
              <a:spcBef>
                <a:spcPts val="6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215" dirty="0" smtClean="0">
                <a:latin typeface="Times New Roman"/>
                <a:cs typeface="Times New Roman"/>
              </a:rPr>
              <a:t>Decline </a:t>
            </a:r>
            <a:r>
              <a:rPr sz="2800" dirty="0">
                <a:latin typeface="Times New Roman"/>
                <a:cs typeface="Times New Roman"/>
              </a:rPr>
              <a:t>in </a:t>
            </a:r>
            <a:r>
              <a:rPr sz="2800" spc="-5" dirty="0">
                <a:latin typeface="Times New Roman"/>
                <a:cs typeface="Times New Roman"/>
              </a:rPr>
              <a:t>deaths</a:t>
            </a:r>
            <a:r>
              <a:rPr sz="2800" spc="-275" dirty="0">
                <a:latin typeface="Times New Roman"/>
                <a:cs typeface="Times New Roman"/>
              </a:rPr>
              <a:t> </a:t>
            </a:r>
            <a:r>
              <a:rPr sz="2800" spc="-450" dirty="0" smtClean="0">
                <a:latin typeface="Times New Roman"/>
                <a:cs typeface="Times New Roman"/>
              </a:rPr>
              <a:t>f</a:t>
            </a:r>
            <a:r>
              <a:rPr lang="en-US" sz="2800" spc="-450" dirty="0" smtClean="0">
                <a:latin typeface="Times New Roman"/>
                <a:cs typeface="Times New Roman"/>
              </a:rPr>
              <a:t> </a:t>
            </a:r>
            <a:r>
              <a:rPr sz="2800" spc="-450" dirty="0" smtClean="0">
                <a:latin typeface="Times New Roman"/>
                <a:cs typeface="Times New Roman"/>
              </a:rPr>
              <a:t>r</a:t>
            </a:r>
            <a:r>
              <a:rPr lang="en-US" sz="2800" spc="-450" dirty="0" smtClean="0">
                <a:latin typeface="Times New Roman"/>
                <a:cs typeface="Times New Roman"/>
              </a:rPr>
              <a:t> </a:t>
            </a:r>
            <a:r>
              <a:rPr sz="2800" spc="-450" dirty="0" smtClean="0">
                <a:latin typeface="Times New Roman"/>
                <a:cs typeface="Times New Roman"/>
              </a:rPr>
              <a:t>o</a:t>
            </a:r>
            <a:r>
              <a:rPr lang="en-US" sz="2800" spc="-450" dirty="0" smtClean="0">
                <a:latin typeface="Times New Roman"/>
                <a:cs typeface="Times New Roman"/>
              </a:rPr>
              <a:t> </a:t>
            </a:r>
            <a:r>
              <a:rPr sz="2800" spc="-450" dirty="0" smtClean="0">
                <a:latin typeface="Times New Roman"/>
                <a:cs typeface="Times New Roman"/>
              </a:rPr>
              <a:t>m  </a:t>
            </a:r>
            <a:r>
              <a:rPr sz="2800" spc="-5" dirty="0">
                <a:latin typeface="Times New Roman"/>
                <a:cs typeface="Times New Roman"/>
              </a:rPr>
              <a:t>coronary heart disease  and </a:t>
            </a:r>
            <a:r>
              <a:rPr sz="2800" dirty="0">
                <a:latin typeface="Times New Roman"/>
                <a:cs typeface="Times New Roman"/>
              </a:rPr>
              <a:t>stroke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01540" y="1954529"/>
            <a:ext cx="4442460" cy="4683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790575" indent="-27305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290" dirty="0" smtClean="0">
                <a:latin typeface="Times New Roman"/>
                <a:cs typeface="Times New Roman"/>
              </a:rPr>
              <a:t>Safer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340" dirty="0">
                <a:latin typeface="Times New Roman"/>
                <a:cs typeface="Times New Roman"/>
              </a:rPr>
              <a:t> </a:t>
            </a:r>
            <a:r>
              <a:rPr lang="en-US" sz="2800" spc="-204" dirty="0" smtClean="0">
                <a:latin typeface="Times New Roman"/>
                <a:cs typeface="Times New Roman"/>
              </a:rPr>
              <a:t> healt</a:t>
            </a:r>
            <a:r>
              <a:rPr sz="2800" spc="-204" dirty="0" smtClean="0">
                <a:latin typeface="Times New Roman"/>
                <a:cs typeface="Times New Roman"/>
              </a:rPr>
              <a:t>h</a:t>
            </a:r>
            <a:r>
              <a:rPr lang="en-IN" sz="2800" spc="-204" dirty="0" err="1" smtClean="0">
                <a:latin typeface="Times New Roman"/>
                <a:cs typeface="Times New Roman"/>
              </a:rPr>
              <a:t>i</a:t>
            </a:r>
            <a:r>
              <a:rPr sz="2800" spc="-204" dirty="0" smtClean="0">
                <a:latin typeface="Times New Roman"/>
                <a:cs typeface="Times New Roman"/>
              </a:rPr>
              <a:t>e</a:t>
            </a:r>
            <a:r>
              <a:rPr lang="en-US" sz="2800" spc="-204" dirty="0" smtClean="0">
                <a:latin typeface="Times New Roman"/>
                <a:cs typeface="Times New Roman"/>
              </a:rPr>
              <a:t> </a:t>
            </a:r>
            <a:r>
              <a:rPr sz="2800" spc="-204" dirty="0" smtClean="0">
                <a:latin typeface="Times New Roman"/>
                <a:cs typeface="Times New Roman"/>
              </a:rPr>
              <a:t>r  </a:t>
            </a:r>
            <a:r>
              <a:rPr sz="2800" spc="-5" dirty="0">
                <a:latin typeface="Times New Roman"/>
                <a:cs typeface="Times New Roman"/>
              </a:rPr>
              <a:t>foods</a:t>
            </a:r>
            <a:endParaRPr sz="2800" dirty="0">
              <a:latin typeface="Times New Roman"/>
              <a:cs typeface="Times New Roman"/>
            </a:endParaRPr>
          </a:p>
          <a:p>
            <a:pPr marL="311150" marR="318135" indent="-273050">
              <a:lnSpc>
                <a:spcPct val="100000"/>
              </a:lnSpc>
              <a:spcBef>
                <a:spcPts val="6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175" dirty="0" smtClean="0">
                <a:latin typeface="Times New Roman"/>
                <a:cs typeface="Times New Roman"/>
              </a:rPr>
              <a:t>Healthier </a:t>
            </a:r>
            <a:r>
              <a:rPr sz="2800" spc="-5" dirty="0">
                <a:latin typeface="Times New Roman"/>
                <a:cs typeface="Times New Roman"/>
              </a:rPr>
              <a:t>mothers</a:t>
            </a:r>
            <a:r>
              <a:rPr sz="2800" spc="-270" dirty="0">
                <a:latin typeface="Times New Roman"/>
                <a:cs typeface="Times New Roman"/>
              </a:rPr>
              <a:t> </a:t>
            </a:r>
            <a:r>
              <a:rPr sz="2800" spc="-600" dirty="0" smtClean="0">
                <a:latin typeface="Times New Roman"/>
                <a:cs typeface="Times New Roman"/>
              </a:rPr>
              <a:t>a</a:t>
            </a:r>
            <a:r>
              <a:rPr lang="en-US" sz="2800" spc="-600" dirty="0" smtClean="0">
                <a:latin typeface="Times New Roman"/>
                <a:cs typeface="Times New Roman"/>
              </a:rPr>
              <a:t>  </a:t>
            </a:r>
            <a:r>
              <a:rPr sz="2800" spc="-600" dirty="0" smtClean="0">
                <a:latin typeface="Times New Roman"/>
                <a:cs typeface="Times New Roman"/>
              </a:rPr>
              <a:t>n</a:t>
            </a:r>
            <a:r>
              <a:rPr lang="en-US" sz="2800" spc="-600" dirty="0" smtClean="0">
                <a:latin typeface="Times New Roman"/>
                <a:cs typeface="Times New Roman"/>
              </a:rPr>
              <a:t>  </a:t>
            </a:r>
            <a:r>
              <a:rPr sz="2800" spc="-600" dirty="0" smtClean="0">
                <a:latin typeface="Times New Roman"/>
                <a:cs typeface="Times New Roman"/>
              </a:rPr>
              <a:t>d  </a:t>
            </a:r>
            <a:r>
              <a:rPr sz="2800" spc="-5" dirty="0">
                <a:latin typeface="Times New Roman"/>
                <a:cs typeface="Times New Roman"/>
              </a:rPr>
              <a:t>babies</a:t>
            </a:r>
            <a:endParaRPr sz="28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250" dirty="0" smtClean="0">
                <a:latin typeface="Times New Roman"/>
                <a:cs typeface="Times New Roman"/>
              </a:rPr>
              <a:t>Family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planning</a:t>
            </a:r>
          </a:p>
          <a:p>
            <a:pPr marL="311150" marR="30480" indent="-273050">
              <a:lnSpc>
                <a:spcPct val="100000"/>
              </a:lnSpc>
              <a:spcBef>
                <a:spcPts val="6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135" dirty="0" smtClean="0">
                <a:latin typeface="Times New Roman"/>
                <a:cs typeface="Times New Roman"/>
              </a:rPr>
              <a:t>Fluoridation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95" dirty="0">
                <a:latin typeface="Times New Roman"/>
                <a:cs typeface="Times New Roman"/>
              </a:rPr>
              <a:t> </a:t>
            </a:r>
            <a:r>
              <a:rPr sz="2800" spc="-225" dirty="0" err="1" smtClean="0">
                <a:latin typeface="Times New Roman"/>
                <a:cs typeface="Times New Roman"/>
              </a:rPr>
              <a:t>dr</a:t>
            </a:r>
            <a:r>
              <a:rPr lang="en-IN" sz="2800" spc="-225" dirty="0" err="1" smtClean="0">
                <a:latin typeface="Times New Roman"/>
                <a:cs typeface="Times New Roman"/>
              </a:rPr>
              <a:t>i</a:t>
            </a:r>
            <a:r>
              <a:rPr sz="2800" spc="-225" dirty="0" err="1" smtClean="0">
                <a:latin typeface="Times New Roman"/>
                <a:cs typeface="Times New Roman"/>
              </a:rPr>
              <a:t>n</a:t>
            </a:r>
            <a:r>
              <a:rPr lang="en-US" sz="2800" spc="-225" dirty="0" err="1" smtClean="0">
                <a:latin typeface="Times New Roman"/>
                <a:cs typeface="Times New Roman"/>
              </a:rPr>
              <a:t>ki</a:t>
            </a:r>
            <a:r>
              <a:rPr sz="2800" spc="-225" dirty="0" err="1" smtClean="0">
                <a:latin typeface="Times New Roman"/>
                <a:cs typeface="Times New Roman"/>
              </a:rPr>
              <a:t>n</a:t>
            </a:r>
            <a:r>
              <a:rPr lang="en-US" sz="2800" spc="-225" dirty="0" smtClean="0">
                <a:latin typeface="Times New Roman"/>
                <a:cs typeface="Times New Roman"/>
              </a:rPr>
              <a:t> </a:t>
            </a:r>
            <a:r>
              <a:rPr sz="2800" spc="-225" dirty="0" smtClean="0">
                <a:latin typeface="Times New Roman"/>
                <a:cs typeface="Times New Roman"/>
              </a:rPr>
              <a:t>g  </a:t>
            </a:r>
            <a:r>
              <a:rPr sz="2800" spc="-10" dirty="0">
                <a:latin typeface="Times New Roman"/>
                <a:cs typeface="Times New Roman"/>
              </a:rPr>
              <a:t>water</a:t>
            </a:r>
            <a:endParaRPr sz="2800" dirty="0">
              <a:latin typeface="Times New Roman"/>
              <a:cs typeface="Times New Roman"/>
            </a:endParaRPr>
          </a:p>
          <a:p>
            <a:pPr marL="311150" marR="156210" indent="-27305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800" spc="145" dirty="0" smtClean="0">
                <a:latin typeface="Times New Roman"/>
                <a:cs typeface="Times New Roman"/>
              </a:rPr>
              <a:t>Recognition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15" dirty="0">
                <a:latin typeface="Times New Roman"/>
                <a:cs typeface="Times New Roman"/>
              </a:rPr>
              <a:t> </a:t>
            </a:r>
            <a:r>
              <a:rPr sz="2800" spc="-260" dirty="0" err="1" smtClean="0">
                <a:latin typeface="Times New Roman"/>
                <a:cs typeface="Times New Roman"/>
              </a:rPr>
              <a:t>tob</a:t>
            </a:r>
            <a:r>
              <a:rPr lang="en-US" sz="2800" spc="-260" dirty="0" smtClean="0">
                <a:latin typeface="Times New Roman"/>
                <a:cs typeface="Times New Roman"/>
              </a:rPr>
              <a:t> </a:t>
            </a:r>
            <a:r>
              <a:rPr sz="2800" spc="-260" smtClean="0">
                <a:latin typeface="Times New Roman"/>
                <a:cs typeface="Times New Roman"/>
              </a:rPr>
              <a:t>acco</a:t>
            </a:r>
            <a:r>
              <a:rPr sz="2800" spc="-260" dirty="0" smtClean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use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hazard</a:t>
            </a:r>
            <a:endParaRPr sz="2800" dirty="0">
              <a:latin typeface="Times New Roman"/>
              <a:cs typeface="Times New Roman"/>
            </a:endParaRPr>
          </a:p>
          <a:p>
            <a:pPr marL="579755">
              <a:lnSpc>
                <a:spcPct val="100000"/>
              </a:lnSpc>
              <a:spcBef>
                <a:spcPts val="459"/>
              </a:spcBef>
              <a:buClr>
                <a:schemeClr val="tx1"/>
              </a:buClr>
            </a:pPr>
            <a:r>
              <a:rPr sz="2400" spc="-10" dirty="0">
                <a:latin typeface="Times New Roman"/>
                <a:cs typeface="Times New Roman"/>
              </a:rPr>
              <a:t>CDC, </a:t>
            </a:r>
            <a:r>
              <a:rPr sz="2400" dirty="0">
                <a:latin typeface="Times New Roman"/>
                <a:cs typeface="Times New Roman"/>
              </a:rPr>
              <a:t>1999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PUBLIC HEALTH PROBLEMS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lang="en-IN" b="1" spc="-10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DISEASES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Communicable disease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 communicable diseases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Environmental pollution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MCH problems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Malnutrition and micronutrient deficiency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Municipal and hospital waste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Geriatric health problems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Population problems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3810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35" dirty="0" smtClean="0">
                <a:latin typeface="Times New Roman" pitchFamily="18" charset="0"/>
                <a:cs typeface="Times New Roman" pitchFamily="18" charset="0"/>
              </a:rPr>
              <a:t>Measles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265" dirty="0" smtClean="0">
                <a:latin typeface="Times New Roman" pitchFamily="18" charset="0"/>
                <a:cs typeface="Times New Roman" pitchFamily="18" charset="0"/>
              </a:rPr>
              <a:t>Influenza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olio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pc="15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el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tis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Tuberculosis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35" dirty="0" smtClean="0">
                <a:latin typeface="Times New Roman" pitchFamily="18" charset="0"/>
                <a:cs typeface="Times New Roman" pitchFamily="18" charset="0"/>
              </a:rPr>
              <a:t>Cholera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85" dirty="0" smtClean="0">
                <a:latin typeface="Times New Roman" pitchFamily="18" charset="0"/>
                <a:cs typeface="Times New Roman" pitchFamily="18" charset="0"/>
              </a:rPr>
              <a:t>Dengue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35" dirty="0" smtClean="0">
                <a:latin typeface="Times New Roman" pitchFamily="18" charset="0"/>
                <a:cs typeface="Times New Roman" pitchFamily="18" charset="0"/>
              </a:rPr>
              <a:t>Malaria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 marL="38100">
              <a:lnSpc>
                <a:spcPct val="100000"/>
              </a:lnSpc>
              <a:spcBef>
                <a:spcPts val="59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35" dirty="0" smtClean="0">
                <a:latin typeface="Times New Roman" pitchFamily="18" charset="0"/>
                <a:cs typeface="Times New Roman" pitchFamily="18" charset="0"/>
              </a:rPr>
              <a:t>Obesity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80" dirty="0" smtClean="0">
                <a:latin typeface="Times New Roman" pitchFamily="18" charset="0"/>
                <a:cs typeface="Times New Roman" pitchFamily="18" charset="0"/>
              </a:rPr>
              <a:t>Cancer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IN" spc="300" dirty="0" smtClean="0">
                <a:latin typeface="Times New Roman" pitchFamily="18" charset="0"/>
                <a:cs typeface="Times New Roman" pitchFamily="18" charset="0"/>
              </a:rPr>
              <a:t>Diabetes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82101"/>
            <a:ext cx="9144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98215" algn="l"/>
              </a:tabLst>
            </a:pP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sz="4000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	ORGANIZATIONS</a:t>
            </a:r>
            <a:endParaRPr lang="en-IN" sz="4000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940" y="1504526"/>
            <a:ext cx="4380230" cy="502094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9"/>
              </a:spcBef>
            </a:pPr>
            <a:r>
              <a:rPr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Governmental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  <a:p>
            <a:pPr marL="431800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400" spc="26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National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NFHP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FPAN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Nepal Red Cross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PLAN </a:t>
            </a: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Nepal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431800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sz="2400" spc="17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International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United Mission </a:t>
            </a:r>
            <a:r>
              <a:rPr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Nepal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Save </a:t>
            </a:r>
            <a:r>
              <a:rPr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Marie Stopes</a:t>
            </a:r>
            <a:r>
              <a:rPr sz="2400" spc="-114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International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52500" indent="-247015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68750"/>
              <a:buFont typeface="Wingdings" pitchFamily="2" charset="2"/>
              <a:buChar char="Ø"/>
              <a:tabLst>
                <a:tab pos="95250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Family Health</a:t>
            </a:r>
            <a:r>
              <a:rPr sz="2400" spc="-4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International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2870" y="2091690"/>
            <a:ext cx="1943100" cy="305981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94310" indent="-181610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194310" algn="l"/>
              </a:tabLst>
            </a:pPr>
            <a:r>
              <a:rPr sz="2400" dirty="0">
                <a:solidFill>
                  <a:srgbClr val="0000FF"/>
                </a:solidFill>
                <a:latin typeface="Times New Roman"/>
                <a:cs typeface="Times New Roman"/>
              </a:rPr>
              <a:t>United</a:t>
            </a:r>
            <a:r>
              <a:rPr sz="2400" spc="-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Times New Roman"/>
                <a:cs typeface="Times New Roman"/>
              </a:rPr>
              <a:t>Nation</a:t>
            </a:r>
            <a:endParaRPr sz="2400" dirty="0">
              <a:latin typeface="Times New Roman"/>
              <a:cs typeface="Times New Roman"/>
            </a:endParaRPr>
          </a:p>
          <a:p>
            <a:pPr marL="469900" lvl="1" indent="-17716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69900" algn="l"/>
              </a:tabLst>
            </a:pPr>
            <a:r>
              <a:rPr sz="2400" spc="-15" dirty="0">
                <a:solidFill>
                  <a:srgbClr val="0000FF"/>
                </a:solidFill>
                <a:latin typeface="Times New Roman"/>
                <a:cs typeface="Times New Roman"/>
              </a:rPr>
              <a:t>WHO</a:t>
            </a:r>
            <a:endParaRPr sz="2400" dirty="0">
              <a:latin typeface="Times New Roman"/>
              <a:cs typeface="Times New Roman"/>
            </a:endParaRPr>
          </a:p>
          <a:p>
            <a:pPr marL="469900" lvl="1" indent="-17716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69900" algn="l"/>
              </a:tabLst>
            </a:pPr>
            <a:r>
              <a:rPr sz="2400" spc="-15" dirty="0">
                <a:solidFill>
                  <a:srgbClr val="0000FF"/>
                </a:solidFill>
                <a:latin typeface="Times New Roman"/>
                <a:cs typeface="Times New Roman"/>
              </a:rPr>
              <a:t>WFP</a:t>
            </a:r>
            <a:endParaRPr sz="2400" dirty="0">
              <a:latin typeface="Times New Roman"/>
              <a:cs typeface="Times New Roman"/>
            </a:endParaRPr>
          </a:p>
          <a:p>
            <a:pPr marL="469900" lvl="1" indent="-177165">
              <a:lnSpc>
                <a:spcPct val="100000"/>
              </a:lnSpc>
              <a:spcBef>
                <a:spcPts val="5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6990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/>
                <a:cs typeface="Times New Roman"/>
              </a:rPr>
              <a:t>FAO</a:t>
            </a:r>
            <a:endParaRPr sz="2400" dirty="0">
              <a:latin typeface="Times New Roman"/>
              <a:cs typeface="Times New Roman"/>
            </a:endParaRPr>
          </a:p>
          <a:p>
            <a:pPr marL="469900" lvl="1" indent="-17716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69900" algn="l"/>
              </a:tabLst>
            </a:pPr>
            <a:r>
              <a:rPr sz="2400" spc="-5" dirty="0">
                <a:solidFill>
                  <a:srgbClr val="0000FF"/>
                </a:solidFill>
                <a:latin typeface="Times New Roman"/>
                <a:cs typeface="Times New Roman"/>
              </a:rPr>
              <a:t>UNICEF</a:t>
            </a:r>
            <a:endParaRPr sz="2400" dirty="0">
              <a:latin typeface="Times New Roman"/>
              <a:cs typeface="Times New Roman"/>
            </a:endParaRPr>
          </a:p>
          <a:p>
            <a:pPr marL="469900" lvl="1" indent="-17716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69900" algn="l"/>
              </a:tabLst>
            </a:pPr>
            <a:r>
              <a:rPr sz="2400" spc="-10" dirty="0">
                <a:solidFill>
                  <a:srgbClr val="0000FF"/>
                </a:solidFill>
                <a:latin typeface="Times New Roman"/>
                <a:cs typeface="Times New Roman"/>
              </a:rPr>
              <a:t>UNDP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95783"/>
            <a:ext cx="9144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98215" algn="l"/>
              </a:tabLst>
            </a:pP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sz="4000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	ORGANIZATIONS</a:t>
            </a:r>
            <a:endParaRPr lang="en-IN" sz="4000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" y="1480820"/>
            <a:ext cx="4363720" cy="39255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00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Governmental</a:t>
            </a:r>
            <a:endParaRPr sz="2400" b="1" dirty="0">
              <a:latin typeface="Times New Roman"/>
              <a:cs typeface="Times New Roman"/>
            </a:endParaRPr>
          </a:p>
          <a:p>
            <a:pPr marL="501650" indent="-23876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</a:tabLst>
            </a:pPr>
            <a:r>
              <a:rPr sz="2400" spc="-5" dirty="0">
                <a:latin typeface="Times New Roman"/>
                <a:cs typeface="Times New Roman"/>
              </a:rPr>
              <a:t>District </a:t>
            </a:r>
            <a:r>
              <a:rPr sz="2400" dirty="0">
                <a:latin typeface="Times New Roman"/>
                <a:cs typeface="Times New Roman"/>
              </a:rPr>
              <a:t>health</a:t>
            </a:r>
            <a:r>
              <a:rPr sz="2400" spc="-5" dirty="0">
                <a:latin typeface="Times New Roman"/>
                <a:cs typeface="Times New Roman"/>
              </a:rPr>
              <a:t> office</a:t>
            </a:r>
            <a:endParaRPr sz="2400" dirty="0">
              <a:latin typeface="Times New Roman"/>
              <a:cs typeface="Times New Roman"/>
            </a:endParaRPr>
          </a:p>
          <a:p>
            <a:pPr marL="501650" indent="-23876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  <a:tab pos="1432560" algn="l"/>
              </a:tabLst>
            </a:pPr>
            <a:r>
              <a:rPr sz="2400" spc="-5" dirty="0">
                <a:latin typeface="Times New Roman"/>
                <a:cs typeface="Times New Roman"/>
              </a:rPr>
              <a:t>Public	</a:t>
            </a:r>
            <a:r>
              <a:rPr sz="2400" dirty="0">
                <a:latin typeface="Times New Roman"/>
                <a:cs typeface="Times New Roman"/>
              </a:rPr>
              <a:t>health</a:t>
            </a:r>
            <a:r>
              <a:rPr sz="2400" spc="-5" dirty="0">
                <a:latin typeface="Times New Roman"/>
                <a:cs typeface="Times New Roman"/>
              </a:rPr>
              <a:t> office</a:t>
            </a:r>
            <a:endParaRPr sz="2400" dirty="0">
              <a:latin typeface="Times New Roman"/>
              <a:cs typeface="Times New Roman"/>
            </a:endParaRPr>
          </a:p>
          <a:p>
            <a:pPr marL="501650" indent="-238760">
              <a:lnSpc>
                <a:spcPct val="100000"/>
              </a:lnSpc>
              <a:spcBef>
                <a:spcPts val="59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</a:tabLst>
            </a:pPr>
            <a:r>
              <a:rPr sz="2400" spc="-5" dirty="0">
                <a:latin typeface="Times New Roman"/>
                <a:cs typeface="Times New Roman"/>
              </a:rPr>
              <a:t>Regional </a:t>
            </a:r>
            <a:r>
              <a:rPr sz="2400" dirty="0">
                <a:latin typeface="Times New Roman"/>
                <a:cs typeface="Times New Roman"/>
              </a:rPr>
              <a:t>health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directorate</a:t>
            </a:r>
          </a:p>
          <a:p>
            <a:pPr marL="501650" indent="-23876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</a:tabLst>
            </a:pPr>
            <a:r>
              <a:rPr sz="2400" spc="-5" dirty="0">
                <a:latin typeface="Times New Roman"/>
                <a:cs typeface="Times New Roman"/>
              </a:rPr>
              <a:t>Regional </a:t>
            </a:r>
            <a:r>
              <a:rPr sz="2400" dirty="0">
                <a:latin typeface="Times New Roman"/>
                <a:cs typeface="Times New Roman"/>
              </a:rPr>
              <a:t>training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center</a:t>
            </a:r>
          </a:p>
          <a:p>
            <a:pPr marL="501650" indent="-23876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</a:tabLst>
            </a:pPr>
            <a:r>
              <a:rPr sz="2400" spc="-5" dirty="0">
                <a:latin typeface="Times New Roman"/>
                <a:cs typeface="Times New Roman"/>
              </a:rPr>
              <a:t>Department of </a:t>
            </a:r>
            <a:r>
              <a:rPr sz="2400" dirty="0">
                <a:latin typeface="Times New Roman"/>
                <a:cs typeface="Times New Roman"/>
              </a:rPr>
              <a:t>health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services</a:t>
            </a:r>
            <a:endParaRPr sz="2400" dirty="0">
              <a:latin typeface="Times New Roman"/>
              <a:cs typeface="Times New Roman"/>
            </a:endParaRPr>
          </a:p>
          <a:p>
            <a:pPr marL="501650" marR="1132840" indent="-23876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</a:tabLst>
            </a:pPr>
            <a:r>
              <a:rPr sz="2400" dirty="0">
                <a:latin typeface="Times New Roman"/>
                <a:cs typeface="Times New Roman"/>
              </a:rPr>
              <a:t>Ministry of health </a:t>
            </a:r>
            <a:r>
              <a:rPr sz="2400" spc="-220" dirty="0">
                <a:latin typeface="Times New Roman"/>
                <a:cs typeface="Times New Roman"/>
              </a:rPr>
              <a:t>and  </a:t>
            </a:r>
            <a:r>
              <a:rPr sz="2400" dirty="0">
                <a:latin typeface="Times New Roman"/>
                <a:cs typeface="Times New Roman"/>
              </a:rPr>
              <a:t>population</a:t>
            </a:r>
          </a:p>
          <a:p>
            <a:pPr marL="501650" indent="-23876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501650" algn="l"/>
              </a:tabLst>
            </a:pPr>
            <a:r>
              <a:rPr sz="2400" spc="-5" dirty="0">
                <a:latin typeface="Times New Roman"/>
                <a:cs typeface="Times New Roman"/>
              </a:rPr>
              <a:t>Primary </a:t>
            </a:r>
            <a:r>
              <a:rPr sz="2400" dirty="0">
                <a:latin typeface="Times New Roman"/>
                <a:cs typeface="Times New Roman"/>
              </a:rPr>
              <a:t>health care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institutions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76470" y="1559560"/>
            <a:ext cx="3782695" cy="348234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90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Others</a:t>
            </a:r>
            <a:endParaRPr sz="2400" b="1" dirty="0">
              <a:latin typeface="Times New Roman"/>
              <a:cs typeface="Times New Roman"/>
            </a:endParaRPr>
          </a:p>
          <a:p>
            <a:pPr marL="495300" indent="-233045">
              <a:lnSpc>
                <a:spcPct val="100000"/>
              </a:lnSpc>
              <a:spcBef>
                <a:spcPts val="59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95300" algn="l"/>
              </a:tabLst>
            </a:pPr>
            <a:r>
              <a:rPr sz="2400" spc="-5" dirty="0">
                <a:latin typeface="Times New Roman"/>
                <a:cs typeface="Times New Roman"/>
              </a:rPr>
              <a:t>Academic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institutions</a:t>
            </a:r>
          </a:p>
          <a:p>
            <a:pPr marL="571500" indent="-30924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570865" algn="l"/>
                <a:tab pos="571500" algn="l"/>
              </a:tabLst>
            </a:pPr>
            <a:r>
              <a:rPr sz="2400" spc="-5" dirty="0">
                <a:latin typeface="Times New Roman"/>
                <a:cs typeface="Times New Roman"/>
              </a:rPr>
              <a:t>Research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organizations</a:t>
            </a:r>
          </a:p>
          <a:p>
            <a:pPr marL="495300" marR="175260" indent="-23241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95300" algn="l"/>
              </a:tabLst>
            </a:pPr>
            <a:r>
              <a:rPr sz="2400" spc="-10" dirty="0">
                <a:latin typeface="Times New Roman"/>
                <a:cs typeface="Times New Roman"/>
              </a:rPr>
              <a:t>Community </a:t>
            </a:r>
            <a:r>
              <a:rPr sz="2400" spc="-75" dirty="0">
                <a:latin typeface="Times New Roman"/>
                <a:cs typeface="Times New Roman"/>
              </a:rPr>
              <a:t>development  </a:t>
            </a:r>
            <a:r>
              <a:rPr sz="2400" dirty="0">
                <a:latin typeface="Times New Roman"/>
                <a:cs typeface="Times New Roman"/>
              </a:rPr>
              <a:t>organizations</a:t>
            </a:r>
          </a:p>
          <a:p>
            <a:pPr marL="495300" indent="-23304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95300" algn="l"/>
              </a:tabLst>
            </a:pPr>
            <a:r>
              <a:rPr sz="2400" dirty="0">
                <a:latin typeface="Times New Roman"/>
                <a:cs typeface="Times New Roman"/>
              </a:rPr>
              <a:t>Quality control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offices</a:t>
            </a:r>
            <a:endParaRPr sz="2400" dirty="0">
              <a:latin typeface="Times New Roman"/>
              <a:cs typeface="Times New Roman"/>
            </a:endParaRPr>
          </a:p>
          <a:p>
            <a:pPr marL="495300" indent="-23304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95300" algn="l"/>
              </a:tabLst>
            </a:pPr>
            <a:r>
              <a:rPr sz="2400" spc="-5" dirty="0">
                <a:latin typeface="Times New Roman"/>
                <a:cs typeface="Times New Roman"/>
              </a:rPr>
              <a:t>Health </a:t>
            </a:r>
            <a:r>
              <a:rPr sz="2400" dirty="0">
                <a:latin typeface="Times New Roman"/>
                <a:cs typeface="Times New Roman"/>
              </a:rPr>
              <a:t>training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centers</a:t>
            </a:r>
            <a:endParaRPr sz="2400" dirty="0">
              <a:latin typeface="Times New Roman"/>
              <a:cs typeface="Times New Roman"/>
            </a:endParaRPr>
          </a:p>
          <a:p>
            <a:pPr marL="495300" indent="-233045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95300" algn="l"/>
              </a:tabLst>
            </a:pPr>
            <a:r>
              <a:rPr sz="2400" spc="-5" dirty="0">
                <a:latin typeface="Times New Roman"/>
                <a:cs typeface="Times New Roman"/>
              </a:rPr>
              <a:t>Local development </a:t>
            </a:r>
            <a:r>
              <a:rPr sz="2400" spc="-70" dirty="0">
                <a:latin typeface="Times New Roman"/>
                <a:cs typeface="Times New Roman"/>
              </a:rPr>
              <a:t>offices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14765"/>
            <a:ext cx="914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SAMPLING </a:t>
            </a: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IN" sz="36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z="3600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PROFESSIONS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340" y="1450340"/>
            <a:ext cx="4167504" cy="418960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09880" marR="671830" indent="-271780">
              <a:lnSpc>
                <a:spcPts val="2160"/>
              </a:lnSpc>
              <a:spcBef>
                <a:spcPts val="37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Population, </a:t>
            </a:r>
            <a:r>
              <a:rPr sz="2000" spc="-10" dirty="0">
                <a:latin typeface="Times New Roman"/>
                <a:cs typeface="Times New Roman"/>
              </a:rPr>
              <a:t>Family </a:t>
            </a:r>
            <a:r>
              <a:rPr sz="2000" spc="-5" dirty="0">
                <a:latin typeface="Times New Roman"/>
                <a:cs typeface="Times New Roman"/>
              </a:rPr>
              <a:t>Planning </a:t>
            </a:r>
            <a:r>
              <a:rPr sz="2000" dirty="0">
                <a:latin typeface="Times New Roman"/>
                <a:cs typeface="Times New Roman"/>
              </a:rPr>
              <a:t>&amp;  Reproductive</a:t>
            </a:r>
            <a:r>
              <a:rPr sz="2000" spc="-5" dirty="0">
                <a:latin typeface="Times New Roman"/>
                <a:cs typeface="Times New Roman"/>
              </a:rPr>
              <a:t> Health</a:t>
            </a:r>
            <a:endParaRPr sz="2000" dirty="0">
              <a:latin typeface="Times New Roman"/>
              <a:cs typeface="Times New Roman"/>
            </a:endParaRPr>
          </a:p>
          <a:p>
            <a:pPr marL="309880" indent="-271780">
              <a:lnSpc>
                <a:spcPct val="100000"/>
              </a:lnSpc>
              <a:spcBef>
                <a:spcPts val="22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Maternal Child health</a:t>
            </a:r>
            <a:endParaRPr sz="2000" dirty="0">
              <a:latin typeface="Times New Roman"/>
              <a:cs typeface="Times New Roman"/>
            </a:endParaRPr>
          </a:p>
          <a:p>
            <a:pPr marL="309880" marR="189230" indent="-271780">
              <a:lnSpc>
                <a:spcPts val="2160"/>
              </a:lnSpc>
              <a:spcBef>
                <a:spcPts val="53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Public Health Education and Health  Promotion</a:t>
            </a:r>
            <a:endParaRPr sz="2000" dirty="0">
              <a:latin typeface="Times New Roman"/>
              <a:cs typeface="Times New Roman"/>
            </a:endParaRPr>
          </a:p>
          <a:p>
            <a:pPr marL="309880" marR="568325" indent="-271780">
              <a:lnSpc>
                <a:spcPts val="2160"/>
              </a:lnSpc>
              <a:spcBef>
                <a:spcPts val="50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Community health planning </a:t>
            </a:r>
            <a:r>
              <a:rPr sz="2000" dirty="0">
                <a:latin typeface="Times New Roman"/>
                <a:cs typeface="Times New Roman"/>
              </a:rPr>
              <a:t>and  </a:t>
            </a:r>
            <a:r>
              <a:rPr sz="2000" spc="-5" dirty="0">
                <a:latin typeface="Times New Roman"/>
                <a:cs typeface="Times New Roman"/>
              </a:rPr>
              <a:t>policy development</a:t>
            </a:r>
            <a:endParaRPr sz="2000" dirty="0">
              <a:latin typeface="Times New Roman"/>
              <a:cs typeface="Times New Roman"/>
            </a:endParaRPr>
          </a:p>
          <a:p>
            <a:pPr marL="309880" indent="-271780">
              <a:lnSpc>
                <a:spcPct val="100000"/>
              </a:lnSpc>
              <a:spcBef>
                <a:spcPts val="21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Public health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administration</a:t>
            </a:r>
            <a:endParaRPr sz="2000" dirty="0">
              <a:latin typeface="Times New Roman"/>
              <a:cs typeface="Times New Roman"/>
            </a:endParaRPr>
          </a:p>
          <a:p>
            <a:pPr marL="309880" indent="-271780">
              <a:lnSpc>
                <a:spcPct val="100000"/>
              </a:lnSpc>
              <a:spcBef>
                <a:spcPts val="25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Epidemiology </a:t>
            </a:r>
            <a:r>
              <a:rPr sz="2000" dirty="0">
                <a:latin typeface="Times New Roman"/>
                <a:cs typeface="Times New Roman"/>
              </a:rPr>
              <a:t>and </a:t>
            </a:r>
            <a:r>
              <a:rPr sz="2000" spc="-5" dirty="0">
                <a:latin typeface="Times New Roman"/>
                <a:cs typeface="Times New Roman"/>
              </a:rPr>
              <a:t>disease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control</a:t>
            </a:r>
            <a:endParaRPr sz="2000" dirty="0">
              <a:latin typeface="Times New Roman"/>
              <a:cs typeface="Times New Roman"/>
            </a:endParaRPr>
          </a:p>
          <a:p>
            <a:pPr marL="309880" indent="-271780">
              <a:lnSpc>
                <a:spcPct val="100000"/>
              </a:lnSpc>
              <a:spcBef>
                <a:spcPts val="25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dirty="0">
                <a:latin typeface="Times New Roman"/>
                <a:cs typeface="Times New Roman"/>
              </a:rPr>
              <a:t>Alcohol, </a:t>
            </a:r>
            <a:r>
              <a:rPr sz="2000" spc="-5" dirty="0">
                <a:latin typeface="Times New Roman"/>
                <a:cs typeface="Times New Roman"/>
              </a:rPr>
              <a:t>tobacco and </a:t>
            </a:r>
            <a:r>
              <a:rPr sz="2000" dirty="0">
                <a:latin typeface="Times New Roman"/>
                <a:cs typeface="Times New Roman"/>
              </a:rPr>
              <a:t>other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</a:p>
          <a:p>
            <a:pPr marL="309880" marR="30480" indent="-271780">
              <a:lnSpc>
                <a:spcPts val="2160"/>
              </a:lnSpc>
              <a:spcBef>
                <a:spcPts val="53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spc="-5" dirty="0">
                <a:latin typeface="Times New Roman"/>
                <a:cs typeface="Times New Roman"/>
              </a:rPr>
              <a:t>Environmental </a:t>
            </a:r>
            <a:r>
              <a:rPr sz="2000" dirty="0">
                <a:latin typeface="Times New Roman"/>
                <a:cs typeface="Times New Roman"/>
              </a:rPr>
              <a:t>&amp; occupational </a:t>
            </a:r>
            <a:r>
              <a:rPr sz="2000" spc="-5" dirty="0">
                <a:latin typeface="Times New Roman"/>
                <a:cs typeface="Times New Roman"/>
              </a:rPr>
              <a:t>health  </a:t>
            </a:r>
            <a:r>
              <a:rPr sz="2000" dirty="0">
                <a:latin typeface="Times New Roman"/>
                <a:cs typeface="Times New Roman"/>
              </a:rPr>
              <a:t>and </a:t>
            </a:r>
            <a:r>
              <a:rPr sz="2000" spc="-5" dirty="0">
                <a:latin typeface="Times New Roman"/>
                <a:cs typeface="Times New Roman"/>
              </a:rPr>
              <a:t>safety</a:t>
            </a:r>
            <a:endParaRPr sz="2000" dirty="0">
              <a:latin typeface="Times New Roman"/>
              <a:cs typeface="Times New Roman"/>
            </a:endParaRPr>
          </a:p>
          <a:p>
            <a:pPr marL="309880" indent="-271780">
              <a:lnSpc>
                <a:spcPct val="100000"/>
              </a:lnSpc>
              <a:spcBef>
                <a:spcPts val="22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09880" algn="l"/>
              </a:tabLst>
            </a:pPr>
            <a:r>
              <a:rPr sz="2000" dirty="0">
                <a:latin typeface="Times New Roman"/>
                <a:cs typeface="Times New Roman"/>
              </a:rPr>
              <a:t>Food and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nutrition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3000" y="1447800"/>
            <a:ext cx="4028440" cy="5257800"/>
          </a:xfrm>
          <a:custGeom>
            <a:avLst/>
            <a:gdLst/>
            <a:ahLst/>
            <a:cxnLst/>
            <a:rect l="l" t="t" r="r" b="b"/>
            <a:pathLst>
              <a:path w="4028440" h="5257800">
                <a:moveTo>
                  <a:pt x="4028440" y="0"/>
                </a:moveTo>
                <a:lnTo>
                  <a:pt x="0" y="0"/>
                </a:lnTo>
                <a:lnTo>
                  <a:pt x="0" y="5257800"/>
                </a:lnTo>
                <a:lnTo>
                  <a:pt x="2014220" y="5257800"/>
                </a:lnTo>
                <a:lnTo>
                  <a:pt x="4028440" y="5257800"/>
                </a:lnTo>
                <a:lnTo>
                  <a:pt x="40284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sz="half" idx="4294967295"/>
          </p:nvPr>
        </p:nvSpPr>
        <p:spPr>
          <a:xfrm>
            <a:off x="5006340" y="1417320"/>
            <a:ext cx="3367404" cy="410210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11150" indent="-273050">
              <a:lnSpc>
                <a:spcPct val="100000"/>
              </a:lnSpc>
              <a:spcBef>
                <a:spcPts val="35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Gerontological health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311150" indent="-273050">
              <a:lnSpc>
                <a:spcPct val="100000"/>
              </a:lnSpc>
              <a:spcBef>
                <a:spcPts val="25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HIV/AIDS</a:t>
            </a:r>
          </a:p>
          <a:p>
            <a:pPr marL="311150" marR="30480" indent="-273050">
              <a:lnSpc>
                <a:spcPts val="2160"/>
              </a:lnSpc>
              <a:spcBef>
                <a:spcPts val="53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Injury control and</a:t>
            </a:r>
            <a:r>
              <a:rPr sz="20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emergency  health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Services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311150" indent="-273050">
              <a:lnSpc>
                <a:spcPct val="100000"/>
              </a:lnSpc>
              <a:spcBef>
                <a:spcPts val="22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sz="20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Health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311150" indent="-273050">
              <a:lnSpc>
                <a:spcPct val="100000"/>
              </a:lnSpc>
              <a:spcBef>
                <a:spcPts val="489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Mental Health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311150" indent="-273050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Oral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 Health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311150" indent="-273050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Public Health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Nursing</a:t>
            </a:r>
          </a:p>
          <a:p>
            <a:pPr marL="311150" marR="73025" indent="-273050">
              <a:lnSpc>
                <a:spcPct val="100400"/>
              </a:lnSpc>
              <a:spcBef>
                <a:spcPts val="49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School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Health Education and  Services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311150" marR="184785" indent="-273050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95000"/>
              <a:buFont typeface="Wingdings" pitchFamily="2" charset="2"/>
              <a:buChar char="Ø"/>
              <a:tabLst>
                <a:tab pos="3111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Women’s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0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gender 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development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RISE OF PUBLIC HEALTH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Johanna Peter Frank (1745-1821) public health as good health laws &amp; “State is responsible for health of its people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Public Health Act 1848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Cholera epidemic of 1832 &amp; report of Chadwick is called “ father of public health”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John Snow 1848-1854 studied the role of polluted drinking water in the spread of cholera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William Budd 1856 outbreak of typhoid fever spread by drinking water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2"/>
          <p:cNvSpPr>
            <a:spLocks noGrp="1"/>
          </p:cNvSpPr>
          <p:nvPr>
            <p:ph idx="4294967295"/>
          </p:nvPr>
        </p:nvSpPr>
        <p:spPr>
          <a:xfrm>
            <a:off x="0" y="228600"/>
            <a:ext cx="8839200" cy="609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Public Health Act of 1875  for control of man’ s physical environment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Sir John Simon (1816-1904) first medical officer of Health of London done sanitary reforms  &amp; built up system of public health in London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“disease control phase” (1880-1920) lemuel Shattuck (1793-1859 ) in America published report on health condition to improvement of public health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Clean water , clean surrounding, wholesome condition of houses, control of offensive trades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establishment of W.H.O .provide a Health Charter for all people </a:t>
            </a:r>
          </a:p>
          <a:p>
            <a:endParaRPr lang="en-IN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CHANGING CONCEPTS IN PUBLIC HEALTH </a:t>
            </a: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447800"/>
            <a:ext cx="91440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FOUR PHASES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en-US" sz="32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DISEASE CONTROL PHASE (1880-1920)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during 19</a:t>
            </a:r>
            <a:r>
              <a:rPr lang="en-US" sz="3200" baseline="3000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century sanitary legislation &amp; sanitary reforms aimed at control of man’s physical environment –water supply sewage disposal etc.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32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HEALTH PROMOTIONAL PHASE (1920-1960)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public health had neglected the citizen as individual , &amp; state has direct responsibility for the health of individual health, promotion of individual  &amp; Mother &amp; child health services, school health services, industrial health services mental health &amp; rehabilitation services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mtClean="0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6942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Winslow (1920)  ‘the science &amp; art of preventing disease, prolonging life &amp; promoting health &amp; efficacy through organizing community effort’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Provision of “ basic health services “through primary health centre &amp; subcentres for rural &amp; urban area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Community Development Programme to promote through active participation of whole community &amp; on the initiative of the community </a:t>
            </a:r>
          </a:p>
          <a:p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CHANGING CONCEPTS IN PUBLIC HEALTH 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3-SOCIAL ENGINEERING PHASE –(1960-1980)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acute illness problems were solved new health problems in form of chronic diseases began to emerge so new concept as “risk factors” as detriments of these diseases.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Social &amp; behavioral aspect of disease &amp; health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Prevention of disease, promotion  of health &amp; prolongation of life.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mtClean="0"/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4- HEALTH FOR ALL PHASE (1981-200A.D.)-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contrast in health of developed &amp; developing country enjoys all detriments of good health –adequate income , nutrition, education, sanitation safe drinking water &amp; comprehensive health care in contrast  only 10-20% in developing country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W.H.O. to provide Health For All  by year 2000  </a:t>
            </a:r>
          </a:p>
          <a:p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78" y="215010"/>
            <a:ext cx="6848475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4400"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sz="4400" b="1" spc="-8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4400" b="1" spc="-8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sz="4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COMMUNITY</a:t>
            </a:r>
            <a:r>
              <a:rPr sz="4400" b="1" spc="-6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4400" b="1" spc="-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CONCEPTS</a:t>
            </a:r>
            <a:endParaRPr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4382001"/>
            <a:ext cx="8229600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5616" y="166620"/>
            <a:ext cx="734481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DEFINITION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068069"/>
            <a:ext cx="8043545" cy="40748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lang="en-US" sz="4000" b="1" spc="-5" dirty="0" smtClean="0">
                <a:latin typeface="Calibri"/>
                <a:cs typeface="Calibri"/>
              </a:rPr>
              <a:t>  </a:t>
            </a:r>
            <a:r>
              <a:rPr sz="3200" b="1" spc="-5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A community is a social </a:t>
            </a:r>
            <a:r>
              <a:rPr sz="3200" b="1" spc="-15" dirty="0">
                <a:latin typeface="Times New Roman" pitchFamily="18" charset="0"/>
                <a:cs typeface="Times New Roman" pitchFamily="18" charset="0"/>
              </a:rPr>
              <a:t>group  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determined </a:t>
            </a:r>
            <a:r>
              <a:rPr sz="3200" b="1" spc="-15" dirty="0">
                <a:latin typeface="Times New Roman" pitchFamily="18" charset="0"/>
                <a:cs typeface="Times New Roman" pitchFamily="18" charset="0"/>
              </a:rPr>
              <a:t>by geographical 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boundaries and/ or common </a:t>
            </a:r>
            <a:r>
              <a:rPr sz="3200" b="1" spc="-15" dirty="0">
                <a:latin typeface="Times New Roman" pitchFamily="18" charset="0"/>
                <a:cs typeface="Times New Roman" pitchFamily="18" charset="0"/>
              </a:rPr>
              <a:t>values 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b="1" spc="-25" dirty="0">
                <a:latin typeface="Times New Roman" pitchFamily="18" charset="0"/>
                <a:cs typeface="Times New Roman" pitchFamily="18" charset="0"/>
              </a:rPr>
              <a:t>interest.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Its </a:t>
            </a:r>
            <a:r>
              <a:rPr sz="3200" b="1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members </a:t>
            </a:r>
            <a:r>
              <a:rPr sz="3200" b="1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know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b="1" spc="-2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interact </a:t>
            </a:r>
            <a:r>
              <a:rPr sz="3200" b="1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b="1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each </a:t>
            </a:r>
            <a:r>
              <a:rPr sz="3200" b="1" spc="-6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other.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sz="3200" b="1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functions  within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a particular </a:t>
            </a:r>
            <a:r>
              <a:rPr sz="3200" b="1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structure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b="1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exhibits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b="1" spc="-2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creates </a:t>
            </a:r>
            <a:r>
              <a:rPr sz="3200" b="1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certain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norms,  </a:t>
            </a:r>
            <a:r>
              <a:rPr sz="3200" b="1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values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b="1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social </a:t>
            </a:r>
            <a:r>
              <a:rPr sz="3200" b="1" spc="-3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institutions”..  </a:t>
            </a:r>
            <a:r>
              <a:rPr sz="3200" b="1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WHO </a:t>
            </a:r>
            <a:r>
              <a:rPr sz="3200" b="1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expert </a:t>
            </a:r>
            <a:r>
              <a:rPr sz="3200" b="1" spc="-2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Committee</a:t>
            </a:r>
            <a:r>
              <a:rPr sz="3200" b="1" spc="2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(1974)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AND COMMUNITY MEDICINE </a:t>
            </a: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1828800"/>
            <a:ext cx="8540750" cy="4422775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1923 Dr. Francis Peabody specialization had already reached its apex &amp; for rapid return of general physician ( family physician) who would give comprehensive &amp; personalized care.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MEDICINE</a:t>
            </a:r>
            <a:r>
              <a:rPr lang="en-US" smtClean="0"/>
              <a:t> </a:t>
            </a:r>
          </a:p>
        </p:txBody>
      </p:sp>
      <p:sp>
        <p:nvSpPr>
          <p:cNvPr id="7577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Human, social &amp; cultural aspect of health &amp; disease &amp; recognition of family as a focal point of health care &amp; for integrating preventive, promotive &amp; curative services.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“a field of specialization in medicine which is neither disease nor organ oriented medicine or health care centered on family as a unit –from first contact to on going care of chronic problem (from preventive to rehabilitation 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COMMUNITY MEDICINE </a:t>
            </a:r>
          </a:p>
        </p:txBody>
      </p:sp>
      <p:sp>
        <p:nvSpPr>
          <p:cNvPr id="7680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Successor of public health, community health, preventive &amp; social medicine –prevention of disease &amp; promotion of health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“specialty which deals with populations &amp; comprises those doctors who try to measure the need of population, both sick &amp; well, who plan &amp; administer services to meet these needs, &amp; those who are engaged in research &amp; teaching in the field”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2689" y="327786"/>
            <a:ext cx="573532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CHARACTERISTICS</a:t>
            </a:r>
            <a:endParaRPr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6593"/>
            <a:ext cx="7583170" cy="16754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Calibri"/>
                <a:cs typeface="Calibri"/>
              </a:rPr>
              <a:t>1.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community has 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defined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geographical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boundaries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which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has the beginning and the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end.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63497"/>
            <a:ext cx="7562850" cy="33990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44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boundaries of a small  community such as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hamlet, 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village </a:t>
            </a:r>
            <a:r>
              <a:rPr sz="4400" spc="-30" dirty="0">
                <a:latin typeface="Times New Roman" pitchFamily="18" charset="0"/>
                <a:cs typeface="Times New Roman" pitchFamily="18" charset="0"/>
              </a:rPr>
              <a:t>etc </a:t>
            </a:r>
            <a:r>
              <a:rPr sz="4400" spc="-1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distinct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whereas  that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of a </a:t>
            </a:r>
            <a:r>
              <a:rPr sz="4400" spc="-20" dirty="0">
                <a:latin typeface="Times New Roman" pitchFamily="18" charset="0"/>
                <a:cs typeface="Times New Roman" pitchFamily="18" charset="0"/>
              </a:rPr>
              <a:t>large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community such  as </a:t>
            </a:r>
            <a:r>
              <a:rPr sz="4400" spc="-15" dirty="0">
                <a:latin typeface="Times New Roman" pitchFamily="18" charset="0"/>
                <a:cs typeface="Times New Roman" pitchFamily="18" charset="0"/>
              </a:rPr>
              <a:t>town,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city </a:t>
            </a:r>
            <a:r>
              <a:rPr sz="4400" spc="-30" dirty="0">
                <a:latin typeface="Times New Roman" pitchFamily="18" charset="0"/>
                <a:cs typeface="Times New Roman" pitchFamily="18" charset="0"/>
              </a:rPr>
              <a:t>etc </a:t>
            </a:r>
            <a:r>
              <a:rPr sz="4400" spc="-20" dirty="0">
                <a:latin typeface="Times New Roman" pitchFamily="18" charset="0"/>
                <a:cs typeface="Times New Roman" pitchFamily="18" charset="0"/>
              </a:rPr>
              <a:t>are</a:t>
            </a:r>
            <a:r>
              <a:rPr sz="44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indistinct.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987297"/>
            <a:ext cx="7562215" cy="27218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community is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composed 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of people who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live </a:t>
            </a:r>
            <a:r>
              <a:rPr sz="4400" spc="-15" dirty="0">
                <a:latin typeface="Times New Roman" pitchFamily="18" charset="0"/>
                <a:cs typeface="Times New Roman" pitchFamily="18" charset="0"/>
              </a:rPr>
              <a:t>together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in  the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defined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boundaries of the  </a:t>
            </a:r>
            <a:r>
              <a:rPr sz="4400" spc="-30" dirty="0">
                <a:latin typeface="Times New Roman" pitchFamily="18" charset="0"/>
                <a:cs typeface="Times New Roman" pitchFamily="18" charset="0"/>
              </a:rPr>
              <a:t>community.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53897"/>
            <a:ext cx="7696200" cy="56842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667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lang="en-US" sz="4400" b="1" dirty="0" smtClean="0">
                <a:solidFill>
                  <a:srgbClr val="1F1FF1"/>
                </a:solidFill>
                <a:latin typeface="Calibri"/>
                <a:cs typeface="Calibri"/>
              </a:rPr>
              <a:t>   </a:t>
            </a:r>
            <a:r>
              <a:rPr sz="4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community people </a:t>
            </a:r>
            <a:r>
              <a:rPr sz="4400" spc="-25" dirty="0">
                <a:latin typeface="Times New Roman" pitchFamily="18" charset="0"/>
                <a:cs typeface="Times New Roman" pitchFamily="18" charset="0"/>
              </a:rPr>
              <a:t>have 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common </a:t>
            </a:r>
            <a:r>
              <a:rPr sz="4400" spc="-15" dirty="0">
                <a:latin typeface="Times New Roman" pitchFamily="18" charset="0"/>
                <a:cs typeface="Times New Roman" pitchFamily="18" charset="0"/>
              </a:rPr>
              <a:t>psychological  characteristics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i.e.,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is  similarity in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language, </a:t>
            </a:r>
            <a:r>
              <a:rPr sz="4400" spc="-25" dirty="0">
                <a:latin typeface="Times New Roman" pitchFamily="18" charset="0"/>
                <a:cs typeface="Times New Roman" pitchFamily="18" charset="0"/>
              </a:rPr>
              <a:t>life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style,  </a:t>
            </a:r>
            <a:r>
              <a:rPr sz="4400" spc="-15" dirty="0">
                <a:latin typeface="Times New Roman" pitchFamily="18" charset="0"/>
                <a:cs typeface="Times New Roman" pitchFamily="18" charset="0"/>
              </a:rPr>
              <a:t>customs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traditions</a:t>
            </a:r>
            <a:r>
              <a:rPr sz="4400" spc="-30" dirty="0">
                <a:latin typeface="Times New Roman" pitchFamily="18" charset="0"/>
                <a:cs typeface="Times New Roman" pitchFamily="18" charset="0"/>
              </a:rPr>
              <a:t> etc.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605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4400" spc="-10" dirty="0">
                <a:latin typeface="Times New Roman" pitchFamily="18" charset="0"/>
                <a:cs typeface="Times New Roman" pitchFamily="18" charset="0"/>
              </a:rPr>
              <a:t>They share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common </a:t>
            </a:r>
            <a:r>
              <a:rPr sz="4400" spc="-20" dirty="0">
                <a:latin typeface="Times New Roman" pitchFamily="18" charset="0"/>
                <a:cs typeface="Times New Roman" pitchFamily="18" charset="0"/>
              </a:rPr>
              <a:t>interests,  </a:t>
            </a:r>
            <a:r>
              <a:rPr sz="4400" spc="-10" dirty="0">
                <a:latin typeface="Times New Roman" pitchFamily="18" charset="0"/>
                <a:cs typeface="Times New Roman" pitchFamily="18" charset="0"/>
              </a:rPr>
              <a:t>values, </a:t>
            </a:r>
            <a:r>
              <a:rPr sz="4400" spc="-20" dirty="0">
                <a:latin typeface="Times New Roman" pitchFamily="18" charset="0"/>
                <a:cs typeface="Times New Roman" pitchFamily="18" charset="0"/>
              </a:rPr>
              <a:t>moral </a:t>
            </a:r>
            <a:r>
              <a:rPr sz="4400" dirty="0">
                <a:latin typeface="Times New Roman" pitchFamily="18" charset="0"/>
                <a:cs typeface="Times New Roman" pitchFamily="18" charset="0"/>
              </a:rPr>
              <a:t>norms and</a:t>
            </a:r>
            <a:r>
              <a:rPr sz="44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spc="-5" dirty="0">
                <a:latin typeface="Times New Roman" pitchFamily="18" charset="0"/>
                <a:cs typeface="Times New Roman" pitchFamily="18" charset="0"/>
              </a:rPr>
              <a:t>codes.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39697"/>
            <a:ext cx="7752715" cy="11830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lang="en-US" sz="4400" b="1" dirty="0" smtClean="0">
                <a:latin typeface="Calibri"/>
                <a:cs typeface="Calibri"/>
              </a:rPr>
              <a:t> 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people in the community 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interact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each other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free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communication.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6297"/>
            <a:ext cx="7864475" cy="31527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lang="en-US" sz="4400" b="1" dirty="0" smtClean="0">
                <a:latin typeface="Calibri"/>
                <a:cs typeface="Calibri"/>
              </a:rPr>
              <a:t> 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community has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organized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social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structure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common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which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carry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various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functions such as 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housing,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food,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agriculture,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animal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husbandry,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education,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marketing,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banking 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etc.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30932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5425" algn="l"/>
              </a:tabLst>
            </a:pP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COMMUNITY</a:t>
            </a: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A	SOCIAL</a:t>
            </a:r>
            <a:r>
              <a:rPr b="1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UNIT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8686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2432" y="452720"/>
            <a:ext cx="373951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FUN</a:t>
            </a:r>
            <a:r>
              <a:rPr b="1" spc="3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</a:t>
            </a: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TIONS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2431" y="1596593"/>
            <a:ext cx="7766050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2135" marR="374015" indent="-572135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AutoNum type="arabicPeriod"/>
              <a:tabLst>
                <a:tab pos="57213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space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housing,  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shelter,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socialization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recreation.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libri"/>
              <a:buAutoNum type="arabicPeriod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72770" marR="5080" indent="-572770">
              <a:lnSpc>
                <a:spcPct val="100000"/>
              </a:lnSpc>
              <a:buAutoNum type="arabicPeriod"/>
              <a:tabLst>
                <a:tab pos="5727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means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facilities 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livelihood.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911097"/>
            <a:ext cx="7759065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 marR="5080" indent="-91503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provides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opportunity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employment.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191078"/>
            <a:ext cx="800608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 marR="5080" indent="-91503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4. It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takes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off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socialization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its</a:t>
            </a:r>
            <a:r>
              <a:rPr sz="32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members.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431" y="301497"/>
            <a:ext cx="7543165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770" marR="5080" indent="-572770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5727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provides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safety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security 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its members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enforcement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norms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legislation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formulated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society.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 startAt="5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72770" marR="413384" indent="-572770">
              <a:lnSpc>
                <a:spcPct val="100000"/>
              </a:lnSpc>
              <a:buAutoNum type="arabicPeriod" startAt="5"/>
              <a:tabLst>
                <a:tab pos="57277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opportunities</a:t>
            </a:r>
            <a:r>
              <a:rPr sz="32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people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participation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communication.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1125" y="152139"/>
            <a:ext cx="638111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1460" marR="5080" indent="-1509395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b="1" spc="-6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HEALTH- </a:t>
            </a:r>
            <a:r>
              <a:rPr b="1" spc="-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DEFINITION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49679"/>
            <a:ext cx="7804784" cy="31527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lang="en-US" sz="4400" b="1" spc="-5" dirty="0" smtClean="0">
                <a:latin typeface="Calibri"/>
                <a:cs typeface="Calibri"/>
              </a:rPr>
              <a:t>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REFERS 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Status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the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members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community,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problems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affecting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their  health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totality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 health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provided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 marL="355600">
              <a:lnSpc>
                <a:spcPct val="100000"/>
              </a:lnSpc>
            </a:pPr>
            <a:r>
              <a:rPr sz="3200" spc="-25" dirty="0">
                <a:latin typeface="Times New Roman" pitchFamily="18" charset="0"/>
                <a:cs typeface="Times New Roman" pitchFamily="18" charset="0"/>
              </a:rPr>
              <a:t>community”..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WHO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(1971)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9680" y="452720"/>
            <a:ext cx="510286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C.E.A</a:t>
            </a:r>
            <a:r>
              <a:rPr b="1" spc="-8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3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WINSLOW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6593"/>
            <a:ext cx="7094855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Is the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father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health.</a:t>
            </a:r>
          </a:p>
          <a:p>
            <a:pPr>
              <a:lnSpc>
                <a:spcPct val="100000"/>
              </a:lnSpc>
              <a:spcBef>
                <a:spcPts val="1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494030" indent="-3429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defines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public health</a:t>
            </a:r>
            <a:r>
              <a:rPr sz="32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follows.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018" y="452720"/>
            <a:ext cx="696785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98240" algn="l"/>
              </a:tabLst>
            </a:pP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P</a:t>
            </a:r>
            <a:r>
              <a:rPr b="1" spc="-6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R</a:t>
            </a: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O</a:t>
            </a: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F</a:t>
            </a: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C.E</a:t>
            </a:r>
            <a:r>
              <a:rPr b="1" spc="5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W</a:t>
            </a:r>
            <a:r>
              <a:rPr b="1" spc="-2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I</a:t>
            </a:r>
            <a:r>
              <a:rPr b="1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NS</a:t>
            </a:r>
            <a:r>
              <a:rPr b="1" spc="-12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L</a:t>
            </a:r>
            <a:r>
              <a:rPr b="1" spc="-75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O</a:t>
            </a:r>
            <a:r>
              <a:rPr b="1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W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371600"/>
            <a:ext cx="84582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6297"/>
            <a:ext cx="7849870" cy="6458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lang="en-US" sz="4400" b="1" spc="-5" dirty="0" smtClean="0">
                <a:latin typeface="Calibri"/>
                <a:cs typeface="Calibri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is 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science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art of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preventing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diseases,  </a:t>
            </a:r>
            <a:r>
              <a:rPr sz="3200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prolonging </a:t>
            </a:r>
            <a:r>
              <a:rPr sz="3200" spc="-2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life </a:t>
            </a:r>
            <a:r>
              <a:rPr sz="320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promoting  </a:t>
            </a:r>
            <a:r>
              <a:rPr sz="320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health and </a:t>
            </a:r>
            <a:r>
              <a:rPr sz="3200" spc="-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efficiency </a:t>
            </a:r>
            <a:r>
              <a:rPr sz="3200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through  </a:t>
            </a:r>
            <a:r>
              <a:rPr sz="3200" spc="-2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organized </a:t>
            </a:r>
            <a:r>
              <a:rPr sz="320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sz="3200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efforts </a:t>
            </a:r>
            <a:r>
              <a:rPr sz="3200" spc="-2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sanitation </a:t>
            </a:r>
            <a:r>
              <a:rPr sz="3200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15" dirty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 smtClean="0">
                <a:solidFill>
                  <a:srgbClr val="1F1FF1"/>
                </a:solidFill>
                <a:latin typeface="Times New Roman" pitchFamily="18" charset="0"/>
                <a:cs typeface="Times New Roman" pitchFamily="18" charset="0"/>
              </a:rPr>
              <a:t>environment</a:t>
            </a:r>
            <a:endParaRPr lang="en-US" sz="3200" spc="-15" dirty="0" smtClean="0">
              <a:solidFill>
                <a:srgbClr val="1F1FF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spcBef>
                <a:spcPts val="105"/>
              </a:spcBef>
              <a:tabLst>
                <a:tab pos="355600" algn="l"/>
              </a:tabLst>
            </a:pP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of diseases, the 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of individuals in 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personal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hygiene,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of medical and 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nursing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services </a:t>
            </a:r>
            <a:r>
              <a:rPr lang="en-IN" sz="3200" spc="-25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early 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preventive 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3200" spc="-5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3200" spc="-3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tm</a:t>
            </a:r>
            <a:r>
              <a:rPr lang="en-IN" sz="3200" spc="1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3200" spc="-3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32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of di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ease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473700">
              <a:lnSpc>
                <a:spcPct val="100000"/>
              </a:lnSpc>
              <a:spcBef>
                <a:spcPts val="1060"/>
              </a:spcBef>
            </a:pPr>
            <a:endParaRPr sz="4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0741" y="378078"/>
            <a:ext cx="18434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/>
              <a:t>Co</a:t>
            </a:r>
            <a:r>
              <a:rPr sz="5400" spc="-65" dirty="0"/>
              <a:t>n</a:t>
            </a:r>
            <a:r>
              <a:rPr sz="5400" dirty="0"/>
              <a:t>t…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535940" y="1444193"/>
            <a:ext cx="8193405" cy="562782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tabLst>
                <a:tab pos="355600" algn="l"/>
                <a:tab pos="6944359" algn="l"/>
              </a:tabLst>
            </a:pPr>
            <a:r>
              <a:rPr lang="en-US" sz="4400" b="1" spc="-5" dirty="0" smtClean="0">
                <a:latin typeface="Calibri"/>
                <a:cs typeface="Calibri"/>
              </a:rPr>
              <a:t>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diseases, the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individuals in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personal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hygiene,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medical and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nursing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early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preventive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tm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di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ease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2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of social  machinery </a:t>
            </a:r>
            <a:r>
              <a:rPr lang="en-IN" sz="3200" spc="-2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ensure </a:t>
            </a:r>
            <a:r>
              <a:rPr lang="en-IN"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every 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individual a </a:t>
            </a:r>
            <a:r>
              <a:rPr lang="en-IN" sz="3200" spc="-20" dirty="0">
                <a:latin typeface="Times New Roman" pitchFamily="18" charset="0"/>
                <a:cs typeface="Times New Roman" pitchFamily="18" charset="0"/>
              </a:rPr>
              <a:t>standard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of living  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adequate </a:t>
            </a:r>
            <a:r>
              <a:rPr lang="en-IN"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maintenance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of  health, so </a:t>
            </a:r>
            <a:r>
              <a:rPr lang="en-IN" sz="3200" spc="-15" dirty="0">
                <a:latin typeface="Times New Roman" pitchFamily="18" charset="0"/>
                <a:cs typeface="Times New Roman" pitchFamily="18" charset="0"/>
              </a:rPr>
              <a:t>organizing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these 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benefits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IN"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enable 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every </a:t>
            </a:r>
            <a:r>
              <a:rPr lang="en-IN" sz="3200" spc="-20" dirty="0">
                <a:latin typeface="Times New Roman" pitchFamily="18" charset="0"/>
                <a:cs typeface="Times New Roman" pitchFamily="18" charset="0"/>
              </a:rPr>
              <a:t>citizen  </a:t>
            </a:r>
            <a:r>
              <a:rPr lang="en-IN" sz="3200" spc="-2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3200" spc="-20" dirty="0">
                <a:latin typeface="Times New Roman" pitchFamily="18" charset="0"/>
                <a:cs typeface="Times New Roman" pitchFamily="18" charset="0"/>
              </a:rPr>
              <a:t>realize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the birth 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right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of health  and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5" dirty="0">
                <a:latin typeface="Times New Roman" pitchFamily="18" charset="0"/>
                <a:cs typeface="Times New Roman" pitchFamily="18" charset="0"/>
              </a:rPr>
              <a:t>longevity”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6944359" algn="l"/>
              </a:tabLst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5370" y="172015"/>
            <a:ext cx="742886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 marR="5080" indent="-165100">
              <a:lnSpc>
                <a:spcPct val="100000"/>
              </a:lnSpc>
              <a:spcBef>
                <a:spcPts val="100"/>
              </a:spcBef>
              <a:tabLst>
                <a:tab pos="1650364" algn="l"/>
              </a:tabLst>
            </a:pP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C.E.A	</a:t>
            </a:r>
            <a:r>
              <a:rPr b="1" spc="-3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WINSLOW </a:t>
            </a:r>
            <a:r>
              <a:rPr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CONCEPT </a:t>
            </a:r>
            <a:r>
              <a:rPr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OF </a:t>
            </a:r>
            <a:r>
              <a:rPr b="1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COMMUNITY</a:t>
            </a:r>
            <a:r>
              <a:rPr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8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HEALTH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87630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53241"/>
            <a:ext cx="9144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50" marR="5080" indent="-2546985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OBJECTIVE 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412777"/>
            <a:ext cx="9144000" cy="54559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objective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community  health is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need based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comprehensive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services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which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include the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following</a:t>
            </a:r>
            <a:r>
              <a:rPr sz="3200" spc="-1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spc="-15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Promotion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protection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3200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health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927100">
              <a:lnSpc>
                <a:spcPct val="100000"/>
              </a:lnSpc>
            </a:pP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IN" sz="32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PREVENTION.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927100" marR="300990" indent="-915035">
              <a:lnSpc>
                <a:spcPct val="100000"/>
              </a:lnSpc>
            </a:pP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Early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diagnosis and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further 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spread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of  disease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en-IN" sz="3200" spc="-40" dirty="0" smtClean="0">
                <a:latin typeface="Times New Roman" pitchFamily="18" charset="0"/>
                <a:cs typeface="Times New Roman" pitchFamily="18" charset="0"/>
              </a:rPr>
              <a:t>SECONDARY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LEVEL 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PREVENTION.</a:t>
            </a:r>
          </a:p>
          <a:p>
            <a:pPr marL="927100" marR="300990" indent="-915035">
              <a:lnSpc>
                <a:spcPct val="100000"/>
              </a:lnSpc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disability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rehabilitation </a:t>
            </a:r>
            <a:r>
              <a:rPr lang="en-IN" sz="3200" dirty="0" err="1" smtClean="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TERTIARY 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PREVENTION.</a:t>
            </a:r>
          </a:p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5600" algn="l"/>
              </a:tabLst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987297"/>
            <a:ext cx="7598409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Know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812800">
              <a:lnSpc>
                <a:spcPct val="100000"/>
              </a:lnSpc>
              <a:spcBef>
                <a:spcPts val="25"/>
              </a:spcBef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(COMMUNITY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IDENTIFICATION).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240" y="3125546"/>
            <a:ext cx="7204075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2800" marR="5080" indent="-800735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2. Identify the health needs of the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community (COMMUNITY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DIAGNOSIS).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COMMUNITY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5"/>
              </a:spcBef>
              <a:buNone/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 1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Know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812800">
              <a:lnSpc>
                <a:spcPct val="100000"/>
              </a:lnSpc>
              <a:spcBef>
                <a:spcPts val="25"/>
              </a:spcBef>
              <a:buNone/>
            </a:pP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(COMMUNITY</a:t>
            </a:r>
            <a:r>
              <a:rPr lang="en-IN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25" dirty="0">
                <a:latin typeface="Times New Roman" pitchFamily="18" charset="0"/>
                <a:cs typeface="Times New Roman" pitchFamily="18" charset="0"/>
              </a:rPr>
              <a:t>IDENTIFICATION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812800">
              <a:spcBef>
                <a:spcPts val="25"/>
              </a:spcBef>
              <a:buNone/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2. Identify the health needs of the 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community (COMMUNITY 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DIAGNOSIS).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812800">
              <a:lnSpc>
                <a:spcPct val="100000"/>
              </a:lnSpc>
              <a:spcBef>
                <a:spcPts val="25"/>
              </a:spcBef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Understand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underlying</a:t>
            </a:r>
            <a:r>
              <a:rPr lang="en-IN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factors 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affecting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problems.</a:t>
            </a:r>
          </a:p>
          <a:p>
            <a:pPr marL="812800">
              <a:spcBef>
                <a:spcPts val="25"/>
              </a:spcBef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Plan and implement 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comprehensive</a:t>
            </a:r>
            <a:r>
              <a:rPr lang="en-IN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services.</a:t>
            </a:r>
          </a:p>
          <a:p>
            <a:pPr marL="812800">
              <a:lnSpc>
                <a:spcPct val="100000"/>
              </a:lnSpc>
              <a:spcBef>
                <a:spcPts val="25"/>
              </a:spcBef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MEDICINE </a:t>
            </a:r>
          </a:p>
        </p:txBody>
      </p:sp>
      <p:sp>
        <p:nvSpPr>
          <p:cNvPr id="593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Neumann(1847) &amp; Virchow (1948) – medicine is a social science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Alfred Grotjahn (1869-1931) showed that social factor in aetiology of disease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1912 Rene Sand founded Belgian Social Medicine Association  ‘man is not only a biological animal, but also a social being, &amp; disease has social causes, social consequences &amp; social therapy’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‘social medicine is the study of man as a social being in his total environment’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Social medicine on two pillars  medicine &amp; sociology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algn="ctr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ANATOMY</a:t>
            </a:r>
            <a:endParaRPr lang="en-IN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334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DEALS WITH STRUCTURE OF SOCIETY-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which consists of total population,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their age and sex wise distribution,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socioeconomic classification, 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types of housing,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occupation, 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industries,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temples,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school etc.</a:t>
            </a:r>
            <a:endParaRPr lang="en-IN" sz="3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PHYSIOLOGY</a:t>
            </a:r>
            <a:endParaRPr lang="en-IN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0" y="1935163"/>
            <a:ext cx="9144000" cy="469423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DEALS WITH FUNCTION OF SOCIETY.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Air, Ventilation, Housing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Nutrition and health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Disposal of refuse, sewage, excreta, dead bodies etc.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Family welfare services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Demography and population dynamics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Customs, habits, tradition, beliefs, cultural practice etc.</a:t>
            </a:r>
            <a:r>
              <a:rPr lang="en-US" smtClean="0"/>
              <a:t> </a:t>
            </a:r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PATHOLOGY</a:t>
            </a:r>
            <a:endParaRPr lang="en-IN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Study of defects in the society-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Strikes, lock-out, theft, murder, robbery, sexual assaults, juvenile delinquency etc.</a:t>
            </a:r>
            <a:endParaRPr lang="en-IN" sz="3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/>
          <a:lstStyle/>
          <a:p>
            <a:pPr algn="ctr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THERAPHY</a:t>
            </a:r>
            <a:endParaRPr lang="en-IN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953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Adoption of social and political actions in the community.</a:t>
            </a:r>
          </a:p>
          <a:p>
            <a:pPr algn="ctr"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ACTION-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Giving health education to the community, launching immunization program, improvement of sanitation etc.</a:t>
            </a:r>
          </a:p>
          <a:p>
            <a:pPr algn="ctr"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POLITICAL ACTIONS-</a:t>
            </a:r>
          </a:p>
          <a:p>
            <a:pPr>
              <a:buFont typeface="Wingdings" pitchFamily="2" charset="2"/>
              <a:buChar char="Ø"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Implementation of legal measures for health, safety and welfare of people</a:t>
            </a:r>
            <a:endParaRPr lang="en-IN" sz="3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2054</Words>
  <Application>Microsoft Office PowerPoint</Application>
  <PresentationFormat>On-screen Show (4:3)</PresentationFormat>
  <Paragraphs>281</Paragraphs>
  <Slides>54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CONCEPT OF PUBLIC HEALTH &amp; INTRODUCTION TO COMMUNITY</vt:lpstr>
      <vt:lpstr>PUBLIC HEALTH The “Big Picture”</vt:lpstr>
      <vt:lpstr>WHAT IS PUBLIC HEALTH?</vt:lpstr>
      <vt:lpstr>PUBLIC HEALTH</vt:lpstr>
      <vt:lpstr>PUBLIC HEALTH</vt:lpstr>
      <vt:lpstr>PUBLIC HEALTH</vt:lpstr>
      <vt:lpstr>PUBLIC HEALTH </vt:lpstr>
      <vt:lpstr>PowerPoint Presentation</vt:lpstr>
      <vt:lpstr>PUBLIC HEALTH APPROACH</vt:lpstr>
      <vt:lpstr>PUBLIC HEALTH APPROACH</vt:lpstr>
      <vt:lpstr>PowerPoint Presentation</vt:lpstr>
      <vt:lpstr>CORE FUNCTIONS OF PUBLIC HEALTH</vt:lpstr>
      <vt:lpstr>CORE ACTIVITIES OF PUBLIC HEALTH</vt:lpstr>
      <vt:lpstr>CORE ACTIVITIES OF PUBLIC HEALTH</vt:lpstr>
      <vt:lpstr> GREAT PUBLIC HEALTH ACHIEVEMENTS</vt:lpstr>
      <vt:lpstr>PUBLIC HEALTH PROBLEMS AND DISEASES</vt:lpstr>
      <vt:lpstr>PUBLIC HEALTH ORGANIZATIONS</vt:lpstr>
      <vt:lpstr>PUBLIC HEALTH ORGANIZATIONS</vt:lpstr>
      <vt:lpstr> SAMPLING OF PUBLIC HEALTH PROFESSIONS</vt:lpstr>
      <vt:lpstr>RISE OF PUBLIC HEALTH</vt:lpstr>
      <vt:lpstr>PowerPoint Presentation</vt:lpstr>
      <vt:lpstr>CHANGING CONCEPTS IN PUBLIC HEALTH </vt:lpstr>
      <vt:lpstr>PowerPoint Presentation</vt:lpstr>
      <vt:lpstr>CHANGING CONCEPTS IN PUBLIC HEALTH </vt:lpstr>
      <vt:lpstr>PowerPoint Presentation</vt:lpstr>
      <vt:lpstr>PowerPoint Presentation</vt:lpstr>
      <vt:lpstr>DEFINITION</vt:lpstr>
      <vt:lpstr>FAMILY AND COMMUNITY MEDICINE </vt:lpstr>
      <vt:lpstr>FAMILY MEDICINE </vt:lpstr>
      <vt:lpstr>COMMUNITY MEDICINE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COMMUNITY A SOCIAL UNIT</vt:lpstr>
      <vt:lpstr>FUNCTIONS</vt:lpstr>
      <vt:lpstr>PowerPoint Presentation</vt:lpstr>
      <vt:lpstr>PowerPoint Presentation</vt:lpstr>
      <vt:lpstr>COMMUNITY HEALTH-  DEFINITION</vt:lpstr>
      <vt:lpstr>C.E.A WINSLOW</vt:lpstr>
      <vt:lpstr>PROF C.E.A WINSLOW</vt:lpstr>
      <vt:lpstr>PowerPoint Presentation</vt:lpstr>
      <vt:lpstr>Cont…</vt:lpstr>
      <vt:lpstr>C.E.A WINSLOW CONCEPT  OF COMMUNITY HEALTH</vt:lpstr>
      <vt:lpstr>OBJECTIVE </vt:lpstr>
      <vt:lpstr>PowerPoint Presentation</vt:lpstr>
      <vt:lpstr>COMMUNITY</vt:lpstr>
      <vt:lpstr>SOCIAL MEDICINE </vt:lpstr>
      <vt:lpstr>SOCIAL ANATOMY</vt:lpstr>
      <vt:lpstr>SOCIAL PHYSIOLOGY</vt:lpstr>
      <vt:lpstr>SOCIAL PATHOLOGY</vt:lpstr>
      <vt:lpstr>SOCIAL THERAPHY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OF PUBLIC HEALTH &amp; INTRODUCTION TO COMMUNITY</dc:title>
  <dc:creator>Dr.Ajay Agarwal</dc:creator>
  <cp:lastModifiedBy>SPM</cp:lastModifiedBy>
  <cp:revision>5</cp:revision>
  <dcterms:created xsi:type="dcterms:W3CDTF">2021-02-02T05:15:42Z</dcterms:created>
  <dcterms:modified xsi:type="dcterms:W3CDTF">2024-03-27T03:46:24Z</dcterms:modified>
</cp:coreProperties>
</file>