
<file path=[Content_Types].xml><?xml version="1.0" encoding="utf-8"?>
<Types xmlns="http://schemas.openxmlformats.org/package/2006/content-types">
  <Override PartName="/ppt/slideMasters/slideMaster3.xml" ContentType="application/vnd.openxmlformats-officedocument.presentationml.slideMaster+xml"/>
  <Override PartName="/ppt/slides/slide29.xml" ContentType="application/vnd.openxmlformats-officedocument.presentationml.slide+xml"/>
  <Override PartName="/ppt/slideLayouts/slideLayout39.xml" ContentType="application/vnd.openxmlformats-officedocument.presentationml.slideLayout+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Layouts/slideLayout46.xml" ContentType="application/vnd.openxmlformats-officedocument.presentationml.slideLayout+xml"/>
  <Override PartName="/ppt/notesSlides/notesSlide38.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5.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slideLayouts/slideLayout42.xml" ContentType="application/vnd.openxmlformats-officedocument.presentationml.slideLayout+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slides/slide9.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Default Extension="png" ContentType="image/png"/>
  <Override PartName="/ppt/notesSlides/notesSlide3.xml" ContentType="application/vnd.openxmlformats-officedocument.presentationml.notesSlide+xml"/>
  <Default Extension="bin" ContentType="application/vnd.openxmlformats-officedocument.oleObject"/>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18.xml" ContentType="application/vnd.openxmlformats-officedocument.presentationml.slideLayout+xml"/>
  <Override PartName="/ppt/theme/theme2.xml" ContentType="application/vnd.openxmlformats-officedocument.theme+xml"/>
  <Override PartName="/ppt/slideLayouts/slideLayout36.xml" ContentType="application/vnd.openxmlformats-officedocument.presentationml.slideLayout+xml"/>
  <Override PartName="/ppt/slideLayouts/slideLayout47.xml" ContentType="application/vnd.openxmlformats-officedocument.presentationml.slideLayout+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Override PartName="/ppt/slideLayouts/slideLayout25.xml" ContentType="application/vnd.openxmlformats-officedocument.presentationml.slideLayout+xml"/>
  <Override PartName="/ppt/slideLayouts/slideLayout4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slideLayouts/slideLayout32.xml" ContentType="application/vnd.openxmlformats-officedocument.presentationml.slideLayout+xml"/>
  <Override PartName="/ppt/slideLayouts/slideLayout4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ppt/notesSlides/notesSlide4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Override PartName="/ppt/slideLayouts/slideLayout50.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Default Extension="vml" ContentType="application/vnd.openxmlformats-officedocument.vmlDrawing"/>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Layouts/slideLayout4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44.xml" ContentType="application/vnd.openxmlformats-officedocument.presentationml.slideLayout+xml"/>
  <Default Extension="wmf" ContentType="image/x-wmf"/>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slideLayouts/slideLayout51.xml" ContentType="application/vnd.openxmlformats-officedocument.presentationml.slideLayout+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slideLayouts/slideLayout40.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28.xml" ContentType="application/vnd.openxmlformats-officedocument.presentationml.slide+xml"/>
  <Override PartName="/ppt/slides/slide39.xml" ContentType="application/vnd.openxmlformats-officedocument.presentationml.slide+xml"/>
  <Override PartName="/ppt/slideLayouts/slideLayout38.xml" ContentType="application/vnd.openxmlformats-officedocument.presentationml.slideLayout+xml"/>
  <Override PartName="/ppt/slideLayouts/slideLayout49.xml" ContentType="application/vnd.openxmlformats-officedocument.presentationml.slideLayout+xml"/>
  <Override PartName="/ppt/theme/theme4.xml" ContentType="application/vnd.openxmlformats-officedocument.theme+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Layouts/slideLayout5.xml" ContentType="application/vnd.openxmlformats-officedocument.presentationml.slideLayout+xml"/>
  <Override PartName="/ppt/slideLayouts/slideLayout27.xml" ContentType="application/vnd.openxmlformats-officedocument.presentationml.slideLayout+xml"/>
  <Override PartName="/ppt/slideLayouts/slideLayout45.xml" ContentType="application/vnd.openxmlformats-officedocument.presentationml.slideLayout+xml"/>
  <Override PartName="/ppt/notesSlides/notesSlide19.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Layouts/slideLayout16.xml" ContentType="application/vnd.openxmlformats-officedocument.presentationml.slideLayout+xml"/>
  <Default Extension="jpeg" ContentType="image/jpeg"/>
  <Override PartName="/ppt/slideLayouts/slideLayout34.xml" ContentType="application/vnd.openxmlformats-officedocument.presentationml.slideLayout+xml"/>
  <Override PartName="/ppt/notesSlides/notesSlide37.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3" r:id="rId1"/>
    <p:sldMasterId id="2147483711" r:id="rId2"/>
    <p:sldMasterId id="2147483729" r:id="rId3"/>
  </p:sldMasterIdLst>
  <p:notesMasterIdLst>
    <p:notesMasterId r:id="rId49"/>
  </p:notesMasterIdLst>
  <p:sldIdLst>
    <p:sldId id="443" r:id="rId4"/>
    <p:sldId id="444" r:id="rId5"/>
    <p:sldId id="414" r:id="rId6"/>
    <p:sldId id="433" r:id="rId7"/>
    <p:sldId id="263" r:id="rId8"/>
    <p:sldId id="265" r:id="rId9"/>
    <p:sldId id="416" r:id="rId10"/>
    <p:sldId id="268" r:id="rId11"/>
    <p:sldId id="269" r:id="rId12"/>
    <p:sldId id="270" r:id="rId13"/>
    <p:sldId id="271" r:id="rId14"/>
    <p:sldId id="272" r:id="rId15"/>
    <p:sldId id="273" r:id="rId16"/>
    <p:sldId id="282" r:id="rId17"/>
    <p:sldId id="283" r:id="rId18"/>
    <p:sldId id="417" r:id="rId19"/>
    <p:sldId id="287" r:id="rId20"/>
    <p:sldId id="288" r:id="rId21"/>
    <p:sldId id="289" r:id="rId22"/>
    <p:sldId id="290" r:id="rId23"/>
    <p:sldId id="291" r:id="rId24"/>
    <p:sldId id="292" r:id="rId25"/>
    <p:sldId id="294" r:id="rId26"/>
    <p:sldId id="293" r:id="rId27"/>
    <p:sldId id="295" r:id="rId28"/>
    <p:sldId id="418" r:id="rId29"/>
    <p:sldId id="299" r:id="rId30"/>
    <p:sldId id="300" r:id="rId31"/>
    <p:sldId id="301" r:id="rId32"/>
    <p:sldId id="302" r:id="rId33"/>
    <p:sldId id="303" r:id="rId34"/>
    <p:sldId id="304" r:id="rId35"/>
    <p:sldId id="305" r:id="rId36"/>
    <p:sldId id="306" r:id="rId37"/>
    <p:sldId id="307" r:id="rId38"/>
    <p:sldId id="310" r:id="rId39"/>
    <p:sldId id="420" r:id="rId40"/>
    <p:sldId id="315" r:id="rId41"/>
    <p:sldId id="316" r:id="rId42"/>
    <p:sldId id="317" r:id="rId43"/>
    <p:sldId id="318" r:id="rId44"/>
    <p:sldId id="319" r:id="rId45"/>
    <p:sldId id="320" r:id="rId46"/>
    <p:sldId id="322" r:id="rId47"/>
    <p:sldId id="323" r:id="rId4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FF33"/>
    <a:srgbClr val="333300"/>
    <a:srgbClr val="9ACBD6"/>
    <a:srgbClr val="800000"/>
    <a:srgbClr val="008000"/>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88333" autoAdjust="0"/>
  </p:normalViewPr>
  <p:slideViewPr>
    <p:cSldViewPr>
      <p:cViewPr>
        <p:scale>
          <a:sx n="66" d="100"/>
          <a:sy n="66" d="100"/>
        </p:scale>
        <p:origin x="-1494" y="-6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7092"/>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presProps" Target="pres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slide" Target="slides/slide38.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notesMaster" Target="notesMasters/notesMaster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8" Type="http://schemas.openxmlformats.org/officeDocument/2006/relationships/slide" Target="slides/slide5.xml"/><Relationship Id="rId51"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75.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4DB2D75-FE73-406B-B2E6-6C71672D3F1B}" type="datetimeFigureOut">
              <a:rPr lang="en-US" smtClean="0"/>
              <a:pPr/>
              <a:t>4/27/2020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55C5B38-E522-41B0-A4AD-44A9DECF6528}" type="slidenum">
              <a:rPr lang="en-US" smtClean="0"/>
              <a:pPr/>
              <a:t>‹#›</a:t>
            </a:fld>
            <a:endParaRPr lang="en-US"/>
          </a:p>
        </p:txBody>
      </p:sp>
    </p:spTree>
    <p:extLst>
      <p:ext uri="{BB962C8B-B14F-4D97-AF65-F5344CB8AC3E}">
        <p14:creationId xmlns="" xmlns:p14="http://schemas.microsoft.com/office/powerpoint/2010/main" val="5458420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A180F2D-6C24-4170-A27A-4C7D118F4826}"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55C5B38-E522-41B0-A4AD-44A9DECF6528}" type="slidenum">
              <a:rPr lang="en-US" smtClean="0"/>
              <a:pPr/>
              <a:t>3</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990600" lvl="1" indent="-533400">
              <a:lnSpc>
                <a:spcPct val="80000"/>
              </a:lnSpc>
              <a:buFontTx/>
              <a:buAutoNum type="arabicPeriod"/>
            </a:pPr>
            <a:r>
              <a:rPr lang="en-US" sz="2000" dirty="0" smtClean="0">
                <a:solidFill>
                  <a:srgbClr val="FFC000"/>
                </a:solidFill>
                <a:latin typeface="Comic Sans MS" pitchFamily="66" charset="0"/>
              </a:rPr>
              <a:t>Reduce the likelihood of </a:t>
            </a:r>
            <a:r>
              <a:rPr lang="en-US" sz="2000" dirty="0" err="1" smtClean="0">
                <a:solidFill>
                  <a:srgbClr val="FFC000"/>
                </a:solidFill>
                <a:latin typeface="Comic Sans MS" pitchFamily="66" charset="0"/>
              </a:rPr>
              <a:t>mesial</a:t>
            </a:r>
            <a:r>
              <a:rPr lang="en-US" sz="2000" dirty="0" smtClean="0">
                <a:solidFill>
                  <a:srgbClr val="FFC000"/>
                </a:solidFill>
                <a:latin typeface="Comic Sans MS" pitchFamily="66" charset="0"/>
              </a:rPr>
              <a:t> drift and the resultant malocclusion.</a:t>
            </a:r>
          </a:p>
          <a:p>
            <a:pPr marL="990600" lvl="1" indent="-533400">
              <a:lnSpc>
                <a:spcPct val="80000"/>
              </a:lnSpc>
              <a:buFontTx/>
              <a:buAutoNum type="arabicPeriod"/>
            </a:pPr>
            <a:r>
              <a:rPr lang="en-US" sz="2000" dirty="0" smtClean="0">
                <a:solidFill>
                  <a:srgbClr val="FFC000"/>
                </a:solidFill>
                <a:latin typeface="Comic Sans MS" pitchFamily="66" charset="0"/>
              </a:rPr>
              <a:t>Aid in mastication.</a:t>
            </a:r>
          </a:p>
          <a:p>
            <a:pPr marL="990600" lvl="1" indent="-533400">
              <a:lnSpc>
                <a:spcPct val="80000"/>
              </a:lnSpc>
              <a:buFontTx/>
              <a:buAutoNum type="arabicPeriod"/>
            </a:pPr>
            <a:r>
              <a:rPr lang="en-US" sz="2000" dirty="0" smtClean="0">
                <a:solidFill>
                  <a:srgbClr val="FFC000"/>
                </a:solidFill>
                <a:latin typeface="Comic Sans MS" pitchFamily="66" charset="0"/>
              </a:rPr>
              <a:t>Preserve a pulpally involved primary tooth in the absence of a succedaneous tooth.</a:t>
            </a:r>
          </a:p>
          <a:p>
            <a:pPr marL="990600" lvl="1" indent="-533400">
              <a:lnSpc>
                <a:spcPct val="80000"/>
              </a:lnSpc>
              <a:buFontTx/>
              <a:buAutoNum type="arabicPeriod"/>
            </a:pPr>
            <a:r>
              <a:rPr lang="en-US" sz="2000" dirty="0" smtClean="0">
                <a:solidFill>
                  <a:srgbClr val="FFC000"/>
                </a:solidFill>
                <a:latin typeface="Comic Sans MS" pitchFamily="66" charset="0"/>
              </a:rPr>
              <a:t>Prevent possible speech problems.</a:t>
            </a:r>
          </a:p>
          <a:p>
            <a:pPr marL="990600" lvl="1" indent="-533400">
              <a:lnSpc>
                <a:spcPct val="80000"/>
              </a:lnSpc>
              <a:buFontTx/>
              <a:buAutoNum type="arabicPeriod"/>
            </a:pPr>
            <a:r>
              <a:rPr lang="en-US" sz="2000" dirty="0" smtClean="0">
                <a:solidFill>
                  <a:srgbClr val="FFC000"/>
                </a:solidFill>
                <a:latin typeface="Comic Sans MS" pitchFamily="66" charset="0"/>
              </a:rPr>
              <a:t>Maintain esthetics.</a:t>
            </a:r>
          </a:p>
          <a:p>
            <a:pPr marL="990600" lvl="1" indent="-533400">
              <a:lnSpc>
                <a:spcPct val="80000"/>
              </a:lnSpc>
              <a:buFontTx/>
              <a:buAutoNum type="arabicPeriod"/>
            </a:pPr>
            <a:r>
              <a:rPr lang="en-US" sz="2000" dirty="0" smtClean="0">
                <a:solidFill>
                  <a:srgbClr val="FFC000"/>
                </a:solidFill>
                <a:latin typeface="Comic Sans MS" pitchFamily="66" charset="0"/>
              </a:rPr>
              <a:t>Prevent aberrant tongue habits</a:t>
            </a:r>
          </a:p>
          <a:p>
            <a:pPr marL="990600" lvl="1" indent="-533400">
              <a:lnSpc>
                <a:spcPct val="80000"/>
              </a:lnSpc>
              <a:buFontTx/>
              <a:buAutoNum type="arabicPeriod"/>
            </a:pPr>
            <a:r>
              <a:rPr lang="en-US" sz="2000" dirty="0" smtClean="0">
                <a:solidFill>
                  <a:srgbClr val="FFC000"/>
                </a:solidFill>
                <a:latin typeface="Comic Sans MS" pitchFamily="66" charset="0"/>
              </a:rPr>
              <a:t>Prevent the psychological effects associated with early tooth loss.</a:t>
            </a:r>
          </a:p>
          <a:p>
            <a:pPr marL="990600" lvl="1" indent="-533400">
              <a:lnSpc>
                <a:spcPct val="80000"/>
              </a:lnSpc>
              <a:buFontTx/>
              <a:buAutoNum type="arabicPeriod"/>
            </a:pPr>
            <a:r>
              <a:rPr lang="en-US" sz="2000" dirty="0" smtClean="0">
                <a:solidFill>
                  <a:srgbClr val="FFC000"/>
                </a:solidFill>
                <a:latin typeface="Comic Sans MS" pitchFamily="66" charset="0"/>
              </a:rPr>
              <a:t>Maintain normal eruption time of the succedaneous teeth.</a:t>
            </a:r>
          </a:p>
          <a:p>
            <a:endParaRPr lang="en-US" dirty="0"/>
          </a:p>
        </p:txBody>
      </p:sp>
      <p:sp>
        <p:nvSpPr>
          <p:cNvPr id="4" name="Slide Number Placeholder 3"/>
          <p:cNvSpPr>
            <a:spLocks noGrp="1"/>
          </p:cNvSpPr>
          <p:nvPr>
            <p:ph type="sldNum" sz="quarter" idx="10"/>
          </p:nvPr>
        </p:nvSpPr>
        <p:spPr/>
        <p:txBody>
          <a:bodyPr/>
          <a:lstStyle/>
          <a:p>
            <a:fld id="{6D2D4DFD-2586-4D40-9753-268D570645EA}" type="slidenum">
              <a:rPr lang="en-US" smtClean="0"/>
              <a:pPr/>
              <a:t>4</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67C6D0C-A6AE-4181-99E5-46EDFFFC23C5}" type="slidenum">
              <a:rPr lang="en-US" smtClean="0"/>
              <a:pPr/>
              <a:t>5</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61687B2-B9D9-4D59-86BE-935AFC228875}" type="slidenum">
              <a:rPr lang="en-US"/>
              <a:pPr/>
              <a:t>6</a:t>
            </a:fld>
            <a:endParaRPr lang="en-US"/>
          </a:p>
        </p:txBody>
      </p:sp>
      <p:sp>
        <p:nvSpPr>
          <p:cNvPr id="104450" name="Rectangle 2"/>
          <p:cNvSpPr>
            <a:spLocks noGrp="1" noRot="1" noChangeAspect="1" noChangeArrowheads="1" noTextEdit="1"/>
          </p:cNvSpPr>
          <p:nvPr>
            <p:ph type="sldImg"/>
          </p:nvPr>
        </p:nvSpPr>
        <p:spPr>
          <a:ln/>
        </p:spPr>
      </p:sp>
      <p:sp>
        <p:nvSpPr>
          <p:cNvPr id="104451" name="Rectangle 3"/>
          <p:cNvSpPr>
            <a:spLocks noGrp="1" noChangeArrowheads="1"/>
          </p:cNvSpPr>
          <p:nvPr>
            <p:ph type="body" idx="1"/>
          </p:nvPr>
        </p:nvSpPr>
        <p:spPr/>
        <p:txBody>
          <a:bodyPr/>
          <a:lstStyle/>
          <a:p>
            <a:r>
              <a:rPr lang="en-US" dirty="0" smtClean="0"/>
              <a:t> </a:t>
            </a:r>
            <a:r>
              <a:rPr lang="en-US" sz="1200" dirty="0" smtClean="0"/>
              <a:t>To gain access to the root canals</a:t>
            </a:r>
          </a:p>
          <a:p>
            <a:r>
              <a:rPr lang="en-US" sz="1200" dirty="0" smtClean="0"/>
              <a:t>To remove as much as dead and infected material as possible</a:t>
            </a:r>
          </a:p>
          <a:p>
            <a:r>
              <a:rPr lang="en-US" sz="1200" dirty="0" smtClean="0"/>
              <a:t>Fill root canals with a suitable material to maintain primary tooth in a non-infected </a:t>
            </a:r>
          </a:p>
          <a:p>
            <a:r>
              <a:rPr lang="en-US" dirty="0" smtClean="0"/>
              <a:t> ingle  </a:t>
            </a:r>
          </a:p>
          <a:p>
            <a:r>
              <a:rPr lang="en-US" dirty="0" smtClean="0"/>
              <a:t>Goal</a:t>
            </a:r>
            <a:r>
              <a:rPr lang="en-US" dirty="0"/>
              <a:t>:</a:t>
            </a:r>
          </a:p>
          <a:p>
            <a:r>
              <a:rPr lang="en-US" dirty="0"/>
              <a:t>Eliminate infection and maintain tooth in a functional state until it is normally exfoliated , without endangering the perm dentition or health of the child.</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FF5BB78-0253-4F8C-8323-98B2527A66CA}" type="slidenum">
              <a:rPr lang="en-US" smtClean="0"/>
              <a:pPr/>
              <a:t>7</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2449D80-E7C1-4065-91D9-7D9A178FD1E6}" type="slidenum">
              <a:rPr lang="en-US"/>
              <a:pPr/>
              <a:t>8</a:t>
            </a:fld>
            <a:endParaRPr lang="en-US"/>
          </a:p>
        </p:txBody>
      </p:sp>
      <p:sp>
        <p:nvSpPr>
          <p:cNvPr id="102402" name="Rectangle 2"/>
          <p:cNvSpPr>
            <a:spLocks noGrp="1" noRot="1" noChangeAspect="1" noChangeArrowheads="1" noTextEdit="1"/>
          </p:cNvSpPr>
          <p:nvPr>
            <p:ph type="sldImg"/>
          </p:nvPr>
        </p:nvSpPr>
        <p:spPr>
          <a:ln/>
        </p:spPr>
      </p:sp>
      <p:sp>
        <p:nvSpPr>
          <p:cNvPr id="102403" name="Rectangle 3"/>
          <p:cNvSpPr>
            <a:spLocks noGrp="1" noChangeArrowheads="1"/>
          </p:cNvSpPr>
          <p:nvPr>
            <p:ph type="body" idx="1"/>
          </p:nvPr>
        </p:nvSpPr>
        <p:spPr/>
        <p:txBody>
          <a:bodyPr/>
          <a:lstStyle/>
          <a:p>
            <a:r>
              <a:rPr lang="en-US" dirty="0"/>
              <a:t>After removal of the coronal pulp. </a:t>
            </a:r>
            <a:r>
              <a:rPr lang="en-US" dirty="0" smtClean="0"/>
              <a:t>The </a:t>
            </a:r>
            <a:r>
              <a:rPr lang="en-US" dirty="0" err="1" smtClean="0"/>
              <a:t>haemorrhage</a:t>
            </a:r>
            <a:r>
              <a:rPr lang="en-US" dirty="0" smtClean="0"/>
              <a:t> </a:t>
            </a:r>
            <a:r>
              <a:rPr lang="en-US" dirty="0"/>
              <a:t>from the root canal tissue should be pale red and easy to control. </a:t>
            </a:r>
            <a:r>
              <a:rPr lang="en-US" dirty="0" smtClean="0"/>
              <a:t>Extensive and </a:t>
            </a:r>
            <a:r>
              <a:rPr lang="en-US" dirty="0"/>
              <a:t>persistent bleeding even after four minute application of </a:t>
            </a:r>
            <a:r>
              <a:rPr lang="en-US" dirty="0" err="1"/>
              <a:t>formocresol</a:t>
            </a:r>
            <a:r>
              <a:rPr lang="en-US" dirty="0"/>
              <a:t> implies irreversible </a:t>
            </a:r>
            <a:r>
              <a:rPr lang="en-US" dirty="0" smtClean="0"/>
              <a:t>inflammation of </a:t>
            </a:r>
            <a:r>
              <a:rPr lang="en-US" dirty="0"/>
              <a:t>the radicular tissue. and is an indication for a pulpectomy.</a:t>
            </a:r>
          </a:p>
          <a:p>
            <a:endParaRPr lang="en-US" dirty="0"/>
          </a:p>
          <a:p>
            <a:r>
              <a:rPr lang="en-US" dirty="0"/>
              <a:t>Sometimes patients present with carious, asymptomatic primary teeth that, on accessing the pulp chamber, are found to be </a:t>
            </a:r>
            <a:r>
              <a:rPr lang="en-US" dirty="0" err="1"/>
              <a:t>pulpless</a:t>
            </a:r>
            <a:r>
              <a:rPr lang="en-US" dirty="0"/>
              <a:t> with necrotic pulps. as shown in the photograph. A pulpectomy should be carried out on such teeth.</a:t>
            </a:r>
          </a:p>
          <a:p>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E82C5BA-0834-4276-8423-64F29CFE6697}" type="slidenum">
              <a:rPr lang="en-US"/>
              <a:pPr/>
              <a:t>9</a:t>
            </a:fld>
            <a:endParaRPr lang="en-US"/>
          </a:p>
        </p:txBody>
      </p:sp>
      <p:sp>
        <p:nvSpPr>
          <p:cNvPr id="103426" name="Rectangle 2"/>
          <p:cNvSpPr>
            <a:spLocks noGrp="1" noRot="1" noChangeAspect="1" noChangeArrowheads="1" noTextEdit="1"/>
          </p:cNvSpPr>
          <p:nvPr>
            <p:ph type="sldImg"/>
          </p:nvPr>
        </p:nvSpPr>
        <p:spPr>
          <a:ln/>
        </p:spPr>
      </p:sp>
      <p:sp>
        <p:nvSpPr>
          <p:cNvPr id="103427" name="Rectangle 3"/>
          <p:cNvSpPr>
            <a:spLocks noGrp="1" noChangeArrowheads="1"/>
          </p:cNvSpPr>
          <p:nvPr>
            <p:ph type="body" idx="1"/>
          </p:nvPr>
        </p:nvSpPr>
        <p:spPr/>
        <p:txBody>
          <a:bodyPr/>
          <a:lstStyle/>
          <a:p>
            <a:r>
              <a:rPr lang="en-US" dirty="0"/>
              <a:t>Infection in primary teeth usually manifests in the bi/trifurcation region, as opposed to the </a:t>
            </a:r>
            <a:r>
              <a:rPr lang="en-US" dirty="0" err="1"/>
              <a:t>periapical</a:t>
            </a:r>
            <a:r>
              <a:rPr lang="en-US" dirty="0"/>
              <a:t> pathology usually seen in permanent molars. This is because many fine channels of communication exist between the pulp chamber and the bone in the furcation area. (b) illustrates this point in an extracted primary molar. Note granulation tissue from the abscess in the bifurcation.</a:t>
            </a:r>
          </a:p>
          <a:p>
            <a:endParaRPr lang="en-US" dirty="0"/>
          </a:p>
          <a:p>
            <a:r>
              <a:rPr lang="en-US" dirty="0"/>
              <a:t>The presence of a chronic, draining sinus (a) or an acute abscess with or without an associated cellulitis (b) is also an indication for a pulpectomy. </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67C6D0C-A6AE-4181-99E5-46EDFFFC23C5}" type="slidenum">
              <a:rPr lang="en-US" smtClean="0"/>
              <a:pPr/>
              <a:t>10</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invaded</a:t>
            </a:r>
            <a:endParaRPr lang="en-US" dirty="0"/>
          </a:p>
        </p:txBody>
      </p:sp>
      <p:sp>
        <p:nvSpPr>
          <p:cNvPr id="4" name="Slide Number Placeholder 3"/>
          <p:cNvSpPr>
            <a:spLocks noGrp="1"/>
          </p:cNvSpPr>
          <p:nvPr>
            <p:ph type="sldNum" sz="quarter" idx="10"/>
          </p:nvPr>
        </p:nvSpPr>
        <p:spPr/>
        <p:txBody>
          <a:bodyPr/>
          <a:lstStyle/>
          <a:p>
            <a:fld id="{A67C6D0C-A6AE-4181-99E5-46EDFFFC23C5}" type="slidenum">
              <a:rPr lang="en-US" smtClean="0"/>
              <a:pPr/>
              <a:t>11</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E708FEC-0BC3-4034-BE78-42795AE1A335}" type="slidenum">
              <a:rPr lang="en-US"/>
              <a:pPr/>
              <a:t>12</a:t>
            </a:fld>
            <a:endParaRPr lang="en-US"/>
          </a:p>
        </p:txBody>
      </p:sp>
      <p:sp>
        <p:nvSpPr>
          <p:cNvPr id="120834" name="Rectangle 2"/>
          <p:cNvSpPr>
            <a:spLocks noGrp="1" noRot="1" noChangeAspect="1" noChangeArrowheads="1" noTextEdit="1"/>
          </p:cNvSpPr>
          <p:nvPr>
            <p:ph type="sldImg"/>
          </p:nvPr>
        </p:nvSpPr>
        <p:spPr>
          <a:ln/>
        </p:spPr>
      </p:sp>
      <p:sp>
        <p:nvSpPr>
          <p:cNvPr id="12083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C24870D-1D75-4A11-BFDD-408A9DB940BA}" type="slidenum">
              <a:rPr lang="en-US"/>
              <a:pPr/>
              <a:t>13</a:t>
            </a:fld>
            <a:endParaRPr lang="en-US"/>
          </a:p>
        </p:txBody>
      </p:sp>
      <p:sp>
        <p:nvSpPr>
          <p:cNvPr id="122882" name="Rectangle 2"/>
          <p:cNvSpPr>
            <a:spLocks noGrp="1" noRot="1" noChangeAspect="1" noChangeArrowheads="1" noTextEdit="1"/>
          </p:cNvSpPr>
          <p:nvPr>
            <p:ph type="sldImg"/>
          </p:nvPr>
        </p:nvSpPr>
        <p:spPr>
          <a:ln/>
        </p:spPr>
      </p:sp>
      <p:sp>
        <p:nvSpPr>
          <p:cNvPr id="122883" name="Rectangle 3"/>
          <p:cNvSpPr>
            <a:spLocks noGrp="1" noChangeArrowheads="1"/>
          </p:cNvSpPr>
          <p:nvPr>
            <p:ph type="body" idx="1"/>
          </p:nvPr>
        </p:nvSpPr>
        <p:spPr/>
        <p:txBody>
          <a:bodyPr/>
          <a:lstStyle/>
          <a:p>
            <a:r>
              <a:rPr lang="en-US" i="1" dirty="0"/>
              <a:t>Medical </a:t>
            </a:r>
            <a:r>
              <a:rPr lang="en-US" i="1" dirty="0" err="1"/>
              <a:t>contra;ndicat;ons</a:t>
            </a:r>
            <a:endParaRPr lang="en-US" i="1" dirty="0"/>
          </a:p>
          <a:p>
            <a:r>
              <a:rPr lang="en-US" dirty="0"/>
              <a:t>.</a:t>
            </a:r>
            <a:r>
              <a:rPr lang="en-US" i="1" dirty="0"/>
              <a:t>Heart disease: </a:t>
            </a:r>
            <a:r>
              <a:rPr lang="en-US" dirty="0"/>
              <a:t>a </a:t>
            </a:r>
            <a:r>
              <a:rPr lang="en-US" dirty="0" err="1"/>
              <a:t>pulpotomy</a:t>
            </a:r>
            <a:r>
              <a:rPr lang="en-US" dirty="0"/>
              <a:t> should not be performed in a child with a heart defect, or if there is any history of heart disease, heart surgery, rheumatic fever etc. This is because these children are at risk of developing bacterial </a:t>
            </a:r>
            <a:r>
              <a:rPr lang="en-US" dirty="0" err="1"/>
              <a:t>endocarditis</a:t>
            </a:r>
            <a:r>
              <a:rPr lang="en-US" dirty="0"/>
              <a:t> from any invasive procedures. </a:t>
            </a:r>
          </a:p>
          <a:p>
            <a:r>
              <a:rPr lang="en-US" i="1" dirty="0" err="1"/>
              <a:t>Immuno</a:t>
            </a:r>
            <a:r>
              <a:rPr lang="en-US" i="1" dirty="0"/>
              <a:t>-compromised children, </a:t>
            </a:r>
            <a:r>
              <a:rPr lang="en-US" dirty="0"/>
              <a:t>such as those with malignant disease (e.g. </a:t>
            </a:r>
            <a:r>
              <a:rPr lang="en-US" dirty="0" err="1"/>
              <a:t>leukaemia</a:t>
            </a:r>
            <a:r>
              <a:rPr lang="en-US" dirty="0"/>
              <a:t>) who are </a:t>
            </a:r>
            <a:r>
              <a:rPr lang="en-US" dirty="0" err="1"/>
              <a:t>neutropenic</a:t>
            </a:r>
            <a:r>
              <a:rPr lang="en-US" dirty="0"/>
              <a:t> for considerable periods </a:t>
            </a:r>
            <a:r>
              <a:rPr lang="en-US" dirty="0" smtClean="0"/>
              <a:t>during the </a:t>
            </a:r>
            <a:r>
              <a:rPr lang="en-US" dirty="0"/>
              <a:t>treatment of the condition. Even a </a:t>
            </a:r>
            <a:r>
              <a:rPr lang="en-US" dirty="0" smtClean="0"/>
              <a:t>low grade </a:t>
            </a:r>
            <a:r>
              <a:rPr lang="en-US" dirty="0"/>
              <a:t>infection such as that from an unsuccessful </a:t>
            </a:r>
            <a:r>
              <a:rPr lang="en-US" dirty="0" err="1"/>
              <a:t>pulpotomy</a:t>
            </a:r>
            <a:r>
              <a:rPr lang="en-US" dirty="0"/>
              <a:t> can make such children seriously </a:t>
            </a:r>
            <a:r>
              <a:rPr lang="en-US" dirty="0" err="1"/>
              <a:t>ill,and</a:t>
            </a:r>
            <a:r>
              <a:rPr lang="en-US" dirty="0"/>
              <a:t> therefore should not be undertaken.</a:t>
            </a:r>
          </a:p>
          <a:p>
            <a:endParaRPr lang="en-US" dirty="0"/>
          </a:p>
          <a:p>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67C6D0C-A6AE-4181-99E5-46EDFFFC23C5}" type="slidenum">
              <a:rPr lang="en-US" smtClean="0"/>
              <a:pPr/>
              <a:t>14</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0E975FE-3D79-4E46-82CF-254696EB4BF1}" type="slidenum">
              <a:rPr lang="en-US"/>
              <a:pPr/>
              <a:t>15</a:t>
            </a:fld>
            <a:endParaRPr lang="en-US"/>
          </a:p>
        </p:txBody>
      </p:sp>
      <p:sp>
        <p:nvSpPr>
          <p:cNvPr id="228354" name="Rectangle 2"/>
          <p:cNvSpPr>
            <a:spLocks noGrp="1" noRot="1" noChangeAspect="1" noChangeArrowheads="1" noTextEdit="1"/>
          </p:cNvSpPr>
          <p:nvPr>
            <p:ph type="sldImg"/>
          </p:nvPr>
        </p:nvSpPr>
        <p:spPr>
          <a:ln/>
        </p:spPr>
      </p:sp>
      <p:sp>
        <p:nvSpPr>
          <p:cNvPr id="228355" name="Rectangle 3"/>
          <p:cNvSpPr>
            <a:spLocks noGrp="1" noChangeArrowheads="1"/>
          </p:cNvSpPr>
          <p:nvPr>
            <p:ph type="body" idx="1"/>
          </p:nvPr>
        </p:nvSpPr>
        <p:spPr>
          <a:xfrm>
            <a:off x="914400" y="4343400"/>
            <a:ext cx="5029200" cy="4114800"/>
          </a:xfrm>
        </p:spPr>
        <p:txBody>
          <a:bodyPr/>
          <a:lstStyle/>
          <a:p>
            <a:pPr>
              <a:lnSpc>
                <a:spcPct val="80000"/>
              </a:lnSpc>
            </a:pPr>
            <a:r>
              <a:rPr lang="en-US" sz="800" dirty="0"/>
              <a:t>HAND INSTRUMENTS FOR ENDODONTICS (INSTRUMENT PACK)</a:t>
            </a:r>
          </a:p>
          <a:p>
            <a:pPr>
              <a:lnSpc>
                <a:spcPct val="80000"/>
              </a:lnSpc>
            </a:pPr>
            <a:r>
              <a:rPr lang="en-US" sz="800" dirty="0"/>
              <a:t>A basic pack of instruments must be available specifically for routine root canal procedures</a:t>
            </a:r>
            <a:r>
              <a:rPr lang="en-US" sz="800" dirty="0" smtClean="0"/>
              <a:t>.</a:t>
            </a:r>
            <a:endParaRPr lang="en-US" sz="800" dirty="0"/>
          </a:p>
          <a:p>
            <a:pPr>
              <a:lnSpc>
                <a:spcPct val="80000"/>
              </a:lnSpc>
            </a:pPr>
            <a:r>
              <a:rPr lang="en-US" sz="800" dirty="0"/>
              <a:t>A </a:t>
            </a:r>
            <a:r>
              <a:rPr lang="en-US" sz="800" b="1" dirty="0"/>
              <a:t>front surface reflecting mouth mirror</a:t>
            </a:r>
            <a:r>
              <a:rPr lang="en-US" sz="800" dirty="0"/>
              <a:t> is preferable to prevent the double image of the fine detail in an access cavity that occurs with a conventional mirror. </a:t>
            </a:r>
            <a:endParaRPr lang="en-US" sz="800" b="1" dirty="0"/>
          </a:p>
          <a:p>
            <a:pPr>
              <a:lnSpc>
                <a:spcPct val="80000"/>
              </a:lnSpc>
            </a:pPr>
            <a:r>
              <a:rPr lang="en-US" sz="800" b="1" dirty="0" err="1"/>
              <a:t>Endolocking</a:t>
            </a:r>
            <a:r>
              <a:rPr lang="en-US" sz="800" b="1" dirty="0"/>
              <a:t> tweezers</a:t>
            </a:r>
            <a:r>
              <a:rPr lang="en-US" sz="800" dirty="0"/>
              <a:t> allow small items to be gripped safely and passed between nurse and </a:t>
            </a:r>
            <a:r>
              <a:rPr lang="en-US" sz="800" dirty="0" err="1"/>
              <a:t>operator.te</a:t>
            </a:r>
            <a:r>
              <a:rPr lang="en-US" sz="800" dirty="0"/>
              <a:t> tip of the beak should be blunt and containing grooves. They are important for four handed transference between operator and the assistant. The regular Perry or College </a:t>
            </a:r>
            <a:r>
              <a:rPr lang="en-US" sz="800" dirty="0" err="1"/>
              <a:t>Plier</a:t>
            </a:r>
            <a:r>
              <a:rPr lang="en-US" sz="800" dirty="0"/>
              <a:t> is also required for working inside the pulp chamber because the working ends of the  “Points Pliers” are often too large.</a:t>
            </a:r>
          </a:p>
          <a:p>
            <a:pPr>
              <a:lnSpc>
                <a:spcPct val="80000"/>
              </a:lnSpc>
            </a:pPr>
            <a:endParaRPr lang="en-US" sz="800" dirty="0"/>
          </a:p>
          <a:p>
            <a:pPr>
              <a:lnSpc>
                <a:spcPct val="80000"/>
              </a:lnSpc>
            </a:pPr>
            <a:r>
              <a:rPr lang="en-US" sz="800" dirty="0"/>
              <a:t>A </a:t>
            </a:r>
            <a:r>
              <a:rPr lang="en-US" sz="800" b="1" dirty="0"/>
              <a:t>D-5(</a:t>
            </a:r>
            <a:r>
              <a:rPr lang="en-US" sz="800" b="1" dirty="0" err="1"/>
              <a:t>cohen</a:t>
            </a:r>
            <a:r>
              <a:rPr lang="en-US" sz="800" b="1" dirty="0"/>
              <a:t> 9) explorer</a:t>
            </a:r>
            <a:r>
              <a:rPr lang="en-US" sz="800" dirty="0"/>
              <a:t> , </a:t>
            </a:r>
            <a:r>
              <a:rPr lang="en-US" sz="800" b="1" dirty="0"/>
              <a:t>No 23-16 (Grossman)</a:t>
            </a:r>
            <a:r>
              <a:rPr lang="en-US" sz="800" dirty="0"/>
              <a:t>, </a:t>
            </a:r>
            <a:r>
              <a:rPr lang="en-US" sz="800" b="1" dirty="0"/>
              <a:t>DG16 endodontic probe</a:t>
            </a:r>
            <a:r>
              <a:rPr lang="en-US" sz="800" dirty="0"/>
              <a:t> is required to detect canal orifices. The endodontic explorer has two straight very sharp ends that are angled in different directions form the long axis of the instruments. It has a right angled and a </a:t>
            </a:r>
            <a:r>
              <a:rPr lang="en-US" sz="800" dirty="0" err="1"/>
              <a:t>binagled</a:t>
            </a:r>
            <a:r>
              <a:rPr lang="en-US" sz="800" dirty="0"/>
              <a:t> end. A </a:t>
            </a:r>
            <a:r>
              <a:rPr lang="en-US" sz="800" b="1" dirty="0"/>
              <a:t>CK-17 explorer</a:t>
            </a:r>
            <a:r>
              <a:rPr lang="en-US" sz="800" dirty="0"/>
              <a:t> serves the same purpose, but its thinner stiffer tip can be used to identify  calcified orifices. A </a:t>
            </a:r>
            <a:r>
              <a:rPr lang="en-US" sz="800" b="1" dirty="0"/>
              <a:t>#17 operative explorer</a:t>
            </a:r>
            <a:r>
              <a:rPr lang="en-US" sz="800" dirty="0"/>
              <a:t> can be used to detect any pulp chamber roof especially in area of pulp horn. </a:t>
            </a:r>
          </a:p>
          <a:p>
            <a:pPr>
              <a:lnSpc>
                <a:spcPct val="80000"/>
              </a:lnSpc>
            </a:pPr>
            <a:endParaRPr lang="en-US" sz="800" dirty="0"/>
          </a:p>
          <a:p>
            <a:pPr>
              <a:lnSpc>
                <a:spcPct val="80000"/>
              </a:lnSpc>
            </a:pPr>
            <a:r>
              <a:rPr lang="en-US" sz="800" dirty="0"/>
              <a:t>* NEW:  a new addition to the finding and enlarging orifices, is the </a:t>
            </a:r>
            <a:r>
              <a:rPr lang="en-US" sz="800" b="1" dirty="0"/>
              <a:t>MICRO-OPENER</a:t>
            </a:r>
            <a:r>
              <a:rPr lang="en-US" sz="800" dirty="0"/>
              <a:t> with K type flutes, in 0.04 and 0.06 tapers, mounted like a spreader that can be used to uncover, enlarge and flare the orifices. This is followed by the </a:t>
            </a:r>
            <a:r>
              <a:rPr lang="en-US" sz="800" b="1" dirty="0"/>
              <a:t>MICRO – DEBRIDER</a:t>
            </a:r>
            <a:r>
              <a:rPr lang="en-US" sz="800" dirty="0"/>
              <a:t> with H file type flutes, and ISO 0.02 taper to further open and flare down the canal.  </a:t>
            </a:r>
          </a:p>
          <a:p>
            <a:pPr>
              <a:lnSpc>
                <a:spcPct val="80000"/>
              </a:lnSpc>
            </a:pPr>
            <a:endParaRPr lang="en-US" sz="800" dirty="0"/>
          </a:p>
          <a:p>
            <a:pPr>
              <a:lnSpc>
                <a:spcPct val="80000"/>
              </a:lnSpc>
            </a:pPr>
            <a:r>
              <a:rPr lang="en-US" sz="800" dirty="0"/>
              <a:t>The </a:t>
            </a:r>
            <a:r>
              <a:rPr lang="en-US" sz="800" b="1" dirty="0"/>
              <a:t>excavator</a:t>
            </a:r>
            <a:r>
              <a:rPr lang="en-US" sz="800" dirty="0"/>
              <a:t> is long </a:t>
            </a:r>
            <a:r>
              <a:rPr lang="en-US" sz="800" dirty="0" err="1"/>
              <a:t>shanked</a:t>
            </a:r>
            <a:r>
              <a:rPr lang="en-US" sz="800" dirty="0"/>
              <a:t>, with a small blade to allow access into the pulp chamber. They have a much longer offset from long axis of the instruments(for better reach inside the constricted canal chambers) than the regular spoons. They are used to remove carious material and excise pulp tissue. , therefore they should be kept well sharpened. </a:t>
            </a:r>
          </a:p>
          <a:p>
            <a:pPr>
              <a:lnSpc>
                <a:spcPct val="80000"/>
              </a:lnSpc>
            </a:pPr>
            <a:endParaRPr lang="en-US" sz="800" dirty="0"/>
          </a:p>
          <a:p>
            <a:pPr>
              <a:lnSpc>
                <a:spcPct val="80000"/>
              </a:lnSpc>
            </a:pPr>
            <a:r>
              <a:rPr lang="en-US" sz="800" dirty="0"/>
              <a:t>The pocket-measuring probe is useful, a routine </a:t>
            </a:r>
            <a:r>
              <a:rPr lang="en-US" sz="800" b="1" dirty="0"/>
              <a:t>CPITN probe</a:t>
            </a:r>
            <a:r>
              <a:rPr lang="en-US" sz="800" dirty="0"/>
              <a:t> with clearly visible gradations is ideal</a:t>
            </a:r>
            <a:r>
              <a:rPr lang="en-US" sz="800" dirty="0" smtClean="0"/>
              <a:t>.</a:t>
            </a:r>
            <a:endParaRPr lang="en-US" sz="800" dirty="0"/>
          </a:p>
          <a:p>
            <a:pPr>
              <a:lnSpc>
                <a:spcPct val="80000"/>
              </a:lnSpc>
            </a:pPr>
            <a:r>
              <a:rPr lang="en-US" sz="800" dirty="0"/>
              <a:t>A </a:t>
            </a:r>
            <a:r>
              <a:rPr lang="en-US" sz="800" b="1" dirty="0"/>
              <a:t>furcation probe</a:t>
            </a:r>
            <a:r>
              <a:rPr lang="en-US" sz="800" dirty="0"/>
              <a:t> is useful to check for the presence of furcation involvement. </a:t>
            </a:r>
            <a:endParaRPr lang="en-US" sz="800" dirty="0" smtClean="0"/>
          </a:p>
          <a:p>
            <a:r>
              <a:rPr lang="en-US" sz="800" kern="1200" baseline="0" dirty="0" smtClean="0">
                <a:solidFill>
                  <a:schemeClr val="tx1"/>
                </a:solidFill>
                <a:latin typeface="+mn-lt"/>
                <a:ea typeface="+mn-ea"/>
                <a:cs typeface="+mn-cs"/>
              </a:rPr>
              <a:t>Handy </a:t>
            </a:r>
            <a:r>
              <a:rPr lang="en-US" sz="800" kern="1200" baseline="0" dirty="0" err="1" smtClean="0">
                <a:solidFill>
                  <a:schemeClr val="tx1"/>
                </a:solidFill>
                <a:latin typeface="+mn-lt"/>
                <a:ea typeface="+mn-ea"/>
                <a:cs typeface="+mn-cs"/>
              </a:rPr>
              <a:t>Endoring</a:t>
            </a:r>
            <a:r>
              <a:rPr lang="en-US" sz="800" kern="1200" baseline="0" dirty="0" smtClean="0">
                <a:solidFill>
                  <a:schemeClr val="tx1"/>
                </a:solidFill>
                <a:latin typeface="+mn-lt"/>
                <a:ea typeface="+mn-ea"/>
                <a:cs typeface="+mn-cs"/>
              </a:rPr>
              <a:t> worn by dentist working alone.</a:t>
            </a:r>
          </a:p>
          <a:p>
            <a:r>
              <a:rPr lang="en-US" sz="800" kern="1200" baseline="0" dirty="0" smtClean="0">
                <a:solidFill>
                  <a:schemeClr val="tx1"/>
                </a:solidFill>
                <a:latin typeface="+mn-lt"/>
                <a:ea typeface="+mn-ea"/>
                <a:cs typeface="+mn-cs"/>
              </a:rPr>
              <a:t>Premeasured instruments are arranged in order in sterile, disposable</a:t>
            </a:r>
          </a:p>
          <a:p>
            <a:r>
              <a:rPr lang="en-US" sz="800" kern="1200" baseline="0" dirty="0" smtClean="0">
                <a:solidFill>
                  <a:schemeClr val="tx1"/>
                </a:solidFill>
                <a:latin typeface="+mn-lt"/>
                <a:ea typeface="+mn-ea"/>
                <a:cs typeface="+mn-cs"/>
              </a:rPr>
              <a:t>plastic sponge</a:t>
            </a:r>
            <a:endParaRPr lang="en-US" sz="800" dirty="0" smtClean="0"/>
          </a:p>
          <a:p>
            <a:pPr>
              <a:lnSpc>
                <a:spcPct val="80000"/>
              </a:lnSpc>
            </a:pPr>
            <a:endParaRPr lang="en-US" sz="800" dirty="0"/>
          </a:p>
          <a:p>
            <a:pPr>
              <a:lnSpc>
                <a:spcPct val="80000"/>
              </a:lnSpc>
            </a:pPr>
            <a:endParaRPr lang="en-US" sz="800" dirty="0"/>
          </a:p>
          <a:p>
            <a:pPr>
              <a:lnSpc>
                <a:spcPct val="80000"/>
              </a:lnSpc>
            </a:pPr>
            <a:r>
              <a:rPr lang="en-US" sz="800" b="1" dirty="0"/>
              <a:t>Miscellaneous:</a:t>
            </a:r>
            <a:r>
              <a:rPr lang="en-US" sz="800" dirty="0"/>
              <a:t> Other items usually included are a flat plastic, sterile cotton wool rolls, sterile cotton wool </a:t>
            </a:r>
            <a:r>
              <a:rPr lang="en-US" sz="800" dirty="0" err="1"/>
              <a:t>pledgets</a:t>
            </a:r>
            <a:r>
              <a:rPr lang="en-US" sz="800" dirty="0"/>
              <a:t>, artery forceps to grip a </a:t>
            </a:r>
            <a:r>
              <a:rPr lang="en-US" sz="800" dirty="0" err="1"/>
              <a:t>periapical</a:t>
            </a:r>
            <a:r>
              <a:rPr lang="en-US" sz="800" dirty="0"/>
              <a:t> radiograph and a metal ruler, or other measuring device that may be sterilized. </a:t>
            </a:r>
          </a:p>
          <a:p>
            <a:pPr>
              <a:lnSpc>
                <a:spcPct val="80000"/>
              </a:lnSpc>
            </a:pPr>
            <a:endParaRPr lang="en-US" sz="800" dirty="0"/>
          </a:p>
          <a:p>
            <a:pPr>
              <a:lnSpc>
                <a:spcPct val="80000"/>
              </a:lnSpc>
            </a:pPr>
            <a:r>
              <a:rPr lang="en-US" sz="800" dirty="0"/>
              <a:t>A clean-stand or other device such as the </a:t>
            </a:r>
            <a:r>
              <a:rPr lang="en-US" sz="800" b="1" dirty="0" err="1"/>
              <a:t>endoring</a:t>
            </a:r>
            <a:r>
              <a:rPr lang="en-US" sz="800" b="1" dirty="0"/>
              <a:t> </a:t>
            </a:r>
            <a:r>
              <a:rPr lang="en-US" sz="800" dirty="0"/>
              <a:t>is required to hold the endodontic instruments. </a:t>
            </a:r>
          </a:p>
          <a:p>
            <a:pPr>
              <a:lnSpc>
                <a:spcPct val="80000"/>
              </a:lnSpc>
            </a:pPr>
            <a:endParaRPr lang="en-US" sz="800" b="1" dirty="0"/>
          </a:p>
          <a:p>
            <a:pPr>
              <a:lnSpc>
                <a:spcPct val="80000"/>
              </a:lnSpc>
            </a:pPr>
            <a:r>
              <a:rPr lang="en-US" sz="800" b="1" dirty="0"/>
              <a:t>Paper points</a:t>
            </a:r>
            <a:r>
              <a:rPr lang="en-US" sz="800" dirty="0"/>
              <a:t> are also required, and the simplest method of storage and use is to purchase </a:t>
            </a:r>
            <a:r>
              <a:rPr lang="en-US" sz="800" dirty="0" err="1"/>
              <a:t>presterilized</a:t>
            </a:r>
            <a:r>
              <a:rPr lang="en-US" sz="800" dirty="0"/>
              <a:t> packs with five points in each pack.</a:t>
            </a:r>
          </a:p>
          <a:p>
            <a:pPr>
              <a:lnSpc>
                <a:spcPct val="80000"/>
              </a:lnSpc>
            </a:pPr>
            <a:endParaRPr lang="en-US" sz="800" dirty="0"/>
          </a:p>
          <a:p>
            <a:pPr>
              <a:lnSpc>
                <a:spcPct val="80000"/>
              </a:lnSpc>
            </a:pPr>
            <a:r>
              <a:rPr lang="en-US" sz="800" dirty="0"/>
              <a:t>it is useful to have all endodontic instruments in sterilized containers, such as the clean stand or endodontic ring shown in Figure of file holders. This allows the instruments to be easily controlled, and accessed by both the operator and assistant during treatment.</a:t>
            </a:r>
          </a:p>
          <a:p>
            <a:pPr>
              <a:lnSpc>
                <a:spcPct val="80000"/>
              </a:lnSpc>
            </a:pPr>
            <a:endParaRPr lang="en-US" sz="800" dirty="0"/>
          </a:p>
          <a:p>
            <a:pPr>
              <a:lnSpc>
                <a:spcPct val="80000"/>
              </a:lnSpc>
            </a:pPr>
            <a:r>
              <a:rPr lang="en-US" sz="800" dirty="0"/>
              <a:t>Other Instruments required are :</a:t>
            </a:r>
          </a:p>
          <a:p>
            <a:pPr>
              <a:lnSpc>
                <a:spcPct val="80000"/>
              </a:lnSpc>
              <a:buFontTx/>
              <a:buChar char="•"/>
            </a:pPr>
            <a:r>
              <a:rPr lang="en-US" sz="800" dirty="0"/>
              <a:t>Rubber dam kit</a:t>
            </a:r>
          </a:p>
          <a:p>
            <a:pPr>
              <a:lnSpc>
                <a:spcPct val="80000"/>
              </a:lnSpc>
              <a:buFontTx/>
              <a:buChar char="•"/>
            </a:pPr>
            <a:r>
              <a:rPr lang="en-US" sz="800" dirty="0"/>
              <a:t>Radiographic equipment</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FF5BB78-0253-4F8C-8323-98B2527A66CA}" type="slidenum">
              <a:rPr lang="en-US" smtClean="0"/>
              <a:pPr/>
              <a:t>16</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67C6D0C-A6AE-4181-99E5-46EDFFFC23C5}" type="slidenum">
              <a:rPr lang="en-US" smtClean="0"/>
              <a:pPr/>
              <a:t>17</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Unroofing the chamber permits</a:t>
            </a:r>
            <a:r>
              <a:rPr lang="en-US" baseline="0" dirty="0" smtClean="0"/>
              <a:t> adequate access to the canals . St line access is the </a:t>
            </a:r>
            <a:r>
              <a:rPr lang="en-US" dirty="0" smtClean="0"/>
              <a:t>Most critical aspect</a:t>
            </a:r>
          </a:p>
          <a:p>
            <a:r>
              <a:rPr lang="en-US" dirty="0" smtClean="0"/>
              <a:t>Eases introduction of instrument</a:t>
            </a:r>
          </a:p>
          <a:p>
            <a:r>
              <a:rPr lang="en-US" dirty="0" smtClean="0"/>
              <a:t>Improves Obturation</a:t>
            </a:r>
          </a:p>
          <a:p>
            <a:r>
              <a:rPr lang="en-US" dirty="0" smtClean="0"/>
              <a:t>Decreases procedural errors like ledges, perforations</a:t>
            </a:r>
          </a:p>
          <a:p>
            <a:r>
              <a:rPr lang="en-US" baseline="0" dirty="0" smtClean="0"/>
              <a:t>Shape of access cavity </a:t>
            </a:r>
            <a:r>
              <a:rPr lang="en-US" baseline="0" dirty="0" err="1" smtClean="0"/>
              <a:t>shud</a:t>
            </a:r>
            <a:r>
              <a:rPr lang="en-US" baseline="0" dirty="0" smtClean="0"/>
              <a:t> b such that instruments r not deflected by access cavity walls as they r passed to the apex.</a:t>
            </a:r>
            <a:endParaRPr lang="en-US" dirty="0"/>
          </a:p>
        </p:txBody>
      </p:sp>
      <p:sp>
        <p:nvSpPr>
          <p:cNvPr id="4" name="Slide Number Placeholder 3"/>
          <p:cNvSpPr>
            <a:spLocks noGrp="1"/>
          </p:cNvSpPr>
          <p:nvPr>
            <p:ph type="sldNum" sz="quarter" idx="10"/>
          </p:nvPr>
        </p:nvSpPr>
        <p:spPr/>
        <p:txBody>
          <a:bodyPr/>
          <a:lstStyle/>
          <a:p>
            <a:fld id="{A67C6D0C-A6AE-4181-99E5-46EDFFFC23C5}" type="slidenum">
              <a:rPr lang="en-US" smtClean="0"/>
              <a:pPr/>
              <a:t>18</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nSpc>
                <a:spcPct val="140000"/>
              </a:lnSpc>
            </a:pPr>
            <a:r>
              <a:rPr lang="en-US" sz="1200" dirty="0" smtClean="0"/>
              <a:t>Length and bulbous shape of crowns</a:t>
            </a:r>
          </a:p>
          <a:p>
            <a:pPr>
              <a:lnSpc>
                <a:spcPct val="140000"/>
              </a:lnSpc>
            </a:pPr>
            <a:r>
              <a:rPr lang="en-US" sz="1200" dirty="0" smtClean="0"/>
              <a:t>Very thin dentinal wall at pulpal floor and root</a:t>
            </a:r>
          </a:p>
          <a:p>
            <a:pPr>
              <a:lnSpc>
                <a:spcPct val="140000"/>
              </a:lnSpc>
            </a:pPr>
            <a:r>
              <a:rPr lang="en-US" sz="1200" dirty="0" smtClean="0"/>
              <a:t>Depth necessary to penetrate into pulp chamber - quite less than in perm teeth</a:t>
            </a:r>
          </a:p>
          <a:p>
            <a:pPr>
              <a:lnSpc>
                <a:spcPct val="140000"/>
              </a:lnSpc>
            </a:pPr>
            <a:r>
              <a:rPr lang="en-US" sz="1200" dirty="0" smtClean="0"/>
              <a:t>Distance from occlusal surface to pulp floor of pulp chamber -- much less than in perm teeth</a:t>
            </a:r>
          </a:p>
          <a:p>
            <a:pPr>
              <a:lnSpc>
                <a:spcPct val="140000"/>
              </a:lnSpc>
            </a:pPr>
            <a:r>
              <a:rPr lang="en-US" sz="1200" dirty="0" smtClean="0"/>
              <a:t>Avoid perforation</a:t>
            </a:r>
          </a:p>
          <a:p>
            <a:endParaRPr lang="en-US" dirty="0"/>
          </a:p>
        </p:txBody>
      </p:sp>
      <p:sp>
        <p:nvSpPr>
          <p:cNvPr id="4" name="Slide Number Placeholder 3"/>
          <p:cNvSpPr>
            <a:spLocks noGrp="1"/>
          </p:cNvSpPr>
          <p:nvPr>
            <p:ph type="sldNum" sz="quarter" idx="10"/>
          </p:nvPr>
        </p:nvSpPr>
        <p:spPr/>
        <p:txBody>
          <a:bodyPr/>
          <a:lstStyle/>
          <a:p>
            <a:fld id="{A67C6D0C-A6AE-4181-99E5-46EDFFFC23C5}" type="slidenum">
              <a:rPr lang="en-US" smtClean="0"/>
              <a:pPr/>
              <a:t>19</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67C6D0C-A6AE-4181-99E5-46EDFFFC23C5}" type="slidenum">
              <a:rPr lang="en-US" smtClean="0"/>
              <a:pPr/>
              <a:t>20</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4F4C0C1-CC7E-4567-8A58-D21D3F53D806}" type="slidenum">
              <a:rPr lang="en-US"/>
              <a:pPr/>
              <a:t>21</a:t>
            </a:fld>
            <a:endParaRPr lang="en-US"/>
          </a:p>
        </p:txBody>
      </p:sp>
      <p:sp>
        <p:nvSpPr>
          <p:cNvPr id="235522" name="Rectangle 2"/>
          <p:cNvSpPr>
            <a:spLocks noGrp="1" noRot="1" noChangeAspect="1" noChangeArrowheads="1" noTextEdit="1"/>
          </p:cNvSpPr>
          <p:nvPr>
            <p:ph type="sldImg"/>
          </p:nvPr>
        </p:nvSpPr>
        <p:spPr>
          <a:ln/>
        </p:spPr>
      </p:sp>
      <p:sp>
        <p:nvSpPr>
          <p:cNvPr id="235523" name="Rectangle 3"/>
          <p:cNvSpPr>
            <a:spLocks noGrp="1" noChangeArrowheads="1"/>
          </p:cNvSpPr>
          <p:nvPr>
            <p:ph type="body" idx="1"/>
          </p:nvPr>
        </p:nvSpPr>
        <p:spPr>
          <a:xfrm>
            <a:off x="914400" y="4343400"/>
            <a:ext cx="5029200" cy="4114800"/>
          </a:xfrm>
        </p:spPr>
        <p:txBody>
          <a:bodyPr/>
          <a:lstStyle/>
          <a:p>
            <a:pPr>
              <a:lnSpc>
                <a:spcPct val="80000"/>
              </a:lnSpc>
            </a:pPr>
            <a:r>
              <a:rPr lang="en-US" sz="800" dirty="0"/>
              <a:t>HANDPIECES:</a:t>
            </a:r>
          </a:p>
          <a:p>
            <a:pPr>
              <a:lnSpc>
                <a:spcPct val="80000"/>
              </a:lnSpc>
            </a:pPr>
            <a:r>
              <a:rPr lang="en-US" sz="800" dirty="0"/>
              <a:t>High speed </a:t>
            </a:r>
            <a:r>
              <a:rPr lang="en-US" sz="800" dirty="0" err="1"/>
              <a:t>handpiece</a:t>
            </a:r>
            <a:r>
              <a:rPr lang="en-US" sz="800" dirty="0"/>
              <a:t>: for penetration of dentin</a:t>
            </a:r>
          </a:p>
          <a:p>
            <a:pPr>
              <a:lnSpc>
                <a:spcPct val="80000"/>
              </a:lnSpc>
            </a:pPr>
            <a:r>
              <a:rPr lang="en-US" sz="800" dirty="0"/>
              <a:t>Slow speed </a:t>
            </a:r>
            <a:r>
              <a:rPr lang="en-US" sz="800" dirty="0" err="1"/>
              <a:t>handpiece</a:t>
            </a:r>
            <a:r>
              <a:rPr lang="en-US" sz="800" dirty="0"/>
              <a:t>: increased tactile awareness , for removal of pulp chamber  roof</a:t>
            </a:r>
          </a:p>
          <a:p>
            <a:pPr>
              <a:lnSpc>
                <a:spcPct val="80000"/>
              </a:lnSpc>
            </a:pPr>
            <a:r>
              <a:rPr lang="en-US" sz="800" dirty="0"/>
              <a:t>Ultrasonics: for constricted/receded and calcified chambers</a:t>
            </a:r>
          </a:p>
          <a:p>
            <a:pPr>
              <a:lnSpc>
                <a:spcPct val="80000"/>
              </a:lnSpc>
            </a:pPr>
            <a:endParaRPr lang="en-US" sz="800" dirty="0"/>
          </a:p>
          <a:p>
            <a:pPr>
              <a:lnSpc>
                <a:spcPct val="80000"/>
              </a:lnSpc>
            </a:pPr>
            <a:r>
              <a:rPr lang="en-US" sz="800" dirty="0"/>
              <a:t>BURS: </a:t>
            </a:r>
          </a:p>
          <a:p>
            <a:pPr>
              <a:lnSpc>
                <a:spcPct val="80000"/>
              </a:lnSpc>
            </a:pPr>
            <a:r>
              <a:rPr lang="en-US" sz="800" u="sng" dirty="0"/>
              <a:t>Round carbide burs (# 2, 4, 6, 8)</a:t>
            </a:r>
            <a:r>
              <a:rPr lang="en-US" sz="800" dirty="0"/>
              <a:t>: remove caries (better control than fissure carbides), create initial external outline shape, penetrate the roof, removal of the roof. These are: (Messing)</a:t>
            </a:r>
          </a:p>
          <a:p>
            <a:pPr>
              <a:lnSpc>
                <a:spcPct val="80000"/>
              </a:lnSpc>
            </a:pPr>
            <a:r>
              <a:rPr lang="en-US" sz="800" dirty="0"/>
              <a:t>Standard bur: for removing calcified deposits at entrance of canal at pulp floor</a:t>
            </a:r>
          </a:p>
          <a:p>
            <a:pPr>
              <a:lnSpc>
                <a:spcPct val="80000"/>
              </a:lnSpc>
            </a:pPr>
            <a:r>
              <a:rPr lang="en-US" sz="800" dirty="0"/>
              <a:t>16 mm bur for floor of pulp chamber: Shank is 3 mm longer than standard bur</a:t>
            </a:r>
          </a:p>
          <a:p>
            <a:pPr>
              <a:lnSpc>
                <a:spcPct val="80000"/>
              </a:lnSpc>
            </a:pPr>
            <a:r>
              <a:rPr lang="en-US" sz="800" dirty="0"/>
              <a:t>Long shank round bur: Overall length is 23 mm</a:t>
            </a:r>
          </a:p>
          <a:p>
            <a:pPr>
              <a:lnSpc>
                <a:spcPct val="80000"/>
              </a:lnSpc>
            </a:pPr>
            <a:r>
              <a:rPr lang="en-US" sz="800" dirty="0"/>
              <a:t>Goose neck round bur : for locating </a:t>
            </a:r>
            <a:r>
              <a:rPr lang="en-US" sz="800" dirty="0" err="1"/>
              <a:t>sclerosed</a:t>
            </a:r>
            <a:r>
              <a:rPr lang="en-US" sz="800" dirty="0"/>
              <a:t> canals, extended narrow shank does not get deflected by the wall of access cavity</a:t>
            </a:r>
          </a:p>
          <a:p>
            <a:pPr>
              <a:lnSpc>
                <a:spcPct val="80000"/>
              </a:lnSpc>
            </a:pPr>
            <a:endParaRPr lang="en-US" sz="800" u="sng" dirty="0"/>
          </a:p>
          <a:p>
            <a:pPr>
              <a:lnSpc>
                <a:spcPct val="80000"/>
              </a:lnSpc>
            </a:pPr>
            <a:r>
              <a:rPr lang="en-US" sz="800" u="sng" dirty="0"/>
              <a:t>Fissure carbides (#558, #57)</a:t>
            </a:r>
            <a:r>
              <a:rPr lang="en-US" sz="800" dirty="0"/>
              <a:t> : produce less “chatter” when penetrating intact enamel or dentin as compared to round carbides. Also for extension of the axial walls. </a:t>
            </a:r>
          </a:p>
          <a:p>
            <a:pPr>
              <a:lnSpc>
                <a:spcPct val="80000"/>
              </a:lnSpc>
            </a:pPr>
            <a:endParaRPr lang="en-US" sz="800" u="sng" dirty="0"/>
          </a:p>
          <a:p>
            <a:pPr>
              <a:lnSpc>
                <a:spcPct val="80000"/>
              </a:lnSpc>
            </a:pPr>
            <a:r>
              <a:rPr lang="en-US" sz="800" u="sng" dirty="0"/>
              <a:t>Tapered diamonds: </a:t>
            </a:r>
            <a:r>
              <a:rPr lang="en-US" sz="800" dirty="0"/>
              <a:t>a round carbide may result in uneven gouged walls when used to finish the </a:t>
            </a:r>
            <a:r>
              <a:rPr lang="en-US" sz="800" dirty="0" err="1"/>
              <a:t>unroofing</a:t>
            </a:r>
            <a:r>
              <a:rPr lang="en-US" sz="800" dirty="0"/>
              <a:t> of the pulp chamber. The long cutting surface of the diamond can open the </a:t>
            </a:r>
            <a:r>
              <a:rPr lang="en-US" sz="800" dirty="0" err="1"/>
              <a:t>cavosurface</a:t>
            </a:r>
            <a:r>
              <a:rPr lang="en-US" sz="800" dirty="0"/>
              <a:t> of the access and smoothen the walls. The </a:t>
            </a:r>
            <a:r>
              <a:rPr lang="en-US" sz="800" u="sng" dirty="0"/>
              <a:t>tapered rounded end diamond is also used (Endo access bur: </a:t>
            </a:r>
            <a:r>
              <a:rPr lang="en-US" sz="800" dirty="0"/>
              <a:t>Is a friction grip, stainless steel bur with special diamond coated round tip that matches round burs of size No. 2, No.4 and No 6 with a diamond shaft for smoothening and shaping the access walls ,these burs are useful for initial and final access preparations . These burs combine both penetration and smoothening capabilities.)</a:t>
            </a:r>
          </a:p>
          <a:p>
            <a:pPr>
              <a:lnSpc>
                <a:spcPct val="80000"/>
              </a:lnSpc>
            </a:pPr>
            <a:r>
              <a:rPr lang="en-US" sz="800" dirty="0"/>
              <a:t>	However, both the carbide and diamond fissure burs can gouge the pulp floor and the walls if used improperly. </a:t>
            </a:r>
          </a:p>
          <a:p>
            <a:pPr>
              <a:lnSpc>
                <a:spcPct val="80000"/>
              </a:lnSpc>
            </a:pPr>
            <a:endParaRPr lang="en-US" sz="800"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5831A8F-3C47-4159-88E6-E1A827D7AF08}" type="slidenum">
              <a:rPr lang="en-US"/>
              <a:pPr/>
              <a:t>22</a:t>
            </a:fld>
            <a:endParaRPr lang="en-US"/>
          </a:p>
        </p:txBody>
      </p:sp>
      <p:sp>
        <p:nvSpPr>
          <p:cNvPr id="324610" name="Rectangle 2"/>
          <p:cNvSpPr>
            <a:spLocks noGrp="1" noRot="1" noChangeAspect="1" noChangeArrowheads="1" noTextEdit="1"/>
          </p:cNvSpPr>
          <p:nvPr>
            <p:ph type="sldImg"/>
          </p:nvPr>
        </p:nvSpPr>
        <p:spPr>
          <a:ln/>
        </p:spPr>
      </p:sp>
      <p:sp>
        <p:nvSpPr>
          <p:cNvPr id="324611" name="Rectangle 3"/>
          <p:cNvSpPr>
            <a:spLocks noGrp="1" noChangeArrowheads="1"/>
          </p:cNvSpPr>
          <p:nvPr>
            <p:ph type="body" idx="1"/>
          </p:nvPr>
        </p:nvSpPr>
        <p:spPr/>
        <p:txBody>
          <a:bodyPr/>
          <a:lstStyle/>
          <a:p>
            <a:pPr>
              <a:lnSpc>
                <a:spcPct val="80000"/>
              </a:lnSpc>
            </a:pPr>
            <a:r>
              <a:rPr lang="en-US" sz="800" u="sng" dirty="0"/>
              <a:t>Fissure carbide and diamond with safety tips:</a:t>
            </a:r>
            <a:r>
              <a:rPr lang="en-US" sz="800" dirty="0"/>
              <a:t> safer choice for axial wall extensions .(</a:t>
            </a:r>
            <a:r>
              <a:rPr lang="en-US" sz="800" u="sng" dirty="0"/>
              <a:t>ENDO Z BUR</a:t>
            </a:r>
            <a:r>
              <a:rPr lang="en-US" sz="800" dirty="0"/>
              <a:t>: </a:t>
            </a:r>
            <a:r>
              <a:rPr lang="th-TH" sz="800" dirty="0"/>
              <a:t> </a:t>
            </a:r>
            <a:r>
              <a:rPr lang="en-US" sz="800" dirty="0"/>
              <a:t>A safe ended diamond or tungsten carbide bur, with a non cutting tip, is used to taper the access cavity preparations. The non cutting tip prevents gauging on the floor of pulp chambers and cavity walls)</a:t>
            </a:r>
          </a:p>
          <a:p>
            <a:pPr>
              <a:lnSpc>
                <a:spcPct val="80000"/>
              </a:lnSpc>
            </a:pPr>
            <a:endParaRPr lang="en-US" sz="800" dirty="0"/>
          </a:p>
          <a:p>
            <a:pPr>
              <a:lnSpc>
                <a:spcPct val="80000"/>
              </a:lnSpc>
            </a:pPr>
            <a:r>
              <a:rPr lang="en-US" sz="800" u="sng" dirty="0"/>
              <a:t>Round diamonds (#4, 6):</a:t>
            </a:r>
            <a:r>
              <a:rPr lang="en-US" sz="800" dirty="0"/>
              <a:t> to cut through PFM and all porcelain crowns. Diamond burs are less traumatic to porcelain than carbides and are more likely to penetrate it without cracking or fracturing it. </a:t>
            </a:r>
          </a:p>
          <a:p>
            <a:pPr>
              <a:lnSpc>
                <a:spcPct val="80000"/>
              </a:lnSpc>
            </a:pPr>
            <a:r>
              <a:rPr lang="en-US" sz="800" dirty="0"/>
              <a:t>	After removing the porcelain, a carbide fissure bur of special metal cutting bur can be used to penetrate the metal. </a:t>
            </a:r>
          </a:p>
          <a:p>
            <a:pPr>
              <a:lnSpc>
                <a:spcPct val="80000"/>
              </a:lnSpc>
            </a:pPr>
            <a:endParaRPr lang="en-US" sz="800" dirty="0"/>
          </a:p>
          <a:p>
            <a:pPr>
              <a:lnSpc>
                <a:spcPct val="80000"/>
              </a:lnSpc>
            </a:pPr>
            <a:r>
              <a:rPr lang="en-US" sz="800" u="sng" dirty="0"/>
              <a:t>Metal cutting burs:</a:t>
            </a:r>
            <a:r>
              <a:rPr lang="en-US" sz="800" dirty="0"/>
              <a:t> includes the Great White, Beaver bur, </a:t>
            </a:r>
            <a:r>
              <a:rPr lang="en-US" sz="800" dirty="0" err="1"/>
              <a:t>Transmetal</a:t>
            </a:r>
            <a:r>
              <a:rPr lang="en-US" sz="800" dirty="0"/>
              <a:t> bur (the bur has extra fine crosscuts ), </a:t>
            </a:r>
            <a:r>
              <a:rPr lang="en-US" sz="800" dirty="0" err="1"/>
              <a:t>Brassler</a:t>
            </a:r>
            <a:r>
              <a:rPr lang="en-US" sz="800" dirty="0"/>
              <a:t> H34L. They have round ended, cross cut design, that minimizes chatter. Used to penetrate metal restorations like amalgam, all metal cast restorations and metal copings of PFM’s. </a:t>
            </a:r>
          </a:p>
          <a:p>
            <a:pPr>
              <a:lnSpc>
                <a:spcPct val="80000"/>
              </a:lnSpc>
            </a:pPr>
            <a:endParaRPr lang="en-US" sz="800" dirty="0"/>
          </a:p>
          <a:p>
            <a:pPr>
              <a:lnSpc>
                <a:spcPct val="80000"/>
              </a:lnSpc>
            </a:pPr>
            <a:r>
              <a:rPr lang="en-US" sz="800" u="sng" dirty="0"/>
              <a:t>Surgical length burs (round and fissure)</a:t>
            </a:r>
            <a:r>
              <a:rPr lang="en-US" sz="800" dirty="0"/>
              <a:t>: increases the visibility of the cutting tip of the instrument by moving the head of the </a:t>
            </a:r>
            <a:r>
              <a:rPr lang="en-US" sz="800" dirty="0" err="1"/>
              <a:t>handpiece</a:t>
            </a:r>
            <a:r>
              <a:rPr lang="en-US" sz="800" dirty="0"/>
              <a:t> away from the tooth. Care should be taken when extended burs are used to prevent perforation. The regular-length bur on the left will reach 9 mm. The surgical-length bur will reach 14 mm.</a:t>
            </a:r>
          </a:p>
          <a:p>
            <a:pPr>
              <a:lnSpc>
                <a:spcPct val="80000"/>
              </a:lnSpc>
            </a:pPr>
            <a:r>
              <a:rPr lang="en-US" sz="800" dirty="0" err="1"/>
              <a:t>Brasseler</a:t>
            </a:r>
            <a:r>
              <a:rPr lang="en-US" sz="800" dirty="0"/>
              <a:t> also manufactures latch-type, 34-mm-long round burs with standard shafts of 2.4-mm diameters. These are 4 mm longer than standard, 30-mm, surgical length, slow-speed round burs. These burs are available in sizes from No. 8 round down to 1/2-round. As manufactured, they have little use in </a:t>
            </a:r>
            <a:r>
              <a:rPr lang="en-US" sz="800" dirty="0" err="1"/>
              <a:t>troughing</a:t>
            </a:r>
            <a:r>
              <a:rPr lang="en-US" sz="800" dirty="0"/>
              <a:t> or deep-exploration operations, because the bulky shaft tends to impinge on the walls of the access cavity </a:t>
            </a:r>
          </a:p>
          <a:p>
            <a:pPr>
              <a:lnSpc>
                <a:spcPct val="80000"/>
              </a:lnSpc>
            </a:pPr>
            <a:endParaRPr lang="en-US" sz="800" dirty="0"/>
          </a:p>
          <a:p>
            <a:pPr>
              <a:lnSpc>
                <a:spcPct val="80000"/>
              </a:lnSpc>
            </a:pPr>
            <a:r>
              <a:rPr lang="en-US" sz="800" u="sng" dirty="0"/>
              <a:t>Mueller Burs: </a:t>
            </a:r>
            <a:r>
              <a:rPr lang="en-US" sz="800" dirty="0"/>
              <a:t>long shaft , carbide tipped burs used in latch type </a:t>
            </a:r>
            <a:r>
              <a:rPr lang="en-US" sz="800" dirty="0" err="1"/>
              <a:t>handpiece</a:t>
            </a:r>
            <a:r>
              <a:rPr lang="en-US" sz="800" dirty="0"/>
              <a:t>. The 34 mm Muller bur is a right angle but similar in design and function to the LN bur. Its round bur, mounted on a long neck is available on six diameter sizes. Used for working deep in radicular part. It displaces the </a:t>
            </a:r>
            <a:r>
              <a:rPr lang="en-US" sz="800" dirty="0" err="1"/>
              <a:t>handpiece</a:t>
            </a:r>
            <a:r>
              <a:rPr lang="en-US" sz="800" dirty="0"/>
              <a:t> away and enhances visibility. They leave a clean shiny surface on the dentin unlike </a:t>
            </a:r>
            <a:r>
              <a:rPr lang="en-US" sz="800" dirty="0" err="1"/>
              <a:t>ultrasonics</a:t>
            </a:r>
            <a:r>
              <a:rPr lang="en-US" sz="800" dirty="0"/>
              <a:t> (which leave ragged, </a:t>
            </a:r>
            <a:r>
              <a:rPr lang="en-US" sz="800" dirty="0" err="1"/>
              <a:t>roug</a:t>
            </a:r>
            <a:r>
              <a:rPr lang="en-US" sz="800" dirty="0"/>
              <a:t>, debris filled , dusty areas). Used for calcified teeth. Used in brushing motion to search for white dots - Calcified canals without water and with the use of  </a:t>
            </a:r>
            <a:r>
              <a:rPr lang="en-US" sz="800" dirty="0" err="1"/>
              <a:t>Stropko</a:t>
            </a:r>
            <a:r>
              <a:rPr lang="en-US" sz="800" dirty="0"/>
              <a:t> irrigator or air only syringe. </a:t>
            </a:r>
          </a:p>
          <a:p>
            <a:pPr>
              <a:lnSpc>
                <a:spcPct val="80000"/>
              </a:lnSpc>
            </a:pPr>
            <a:r>
              <a:rPr lang="en-US" sz="800" b="1" dirty="0"/>
              <a:t>Disadv:</a:t>
            </a:r>
            <a:r>
              <a:rPr lang="en-US" sz="800" dirty="0"/>
              <a:t> 1) However, the shaft of the smallest Mueller bur is only ~0.5 mm in diameter, and as such, these bur shafts are excessively flexible during use. 2) Additionally, at a tip diameter of 0.8 mm, the smallest Mueller bur tip is just slightly smaller than the No. 2 round bur (0.9 mm). And very often, round burs of much smaller diameter are required for these delicate, deep operations. 	 </a:t>
            </a:r>
          </a:p>
          <a:p>
            <a:pPr>
              <a:lnSpc>
                <a:spcPct val="80000"/>
              </a:lnSpc>
            </a:pPr>
            <a:endParaRPr lang="en-US" sz="800" dirty="0"/>
          </a:p>
          <a:p>
            <a:pPr>
              <a:lnSpc>
                <a:spcPct val="80000"/>
              </a:lnSpc>
            </a:pPr>
            <a:r>
              <a:rPr lang="en-US" sz="800" u="sng" dirty="0"/>
              <a:t>LN burs:</a:t>
            </a:r>
            <a:r>
              <a:rPr lang="en-US" sz="800" dirty="0"/>
              <a:t> . It is a 1/2-round bur with a shaft diameter similar to that of the smallest Mueller burs (~0.55 mm). It is a right angled, tungsten steel half round bur mounted on along neck. The 28 mm length allows deep drilling alongside posts or broken instruments for easier removal and for locating small canal in the roots. However, because the narrowed portion of the LN bur shaft is only 8 mm long as compared to the narrowed portion of the Mueller bur, which is 15 mm long, the LN shaft is considerably stiffer. The overall length of the LN bur, however, is only 28 mm (Figure 3), and that renders it far less useful for </a:t>
            </a:r>
            <a:r>
              <a:rPr lang="en-US" sz="800" dirty="0" err="1"/>
              <a:t>troughing</a:t>
            </a:r>
            <a:r>
              <a:rPr lang="en-US" sz="800" dirty="0"/>
              <a:t> and deep exploration.  </a:t>
            </a:r>
          </a:p>
          <a:p>
            <a:pPr>
              <a:lnSpc>
                <a:spcPct val="80000"/>
              </a:lnSpc>
            </a:pPr>
            <a:endParaRPr lang="en-US" sz="800" dirty="0"/>
          </a:p>
          <a:p>
            <a:pPr>
              <a:lnSpc>
                <a:spcPct val="80000"/>
              </a:lnSpc>
            </a:pPr>
            <a:r>
              <a:rPr lang="en-US" sz="800" u="sng" dirty="0"/>
              <a:t>Multipurpose</a:t>
            </a:r>
            <a:r>
              <a:rPr lang="en-US" sz="800" u="sng" dirty="0">
                <a:cs typeface="Times New Roman" pitchFamily="18" charset="0"/>
              </a:rPr>
              <a:t>™</a:t>
            </a:r>
            <a:r>
              <a:rPr lang="en-US" sz="800" u="sng" dirty="0"/>
              <a:t> bur:</a:t>
            </a:r>
            <a:r>
              <a:rPr lang="en-US" sz="800" dirty="0"/>
              <a:t> The </a:t>
            </a:r>
            <a:r>
              <a:rPr lang="en-US" sz="800" dirty="0" err="1"/>
              <a:t>Maillefer</a:t>
            </a:r>
            <a:r>
              <a:rPr lang="en-US" sz="800" dirty="0"/>
              <a:t> Multi-Purpose Bur is a versatile instrument made from Tungsten Carbide. The bur is excellent for a variety of procedures including:</a:t>
            </a:r>
          </a:p>
          <a:p>
            <a:pPr>
              <a:lnSpc>
                <a:spcPct val="80000"/>
              </a:lnSpc>
              <a:buFontTx/>
              <a:buChar char="•"/>
            </a:pPr>
            <a:r>
              <a:rPr lang="en-US" sz="800" dirty="0"/>
              <a:t>Initial endodontic access </a:t>
            </a:r>
            <a:endParaRPr lang="th-TH" sz="800" dirty="0"/>
          </a:p>
          <a:p>
            <a:pPr>
              <a:lnSpc>
                <a:spcPct val="80000"/>
              </a:lnSpc>
              <a:buFontTx/>
              <a:buChar char="•"/>
            </a:pPr>
            <a:r>
              <a:rPr lang="en-US" sz="800" dirty="0"/>
              <a:t>Sectioning of impacted molars </a:t>
            </a:r>
            <a:endParaRPr lang="th-TH" sz="800" dirty="0"/>
          </a:p>
          <a:p>
            <a:pPr>
              <a:lnSpc>
                <a:spcPct val="80000"/>
              </a:lnSpc>
              <a:buFontTx/>
              <a:buChar char="•"/>
            </a:pPr>
            <a:r>
              <a:rPr lang="en-US" sz="800" dirty="0"/>
              <a:t>Cutting of teeth at root level </a:t>
            </a:r>
            <a:endParaRPr lang="th-TH" sz="800" dirty="0"/>
          </a:p>
          <a:p>
            <a:pPr>
              <a:lnSpc>
                <a:spcPct val="80000"/>
              </a:lnSpc>
              <a:buFontTx/>
              <a:buChar char="•"/>
            </a:pPr>
            <a:r>
              <a:rPr lang="en-US" sz="800" dirty="0"/>
              <a:t>Root separation and amputation of broken roots</a:t>
            </a:r>
          </a:p>
          <a:p>
            <a:pPr>
              <a:lnSpc>
                <a:spcPct val="80000"/>
              </a:lnSpc>
              <a:buFontTx/>
              <a:buChar char="•"/>
            </a:pPr>
            <a:endParaRPr lang="en-US" sz="800" u="sng" dirty="0"/>
          </a:p>
          <a:p>
            <a:pPr>
              <a:lnSpc>
                <a:spcPct val="80000"/>
              </a:lnSpc>
            </a:pPr>
            <a:r>
              <a:rPr lang="en-US" sz="800" u="sng" dirty="0" err="1"/>
              <a:t>Munce</a:t>
            </a:r>
            <a:r>
              <a:rPr lang="en-US" sz="800" u="sng" dirty="0"/>
              <a:t> Discovery Bur: </a:t>
            </a:r>
            <a:r>
              <a:rPr lang="en-US" sz="800" dirty="0"/>
              <a:t>However, custom-modification of the shaft of the 34 mm round burs of 2.4 mm diameter at </a:t>
            </a:r>
            <a:r>
              <a:rPr lang="en-US" sz="800" dirty="0" err="1"/>
              <a:t>chairside</a:t>
            </a:r>
            <a:r>
              <a:rPr lang="en-US" sz="800" dirty="0"/>
              <a:t> (with a long carbide or diamond bur) down to ~1 mm in diameter preserves adequate shaft stiffness while providing relief from impingement on access cavity walls. They are 34mm-long narrow-shafted non-flexible tiny round carbide burs. The added length provides a functional view corridor beyond the </a:t>
            </a:r>
            <a:r>
              <a:rPr lang="en-US" sz="800" dirty="0" err="1"/>
              <a:t>handpiece</a:t>
            </a:r>
            <a:r>
              <a:rPr lang="en-US" sz="800" dirty="0"/>
              <a:t> head. Available in 4 head sizes (#1/2, #1, #2, #4) . ADV: </a:t>
            </a:r>
          </a:p>
          <a:p>
            <a:pPr algn="just">
              <a:lnSpc>
                <a:spcPct val="80000"/>
              </a:lnSpc>
              <a:buFont typeface="Wingdings" pitchFamily="2" charset="2"/>
              <a:buChar char=""/>
            </a:pPr>
            <a:r>
              <a:rPr lang="en-US" sz="800" dirty="0"/>
              <a:t>Uncover hidden canals </a:t>
            </a:r>
          </a:p>
          <a:p>
            <a:pPr algn="just">
              <a:lnSpc>
                <a:spcPct val="80000"/>
              </a:lnSpc>
              <a:buFont typeface="Wingdings" pitchFamily="2" charset="2"/>
              <a:buChar char=""/>
            </a:pPr>
            <a:r>
              <a:rPr lang="en-US" sz="800" dirty="0"/>
              <a:t>Provide positive control for deep </a:t>
            </a:r>
            <a:r>
              <a:rPr lang="en-US" sz="800" dirty="0" err="1"/>
              <a:t>troughing</a:t>
            </a:r>
            <a:r>
              <a:rPr lang="en-US" sz="800" dirty="0"/>
              <a:t> </a:t>
            </a:r>
          </a:p>
          <a:p>
            <a:pPr algn="just">
              <a:lnSpc>
                <a:spcPct val="80000"/>
              </a:lnSpc>
              <a:buFont typeface="Wingdings" pitchFamily="2" charset="2"/>
              <a:buChar char=""/>
            </a:pPr>
            <a:r>
              <a:rPr lang="en-US" sz="800" dirty="0"/>
              <a:t>Avoid the heat and fine dust of ultrasonic tips</a:t>
            </a:r>
          </a:p>
          <a:p>
            <a:pPr>
              <a:lnSpc>
                <a:spcPct val="80000"/>
              </a:lnSpc>
            </a:pPr>
            <a:r>
              <a:rPr lang="en-US" sz="800" u="sng" dirty="0"/>
              <a:t>Ultrasonics : </a:t>
            </a:r>
          </a:p>
          <a:p>
            <a:pPr algn="just">
              <a:lnSpc>
                <a:spcPct val="80000"/>
              </a:lnSpc>
              <a:buFont typeface="Wingdings" pitchFamily="2" charset="2"/>
              <a:buNone/>
            </a:pPr>
            <a:endParaRPr lang="en-US" sz="800" dirty="0"/>
          </a:p>
          <a:p>
            <a:pPr>
              <a:lnSpc>
                <a:spcPct val="80000"/>
              </a:lnSpc>
            </a:pPr>
            <a:endParaRPr lang="en-US" sz="800"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Endo explorer has</a:t>
            </a:r>
            <a:r>
              <a:rPr lang="en-US" baseline="0" dirty="0" smtClean="0"/>
              <a:t> two straight very sharp ends that are angled in two different directions from the long axis of the instrument.</a:t>
            </a:r>
            <a:endParaRPr lang="en-US" dirty="0"/>
          </a:p>
        </p:txBody>
      </p:sp>
      <p:sp>
        <p:nvSpPr>
          <p:cNvPr id="4" name="Slide Number Placeholder 3"/>
          <p:cNvSpPr>
            <a:spLocks noGrp="1"/>
          </p:cNvSpPr>
          <p:nvPr>
            <p:ph type="sldNum" sz="quarter" idx="10"/>
          </p:nvPr>
        </p:nvSpPr>
        <p:spPr/>
        <p:txBody>
          <a:bodyPr/>
          <a:lstStyle/>
          <a:p>
            <a:fld id="{A67C6D0C-A6AE-4181-99E5-46EDFFFC23C5}" type="slidenum">
              <a:rPr lang="en-US" smtClean="0"/>
              <a:pPr/>
              <a:t>23</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67C6D0C-A6AE-4181-99E5-46EDFFFC23C5}" type="slidenum">
              <a:rPr lang="en-US" smtClean="0"/>
              <a:pPr/>
              <a:t>24</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Ingle </a:t>
            </a:r>
            <a:r>
              <a:rPr lang="en-US" sz="1200" kern="1200" baseline="0" dirty="0" err="1" smtClean="0">
                <a:solidFill>
                  <a:schemeClr val="tx1"/>
                </a:solidFill>
                <a:latin typeface="+mn-lt"/>
                <a:ea typeface="+mn-ea"/>
                <a:cs typeface="+mn-cs"/>
              </a:rPr>
              <a:t>ch</a:t>
            </a:r>
            <a:r>
              <a:rPr lang="en-US" sz="1200" kern="1200" baseline="0" dirty="0" smtClean="0">
                <a:solidFill>
                  <a:schemeClr val="tx1"/>
                </a:solidFill>
                <a:latin typeface="+mn-lt"/>
                <a:ea typeface="+mn-ea"/>
                <a:cs typeface="+mn-cs"/>
              </a:rPr>
              <a:t> 10</a:t>
            </a:r>
          </a:p>
          <a:p>
            <a:r>
              <a:rPr lang="en-US" sz="1200" kern="1200" baseline="0" dirty="0" smtClean="0">
                <a:solidFill>
                  <a:schemeClr val="tx1"/>
                </a:solidFill>
                <a:latin typeface="+mn-lt"/>
                <a:ea typeface="+mn-ea"/>
                <a:cs typeface="+mn-cs"/>
              </a:rPr>
              <a:t> new addition to finding and enlarging canal orifices is the Micro-Opener (</a:t>
            </a:r>
            <a:r>
              <a:rPr lang="en-US" sz="1200" kern="1200" baseline="0" dirty="0" err="1" smtClean="0">
                <a:solidFill>
                  <a:schemeClr val="tx1"/>
                </a:solidFill>
                <a:latin typeface="+mn-lt"/>
                <a:ea typeface="+mn-ea"/>
                <a:cs typeface="+mn-cs"/>
              </a:rPr>
              <a:t>Dentsply</a:t>
            </a:r>
            <a:r>
              <a:rPr lang="en-US" sz="1200" kern="1200" baseline="0" dirty="0" smtClean="0">
                <a:solidFill>
                  <a:schemeClr val="tx1"/>
                </a:solidFill>
                <a:latin typeface="+mn-lt"/>
                <a:ea typeface="+mn-ea"/>
                <a:cs typeface="+mn-cs"/>
              </a:rPr>
              <a:t>/</a:t>
            </a:r>
            <a:r>
              <a:rPr lang="en-US" sz="1200" kern="1200" baseline="0" dirty="0" err="1" smtClean="0">
                <a:solidFill>
                  <a:schemeClr val="tx1"/>
                </a:solidFill>
                <a:latin typeface="+mn-lt"/>
                <a:ea typeface="+mn-ea"/>
                <a:cs typeface="+mn-cs"/>
              </a:rPr>
              <a:t>Maillefer</a:t>
            </a:r>
            <a:r>
              <a:rPr lang="en-US" sz="1200" kern="1200" baseline="0" dirty="0" smtClean="0">
                <a:solidFill>
                  <a:schemeClr val="tx1"/>
                </a:solidFill>
                <a:latin typeface="+mn-lt"/>
                <a:ea typeface="+mn-ea"/>
                <a:cs typeface="+mn-cs"/>
              </a:rPr>
              <a:t>; Tulsa, Okla.) (Figure 10-44, A), with K-type flutes in 0.04 and 0.06 tapers, mounted like a spreader, that can be used to uncover, enlarge, and flare orifices. This can be followed</a:t>
            </a:r>
          </a:p>
          <a:p>
            <a:r>
              <a:rPr lang="en-US" sz="1200" kern="1200" baseline="0" dirty="0" smtClean="0">
                <a:solidFill>
                  <a:schemeClr val="tx1"/>
                </a:solidFill>
                <a:latin typeface="+mn-lt"/>
                <a:ea typeface="+mn-ea"/>
                <a:cs typeface="+mn-cs"/>
              </a:rPr>
              <a:t>by the Micro-</a:t>
            </a:r>
            <a:r>
              <a:rPr lang="en-US" sz="1200" kern="1200" baseline="0" dirty="0" err="1" smtClean="0">
                <a:solidFill>
                  <a:schemeClr val="tx1"/>
                </a:solidFill>
                <a:latin typeface="+mn-lt"/>
                <a:ea typeface="+mn-ea"/>
                <a:cs typeface="+mn-cs"/>
              </a:rPr>
              <a:t>Debrider</a:t>
            </a:r>
            <a:r>
              <a:rPr lang="en-US" sz="1200" kern="1200" baseline="0" dirty="0" smtClean="0">
                <a:solidFill>
                  <a:schemeClr val="tx1"/>
                </a:solidFill>
                <a:latin typeface="+mn-lt"/>
                <a:ea typeface="+mn-ea"/>
                <a:cs typeface="+mn-cs"/>
              </a:rPr>
              <a:t> in ISO 0.02 taper, </a:t>
            </a:r>
            <a:r>
              <a:rPr lang="en-US" sz="1200" kern="1200" baseline="0" dirty="0" err="1" smtClean="0">
                <a:solidFill>
                  <a:schemeClr val="tx1"/>
                </a:solidFill>
                <a:latin typeface="+mn-lt"/>
                <a:ea typeface="+mn-ea"/>
                <a:cs typeface="+mn-cs"/>
              </a:rPr>
              <a:t>Hedstroem</a:t>
            </a:r>
            <a:r>
              <a:rPr lang="en-US" sz="1200" kern="1200" baseline="0" dirty="0" smtClean="0">
                <a:solidFill>
                  <a:schemeClr val="tx1"/>
                </a:solidFill>
                <a:latin typeface="+mn-lt"/>
                <a:ea typeface="+mn-ea"/>
                <a:cs typeface="+mn-cs"/>
              </a:rPr>
              <a:t>-type flutes (Figure 10-44, B) to further </a:t>
            </a:r>
            <a:r>
              <a:rPr lang="en-US" sz="1200" kern="1200" baseline="0" dirty="0" err="1" smtClean="0">
                <a:solidFill>
                  <a:schemeClr val="tx1"/>
                </a:solidFill>
                <a:latin typeface="+mn-lt"/>
                <a:ea typeface="+mn-ea"/>
                <a:cs typeface="+mn-cs"/>
              </a:rPr>
              <a:t>flaredown</a:t>
            </a:r>
            <a:r>
              <a:rPr lang="en-US" sz="1200" kern="1200" baseline="0" dirty="0" smtClean="0">
                <a:solidFill>
                  <a:schemeClr val="tx1"/>
                </a:solidFill>
                <a:latin typeface="+mn-lt"/>
                <a:ea typeface="+mn-ea"/>
                <a:cs typeface="+mn-cs"/>
              </a:rPr>
              <a:t> the canal.</a:t>
            </a:r>
            <a:endParaRPr lang="en-US" dirty="0"/>
          </a:p>
        </p:txBody>
      </p:sp>
      <p:sp>
        <p:nvSpPr>
          <p:cNvPr id="4" name="Slide Number Placeholder 3"/>
          <p:cNvSpPr>
            <a:spLocks noGrp="1"/>
          </p:cNvSpPr>
          <p:nvPr>
            <p:ph type="sldNum" sz="quarter" idx="10"/>
          </p:nvPr>
        </p:nvSpPr>
        <p:spPr/>
        <p:txBody>
          <a:bodyPr/>
          <a:lstStyle/>
          <a:p>
            <a:fld id="{A67C6D0C-A6AE-4181-99E5-46EDFFFC23C5}" type="slidenum">
              <a:rPr lang="en-US" smtClean="0"/>
              <a:pPr/>
              <a:t>25</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FF5BB78-0253-4F8C-8323-98B2527A66CA}" type="slidenum">
              <a:rPr lang="en-US" smtClean="0"/>
              <a:pPr/>
              <a:t>26</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FB34699-A571-43B3-B2CF-7474151D2157}" type="slidenum">
              <a:rPr lang="en-US"/>
              <a:pPr/>
              <a:t>27</a:t>
            </a:fld>
            <a:endParaRPr lang="en-US"/>
          </a:p>
        </p:txBody>
      </p:sp>
      <p:sp>
        <p:nvSpPr>
          <p:cNvPr id="243714" name="Rectangle 2"/>
          <p:cNvSpPr>
            <a:spLocks noGrp="1" noRot="1" noChangeAspect="1" noChangeArrowheads="1" noTextEdit="1"/>
          </p:cNvSpPr>
          <p:nvPr>
            <p:ph type="sldImg"/>
          </p:nvPr>
        </p:nvSpPr>
        <p:spPr>
          <a:ln/>
        </p:spPr>
      </p:sp>
      <p:sp>
        <p:nvSpPr>
          <p:cNvPr id="243715" name="Rectangle 3"/>
          <p:cNvSpPr>
            <a:spLocks noGrp="1" noChangeArrowheads="1"/>
          </p:cNvSpPr>
          <p:nvPr>
            <p:ph type="body" idx="1"/>
          </p:nvPr>
        </p:nvSpPr>
        <p:spPr>
          <a:xfrm>
            <a:off x="914400" y="4343400"/>
            <a:ext cx="5029200" cy="4114800"/>
          </a:xfrm>
        </p:spPr>
        <p:txBody>
          <a:bodyPr/>
          <a:lstStyle/>
          <a:p>
            <a:pPr>
              <a:lnSpc>
                <a:spcPct val="80000"/>
              </a:lnSpc>
            </a:pPr>
            <a:r>
              <a:rPr lang="en-US" sz="800" u="sng" dirty="0"/>
              <a:t>BARBED BROACHES &amp; RASPS (ANSI 63)</a:t>
            </a:r>
          </a:p>
          <a:p>
            <a:pPr>
              <a:lnSpc>
                <a:spcPct val="80000"/>
              </a:lnSpc>
            </a:pPr>
            <a:r>
              <a:rPr lang="en-US" sz="800" dirty="0"/>
              <a:t>Broaches and Rasps, probes and applicators are the</a:t>
            </a:r>
            <a:r>
              <a:rPr lang="en-US" sz="800" i="1" dirty="0"/>
              <a:t> </a:t>
            </a:r>
            <a:r>
              <a:rPr lang="en-US" sz="800" dirty="0"/>
              <a:t>older endodontic intra canal instruments still being manufactured. The broaches and rasps are designed to extract </a:t>
            </a:r>
            <a:r>
              <a:rPr lang="en-US" sz="800" i="1" dirty="0"/>
              <a:t>pulp </a:t>
            </a:r>
            <a:r>
              <a:rPr lang="en-US" sz="800" dirty="0"/>
              <a:t>tissue from the root canal</a:t>
            </a:r>
            <a:r>
              <a:rPr lang="en-US" sz="800" i="1" dirty="0"/>
              <a:t> </a:t>
            </a:r>
            <a:r>
              <a:rPr lang="en-US" sz="800" dirty="0"/>
              <a:t>by attaching to the</a:t>
            </a:r>
            <a:r>
              <a:rPr lang="en-US" sz="800" i="1" dirty="0"/>
              <a:t> </a:t>
            </a:r>
            <a:r>
              <a:rPr lang="en-US" sz="800" dirty="0"/>
              <a:t>pulp</a:t>
            </a:r>
            <a:r>
              <a:rPr lang="en-US" sz="800" i="1" dirty="0"/>
              <a:t> </a:t>
            </a:r>
            <a:r>
              <a:rPr lang="en-US" sz="800" dirty="0"/>
              <a:t>remnants. They have a different taper and length of the working portion than K or H files (length of working head: 10 mm)</a:t>
            </a:r>
          </a:p>
          <a:p>
            <a:pPr>
              <a:lnSpc>
                <a:spcPct val="80000"/>
              </a:lnSpc>
            </a:pPr>
            <a:endParaRPr lang="en-US" sz="800" b="1" dirty="0"/>
          </a:p>
          <a:p>
            <a:pPr>
              <a:lnSpc>
                <a:spcPct val="80000"/>
              </a:lnSpc>
            </a:pPr>
            <a:r>
              <a:rPr lang="en-US" sz="800" b="1" dirty="0"/>
              <a:t>Barbed broaches:</a:t>
            </a:r>
            <a:endParaRPr lang="en-US" sz="800" dirty="0"/>
          </a:p>
          <a:p>
            <a:pPr>
              <a:lnSpc>
                <a:spcPct val="80000"/>
              </a:lnSpc>
            </a:pPr>
            <a:r>
              <a:rPr lang="en-US" sz="800" dirty="0"/>
              <a:t>These are made from soft steel wire of varying diameters. The barbs are formed by cutting into the metal and forcing the cut portion away from the shaft such that barb faces towards the handle. The incisive cuts are a series of sharp pointed barbs along the operating head, curving backwards and obliquely. The cuts are made eccentrically around the shaft so that it</a:t>
            </a:r>
            <a:r>
              <a:rPr lang="en-US" sz="800" b="1" dirty="0"/>
              <a:t> </a:t>
            </a:r>
            <a:r>
              <a:rPr lang="en-US" sz="800" dirty="0"/>
              <a:t>is not excessively weak at one point. Clean a broach by scrubbing or dip in 5.25% NaOCl for 30 min. </a:t>
            </a:r>
          </a:p>
          <a:p>
            <a:pPr>
              <a:lnSpc>
                <a:spcPct val="80000"/>
              </a:lnSpc>
            </a:pPr>
            <a:r>
              <a:rPr lang="en-US" sz="800" dirty="0"/>
              <a:t>Broaches are of two types:</a:t>
            </a:r>
          </a:p>
          <a:p>
            <a:pPr>
              <a:lnSpc>
                <a:spcPct val="80000"/>
              </a:lnSpc>
              <a:buFontTx/>
              <a:buChar char="•"/>
            </a:pPr>
            <a:r>
              <a:rPr lang="en-US" sz="800" dirty="0"/>
              <a:t>Smooth: used to </a:t>
            </a:r>
            <a:r>
              <a:rPr lang="en-US" sz="800" i="1" dirty="0"/>
              <a:t>locate canals </a:t>
            </a:r>
            <a:r>
              <a:rPr lang="en-US" sz="800" dirty="0"/>
              <a:t>as a pathfinder (EG Pathfinder CS: made of carbon steel, so less likely to collapse when forced down the canal) . Also to explore patency of canal .However, it is now preferable to first remove the tissue bulk before placement of any instrument near the apex to avoid forcing any necrotic tissue beyond the apex. Thus, smooth broaches are rarely used today. </a:t>
            </a:r>
          </a:p>
          <a:p>
            <a:pPr>
              <a:lnSpc>
                <a:spcPct val="80000"/>
              </a:lnSpc>
              <a:buFontTx/>
              <a:buChar char="•"/>
            </a:pPr>
            <a:r>
              <a:rPr lang="en-US" sz="800" dirty="0"/>
              <a:t>Barbed.: it was originally used for canal preparation. But due to ease of breakage, it is now used only for soft tissue removal. </a:t>
            </a:r>
          </a:p>
          <a:p>
            <a:pPr lvl="2">
              <a:lnSpc>
                <a:spcPct val="80000"/>
              </a:lnSpc>
            </a:pPr>
            <a:endParaRPr lang="en-US" sz="800" dirty="0"/>
          </a:p>
          <a:p>
            <a:pPr lvl="2">
              <a:lnSpc>
                <a:spcPct val="80000"/>
              </a:lnSpc>
            </a:pPr>
            <a:r>
              <a:rPr lang="en-US" sz="800" dirty="0"/>
              <a:t>Uses: Primarily used for removal of intact pulp tissue (especially that which is fibrous. It is difficult to remove an inflamed vital pulp as it results in further laceration of the tissues). Other uses:</a:t>
            </a:r>
          </a:p>
          <a:p>
            <a:pPr lvl="2">
              <a:lnSpc>
                <a:spcPct val="80000"/>
              </a:lnSpc>
              <a:buFontTx/>
              <a:buChar char="•"/>
            </a:pPr>
            <a:r>
              <a:rPr lang="en-US" sz="800" dirty="0"/>
              <a:t>To loosen debris in necrotic canals.</a:t>
            </a:r>
          </a:p>
          <a:p>
            <a:pPr lvl="2">
              <a:lnSpc>
                <a:spcPct val="80000"/>
              </a:lnSpc>
              <a:buFontTx/>
              <a:buChar char="•"/>
            </a:pPr>
            <a:r>
              <a:rPr lang="en-US" sz="800" dirty="0"/>
              <a:t>To remove paper points or cotton pellets, loose GP points from within the canals.</a:t>
            </a:r>
          </a:p>
          <a:p>
            <a:pPr lvl="2">
              <a:lnSpc>
                <a:spcPct val="80000"/>
              </a:lnSpc>
              <a:buFontTx/>
              <a:buChar char="•"/>
            </a:pPr>
            <a:r>
              <a:rPr lang="en-US" sz="800" dirty="0"/>
              <a:t>Available in sizes fine, xx fine, x fine, medium and coarse. (The smallest size broach corresponds to a No.20 file-</a:t>
            </a:r>
            <a:r>
              <a:rPr lang="en-US" sz="800" dirty="0" err="1"/>
              <a:t>Weine</a:t>
            </a:r>
            <a:r>
              <a:rPr lang="en-US" sz="800" dirty="0"/>
              <a:t>).</a:t>
            </a:r>
          </a:p>
          <a:p>
            <a:pPr lvl="2">
              <a:lnSpc>
                <a:spcPct val="80000"/>
              </a:lnSpc>
              <a:buFontTx/>
              <a:buChar char="•"/>
            </a:pPr>
            <a:endParaRPr lang="en-US" sz="800" dirty="0"/>
          </a:p>
          <a:p>
            <a:pPr>
              <a:lnSpc>
                <a:spcPct val="80000"/>
              </a:lnSpc>
            </a:pPr>
            <a:r>
              <a:rPr lang="en-US" sz="800" b="1" dirty="0"/>
              <a:t>Rasps:</a:t>
            </a:r>
          </a:p>
          <a:p>
            <a:pPr>
              <a:lnSpc>
                <a:spcPct val="80000"/>
              </a:lnSpc>
            </a:pPr>
            <a:r>
              <a:rPr lang="en-US" sz="800" dirty="0"/>
              <a:t>Tapered , pointed instruments in which incisive cuts are shallow and nearly perpendicular to the shaft. Thus, the cutting edges are as series of semicircular/ovoid elevations along the operating head. They are used to enlarge the root canal by abrasive action on the dentin. Earlier called RATTAIL FILES. Now it is </a:t>
            </a:r>
            <a:r>
              <a:rPr lang="en-US" sz="800" dirty="0" err="1"/>
              <a:t>superceded</a:t>
            </a:r>
            <a:r>
              <a:rPr lang="en-US" sz="800" dirty="0"/>
              <a:t> by the H files. </a:t>
            </a:r>
          </a:p>
          <a:p>
            <a:pPr>
              <a:lnSpc>
                <a:spcPct val="80000"/>
              </a:lnSpc>
            </a:pPr>
            <a:endParaRPr lang="en-US" sz="800" dirty="0"/>
          </a:p>
          <a:p>
            <a:pPr>
              <a:lnSpc>
                <a:spcPct val="80000"/>
              </a:lnSpc>
            </a:pPr>
            <a:r>
              <a:rPr lang="en-US" sz="800" dirty="0"/>
              <a:t>DIFF TABLE : Although similar in design there are significant differences in taper and barb size:</a:t>
            </a:r>
          </a:p>
          <a:p>
            <a:pPr>
              <a:lnSpc>
                <a:spcPct val="80000"/>
              </a:lnSpc>
            </a:pPr>
            <a:endParaRPr lang="en-US" sz="800" i="1" dirty="0"/>
          </a:p>
          <a:p>
            <a:pPr>
              <a:lnSpc>
                <a:spcPct val="80000"/>
              </a:lnSpc>
            </a:pPr>
            <a:r>
              <a:rPr lang="en-US" sz="800" i="1" dirty="0"/>
              <a:t>Broach </a:t>
            </a:r>
            <a:r>
              <a:rPr lang="en-US" sz="800" dirty="0"/>
              <a:t>Barbs are about 1/2 the core diameter. Taper is 0.007 -0.01mm/mm. More fragile due to deeper cut. </a:t>
            </a:r>
          </a:p>
          <a:p>
            <a:pPr>
              <a:lnSpc>
                <a:spcPct val="80000"/>
              </a:lnSpc>
            </a:pPr>
            <a:endParaRPr lang="en-US" sz="800" i="1" dirty="0"/>
          </a:p>
          <a:p>
            <a:pPr>
              <a:lnSpc>
                <a:spcPct val="80000"/>
              </a:lnSpc>
            </a:pPr>
            <a:r>
              <a:rPr lang="en-US" sz="800" i="1" dirty="0"/>
              <a:t>Rasp</a:t>
            </a:r>
            <a:r>
              <a:rPr lang="en-US" sz="800" dirty="0"/>
              <a:t> Barb height should be equal to 1/3rd the diameter of the tip. Taper is 0.015-0.02 mm/mm. Shallower cuts and more rounded barbs.</a:t>
            </a:r>
          </a:p>
          <a:p>
            <a:pPr>
              <a:lnSpc>
                <a:spcPct val="80000"/>
              </a:lnSpc>
            </a:pPr>
            <a:endParaRPr lang="en-US" sz="800" dirty="0"/>
          </a:p>
          <a:p>
            <a:pPr>
              <a:lnSpc>
                <a:spcPct val="80000"/>
              </a:lnSpc>
            </a:pPr>
            <a:endParaRPr lang="en-US" sz="800" dirty="0"/>
          </a:p>
          <a:p>
            <a:pPr>
              <a:lnSpc>
                <a:spcPct val="80000"/>
              </a:lnSpc>
            </a:pPr>
            <a:r>
              <a:rPr lang="en-US" sz="800" b="1" dirty="0"/>
              <a:t>Probes: (</a:t>
            </a:r>
            <a:r>
              <a:rPr lang="en-US" sz="800" b="1" dirty="0" err="1"/>
              <a:t>cohen</a:t>
            </a:r>
            <a:r>
              <a:rPr lang="en-US" sz="800" b="1" dirty="0"/>
              <a:t> 4</a:t>
            </a:r>
            <a:r>
              <a:rPr lang="en-US" sz="800" b="1" baseline="30000" dirty="0"/>
              <a:t>th</a:t>
            </a:r>
            <a:r>
              <a:rPr lang="en-US" sz="800" b="1" dirty="0"/>
              <a:t>)</a:t>
            </a:r>
          </a:p>
          <a:p>
            <a:pPr>
              <a:lnSpc>
                <a:spcPct val="80000"/>
              </a:lnSpc>
            </a:pPr>
            <a:r>
              <a:rPr lang="en-US" sz="800" dirty="0"/>
              <a:t>It is a light, slender, fairly flexible , smooth or edged , metal hand instrument usually pointed and tapered , made of soft iron wire. It is used for exploration of the canal. Now it is mainly replaced by the use of a smallest size K file for canal exploration. </a:t>
            </a:r>
          </a:p>
          <a:p>
            <a:pPr>
              <a:lnSpc>
                <a:spcPct val="80000"/>
              </a:lnSpc>
            </a:pPr>
            <a:endParaRPr lang="en-US" sz="800" dirty="0"/>
          </a:p>
          <a:p>
            <a:pPr>
              <a:lnSpc>
                <a:spcPct val="80000"/>
              </a:lnSpc>
            </a:pPr>
            <a:r>
              <a:rPr lang="en-US" sz="800" b="1" dirty="0"/>
              <a:t>Applicators: </a:t>
            </a:r>
            <a:r>
              <a:rPr lang="en-US" sz="800" dirty="0"/>
              <a:t>they are light slender, tapering fairly flexible pointed instruments that are circular in cross section, the working head is rough to aid in holding cotton </a:t>
            </a:r>
            <a:r>
              <a:rPr lang="en-US" sz="800" dirty="0" err="1"/>
              <a:t>fibres</a:t>
            </a:r>
            <a:r>
              <a:rPr lang="en-US" sz="800" dirty="0"/>
              <a:t> or liquids for application in the root canal. Similar to probes, except for the s\rough surface of their working section. The incisive cuts of the instrument are shallow and elevation of these cuts (like broaches/rasps) is slight. </a:t>
            </a:r>
          </a:p>
          <a:p>
            <a:pPr>
              <a:lnSpc>
                <a:spcPct val="80000"/>
              </a:lnSpc>
            </a:pPr>
            <a:endParaRPr lang="en-US" sz="800" dirty="0"/>
          </a:p>
          <a:p>
            <a:pPr>
              <a:lnSpc>
                <a:spcPct val="80000"/>
              </a:lnSpc>
            </a:pPr>
            <a:r>
              <a:rPr lang="en-US" sz="800" dirty="0"/>
              <a:t>Broaches, Rasps, probes and applicators are of limited usefulness toady. Usually out of these 4, only the broaches may be used. </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Acc to ISO </a:t>
            </a:r>
            <a:r>
              <a:rPr lang="en-US" dirty="0" err="1" smtClean="0"/>
              <a:t>specifi</a:t>
            </a:r>
            <a:r>
              <a:rPr lang="en-US" dirty="0" smtClean="0"/>
              <a:t>. Barb height for broaches </a:t>
            </a:r>
            <a:r>
              <a:rPr lang="en-US" dirty="0" err="1" smtClean="0"/>
              <a:t>shud</a:t>
            </a:r>
            <a:r>
              <a:rPr lang="en-US" baseline="0" dirty="0" smtClean="0"/>
              <a:t> b ½ the core diameter whereas rasps </a:t>
            </a:r>
            <a:r>
              <a:rPr lang="en-US" baseline="0" dirty="0" err="1" smtClean="0"/>
              <a:t>shud</a:t>
            </a:r>
            <a:r>
              <a:rPr lang="en-US" baseline="0" dirty="0" smtClean="0"/>
              <a:t> </a:t>
            </a:r>
            <a:r>
              <a:rPr lang="en-US" baseline="0" dirty="0" err="1" smtClean="0"/>
              <a:t>hav</a:t>
            </a:r>
            <a:r>
              <a:rPr lang="en-US" baseline="0" dirty="0" smtClean="0"/>
              <a:t> barbs equal to 1/3 the diameter of the </a:t>
            </a:r>
            <a:r>
              <a:rPr lang="en-US" baseline="0" dirty="0" err="1" smtClean="0"/>
              <a:t>tip.moreover</a:t>
            </a:r>
            <a:r>
              <a:rPr lang="en-US" baseline="0" dirty="0" smtClean="0"/>
              <a:t> the taper of broaches is slightly less than that of rasps.</a:t>
            </a:r>
            <a:endParaRPr lang="en-US" dirty="0"/>
          </a:p>
        </p:txBody>
      </p:sp>
      <p:sp>
        <p:nvSpPr>
          <p:cNvPr id="4" name="Slide Number Placeholder 3"/>
          <p:cNvSpPr>
            <a:spLocks noGrp="1"/>
          </p:cNvSpPr>
          <p:nvPr>
            <p:ph type="sldNum" sz="quarter" idx="10"/>
          </p:nvPr>
        </p:nvSpPr>
        <p:spPr/>
        <p:txBody>
          <a:bodyPr/>
          <a:lstStyle/>
          <a:p>
            <a:fld id="{A67C6D0C-A6AE-4181-99E5-46EDFFFC23C5}" type="slidenum">
              <a:rPr lang="en-US" smtClean="0"/>
              <a:pPr/>
              <a:t>28</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734B989-CFD1-4FF4-B40D-C5B263A3B28A}" type="slidenum">
              <a:rPr lang="en-US"/>
              <a:pPr/>
              <a:t>29</a:t>
            </a:fld>
            <a:endParaRPr lang="en-US"/>
          </a:p>
        </p:txBody>
      </p:sp>
      <p:sp>
        <p:nvSpPr>
          <p:cNvPr id="246786" name="Rectangle 2"/>
          <p:cNvSpPr>
            <a:spLocks noGrp="1" noRot="1" noChangeAspect="1" noChangeArrowheads="1" noTextEdit="1"/>
          </p:cNvSpPr>
          <p:nvPr>
            <p:ph type="sldImg"/>
          </p:nvPr>
        </p:nvSpPr>
        <p:spPr>
          <a:ln/>
        </p:spPr>
      </p:sp>
      <p:sp>
        <p:nvSpPr>
          <p:cNvPr id="246787" name="Rectangle 3"/>
          <p:cNvSpPr>
            <a:spLocks noGrp="1" noChangeArrowheads="1"/>
          </p:cNvSpPr>
          <p:nvPr>
            <p:ph type="body" idx="1"/>
          </p:nvPr>
        </p:nvSpPr>
        <p:spPr>
          <a:xfrm>
            <a:off x="914400" y="4343400"/>
            <a:ext cx="5029200" cy="4114800"/>
          </a:xfrm>
        </p:spPr>
        <p:txBody>
          <a:bodyPr/>
          <a:lstStyle/>
          <a:p>
            <a:pPr marL="152400" indent="-152400">
              <a:lnSpc>
                <a:spcPct val="80000"/>
              </a:lnSpc>
            </a:pPr>
            <a:r>
              <a:rPr lang="en-US" sz="800" u="sng" dirty="0"/>
              <a:t>K –TYPE REAMERS &amp; FILES (ANSI 28)</a:t>
            </a:r>
          </a:p>
          <a:p>
            <a:pPr marL="152400" indent="-152400">
              <a:lnSpc>
                <a:spcPct val="80000"/>
              </a:lnSpc>
            </a:pPr>
            <a:r>
              <a:rPr lang="en-US" sz="800" dirty="0"/>
              <a:t>First designed as early as 1904 by the Kerr Manufacturing Company, K-style files and reamers are the most widely copied and extensively manufactured endodontic instruments worldwide. Hence are universally known as K-files. Kerr manufactured No. 1-12 file. Kerr No. 1 </a:t>
            </a:r>
            <a:r>
              <a:rPr lang="en-US" sz="800" dirty="0">
                <a:sym typeface="Wingdings" pitchFamily="2" charset="2"/>
              </a:rPr>
              <a:t></a:t>
            </a:r>
            <a:r>
              <a:rPr lang="en-US" sz="800" dirty="0"/>
              <a:t> Pathfinder used for fine sclerotic canals 0.015mm/mm) Made of carbon steel.</a:t>
            </a:r>
          </a:p>
          <a:p>
            <a:pPr marL="152400" indent="-152400">
              <a:lnSpc>
                <a:spcPct val="80000"/>
              </a:lnSpc>
            </a:pPr>
            <a:endParaRPr lang="en-US" sz="800" dirty="0"/>
          </a:p>
          <a:p>
            <a:pPr marL="152400" indent="-152400">
              <a:lnSpc>
                <a:spcPct val="80000"/>
              </a:lnSpc>
            </a:pPr>
            <a:r>
              <a:rPr lang="en-US" sz="800" dirty="0"/>
              <a:t>Now made universally of nickel titanium and stainless steel rather than carbon steel, K-type instruments are produced using one of two techniques. </a:t>
            </a:r>
          </a:p>
          <a:p>
            <a:pPr marL="152400" indent="-152400">
              <a:lnSpc>
                <a:spcPct val="80000"/>
              </a:lnSpc>
            </a:pPr>
            <a:endParaRPr lang="en-US" sz="800" u="sng" dirty="0"/>
          </a:p>
          <a:p>
            <a:pPr marL="152400" indent="-152400">
              <a:lnSpc>
                <a:spcPct val="80000"/>
              </a:lnSpc>
            </a:pPr>
            <a:r>
              <a:rPr lang="en-US" sz="800" u="sng" dirty="0"/>
              <a:t>Manufacturing: </a:t>
            </a:r>
          </a:p>
          <a:p>
            <a:pPr marL="152400" indent="-152400">
              <a:lnSpc>
                <a:spcPct val="80000"/>
              </a:lnSpc>
            </a:pPr>
            <a:r>
              <a:rPr lang="en-US" sz="800" dirty="0"/>
              <a:t>1)The more traditional is produced by grinding graduated sizes of round “piano” wire into various shapes such as square, triangular, or rhomboid. A second grinding operation properly tapers these pieces. To give the instruments the spirals that provide the cutting edges, the square or triangular stock is then grasped by a machine that twists it counterclockwise a programmed number of times—tight spirals for files, loose spirals for reamers. The cutting blades that are produced are the sharp edges of either the square or the triangle. In any instrument, these edges are known as the “rake” of the blade. The more acute the angle of the rake, the sharper the blade. There are approximately twice the number of spirals on a file than on a reamer of a corresponding size. </a:t>
            </a:r>
          </a:p>
          <a:p>
            <a:pPr marL="152400" indent="-152400">
              <a:lnSpc>
                <a:spcPct val="80000"/>
              </a:lnSpc>
            </a:pPr>
            <a:endParaRPr lang="en-US" sz="800" dirty="0"/>
          </a:p>
          <a:p>
            <a:pPr marL="152400" indent="-152400">
              <a:lnSpc>
                <a:spcPct val="80000"/>
              </a:lnSpc>
            </a:pPr>
            <a:r>
              <a:rPr lang="en-US" sz="800" dirty="0"/>
              <a:t>2) The second and newer manufacturing method is to grind the spirals into the tapered wire rather than twist the wire to produce the cutting blades. Grinding is totally necessary for nickel-titanium instruments. Because of their </a:t>
            </a:r>
            <a:r>
              <a:rPr lang="en-US" sz="800" dirty="0" err="1"/>
              <a:t>superelasticity</a:t>
            </a:r>
            <a:r>
              <a:rPr lang="en-US" sz="800" dirty="0"/>
              <a:t>, they cannot be twisted. Originally, the cross-section of the K file was square and the reamer triangular. Recently, manufacturers have started using many configurations to achieve better cutting and/or flexibility. </a:t>
            </a:r>
            <a:endParaRPr lang="en-US" sz="800" b="1" dirty="0"/>
          </a:p>
          <a:p>
            <a:pPr marL="152400" indent="-152400">
              <a:lnSpc>
                <a:spcPct val="80000"/>
              </a:lnSpc>
            </a:pPr>
            <a:endParaRPr lang="en-US" sz="800" b="1" dirty="0"/>
          </a:p>
          <a:p>
            <a:pPr marL="152400" indent="-152400">
              <a:lnSpc>
                <a:spcPct val="80000"/>
              </a:lnSpc>
            </a:pPr>
            <a:r>
              <a:rPr lang="en-US" sz="800" dirty="0"/>
              <a:t>As K type reamers and files are made by twisting, the steel is WORK HARDENED during this process. Work hardening depends on:</a:t>
            </a:r>
          </a:p>
          <a:p>
            <a:pPr marL="152400" indent="-152400">
              <a:lnSpc>
                <a:spcPct val="80000"/>
              </a:lnSpc>
              <a:buFontTx/>
              <a:buChar char="•"/>
            </a:pPr>
            <a:r>
              <a:rPr lang="en-US" sz="800" dirty="0"/>
              <a:t>Size: larger instrument of the same shape is more work hardened</a:t>
            </a:r>
          </a:p>
          <a:p>
            <a:pPr marL="152400" indent="-152400">
              <a:lnSpc>
                <a:spcPct val="80000"/>
              </a:lnSpc>
              <a:buFontTx/>
              <a:buChar char="•"/>
            </a:pPr>
            <a:r>
              <a:rPr lang="en-US" sz="800" dirty="0"/>
              <a:t>Shape: square is more than triangular</a:t>
            </a:r>
          </a:p>
          <a:p>
            <a:pPr marL="152400" indent="-152400">
              <a:lnSpc>
                <a:spcPct val="80000"/>
              </a:lnSpc>
              <a:buFontTx/>
              <a:buChar char="•"/>
            </a:pPr>
            <a:r>
              <a:rPr lang="en-US" sz="800" dirty="0"/>
              <a:t>Tightness of twists: more the no. , more is the work hardening. Thus, reamer has half the amount of work hardening than K file. </a:t>
            </a:r>
          </a:p>
          <a:p>
            <a:pPr marL="152400" indent="-152400">
              <a:lnSpc>
                <a:spcPct val="80000"/>
              </a:lnSpc>
            </a:pPr>
            <a:endParaRPr lang="en-US" sz="800" b="1" dirty="0"/>
          </a:p>
          <a:p>
            <a:pPr marL="152400" indent="-152400">
              <a:lnSpc>
                <a:spcPct val="80000"/>
              </a:lnSpc>
            </a:pPr>
            <a:r>
              <a:rPr lang="en-US" sz="800" b="1" dirty="0"/>
              <a:t>Reamers:</a:t>
            </a:r>
            <a:endParaRPr lang="en-US" sz="800" dirty="0"/>
          </a:p>
          <a:p>
            <a:pPr marL="152400" indent="-152400">
              <a:lnSpc>
                <a:spcPct val="80000"/>
              </a:lnSpc>
            </a:pPr>
            <a:r>
              <a:rPr lang="en-US" sz="800" dirty="0"/>
              <a:t>It is the original endodontic instrument, made from a triangular blank (60º angle). They are more efficient in removing tooth structure than files (2.5 times more) because of triangular cross section. This is because the triangular shaft gives a deeper cut with thicker dentin chips, as it has a smaller contact angle with the canal wall. </a:t>
            </a:r>
          </a:p>
          <a:p>
            <a:pPr marL="152400" indent="-152400">
              <a:lnSpc>
                <a:spcPct val="80000"/>
              </a:lnSpc>
            </a:pPr>
            <a:r>
              <a:rPr lang="en-US" sz="800" dirty="0"/>
              <a:t>Less flutes (1/10 and 1/4 of a spiral / mm or 0.80- 0.28 mm).</a:t>
            </a:r>
          </a:p>
          <a:p>
            <a:pPr marL="152400" indent="-152400">
              <a:lnSpc>
                <a:spcPct val="80000"/>
              </a:lnSpc>
            </a:pPr>
            <a:r>
              <a:rPr lang="en-US" sz="800" dirty="0"/>
              <a:t>They cut efficiently in a reaming motion. Traditional endodontic reamers cut by being tightly inserted into the canal, twisted clockwise one quarter- to one </a:t>
            </a:r>
            <a:r>
              <a:rPr lang="en-US" sz="800" dirty="0" err="1"/>
              <a:t>halfturn</a:t>
            </a:r>
            <a:r>
              <a:rPr lang="en-US" sz="800" dirty="0"/>
              <a:t> to engage their blades into the dentin, and then withdrawn—penetration, rotation, and retraction. The cut is made during retraction. Reaming is the only method that produces a round, tapered preparation. </a:t>
            </a:r>
          </a:p>
          <a:p>
            <a:pPr marL="152400" indent="-152400">
              <a:lnSpc>
                <a:spcPct val="80000"/>
              </a:lnSpc>
            </a:pPr>
            <a:r>
              <a:rPr lang="en-US" sz="800" dirty="0"/>
              <a:t>Reamers do not work in a filing motion as their flutes are too widespread to rasp. </a:t>
            </a:r>
          </a:p>
          <a:p>
            <a:pPr marL="152400" indent="-152400">
              <a:lnSpc>
                <a:spcPct val="80000"/>
              </a:lnSpc>
            </a:pPr>
            <a:r>
              <a:rPr lang="en-US" sz="800" u="sng" dirty="0"/>
              <a:t>Adv over file</a:t>
            </a:r>
            <a:r>
              <a:rPr lang="en-US" sz="800" dirty="0"/>
              <a:t>: they are more flexible. </a:t>
            </a:r>
          </a:p>
          <a:p>
            <a:pPr marL="152400" indent="-152400">
              <a:lnSpc>
                <a:spcPct val="80000"/>
              </a:lnSpc>
            </a:pPr>
            <a:endParaRPr lang="en-US" sz="800" dirty="0"/>
          </a:p>
          <a:p>
            <a:pPr marL="152400" indent="-152400">
              <a:lnSpc>
                <a:spcPct val="80000"/>
              </a:lnSpc>
            </a:pPr>
            <a:r>
              <a:rPr lang="en-US" sz="800" b="1" dirty="0"/>
              <a:t>Files:</a:t>
            </a:r>
            <a:endParaRPr lang="en-US" sz="800" dirty="0"/>
          </a:p>
          <a:p>
            <a:pPr marL="152400" indent="-152400">
              <a:lnSpc>
                <a:spcPct val="80000"/>
              </a:lnSpc>
            </a:pPr>
            <a:r>
              <a:rPr lang="en-US" sz="800" dirty="0"/>
              <a:t>Files are usually made from square cross section. The</a:t>
            </a:r>
            <a:r>
              <a:rPr lang="en-US" sz="800" b="1" dirty="0"/>
              <a:t> </a:t>
            </a:r>
            <a:r>
              <a:rPr lang="en-US" sz="800" dirty="0"/>
              <a:t>wire is grasped by a machine and twisted counter clockwise to produce the cutting edges. The instruments have between 1/4 and just over 1/2 spiral/ mm (1.93-­0.88 mm).</a:t>
            </a:r>
          </a:p>
          <a:p>
            <a:pPr marL="152400" indent="-152400">
              <a:lnSpc>
                <a:spcPct val="80000"/>
              </a:lnSpc>
            </a:pPr>
            <a:r>
              <a:rPr lang="en-US" sz="800" dirty="0"/>
              <a:t>The tighter spiral of a file establishes a cutting angle (rake) that achieves its primary action on withdrawal. Files are efficient in removal of tooth structure and can be used in anyone of the following methods. </a:t>
            </a:r>
          </a:p>
          <a:p>
            <a:pPr marL="152400" indent="-152400">
              <a:lnSpc>
                <a:spcPct val="80000"/>
              </a:lnSpc>
              <a:buFontTx/>
              <a:buChar char="•"/>
            </a:pPr>
            <a:r>
              <a:rPr lang="en-US" sz="800" dirty="0"/>
              <a:t>Pure filing actions (push and pull)/rasping .</a:t>
            </a:r>
          </a:p>
          <a:p>
            <a:pPr marL="152400" indent="-152400">
              <a:lnSpc>
                <a:spcPct val="80000"/>
              </a:lnSpc>
              <a:buFontTx/>
              <a:buChar char="•"/>
            </a:pPr>
            <a:r>
              <a:rPr lang="en-US" sz="800" dirty="0"/>
              <a:t>Quarter turn filing.</a:t>
            </a:r>
          </a:p>
          <a:p>
            <a:pPr marL="152400" indent="-152400">
              <a:lnSpc>
                <a:spcPct val="80000"/>
              </a:lnSpc>
              <a:buFontTx/>
              <a:buChar char="•"/>
            </a:pPr>
            <a:r>
              <a:rPr lang="en-US" sz="800" dirty="0"/>
              <a:t>Pure reaming action. The file tends to set in the dentin more readily than the reamer and must therefore be treated more gingerly.</a:t>
            </a:r>
          </a:p>
          <a:p>
            <a:pPr marL="152400" indent="-152400">
              <a:lnSpc>
                <a:spcPct val="80000"/>
              </a:lnSpc>
              <a:buFontTx/>
              <a:buChar char="•"/>
            </a:pPr>
            <a:endParaRPr lang="en-US" sz="800" dirty="0"/>
          </a:p>
          <a:p>
            <a:pPr marL="1524000" lvl="3" indent="-152400">
              <a:lnSpc>
                <a:spcPct val="80000"/>
              </a:lnSpc>
              <a:buFontTx/>
              <a:buChar char="•"/>
            </a:pPr>
            <a:r>
              <a:rPr lang="en-US" sz="800" dirty="0"/>
              <a:t>IMP : Basically the instrument works by compression –and-release destruction of the dentin surrounding the canal. Generally a reaming motion causes less transportation than a filing motion. </a:t>
            </a:r>
          </a:p>
          <a:p>
            <a:pPr marL="1524000" lvl="3" indent="-152400">
              <a:lnSpc>
                <a:spcPct val="80000"/>
              </a:lnSpc>
            </a:pPr>
            <a:endParaRPr lang="en-US" sz="800" dirty="0"/>
          </a:p>
          <a:p>
            <a:pPr marL="152400" indent="-152400">
              <a:lnSpc>
                <a:spcPct val="80000"/>
              </a:lnSpc>
            </a:pPr>
            <a:r>
              <a:rPr lang="en-US" sz="800" dirty="0"/>
              <a:t>With the square blank design, files resist fracture more easily and therefore are used for the smaller fragile instruments. In larger sizes where the fracture of file is not critical, triangular blanks are used as they are more efficient at cutting. According to Weine the square blank which has 90° angle does not cut as well as a reamer. But since flutes are twisted to produce more flutes per mm, files remove tooth structure faster.</a:t>
            </a:r>
          </a:p>
          <a:p>
            <a:pPr marL="152400" indent="-152400">
              <a:lnSpc>
                <a:spcPct val="80000"/>
              </a:lnSpc>
            </a:pPr>
            <a:endParaRPr lang="en-US" sz="800" b="1" dirty="0"/>
          </a:p>
          <a:p>
            <a:pPr marL="152400" indent="-152400">
              <a:lnSpc>
                <a:spcPct val="80000"/>
              </a:lnSpc>
            </a:pPr>
            <a:endParaRPr lang="en-US" sz="800" i="1"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35291AB-A240-4FF0-AE12-E7B8EDD4D08A}" type="slidenum">
              <a:rPr lang="en-US"/>
              <a:pPr/>
              <a:t>30</a:t>
            </a:fld>
            <a:endParaRPr lang="en-US"/>
          </a:p>
        </p:txBody>
      </p:sp>
      <p:sp>
        <p:nvSpPr>
          <p:cNvPr id="248834" name="Rectangle 2"/>
          <p:cNvSpPr>
            <a:spLocks noGrp="1" noRot="1" noChangeAspect="1" noChangeArrowheads="1" noTextEdit="1"/>
          </p:cNvSpPr>
          <p:nvPr>
            <p:ph type="sldImg"/>
          </p:nvPr>
        </p:nvSpPr>
        <p:spPr>
          <a:ln/>
        </p:spPr>
      </p:sp>
      <p:sp>
        <p:nvSpPr>
          <p:cNvPr id="248835" name="Rectangle 3"/>
          <p:cNvSpPr>
            <a:spLocks noGrp="1" noChangeArrowheads="1"/>
          </p:cNvSpPr>
          <p:nvPr>
            <p:ph type="body" idx="1"/>
          </p:nvPr>
        </p:nvSpPr>
        <p:spPr>
          <a:xfrm>
            <a:off x="914400" y="4343400"/>
            <a:ext cx="5029200" cy="4114800"/>
          </a:xfrm>
        </p:spPr>
        <p:txBody>
          <a:bodyPr/>
          <a:lstStyle/>
          <a:p>
            <a:pPr marL="152400" indent="-152400">
              <a:lnSpc>
                <a:spcPct val="80000"/>
              </a:lnSpc>
            </a:pPr>
            <a:r>
              <a:rPr lang="en-US" sz="1200" i="1" dirty="0" smtClean="0"/>
              <a:t>DIFF TABLE: Files Reamers </a:t>
            </a:r>
            <a:r>
              <a:rPr lang="en-US" sz="1200" dirty="0" smtClean="0"/>
              <a:t>Square cross section Triangular cross </a:t>
            </a:r>
            <a:r>
              <a:rPr lang="en-US" sz="1200" dirty="0" err="1" smtClean="0"/>
              <a:t>sectionTighter</a:t>
            </a:r>
            <a:r>
              <a:rPr lang="en-US" sz="1200" dirty="0" smtClean="0"/>
              <a:t> flutes (1.93-0.88 mm)Loose spirals (.08-0.28 mm)Resists fracture </a:t>
            </a:r>
            <a:r>
              <a:rPr lang="en-US" sz="1200" dirty="0" err="1" smtClean="0"/>
              <a:t>betterFracture</a:t>
            </a:r>
            <a:r>
              <a:rPr lang="en-US" sz="1200" dirty="0" smtClean="0"/>
              <a:t> </a:t>
            </a:r>
            <a:r>
              <a:rPr lang="en-US" sz="1200" dirty="0" err="1" smtClean="0"/>
              <a:t>easilyLess</a:t>
            </a:r>
            <a:r>
              <a:rPr lang="en-US" sz="1200" dirty="0" smtClean="0"/>
              <a:t> flexible More </a:t>
            </a:r>
            <a:r>
              <a:rPr lang="en-US" sz="1200" dirty="0" err="1" smtClean="0"/>
              <a:t>flexibleLower</a:t>
            </a:r>
            <a:r>
              <a:rPr lang="en-US" sz="1200" dirty="0" smtClean="0"/>
              <a:t> cutting efficiency, work best in rasping </a:t>
            </a:r>
            <a:r>
              <a:rPr lang="en-US" sz="1200" dirty="0" err="1" smtClean="0"/>
              <a:t>motionBetter</a:t>
            </a:r>
            <a:r>
              <a:rPr lang="en-US" sz="1200" dirty="0" smtClean="0"/>
              <a:t> cutting efficiency (2.5 times more efficient), best in reaming motion. But loose sharpness easily.</a:t>
            </a:r>
          </a:p>
          <a:p>
            <a:pPr marL="152400" indent="-152400">
              <a:lnSpc>
                <a:spcPct val="80000"/>
              </a:lnSpc>
            </a:pPr>
            <a:endParaRPr lang="en-US" sz="1200" dirty="0" smtClean="0"/>
          </a:p>
          <a:p>
            <a:pPr marL="152400" indent="-152400">
              <a:lnSpc>
                <a:spcPct val="80000"/>
              </a:lnSpc>
            </a:pPr>
            <a:r>
              <a:rPr lang="en-US" sz="1200" b="1" dirty="0" smtClean="0"/>
              <a:t>Breakage: </a:t>
            </a:r>
          </a:p>
          <a:p>
            <a:pPr marL="152400" indent="-152400">
              <a:lnSpc>
                <a:spcPct val="80000"/>
              </a:lnSpc>
            </a:pPr>
            <a:r>
              <a:rPr lang="en-US" sz="1200" dirty="0" smtClean="0"/>
              <a:t>Reamers and K files do not break until the instrument is deformed , i.e., rotated on its axis when bound in the canal for several 360</a:t>
            </a:r>
            <a:r>
              <a:rPr lang="en-US" sz="1200" dirty="0" smtClean="0">
                <a:cs typeface="Times New Roman" pitchFamily="18" charset="0"/>
              </a:rPr>
              <a:t>° twists. The more flexible the instrument steel, the more full turns a blade can withstand before breaking. Instrument fracture during clockwise motion after plastic deformation, when the instrument becomes bound while the rotation continues. </a:t>
            </a:r>
            <a:r>
              <a:rPr lang="en-US" sz="1200" u="sng" dirty="0" smtClean="0">
                <a:cs typeface="Times New Roman" pitchFamily="18" charset="0"/>
              </a:rPr>
              <a:t>Interestingly, failure occurs in the counterclockwise direction (fracture is a clean break of the instrument-Cohen 4</a:t>
            </a:r>
            <a:r>
              <a:rPr lang="en-US" sz="1200" u="sng" baseline="30000" dirty="0" smtClean="0">
                <a:cs typeface="Times New Roman" pitchFamily="18" charset="0"/>
              </a:rPr>
              <a:t>th</a:t>
            </a:r>
            <a:r>
              <a:rPr lang="en-US" sz="1200" u="sng" dirty="0" smtClean="0">
                <a:cs typeface="Times New Roman" pitchFamily="18" charset="0"/>
              </a:rPr>
              <a:t>) at half the no. of rotations required for failure in the clockwise direction (here splintering of the file occurs) (Cohen 9</a:t>
            </a:r>
            <a:r>
              <a:rPr lang="en-US" sz="1200" u="sng" baseline="30000" dirty="0" smtClean="0">
                <a:cs typeface="Times New Roman" pitchFamily="18" charset="0"/>
              </a:rPr>
              <a:t>th</a:t>
            </a:r>
            <a:r>
              <a:rPr lang="en-US" sz="1200" u="sng" dirty="0" smtClean="0">
                <a:cs typeface="Times New Roman" pitchFamily="18" charset="0"/>
              </a:rPr>
              <a:t>). Thus, K type instruments should be operated more carefully e\when pressure is applied in the counterclockwise rotation.</a:t>
            </a:r>
            <a:r>
              <a:rPr lang="en-US" sz="1200" dirty="0" smtClean="0">
                <a:cs typeface="Times New Roman" pitchFamily="18" charset="0"/>
              </a:rPr>
              <a:t> The instrument temper is not affected by salt or glass bead sterilization. </a:t>
            </a:r>
          </a:p>
          <a:p>
            <a:endParaRPr lang="en-US"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There is also a </a:t>
            </a:r>
            <a:r>
              <a:rPr lang="en-US" sz="1200" b="1" kern="1200" baseline="0" dirty="0" smtClean="0">
                <a:solidFill>
                  <a:schemeClr val="tx1"/>
                </a:solidFill>
                <a:latin typeface="+mn-lt"/>
                <a:ea typeface="+mn-ea"/>
                <a:cs typeface="+mn-cs"/>
              </a:rPr>
              <a:t>smooth broach, sometimes used as a </a:t>
            </a:r>
            <a:r>
              <a:rPr lang="en-US" sz="1200" kern="1200" baseline="0" dirty="0" smtClean="0">
                <a:solidFill>
                  <a:schemeClr val="tx1"/>
                </a:solidFill>
                <a:latin typeface="+mn-lt"/>
                <a:ea typeface="+mn-ea"/>
                <a:cs typeface="+mn-cs"/>
              </a:rPr>
              <a:t>pathfinder. The newly released </a:t>
            </a:r>
            <a:r>
              <a:rPr lang="en-US" sz="1200" b="1" kern="1200" baseline="0" dirty="0" smtClean="0">
                <a:solidFill>
                  <a:schemeClr val="tx1"/>
                </a:solidFill>
                <a:latin typeface="+mn-lt"/>
                <a:ea typeface="+mn-ea"/>
                <a:cs typeface="+mn-cs"/>
              </a:rPr>
              <a:t>Pathfinder CS (Sybron-</a:t>
            </a:r>
            <a:r>
              <a:rPr lang="en-US" sz="1200" kern="1200" baseline="0" dirty="0" smtClean="0">
                <a:solidFill>
                  <a:schemeClr val="tx1"/>
                </a:solidFill>
                <a:latin typeface="+mn-lt"/>
                <a:ea typeface="+mn-ea"/>
                <a:cs typeface="+mn-cs"/>
              </a:rPr>
              <a:t>Endo/Kerr; Orange, Calif.), made of carbon steel, is less likely to collapse when forced down a fine canal. Carbon steel will rust and cannot be left in sodium Hypochlorite.</a:t>
            </a:r>
            <a:endParaRPr lang="en-US" dirty="0"/>
          </a:p>
        </p:txBody>
      </p:sp>
      <p:sp>
        <p:nvSpPr>
          <p:cNvPr id="4" name="Slide Number Placeholder 3"/>
          <p:cNvSpPr>
            <a:spLocks noGrp="1"/>
          </p:cNvSpPr>
          <p:nvPr>
            <p:ph type="sldNum" sz="quarter" idx="10"/>
          </p:nvPr>
        </p:nvSpPr>
        <p:spPr/>
        <p:txBody>
          <a:bodyPr/>
          <a:lstStyle/>
          <a:p>
            <a:fld id="{A67C6D0C-A6AE-4181-99E5-46EDFFFC23C5}" type="slidenum">
              <a:rPr lang="en-US" smtClean="0"/>
              <a:pPr/>
              <a:t>31</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 ground from tapered blank by grinding single continuous flute. Computer assisted machining</a:t>
            </a:r>
            <a:r>
              <a:rPr lang="en-US" baseline="0" dirty="0" smtClean="0"/>
              <a:t> technology has allowed the development of H- file with very complex forms this process called as multiaxial grinding allow adjustment of rake angle, multiple flutes and tapers. H- type of </a:t>
            </a:r>
            <a:r>
              <a:rPr lang="en-US" baseline="0" dirty="0" err="1" smtClean="0"/>
              <a:t>intrument</a:t>
            </a:r>
            <a:r>
              <a:rPr lang="en-US" baseline="0" dirty="0" smtClean="0"/>
              <a:t> has a more positive rake angle and are better for cutting    than K-type. These instruments have spiral edges arranged to allow cutting only during pulling stroke. Prevent apical packing of the debris. Greater cutting efficiency is achieved in filing motion as helical angle approaches 90 degree to dentinal surface.</a:t>
            </a:r>
            <a:endParaRPr lang="en-US" dirty="0"/>
          </a:p>
        </p:txBody>
      </p:sp>
      <p:sp>
        <p:nvSpPr>
          <p:cNvPr id="4" name="Slide Number Placeholder 3"/>
          <p:cNvSpPr>
            <a:spLocks noGrp="1"/>
          </p:cNvSpPr>
          <p:nvPr>
            <p:ph type="sldNum" sz="quarter" idx="10"/>
          </p:nvPr>
        </p:nvSpPr>
        <p:spPr/>
        <p:txBody>
          <a:bodyPr/>
          <a:lstStyle/>
          <a:p>
            <a:fld id="{A67C6D0C-A6AE-4181-99E5-46EDFFFC23C5}" type="slidenum">
              <a:rPr lang="en-US" smtClean="0"/>
              <a:pPr/>
              <a:t>32</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 – file usually has a tear drop shaped cross- section.</a:t>
            </a:r>
            <a:r>
              <a:rPr lang="en-US" baseline="0" dirty="0" smtClean="0"/>
              <a:t> While Modifications have also been made to overcome the clinical difficulties encountered such as </a:t>
            </a:r>
            <a:r>
              <a:rPr lang="en-US" baseline="0" dirty="0" err="1" smtClean="0"/>
              <a:t>ledging</a:t>
            </a:r>
            <a:r>
              <a:rPr lang="en-US" baseline="0" dirty="0" smtClean="0"/>
              <a:t>, perforation especially for severely curved canals. These consist of either changes in cross-</a:t>
            </a:r>
            <a:r>
              <a:rPr lang="en-US" baseline="0" dirty="0" err="1" smtClean="0"/>
              <a:t>section,depth</a:t>
            </a:r>
            <a:r>
              <a:rPr lang="en-US" baseline="0" dirty="0" smtClean="0"/>
              <a:t> or angle of cutting edges changes in design of the tip of the instruments. These minute variations have significant effect on physical &amp; mechanical properties of the files.</a:t>
            </a:r>
            <a:endParaRPr lang="en-US" dirty="0"/>
          </a:p>
        </p:txBody>
      </p:sp>
      <p:sp>
        <p:nvSpPr>
          <p:cNvPr id="4" name="Slide Number Placeholder 3"/>
          <p:cNvSpPr>
            <a:spLocks noGrp="1"/>
          </p:cNvSpPr>
          <p:nvPr>
            <p:ph type="sldNum" sz="quarter" idx="10"/>
          </p:nvPr>
        </p:nvSpPr>
        <p:spPr/>
        <p:txBody>
          <a:bodyPr/>
          <a:lstStyle/>
          <a:p>
            <a:fld id="{A67C6D0C-A6AE-4181-99E5-46EDFFFC23C5}" type="slidenum">
              <a:rPr lang="en-US" smtClean="0"/>
              <a:pPr/>
              <a:t>33</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The </a:t>
            </a:r>
            <a:r>
              <a:rPr lang="en-US" sz="1200" b="1" kern="1200" baseline="0" dirty="0" smtClean="0">
                <a:solidFill>
                  <a:schemeClr val="tx1"/>
                </a:solidFill>
                <a:latin typeface="+mn-lt"/>
                <a:ea typeface="+mn-ea"/>
                <a:cs typeface="+mn-cs"/>
              </a:rPr>
              <a:t>“S” File (J-S Dental; Ridgefield, Conn.) also </a:t>
            </a:r>
            <a:r>
              <a:rPr lang="en-US" sz="1200" kern="1200" baseline="0" dirty="0" smtClean="0">
                <a:solidFill>
                  <a:schemeClr val="tx1"/>
                </a:solidFill>
                <a:latin typeface="+mn-lt"/>
                <a:ea typeface="+mn-ea"/>
                <a:cs typeface="+mn-cs"/>
              </a:rPr>
              <a:t>appears to be a variation of the </a:t>
            </a:r>
            <a:r>
              <a:rPr lang="en-US" sz="1200" kern="1200" baseline="0" dirty="0" err="1" smtClean="0">
                <a:solidFill>
                  <a:schemeClr val="tx1"/>
                </a:solidFill>
                <a:latin typeface="+mn-lt"/>
                <a:ea typeface="+mn-ea"/>
                <a:cs typeface="+mn-cs"/>
              </a:rPr>
              <a:t>Unifile</a:t>
            </a:r>
            <a:r>
              <a:rPr lang="en-US" sz="1200" kern="1200" baseline="0" dirty="0" smtClean="0">
                <a:solidFill>
                  <a:schemeClr val="tx1"/>
                </a:solidFill>
                <a:latin typeface="+mn-lt"/>
                <a:ea typeface="+mn-ea"/>
                <a:cs typeface="+mn-cs"/>
              </a:rPr>
              <a:t> in its double-helix configuration. Reports on this instrument are very favorable. 109,113 Buchanan has further modified </a:t>
            </a:r>
            <a:r>
              <a:rPr lang="en-US" sz="1200" kern="1200" baseline="0" dirty="0" err="1" smtClean="0">
                <a:solidFill>
                  <a:schemeClr val="tx1"/>
                </a:solidFill>
                <a:latin typeface="+mn-lt"/>
                <a:ea typeface="+mn-ea"/>
                <a:cs typeface="+mn-cs"/>
              </a:rPr>
              <a:t>theHedstroem</a:t>
            </a:r>
            <a:r>
              <a:rPr lang="en-US" sz="1200" kern="1200" baseline="0" dirty="0" smtClean="0">
                <a:solidFill>
                  <a:schemeClr val="tx1"/>
                </a:solidFill>
                <a:latin typeface="+mn-lt"/>
                <a:ea typeface="+mn-ea"/>
                <a:cs typeface="+mn-cs"/>
              </a:rPr>
              <a:t> file, the </a:t>
            </a:r>
            <a:r>
              <a:rPr lang="en-US" sz="1200" b="1" kern="1200" baseline="0" dirty="0" smtClean="0">
                <a:solidFill>
                  <a:schemeClr val="tx1"/>
                </a:solidFill>
                <a:latin typeface="+mn-lt"/>
                <a:ea typeface="+mn-ea"/>
                <a:cs typeface="+mn-cs"/>
              </a:rPr>
              <a:t>Safety </a:t>
            </a:r>
            <a:r>
              <a:rPr lang="en-US" sz="1200" b="1" kern="1200" baseline="0" dirty="0" err="1" smtClean="0">
                <a:solidFill>
                  <a:schemeClr val="tx1"/>
                </a:solidFill>
                <a:latin typeface="+mn-lt"/>
                <a:ea typeface="+mn-ea"/>
                <a:cs typeface="+mn-cs"/>
              </a:rPr>
              <a:t>Hedstrom</a:t>
            </a:r>
            <a:r>
              <a:rPr lang="en-US" sz="1200" b="1" kern="1200" baseline="0" dirty="0" smtClean="0">
                <a:solidFill>
                  <a:schemeClr val="tx1"/>
                </a:solidFill>
                <a:latin typeface="+mn-lt"/>
                <a:ea typeface="+mn-ea"/>
                <a:cs typeface="+mn-cs"/>
              </a:rPr>
              <a:t> (Sybron Endo/Kerr; </a:t>
            </a:r>
            <a:r>
              <a:rPr lang="en-US" sz="1200" kern="1200" baseline="0" dirty="0" smtClean="0">
                <a:solidFill>
                  <a:schemeClr val="tx1"/>
                </a:solidFill>
                <a:latin typeface="+mn-lt"/>
                <a:ea typeface="+mn-ea"/>
                <a:cs typeface="+mn-cs"/>
              </a:rPr>
              <a:t>Orange, Calif.), which has a </a:t>
            </a:r>
            <a:r>
              <a:rPr lang="en-US" sz="1200" kern="1200" baseline="0" dirty="0" err="1" smtClean="0">
                <a:solidFill>
                  <a:schemeClr val="tx1"/>
                </a:solidFill>
                <a:latin typeface="+mn-lt"/>
                <a:ea typeface="+mn-ea"/>
                <a:cs typeface="+mn-cs"/>
              </a:rPr>
              <a:t>noncutting</a:t>
            </a:r>
            <a:r>
              <a:rPr lang="en-US" sz="1200" kern="1200" baseline="0" dirty="0" smtClean="0">
                <a:solidFill>
                  <a:schemeClr val="tx1"/>
                </a:solidFill>
                <a:latin typeface="+mn-lt"/>
                <a:ea typeface="+mn-ea"/>
                <a:cs typeface="+mn-cs"/>
              </a:rPr>
              <a:t> side to prevent </a:t>
            </a:r>
            <a:r>
              <a:rPr lang="en-US" sz="1200" kern="1200" baseline="0" dirty="0" err="1" smtClean="0">
                <a:solidFill>
                  <a:schemeClr val="tx1"/>
                </a:solidFill>
                <a:latin typeface="+mn-lt"/>
                <a:ea typeface="+mn-ea"/>
                <a:cs typeface="+mn-cs"/>
              </a:rPr>
              <a:t>ledging</a:t>
            </a:r>
            <a:r>
              <a:rPr lang="en-US" sz="1200" kern="1200" baseline="0" dirty="0" smtClean="0">
                <a:solidFill>
                  <a:schemeClr val="tx1"/>
                </a:solidFill>
                <a:latin typeface="+mn-lt"/>
                <a:ea typeface="+mn-ea"/>
                <a:cs typeface="+mn-cs"/>
              </a:rPr>
              <a:t> in curved canals </a:t>
            </a:r>
            <a:endParaRPr lang="en-US" dirty="0"/>
          </a:p>
        </p:txBody>
      </p:sp>
      <p:sp>
        <p:nvSpPr>
          <p:cNvPr id="4" name="Slide Number Placeholder 3"/>
          <p:cNvSpPr>
            <a:spLocks noGrp="1"/>
          </p:cNvSpPr>
          <p:nvPr>
            <p:ph type="sldNum" sz="quarter" idx="10"/>
          </p:nvPr>
        </p:nvSpPr>
        <p:spPr/>
        <p:txBody>
          <a:bodyPr/>
          <a:lstStyle/>
          <a:p>
            <a:fld id="{A67C6D0C-A6AE-4181-99E5-46EDFFFC23C5}" type="slidenum">
              <a:rPr lang="en-US" smtClean="0"/>
              <a:pPr/>
              <a:t>34</a:t>
            </a:fld>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Desire to  inc the speed &amp; efficiency of treatment has led to resurgence of power </a:t>
            </a:r>
            <a:r>
              <a:rPr lang="en-US" sz="1200" kern="1200" baseline="0" dirty="0" err="1" smtClean="0">
                <a:solidFill>
                  <a:schemeClr val="tx1"/>
                </a:solidFill>
                <a:latin typeface="+mn-lt"/>
                <a:ea typeface="+mn-ea"/>
                <a:cs typeface="+mn-cs"/>
              </a:rPr>
              <a:t>drivven</a:t>
            </a:r>
            <a:r>
              <a:rPr lang="en-US" sz="1200" kern="1200" baseline="0" dirty="0" smtClean="0">
                <a:solidFill>
                  <a:schemeClr val="tx1"/>
                </a:solidFill>
                <a:latin typeface="+mn-lt"/>
                <a:ea typeface="+mn-ea"/>
                <a:cs typeface="+mn-cs"/>
              </a:rPr>
              <a:t> </a:t>
            </a:r>
            <a:r>
              <a:rPr lang="en-US" sz="1200" kern="1200" baseline="0" dirty="0" err="1" smtClean="0">
                <a:solidFill>
                  <a:schemeClr val="tx1"/>
                </a:solidFill>
                <a:latin typeface="+mn-lt"/>
                <a:ea typeface="+mn-ea"/>
                <a:cs typeface="+mn-cs"/>
              </a:rPr>
              <a:t>intr</a:t>
            </a:r>
            <a:r>
              <a:rPr lang="en-US" sz="1200" kern="1200" baseline="0" dirty="0" smtClean="0">
                <a:solidFill>
                  <a:schemeClr val="tx1"/>
                </a:solidFill>
                <a:latin typeface="+mn-lt"/>
                <a:ea typeface="+mn-ea"/>
                <a:cs typeface="+mn-cs"/>
              </a:rPr>
              <a:t> which can b gen divided into 3 groups……..</a:t>
            </a:r>
          </a:p>
          <a:p>
            <a:r>
              <a:rPr lang="en-US" sz="1200" kern="1200" baseline="0" dirty="0" smtClean="0">
                <a:solidFill>
                  <a:schemeClr val="tx1"/>
                </a:solidFill>
                <a:latin typeface="+mn-lt"/>
                <a:ea typeface="+mn-ea"/>
                <a:cs typeface="+mn-cs"/>
              </a:rPr>
              <a:t>Two of the most historic and popular engine-driven instruments are </a:t>
            </a:r>
            <a:r>
              <a:rPr lang="en-US" sz="1200" b="1" kern="1200" baseline="0" dirty="0" smtClean="0">
                <a:solidFill>
                  <a:schemeClr val="tx1"/>
                </a:solidFill>
                <a:latin typeface="+mn-lt"/>
                <a:ea typeface="+mn-ea"/>
                <a:cs typeface="+mn-cs"/>
              </a:rPr>
              <a:t>Gates-Glidden drills and </a:t>
            </a:r>
            <a:r>
              <a:rPr lang="en-US" sz="1200" b="1" kern="1200" baseline="0" dirty="0" err="1" smtClean="0">
                <a:solidFill>
                  <a:schemeClr val="tx1"/>
                </a:solidFill>
                <a:latin typeface="+mn-lt"/>
                <a:ea typeface="+mn-ea"/>
                <a:cs typeface="+mn-cs"/>
              </a:rPr>
              <a:t>Peeso</a:t>
            </a:r>
            <a:r>
              <a:rPr lang="en-US" sz="1200" b="1" kern="1200" baseline="0" dirty="0" smtClean="0">
                <a:solidFill>
                  <a:schemeClr val="tx1"/>
                </a:solidFill>
                <a:latin typeface="+mn-lt"/>
                <a:ea typeface="+mn-ea"/>
                <a:cs typeface="+mn-cs"/>
              </a:rPr>
              <a:t> reamers </a:t>
            </a:r>
            <a:r>
              <a:rPr lang="en-US" sz="1200" kern="1200" baseline="0" dirty="0" smtClean="0">
                <a:solidFill>
                  <a:schemeClr val="tx1"/>
                </a:solidFill>
                <a:latin typeface="+mn-lt"/>
                <a:ea typeface="+mn-ea"/>
                <a:cs typeface="+mn-cs"/>
              </a:rPr>
              <a:t>(drills) (Figure 10-31, A and B).Gates-Glidden drills are an integral part of new instrumentation techniques for both initial opening of canal orifices and deeper penetration in both straight and curved canals. Gates-Glidden drills are designed to have a weak spot in the part of the shaft closest to the </a:t>
            </a:r>
            <a:r>
              <a:rPr lang="en-US" sz="1200" kern="1200" baseline="0" dirty="0" err="1" smtClean="0">
                <a:solidFill>
                  <a:schemeClr val="tx1"/>
                </a:solidFill>
                <a:latin typeface="+mn-lt"/>
                <a:ea typeface="+mn-ea"/>
                <a:cs typeface="+mn-cs"/>
              </a:rPr>
              <a:t>handpiece</a:t>
            </a:r>
            <a:r>
              <a:rPr lang="en-US" sz="1200" kern="1200" baseline="0" dirty="0" smtClean="0">
                <a:solidFill>
                  <a:schemeClr val="tx1"/>
                </a:solidFill>
                <a:latin typeface="+mn-lt"/>
                <a:ea typeface="+mn-ea"/>
                <a:cs typeface="+mn-cs"/>
              </a:rPr>
              <a:t> so that, if the instrument separates, the separated part can be easily removed from the canal. They come in sizes 1 through 6, although these sizes </a:t>
            </a:r>
            <a:r>
              <a:rPr lang="en-US" sz="1200" kern="1200" baseline="0" dirty="0" err="1" smtClean="0">
                <a:solidFill>
                  <a:schemeClr val="tx1"/>
                </a:solidFill>
                <a:latin typeface="+mn-lt"/>
                <a:ea typeface="+mn-ea"/>
                <a:cs typeface="+mn-cs"/>
              </a:rPr>
              <a:t>arebeing</a:t>
            </a:r>
            <a:r>
              <a:rPr lang="en-US" sz="1200" kern="1200" baseline="0" dirty="0" smtClean="0">
                <a:solidFill>
                  <a:schemeClr val="tx1"/>
                </a:solidFill>
                <a:latin typeface="+mn-lt"/>
                <a:ea typeface="+mn-ea"/>
                <a:cs typeface="+mn-cs"/>
              </a:rPr>
              <a:t> converted to the ISO instrument sizes and colors. </a:t>
            </a:r>
          </a:p>
          <a:p>
            <a:r>
              <a:rPr lang="en-US" sz="1200" kern="1200" baseline="0" dirty="0" smtClean="0">
                <a:solidFill>
                  <a:schemeClr val="tx1"/>
                </a:solidFill>
                <a:latin typeface="+mn-lt"/>
                <a:ea typeface="+mn-ea"/>
                <a:cs typeface="+mn-cs"/>
              </a:rPr>
              <a:t>The </a:t>
            </a:r>
            <a:r>
              <a:rPr lang="en-US" sz="1200" b="1" kern="1200" baseline="0" dirty="0" err="1" smtClean="0">
                <a:solidFill>
                  <a:schemeClr val="tx1"/>
                </a:solidFill>
                <a:latin typeface="+mn-lt"/>
                <a:ea typeface="+mn-ea"/>
                <a:cs typeface="+mn-cs"/>
              </a:rPr>
              <a:t>Peeso</a:t>
            </a:r>
            <a:r>
              <a:rPr lang="en-US" sz="1200" b="1" kern="1200" baseline="0" dirty="0" smtClean="0">
                <a:solidFill>
                  <a:schemeClr val="tx1"/>
                </a:solidFill>
                <a:latin typeface="+mn-lt"/>
                <a:ea typeface="+mn-ea"/>
                <a:cs typeface="+mn-cs"/>
              </a:rPr>
              <a:t> reamer (</a:t>
            </a:r>
            <a:r>
              <a:rPr lang="en-US" sz="1200" b="1" kern="1200" baseline="0" dirty="0" err="1" smtClean="0">
                <a:solidFill>
                  <a:schemeClr val="tx1"/>
                </a:solidFill>
                <a:latin typeface="+mn-lt"/>
                <a:ea typeface="+mn-ea"/>
                <a:cs typeface="+mn-cs"/>
              </a:rPr>
              <a:t>Dentsply</a:t>
            </a:r>
            <a:r>
              <a:rPr lang="en-US" sz="1200" b="1" kern="1200" baseline="0" dirty="0" smtClean="0">
                <a:solidFill>
                  <a:schemeClr val="tx1"/>
                </a:solidFill>
                <a:latin typeface="+mn-lt"/>
                <a:ea typeface="+mn-ea"/>
                <a:cs typeface="+mn-cs"/>
              </a:rPr>
              <a:t>/</a:t>
            </a:r>
            <a:r>
              <a:rPr lang="en-US" sz="1200" b="1" kern="1200" baseline="0" dirty="0" err="1" smtClean="0">
                <a:solidFill>
                  <a:schemeClr val="tx1"/>
                </a:solidFill>
                <a:latin typeface="+mn-lt"/>
                <a:ea typeface="+mn-ea"/>
                <a:cs typeface="+mn-cs"/>
              </a:rPr>
              <a:t>Maillefer</a:t>
            </a:r>
            <a:r>
              <a:rPr lang="en-US" sz="1200" b="1" kern="1200" baseline="0" dirty="0" smtClean="0">
                <a:solidFill>
                  <a:schemeClr val="tx1"/>
                </a:solidFill>
                <a:latin typeface="+mn-lt"/>
                <a:ea typeface="+mn-ea"/>
                <a:cs typeface="+mn-cs"/>
              </a:rPr>
              <a:t>; Tulsa, Okla.)</a:t>
            </a:r>
          </a:p>
          <a:p>
            <a:r>
              <a:rPr lang="en-US" sz="1200" kern="1200" baseline="0" dirty="0" smtClean="0">
                <a:solidFill>
                  <a:schemeClr val="tx1"/>
                </a:solidFill>
                <a:latin typeface="+mn-lt"/>
                <a:ea typeface="+mn-ea"/>
                <a:cs typeface="+mn-cs"/>
              </a:rPr>
              <a:t>is most often used in preparing the coronal portion of the root canal for a post and core. One must be careful to use the “safe-ended” </a:t>
            </a:r>
            <a:r>
              <a:rPr lang="en-US" sz="1200" kern="1200" baseline="0" dirty="0" err="1" smtClean="0">
                <a:solidFill>
                  <a:schemeClr val="tx1"/>
                </a:solidFill>
                <a:latin typeface="+mn-lt"/>
                <a:ea typeface="+mn-ea"/>
                <a:cs typeface="+mn-cs"/>
              </a:rPr>
              <a:t>Peeso</a:t>
            </a:r>
            <a:r>
              <a:rPr lang="en-US" sz="1200" kern="1200" baseline="0" dirty="0" smtClean="0">
                <a:solidFill>
                  <a:schemeClr val="tx1"/>
                </a:solidFill>
                <a:latin typeface="+mn-lt"/>
                <a:ea typeface="+mn-ea"/>
                <a:cs typeface="+mn-cs"/>
              </a:rPr>
              <a:t> drill to prevent lateral perforation. Gutta-percha should have previously been removed to post depth with a hot plugger. Round burs should never be used.</a:t>
            </a:r>
          </a:p>
          <a:p>
            <a:r>
              <a:rPr lang="en-US" sz="1200" kern="1200" baseline="0" dirty="0" smtClean="0">
                <a:solidFill>
                  <a:schemeClr val="tx1"/>
                </a:solidFill>
                <a:latin typeface="+mn-lt"/>
                <a:ea typeface="+mn-ea"/>
                <a:cs typeface="+mn-cs"/>
              </a:rPr>
              <a:t>Since some of these instruments (stainless) do not readily bend, they should be used in perfectly </a:t>
            </a:r>
            <a:r>
              <a:rPr lang="en-US" sz="1200" kern="1200" baseline="0" dirty="0" err="1" smtClean="0">
                <a:solidFill>
                  <a:schemeClr val="tx1"/>
                </a:solidFill>
                <a:latin typeface="+mn-lt"/>
                <a:ea typeface="+mn-ea"/>
                <a:cs typeface="+mn-cs"/>
              </a:rPr>
              <a:t>straightcanals</a:t>
            </a:r>
            <a:r>
              <a:rPr lang="en-US" sz="1200" kern="1200" baseline="0" dirty="0" smtClean="0">
                <a:solidFill>
                  <a:schemeClr val="tx1"/>
                </a:solidFill>
                <a:latin typeface="+mn-lt"/>
                <a:ea typeface="+mn-ea"/>
                <a:cs typeface="+mn-cs"/>
              </a:rPr>
              <a:t>. Because they are often misdirected or forced beyond their limits, they notoriously cause </a:t>
            </a:r>
            <a:r>
              <a:rPr lang="en-US" sz="1200" kern="1200" baseline="0" dirty="0" err="1" smtClean="0">
                <a:solidFill>
                  <a:schemeClr val="tx1"/>
                </a:solidFill>
                <a:latin typeface="+mn-lt"/>
                <a:ea typeface="+mn-ea"/>
                <a:cs typeface="+mn-cs"/>
              </a:rPr>
              <a:t>perforationsor</a:t>
            </a:r>
            <a:r>
              <a:rPr lang="en-US" sz="1200" kern="1200" baseline="0" dirty="0" smtClean="0">
                <a:solidFill>
                  <a:schemeClr val="tx1"/>
                </a:solidFill>
                <a:latin typeface="+mn-lt"/>
                <a:ea typeface="+mn-ea"/>
                <a:cs typeface="+mn-cs"/>
              </a:rPr>
              <a:t> break in the hands of neophytes</a:t>
            </a:r>
          </a:p>
          <a:p>
            <a:pPr marL="0" indent="0">
              <a:lnSpc>
                <a:spcPct val="210000"/>
              </a:lnSpc>
            </a:pPr>
            <a:r>
              <a:rPr lang="en-US" sz="1200" dirty="0" smtClean="0">
                <a:solidFill>
                  <a:srgbClr val="9ACBD6"/>
                </a:solidFill>
              </a:rPr>
              <a:t>Easy to use </a:t>
            </a:r>
          </a:p>
          <a:p>
            <a:pPr marL="0" indent="0">
              <a:lnSpc>
                <a:spcPct val="210000"/>
              </a:lnSpc>
            </a:pPr>
            <a:r>
              <a:rPr lang="en-US" sz="1200" dirty="0" smtClean="0">
                <a:solidFill>
                  <a:srgbClr val="9ACBD6"/>
                </a:solidFill>
              </a:rPr>
              <a:t>Reduction in fatigue</a:t>
            </a:r>
          </a:p>
          <a:p>
            <a:pPr marL="0" indent="0">
              <a:lnSpc>
                <a:spcPct val="210000"/>
              </a:lnSpc>
            </a:pPr>
            <a:r>
              <a:rPr lang="en-US" sz="1200" dirty="0" smtClean="0">
                <a:solidFill>
                  <a:srgbClr val="9ACBD6"/>
                </a:solidFill>
              </a:rPr>
              <a:t>Reduction in treatment time</a:t>
            </a:r>
          </a:p>
          <a:p>
            <a:pPr marL="0" indent="0">
              <a:lnSpc>
                <a:spcPct val="210000"/>
              </a:lnSpc>
            </a:pPr>
            <a:r>
              <a:rPr lang="en-US" sz="1200" dirty="0" smtClean="0">
                <a:solidFill>
                  <a:srgbClr val="9ACBD6"/>
                </a:solidFill>
              </a:rPr>
              <a:t>Disadv</a:t>
            </a:r>
          </a:p>
          <a:p>
            <a:pPr eaLnBrk="1" hangingPunct="1">
              <a:lnSpc>
                <a:spcPct val="150000"/>
              </a:lnSpc>
              <a:spcBef>
                <a:spcPct val="20000"/>
              </a:spcBef>
              <a:buSzPct val="60000"/>
              <a:buFontTx/>
              <a:buBlip>
                <a:blip r:embed="rId3"/>
              </a:buBlip>
            </a:pPr>
            <a:r>
              <a:rPr lang="en-US" sz="1200" dirty="0" err="1" smtClean="0">
                <a:solidFill>
                  <a:srgbClr val="FFC000"/>
                </a:solidFill>
                <a:latin typeface="Freehand471 BT" pitchFamily="66" charset="0"/>
              </a:rPr>
              <a:t>Ledging</a:t>
            </a:r>
            <a:r>
              <a:rPr lang="en-US" sz="1200" dirty="0" smtClean="0">
                <a:solidFill>
                  <a:srgbClr val="FFC000"/>
                </a:solidFill>
                <a:latin typeface="Freehand471 BT" pitchFamily="66" charset="0"/>
              </a:rPr>
              <a:t> and  perforations</a:t>
            </a:r>
          </a:p>
          <a:p>
            <a:pPr eaLnBrk="1" hangingPunct="1">
              <a:lnSpc>
                <a:spcPct val="150000"/>
              </a:lnSpc>
              <a:spcBef>
                <a:spcPct val="20000"/>
              </a:spcBef>
              <a:buSzPct val="60000"/>
              <a:buFontTx/>
              <a:buBlip>
                <a:blip r:embed="rId3"/>
              </a:buBlip>
            </a:pPr>
            <a:r>
              <a:rPr lang="en-US" sz="1200" dirty="0" smtClean="0">
                <a:solidFill>
                  <a:srgbClr val="FFC000"/>
                </a:solidFill>
                <a:latin typeface="Freehand471 BT" pitchFamily="66" charset="0"/>
              </a:rPr>
              <a:t>Hand instrumentation necessary</a:t>
            </a:r>
          </a:p>
          <a:p>
            <a:pPr eaLnBrk="1" hangingPunct="1">
              <a:lnSpc>
                <a:spcPct val="150000"/>
              </a:lnSpc>
              <a:spcBef>
                <a:spcPct val="20000"/>
              </a:spcBef>
              <a:buSzPct val="60000"/>
              <a:buFontTx/>
              <a:buBlip>
                <a:blip r:embed="rId3"/>
              </a:buBlip>
            </a:pPr>
            <a:r>
              <a:rPr lang="en-US" sz="1200" dirty="0" smtClean="0">
                <a:solidFill>
                  <a:srgbClr val="FFC000"/>
                </a:solidFill>
                <a:latin typeface="Freehand471 BT" pitchFamily="66" charset="0"/>
              </a:rPr>
              <a:t>Loss of tactile sense </a:t>
            </a:r>
          </a:p>
          <a:p>
            <a:pPr eaLnBrk="1" hangingPunct="1">
              <a:lnSpc>
                <a:spcPct val="150000"/>
              </a:lnSpc>
              <a:spcBef>
                <a:spcPct val="20000"/>
              </a:spcBef>
              <a:buSzPct val="60000"/>
              <a:buFontTx/>
              <a:buBlip>
                <a:blip r:embed="rId3"/>
              </a:buBlip>
            </a:pPr>
            <a:r>
              <a:rPr lang="en-US" sz="1200" dirty="0" smtClean="0">
                <a:solidFill>
                  <a:srgbClr val="FFC000"/>
                </a:solidFill>
                <a:latin typeface="Freehand471 BT" pitchFamily="66" charset="0"/>
              </a:rPr>
              <a:t>Apical packing of debris</a:t>
            </a:r>
          </a:p>
          <a:p>
            <a:pPr eaLnBrk="1" hangingPunct="1">
              <a:lnSpc>
                <a:spcPct val="150000"/>
              </a:lnSpc>
              <a:spcBef>
                <a:spcPct val="20000"/>
              </a:spcBef>
              <a:buSzPct val="60000"/>
            </a:pPr>
            <a:endParaRPr lang="en-US" sz="1200" dirty="0" smtClean="0">
              <a:solidFill>
                <a:srgbClr val="FFC000"/>
              </a:solidFill>
              <a:latin typeface="Freehand471 BT" pitchFamily="66" charset="0"/>
            </a:endParaRPr>
          </a:p>
          <a:p>
            <a:pPr marL="0" indent="0">
              <a:lnSpc>
                <a:spcPct val="210000"/>
              </a:lnSpc>
            </a:pPr>
            <a:endParaRPr lang="en-US" sz="1200" dirty="0" smtClean="0">
              <a:solidFill>
                <a:srgbClr val="9ACBD6"/>
              </a:solidFill>
            </a:endParaRPr>
          </a:p>
          <a:p>
            <a:endParaRPr lang="en-US" dirty="0"/>
          </a:p>
        </p:txBody>
      </p:sp>
      <p:sp>
        <p:nvSpPr>
          <p:cNvPr id="4" name="Slide Number Placeholder 3"/>
          <p:cNvSpPr>
            <a:spLocks noGrp="1"/>
          </p:cNvSpPr>
          <p:nvPr>
            <p:ph type="sldNum" sz="quarter" idx="10"/>
          </p:nvPr>
        </p:nvSpPr>
        <p:spPr/>
        <p:txBody>
          <a:bodyPr/>
          <a:lstStyle/>
          <a:p>
            <a:fld id="{A67C6D0C-A6AE-4181-99E5-46EDFFFC23C5}" type="slidenum">
              <a:rPr lang="en-US" smtClean="0"/>
              <a:pPr/>
              <a:t>35</a:t>
            </a:fld>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Cohen</a:t>
            </a:r>
            <a:r>
              <a:rPr lang="en-US" baseline="0" dirty="0" smtClean="0"/>
              <a:t> 305</a:t>
            </a:r>
          </a:p>
          <a:p>
            <a:r>
              <a:rPr lang="en-US" baseline="0" dirty="0" smtClean="0"/>
              <a:t>The flexibility of these files allow them to closely follow root canal path</a:t>
            </a:r>
          </a:p>
          <a:p>
            <a:r>
              <a:rPr lang="en-US" baseline="0" dirty="0" smtClean="0"/>
              <a:t>The properties of </a:t>
            </a:r>
            <a:r>
              <a:rPr lang="en-US" baseline="0" dirty="0" err="1" smtClean="0"/>
              <a:t>niti</a:t>
            </a:r>
            <a:r>
              <a:rPr lang="en-US" baseline="0" dirty="0" smtClean="0"/>
              <a:t> that are of particular interest in endo are </a:t>
            </a:r>
            <a:r>
              <a:rPr lang="en-US" baseline="0" dirty="0" err="1" smtClean="0"/>
              <a:t>superelasticity</a:t>
            </a:r>
            <a:r>
              <a:rPr lang="en-US" baseline="0" dirty="0" smtClean="0"/>
              <a:t> &amp; high </a:t>
            </a:r>
            <a:r>
              <a:rPr lang="en-US" baseline="0" dirty="0" err="1" smtClean="0"/>
              <a:t>resistence</a:t>
            </a:r>
            <a:r>
              <a:rPr lang="en-US" baseline="0" dirty="0" smtClean="0"/>
              <a:t> to cyclic fatigue due to which they can b easily used in curved canals and </a:t>
            </a:r>
            <a:r>
              <a:rPr lang="en-US" baseline="0" dirty="0" err="1" smtClean="0"/>
              <a:t>sustantially</a:t>
            </a:r>
            <a:r>
              <a:rPr lang="en-US" baseline="0" dirty="0" smtClean="0"/>
              <a:t> reduce the incidence of </a:t>
            </a:r>
            <a:r>
              <a:rPr lang="en-US" baseline="0" dirty="0" err="1" smtClean="0"/>
              <a:t>ledges,transportation</a:t>
            </a:r>
            <a:r>
              <a:rPr lang="en-US" baseline="0" dirty="0" smtClean="0"/>
              <a:t> &amp; perforation.</a:t>
            </a:r>
          </a:p>
          <a:p>
            <a:r>
              <a:rPr lang="en-US" baseline="0" dirty="0" smtClean="0"/>
              <a:t>But cost of these is high and one needs to master the technique properly</a:t>
            </a:r>
            <a:endParaRPr lang="en-US" dirty="0"/>
          </a:p>
        </p:txBody>
      </p:sp>
      <p:sp>
        <p:nvSpPr>
          <p:cNvPr id="4" name="Slide Number Placeholder 3"/>
          <p:cNvSpPr>
            <a:spLocks noGrp="1"/>
          </p:cNvSpPr>
          <p:nvPr>
            <p:ph type="sldNum" sz="quarter" idx="10"/>
          </p:nvPr>
        </p:nvSpPr>
        <p:spPr/>
        <p:txBody>
          <a:bodyPr/>
          <a:lstStyle/>
          <a:p>
            <a:fld id="{755C5B38-E522-41B0-A4AD-44A9DECF6528}" type="slidenum">
              <a:rPr lang="en-US" smtClean="0"/>
              <a:pPr/>
              <a:t>36</a:t>
            </a:fld>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FF5BB78-0253-4F8C-8323-98B2527A66CA}" type="slidenum">
              <a:rPr lang="en-US" smtClean="0"/>
              <a:pPr/>
              <a:t>37</a:t>
            </a:fld>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609600" marR="0" indent="-609600" algn="l" defTabSz="914400" rtl="0" eaLnBrk="1" fontAlgn="auto" latinLnBrk="0" hangingPunct="1">
              <a:lnSpc>
                <a:spcPct val="100000"/>
              </a:lnSpc>
              <a:spcBef>
                <a:spcPts val="0"/>
              </a:spcBef>
              <a:spcAft>
                <a:spcPts val="0"/>
              </a:spcAft>
              <a:buClrTx/>
              <a:buSzTx/>
              <a:buFontTx/>
              <a:buNone/>
              <a:tabLst/>
              <a:defRPr/>
            </a:pPr>
            <a:r>
              <a:rPr lang="en-US" sz="1800" dirty="0" smtClean="0"/>
              <a:t>Def</a:t>
            </a:r>
            <a:r>
              <a:rPr lang="en-US" sz="1800" dirty="0" smtClean="0">
                <a:solidFill>
                  <a:srgbClr val="FFC000"/>
                </a:solidFill>
              </a:rPr>
              <a:t>: </a:t>
            </a:r>
            <a:r>
              <a:rPr lang="en-US" sz="2000" dirty="0" smtClean="0">
                <a:solidFill>
                  <a:srgbClr val="FFC000"/>
                </a:solidFill>
              </a:rPr>
              <a:t>measurements made from fixed coronal reference point to a point where preparation and </a:t>
            </a:r>
            <a:r>
              <a:rPr lang="en-US" sz="2000" dirty="0" err="1" smtClean="0">
                <a:solidFill>
                  <a:srgbClr val="FFC000"/>
                </a:solidFill>
              </a:rPr>
              <a:t>obturation</a:t>
            </a:r>
            <a:r>
              <a:rPr lang="en-US" sz="2000" dirty="0" smtClean="0">
                <a:solidFill>
                  <a:srgbClr val="FFC000"/>
                </a:solidFill>
              </a:rPr>
              <a:t> should terminate</a:t>
            </a:r>
          </a:p>
          <a:p>
            <a:pPr marL="609600" indent="-609600"/>
            <a:r>
              <a:rPr lang="en-US" sz="2000" dirty="0" smtClean="0"/>
              <a:t>Importance</a:t>
            </a:r>
          </a:p>
          <a:p>
            <a:pPr marL="990600" lvl="1" indent="-533400"/>
            <a:r>
              <a:rPr lang="en-US" sz="1800" dirty="0" smtClean="0"/>
              <a:t>Apical perforation</a:t>
            </a:r>
          </a:p>
          <a:p>
            <a:pPr marL="990600" lvl="1" indent="-533400"/>
            <a:r>
              <a:rPr lang="en-US" sz="1800" dirty="0" smtClean="0"/>
              <a:t>Over filling / under filling</a:t>
            </a:r>
          </a:p>
          <a:p>
            <a:pPr marL="990600" lvl="1" indent="-533400"/>
            <a:r>
              <a:rPr lang="en-US" sz="1800" dirty="0" smtClean="0"/>
              <a:t>Incomplete instrumentation</a:t>
            </a:r>
          </a:p>
          <a:p>
            <a:pPr marL="990600" lvl="1" indent="-533400"/>
            <a:r>
              <a:rPr lang="en-US" sz="1800" dirty="0" smtClean="0"/>
              <a:t>Ledge formation</a:t>
            </a:r>
          </a:p>
          <a:p>
            <a:r>
              <a:rPr lang="en-US" dirty="0" smtClean="0"/>
              <a:t>And inc chances of failure of the treatment</a:t>
            </a:r>
          </a:p>
          <a:p>
            <a:r>
              <a:rPr lang="en-US" dirty="0" smtClean="0"/>
              <a:t>Therefore the method </a:t>
            </a:r>
            <a:r>
              <a:rPr lang="en-US" dirty="0" err="1" smtClean="0"/>
              <a:t>shud</a:t>
            </a:r>
            <a:r>
              <a:rPr lang="en-US" dirty="0" smtClean="0"/>
              <a:t> b accurate and easy to</a:t>
            </a:r>
            <a:r>
              <a:rPr lang="en-US" baseline="0" dirty="0" smtClean="0"/>
              <a:t> perform.</a:t>
            </a:r>
          </a:p>
          <a:p>
            <a:pPr marL="609600" indent="-609600">
              <a:buFontTx/>
              <a:buNone/>
            </a:pPr>
            <a:r>
              <a:rPr lang="en-US" sz="1200" dirty="0" smtClean="0"/>
              <a:t>If calculated properly   -- success of treatment</a:t>
            </a:r>
          </a:p>
          <a:p>
            <a:pPr marL="609600" indent="-609600">
              <a:buFontTx/>
              <a:buNone/>
            </a:pPr>
            <a:r>
              <a:rPr lang="en-US" sz="1200" dirty="0" smtClean="0"/>
              <a:t>If calculated incorrectly-- treatment failure</a:t>
            </a:r>
          </a:p>
          <a:p>
            <a:endParaRPr lang="en-US" dirty="0"/>
          </a:p>
        </p:txBody>
      </p:sp>
      <p:sp>
        <p:nvSpPr>
          <p:cNvPr id="4" name="Slide Number Placeholder 3"/>
          <p:cNvSpPr>
            <a:spLocks noGrp="1"/>
          </p:cNvSpPr>
          <p:nvPr>
            <p:ph type="sldNum" sz="quarter" idx="10"/>
          </p:nvPr>
        </p:nvSpPr>
        <p:spPr/>
        <p:txBody>
          <a:bodyPr/>
          <a:lstStyle/>
          <a:p>
            <a:fld id="{755C5B38-E522-41B0-A4AD-44A9DECF6528}" type="slidenum">
              <a:rPr lang="en-US" smtClean="0"/>
              <a:pPr/>
              <a:t>38</a:t>
            </a:fld>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368629D-7262-48D0-A4E4-BADB3BCDFB1F}" type="slidenum">
              <a:rPr lang="en-US"/>
              <a:pPr/>
              <a:t>39</a:t>
            </a:fld>
            <a:endParaRPr lang="en-US"/>
          </a:p>
        </p:txBody>
      </p:sp>
      <p:sp>
        <p:nvSpPr>
          <p:cNvPr id="304130" name="Rectangle 2"/>
          <p:cNvSpPr>
            <a:spLocks noGrp="1" noRot="1" noChangeAspect="1" noChangeArrowheads="1" noTextEdit="1"/>
          </p:cNvSpPr>
          <p:nvPr>
            <p:ph type="sldImg"/>
          </p:nvPr>
        </p:nvSpPr>
        <p:spPr>
          <a:ln/>
        </p:spPr>
      </p:sp>
      <p:sp>
        <p:nvSpPr>
          <p:cNvPr id="304131" name="Rectangle 3"/>
          <p:cNvSpPr>
            <a:spLocks noGrp="1" noChangeArrowheads="1"/>
          </p:cNvSpPr>
          <p:nvPr>
            <p:ph type="body" idx="1"/>
          </p:nvPr>
        </p:nvSpPr>
        <p:spPr/>
        <p:txBody>
          <a:bodyPr/>
          <a:lstStyle/>
          <a:p>
            <a:r>
              <a:rPr lang="en-US" sz="1200" kern="1200" baseline="0" dirty="0" smtClean="0">
                <a:solidFill>
                  <a:schemeClr val="tx1"/>
                </a:solidFill>
                <a:latin typeface="+mn-lt"/>
                <a:ea typeface="+mn-ea"/>
                <a:cs typeface="+mn-cs"/>
              </a:rPr>
              <a:t>The requirements of an ideal method for determining working length might include </a:t>
            </a:r>
            <a:r>
              <a:rPr lang="en-US" dirty="0" smtClean="0"/>
              <a:t>rapid </a:t>
            </a:r>
            <a:r>
              <a:rPr lang="en-US" dirty="0"/>
              <a:t>location of the apical constriction in all pulpal conditions and all canal contents; </a:t>
            </a:r>
            <a:r>
              <a:rPr lang="en-US" dirty="0" smtClean="0"/>
              <a:t> easy </a:t>
            </a:r>
            <a:r>
              <a:rPr lang="en-US" dirty="0"/>
              <a:t>measurement, even when the relationship between the apical constriction and the radiographic apex is unusual; </a:t>
            </a:r>
          </a:p>
          <a:p>
            <a:r>
              <a:rPr lang="en-US" dirty="0"/>
              <a:t>rapid periodic monitoring and confirmation; </a:t>
            </a:r>
            <a:r>
              <a:rPr lang="en-US" dirty="0" smtClean="0"/>
              <a:t>patient </a:t>
            </a:r>
            <a:r>
              <a:rPr lang="en-US" dirty="0"/>
              <a:t>and clinician comfort; </a:t>
            </a:r>
            <a:r>
              <a:rPr lang="en-US" dirty="0" smtClean="0"/>
              <a:t>minimal </a:t>
            </a:r>
            <a:r>
              <a:rPr lang="en-US" dirty="0"/>
              <a:t>radiation to the patient; </a:t>
            </a:r>
            <a:r>
              <a:rPr lang="en-US" dirty="0" smtClean="0"/>
              <a:t>easy </a:t>
            </a:r>
            <a:r>
              <a:rPr lang="en-US" dirty="0"/>
              <a:t>of use in special patients such as those with severe gag reflex, reduced mouth opening, pregnancy etc, and </a:t>
            </a:r>
            <a:r>
              <a:rPr lang="en-US" dirty="0" smtClean="0"/>
              <a:t> Cost effectiveness</a:t>
            </a:r>
            <a:endParaRPr lang="en-US" dirty="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3C27AA4-CE49-45DB-9407-260AE3146A60}" type="slidenum">
              <a:rPr lang="en-US"/>
              <a:pPr/>
              <a:t>40</a:t>
            </a:fld>
            <a:endParaRPr lang="en-US"/>
          </a:p>
        </p:txBody>
      </p:sp>
      <p:sp>
        <p:nvSpPr>
          <p:cNvPr id="317442" name="Rectangle 2"/>
          <p:cNvSpPr>
            <a:spLocks noGrp="1" noRot="1" noChangeAspect="1" noChangeArrowheads="1" noTextEdit="1"/>
          </p:cNvSpPr>
          <p:nvPr>
            <p:ph type="sldImg"/>
          </p:nvPr>
        </p:nvSpPr>
        <p:spPr>
          <a:ln/>
        </p:spPr>
      </p:sp>
      <p:sp>
        <p:nvSpPr>
          <p:cNvPr id="317443" name="Rectangle 3"/>
          <p:cNvSpPr>
            <a:spLocks noGrp="1" noChangeArrowheads="1"/>
          </p:cNvSpPr>
          <p:nvPr>
            <p:ph type="body" idx="1"/>
          </p:nvPr>
        </p:nvSpPr>
        <p:spPr/>
        <p:txBody>
          <a:bodyPr/>
          <a:lstStyle/>
          <a:p>
            <a:r>
              <a:rPr lang="en-US" sz="1200" kern="1200" baseline="0" dirty="0" smtClean="0">
                <a:solidFill>
                  <a:schemeClr val="tx1"/>
                </a:solidFill>
                <a:latin typeface="+mn-lt"/>
                <a:ea typeface="+mn-ea"/>
                <a:cs typeface="+mn-cs"/>
              </a:rPr>
              <a:t>To achieve the highest degree of accuracy in working length determination, a combination of several </a:t>
            </a:r>
            <a:r>
              <a:rPr lang="en-US" sz="1200" kern="1200" baseline="0" dirty="0" err="1" smtClean="0">
                <a:solidFill>
                  <a:schemeClr val="tx1"/>
                </a:solidFill>
                <a:latin typeface="+mn-lt"/>
                <a:ea typeface="+mn-ea"/>
                <a:cs typeface="+mn-cs"/>
              </a:rPr>
              <a:t>methodsshould</a:t>
            </a:r>
            <a:r>
              <a:rPr lang="en-US" sz="1200" kern="1200" baseline="0" dirty="0" smtClean="0">
                <a:solidFill>
                  <a:schemeClr val="tx1"/>
                </a:solidFill>
                <a:latin typeface="+mn-lt"/>
                <a:ea typeface="+mn-ea"/>
                <a:cs typeface="+mn-cs"/>
              </a:rPr>
              <a:t> be used.</a:t>
            </a:r>
          </a:p>
          <a:p>
            <a:r>
              <a:rPr lang="en-US" dirty="0" smtClean="0"/>
              <a:t>OTHER </a:t>
            </a:r>
            <a:r>
              <a:rPr lang="en-US" dirty="0"/>
              <a:t>METHODS</a:t>
            </a:r>
          </a:p>
          <a:p>
            <a:pPr lvl="1"/>
            <a:r>
              <a:rPr lang="en-US" dirty="0"/>
              <a:t>BEST(1960)</a:t>
            </a:r>
          </a:p>
          <a:p>
            <a:pPr lvl="1"/>
            <a:r>
              <a:rPr lang="en-US" dirty="0"/>
              <a:t>BRESMAN(1950)</a:t>
            </a:r>
          </a:p>
          <a:p>
            <a:pPr lvl="1"/>
            <a:r>
              <a:rPr lang="en-US" dirty="0"/>
              <a:t>BRAMANTE</a:t>
            </a:r>
          </a:p>
          <a:p>
            <a:pPr lvl="1"/>
            <a:r>
              <a:rPr lang="en-US" dirty="0"/>
              <a:t>EVERELL &amp; FIXOT(1963)</a:t>
            </a:r>
          </a:p>
          <a:p>
            <a:endParaRPr lang="en-US" dirty="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i="1" kern="1200" baseline="0" dirty="0" smtClean="0">
                <a:solidFill>
                  <a:schemeClr val="tx1"/>
                </a:solidFill>
                <a:latin typeface="+mn-lt"/>
                <a:ea typeface="+mn-ea"/>
                <a:cs typeface="+mn-cs"/>
              </a:rPr>
              <a:t>Method</a:t>
            </a:r>
          </a:p>
          <a:p>
            <a:r>
              <a:rPr lang="en-US" sz="1200" kern="1200" baseline="0" dirty="0" smtClean="0">
                <a:solidFill>
                  <a:schemeClr val="tx1"/>
                </a:solidFill>
                <a:latin typeface="+mn-lt"/>
                <a:ea typeface="+mn-ea"/>
                <a:cs typeface="+mn-cs"/>
              </a:rPr>
              <a:t>1. Measure the tooth on the preoperative radiograph(Figure 10-58, A).</a:t>
            </a:r>
          </a:p>
          <a:p>
            <a:r>
              <a:rPr lang="en-US" sz="1200" kern="1200" baseline="0" dirty="0" smtClean="0">
                <a:solidFill>
                  <a:schemeClr val="tx1"/>
                </a:solidFill>
                <a:latin typeface="+mn-lt"/>
                <a:ea typeface="+mn-ea"/>
                <a:cs typeface="+mn-cs"/>
              </a:rPr>
              <a:t>2. Subtract at least 1.0 mm “safety allowance” for possible image distortion or magnification.331</a:t>
            </a:r>
          </a:p>
          <a:p>
            <a:r>
              <a:rPr lang="en-US" sz="1200" kern="1200" baseline="0" dirty="0" smtClean="0">
                <a:solidFill>
                  <a:schemeClr val="tx1"/>
                </a:solidFill>
                <a:latin typeface="+mn-lt"/>
                <a:ea typeface="+mn-ea"/>
                <a:cs typeface="+mn-cs"/>
              </a:rPr>
              <a:t>3. Set the endodontic ruler at this tentative working length and adjust the stop on the instrument at that</a:t>
            </a:r>
          </a:p>
          <a:p>
            <a:r>
              <a:rPr lang="en-US" sz="1200" kern="1200" baseline="0" dirty="0" smtClean="0">
                <a:solidFill>
                  <a:schemeClr val="tx1"/>
                </a:solidFill>
                <a:latin typeface="+mn-lt"/>
                <a:ea typeface="+mn-ea"/>
                <a:cs typeface="+mn-cs"/>
              </a:rPr>
              <a:t>level (Figure 10-58, B).</a:t>
            </a:r>
          </a:p>
          <a:p>
            <a:r>
              <a:rPr lang="en-US" sz="1200" kern="1200" baseline="0" dirty="0" smtClean="0">
                <a:solidFill>
                  <a:schemeClr val="tx1"/>
                </a:solidFill>
                <a:latin typeface="+mn-lt"/>
                <a:ea typeface="+mn-ea"/>
                <a:cs typeface="+mn-cs"/>
              </a:rPr>
              <a:t>4. Place the instrument in the canal until the stop is at the plane of reference unless pain is felt (if anesthesia has not been used), in which case, the instrument is left at that level and the rubber stop readjusted to this new point of reference.</a:t>
            </a:r>
          </a:p>
          <a:p>
            <a:r>
              <a:rPr lang="en-US" sz="1200" kern="1200" baseline="0" dirty="0" smtClean="0">
                <a:solidFill>
                  <a:schemeClr val="tx1"/>
                </a:solidFill>
                <a:latin typeface="+mn-lt"/>
                <a:ea typeface="+mn-ea"/>
                <a:cs typeface="+mn-cs"/>
              </a:rPr>
              <a:t>5. Expose, develop, and clear the radiograph.</a:t>
            </a:r>
          </a:p>
          <a:p>
            <a:r>
              <a:rPr lang="en-US" sz="1200" kern="1200" baseline="0" dirty="0" smtClean="0">
                <a:solidFill>
                  <a:schemeClr val="tx1"/>
                </a:solidFill>
                <a:latin typeface="+mn-lt"/>
                <a:ea typeface="+mn-ea"/>
                <a:cs typeface="+mn-cs"/>
              </a:rPr>
              <a:t>6. On the radiograph, measure the difference between the end of the instrument and the end of the root and add this amount to the original measured length the instrument extended into the tooth (Figure 10-58, C). If, through some oversight, the exploring instrument has gone beyond the apex, subtract this difference.</a:t>
            </a:r>
          </a:p>
          <a:p>
            <a:r>
              <a:rPr lang="en-US" sz="1200" kern="1200" baseline="0" dirty="0" smtClean="0">
                <a:solidFill>
                  <a:schemeClr val="tx1"/>
                </a:solidFill>
                <a:latin typeface="+mn-lt"/>
                <a:ea typeface="+mn-ea"/>
                <a:cs typeface="+mn-cs"/>
              </a:rPr>
              <a:t>7. From this adjusted length of tooth, subtract a 1.0 mm “safety factor” to conform with the apical </a:t>
            </a:r>
            <a:r>
              <a:rPr lang="en-US" sz="1200" kern="1200" baseline="0" dirty="0" err="1" smtClean="0">
                <a:solidFill>
                  <a:schemeClr val="tx1"/>
                </a:solidFill>
                <a:latin typeface="+mn-lt"/>
                <a:ea typeface="+mn-ea"/>
                <a:cs typeface="+mn-cs"/>
              </a:rPr>
              <a:t>terminationof</a:t>
            </a:r>
            <a:r>
              <a:rPr lang="en-US" sz="1200" kern="1200" baseline="0" dirty="0" smtClean="0">
                <a:solidFill>
                  <a:schemeClr val="tx1"/>
                </a:solidFill>
                <a:latin typeface="+mn-lt"/>
                <a:ea typeface="+mn-ea"/>
                <a:cs typeface="+mn-cs"/>
              </a:rPr>
              <a:t> the root canal at the apical constriction(see Figure 10-58, C).332</a:t>
            </a:r>
          </a:p>
          <a:p>
            <a:r>
              <a:rPr lang="en-US" sz="1200" kern="1200" baseline="0" dirty="0" smtClean="0">
                <a:solidFill>
                  <a:schemeClr val="tx1"/>
                </a:solidFill>
                <a:latin typeface="+mn-lt"/>
                <a:ea typeface="+mn-ea"/>
                <a:cs typeface="+mn-cs"/>
              </a:rPr>
              <a:t>8. Set the endodontic ruler at this new corrected length and readjust the stop on the exploring instrument (Figure 10-58, D).</a:t>
            </a:r>
          </a:p>
          <a:p>
            <a:r>
              <a:rPr lang="en-US" sz="1200" kern="1200" baseline="0" dirty="0" smtClean="0">
                <a:solidFill>
                  <a:schemeClr val="tx1"/>
                </a:solidFill>
                <a:latin typeface="+mn-lt"/>
                <a:ea typeface="+mn-ea"/>
                <a:cs typeface="+mn-cs"/>
              </a:rPr>
              <a:t>9. Because of the possibility of radiographic distortion, sharply curving roots, and operator measuring error, a confirmatory radiograph of the adjusted length is highly desirable. In many instances, an added investment of a few minutes will prevent the discomfort and failure that stem from inaccuracy.</a:t>
            </a:r>
          </a:p>
          <a:p>
            <a:r>
              <a:rPr lang="en-US" sz="1200" kern="1200" baseline="0" dirty="0" smtClean="0">
                <a:solidFill>
                  <a:schemeClr val="tx1"/>
                </a:solidFill>
                <a:latin typeface="+mn-lt"/>
                <a:ea typeface="+mn-ea"/>
                <a:cs typeface="+mn-cs"/>
              </a:rPr>
              <a:t>10.When the length of the tooth has been accurately confirmed, reset the endodontic ruler at this measurement.</a:t>
            </a:r>
          </a:p>
          <a:p>
            <a:r>
              <a:rPr lang="en-US" sz="1200" kern="1200" baseline="0" dirty="0" smtClean="0">
                <a:solidFill>
                  <a:schemeClr val="tx1"/>
                </a:solidFill>
                <a:latin typeface="+mn-lt"/>
                <a:ea typeface="+mn-ea"/>
                <a:cs typeface="+mn-cs"/>
              </a:rPr>
              <a:t>11. Record this final working length and the coronal point of reference on the patient’s record.</a:t>
            </a:r>
          </a:p>
          <a:p>
            <a:r>
              <a:rPr lang="en-US" sz="1200" kern="1200" baseline="0" dirty="0" smtClean="0">
                <a:solidFill>
                  <a:schemeClr val="tx1"/>
                </a:solidFill>
                <a:latin typeface="+mn-lt"/>
                <a:ea typeface="+mn-ea"/>
                <a:cs typeface="+mn-cs"/>
              </a:rPr>
              <a:t>12. Once again, it is important to emphasize that the final working length may shorten by as much as 1 mm as a curved canal is straightened out by instrumentation.314,315 It is therefore recommended that the “length of the tooth” in a curved canal be reconfirmed after instrumentation is completed.</a:t>
            </a:r>
            <a:endParaRPr lang="en-US" dirty="0"/>
          </a:p>
        </p:txBody>
      </p:sp>
      <p:sp>
        <p:nvSpPr>
          <p:cNvPr id="4" name="Slide Number Placeholder 3"/>
          <p:cNvSpPr>
            <a:spLocks noGrp="1"/>
          </p:cNvSpPr>
          <p:nvPr>
            <p:ph type="sldNum" sz="quarter" idx="10"/>
          </p:nvPr>
        </p:nvSpPr>
        <p:spPr/>
        <p:txBody>
          <a:bodyPr/>
          <a:lstStyle/>
          <a:p>
            <a:fld id="{755C5B38-E522-41B0-A4AD-44A9DECF6528}" type="slidenum">
              <a:rPr lang="en-US" smtClean="0"/>
              <a:pPr/>
              <a:t>41</a:t>
            </a:fld>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6A58D7A-BB70-480C-B4EF-DBDE2CA9E261}" type="slidenum">
              <a:rPr lang="en-US"/>
              <a:pPr/>
              <a:t>42</a:t>
            </a:fld>
            <a:endParaRPr lang="en-US"/>
          </a:p>
        </p:txBody>
      </p:sp>
      <p:sp>
        <p:nvSpPr>
          <p:cNvPr id="306178" name="Rectangle 2"/>
          <p:cNvSpPr>
            <a:spLocks noGrp="1" noRot="1" noChangeAspect="1" noChangeArrowheads="1" noTextEdit="1"/>
          </p:cNvSpPr>
          <p:nvPr>
            <p:ph type="sldImg"/>
          </p:nvPr>
        </p:nvSpPr>
        <p:spPr>
          <a:ln/>
        </p:spPr>
      </p:sp>
      <p:sp>
        <p:nvSpPr>
          <p:cNvPr id="306179" name="Rectangle 3"/>
          <p:cNvSpPr>
            <a:spLocks noGrp="1" noChangeArrowheads="1"/>
          </p:cNvSpPr>
          <p:nvPr>
            <p:ph type="body" idx="1"/>
          </p:nvPr>
        </p:nvSpPr>
        <p:spPr/>
        <p:txBody>
          <a:bodyPr/>
          <a:lstStyle/>
          <a:p>
            <a:r>
              <a:rPr lang="en-US" sz="1200" kern="1200" baseline="0" dirty="0" smtClean="0">
                <a:solidFill>
                  <a:schemeClr val="tx1"/>
                </a:solidFill>
                <a:latin typeface="+mn-lt"/>
                <a:ea typeface="+mn-ea"/>
                <a:cs typeface="+mn-cs"/>
              </a:rPr>
              <a:t>Weine has made a sensible improvement in this determination: If, </a:t>
            </a:r>
            <a:r>
              <a:rPr lang="en-US" sz="1200" kern="1200" baseline="0" dirty="0" err="1" smtClean="0">
                <a:solidFill>
                  <a:schemeClr val="tx1"/>
                </a:solidFill>
                <a:latin typeface="+mn-lt"/>
                <a:ea typeface="+mn-ea"/>
                <a:cs typeface="+mn-cs"/>
              </a:rPr>
              <a:t>radiographically</a:t>
            </a:r>
            <a:r>
              <a:rPr lang="en-US" sz="1200" kern="1200" baseline="0" dirty="0" smtClean="0">
                <a:solidFill>
                  <a:schemeClr val="tx1"/>
                </a:solidFill>
                <a:latin typeface="+mn-lt"/>
                <a:ea typeface="+mn-ea"/>
                <a:cs typeface="+mn-cs"/>
              </a:rPr>
              <a:t>, there is no </a:t>
            </a:r>
            <a:r>
              <a:rPr lang="en-US" sz="1200" kern="1200" baseline="0" dirty="0" err="1" smtClean="0">
                <a:solidFill>
                  <a:schemeClr val="tx1"/>
                </a:solidFill>
                <a:latin typeface="+mn-lt"/>
                <a:ea typeface="+mn-ea"/>
                <a:cs typeface="+mn-cs"/>
              </a:rPr>
              <a:t>resorptionof</a:t>
            </a:r>
            <a:r>
              <a:rPr lang="en-US" sz="1200" kern="1200" baseline="0" dirty="0" smtClean="0">
                <a:solidFill>
                  <a:schemeClr val="tx1"/>
                </a:solidFill>
                <a:latin typeface="+mn-lt"/>
                <a:ea typeface="+mn-ea"/>
                <a:cs typeface="+mn-cs"/>
              </a:rPr>
              <a:t> the root end or bone, shorten the length by the standard 1.0 mm.332 If </a:t>
            </a:r>
            <a:r>
              <a:rPr lang="en-US" sz="1200" kern="1200" baseline="0" dirty="0" err="1" smtClean="0">
                <a:solidFill>
                  <a:schemeClr val="tx1"/>
                </a:solidFill>
                <a:latin typeface="+mn-lt"/>
                <a:ea typeface="+mn-ea"/>
                <a:cs typeface="+mn-cs"/>
              </a:rPr>
              <a:t>periapical</a:t>
            </a:r>
            <a:r>
              <a:rPr lang="en-US" sz="1200" kern="1200" baseline="0" dirty="0" smtClean="0">
                <a:solidFill>
                  <a:schemeClr val="tx1"/>
                </a:solidFill>
                <a:latin typeface="+mn-lt"/>
                <a:ea typeface="+mn-ea"/>
                <a:cs typeface="+mn-cs"/>
              </a:rPr>
              <a:t> bone resorption is apparent, shorten by 1.5 mm, and if both root and bone resorption are apparent, shorten by 2.0 mm (Figure 10-59). The reasoning behind this </a:t>
            </a:r>
            <a:r>
              <a:rPr lang="en-US" sz="1200" kern="1200" baseline="0" dirty="0" err="1" smtClean="0">
                <a:solidFill>
                  <a:schemeClr val="tx1"/>
                </a:solidFill>
                <a:latin typeface="+mn-lt"/>
                <a:ea typeface="+mn-ea"/>
                <a:cs typeface="+mn-cs"/>
              </a:rPr>
              <a:t>suggestionis</a:t>
            </a:r>
            <a:r>
              <a:rPr lang="en-US" sz="1200" kern="1200" baseline="0" dirty="0" smtClean="0">
                <a:solidFill>
                  <a:schemeClr val="tx1"/>
                </a:solidFill>
                <a:latin typeface="+mn-lt"/>
                <a:ea typeface="+mn-ea"/>
                <a:cs typeface="+mn-cs"/>
              </a:rPr>
              <a:t> thoughtful. If there is root resorption, the apical constriction is probably destroyed—hence the shorter move back up the canal. </a:t>
            </a:r>
            <a:r>
              <a:rPr lang="en-US" sz="1200" kern="1200" baseline="0" dirty="0" err="1" smtClean="0">
                <a:solidFill>
                  <a:schemeClr val="tx1"/>
                </a:solidFill>
                <a:latin typeface="+mn-lt"/>
                <a:ea typeface="+mn-ea"/>
                <a:cs typeface="+mn-cs"/>
              </a:rPr>
              <a:t>Also,when</a:t>
            </a:r>
            <a:r>
              <a:rPr lang="en-US" sz="1200" kern="1200" baseline="0" dirty="0" smtClean="0">
                <a:solidFill>
                  <a:schemeClr val="tx1"/>
                </a:solidFill>
                <a:latin typeface="+mn-lt"/>
                <a:ea typeface="+mn-ea"/>
                <a:cs typeface="+mn-cs"/>
              </a:rPr>
              <a:t> bone resorption is apparent, there probably is also root resorption, even though it may not be apparent </a:t>
            </a:r>
            <a:r>
              <a:rPr lang="en-US" sz="1200" kern="1200" baseline="0" dirty="0" err="1" smtClean="0">
                <a:solidFill>
                  <a:schemeClr val="tx1"/>
                </a:solidFill>
                <a:latin typeface="+mn-lt"/>
                <a:ea typeface="+mn-ea"/>
                <a:cs typeface="+mn-cs"/>
              </a:rPr>
              <a:t>radiographically</a:t>
            </a:r>
            <a:r>
              <a:rPr lang="en-US" sz="1200" kern="1200" baseline="0" dirty="0" smtClean="0">
                <a:solidFill>
                  <a:schemeClr val="tx1"/>
                </a:solidFill>
                <a:latin typeface="+mn-lt"/>
                <a:ea typeface="+mn-ea"/>
                <a:cs typeface="+mn-cs"/>
              </a:rPr>
              <a:t>.</a:t>
            </a:r>
          </a:p>
          <a:p>
            <a:r>
              <a:rPr lang="en-US" sz="1200" kern="1200" baseline="0" dirty="0" smtClean="0">
                <a:solidFill>
                  <a:schemeClr val="tx1"/>
                </a:solidFill>
                <a:latin typeface="+mn-lt"/>
                <a:ea typeface="+mn-ea"/>
                <a:cs typeface="+mn-cs"/>
              </a:rPr>
              <a:t> </a:t>
            </a:r>
            <a:r>
              <a:rPr lang="en-US" dirty="0" smtClean="0"/>
              <a:t>No </a:t>
            </a:r>
            <a:r>
              <a:rPr lang="en-US" dirty="0" err="1"/>
              <a:t>reorption</a:t>
            </a:r>
            <a:r>
              <a:rPr lang="en-US" dirty="0"/>
              <a:t> -1mm</a:t>
            </a:r>
          </a:p>
          <a:p>
            <a:r>
              <a:rPr lang="en-US" dirty="0"/>
              <a:t>Periradicular bone resorption –1.5 mm</a:t>
            </a:r>
          </a:p>
          <a:p>
            <a:r>
              <a:rPr lang="en-US" dirty="0"/>
              <a:t>Bone and root resorption –2 </a:t>
            </a:r>
            <a:r>
              <a:rPr lang="en-US" dirty="0" smtClean="0"/>
              <a:t>mm</a:t>
            </a:r>
          </a:p>
          <a:p>
            <a:r>
              <a:rPr lang="en-US" dirty="0" smtClean="0"/>
              <a:t>Working</a:t>
            </a:r>
            <a:r>
              <a:rPr lang="en-US" baseline="0" dirty="0" smtClean="0"/>
              <a:t> length is determined by subtracting 1-1.5 mm from the tooth length.</a:t>
            </a:r>
            <a:endParaRPr lang="en-US" dirty="0" smtClean="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nSpc>
                <a:spcPct val="80000"/>
              </a:lnSpc>
            </a:pPr>
            <a:r>
              <a:rPr lang="en-US" sz="2400" dirty="0" smtClean="0"/>
              <a:t>3 types </a:t>
            </a:r>
          </a:p>
          <a:p>
            <a:pPr lvl="1">
              <a:lnSpc>
                <a:spcPct val="80000"/>
              </a:lnSpc>
            </a:pPr>
            <a:r>
              <a:rPr lang="en-US" sz="2000" dirty="0" smtClean="0"/>
              <a:t>direct digital</a:t>
            </a:r>
          </a:p>
          <a:p>
            <a:pPr lvl="1">
              <a:lnSpc>
                <a:spcPct val="80000"/>
              </a:lnSpc>
            </a:pPr>
            <a:r>
              <a:rPr lang="en-US" sz="2000" dirty="0" smtClean="0"/>
              <a:t>storage phosphor</a:t>
            </a:r>
          </a:p>
          <a:p>
            <a:pPr lvl="1">
              <a:lnSpc>
                <a:spcPct val="80000"/>
              </a:lnSpc>
            </a:pPr>
            <a:r>
              <a:rPr lang="en-US" sz="2000" dirty="0" smtClean="0"/>
              <a:t>indirect digital</a:t>
            </a:r>
          </a:p>
          <a:p>
            <a:pPr>
              <a:lnSpc>
                <a:spcPct val="80000"/>
              </a:lnSpc>
            </a:pPr>
            <a:r>
              <a:rPr lang="en-US" sz="2400" dirty="0" smtClean="0"/>
              <a:t>Advantages </a:t>
            </a:r>
          </a:p>
          <a:p>
            <a:pPr lvl="1">
              <a:lnSpc>
                <a:spcPct val="80000"/>
              </a:lnSpc>
            </a:pPr>
            <a:r>
              <a:rPr lang="en-US" sz="2000" dirty="0" smtClean="0"/>
              <a:t>Decrease in radiation exposure</a:t>
            </a:r>
          </a:p>
          <a:p>
            <a:pPr lvl="1">
              <a:lnSpc>
                <a:spcPct val="80000"/>
              </a:lnSpc>
            </a:pPr>
            <a:r>
              <a:rPr lang="en-US" sz="2000" dirty="0" smtClean="0"/>
              <a:t>No dark room</a:t>
            </a:r>
          </a:p>
          <a:p>
            <a:pPr lvl="1">
              <a:lnSpc>
                <a:spcPct val="80000"/>
              </a:lnSpc>
            </a:pPr>
            <a:r>
              <a:rPr lang="en-US" sz="2000" dirty="0" smtClean="0"/>
              <a:t>Time saving</a:t>
            </a:r>
          </a:p>
          <a:p>
            <a:pPr lvl="1">
              <a:lnSpc>
                <a:spcPct val="80000"/>
              </a:lnSpc>
            </a:pPr>
            <a:r>
              <a:rPr lang="en-US" sz="2000" dirty="0" smtClean="0"/>
              <a:t>Duplication with out loss of the image quality</a:t>
            </a:r>
          </a:p>
          <a:p>
            <a:pPr>
              <a:lnSpc>
                <a:spcPct val="80000"/>
              </a:lnSpc>
              <a:buFontTx/>
              <a:buNone/>
            </a:pPr>
            <a:r>
              <a:rPr lang="en-US" sz="1200" dirty="0" err="1" smtClean="0"/>
              <a:t>Xero</a:t>
            </a:r>
            <a:r>
              <a:rPr lang="en-US" sz="1200" dirty="0" smtClean="0"/>
              <a:t> : charged selenium alloy photoreceptor plate used</a:t>
            </a:r>
          </a:p>
          <a:p>
            <a:pPr>
              <a:lnSpc>
                <a:spcPct val="80000"/>
              </a:lnSpc>
            </a:pPr>
            <a:r>
              <a:rPr lang="en-US" sz="1200" dirty="0" smtClean="0"/>
              <a:t>When exposed to x ray, charge on the photo receptor is dissipated according to tissue density and a latent electrostatic image formed </a:t>
            </a:r>
          </a:p>
          <a:p>
            <a:endParaRPr lang="en-US" dirty="0"/>
          </a:p>
        </p:txBody>
      </p:sp>
      <p:sp>
        <p:nvSpPr>
          <p:cNvPr id="4" name="Slide Number Placeholder 3"/>
          <p:cNvSpPr>
            <a:spLocks noGrp="1"/>
          </p:cNvSpPr>
          <p:nvPr>
            <p:ph type="sldNum" sz="quarter" idx="10"/>
          </p:nvPr>
        </p:nvSpPr>
        <p:spPr/>
        <p:txBody>
          <a:bodyPr/>
          <a:lstStyle/>
          <a:p>
            <a:fld id="{755C5B38-E522-41B0-A4AD-44A9DECF6528}" type="slidenum">
              <a:rPr lang="en-US" smtClean="0"/>
              <a:pPr/>
              <a:t>43</a:t>
            </a:fld>
            <a:endParaRPr 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74F87C1-C9E2-4E83-8DEC-70BA8255AA39}" type="slidenum">
              <a:rPr lang="en-US"/>
              <a:pPr/>
              <a:t>44</a:t>
            </a:fld>
            <a:endParaRPr lang="en-US"/>
          </a:p>
        </p:txBody>
      </p:sp>
      <p:sp>
        <p:nvSpPr>
          <p:cNvPr id="313346" name="Rectangle 2"/>
          <p:cNvSpPr>
            <a:spLocks noGrp="1" noRot="1" noChangeAspect="1" noChangeArrowheads="1" noTextEdit="1"/>
          </p:cNvSpPr>
          <p:nvPr>
            <p:ph type="sldImg"/>
          </p:nvPr>
        </p:nvSpPr>
        <p:spPr>
          <a:ln/>
        </p:spPr>
      </p:sp>
      <p:sp>
        <p:nvSpPr>
          <p:cNvPr id="313347" name="Rectangle 3"/>
          <p:cNvSpPr>
            <a:spLocks noGrp="1" noChangeArrowheads="1"/>
          </p:cNvSpPr>
          <p:nvPr>
            <p:ph type="body" idx="1"/>
          </p:nvPr>
        </p:nvSpPr>
        <p:spPr/>
        <p:txBody>
          <a:bodyPr/>
          <a:lstStyle/>
          <a:p>
            <a:r>
              <a:rPr lang="en-US" dirty="0"/>
              <a:t>Tactile sense: crude method for working length determination, depends on the skill of the </a:t>
            </a:r>
            <a:r>
              <a:rPr lang="en-US" dirty="0" smtClean="0"/>
              <a:t>operator</a:t>
            </a:r>
            <a:r>
              <a:rPr lang="en-US" baseline="0" dirty="0" smtClean="0"/>
              <a:t> this method is possible </a:t>
            </a:r>
            <a:r>
              <a:rPr lang="en-US" baseline="0" dirty="0" err="1" smtClean="0"/>
              <a:t>bcoz</a:t>
            </a:r>
            <a:r>
              <a:rPr lang="en-US" baseline="0" dirty="0" smtClean="0"/>
              <a:t> of the apical anatomy of the canal that allows the operator to feel the apical constriction.</a:t>
            </a:r>
            <a:r>
              <a:rPr lang="en-US" dirty="0"/>
              <a:t/>
            </a:r>
            <a:br>
              <a:rPr lang="en-US" dirty="0"/>
            </a:br>
            <a:r>
              <a:rPr lang="en-US" dirty="0"/>
              <a:t>Not recommended</a:t>
            </a:r>
            <a:r>
              <a:rPr lang="en-US" dirty="0" smtClean="0"/>
              <a:t>.</a:t>
            </a:r>
            <a:endParaRPr lang="en-US" dirty="0"/>
          </a:p>
          <a:p>
            <a:r>
              <a:rPr lang="en-US" dirty="0">
                <a:solidFill>
                  <a:schemeClr val="accent2"/>
                </a:solidFill>
                <a:effectLst>
                  <a:outerShdw blurRad="38100" dist="38100" dir="2700000" algn="tl">
                    <a:srgbClr val="C0C0C0"/>
                  </a:outerShdw>
                </a:effectLst>
              </a:rPr>
              <a:t>Paper point</a:t>
            </a:r>
            <a:r>
              <a:rPr lang="en-US" dirty="0">
                <a:effectLst>
                  <a:outerShdw blurRad="38100" dist="38100" dir="2700000" algn="tl">
                    <a:srgbClr val="C0C0C0"/>
                  </a:outerShdw>
                </a:effectLst>
              </a:rPr>
              <a:t> :here paper point is used for working length measurements ,paper point get wet on reaching the apical area. so depending on the wet area that much length has to be reduced for proper working length .</a:t>
            </a:r>
          </a:p>
          <a:p>
            <a:endParaRPr lang="en-US" dirty="0">
              <a:effectLst>
                <a:outerShdw blurRad="38100" dist="38100" dir="2700000" algn="tl">
                  <a:srgbClr val="C0C0C0"/>
                </a:outerShdw>
              </a:effectLst>
            </a:endParaRPr>
          </a:p>
          <a:p>
            <a:r>
              <a:rPr lang="en-US" dirty="0">
                <a:solidFill>
                  <a:schemeClr val="accent2"/>
                </a:solidFill>
                <a:effectLst>
                  <a:outerShdw blurRad="38100" dist="38100" dir="2700000" algn="tl">
                    <a:srgbClr val="C0C0C0"/>
                  </a:outerShdw>
                </a:effectLst>
              </a:rPr>
              <a:t>Apical periodontal sensitivity:</a:t>
            </a:r>
            <a:r>
              <a:rPr lang="en-US" dirty="0">
                <a:effectLst>
                  <a:outerShdw blurRad="38100" dist="38100" dir="2700000" algn="tl">
                    <a:srgbClr val="C0C0C0"/>
                  </a:outerShdw>
                </a:effectLst>
              </a:rPr>
              <a:t> as instrument reaches the apex patient gets pain and this principle is used fro working length determination</a:t>
            </a:r>
          </a:p>
          <a:p>
            <a:r>
              <a:rPr lang="en-US" dirty="0">
                <a:effectLst>
                  <a:outerShdw blurRad="38100" dist="38100" dir="2700000" algn="tl">
                    <a:srgbClr val="C0C0C0"/>
                  </a:outerShdw>
                </a:effectLst>
              </a:rPr>
              <a:t>    Crude method , in case of apical abscess patient may not get pain on reaching apex and painful method not recommended</a:t>
            </a:r>
            <a:r>
              <a:rPr lang="en-US" dirty="0"/>
              <a:t> </a:t>
            </a:r>
          </a:p>
          <a:p>
            <a:endParaRPr lang="en-US" dirty="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All apex locators function by using the human body to complete an electrical circuit. One side of the </a:t>
            </a:r>
            <a:r>
              <a:rPr lang="en-US" sz="1200" kern="1200" baseline="0" dirty="0" err="1" smtClean="0">
                <a:solidFill>
                  <a:schemeClr val="tx1"/>
                </a:solidFill>
                <a:latin typeface="+mn-lt"/>
                <a:ea typeface="+mn-ea"/>
                <a:cs typeface="+mn-cs"/>
              </a:rPr>
              <a:t>apexlocator’s</a:t>
            </a:r>
            <a:r>
              <a:rPr lang="en-US" sz="1200" kern="1200" baseline="0" dirty="0" smtClean="0">
                <a:solidFill>
                  <a:schemeClr val="tx1"/>
                </a:solidFill>
                <a:latin typeface="+mn-lt"/>
                <a:ea typeface="+mn-ea"/>
                <a:cs typeface="+mn-cs"/>
              </a:rPr>
              <a:t> circuitry is connected to an endodontic instrument.The other side is connected to the patient’s body, either by a contact to the patient’s lip or by an electrode held in the patient’s hand. The electrical circuit is complete when the endodontic instrument is advanced apically inside the root canal until it touches periodontal tissue (Figure 10-61). The display on the apex locator indicates that the apical area has been reached.</a:t>
            </a:r>
            <a:endParaRPr lang="en-US" dirty="0"/>
          </a:p>
        </p:txBody>
      </p:sp>
      <p:sp>
        <p:nvSpPr>
          <p:cNvPr id="4" name="Slide Number Placeholder 3"/>
          <p:cNvSpPr>
            <a:spLocks noGrp="1"/>
          </p:cNvSpPr>
          <p:nvPr>
            <p:ph type="sldNum" sz="quarter" idx="10"/>
          </p:nvPr>
        </p:nvSpPr>
        <p:spPr/>
        <p:txBody>
          <a:bodyPr/>
          <a:lstStyle/>
          <a:p>
            <a:fld id="{755C5B38-E522-41B0-A4AD-44A9DECF6528}" type="slidenum">
              <a:rPr lang="en-US" smtClean="0"/>
              <a:pPr/>
              <a:t>45</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showMasterPhAnim="0" type="title" preserve="1">
  <p:cSld name="Title Slide">
    <p:bg>
      <p:bgPr>
        <a:solidFill>
          <a:schemeClr val="tx2"/>
        </a:solidFill>
        <a:effectLst/>
      </p:bgPr>
    </p:bg>
    <p:spTree>
      <p:nvGrpSpPr>
        <p:cNvPr id="1" name=""/>
        <p:cNvGrpSpPr/>
        <p:nvPr/>
      </p:nvGrpSpPr>
      <p:grpSpPr>
        <a:xfrm>
          <a:off x="0" y="0"/>
          <a:ext cx="0" cy="0"/>
          <a:chOff x="0" y="0"/>
          <a:chExt cx="0" cy="0"/>
        </a:xfrm>
      </p:grpSpPr>
      <p:sp>
        <p:nvSpPr>
          <p:cNvPr id="7175" name="Rectangle 7"/>
          <p:cNvSpPr>
            <a:spLocks noGrp="1" noChangeArrowheads="1"/>
          </p:cNvSpPr>
          <p:nvPr>
            <p:ph type="ctrTitle"/>
          </p:nvPr>
        </p:nvSpPr>
        <p:spPr>
          <a:xfrm>
            <a:off x="457200" y="381000"/>
            <a:ext cx="8001000" cy="2133600"/>
          </a:xfrm>
        </p:spPr>
        <p:txBody>
          <a:bodyPr/>
          <a:lstStyle>
            <a:lvl1pPr>
              <a:lnSpc>
                <a:spcPct val="160000"/>
              </a:lnSpc>
              <a:defRPr sz="3600">
                <a:solidFill>
                  <a:schemeClr val="accent2"/>
                </a:solidFill>
                <a:latin typeface="Advert" pitchFamily="2" charset="0"/>
              </a:defRPr>
            </a:lvl1pPr>
          </a:lstStyle>
          <a:p>
            <a:r>
              <a:rPr lang="en-US"/>
              <a:t>CLICK TO EDIT MASTER TITLE STYLE</a:t>
            </a:r>
          </a:p>
        </p:txBody>
      </p:sp>
      <p:sp>
        <p:nvSpPr>
          <p:cNvPr id="7176" name="Rectangle 8"/>
          <p:cNvSpPr>
            <a:spLocks noGrp="1" noChangeArrowheads="1"/>
          </p:cNvSpPr>
          <p:nvPr>
            <p:ph type="subTitle" idx="1"/>
          </p:nvPr>
        </p:nvSpPr>
        <p:spPr>
          <a:xfrm>
            <a:off x="1371600" y="3886200"/>
            <a:ext cx="6400800" cy="1752600"/>
          </a:xfrm>
        </p:spPr>
        <p:txBody>
          <a:bodyPr/>
          <a:lstStyle>
            <a:lvl1pPr marL="0" indent="0" algn="ctr">
              <a:buFontTx/>
              <a:buNone/>
              <a:defRPr>
                <a:solidFill>
                  <a:schemeClr val="tx2"/>
                </a:solidFill>
                <a:latin typeface="BudHand" pitchFamily="2" charset="0"/>
              </a:defRPr>
            </a:lvl1pPr>
          </a:lstStyle>
          <a:p>
            <a:r>
              <a:rPr lang="en-US"/>
              <a:t>uhfeh</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4" presetClass="entr" presetSubtype="0" accel="100000" fill="hold" grpId="0" nodeType="afterEffect">
                                  <p:stCondLst>
                                    <p:cond delay="0"/>
                                  </p:stCondLst>
                                  <p:childTnLst>
                                    <p:set>
                                      <p:cBhvr>
                                        <p:cTn id="6" dur="1" fill="hold">
                                          <p:stCondLst>
                                            <p:cond delay="0"/>
                                          </p:stCondLst>
                                        </p:cTn>
                                        <p:tgtEl>
                                          <p:spTgt spid="7175"/>
                                        </p:tgtEl>
                                        <p:attrNameLst>
                                          <p:attrName>style.visibility</p:attrName>
                                        </p:attrNameLst>
                                      </p:cBhvr>
                                      <p:to>
                                        <p:strVal val="visible"/>
                                      </p:to>
                                    </p:set>
                                    <p:anim calcmode="lin" valueType="num">
                                      <p:cBhvr>
                                        <p:cTn id="7" dur="500" fill="hold"/>
                                        <p:tgtEl>
                                          <p:spTgt spid="7175"/>
                                        </p:tgtEl>
                                        <p:attrNameLst>
                                          <p:attrName>ppt_w</p:attrName>
                                        </p:attrNameLst>
                                      </p:cBhvr>
                                      <p:tavLst>
                                        <p:tav tm="0">
                                          <p:val>
                                            <p:strVal val="#ppt_w*0.05"/>
                                          </p:val>
                                        </p:tav>
                                        <p:tav tm="100000">
                                          <p:val>
                                            <p:strVal val="#ppt_w"/>
                                          </p:val>
                                        </p:tav>
                                      </p:tavLst>
                                    </p:anim>
                                    <p:anim calcmode="lin" valueType="num">
                                      <p:cBhvr>
                                        <p:cTn id="8" dur="500" fill="hold"/>
                                        <p:tgtEl>
                                          <p:spTgt spid="7175"/>
                                        </p:tgtEl>
                                        <p:attrNameLst>
                                          <p:attrName>ppt_h</p:attrName>
                                        </p:attrNameLst>
                                      </p:cBhvr>
                                      <p:tavLst>
                                        <p:tav tm="0">
                                          <p:val>
                                            <p:strVal val="#ppt_h"/>
                                          </p:val>
                                        </p:tav>
                                        <p:tav tm="100000">
                                          <p:val>
                                            <p:strVal val="#ppt_h"/>
                                          </p:val>
                                        </p:tav>
                                      </p:tavLst>
                                    </p:anim>
                                    <p:anim calcmode="lin" valueType="num">
                                      <p:cBhvr>
                                        <p:cTn id="9" dur="500" fill="hold"/>
                                        <p:tgtEl>
                                          <p:spTgt spid="7175"/>
                                        </p:tgtEl>
                                        <p:attrNameLst>
                                          <p:attrName>ppt_x</p:attrName>
                                        </p:attrNameLst>
                                      </p:cBhvr>
                                      <p:tavLst>
                                        <p:tav tm="0">
                                          <p:val>
                                            <p:strVal val="#ppt_x-.2"/>
                                          </p:val>
                                        </p:tav>
                                        <p:tav tm="100000">
                                          <p:val>
                                            <p:strVal val="#ppt_x"/>
                                          </p:val>
                                        </p:tav>
                                      </p:tavLst>
                                    </p:anim>
                                    <p:anim calcmode="lin" valueType="num">
                                      <p:cBhvr>
                                        <p:cTn id="10" dur="500" fill="hold"/>
                                        <p:tgtEl>
                                          <p:spTgt spid="7175"/>
                                        </p:tgtEl>
                                        <p:attrNameLst>
                                          <p:attrName>ppt_y</p:attrName>
                                        </p:attrNameLst>
                                      </p:cBhvr>
                                      <p:tavLst>
                                        <p:tav tm="0">
                                          <p:val>
                                            <p:strVal val="#ppt_y"/>
                                          </p:val>
                                        </p:tav>
                                        <p:tav tm="100000">
                                          <p:val>
                                            <p:strVal val="#ppt_y"/>
                                          </p:val>
                                        </p:tav>
                                      </p:tavLst>
                                    </p:anim>
                                    <p:animEffect transition="in" filter="fade">
                                      <p:cBhvr>
                                        <p:cTn id="11" dur="500"/>
                                        <p:tgtEl>
                                          <p:spTgt spid="71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5" grpId="0"/>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advClick="0">
    <p:checke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Slide Number Placeholder 3"/>
          <p:cNvSpPr>
            <a:spLocks noGrp="1"/>
          </p:cNvSpPr>
          <p:nvPr>
            <p:ph type="sldNum" sz="quarter" idx="10"/>
          </p:nvPr>
        </p:nvSpPr>
        <p:spPr/>
        <p:txBody>
          <a:bodyPr/>
          <a:lstStyle>
            <a:lvl1pPr>
              <a:defRPr/>
            </a:lvl1pPr>
          </a:lstStyle>
          <a:p>
            <a:fld id="{E4709EE3-A5E8-4A19-8B3A-DC8968D51FAA}" type="slidenum">
              <a:rPr lang="en-US"/>
              <a:pPr/>
              <a:t>‹#›</a:t>
            </a:fld>
            <a:endParaRPr lang="en-US"/>
          </a:p>
        </p:txBody>
      </p:sp>
      <p:sp>
        <p:nvSpPr>
          <p:cNvPr id="5" name="Date Placeholder 4"/>
          <p:cNvSpPr>
            <a:spLocks noGrp="1"/>
          </p:cNvSpPr>
          <p:nvPr>
            <p:ph type="dt" sz="half" idx="11"/>
          </p:nvPr>
        </p:nvSpPr>
        <p:spPr/>
        <p:txBody>
          <a:bodyPr/>
          <a:lstStyle>
            <a:lvl1pPr>
              <a:defRPr/>
            </a:lvl1pPr>
          </a:lstStyle>
          <a:p>
            <a:endParaRPr lang="en-US"/>
          </a:p>
        </p:txBody>
      </p:sp>
    </p:spTree>
  </p:cSld>
  <p:clrMapOvr>
    <a:masterClrMapping/>
  </p:clrMapOvr>
  <p:transition advClick="0">
    <p:checke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371600" y="762000"/>
            <a:ext cx="3810000" cy="6096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334000" y="762000"/>
            <a:ext cx="3810000" cy="6096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Slide Number Placeholder 4"/>
          <p:cNvSpPr>
            <a:spLocks noGrp="1"/>
          </p:cNvSpPr>
          <p:nvPr>
            <p:ph type="sldNum" sz="quarter" idx="10"/>
          </p:nvPr>
        </p:nvSpPr>
        <p:spPr/>
        <p:txBody>
          <a:bodyPr/>
          <a:lstStyle>
            <a:lvl1pPr>
              <a:defRPr/>
            </a:lvl1pPr>
          </a:lstStyle>
          <a:p>
            <a:fld id="{B6C48D11-0260-4316-BC9F-00F8F685C470}" type="slidenum">
              <a:rPr lang="en-US"/>
              <a:pPr/>
              <a:t>‹#›</a:t>
            </a:fld>
            <a:endParaRPr lang="en-US"/>
          </a:p>
        </p:txBody>
      </p:sp>
      <p:sp>
        <p:nvSpPr>
          <p:cNvPr id="6" name="Date Placeholder 5"/>
          <p:cNvSpPr>
            <a:spLocks noGrp="1"/>
          </p:cNvSpPr>
          <p:nvPr>
            <p:ph type="dt" sz="half" idx="11"/>
          </p:nvPr>
        </p:nvSpPr>
        <p:spPr/>
        <p:txBody>
          <a:bodyPr/>
          <a:lstStyle>
            <a:lvl1pPr>
              <a:defRPr/>
            </a:lvl1pPr>
          </a:lstStyle>
          <a:p>
            <a:endParaRPr lang="en-US"/>
          </a:p>
        </p:txBody>
      </p:sp>
    </p:spTree>
  </p:cSld>
  <p:clrMapOvr>
    <a:masterClrMapping/>
  </p:clrMapOvr>
  <p:transition advClick="0">
    <p:checker/>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6"/>
          <p:cNvSpPr>
            <a:spLocks noGrp="1"/>
          </p:cNvSpPr>
          <p:nvPr>
            <p:ph type="sldNum" sz="quarter" idx="10"/>
          </p:nvPr>
        </p:nvSpPr>
        <p:spPr/>
        <p:txBody>
          <a:bodyPr/>
          <a:lstStyle>
            <a:lvl1pPr>
              <a:defRPr/>
            </a:lvl1pPr>
          </a:lstStyle>
          <a:p>
            <a:fld id="{FAB41B4D-9F1B-4A64-BFF1-A948096F6BCC}" type="slidenum">
              <a:rPr lang="en-US"/>
              <a:pPr/>
              <a:t>‹#›</a:t>
            </a:fld>
            <a:endParaRPr lang="en-US"/>
          </a:p>
        </p:txBody>
      </p:sp>
      <p:sp>
        <p:nvSpPr>
          <p:cNvPr id="8" name="Date Placeholder 7"/>
          <p:cNvSpPr>
            <a:spLocks noGrp="1"/>
          </p:cNvSpPr>
          <p:nvPr>
            <p:ph type="dt" sz="half" idx="11"/>
          </p:nvPr>
        </p:nvSpPr>
        <p:spPr/>
        <p:txBody>
          <a:bodyPr/>
          <a:lstStyle>
            <a:lvl1pPr>
              <a:defRPr/>
            </a:lvl1pPr>
          </a:lstStyle>
          <a:p>
            <a:endParaRPr lang="en-US"/>
          </a:p>
        </p:txBody>
      </p:sp>
    </p:spTree>
  </p:cSld>
  <p:clrMapOvr>
    <a:masterClrMapping/>
  </p:clrMapOvr>
  <p:transition advClick="0">
    <p:checke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2"/>
          <p:cNvSpPr>
            <a:spLocks noGrp="1"/>
          </p:cNvSpPr>
          <p:nvPr>
            <p:ph type="sldNum" sz="quarter" idx="10"/>
          </p:nvPr>
        </p:nvSpPr>
        <p:spPr/>
        <p:txBody>
          <a:bodyPr/>
          <a:lstStyle>
            <a:lvl1pPr>
              <a:defRPr/>
            </a:lvl1pPr>
          </a:lstStyle>
          <a:p>
            <a:fld id="{BEF8DFD9-EB74-499E-8F73-5F7B1A70D6EB}" type="slidenum">
              <a:rPr lang="en-US"/>
              <a:pPr/>
              <a:t>‹#›</a:t>
            </a:fld>
            <a:endParaRPr lang="en-US"/>
          </a:p>
        </p:txBody>
      </p:sp>
      <p:sp>
        <p:nvSpPr>
          <p:cNvPr id="4" name="Date Placeholder 3"/>
          <p:cNvSpPr>
            <a:spLocks noGrp="1"/>
          </p:cNvSpPr>
          <p:nvPr>
            <p:ph type="dt" sz="half" idx="11"/>
          </p:nvPr>
        </p:nvSpPr>
        <p:spPr/>
        <p:txBody>
          <a:bodyPr/>
          <a:lstStyle>
            <a:lvl1pPr>
              <a:defRPr/>
            </a:lvl1pPr>
          </a:lstStyle>
          <a:p>
            <a:endParaRPr lang="en-US"/>
          </a:p>
        </p:txBody>
      </p:sp>
    </p:spTree>
  </p:cSld>
  <p:clrMapOvr>
    <a:masterClrMapping/>
  </p:clrMapOvr>
  <p:transition advClick="0">
    <p:checke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a:lvl1pPr>
          </a:lstStyle>
          <a:p>
            <a:fld id="{653FB580-7E5E-409A-9F7D-318E80E25DBF}" type="slidenum">
              <a:rPr lang="en-US"/>
              <a:pPr/>
              <a:t>‹#›</a:t>
            </a:fld>
            <a:endParaRPr lang="en-US"/>
          </a:p>
        </p:txBody>
      </p:sp>
      <p:sp>
        <p:nvSpPr>
          <p:cNvPr id="3" name="Date Placeholder 2"/>
          <p:cNvSpPr>
            <a:spLocks noGrp="1"/>
          </p:cNvSpPr>
          <p:nvPr>
            <p:ph type="dt" sz="half" idx="11"/>
          </p:nvPr>
        </p:nvSpPr>
        <p:spPr/>
        <p:txBody>
          <a:bodyPr/>
          <a:lstStyle>
            <a:lvl1pPr>
              <a:defRPr/>
            </a:lvl1pPr>
          </a:lstStyle>
          <a:p>
            <a:endParaRPr lang="en-US"/>
          </a:p>
        </p:txBody>
      </p:sp>
    </p:spTree>
  </p:cSld>
  <p:clrMapOvr>
    <a:masterClrMapping/>
  </p:clrMapOvr>
  <p:transition advClick="0">
    <p:checke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4"/>
          <p:cNvSpPr>
            <a:spLocks noGrp="1"/>
          </p:cNvSpPr>
          <p:nvPr>
            <p:ph type="sldNum" sz="quarter" idx="10"/>
          </p:nvPr>
        </p:nvSpPr>
        <p:spPr/>
        <p:txBody>
          <a:bodyPr/>
          <a:lstStyle>
            <a:lvl1pPr>
              <a:defRPr/>
            </a:lvl1pPr>
          </a:lstStyle>
          <a:p>
            <a:fld id="{FFDF31FD-6C2A-42DD-ACCA-43D54EA44150}" type="slidenum">
              <a:rPr lang="en-US"/>
              <a:pPr/>
              <a:t>‹#›</a:t>
            </a:fld>
            <a:endParaRPr lang="en-US"/>
          </a:p>
        </p:txBody>
      </p:sp>
      <p:sp>
        <p:nvSpPr>
          <p:cNvPr id="6" name="Date Placeholder 5"/>
          <p:cNvSpPr>
            <a:spLocks noGrp="1"/>
          </p:cNvSpPr>
          <p:nvPr>
            <p:ph type="dt" sz="half" idx="11"/>
          </p:nvPr>
        </p:nvSpPr>
        <p:spPr/>
        <p:txBody>
          <a:bodyPr/>
          <a:lstStyle>
            <a:lvl1pPr>
              <a:defRPr/>
            </a:lvl1pPr>
          </a:lstStyle>
          <a:p>
            <a:endParaRPr lang="en-US"/>
          </a:p>
        </p:txBody>
      </p:sp>
    </p:spTree>
  </p:cSld>
  <p:clrMapOvr>
    <a:masterClrMapping/>
  </p:clrMapOvr>
  <p:transition advClick="0">
    <p:checke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4"/>
          <p:cNvSpPr>
            <a:spLocks noGrp="1"/>
          </p:cNvSpPr>
          <p:nvPr>
            <p:ph type="sldNum" sz="quarter" idx="10"/>
          </p:nvPr>
        </p:nvSpPr>
        <p:spPr/>
        <p:txBody>
          <a:bodyPr/>
          <a:lstStyle>
            <a:lvl1pPr>
              <a:defRPr/>
            </a:lvl1pPr>
          </a:lstStyle>
          <a:p>
            <a:fld id="{9E512D6F-1ED6-42C9-8A8C-94F65A158B8B}" type="slidenum">
              <a:rPr lang="en-US"/>
              <a:pPr/>
              <a:t>‹#›</a:t>
            </a:fld>
            <a:endParaRPr lang="en-US"/>
          </a:p>
        </p:txBody>
      </p:sp>
      <p:sp>
        <p:nvSpPr>
          <p:cNvPr id="6" name="Date Placeholder 5"/>
          <p:cNvSpPr>
            <a:spLocks noGrp="1"/>
          </p:cNvSpPr>
          <p:nvPr>
            <p:ph type="dt" sz="half" idx="11"/>
          </p:nvPr>
        </p:nvSpPr>
        <p:spPr/>
        <p:txBody>
          <a:bodyPr/>
          <a:lstStyle>
            <a:lvl1pPr>
              <a:defRPr/>
            </a:lvl1pPr>
          </a:lstStyle>
          <a:p>
            <a:endParaRPr lang="en-US"/>
          </a:p>
        </p:txBody>
      </p:sp>
    </p:spTree>
  </p:cSld>
  <p:clrMapOvr>
    <a:masterClrMapping/>
  </p:clrMapOvr>
  <p:transition advClick="0">
    <p:checke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3"/>
          <p:cNvSpPr>
            <a:spLocks noGrp="1"/>
          </p:cNvSpPr>
          <p:nvPr>
            <p:ph type="sldNum" sz="quarter" idx="10"/>
          </p:nvPr>
        </p:nvSpPr>
        <p:spPr/>
        <p:txBody>
          <a:bodyPr/>
          <a:lstStyle>
            <a:lvl1pPr>
              <a:defRPr/>
            </a:lvl1pPr>
          </a:lstStyle>
          <a:p>
            <a:fld id="{A68E6FCB-B094-49A4-83B9-9E14FD3D662A}" type="slidenum">
              <a:rPr lang="en-US"/>
              <a:pPr/>
              <a:t>‹#›</a:t>
            </a:fld>
            <a:endParaRPr lang="en-US"/>
          </a:p>
        </p:txBody>
      </p:sp>
      <p:sp>
        <p:nvSpPr>
          <p:cNvPr id="5" name="Date Placeholder 4"/>
          <p:cNvSpPr>
            <a:spLocks noGrp="1"/>
          </p:cNvSpPr>
          <p:nvPr>
            <p:ph type="dt" sz="half" idx="11"/>
          </p:nvPr>
        </p:nvSpPr>
        <p:spPr/>
        <p:txBody>
          <a:bodyPr/>
          <a:lstStyle>
            <a:lvl1pPr>
              <a:defRPr/>
            </a:lvl1pPr>
          </a:lstStyle>
          <a:p>
            <a:endParaRPr lang="en-US"/>
          </a:p>
        </p:txBody>
      </p:sp>
    </p:spTree>
  </p:cSld>
  <p:clrMapOvr>
    <a:masterClrMapping/>
  </p:clrMapOvr>
  <p:transition advClick="0">
    <p:checke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200900" y="152400"/>
            <a:ext cx="1943100" cy="67056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371600" y="152400"/>
            <a:ext cx="5676900" cy="67056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3"/>
          <p:cNvSpPr>
            <a:spLocks noGrp="1"/>
          </p:cNvSpPr>
          <p:nvPr>
            <p:ph type="sldNum" sz="quarter" idx="10"/>
          </p:nvPr>
        </p:nvSpPr>
        <p:spPr/>
        <p:txBody>
          <a:bodyPr/>
          <a:lstStyle>
            <a:lvl1pPr>
              <a:defRPr/>
            </a:lvl1pPr>
          </a:lstStyle>
          <a:p>
            <a:fld id="{5B5DA2E3-FB05-440C-82FD-35C0C5F4F1D5}" type="slidenum">
              <a:rPr lang="en-US"/>
              <a:pPr/>
              <a:t>‹#›</a:t>
            </a:fld>
            <a:endParaRPr lang="en-US"/>
          </a:p>
        </p:txBody>
      </p:sp>
      <p:sp>
        <p:nvSpPr>
          <p:cNvPr id="5" name="Date Placeholder 4"/>
          <p:cNvSpPr>
            <a:spLocks noGrp="1"/>
          </p:cNvSpPr>
          <p:nvPr>
            <p:ph type="dt" sz="half" idx="11"/>
          </p:nvPr>
        </p:nvSpPr>
        <p:spPr/>
        <p:txBody>
          <a:bodyPr/>
          <a:lstStyle>
            <a:lvl1pPr>
              <a:defRPr/>
            </a:lvl1pPr>
          </a:lstStyle>
          <a:p>
            <a:endParaRPr lang="en-US"/>
          </a:p>
        </p:txBody>
      </p:sp>
    </p:spTree>
  </p:cSld>
  <p:clrMapOvr>
    <a:masterClrMapping/>
  </p:clrMapOvr>
  <p:transition advClick="0">
    <p:checke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371600" y="152400"/>
            <a:ext cx="7772400" cy="6858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1371600" y="762000"/>
            <a:ext cx="3810000" cy="6096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5334000" y="762000"/>
            <a:ext cx="3810000" cy="2971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5334000" y="3886200"/>
            <a:ext cx="3810000" cy="2971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Slide Number Placeholder 5"/>
          <p:cNvSpPr>
            <a:spLocks noGrp="1"/>
          </p:cNvSpPr>
          <p:nvPr>
            <p:ph type="sldNum" sz="quarter" idx="10"/>
          </p:nvPr>
        </p:nvSpPr>
        <p:spPr>
          <a:xfrm>
            <a:off x="-76200" y="6305550"/>
            <a:ext cx="2133600" cy="476250"/>
          </a:xfrm>
        </p:spPr>
        <p:txBody>
          <a:bodyPr/>
          <a:lstStyle>
            <a:lvl1pPr>
              <a:defRPr/>
            </a:lvl1pPr>
          </a:lstStyle>
          <a:p>
            <a:fld id="{9EBC48C1-74F5-4B22-8545-C65A4DB57683}" type="slidenum">
              <a:rPr lang="en-US"/>
              <a:pPr/>
              <a:t>‹#›</a:t>
            </a:fld>
            <a:endParaRPr lang="en-US"/>
          </a:p>
        </p:txBody>
      </p:sp>
      <p:sp>
        <p:nvSpPr>
          <p:cNvPr id="7" name="Date Placeholder 6"/>
          <p:cNvSpPr>
            <a:spLocks noGrp="1"/>
          </p:cNvSpPr>
          <p:nvPr>
            <p:ph type="dt" sz="half" idx="11"/>
          </p:nvPr>
        </p:nvSpPr>
        <p:spPr>
          <a:xfrm>
            <a:off x="-76200" y="6553200"/>
            <a:ext cx="2133600" cy="476250"/>
          </a:xfrm>
        </p:spPr>
        <p:txBody>
          <a:bodyPr/>
          <a:lstStyle>
            <a:lvl1pPr>
              <a:defRPr/>
            </a:lvl1pPr>
          </a:lstStyle>
          <a:p>
            <a:endParaRPr lang="en-US"/>
          </a:p>
        </p:txBody>
      </p:sp>
    </p:spTree>
  </p:cSld>
  <p:clrMapOvr>
    <a:masterClrMapping/>
  </p:clrMapOvr>
  <p:transition advClick="0">
    <p:checke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371600" y="152400"/>
            <a:ext cx="7772400" cy="6858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371600" y="762000"/>
            <a:ext cx="3810000" cy="6096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334000" y="762000"/>
            <a:ext cx="3810000" cy="6096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Slide Number Placeholder 4"/>
          <p:cNvSpPr>
            <a:spLocks noGrp="1"/>
          </p:cNvSpPr>
          <p:nvPr>
            <p:ph type="sldNum" sz="quarter" idx="10"/>
          </p:nvPr>
        </p:nvSpPr>
        <p:spPr>
          <a:xfrm>
            <a:off x="-76200" y="6305550"/>
            <a:ext cx="2133600" cy="476250"/>
          </a:xfrm>
        </p:spPr>
        <p:txBody>
          <a:bodyPr/>
          <a:lstStyle>
            <a:lvl1pPr>
              <a:defRPr/>
            </a:lvl1pPr>
          </a:lstStyle>
          <a:p>
            <a:fld id="{B29E62E0-C58A-415D-B5A4-9103E57A0164}" type="slidenum">
              <a:rPr lang="en-US"/>
              <a:pPr/>
              <a:t>‹#›</a:t>
            </a:fld>
            <a:endParaRPr lang="en-US"/>
          </a:p>
        </p:txBody>
      </p:sp>
      <p:sp>
        <p:nvSpPr>
          <p:cNvPr id="6" name="Date Placeholder 5"/>
          <p:cNvSpPr>
            <a:spLocks noGrp="1"/>
          </p:cNvSpPr>
          <p:nvPr>
            <p:ph type="dt" sz="half" idx="11"/>
          </p:nvPr>
        </p:nvSpPr>
        <p:spPr>
          <a:xfrm>
            <a:off x="-76200" y="6553200"/>
            <a:ext cx="2133600" cy="476250"/>
          </a:xfrm>
        </p:spPr>
        <p:txBody>
          <a:bodyPr/>
          <a:lstStyle>
            <a:lvl1pPr>
              <a:defRPr/>
            </a:lvl1pPr>
          </a:lstStyle>
          <a:p>
            <a:endParaRPr lang="en-US"/>
          </a:p>
        </p:txBody>
      </p:sp>
    </p:spTree>
  </p:cSld>
  <p:clrMapOvr>
    <a:masterClrMapping/>
  </p:clrMapOvr>
  <p:transition advClick="0">
    <p:checke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1371600" y="152400"/>
            <a:ext cx="7772400" cy="6858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371600" y="762000"/>
            <a:ext cx="3810000" cy="6096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5334000" y="762000"/>
            <a:ext cx="3810000" cy="6096000"/>
          </a:xfrm>
        </p:spPr>
        <p:txBody>
          <a:bodyPr/>
          <a:lstStyle/>
          <a:p>
            <a:endParaRPr lang="en-US"/>
          </a:p>
        </p:txBody>
      </p:sp>
      <p:sp>
        <p:nvSpPr>
          <p:cNvPr id="5" name="Slide Number Placeholder 4"/>
          <p:cNvSpPr>
            <a:spLocks noGrp="1"/>
          </p:cNvSpPr>
          <p:nvPr>
            <p:ph type="sldNum" sz="quarter" idx="10"/>
          </p:nvPr>
        </p:nvSpPr>
        <p:spPr>
          <a:xfrm>
            <a:off x="-76200" y="6305550"/>
            <a:ext cx="2133600" cy="476250"/>
          </a:xfrm>
        </p:spPr>
        <p:txBody>
          <a:bodyPr/>
          <a:lstStyle>
            <a:lvl1pPr>
              <a:defRPr/>
            </a:lvl1pPr>
          </a:lstStyle>
          <a:p>
            <a:fld id="{CB2BE959-661D-4E23-82A8-90149B5F4B8A}" type="slidenum">
              <a:rPr lang="en-US"/>
              <a:pPr/>
              <a:t>‹#›</a:t>
            </a:fld>
            <a:endParaRPr lang="en-US"/>
          </a:p>
        </p:txBody>
      </p:sp>
      <p:sp>
        <p:nvSpPr>
          <p:cNvPr id="6" name="Date Placeholder 5"/>
          <p:cNvSpPr>
            <a:spLocks noGrp="1"/>
          </p:cNvSpPr>
          <p:nvPr>
            <p:ph type="dt" sz="half" idx="11"/>
          </p:nvPr>
        </p:nvSpPr>
        <p:spPr>
          <a:xfrm>
            <a:off x="-76200" y="6553200"/>
            <a:ext cx="2133600" cy="476250"/>
          </a:xfrm>
        </p:spPr>
        <p:txBody>
          <a:bodyPr/>
          <a:lstStyle>
            <a:lvl1pPr>
              <a:defRPr/>
            </a:lvl1pPr>
          </a:lstStyle>
          <a:p>
            <a:endParaRPr lang="en-US"/>
          </a:p>
        </p:txBody>
      </p:sp>
    </p:spTree>
  </p:cSld>
  <p:clrMapOvr>
    <a:masterClrMapping/>
  </p:clrMapOvr>
  <p:transition advClick="0">
    <p:checke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371600" y="152400"/>
            <a:ext cx="7772400" cy="6858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371600" y="762000"/>
            <a:ext cx="3810000" cy="6096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5334000" y="762000"/>
            <a:ext cx="3810000" cy="2971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5334000" y="3886200"/>
            <a:ext cx="3810000" cy="2971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Slide Number Placeholder 5"/>
          <p:cNvSpPr>
            <a:spLocks noGrp="1"/>
          </p:cNvSpPr>
          <p:nvPr>
            <p:ph type="sldNum" sz="quarter" idx="10"/>
          </p:nvPr>
        </p:nvSpPr>
        <p:spPr>
          <a:xfrm>
            <a:off x="-76200" y="6305550"/>
            <a:ext cx="2133600" cy="476250"/>
          </a:xfrm>
        </p:spPr>
        <p:txBody>
          <a:bodyPr/>
          <a:lstStyle>
            <a:lvl1pPr>
              <a:defRPr/>
            </a:lvl1pPr>
          </a:lstStyle>
          <a:p>
            <a:fld id="{CDB97E9F-49A8-45FD-909D-FF0F1BCB15CA}" type="slidenum">
              <a:rPr lang="en-US"/>
              <a:pPr/>
              <a:t>‹#›</a:t>
            </a:fld>
            <a:endParaRPr lang="en-US"/>
          </a:p>
        </p:txBody>
      </p:sp>
      <p:sp>
        <p:nvSpPr>
          <p:cNvPr id="7" name="Date Placeholder 6"/>
          <p:cNvSpPr>
            <a:spLocks noGrp="1"/>
          </p:cNvSpPr>
          <p:nvPr>
            <p:ph type="dt" sz="half" idx="11"/>
          </p:nvPr>
        </p:nvSpPr>
        <p:spPr>
          <a:xfrm>
            <a:off x="-76200" y="6553200"/>
            <a:ext cx="2133600" cy="476250"/>
          </a:xfrm>
        </p:spPr>
        <p:txBody>
          <a:bodyPr/>
          <a:lstStyle>
            <a:lvl1pPr>
              <a:defRPr/>
            </a:lvl1pPr>
          </a:lstStyle>
          <a:p>
            <a:endParaRPr lang="en-US"/>
          </a:p>
        </p:txBody>
      </p:sp>
    </p:spTree>
  </p:cSld>
  <p:clrMapOvr>
    <a:masterClrMapping/>
  </p:clrMapOvr>
  <p:transition advClick="0">
    <p:checke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1371600" y="152400"/>
            <a:ext cx="7772400" cy="68580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1371600" y="762000"/>
            <a:ext cx="3810000" cy="2971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5334000" y="762000"/>
            <a:ext cx="3810000" cy="2971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1371600" y="3886200"/>
            <a:ext cx="3810000" cy="2971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5334000" y="3886200"/>
            <a:ext cx="3810000" cy="2971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6"/>
          <p:cNvSpPr>
            <a:spLocks noGrp="1"/>
          </p:cNvSpPr>
          <p:nvPr>
            <p:ph type="sldNum" sz="quarter" idx="10"/>
          </p:nvPr>
        </p:nvSpPr>
        <p:spPr>
          <a:xfrm>
            <a:off x="-76200" y="6305550"/>
            <a:ext cx="2133600" cy="476250"/>
          </a:xfrm>
        </p:spPr>
        <p:txBody>
          <a:bodyPr/>
          <a:lstStyle>
            <a:lvl1pPr>
              <a:defRPr/>
            </a:lvl1pPr>
          </a:lstStyle>
          <a:p>
            <a:fld id="{AA42013C-6311-4C56-94E9-67030C9BC7BB}" type="slidenum">
              <a:rPr lang="en-US"/>
              <a:pPr/>
              <a:t>‹#›</a:t>
            </a:fld>
            <a:endParaRPr lang="en-US"/>
          </a:p>
        </p:txBody>
      </p:sp>
      <p:sp>
        <p:nvSpPr>
          <p:cNvPr id="8" name="Date Placeholder 7"/>
          <p:cNvSpPr>
            <a:spLocks noGrp="1"/>
          </p:cNvSpPr>
          <p:nvPr>
            <p:ph type="dt" sz="half" idx="11"/>
          </p:nvPr>
        </p:nvSpPr>
        <p:spPr>
          <a:xfrm>
            <a:off x="-76200" y="6553200"/>
            <a:ext cx="2133600" cy="476250"/>
          </a:xfrm>
        </p:spPr>
        <p:txBody>
          <a:bodyPr/>
          <a:lstStyle>
            <a:lvl1pPr>
              <a:defRPr/>
            </a:lvl1pPr>
          </a:lstStyle>
          <a:p>
            <a:endParaRPr lang="en-US"/>
          </a:p>
        </p:txBody>
      </p:sp>
    </p:spTree>
  </p:cSld>
  <p:clrMapOvr>
    <a:masterClrMapping/>
  </p:clrMapOvr>
  <p:transition advClick="0">
    <p:checke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1371600" y="152400"/>
            <a:ext cx="7772400" cy="6858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1371600" y="762000"/>
            <a:ext cx="7772400" cy="6096000"/>
          </a:xfrm>
        </p:spPr>
        <p:txBody>
          <a:bodyPr/>
          <a:lstStyle/>
          <a:p>
            <a:endParaRPr lang="en-US"/>
          </a:p>
        </p:txBody>
      </p:sp>
      <p:sp>
        <p:nvSpPr>
          <p:cNvPr id="4" name="Slide Number Placeholder 3"/>
          <p:cNvSpPr>
            <a:spLocks noGrp="1"/>
          </p:cNvSpPr>
          <p:nvPr>
            <p:ph type="sldNum" sz="quarter" idx="10"/>
          </p:nvPr>
        </p:nvSpPr>
        <p:spPr>
          <a:xfrm>
            <a:off x="-76200" y="6305550"/>
            <a:ext cx="2133600" cy="476250"/>
          </a:xfrm>
        </p:spPr>
        <p:txBody>
          <a:bodyPr/>
          <a:lstStyle>
            <a:lvl1pPr>
              <a:defRPr/>
            </a:lvl1pPr>
          </a:lstStyle>
          <a:p>
            <a:fld id="{8DE3A3AE-47D0-4DE9-B8A7-67EB0A111C95}" type="slidenum">
              <a:rPr lang="en-US"/>
              <a:pPr/>
              <a:t>‹#›</a:t>
            </a:fld>
            <a:endParaRPr lang="en-US"/>
          </a:p>
        </p:txBody>
      </p:sp>
      <p:sp>
        <p:nvSpPr>
          <p:cNvPr id="5" name="Date Placeholder 4"/>
          <p:cNvSpPr>
            <a:spLocks noGrp="1"/>
          </p:cNvSpPr>
          <p:nvPr>
            <p:ph type="dt" sz="half" idx="11"/>
          </p:nvPr>
        </p:nvSpPr>
        <p:spPr>
          <a:xfrm>
            <a:off x="-76200" y="6553200"/>
            <a:ext cx="2133600" cy="476250"/>
          </a:xfrm>
        </p:spPr>
        <p:txBody>
          <a:bodyPr/>
          <a:lstStyle>
            <a:lvl1pPr>
              <a:defRPr/>
            </a:lvl1pPr>
          </a:lstStyle>
          <a:p>
            <a:endParaRPr lang="en-US"/>
          </a:p>
        </p:txBody>
      </p:sp>
    </p:spTree>
  </p:cSld>
  <p:clrMapOvr>
    <a:masterClrMapping/>
  </p:clrMapOvr>
  <p:transition advClick="0">
    <p:checke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showMasterPhAnim="0" type="title" preserve="1">
  <p:cSld name="Title Slide">
    <p:spTree>
      <p:nvGrpSpPr>
        <p:cNvPr id="1" name=""/>
        <p:cNvGrpSpPr/>
        <p:nvPr/>
      </p:nvGrpSpPr>
      <p:grpSpPr>
        <a:xfrm>
          <a:off x="0" y="0"/>
          <a:ext cx="0" cy="0"/>
          <a:chOff x="0" y="0"/>
          <a:chExt cx="0" cy="0"/>
        </a:xfrm>
      </p:grpSpPr>
      <p:pic>
        <p:nvPicPr>
          <p:cNvPr id="7177" name="Picture 9" descr="026_1_th"/>
          <p:cNvPicPr>
            <a:picLocks noChangeAspect="1" noChangeArrowheads="1"/>
          </p:cNvPicPr>
          <p:nvPr userDrawn="1"/>
        </p:nvPicPr>
        <p:blipFill>
          <a:blip r:embed="rId2"/>
          <a:srcRect/>
          <a:stretch>
            <a:fillRect/>
          </a:stretch>
        </p:blipFill>
        <p:spPr bwMode="auto">
          <a:xfrm>
            <a:off x="0" y="0"/>
            <a:ext cx="9144000" cy="6858000"/>
          </a:xfrm>
          <a:prstGeom prst="rect">
            <a:avLst/>
          </a:prstGeom>
          <a:noFill/>
        </p:spPr>
      </p:pic>
      <p:sp>
        <p:nvSpPr>
          <p:cNvPr id="7175" name="Rectangle 7"/>
          <p:cNvSpPr>
            <a:spLocks noGrp="1" noChangeArrowheads="1"/>
          </p:cNvSpPr>
          <p:nvPr>
            <p:ph type="ctrTitle"/>
          </p:nvPr>
        </p:nvSpPr>
        <p:spPr>
          <a:xfrm>
            <a:off x="457200" y="381000"/>
            <a:ext cx="8001000" cy="2133600"/>
          </a:xfrm>
        </p:spPr>
        <p:txBody>
          <a:bodyPr/>
          <a:lstStyle>
            <a:lvl1pPr>
              <a:lnSpc>
                <a:spcPct val="160000"/>
              </a:lnSpc>
              <a:defRPr sz="3600">
                <a:solidFill>
                  <a:schemeClr val="accent2"/>
                </a:solidFill>
                <a:latin typeface="Advert" pitchFamily="2" charset="0"/>
              </a:defRPr>
            </a:lvl1pPr>
          </a:lstStyle>
          <a:p>
            <a:r>
              <a:rPr lang="en-US"/>
              <a:t>CLICK TO EDIT MASTER TITLE STYLE</a:t>
            </a:r>
          </a:p>
        </p:txBody>
      </p:sp>
      <p:sp>
        <p:nvSpPr>
          <p:cNvPr id="7176" name="Rectangle 8"/>
          <p:cNvSpPr>
            <a:spLocks noGrp="1" noChangeArrowheads="1"/>
          </p:cNvSpPr>
          <p:nvPr>
            <p:ph type="subTitle" idx="1"/>
          </p:nvPr>
        </p:nvSpPr>
        <p:spPr>
          <a:xfrm>
            <a:off x="1371600" y="3886200"/>
            <a:ext cx="6400800" cy="1752600"/>
          </a:xfrm>
        </p:spPr>
        <p:txBody>
          <a:bodyPr/>
          <a:lstStyle>
            <a:lvl1pPr marL="0" indent="0" algn="ctr">
              <a:buFontTx/>
              <a:buNone/>
              <a:defRPr>
                <a:solidFill>
                  <a:schemeClr val="tx2"/>
                </a:solidFill>
                <a:latin typeface="BudHand" pitchFamily="2" charset="0"/>
              </a:defRPr>
            </a:lvl1pPr>
          </a:lstStyle>
          <a:p>
            <a:r>
              <a:rPr lang="en-US"/>
              <a:t>uhfeh</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4" presetClass="entr" presetSubtype="0" accel="100000" fill="hold" grpId="0" nodeType="afterEffect">
                                  <p:stCondLst>
                                    <p:cond delay="0"/>
                                  </p:stCondLst>
                                  <p:childTnLst>
                                    <p:set>
                                      <p:cBhvr>
                                        <p:cTn id="6" dur="1" fill="hold">
                                          <p:stCondLst>
                                            <p:cond delay="0"/>
                                          </p:stCondLst>
                                        </p:cTn>
                                        <p:tgtEl>
                                          <p:spTgt spid="7175"/>
                                        </p:tgtEl>
                                        <p:attrNameLst>
                                          <p:attrName>style.visibility</p:attrName>
                                        </p:attrNameLst>
                                      </p:cBhvr>
                                      <p:to>
                                        <p:strVal val="visible"/>
                                      </p:to>
                                    </p:set>
                                    <p:anim calcmode="lin" valueType="num">
                                      <p:cBhvr>
                                        <p:cTn id="7" dur="500" fill="hold"/>
                                        <p:tgtEl>
                                          <p:spTgt spid="7175"/>
                                        </p:tgtEl>
                                        <p:attrNameLst>
                                          <p:attrName>ppt_w</p:attrName>
                                        </p:attrNameLst>
                                      </p:cBhvr>
                                      <p:tavLst>
                                        <p:tav tm="0">
                                          <p:val>
                                            <p:strVal val="#ppt_w*0.05"/>
                                          </p:val>
                                        </p:tav>
                                        <p:tav tm="100000">
                                          <p:val>
                                            <p:strVal val="#ppt_w"/>
                                          </p:val>
                                        </p:tav>
                                      </p:tavLst>
                                    </p:anim>
                                    <p:anim calcmode="lin" valueType="num">
                                      <p:cBhvr>
                                        <p:cTn id="8" dur="500" fill="hold"/>
                                        <p:tgtEl>
                                          <p:spTgt spid="7175"/>
                                        </p:tgtEl>
                                        <p:attrNameLst>
                                          <p:attrName>ppt_h</p:attrName>
                                        </p:attrNameLst>
                                      </p:cBhvr>
                                      <p:tavLst>
                                        <p:tav tm="0">
                                          <p:val>
                                            <p:strVal val="#ppt_h"/>
                                          </p:val>
                                        </p:tav>
                                        <p:tav tm="100000">
                                          <p:val>
                                            <p:strVal val="#ppt_h"/>
                                          </p:val>
                                        </p:tav>
                                      </p:tavLst>
                                    </p:anim>
                                    <p:anim calcmode="lin" valueType="num">
                                      <p:cBhvr>
                                        <p:cTn id="9" dur="500" fill="hold"/>
                                        <p:tgtEl>
                                          <p:spTgt spid="7175"/>
                                        </p:tgtEl>
                                        <p:attrNameLst>
                                          <p:attrName>ppt_x</p:attrName>
                                        </p:attrNameLst>
                                      </p:cBhvr>
                                      <p:tavLst>
                                        <p:tav tm="0">
                                          <p:val>
                                            <p:strVal val="#ppt_x-.2"/>
                                          </p:val>
                                        </p:tav>
                                        <p:tav tm="100000">
                                          <p:val>
                                            <p:strVal val="#ppt_x"/>
                                          </p:val>
                                        </p:tav>
                                      </p:tavLst>
                                    </p:anim>
                                    <p:anim calcmode="lin" valueType="num">
                                      <p:cBhvr>
                                        <p:cTn id="10" dur="500" fill="hold"/>
                                        <p:tgtEl>
                                          <p:spTgt spid="7175"/>
                                        </p:tgtEl>
                                        <p:attrNameLst>
                                          <p:attrName>ppt_y</p:attrName>
                                        </p:attrNameLst>
                                      </p:cBhvr>
                                      <p:tavLst>
                                        <p:tav tm="0">
                                          <p:val>
                                            <p:strVal val="#ppt_y"/>
                                          </p:val>
                                        </p:tav>
                                        <p:tav tm="100000">
                                          <p:val>
                                            <p:strVal val="#ppt_y"/>
                                          </p:val>
                                        </p:tav>
                                      </p:tavLst>
                                    </p:anim>
                                    <p:animEffect transition="in" filter="fade">
                                      <p:cBhvr>
                                        <p:cTn id="11" dur="500"/>
                                        <p:tgtEl>
                                          <p:spTgt spid="71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5" grpId="0"/>
    </p:bld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3"/>
          <p:cNvSpPr>
            <a:spLocks noGrp="1"/>
          </p:cNvSpPr>
          <p:nvPr>
            <p:ph type="sldNum" sz="quarter" idx="10"/>
          </p:nvPr>
        </p:nvSpPr>
        <p:spPr/>
        <p:txBody>
          <a:bodyPr/>
          <a:lstStyle>
            <a:lvl1pPr>
              <a:defRPr/>
            </a:lvl1pPr>
          </a:lstStyle>
          <a:p>
            <a:fld id="{76CD9B32-CF7C-4F48-80C9-27FFACA73FD3}" type="slidenum">
              <a:rPr lang="en-US"/>
              <a:pPr/>
              <a:t>‹#›</a:t>
            </a:fld>
            <a:endParaRPr lang="en-US"/>
          </a:p>
        </p:txBody>
      </p:sp>
      <p:sp>
        <p:nvSpPr>
          <p:cNvPr id="5" name="Date Placeholder 4"/>
          <p:cNvSpPr>
            <a:spLocks noGrp="1"/>
          </p:cNvSpPr>
          <p:nvPr>
            <p:ph type="dt" sz="half" idx="11"/>
          </p:nvPr>
        </p:nvSpPr>
        <p:spPr/>
        <p:txBody>
          <a:bodyPr/>
          <a:lstStyle>
            <a:lvl1pPr>
              <a:defRPr/>
            </a:lvl1pPr>
          </a:lstStyle>
          <a:p>
            <a:endParaRPr lang="en-US"/>
          </a:p>
        </p:txBody>
      </p:sp>
    </p:spTree>
  </p:cSld>
  <p:clrMapOvr>
    <a:masterClrMapping/>
  </p:clrMapOvr>
  <p:transition advClick="0">
    <p:checke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Slide Number Placeholder 3"/>
          <p:cNvSpPr>
            <a:spLocks noGrp="1"/>
          </p:cNvSpPr>
          <p:nvPr>
            <p:ph type="sldNum" sz="quarter" idx="10"/>
          </p:nvPr>
        </p:nvSpPr>
        <p:spPr/>
        <p:txBody>
          <a:bodyPr/>
          <a:lstStyle>
            <a:lvl1pPr>
              <a:defRPr/>
            </a:lvl1pPr>
          </a:lstStyle>
          <a:p>
            <a:fld id="{E4709EE3-A5E8-4A19-8B3A-DC8968D51FAA}" type="slidenum">
              <a:rPr lang="en-US"/>
              <a:pPr/>
              <a:t>‹#›</a:t>
            </a:fld>
            <a:endParaRPr lang="en-US"/>
          </a:p>
        </p:txBody>
      </p:sp>
      <p:sp>
        <p:nvSpPr>
          <p:cNvPr id="5" name="Date Placeholder 4"/>
          <p:cNvSpPr>
            <a:spLocks noGrp="1"/>
          </p:cNvSpPr>
          <p:nvPr>
            <p:ph type="dt" sz="half" idx="11"/>
          </p:nvPr>
        </p:nvSpPr>
        <p:spPr/>
        <p:txBody>
          <a:bodyPr/>
          <a:lstStyle>
            <a:lvl1pPr>
              <a:defRPr/>
            </a:lvl1pPr>
          </a:lstStyle>
          <a:p>
            <a:endParaRPr lang="en-US"/>
          </a:p>
        </p:txBody>
      </p:sp>
    </p:spTree>
  </p:cSld>
  <p:clrMapOvr>
    <a:masterClrMapping/>
  </p:clrMapOvr>
  <p:transition advClick="0">
    <p:checke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371600" y="762000"/>
            <a:ext cx="3810000" cy="6096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334000" y="762000"/>
            <a:ext cx="3810000" cy="6096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Slide Number Placeholder 4"/>
          <p:cNvSpPr>
            <a:spLocks noGrp="1"/>
          </p:cNvSpPr>
          <p:nvPr>
            <p:ph type="sldNum" sz="quarter" idx="10"/>
          </p:nvPr>
        </p:nvSpPr>
        <p:spPr/>
        <p:txBody>
          <a:bodyPr/>
          <a:lstStyle>
            <a:lvl1pPr>
              <a:defRPr/>
            </a:lvl1pPr>
          </a:lstStyle>
          <a:p>
            <a:fld id="{B6C48D11-0260-4316-BC9F-00F8F685C470}" type="slidenum">
              <a:rPr lang="en-US"/>
              <a:pPr/>
              <a:t>‹#›</a:t>
            </a:fld>
            <a:endParaRPr lang="en-US"/>
          </a:p>
        </p:txBody>
      </p:sp>
      <p:sp>
        <p:nvSpPr>
          <p:cNvPr id="6" name="Date Placeholder 5"/>
          <p:cNvSpPr>
            <a:spLocks noGrp="1"/>
          </p:cNvSpPr>
          <p:nvPr>
            <p:ph type="dt" sz="half" idx="11"/>
          </p:nvPr>
        </p:nvSpPr>
        <p:spPr/>
        <p:txBody>
          <a:bodyPr/>
          <a:lstStyle>
            <a:lvl1pPr>
              <a:defRPr/>
            </a:lvl1pPr>
          </a:lstStyle>
          <a:p>
            <a:endParaRPr lang="en-US"/>
          </a:p>
        </p:txBody>
      </p:sp>
    </p:spTree>
  </p:cSld>
  <p:clrMapOvr>
    <a:masterClrMapping/>
  </p:clrMapOvr>
  <p:transition advClick="0">
    <p:checke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6"/>
          <p:cNvSpPr>
            <a:spLocks noGrp="1"/>
          </p:cNvSpPr>
          <p:nvPr>
            <p:ph type="sldNum" sz="quarter" idx="10"/>
          </p:nvPr>
        </p:nvSpPr>
        <p:spPr/>
        <p:txBody>
          <a:bodyPr/>
          <a:lstStyle>
            <a:lvl1pPr>
              <a:defRPr/>
            </a:lvl1pPr>
          </a:lstStyle>
          <a:p>
            <a:fld id="{FAB41B4D-9F1B-4A64-BFF1-A948096F6BCC}" type="slidenum">
              <a:rPr lang="en-US"/>
              <a:pPr/>
              <a:t>‹#›</a:t>
            </a:fld>
            <a:endParaRPr lang="en-US"/>
          </a:p>
        </p:txBody>
      </p:sp>
      <p:sp>
        <p:nvSpPr>
          <p:cNvPr id="8" name="Date Placeholder 7"/>
          <p:cNvSpPr>
            <a:spLocks noGrp="1"/>
          </p:cNvSpPr>
          <p:nvPr>
            <p:ph type="dt" sz="half" idx="11"/>
          </p:nvPr>
        </p:nvSpPr>
        <p:spPr/>
        <p:txBody>
          <a:bodyPr/>
          <a:lstStyle>
            <a:lvl1pPr>
              <a:defRPr/>
            </a:lvl1pPr>
          </a:lstStyle>
          <a:p>
            <a:endParaRPr lang="en-US"/>
          </a:p>
        </p:txBody>
      </p:sp>
    </p:spTree>
  </p:cSld>
  <p:clrMapOvr>
    <a:masterClrMapping/>
  </p:clrMapOvr>
  <p:transition advClick="0">
    <p:checke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2"/>
          <p:cNvSpPr>
            <a:spLocks noGrp="1"/>
          </p:cNvSpPr>
          <p:nvPr>
            <p:ph type="sldNum" sz="quarter" idx="10"/>
          </p:nvPr>
        </p:nvSpPr>
        <p:spPr/>
        <p:txBody>
          <a:bodyPr/>
          <a:lstStyle>
            <a:lvl1pPr>
              <a:defRPr/>
            </a:lvl1pPr>
          </a:lstStyle>
          <a:p>
            <a:fld id="{BEF8DFD9-EB74-499E-8F73-5F7B1A70D6EB}" type="slidenum">
              <a:rPr lang="en-US"/>
              <a:pPr/>
              <a:t>‹#›</a:t>
            </a:fld>
            <a:endParaRPr lang="en-US"/>
          </a:p>
        </p:txBody>
      </p:sp>
      <p:sp>
        <p:nvSpPr>
          <p:cNvPr id="4" name="Date Placeholder 3"/>
          <p:cNvSpPr>
            <a:spLocks noGrp="1"/>
          </p:cNvSpPr>
          <p:nvPr>
            <p:ph type="dt" sz="half" idx="11"/>
          </p:nvPr>
        </p:nvSpPr>
        <p:spPr/>
        <p:txBody>
          <a:bodyPr/>
          <a:lstStyle>
            <a:lvl1pPr>
              <a:defRPr/>
            </a:lvl1pPr>
          </a:lstStyle>
          <a:p>
            <a:endParaRPr lang="en-US"/>
          </a:p>
        </p:txBody>
      </p:sp>
    </p:spTree>
  </p:cSld>
  <p:clrMapOvr>
    <a:masterClrMapping/>
  </p:clrMapOvr>
  <p:transition advClick="0">
    <p:checke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a:lvl1pPr>
          </a:lstStyle>
          <a:p>
            <a:fld id="{653FB580-7E5E-409A-9F7D-318E80E25DBF}" type="slidenum">
              <a:rPr lang="en-US"/>
              <a:pPr/>
              <a:t>‹#›</a:t>
            </a:fld>
            <a:endParaRPr lang="en-US"/>
          </a:p>
        </p:txBody>
      </p:sp>
      <p:sp>
        <p:nvSpPr>
          <p:cNvPr id="3" name="Date Placeholder 2"/>
          <p:cNvSpPr>
            <a:spLocks noGrp="1"/>
          </p:cNvSpPr>
          <p:nvPr>
            <p:ph type="dt" sz="half" idx="11"/>
          </p:nvPr>
        </p:nvSpPr>
        <p:spPr/>
        <p:txBody>
          <a:bodyPr/>
          <a:lstStyle>
            <a:lvl1pPr>
              <a:defRPr/>
            </a:lvl1pPr>
          </a:lstStyle>
          <a:p>
            <a:endParaRPr lang="en-US"/>
          </a:p>
        </p:txBody>
      </p:sp>
    </p:spTree>
  </p:cSld>
  <p:clrMapOvr>
    <a:masterClrMapping/>
  </p:clrMapOvr>
  <p:transition advClick="0">
    <p:checke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4"/>
          <p:cNvSpPr>
            <a:spLocks noGrp="1"/>
          </p:cNvSpPr>
          <p:nvPr>
            <p:ph type="sldNum" sz="quarter" idx="10"/>
          </p:nvPr>
        </p:nvSpPr>
        <p:spPr/>
        <p:txBody>
          <a:bodyPr/>
          <a:lstStyle>
            <a:lvl1pPr>
              <a:defRPr/>
            </a:lvl1pPr>
          </a:lstStyle>
          <a:p>
            <a:fld id="{FFDF31FD-6C2A-42DD-ACCA-43D54EA44150}" type="slidenum">
              <a:rPr lang="en-US"/>
              <a:pPr/>
              <a:t>‹#›</a:t>
            </a:fld>
            <a:endParaRPr lang="en-US"/>
          </a:p>
        </p:txBody>
      </p:sp>
      <p:sp>
        <p:nvSpPr>
          <p:cNvPr id="6" name="Date Placeholder 5"/>
          <p:cNvSpPr>
            <a:spLocks noGrp="1"/>
          </p:cNvSpPr>
          <p:nvPr>
            <p:ph type="dt" sz="half" idx="11"/>
          </p:nvPr>
        </p:nvSpPr>
        <p:spPr/>
        <p:txBody>
          <a:bodyPr/>
          <a:lstStyle>
            <a:lvl1pPr>
              <a:defRPr/>
            </a:lvl1pPr>
          </a:lstStyle>
          <a:p>
            <a:endParaRPr lang="en-US"/>
          </a:p>
        </p:txBody>
      </p:sp>
    </p:spTree>
  </p:cSld>
  <p:clrMapOvr>
    <a:masterClrMapping/>
  </p:clrMapOvr>
  <p:transition advClick="0">
    <p:checke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4"/>
          <p:cNvSpPr>
            <a:spLocks noGrp="1"/>
          </p:cNvSpPr>
          <p:nvPr>
            <p:ph type="sldNum" sz="quarter" idx="10"/>
          </p:nvPr>
        </p:nvSpPr>
        <p:spPr/>
        <p:txBody>
          <a:bodyPr/>
          <a:lstStyle>
            <a:lvl1pPr>
              <a:defRPr/>
            </a:lvl1pPr>
          </a:lstStyle>
          <a:p>
            <a:fld id="{9E512D6F-1ED6-42C9-8A8C-94F65A158B8B}" type="slidenum">
              <a:rPr lang="en-US"/>
              <a:pPr/>
              <a:t>‹#›</a:t>
            </a:fld>
            <a:endParaRPr lang="en-US"/>
          </a:p>
        </p:txBody>
      </p:sp>
      <p:sp>
        <p:nvSpPr>
          <p:cNvPr id="6" name="Date Placeholder 5"/>
          <p:cNvSpPr>
            <a:spLocks noGrp="1"/>
          </p:cNvSpPr>
          <p:nvPr>
            <p:ph type="dt" sz="half" idx="11"/>
          </p:nvPr>
        </p:nvSpPr>
        <p:spPr/>
        <p:txBody>
          <a:bodyPr/>
          <a:lstStyle>
            <a:lvl1pPr>
              <a:defRPr/>
            </a:lvl1pPr>
          </a:lstStyle>
          <a:p>
            <a:endParaRPr lang="en-US"/>
          </a:p>
        </p:txBody>
      </p:sp>
    </p:spTree>
  </p:cSld>
  <p:clrMapOvr>
    <a:masterClrMapping/>
  </p:clrMapOvr>
  <p:transition advClick="0">
    <p:checke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3"/>
          <p:cNvSpPr>
            <a:spLocks noGrp="1"/>
          </p:cNvSpPr>
          <p:nvPr>
            <p:ph type="sldNum" sz="quarter" idx="10"/>
          </p:nvPr>
        </p:nvSpPr>
        <p:spPr/>
        <p:txBody>
          <a:bodyPr/>
          <a:lstStyle>
            <a:lvl1pPr>
              <a:defRPr/>
            </a:lvl1pPr>
          </a:lstStyle>
          <a:p>
            <a:fld id="{A68E6FCB-B094-49A4-83B9-9E14FD3D662A}" type="slidenum">
              <a:rPr lang="en-US"/>
              <a:pPr/>
              <a:t>‹#›</a:t>
            </a:fld>
            <a:endParaRPr lang="en-US"/>
          </a:p>
        </p:txBody>
      </p:sp>
      <p:sp>
        <p:nvSpPr>
          <p:cNvPr id="5" name="Date Placeholder 4"/>
          <p:cNvSpPr>
            <a:spLocks noGrp="1"/>
          </p:cNvSpPr>
          <p:nvPr>
            <p:ph type="dt" sz="half" idx="11"/>
          </p:nvPr>
        </p:nvSpPr>
        <p:spPr/>
        <p:txBody>
          <a:bodyPr/>
          <a:lstStyle>
            <a:lvl1pPr>
              <a:defRPr/>
            </a:lvl1pPr>
          </a:lstStyle>
          <a:p>
            <a:endParaRPr lang="en-US"/>
          </a:p>
        </p:txBody>
      </p:sp>
    </p:spTree>
  </p:cSld>
  <p:clrMapOvr>
    <a:masterClrMapping/>
  </p:clrMapOvr>
  <p:transition advClick="0">
    <p:checke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200900" y="152400"/>
            <a:ext cx="1943100" cy="67056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371600" y="152400"/>
            <a:ext cx="5676900" cy="67056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3"/>
          <p:cNvSpPr>
            <a:spLocks noGrp="1"/>
          </p:cNvSpPr>
          <p:nvPr>
            <p:ph type="sldNum" sz="quarter" idx="10"/>
          </p:nvPr>
        </p:nvSpPr>
        <p:spPr/>
        <p:txBody>
          <a:bodyPr/>
          <a:lstStyle>
            <a:lvl1pPr>
              <a:defRPr/>
            </a:lvl1pPr>
          </a:lstStyle>
          <a:p>
            <a:fld id="{5B5DA2E3-FB05-440C-82FD-35C0C5F4F1D5}" type="slidenum">
              <a:rPr lang="en-US"/>
              <a:pPr/>
              <a:t>‹#›</a:t>
            </a:fld>
            <a:endParaRPr lang="en-US"/>
          </a:p>
        </p:txBody>
      </p:sp>
      <p:sp>
        <p:nvSpPr>
          <p:cNvPr id="5" name="Date Placeholder 4"/>
          <p:cNvSpPr>
            <a:spLocks noGrp="1"/>
          </p:cNvSpPr>
          <p:nvPr>
            <p:ph type="dt" sz="half" idx="11"/>
          </p:nvPr>
        </p:nvSpPr>
        <p:spPr/>
        <p:txBody>
          <a:bodyPr/>
          <a:lstStyle>
            <a:lvl1pPr>
              <a:defRPr/>
            </a:lvl1pPr>
          </a:lstStyle>
          <a:p>
            <a:endParaRPr lang="en-US"/>
          </a:p>
        </p:txBody>
      </p:sp>
    </p:spTree>
  </p:cSld>
  <p:clrMapOvr>
    <a:masterClrMapping/>
  </p:clrMapOvr>
  <p:transition advClick="0">
    <p:checke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371600" y="152400"/>
            <a:ext cx="7772400" cy="6858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1371600" y="762000"/>
            <a:ext cx="3810000" cy="6096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5334000" y="762000"/>
            <a:ext cx="3810000" cy="2971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5334000" y="3886200"/>
            <a:ext cx="3810000" cy="2971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Slide Number Placeholder 5"/>
          <p:cNvSpPr>
            <a:spLocks noGrp="1"/>
          </p:cNvSpPr>
          <p:nvPr>
            <p:ph type="sldNum" sz="quarter" idx="10"/>
          </p:nvPr>
        </p:nvSpPr>
        <p:spPr>
          <a:xfrm>
            <a:off x="-76200" y="6305550"/>
            <a:ext cx="2133600" cy="476250"/>
          </a:xfrm>
        </p:spPr>
        <p:txBody>
          <a:bodyPr/>
          <a:lstStyle>
            <a:lvl1pPr>
              <a:defRPr/>
            </a:lvl1pPr>
          </a:lstStyle>
          <a:p>
            <a:fld id="{9EBC48C1-74F5-4B22-8545-C65A4DB57683}" type="slidenum">
              <a:rPr lang="en-US"/>
              <a:pPr/>
              <a:t>‹#›</a:t>
            </a:fld>
            <a:endParaRPr lang="en-US"/>
          </a:p>
        </p:txBody>
      </p:sp>
      <p:sp>
        <p:nvSpPr>
          <p:cNvPr id="7" name="Date Placeholder 6"/>
          <p:cNvSpPr>
            <a:spLocks noGrp="1"/>
          </p:cNvSpPr>
          <p:nvPr>
            <p:ph type="dt" sz="half" idx="11"/>
          </p:nvPr>
        </p:nvSpPr>
        <p:spPr>
          <a:xfrm>
            <a:off x="-76200" y="6553200"/>
            <a:ext cx="2133600" cy="476250"/>
          </a:xfrm>
        </p:spPr>
        <p:txBody>
          <a:bodyPr/>
          <a:lstStyle>
            <a:lvl1pPr>
              <a:defRPr/>
            </a:lvl1pPr>
          </a:lstStyle>
          <a:p>
            <a:endParaRPr lang="en-US"/>
          </a:p>
        </p:txBody>
      </p:sp>
    </p:spTree>
  </p:cSld>
  <p:clrMapOvr>
    <a:masterClrMapping/>
  </p:clrMapOvr>
  <p:transition advClick="0">
    <p:checke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371600" y="152400"/>
            <a:ext cx="7772400" cy="6858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371600" y="762000"/>
            <a:ext cx="3810000" cy="6096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334000" y="762000"/>
            <a:ext cx="3810000" cy="6096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Slide Number Placeholder 4"/>
          <p:cNvSpPr>
            <a:spLocks noGrp="1"/>
          </p:cNvSpPr>
          <p:nvPr>
            <p:ph type="sldNum" sz="quarter" idx="10"/>
          </p:nvPr>
        </p:nvSpPr>
        <p:spPr>
          <a:xfrm>
            <a:off x="-76200" y="6305550"/>
            <a:ext cx="2133600" cy="476250"/>
          </a:xfrm>
        </p:spPr>
        <p:txBody>
          <a:bodyPr/>
          <a:lstStyle>
            <a:lvl1pPr>
              <a:defRPr/>
            </a:lvl1pPr>
          </a:lstStyle>
          <a:p>
            <a:fld id="{B29E62E0-C58A-415D-B5A4-9103E57A0164}" type="slidenum">
              <a:rPr lang="en-US"/>
              <a:pPr/>
              <a:t>‹#›</a:t>
            </a:fld>
            <a:endParaRPr lang="en-US"/>
          </a:p>
        </p:txBody>
      </p:sp>
      <p:sp>
        <p:nvSpPr>
          <p:cNvPr id="6" name="Date Placeholder 5"/>
          <p:cNvSpPr>
            <a:spLocks noGrp="1"/>
          </p:cNvSpPr>
          <p:nvPr>
            <p:ph type="dt" sz="half" idx="11"/>
          </p:nvPr>
        </p:nvSpPr>
        <p:spPr>
          <a:xfrm>
            <a:off x="-76200" y="6553200"/>
            <a:ext cx="2133600" cy="476250"/>
          </a:xfrm>
        </p:spPr>
        <p:txBody>
          <a:bodyPr/>
          <a:lstStyle>
            <a:lvl1pPr>
              <a:defRPr/>
            </a:lvl1pPr>
          </a:lstStyle>
          <a:p>
            <a:endParaRPr lang="en-US"/>
          </a:p>
        </p:txBody>
      </p:sp>
    </p:spTree>
  </p:cSld>
  <p:clrMapOvr>
    <a:masterClrMapping/>
  </p:clrMapOvr>
  <p:transition advClick="0">
    <p:checke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1371600" y="152400"/>
            <a:ext cx="7772400" cy="6858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371600" y="762000"/>
            <a:ext cx="3810000" cy="6096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5334000" y="762000"/>
            <a:ext cx="3810000" cy="6096000"/>
          </a:xfrm>
        </p:spPr>
        <p:txBody>
          <a:bodyPr/>
          <a:lstStyle/>
          <a:p>
            <a:endParaRPr lang="en-US"/>
          </a:p>
        </p:txBody>
      </p:sp>
      <p:sp>
        <p:nvSpPr>
          <p:cNvPr id="5" name="Slide Number Placeholder 4"/>
          <p:cNvSpPr>
            <a:spLocks noGrp="1"/>
          </p:cNvSpPr>
          <p:nvPr>
            <p:ph type="sldNum" sz="quarter" idx="10"/>
          </p:nvPr>
        </p:nvSpPr>
        <p:spPr>
          <a:xfrm>
            <a:off x="-76200" y="6305550"/>
            <a:ext cx="2133600" cy="476250"/>
          </a:xfrm>
        </p:spPr>
        <p:txBody>
          <a:bodyPr/>
          <a:lstStyle>
            <a:lvl1pPr>
              <a:defRPr/>
            </a:lvl1pPr>
          </a:lstStyle>
          <a:p>
            <a:fld id="{CB2BE959-661D-4E23-82A8-90149B5F4B8A}" type="slidenum">
              <a:rPr lang="en-US"/>
              <a:pPr/>
              <a:t>‹#›</a:t>
            </a:fld>
            <a:endParaRPr lang="en-US"/>
          </a:p>
        </p:txBody>
      </p:sp>
      <p:sp>
        <p:nvSpPr>
          <p:cNvPr id="6" name="Date Placeholder 5"/>
          <p:cNvSpPr>
            <a:spLocks noGrp="1"/>
          </p:cNvSpPr>
          <p:nvPr>
            <p:ph type="dt" sz="half" idx="11"/>
          </p:nvPr>
        </p:nvSpPr>
        <p:spPr>
          <a:xfrm>
            <a:off x="-76200" y="6553200"/>
            <a:ext cx="2133600" cy="476250"/>
          </a:xfrm>
        </p:spPr>
        <p:txBody>
          <a:bodyPr/>
          <a:lstStyle>
            <a:lvl1pPr>
              <a:defRPr/>
            </a:lvl1pPr>
          </a:lstStyle>
          <a:p>
            <a:endParaRPr lang="en-US"/>
          </a:p>
        </p:txBody>
      </p:sp>
    </p:spTree>
  </p:cSld>
  <p:clrMapOvr>
    <a:masterClrMapping/>
  </p:clrMapOvr>
  <p:transition advClick="0">
    <p:checke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371600" y="152400"/>
            <a:ext cx="7772400" cy="6858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371600" y="762000"/>
            <a:ext cx="3810000" cy="6096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5334000" y="762000"/>
            <a:ext cx="3810000" cy="2971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5334000" y="3886200"/>
            <a:ext cx="3810000" cy="2971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Slide Number Placeholder 5"/>
          <p:cNvSpPr>
            <a:spLocks noGrp="1"/>
          </p:cNvSpPr>
          <p:nvPr>
            <p:ph type="sldNum" sz="quarter" idx="10"/>
          </p:nvPr>
        </p:nvSpPr>
        <p:spPr>
          <a:xfrm>
            <a:off x="-76200" y="6305550"/>
            <a:ext cx="2133600" cy="476250"/>
          </a:xfrm>
        </p:spPr>
        <p:txBody>
          <a:bodyPr/>
          <a:lstStyle>
            <a:lvl1pPr>
              <a:defRPr/>
            </a:lvl1pPr>
          </a:lstStyle>
          <a:p>
            <a:fld id="{CDB97E9F-49A8-45FD-909D-FF0F1BCB15CA}" type="slidenum">
              <a:rPr lang="en-US"/>
              <a:pPr/>
              <a:t>‹#›</a:t>
            </a:fld>
            <a:endParaRPr lang="en-US"/>
          </a:p>
        </p:txBody>
      </p:sp>
      <p:sp>
        <p:nvSpPr>
          <p:cNvPr id="7" name="Date Placeholder 6"/>
          <p:cNvSpPr>
            <a:spLocks noGrp="1"/>
          </p:cNvSpPr>
          <p:nvPr>
            <p:ph type="dt" sz="half" idx="11"/>
          </p:nvPr>
        </p:nvSpPr>
        <p:spPr>
          <a:xfrm>
            <a:off x="-76200" y="6553200"/>
            <a:ext cx="2133600" cy="476250"/>
          </a:xfrm>
        </p:spPr>
        <p:txBody>
          <a:bodyPr/>
          <a:lstStyle>
            <a:lvl1pPr>
              <a:defRPr/>
            </a:lvl1pPr>
          </a:lstStyle>
          <a:p>
            <a:endParaRPr lang="en-US"/>
          </a:p>
        </p:txBody>
      </p:sp>
    </p:spTree>
  </p:cSld>
  <p:clrMapOvr>
    <a:masterClrMapping/>
  </p:clrMapOvr>
  <p:transition advClick="0">
    <p:checke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1371600" y="152400"/>
            <a:ext cx="7772400" cy="68580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1371600" y="762000"/>
            <a:ext cx="3810000" cy="2971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5334000" y="762000"/>
            <a:ext cx="3810000" cy="2971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1371600" y="3886200"/>
            <a:ext cx="3810000" cy="2971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5334000" y="3886200"/>
            <a:ext cx="3810000" cy="2971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6"/>
          <p:cNvSpPr>
            <a:spLocks noGrp="1"/>
          </p:cNvSpPr>
          <p:nvPr>
            <p:ph type="sldNum" sz="quarter" idx="10"/>
          </p:nvPr>
        </p:nvSpPr>
        <p:spPr>
          <a:xfrm>
            <a:off x="-76200" y="6305550"/>
            <a:ext cx="2133600" cy="476250"/>
          </a:xfrm>
        </p:spPr>
        <p:txBody>
          <a:bodyPr/>
          <a:lstStyle>
            <a:lvl1pPr>
              <a:defRPr/>
            </a:lvl1pPr>
          </a:lstStyle>
          <a:p>
            <a:fld id="{AA42013C-6311-4C56-94E9-67030C9BC7BB}" type="slidenum">
              <a:rPr lang="en-US"/>
              <a:pPr/>
              <a:t>‹#›</a:t>
            </a:fld>
            <a:endParaRPr lang="en-US"/>
          </a:p>
        </p:txBody>
      </p:sp>
      <p:sp>
        <p:nvSpPr>
          <p:cNvPr id="8" name="Date Placeholder 7"/>
          <p:cNvSpPr>
            <a:spLocks noGrp="1"/>
          </p:cNvSpPr>
          <p:nvPr>
            <p:ph type="dt" sz="half" idx="11"/>
          </p:nvPr>
        </p:nvSpPr>
        <p:spPr>
          <a:xfrm>
            <a:off x="-76200" y="6553200"/>
            <a:ext cx="2133600" cy="476250"/>
          </a:xfrm>
        </p:spPr>
        <p:txBody>
          <a:bodyPr/>
          <a:lstStyle>
            <a:lvl1pPr>
              <a:defRPr/>
            </a:lvl1pPr>
          </a:lstStyle>
          <a:p>
            <a:endParaRPr lang="en-US"/>
          </a:p>
        </p:txBody>
      </p:sp>
    </p:spTree>
  </p:cSld>
  <p:clrMapOvr>
    <a:masterClrMapping/>
  </p:clrMapOvr>
  <p:transition advClick="0">
    <p:checke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1371600" y="152400"/>
            <a:ext cx="7772400" cy="6858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1371600" y="762000"/>
            <a:ext cx="7772400" cy="6096000"/>
          </a:xfrm>
        </p:spPr>
        <p:txBody>
          <a:bodyPr/>
          <a:lstStyle/>
          <a:p>
            <a:endParaRPr lang="en-US"/>
          </a:p>
        </p:txBody>
      </p:sp>
      <p:sp>
        <p:nvSpPr>
          <p:cNvPr id="4" name="Slide Number Placeholder 3"/>
          <p:cNvSpPr>
            <a:spLocks noGrp="1"/>
          </p:cNvSpPr>
          <p:nvPr>
            <p:ph type="sldNum" sz="quarter" idx="10"/>
          </p:nvPr>
        </p:nvSpPr>
        <p:spPr>
          <a:xfrm>
            <a:off x="-76200" y="6305550"/>
            <a:ext cx="2133600" cy="476250"/>
          </a:xfrm>
        </p:spPr>
        <p:txBody>
          <a:bodyPr/>
          <a:lstStyle>
            <a:lvl1pPr>
              <a:defRPr/>
            </a:lvl1pPr>
          </a:lstStyle>
          <a:p>
            <a:fld id="{8DE3A3AE-47D0-4DE9-B8A7-67EB0A111C95}" type="slidenum">
              <a:rPr lang="en-US"/>
              <a:pPr/>
              <a:t>‹#›</a:t>
            </a:fld>
            <a:endParaRPr lang="en-US"/>
          </a:p>
        </p:txBody>
      </p:sp>
      <p:sp>
        <p:nvSpPr>
          <p:cNvPr id="5" name="Date Placeholder 4"/>
          <p:cNvSpPr>
            <a:spLocks noGrp="1"/>
          </p:cNvSpPr>
          <p:nvPr>
            <p:ph type="dt" sz="half" idx="11"/>
          </p:nvPr>
        </p:nvSpPr>
        <p:spPr>
          <a:xfrm>
            <a:off x="-76200" y="6553200"/>
            <a:ext cx="2133600" cy="476250"/>
          </a:xfrm>
        </p:spPr>
        <p:txBody>
          <a:bodyPr/>
          <a:lstStyle>
            <a:lvl1pPr>
              <a:defRPr/>
            </a:lvl1pPr>
          </a:lstStyle>
          <a:p>
            <a:endParaRPr lang="en-US"/>
          </a:p>
        </p:txBody>
      </p:sp>
    </p:spTree>
  </p:cSld>
  <p:clrMapOvr>
    <a:masterClrMapping/>
  </p:clrMapOvr>
  <p:transition advClick="0">
    <p:checke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showMasterPhAnim="0" type="title" preserve="1">
  <p:cSld name="Title Slide">
    <p:spTree>
      <p:nvGrpSpPr>
        <p:cNvPr id="1" name=""/>
        <p:cNvGrpSpPr/>
        <p:nvPr/>
      </p:nvGrpSpPr>
      <p:grpSpPr>
        <a:xfrm>
          <a:off x="0" y="0"/>
          <a:ext cx="0" cy="0"/>
          <a:chOff x="0" y="0"/>
          <a:chExt cx="0" cy="0"/>
        </a:xfrm>
      </p:grpSpPr>
      <p:pic>
        <p:nvPicPr>
          <p:cNvPr id="7177" name="Picture 9" descr="026_1_th"/>
          <p:cNvPicPr>
            <a:picLocks noChangeAspect="1" noChangeArrowheads="1"/>
          </p:cNvPicPr>
          <p:nvPr userDrawn="1"/>
        </p:nvPicPr>
        <p:blipFill>
          <a:blip r:embed="rId2"/>
          <a:srcRect/>
          <a:stretch>
            <a:fillRect/>
          </a:stretch>
        </p:blipFill>
        <p:spPr bwMode="auto">
          <a:xfrm>
            <a:off x="0" y="0"/>
            <a:ext cx="9144000" cy="6858000"/>
          </a:xfrm>
          <a:prstGeom prst="rect">
            <a:avLst/>
          </a:prstGeom>
          <a:noFill/>
        </p:spPr>
      </p:pic>
      <p:sp>
        <p:nvSpPr>
          <p:cNvPr id="7175" name="Rectangle 7"/>
          <p:cNvSpPr>
            <a:spLocks noGrp="1" noChangeArrowheads="1"/>
          </p:cNvSpPr>
          <p:nvPr>
            <p:ph type="ctrTitle"/>
          </p:nvPr>
        </p:nvSpPr>
        <p:spPr>
          <a:xfrm>
            <a:off x="457200" y="381000"/>
            <a:ext cx="8001000" cy="2133600"/>
          </a:xfrm>
        </p:spPr>
        <p:txBody>
          <a:bodyPr/>
          <a:lstStyle>
            <a:lvl1pPr>
              <a:lnSpc>
                <a:spcPct val="160000"/>
              </a:lnSpc>
              <a:defRPr sz="3600">
                <a:solidFill>
                  <a:schemeClr val="accent2"/>
                </a:solidFill>
                <a:latin typeface="Advert" pitchFamily="2" charset="0"/>
              </a:defRPr>
            </a:lvl1pPr>
          </a:lstStyle>
          <a:p>
            <a:r>
              <a:rPr lang="en-US"/>
              <a:t>CLICK TO EDIT MASTER TITLE STYLE</a:t>
            </a:r>
          </a:p>
        </p:txBody>
      </p:sp>
      <p:sp>
        <p:nvSpPr>
          <p:cNvPr id="7176" name="Rectangle 8"/>
          <p:cNvSpPr>
            <a:spLocks noGrp="1" noChangeArrowheads="1"/>
          </p:cNvSpPr>
          <p:nvPr>
            <p:ph type="subTitle" idx="1"/>
          </p:nvPr>
        </p:nvSpPr>
        <p:spPr>
          <a:xfrm>
            <a:off x="1371600" y="3886200"/>
            <a:ext cx="6400800" cy="1752600"/>
          </a:xfrm>
        </p:spPr>
        <p:txBody>
          <a:bodyPr/>
          <a:lstStyle>
            <a:lvl1pPr marL="0" indent="0" algn="ctr">
              <a:buFontTx/>
              <a:buNone/>
              <a:defRPr>
                <a:solidFill>
                  <a:schemeClr val="tx2"/>
                </a:solidFill>
                <a:latin typeface="BudHand" pitchFamily="2" charset="0"/>
              </a:defRPr>
            </a:lvl1pPr>
          </a:lstStyle>
          <a:p>
            <a:r>
              <a:rPr lang="en-US"/>
              <a:t>uhfeh</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4" presetClass="entr" presetSubtype="0" accel="100000" fill="hold" grpId="0" nodeType="afterEffect">
                                  <p:stCondLst>
                                    <p:cond delay="0"/>
                                  </p:stCondLst>
                                  <p:childTnLst>
                                    <p:set>
                                      <p:cBhvr>
                                        <p:cTn id="6" dur="1" fill="hold">
                                          <p:stCondLst>
                                            <p:cond delay="0"/>
                                          </p:stCondLst>
                                        </p:cTn>
                                        <p:tgtEl>
                                          <p:spTgt spid="7175"/>
                                        </p:tgtEl>
                                        <p:attrNameLst>
                                          <p:attrName>style.visibility</p:attrName>
                                        </p:attrNameLst>
                                      </p:cBhvr>
                                      <p:to>
                                        <p:strVal val="visible"/>
                                      </p:to>
                                    </p:set>
                                    <p:anim calcmode="lin" valueType="num">
                                      <p:cBhvr>
                                        <p:cTn id="7" dur="500" fill="hold"/>
                                        <p:tgtEl>
                                          <p:spTgt spid="7175"/>
                                        </p:tgtEl>
                                        <p:attrNameLst>
                                          <p:attrName>ppt_w</p:attrName>
                                        </p:attrNameLst>
                                      </p:cBhvr>
                                      <p:tavLst>
                                        <p:tav tm="0">
                                          <p:val>
                                            <p:strVal val="#ppt_w*0.05"/>
                                          </p:val>
                                        </p:tav>
                                        <p:tav tm="100000">
                                          <p:val>
                                            <p:strVal val="#ppt_w"/>
                                          </p:val>
                                        </p:tav>
                                      </p:tavLst>
                                    </p:anim>
                                    <p:anim calcmode="lin" valueType="num">
                                      <p:cBhvr>
                                        <p:cTn id="8" dur="500" fill="hold"/>
                                        <p:tgtEl>
                                          <p:spTgt spid="7175"/>
                                        </p:tgtEl>
                                        <p:attrNameLst>
                                          <p:attrName>ppt_h</p:attrName>
                                        </p:attrNameLst>
                                      </p:cBhvr>
                                      <p:tavLst>
                                        <p:tav tm="0">
                                          <p:val>
                                            <p:strVal val="#ppt_h"/>
                                          </p:val>
                                        </p:tav>
                                        <p:tav tm="100000">
                                          <p:val>
                                            <p:strVal val="#ppt_h"/>
                                          </p:val>
                                        </p:tav>
                                      </p:tavLst>
                                    </p:anim>
                                    <p:anim calcmode="lin" valueType="num">
                                      <p:cBhvr>
                                        <p:cTn id="9" dur="500" fill="hold"/>
                                        <p:tgtEl>
                                          <p:spTgt spid="7175"/>
                                        </p:tgtEl>
                                        <p:attrNameLst>
                                          <p:attrName>ppt_x</p:attrName>
                                        </p:attrNameLst>
                                      </p:cBhvr>
                                      <p:tavLst>
                                        <p:tav tm="0">
                                          <p:val>
                                            <p:strVal val="#ppt_x-.2"/>
                                          </p:val>
                                        </p:tav>
                                        <p:tav tm="100000">
                                          <p:val>
                                            <p:strVal val="#ppt_x"/>
                                          </p:val>
                                        </p:tav>
                                      </p:tavLst>
                                    </p:anim>
                                    <p:anim calcmode="lin" valueType="num">
                                      <p:cBhvr>
                                        <p:cTn id="10" dur="500" fill="hold"/>
                                        <p:tgtEl>
                                          <p:spTgt spid="7175"/>
                                        </p:tgtEl>
                                        <p:attrNameLst>
                                          <p:attrName>ppt_y</p:attrName>
                                        </p:attrNameLst>
                                      </p:cBhvr>
                                      <p:tavLst>
                                        <p:tav tm="0">
                                          <p:val>
                                            <p:strVal val="#ppt_y"/>
                                          </p:val>
                                        </p:tav>
                                        <p:tav tm="100000">
                                          <p:val>
                                            <p:strVal val="#ppt_y"/>
                                          </p:val>
                                        </p:tav>
                                      </p:tavLst>
                                    </p:anim>
                                    <p:animEffect transition="in" filter="fade">
                                      <p:cBhvr>
                                        <p:cTn id="11" dur="500"/>
                                        <p:tgtEl>
                                          <p:spTgt spid="71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5" grpId="0"/>
    </p:bld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3"/>
          <p:cNvSpPr>
            <a:spLocks noGrp="1"/>
          </p:cNvSpPr>
          <p:nvPr>
            <p:ph type="sldNum" sz="quarter" idx="10"/>
          </p:nvPr>
        </p:nvSpPr>
        <p:spPr/>
        <p:txBody>
          <a:bodyPr/>
          <a:lstStyle>
            <a:lvl1pPr>
              <a:defRPr/>
            </a:lvl1pPr>
          </a:lstStyle>
          <a:p>
            <a:fld id="{76CD9B32-CF7C-4F48-80C9-27FFACA73FD3}" type="slidenum">
              <a:rPr lang="en-US"/>
              <a:pPr/>
              <a:t>‹#›</a:t>
            </a:fld>
            <a:endParaRPr lang="en-US"/>
          </a:p>
        </p:txBody>
      </p:sp>
      <p:sp>
        <p:nvSpPr>
          <p:cNvPr id="5" name="Date Placeholder 4"/>
          <p:cNvSpPr>
            <a:spLocks noGrp="1"/>
          </p:cNvSpPr>
          <p:nvPr>
            <p:ph type="dt" sz="half" idx="11"/>
          </p:nvPr>
        </p:nvSpPr>
        <p:spPr/>
        <p:txBody>
          <a:bodyPr/>
          <a:lstStyle>
            <a:lvl1pPr>
              <a:defRPr/>
            </a:lvl1pPr>
          </a:lstStyle>
          <a:p>
            <a:endParaRPr lang="en-US"/>
          </a:p>
        </p:txBody>
      </p:sp>
    </p:spTree>
  </p:cSld>
  <p:clrMapOvr>
    <a:masterClrMapping/>
  </p:clrMapOvr>
  <p:transition advClick="0">
    <p:checke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Slide Number Placeholder 3"/>
          <p:cNvSpPr>
            <a:spLocks noGrp="1"/>
          </p:cNvSpPr>
          <p:nvPr>
            <p:ph type="sldNum" sz="quarter" idx="10"/>
          </p:nvPr>
        </p:nvSpPr>
        <p:spPr/>
        <p:txBody>
          <a:bodyPr/>
          <a:lstStyle>
            <a:lvl1pPr>
              <a:defRPr/>
            </a:lvl1pPr>
          </a:lstStyle>
          <a:p>
            <a:fld id="{E4709EE3-A5E8-4A19-8B3A-DC8968D51FAA}" type="slidenum">
              <a:rPr lang="en-US"/>
              <a:pPr/>
              <a:t>‹#›</a:t>
            </a:fld>
            <a:endParaRPr lang="en-US"/>
          </a:p>
        </p:txBody>
      </p:sp>
      <p:sp>
        <p:nvSpPr>
          <p:cNvPr id="5" name="Date Placeholder 4"/>
          <p:cNvSpPr>
            <a:spLocks noGrp="1"/>
          </p:cNvSpPr>
          <p:nvPr>
            <p:ph type="dt" sz="half" idx="11"/>
          </p:nvPr>
        </p:nvSpPr>
        <p:spPr/>
        <p:txBody>
          <a:bodyPr/>
          <a:lstStyle>
            <a:lvl1pPr>
              <a:defRPr/>
            </a:lvl1pPr>
          </a:lstStyle>
          <a:p>
            <a:endParaRPr lang="en-US"/>
          </a:p>
        </p:txBody>
      </p:sp>
    </p:spTree>
  </p:cSld>
  <p:clrMapOvr>
    <a:masterClrMapping/>
  </p:clrMapOvr>
  <p:transition advClick="0">
    <p:checke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371600" y="762000"/>
            <a:ext cx="3810000" cy="6096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334000" y="762000"/>
            <a:ext cx="3810000" cy="6096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Slide Number Placeholder 4"/>
          <p:cNvSpPr>
            <a:spLocks noGrp="1"/>
          </p:cNvSpPr>
          <p:nvPr>
            <p:ph type="sldNum" sz="quarter" idx="10"/>
          </p:nvPr>
        </p:nvSpPr>
        <p:spPr/>
        <p:txBody>
          <a:bodyPr/>
          <a:lstStyle>
            <a:lvl1pPr>
              <a:defRPr/>
            </a:lvl1pPr>
          </a:lstStyle>
          <a:p>
            <a:fld id="{B6C48D11-0260-4316-BC9F-00F8F685C470}" type="slidenum">
              <a:rPr lang="en-US"/>
              <a:pPr/>
              <a:t>‹#›</a:t>
            </a:fld>
            <a:endParaRPr lang="en-US"/>
          </a:p>
        </p:txBody>
      </p:sp>
      <p:sp>
        <p:nvSpPr>
          <p:cNvPr id="6" name="Date Placeholder 5"/>
          <p:cNvSpPr>
            <a:spLocks noGrp="1"/>
          </p:cNvSpPr>
          <p:nvPr>
            <p:ph type="dt" sz="half" idx="11"/>
          </p:nvPr>
        </p:nvSpPr>
        <p:spPr/>
        <p:txBody>
          <a:bodyPr/>
          <a:lstStyle>
            <a:lvl1pPr>
              <a:defRPr/>
            </a:lvl1pPr>
          </a:lstStyle>
          <a:p>
            <a:endParaRPr lang="en-US"/>
          </a:p>
        </p:txBody>
      </p:sp>
    </p:spTree>
  </p:cSld>
  <p:clrMapOvr>
    <a:masterClrMapping/>
  </p:clrMapOvr>
  <p:transition advClick="0">
    <p:checke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6"/>
          <p:cNvSpPr>
            <a:spLocks noGrp="1"/>
          </p:cNvSpPr>
          <p:nvPr>
            <p:ph type="sldNum" sz="quarter" idx="10"/>
          </p:nvPr>
        </p:nvSpPr>
        <p:spPr/>
        <p:txBody>
          <a:bodyPr/>
          <a:lstStyle>
            <a:lvl1pPr>
              <a:defRPr/>
            </a:lvl1pPr>
          </a:lstStyle>
          <a:p>
            <a:fld id="{FAB41B4D-9F1B-4A64-BFF1-A948096F6BCC}" type="slidenum">
              <a:rPr lang="en-US"/>
              <a:pPr/>
              <a:t>‹#›</a:t>
            </a:fld>
            <a:endParaRPr lang="en-US"/>
          </a:p>
        </p:txBody>
      </p:sp>
      <p:sp>
        <p:nvSpPr>
          <p:cNvPr id="8" name="Date Placeholder 7"/>
          <p:cNvSpPr>
            <a:spLocks noGrp="1"/>
          </p:cNvSpPr>
          <p:nvPr>
            <p:ph type="dt" sz="half" idx="11"/>
          </p:nvPr>
        </p:nvSpPr>
        <p:spPr/>
        <p:txBody>
          <a:bodyPr/>
          <a:lstStyle>
            <a:lvl1pPr>
              <a:defRPr/>
            </a:lvl1pPr>
          </a:lstStyle>
          <a:p>
            <a:endParaRPr lang="en-US"/>
          </a:p>
        </p:txBody>
      </p:sp>
    </p:spTree>
  </p:cSld>
  <p:clrMapOvr>
    <a:masterClrMapping/>
  </p:clrMapOvr>
  <p:transition advClick="0">
    <p:checke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2"/>
          <p:cNvSpPr>
            <a:spLocks noGrp="1"/>
          </p:cNvSpPr>
          <p:nvPr>
            <p:ph type="sldNum" sz="quarter" idx="10"/>
          </p:nvPr>
        </p:nvSpPr>
        <p:spPr/>
        <p:txBody>
          <a:bodyPr/>
          <a:lstStyle>
            <a:lvl1pPr>
              <a:defRPr/>
            </a:lvl1pPr>
          </a:lstStyle>
          <a:p>
            <a:fld id="{BEF8DFD9-EB74-499E-8F73-5F7B1A70D6EB}" type="slidenum">
              <a:rPr lang="en-US"/>
              <a:pPr/>
              <a:t>‹#›</a:t>
            </a:fld>
            <a:endParaRPr lang="en-US"/>
          </a:p>
        </p:txBody>
      </p:sp>
      <p:sp>
        <p:nvSpPr>
          <p:cNvPr id="4" name="Date Placeholder 3"/>
          <p:cNvSpPr>
            <a:spLocks noGrp="1"/>
          </p:cNvSpPr>
          <p:nvPr>
            <p:ph type="dt" sz="half" idx="11"/>
          </p:nvPr>
        </p:nvSpPr>
        <p:spPr/>
        <p:txBody>
          <a:bodyPr/>
          <a:lstStyle>
            <a:lvl1pPr>
              <a:defRPr/>
            </a:lvl1pPr>
          </a:lstStyle>
          <a:p>
            <a:endParaRPr lang="en-US"/>
          </a:p>
        </p:txBody>
      </p:sp>
    </p:spTree>
  </p:cSld>
  <p:clrMapOvr>
    <a:masterClrMapping/>
  </p:clrMapOvr>
  <p:transition advClick="0">
    <p:checke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a:lvl1pPr>
          </a:lstStyle>
          <a:p>
            <a:fld id="{653FB580-7E5E-409A-9F7D-318E80E25DBF}" type="slidenum">
              <a:rPr lang="en-US"/>
              <a:pPr/>
              <a:t>‹#›</a:t>
            </a:fld>
            <a:endParaRPr lang="en-US"/>
          </a:p>
        </p:txBody>
      </p:sp>
      <p:sp>
        <p:nvSpPr>
          <p:cNvPr id="3" name="Date Placeholder 2"/>
          <p:cNvSpPr>
            <a:spLocks noGrp="1"/>
          </p:cNvSpPr>
          <p:nvPr>
            <p:ph type="dt" sz="half" idx="11"/>
          </p:nvPr>
        </p:nvSpPr>
        <p:spPr/>
        <p:txBody>
          <a:bodyPr/>
          <a:lstStyle>
            <a:lvl1pPr>
              <a:defRPr/>
            </a:lvl1pPr>
          </a:lstStyle>
          <a:p>
            <a:endParaRPr lang="en-US"/>
          </a:p>
        </p:txBody>
      </p:sp>
    </p:spTree>
  </p:cSld>
  <p:clrMapOvr>
    <a:masterClrMapping/>
  </p:clrMapOvr>
  <p:transition advClick="0">
    <p:checke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4"/>
          <p:cNvSpPr>
            <a:spLocks noGrp="1"/>
          </p:cNvSpPr>
          <p:nvPr>
            <p:ph type="sldNum" sz="quarter" idx="10"/>
          </p:nvPr>
        </p:nvSpPr>
        <p:spPr/>
        <p:txBody>
          <a:bodyPr/>
          <a:lstStyle>
            <a:lvl1pPr>
              <a:defRPr/>
            </a:lvl1pPr>
          </a:lstStyle>
          <a:p>
            <a:fld id="{FFDF31FD-6C2A-42DD-ACCA-43D54EA44150}" type="slidenum">
              <a:rPr lang="en-US"/>
              <a:pPr/>
              <a:t>‹#›</a:t>
            </a:fld>
            <a:endParaRPr lang="en-US"/>
          </a:p>
        </p:txBody>
      </p:sp>
      <p:sp>
        <p:nvSpPr>
          <p:cNvPr id="6" name="Date Placeholder 5"/>
          <p:cNvSpPr>
            <a:spLocks noGrp="1"/>
          </p:cNvSpPr>
          <p:nvPr>
            <p:ph type="dt" sz="half" idx="11"/>
          </p:nvPr>
        </p:nvSpPr>
        <p:spPr/>
        <p:txBody>
          <a:bodyPr/>
          <a:lstStyle>
            <a:lvl1pPr>
              <a:defRPr/>
            </a:lvl1pPr>
          </a:lstStyle>
          <a:p>
            <a:endParaRPr lang="en-US"/>
          </a:p>
        </p:txBody>
      </p:sp>
    </p:spTree>
  </p:cSld>
  <p:clrMapOvr>
    <a:masterClrMapping/>
  </p:clrMapOvr>
  <p:transition advClick="0">
    <p:checker/>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4"/>
          <p:cNvSpPr>
            <a:spLocks noGrp="1"/>
          </p:cNvSpPr>
          <p:nvPr>
            <p:ph type="sldNum" sz="quarter" idx="10"/>
          </p:nvPr>
        </p:nvSpPr>
        <p:spPr/>
        <p:txBody>
          <a:bodyPr/>
          <a:lstStyle>
            <a:lvl1pPr>
              <a:defRPr/>
            </a:lvl1pPr>
          </a:lstStyle>
          <a:p>
            <a:fld id="{9E512D6F-1ED6-42C9-8A8C-94F65A158B8B}" type="slidenum">
              <a:rPr lang="en-US"/>
              <a:pPr/>
              <a:t>‹#›</a:t>
            </a:fld>
            <a:endParaRPr lang="en-US"/>
          </a:p>
        </p:txBody>
      </p:sp>
      <p:sp>
        <p:nvSpPr>
          <p:cNvPr id="6" name="Date Placeholder 5"/>
          <p:cNvSpPr>
            <a:spLocks noGrp="1"/>
          </p:cNvSpPr>
          <p:nvPr>
            <p:ph type="dt" sz="half" idx="11"/>
          </p:nvPr>
        </p:nvSpPr>
        <p:spPr/>
        <p:txBody>
          <a:bodyPr/>
          <a:lstStyle>
            <a:lvl1pPr>
              <a:defRPr/>
            </a:lvl1pPr>
          </a:lstStyle>
          <a:p>
            <a:endParaRPr lang="en-US"/>
          </a:p>
        </p:txBody>
      </p:sp>
    </p:spTree>
  </p:cSld>
  <p:clrMapOvr>
    <a:masterClrMapping/>
  </p:clrMapOvr>
  <p:transition advClick="0">
    <p:checker/>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3"/>
          <p:cNvSpPr>
            <a:spLocks noGrp="1"/>
          </p:cNvSpPr>
          <p:nvPr>
            <p:ph type="sldNum" sz="quarter" idx="10"/>
          </p:nvPr>
        </p:nvSpPr>
        <p:spPr/>
        <p:txBody>
          <a:bodyPr/>
          <a:lstStyle>
            <a:lvl1pPr>
              <a:defRPr/>
            </a:lvl1pPr>
          </a:lstStyle>
          <a:p>
            <a:fld id="{A68E6FCB-B094-49A4-83B9-9E14FD3D662A}" type="slidenum">
              <a:rPr lang="en-US"/>
              <a:pPr/>
              <a:t>‹#›</a:t>
            </a:fld>
            <a:endParaRPr lang="en-US"/>
          </a:p>
        </p:txBody>
      </p:sp>
      <p:sp>
        <p:nvSpPr>
          <p:cNvPr id="5" name="Date Placeholder 4"/>
          <p:cNvSpPr>
            <a:spLocks noGrp="1"/>
          </p:cNvSpPr>
          <p:nvPr>
            <p:ph type="dt" sz="half" idx="11"/>
          </p:nvPr>
        </p:nvSpPr>
        <p:spPr/>
        <p:txBody>
          <a:bodyPr/>
          <a:lstStyle>
            <a:lvl1pPr>
              <a:defRPr/>
            </a:lvl1pPr>
          </a:lstStyle>
          <a:p>
            <a:endParaRPr lang="en-US"/>
          </a:p>
        </p:txBody>
      </p:sp>
    </p:spTree>
  </p:cSld>
  <p:clrMapOvr>
    <a:masterClrMapping/>
  </p:clrMapOvr>
  <p:transition advClick="0">
    <p:checker/>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200900" y="152400"/>
            <a:ext cx="1943100" cy="67056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371600" y="152400"/>
            <a:ext cx="5676900" cy="67056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3"/>
          <p:cNvSpPr>
            <a:spLocks noGrp="1"/>
          </p:cNvSpPr>
          <p:nvPr>
            <p:ph type="sldNum" sz="quarter" idx="10"/>
          </p:nvPr>
        </p:nvSpPr>
        <p:spPr/>
        <p:txBody>
          <a:bodyPr/>
          <a:lstStyle>
            <a:lvl1pPr>
              <a:defRPr/>
            </a:lvl1pPr>
          </a:lstStyle>
          <a:p>
            <a:fld id="{5B5DA2E3-FB05-440C-82FD-35C0C5F4F1D5}" type="slidenum">
              <a:rPr lang="en-US"/>
              <a:pPr/>
              <a:t>‹#›</a:t>
            </a:fld>
            <a:endParaRPr lang="en-US"/>
          </a:p>
        </p:txBody>
      </p:sp>
      <p:sp>
        <p:nvSpPr>
          <p:cNvPr id="5" name="Date Placeholder 4"/>
          <p:cNvSpPr>
            <a:spLocks noGrp="1"/>
          </p:cNvSpPr>
          <p:nvPr>
            <p:ph type="dt" sz="half" idx="11"/>
          </p:nvPr>
        </p:nvSpPr>
        <p:spPr/>
        <p:txBody>
          <a:bodyPr/>
          <a:lstStyle>
            <a:lvl1pPr>
              <a:defRPr/>
            </a:lvl1pPr>
          </a:lstStyle>
          <a:p>
            <a:endParaRPr lang="en-US"/>
          </a:p>
        </p:txBody>
      </p:sp>
    </p:spTree>
  </p:cSld>
  <p:clrMapOvr>
    <a:masterClrMapping/>
  </p:clrMapOvr>
  <p:transition advClick="0">
    <p:checker/>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371600" y="152400"/>
            <a:ext cx="7772400" cy="6858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1371600" y="762000"/>
            <a:ext cx="3810000" cy="6096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5334000" y="762000"/>
            <a:ext cx="3810000" cy="2971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5334000" y="3886200"/>
            <a:ext cx="3810000" cy="2971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Slide Number Placeholder 5"/>
          <p:cNvSpPr>
            <a:spLocks noGrp="1"/>
          </p:cNvSpPr>
          <p:nvPr>
            <p:ph type="sldNum" sz="quarter" idx="10"/>
          </p:nvPr>
        </p:nvSpPr>
        <p:spPr>
          <a:xfrm>
            <a:off x="-76200" y="6305550"/>
            <a:ext cx="2133600" cy="476250"/>
          </a:xfrm>
        </p:spPr>
        <p:txBody>
          <a:bodyPr/>
          <a:lstStyle>
            <a:lvl1pPr>
              <a:defRPr/>
            </a:lvl1pPr>
          </a:lstStyle>
          <a:p>
            <a:fld id="{9EBC48C1-74F5-4B22-8545-C65A4DB57683}" type="slidenum">
              <a:rPr lang="en-US"/>
              <a:pPr/>
              <a:t>‹#›</a:t>
            </a:fld>
            <a:endParaRPr lang="en-US"/>
          </a:p>
        </p:txBody>
      </p:sp>
      <p:sp>
        <p:nvSpPr>
          <p:cNvPr id="7" name="Date Placeholder 6"/>
          <p:cNvSpPr>
            <a:spLocks noGrp="1"/>
          </p:cNvSpPr>
          <p:nvPr>
            <p:ph type="dt" sz="half" idx="11"/>
          </p:nvPr>
        </p:nvSpPr>
        <p:spPr>
          <a:xfrm>
            <a:off x="-76200" y="6553200"/>
            <a:ext cx="2133600" cy="476250"/>
          </a:xfrm>
        </p:spPr>
        <p:txBody>
          <a:bodyPr/>
          <a:lstStyle>
            <a:lvl1pPr>
              <a:defRPr/>
            </a:lvl1pPr>
          </a:lstStyle>
          <a:p>
            <a:endParaRPr lang="en-US"/>
          </a:p>
        </p:txBody>
      </p:sp>
    </p:spTree>
  </p:cSld>
  <p:clrMapOvr>
    <a:masterClrMapping/>
  </p:clrMapOvr>
  <p:transition advClick="0">
    <p:checker/>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371600" y="152400"/>
            <a:ext cx="7772400" cy="6858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371600" y="762000"/>
            <a:ext cx="3810000" cy="6096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334000" y="762000"/>
            <a:ext cx="3810000" cy="6096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Slide Number Placeholder 4"/>
          <p:cNvSpPr>
            <a:spLocks noGrp="1"/>
          </p:cNvSpPr>
          <p:nvPr>
            <p:ph type="sldNum" sz="quarter" idx="10"/>
          </p:nvPr>
        </p:nvSpPr>
        <p:spPr>
          <a:xfrm>
            <a:off x="-76200" y="6305550"/>
            <a:ext cx="2133600" cy="476250"/>
          </a:xfrm>
        </p:spPr>
        <p:txBody>
          <a:bodyPr/>
          <a:lstStyle>
            <a:lvl1pPr>
              <a:defRPr/>
            </a:lvl1pPr>
          </a:lstStyle>
          <a:p>
            <a:fld id="{B29E62E0-C58A-415D-B5A4-9103E57A0164}" type="slidenum">
              <a:rPr lang="en-US"/>
              <a:pPr/>
              <a:t>‹#›</a:t>
            </a:fld>
            <a:endParaRPr lang="en-US"/>
          </a:p>
        </p:txBody>
      </p:sp>
      <p:sp>
        <p:nvSpPr>
          <p:cNvPr id="6" name="Date Placeholder 5"/>
          <p:cNvSpPr>
            <a:spLocks noGrp="1"/>
          </p:cNvSpPr>
          <p:nvPr>
            <p:ph type="dt" sz="half" idx="11"/>
          </p:nvPr>
        </p:nvSpPr>
        <p:spPr>
          <a:xfrm>
            <a:off x="-76200" y="6553200"/>
            <a:ext cx="2133600" cy="476250"/>
          </a:xfrm>
        </p:spPr>
        <p:txBody>
          <a:bodyPr/>
          <a:lstStyle>
            <a:lvl1pPr>
              <a:defRPr/>
            </a:lvl1pPr>
          </a:lstStyle>
          <a:p>
            <a:endParaRPr lang="en-US"/>
          </a:p>
        </p:txBody>
      </p:sp>
    </p:spTree>
  </p:cSld>
  <p:clrMapOvr>
    <a:masterClrMapping/>
  </p:clrMapOvr>
  <p:transition advClick="0">
    <p:checker/>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1371600" y="152400"/>
            <a:ext cx="7772400" cy="6858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371600" y="762000"/>
            <a:ext cx="3810000" cy="6096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5334000" y="762000"/>
            <a:ext cx="3810000" cy="6096000"/>
          </a:xfrm>
        </p:spPr>
        <p:txBody>
          <a:bodyPr/>
          <a:lstStyle/>
          <a:p>
            <a:endParaRPr lang="en-US"/>
          </a:p>
        </p:txBody>
      </p:sp>
      <p:sp>
        <p:nvSpPr>
          <p:cNvPr id="5" name="Slide Number Placeholder 4"/>
          <p:cNvSpPr>
            <a:spLocks noGrp="1"/>
          </p:cNvSpPr>
          <p:nvPr>
            <p:ph type="sldNum" sz="quarter" idx="10"/>
          </p:nvPr>
        </p:nvSpPr>
        <p:spPr>
          <a:xfrm>
            <a:off x="-76200" y="6305550"/>
            <a:ext cx="2133600" cy="476250"/>
          </a:xfrm>
        </p:spPr>
        <p:txBody>
          <a:bodyPr/>
          <a:lstStyle>
            <a:lvl1pPr>
              <a:defRPr/>
            </a:lvl1pPr>
          </a:lstStyle>
          <a:p>
            <a:fld id="{CB2BE959-661D-4E23-82A8-90149B5F4B8A}" type="slidenum">
              <a:rPr lang="en-US"/>
              <a:pPr/>
              <a:t>‹#›</a:t>
            </a:fld>
            <a:endParaRPr lang="en-US"/>
          </a:p>
        </p:txBody>
      </p:sp>
      <p:sp>
        <p:nvSpPr>
          <p:cNvPr id="6" name="Date Placeholder 5"/>
          <p:cNvSpPr>
            <a:spLocks noGrp="1"/>
          </p:cNvSpPr>
          <p:nvPr>
            <p:ph type="dt" sz="half" idx="11"/>
          </p:nvPr>
        </p:nvSpPr>
        <p:spPr>
          <a:xfrm>
            <a:off x="-76200" y="6553200"/>
            <a:ext cx="2133600" cy="476250"/>
          </a:xfrm>
        </p:spPr>
        <p:txBody>
          <a:bodyPr/>
          <a:lstStyle>
            <a:lvl1pPr>
              <a:defRPr/>
            </a:lvl1pPr>
          </a:lstStyle>
          <a:p>
            <a:endParaRPr lang="en-US"/>
          </a:p>
        </p:txBody>
      </p:sp>
    </p:spTree>
  </p:cSld>
  <p:clrMapOvr>
    <a:masterClrMapping/>
  </p:clrMapOvr>
  <p:transition advClick="0">
    <p:checker/>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371600" y="152400"/>
            <a:ext cx="7772400" cy="6858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371600" y="762000"/>
            <a:ext cx="3810000" cy="6096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5334000" y="762000"/>
            <a:ext cx="3810000" cy="2971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5334000" y="3886200"/>
            <a:ext cx="3810000" cy="2971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Slide Number Placeholder 5"/>
          <p:cNvSpPr>
            <a:spLocks noGrp="1"/>
          </p:cNvSpPr>
          <p:nvPr>
            <p:ph type="sldNum" sz="quarter" idx="10"/>
          </p:nvPr>
        </p:nvSpPr>
        <p:spPr>
          <a:xfrm>
            <a:off x="-76200" y="6305550"/>
            <a:ext cx="2133600" cy="476250"/>
          </a:xfrm>
        </p:spPr>
        <p:txBody>
          <a:bodyPr/>
          <a:lstStyle>
            <a:lvl1pPr>
              <a:defRPr/>
            </a:lvl1pPr>
          </a:lstStyle>
          <a:p>
            <a:fld id="{CDB97E9F-49A8-45FD-909D-FF0F1BCB15CA}" type="slidenum">
              <a:rPr lang="en-US"/>
              <a:pPr/>
              <a:t>‹#›</a:t>
            </a:fld>
            <a:endParaRPr lang="en-US"/>
          </a:p>
        </p:txBody>
      </p:sp>
      <p:sp>
        <p:nvSpPr>
          <p:cNvPr id="7" name="Date Placeholder 6"/>
          <p:cNvSpPr>
            <a:spLocks noGrp="1"/>
          </p:cNvSpPr>
          <p:nvPr>
            <p:ph type="dt" sz="half" idx="11"/>
          </p:nvPr>
        </p:nvSpPr>
        <p:spPr>
          <a:xfrm>
            <a:off x="-76200" y="6553200"/>
            <a:ext cx="2133600" cy="476250"/>
          </a:xfrm>
        </p:spPr>
        <p:txBody>
          <a:bodyPr/>
          <a:lstStyle>
            <a:lvl1pPr>
              <a:defRPr/>
            </a:lvl1pPr>
          </a:lstStyle>
          <a:p>
            <a:endParaRPr lang="en-US"/>
          </a:p>
        </p:txBody>
      </p:sp>
    </p:spTree>
  </p:cSld>
  <p:clrMapOvr>
    <a:masterClrMapping/>
  </p:clrMapOvr>
  <p:transition advClick="0">
    <p:checker/>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1371600" y="152400"/>
            <a:ext cx="7772400" cy="68580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1371600" y="762000"/>
            <a:ext cx="3810000" cy="2971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5334000" y="762000"/>
            <a:ext cx="3810000" cy="2971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1371600" y="3886200"/>
            <a:ext cx="3810000" cy="2971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5334000" y="3886200"/>
            <a:ext cx="3810000" cy="2971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6"/>
          <p:cNvSpPr>
            <a:spLocks noGrp="1"/>
          </p:cNvSpPr>
          <p:nvPr>
            <p:ph type="sldNum" sz="quarter" idx="10"/>
          </p:nvPr>
        </p:nvSpPr>
        <p:spPr>
          <a:xfrm>
            <a:off x="-76200" y="6305550"/>
            <a:ext cx="2133600" cy="476250"/>
          </a:xfrm>
        </p:spPr>
        <p:txBody>
          <a:bodyPr/>
          <a:lstStyle>
            <a:lvl1pPr>
              <a:defRPr/>
            </a:lvl1pPr>
          </a:lstStyle>
          <a:p>
            <a:fld id="{AA42013C-6311-4C56-94E9-67030C9BC7BB}" type="slidenum">
              <a:rPr lang="en-US"/>
              <a:pPr/>
              <a:t>‹#›</a:t>
            </a:fld>
            <a:endParaRPr lang="en-US"/>
          </a:p>
        </p:txBody>
      </p:sp>
      <p:sp>
        <p:nvSpPr>
          <p:cNvPr id="8" name="Date Placeholder 7"/>
          <p:cNvSpPr>
            <a:spLocks noGrp="1"/>
          </p:cNvSpPr>
          <p:nvPr>
            <p:ph type="dt" sz="half" idx="11"/>
          </p:nvPr>
        </p:nvSpPr>
        <p:spPr>
          <a:xfrm>
            <a:off x="-76200" y="6553200"/>
            <a:ext cx="2133600" cy="476250"/>
          </a:xfrm>
        </p:spPr>
        <p:txBody>
          <a:bodyPr/>
          <a:lstStyle>
            <a:lvl1pPr>
              <a:defRPr/>
            </a:lvl1pPr>
          </a:lstStyle>
          <a:p>
            <a:endParaRPr lang="en-US"/>
          </a:p>
        </p:txBody>
      </p:sp>
    </p:spTree>
  </p:cSld>
  <p:clrMapOvr>
    <a:masterClrMapping/>
  </p:clrMapOvr>
  <p:transition advClick="0">
    <p:checker/>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1371600" y="152400"/>
            <a:ext cx="7772400" cy="6858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1371600" y="762000"/>
            <a:ext cx="7772400" cy="6096000"/>
          </a:xfrm>
        </p:spPr>
        <p:txBody>
          <a:bodyPr/>
          <a:lstStyle/>
          <a:p>
            <a:endParaRPr lang="en-US"/>
          </a:p>
        </p:txBody>
      </p:sp>
      <p:sp>
        <p:nvSpPr>
          <p:cNvPr id="4" name="Slide Number Placeholder 3"/>
          <p:cNvSpPr>
            <a:spLocks noGrp="1"/>
          </p:cNvSpPr>
          <p:nvPr>
            <p:ph type="sldNum" sz="quarter" idx="10"/>
          </p:nvPr>
        </p:nvSpPr>
        <p:spPr>
          <a:xfrm>
            <a:off x="-76200" y="6305550"/>
            <a:ext cx="2133600" cy="476250"/>
          </a:xfrm>
        </p:spPr>
        <p:txBody>
          <a:bodyPr/>
          <a:lstStyle>
            <a:lvl1pPr>
              <a:defRPr/>
            </a:lvl1pPr>
          </a:lstStyle>
          <a:p>
            <a:fld id="{8DE3A3AE-47D0-4DE9-B8A7-67EB0A111C95}" type="slidenum">
              <a:rPr lang="en-US"/>
              <a:pPr/>
              <a:t>‹#›</a:t>
            </a:fld>
            <a:endParaRPr lang="en-US"/>
          </a:p>
        </p:txBody>
      </p:sp>
      <p:sp>
        <p:nvSpPr>
          <p:cNvPr id="5" name="Date Placeholder 4"/>
          <p:cNvSpPr>
            <a:spLocks noGrp="1"/>
          </p:cNvSpPr>
          <p:nvPr>
            <p:ph type="dt" sz="half" idx="11"/>
          </p:nvPr>
        </p:nvSpPr>
        <p:spPr>
          <a:xfrm>
            <a:off x="-76200" y="6553200"/>
            <a:ext cx="2133600" cy="476250"/>
          </a:xfrm>
        </p:spPr>
        <p:txBody>
          <a:bodyPr/>
          <a:lstStyle>
            <a:lvl1pPr>
              <a:defRPr/>
            </a:lvl1pPr>
          </a:lstStyle>
          <a:p>
            <a:endParaRPr lang="en-US"/>
          </a:p>
        </p:txBody>
      </p:sp>
    </p:spTree>
  </p:cSld>
  <p:clrMapOvr>
    <a:masterClrMapping/>
  </p:clrMapOvr>
  <p:transition advClick="0">
    <p:checke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3.gif"/><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2.gi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6.gif"/><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5.gif"/><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4.gi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18" Type="http://schemas.openxmlformats.org/officeDocument/2006/relationships/theme" Target="../theme/theme2.xml"/><Relationship Id="rId3" Type="http://schemas.openxmlformats.org/officeDocument/2006/relationships/slideLayout" Target="../slideLayouts/slideLayout20.xml"/><Relationship Id="rId21" Type="http://schemas.openxmlformats.org/officeDocument/2006/relationships/image" Target="../media/image3.gif"/><Relationship Id="rId7" Type="http://schemas.openxmlformats.org/officeDocument/2006/relationships/slideLayout" Target="../slideLayouts/slideLayout24.xml"/><Relationship Id="rId12" Type="http://schemas.openxmlformats.org/officeDocument/2006/relationships/slideLayout" Target="../slideLayouts/slideLayout29.xml"/><Relationship Id="rId17" Type="http://schemas.openxmlformats.org/officeDocument/2006/relationships/slideLayout" Target="../slideLayouts/slideLayout34.xml"/><Relationship Id="rId2" Type="http://schemas.openxmlformats.org/officeDocument/2006/relationships/slideLayout" Target="../slideLayouts/slideLayout19.xml"/><Relationship Id="rId16" Type="http://schemas.openxmlformats.org/officeDocument/2006/relationships/slideLayout" Target="../slideLayouts/slideLayout33.xml"/><Relationship Id="rId20" Type="http://schemas.openxmlformats.org/officeDocument/2006/relationships/image" Target="../media/image2.gif"/><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24" Type="http://schemas.openxmlformats.org/officeDocument/2006/relationships/image" Target="../media/image6.gif"/><Relationship Id="rId5" Type="http://schemas.openxmlformats.org/officeDocument/2006/relationships/slideLayout" Target="../slideLayouts/slideLayout22.xml"/><Relationship Id="rId15" Type="http://schemas.openxmlformats.org/officeDocument/2006/relationships/slideLayout" Target="../slideLayouts/slideLayout32.xml"/><Relationship Id="rId23" Type="http://schemas.openxmlformats.org/officeDocument/2006/relationships/image" Target="../media/image5.gif"/><Relationship Id="rId10" Type="http://schemas.openxmlformats.org/officeDocument/2006/relationships/slideLayout" Target="../slideLayouts/slideLayout27.xml"/><Relationship Id="rId19" Type="http://schemas.openxmlformats.org/officeDocument/2006/relationships/image" Target="../media/image1.jpeg"/><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slideLayout" Target="../slideLayouts/slideLayout31.xml"/><Relationship Id="rId22" Type="http://schemas.openxmlformats.org/officeDocument/2006/relationships/image" Target="../media/image4.gif"/></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slideLayout" Target="../slideLayouts/slideLayout47.xml"/><Relationship Id="rId18" Type="http://schemas.openxmlformats.org/officeDocument/2006/relationships/theme" Target="../theme/theme3.xml"/><Relationship Id="rId3" Type="http://schemas.openxmlformats.org/officeDocument/2006/relationships/slideLayout" Target="../slideLayouts/slideLayout37.xml"/><Relationship Id="rId21" Type="http://schemas.openxmlformats.org/officeDocument/2006/relationships/image" Target="../media/image3.gif"/><Relationship Id="rId7" Type="http://schemas.openxmlformats.org/officeDocument/2006/relationships/slideLayout" Target="../slideLayouts/slideLayout41.xml"/><Relationship Id="rId12" Type="http://schemas.openxmlformats.org/officeDocument/2006/relationships/slideLayout" Target="../slideLayouts/slideLayout46.xml"/><Relationship Id="rId17" Type="http://schemas.openxmlformats.org/officeDocument/2006/relationships/slideLayout" Target="../slideLayouts/slideLayout51.xml"/><Relationship Id="rId2" Type="http://schemas.openxmlformats.org/officeDocument/2006/relationships/slideLayout" Target="../slideLayouts/slideLayout36.xml"/><Relationship Id="rId16" Type="http://schemas.openxmlformats.org/officeDocument/2006/relationships/slideLayout" Target="../slideLayouts/slideLayout50.xml"/><Relationship Id="rId20" Type="http://schemas.openxmlformats.org/officeDocument/2006/relationships/image" Target="../media/image2.gif"/><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24" Type="http://schemas.openxmlformats.org/officeDocument/2006/relationships/image" Target="../media/image6.gif"/><Relationship Id="rId5" Type="http://schemas.openxmlformats.org/officeDocument/2006/relationships/slideLayout" Target="../slideLayouts/slideLayout39.xml"/><Relationship Id="rId15" Type="http://schemas.openxmlformats.org/officeDocument/2006/relationships/slideLayout" Target="../slideLayouts/slideLayout49.xml"/><Relationship Id="rId23" Type="http://schemas.openxmlformats.org/officeDocument/2006/relationships/image" Target="../media/image5.gif"/><Relationship Id="rId10" Type="http://schemas.openxmlformats.org/officeDocument/2006/relationships/slideLayout" Target="../slideLayouts/slideLayout44.xml"/><Relationship Id="rId19" Type="http://schemas.openxmlformats.org/officeDocument/2006/relationships/image" Target="../media/image1.jpeg"/><Relationship Id="rId4" Type="http://schemas.openxmlformats.org/officeDocument/2006/relationships/slideLayout" Target="../slideLayouts/slideLayout38.xml"/><Relationship Id="rId9" Type="http://schemas.openxmlformats.org/officeDocument/2006/relationships/slideLayout" Target="../slideLayouts/slideLayout43.xml"/><Relationship Id="rId14" Type="http://schemas.openxmlformats.org/officeDocument/2006/relationships/slideLayout" Target="../slideLayouts/slideLayout48.xml"/><Relationship Id="rId22" Type="http://schemas.openxmlformats.org/officeDocument/2006/relationships/image" Target="../media/image4.gi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31" name="Picture 7" descr="1024x768bg_01a"/>
          <p:cNvPicPr>
            <a:picLocks noChangeAspect="1" noChangeArrowheads="1"/>
          </p:cNvPicPr>
          <p:nvPr/>
        </p:nvPicPr>
        <p:blipFill>
          <a:blip r:embed="rId19">
            <a:lum bright="-12000"/>
          </a:blip>
          <a:srcRect/>
          <a:stretch>
            <a:fillRect/>
          </a:stretch>
        </p:blipFill>
        <p:spPr bwMode="auto">
          <a:xfrm>
            <a:off x="0" y="0"/>
            <a:ext cx="9144000" cy="6858000"/>
          </a:xfrm>
          <a:prstGeom prst="rect">
            <a:avLst/>
          </a:prstGeom>
          <a:noFill/>
        </p:spPr>
      </p:pic>
      <p:sp>
        <p:nvSpPr>
          <p:cNvPr id="1032" name="Rectangle 8"/>
          <p:cNvSpPr>
            <a:spLocks noChangeArrowheads="1"/>
          </p:cNvSpPr>
          <p:nvPr/>
        </p:nvSpPr>
        <p:spPr bwMode="auto">
          <a:xfrm>
            <a:off x="0" y="0"/>
            <a:ext cx="1371600" cy="6858000"/>
          </a:xfrm>
          <a:prstGeom prst="rect">
            <a:avLst/>
          </a:prstGeom>
          <a:gradFill rotWithShape="1">
            <a:gsLst>
              <a:gs pos="0">
                <a:schemeClr val="accent1"/>
              </a:gs>
              <a:gs pos="100000">
                <a:srgbClr val="003A39"/>
              </a:gs>
            </a:gsLst>
            <a:path path="rect">
              <a:fillToRect l="100000" t="100000"/>
            </a:path>
          </a:gradFill>
          <a:ln w="9525">
            <a:noFill/>
            <a:miter lim="800000"/>
            <a:headEnd/>
            <a:tailEnd/>
          </a:ln>
          <a:effectLst/>
        </p:spPr>
        <p:txBody>
          <a:bodyPr wrap="none" anchor="ctr"/>
          <a:lstStyle/>
          <a:p>
            <a:endParaRPr lang="en-US"/>
          </a:p>
        </p:txBody>
      </p:sp>
      <p:sp>
        <p:nvSpPr>
          <p:cNvPr id="1030" name="Rectangle 6"/>
          <p:cNvSpPr>
            <a:spLocks noGrp="1" noChangeArrowheads="1"/>
          </p:cNvSpPr>
          <p:nvPr>
            <p:ph type="sldNum" sz="quarter" idx="4"/>
          </p:nvPr>
        </p:nvSpPr>
        <p:spPr bwMode="auto">
          <a:xfrm>
            <a:off x="-76200" y="6305550"/>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600" b="1">
                <a:solidFill>
                  <a:srgbClr val="E9EC7C"/>
                </a:solidFill>
              </a:defRPr>
            </a:lvl1pPr>
          </a:lstStyle>
          <a:p>
            <a:fld id="{D8835996-4CE2-480E-B405-111284F71B16}" type="slidenum">
              <a:rPr lang="en-US"/>
              <a:pPr/>
              <a:t>‹#›</a:t>
            </a:fld>
            <a:endParaRPr lang="en-US"/>
          </a:p>
        </p:txBody>
      </p:sp>
      <p:sp>
        <p:nvSpPr>
          <p:cNvPr id="1028" name="Rectangle 4"/>
          <p:cNvSpPr>
            <a:spLocks noGrp="1" noChangeArrowheads="1"/>
          </p:cNvSpPr>
          <p:nvPr>
            <p:ph type="dt" sz="half" idx="2"/>
          </p:nvPr>
        </p:nvSpPr>
        <p:spPr bwMode="auto">
          <a:xfrm>
            <a:off x="-76200" y="6553200"/>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600" b="1">
                <a:solidFill>
                  <a:srgbClr val="FE906E"/>
                </a:solidFill>
              </a:defRPr>
            </a:lvl1pPr>
          </a:lstStyle>
          <a:p>
            <a:endParaRPr lang="en-US"/>
          </a:p>
        </p:txBody>
      </p:sp>
      <p:sp>
        <p:nvSpPr>
          <p:cNvPr id="1026" name="Rectangle 2"/>
          <p:cNvSpPr>
            <a:spLocks noGrp="1" noChangeArrowheads="1"/>
          </p:cNvSpPr>
          <p:nvPr>
            <p:ph type="title"/>
          </p:nvPr>
        </p:nvSpPr>
        <p:spPr bwMode="auto">
          <a:xfrm>
            <a:off x="1371600" y="152400"/>
            <a:ext cx="7772400" cy="6858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dirty="0" smtClean="0"/>
              <a:t>Click to edit Master title style</a:t>
            </a:r>
          </a:p>
        </p:txBody>
      </p:sp>
      <p:sp>
        <p:nvSpPr>
          <p:cNvPr id="1027" name="Rectangle 3"/>
          <p:cNvSpPr>
            <a:spLocks noGrp="1" noChangeArrowheads="1"/>
          </p:cNvSpPr>
          <p:nvPr>
            <p:ph type="body" idx="1"/>
          </p:nvPr>
        </p:nvSpPr>
        <p:spPr bwMode="auto">
          <a:xfrm>
            <a:off x="1371600" y="762000"/>
            <a:ext cx="7772400" cy="6096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Tree>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 id="2147483697" r:id="rId4"/>
    <p:sldLayoutId id="2147483698" r:id="rId5"/>
    <p:sldLayoutId id="2147483699" r:id="rId6"/>
    <p:sldLayoutId id="2147483700" r:id="rId7"/>
    <p:sldLayoutId id="2147483701" r:id="rId8"/>
    <p:sldLayoutId id="2147483702" r:id="rId9"/>
    <p:sldLayoutId id="2147483703" r:id="rId10"/>
    <p:sldLayoutId id="2147483704" r:id="rId11"/>
    <p:sldLayoutId id="2147483705" r:id="rId12"/>
    <p:sldLayoutId id="2147483706" r:id="rId13"/>
    <p:sldLayoutId id="2147483707" r:id="rId14"/>
    <p:sldLayoutId id="2147483708" r:id="rId15"/>
    <p:sldLayoutId id="2147483709" r:id="rId16"/>
    <p:sldLayoutId id="2147483710" r:id="rId17"/>
  </p:sldLayoutIdLst>
  <p:transition advClick="0">
    <p:checker/>
  </p:transition>
  <p:timing>
    <p:tnLst>
      <p:par>
        <p:cTn id="1" dur="indefinite" restart="never" nodeType="tmRoot"/>
      </p:par>
    </p:tnLst>
  </p:timing>
  <p:hf sldNum="0" hdr="0" ftr="0" dt="0"/>
  <p:txStyles>
    <p:titleStyle>
      <a:lvl1pPr algn="ctr" rtl="0" fontAlgn="base">
        <a:spcBef>
          <a:spcPct val="0"/>
        </a:spcBef>
        <a:spcAft>
          <a:spcPct val="0"/>
        </a:spcAft>
        <a:defRPr sz="3200">
          <a:solidFill>
            <a:srgbClr val="B8FA76"/>
          </a:solidFill>
          <a:latin typeface="Consolas" pitchFamily="49" charset="0"/>
          <a:ea typeface="+mj-ea"/>
          <a:cs typeface="+mj-cs"/>
        </a:defRPr>
      </a:lvl1pPr>
      <a:lvl2pPr algn="ctr" rtl="0" fontAlgn="base">
        <a:spcBef>
          <a:spcPct val="0"/>
        </a:spcBef>
        <a:spcAft>
          <a:spcPct val="0"/>
        </a:spcAft>
        <a:defRPr sz="3200">
          <a:solidFill>
            <a:srgbClr val="B8FA76"/>
          </a:solidFill>
          <a:latin typeface="Manga Temple" pitchFamily="34" charset="0"/>
        </a:defRPr>
      </a:lvl2pPr>
      <a:lvl3pPr algn="ctr" rtl="0" fontAlgn="base">
        <a:spcBef>
          <a:spcPct val="0"/>
        </a:spcBef>
        <a:spcAft>
          <a:spcPct val="0"/>
        </a:spcAft>
        <a:defRPr sz="3200">
          <a:solidFill>
            <a:srgbClr val="B8FA76"/>
          </a:solidFill>
          <a:latin typeface="Manga Temple" pitchFamily="34" charset="0"/>
        </a:defRPr>
      </a:lvl3pPr>
      <a:lvl4pPr algn="ctr" rtl="0" fontAlgn="base">
        <a:spcBef>
          <a:spcPct val="0"/>
        </a:spcBef>
        <a:spcAft>
          <a:spcPct val="0"/>
        </a:spcAft>
        <a:defRPr sz="3200">
          <a:solidFill>
            <a:srgbClr val="B8FA76"/>
          </a:solidFill>
          <a:latin typeface="Manga Temple" pitchFamily="34" charset="0"/>
        </a:defRPr>
      </a:lvl4pPr>
      <a:lvl5pPr algn="ctr" rtl="0" fontAlgn="base">
        <a:spcBef>
          <a:spcPct val="0"/>
        </a:spcBef>
        <a:spcAft>
          <a:spcPct val="0"/>
        </a:spcAft>
        <a:defRPr sz="3200">
          <a:solidFill>
            <a:srgbClr val="B8FA76"/>
          </a:solidFill>
          <a:latin typeface="Manga Temple" pitchFamily="34" charset="0"/>
        </a:defRPr>
      </a:lvl5pPr>
      <a:lvl6pPr marL="457200" algn="ctr" rtl="0" fontAlgn="base">
        <a:spcBef>
          <a:spcPct val="0"/>
        </a:spcBef>
        <a:spcAft>
          <a:spcPct val="0"/>
        </a:spcAft>
        <a:defRPr sz="3200">
          <a:solidFill>
            <a:srgbClr val="B8FA76"/>
          </a:solidFill>
          <a:latin typeface="Manga Temple" pitchFamily="34" charset="0"/>
        </a:defRPr>
      </a:lvl6pPr>
      <a:lvl7pPr marL="914400" algn="ctr" rtl="0" fontAlgn="base">
        <a:spcBef>
          <a:spcPct val="0"/>
        </a:spcBef>
        <a:spcAft>
          <a:spcPct val="0"/>
        </a:spcAft>
        <a:defRPr sz="3200">
          <a:solidFill>
            <a:srgbClr val="B8FA76"/>
          </a:solidFill>
          <a:latin typeface="Manga Temple" pitchFamily="34" charset="0"/>
        </a:defRPr>
      </a:lvl7pPr>
      <a:lvl8pPr marL="1371600" algn="ctr" rtl="0" fontAlgn="base">
        <a:spcBef>
          <a:spcPct val="0"/>
        </a:spcBef>
        <a:spcAft>
          <a:spcPct val="0"/>
        </a:spcAft>
        <a:defRPr sz="3200">
          <a:solidFill>
            <a:srgbClr val="B8FA76"/>
          </a:solidFill>
          <a:latin typeface="Manga Temple" pitchFamily="34" charset="0"/>
        </a:defRPr>
      </a:lvl8pPr>
      <a:lvl9pPr marL="1828800" algn="ctr" rtl="0" fontAlgn="base">
        <a:spcBef>
          <a:spcPct val="0"/>
        </a:spcBef>
        <a:spcAft>
          <a:spcPct val="0"/>
        </a:spcAft>
        <a:defRPr sz="3200">
          <a:solidFill>
            <a:srgbClr val="B8FA76"/>
          </a:solidFill>
          <a:latin typeface="Manga Temple" pitchFamily="34" charset="0"/>
        </a:defRPr>
      </a:lvl9pPr>
    </p:titleStyle>
    <p:bodyStyle>
      <a:lvl1pPr marL="342900" indent="-342900" algn="l" rtl="0" fontAlgn="base">
        <a:spcBef>
          <a:spcPct val="20000"/>
        </a:spcBef>
        <a:spcAft>
          <a:spcPct val="0"/>
        </a:spcAft>
        <a:buSzPct val="75000"/>
        <a:buBlip>
          <a:blip r:embed="rId20"/>
        </a:buBlip>
        <a:defRPr sz="2800">
          <a:solidFill>
            <a:srgbClr val="C5F3D8"/>
          </a:solidFill>
          <a:latin typeface="Comic Sans MS" pitchFamily="66" charset="0"/>
          <a:ea typeface="+mn-ea"/>
          <a:cs typeface="+mn-cs"/>
        </a:defRPr>
      </a:lvl1pPr>
      <a:lvl2pPr marL="742950" indent="-285750" algn="l" rtl="0" fontAlgn="base">
        <a:spcBef>
          <a:spcPct val="20000"/>
        </a:spcBef>
        <a:spcAft>
          <a:spcPct val="0"/>
        </a:spcAft>
        <a:buSzPct val="80000"/>
        <a:buBlip>
          <a:blip r:embed="rId21"/>
        </a:buBlip>
        <a:defRPr sz="2400">
          <a:solidFill>
            <a:srgbClr val="FCE092"/>
          </a:solidFill>
          <a:latin typeface="Comic Sans MS" pitchFamily="66" charset="0"/>
        </a:defRPr>
      </a:lvl2pPr>
      <a:lvl3pPr marL="1143000" indent="-228600" algn="l" rtl="0" fontAlgn="base">
        <a:spcBef>
          <a:spcPct val="20000"/>
        </a:spcBef>
        <a:spcAft>
          <a:spcPct val="0"/>
        </a:spcAft>
        <a:buBlip>
          <a:blip r:embed="rId22"/>
        </a:buBlip>
        <a:defRPr sz="2000">
          <a:solidFill>
            <a:srgbClr val="FBAF71"/>
          </a:solidFill>
          <a:latin typeface="Comic Sans MS" pitchFamily="66" charset="0"/>
        </a:defRPr>
      </a:lvl3pPr>
      <a:lvl4pPr marL="1600200" indent="-228600" algn="l" rtl="0" fontAlgn="base">
        <a:spcBef>
          <a:spcPct val="20000"/>
        </a:spcBef>
        <a:spcAft>
          <a:spcPct val="0"/>
        </a:spcAft>
        <a:buBlip>
          <a:blip r:embed="rId23"/>
        </a:buBlip>
        <a:defRPr>
          <a:solidFill>
            <a:srgbClr val="F88FFB"/>
          </a:solidFill>
          <a:latin typeface="Comic Sans MS" pitchFamily="66" charset="0"/>
        </a:defRPr>
      </a:lvl4pPr>
      <a:lvl5pPr marL="2057400" indent="-228600" algn="l" rtl="0" fontAlgn="base">
        <a:spcBef>
          <a:spcPct val="20000"/>
        </a:spcBef>
        <a:spcAft>
          <a:spcPct val="0"/>
        </a:spcAft>
        <a:buBlip>
          <a:blip r:embed="rId24"/>
        </a:buBlip>
        <a:defRPr>
          <a:solidFill>
            <a:srgbClr val="C0D3B1"/>
          </a:solidFill>
          <a:latin typeface="Comic Sans MS" pitchFamily="66" charset="0"/>
        </a:defRPr>
      </a:lvl5pPr>
      <a:lvl6pPr marL="2514600" indent="-228600" algn="l" rtl="0" fontAlgn="base">
        <a:spcBef>
          <a:spcPct val="20000"/>
        </a:spcBef>
        <a:spcAft>
          <a:spcPct val="0"/>
        </a:spcAft>
        <a:buBlip>
          <a:blip r:embed="rId24"/>
        </a:buBlip>
        <a:defRPr>
          <a:solidFill>
            <a:srgbClr val="C0D3B1"/>
          </a:solidFill>
          <a:latin typeface="+mn-lt"/>
        </a:defRPr>
      </a:lvl6pPr>
      <a:lvl7pPr marL="2971800" indent="-228600" algn="l" rtl="0" fontAlgn="base">
        <a:spcBef>
          <a:spcPct val="20000"/>
        </a:spcBef>
        <a:spcAft>
          <a:spcPct val="0"/>
        </a:spcAft>
        <a:buBlip>
          <a:blip r:embed="rId24"/>
        </a:buBlip>
        <a:defRPr>
          <a:solidFill>
            <a:srgbClr val="C0D3B1"/>
          </a:solidFill>
          <a:latin typeface="+mn-lt"/>
        </a:defRPr>
      </a:lvl7pPr>
      <a:lvl8pPr marL="3429000" indent="-228600" algn="l" rtl="0" fontAlgn="base">
        <a:spcBef>
          <a:spcPct val="20000"/>
        </a:spcBef>
        <a:spcAft>
          <a:spcPct val="0"/>
        </a:spcAft>
        <a:buBlip>
          <a:blip r:embed="rId24"/>
        </a:buBlip>
        <a:defRPr>
          <a:solidFill>
            <a:srgbClr val="C0D3B1"/>
          </a:solidFill>
          <a:latin typeface="+mn-lt"/>
        </a:defRPr>
      </a:lvl8pPr>
      <a:lvl9pPr marL="3886200" indent="-228600" algn="l" rtl="0" fontAlgn="base">
        <a:spcBef>
          <a:spcPct val="20000"/>
        </a:spcBef>
        <a:spcAft>
          <a:spcPct val="0"/>
        </a:spcAft>
        <a:buBlip>
          <a:blip r:embed="rId24"/>
        </a:buBlip>
        <a:defRPr>
          <a:solidFill>
            <a:srgbClr val="C0D3B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31" name="Picture 7" descr="1024x768bg_01a"/>
          <p:cNvPicPr>
            <a:picLocks noChangeAspect="1" noChangeArrowheads="1"/>
          </p:cNvPicPr>
          <p:nvPr/>
        </p:nvPicPr>
        <p:blipFill>
          <a:blip r:embed="rId19">
            <a:lum bright="-12000"/>
          </a:blip>
          <a:srcRect/>
          <a:stretch>
            <a:fillRect/>
          </a:stretch>
        </p:blipFill>
        <p:spPr bwMode="auto">
          <a:xfrm>
            <a:off x="0" y="0"/>
            <a:ext cx="9144000" cy="6858000"/>
          </a:xfrm>
          <a:prstGeom prst="rect">
            <a:avLst/>
          </a:prstGeom>
          <a:noFill/>
        </p:spPr>
      </p:pic>
      <p:sp>
        <p:nvSpPr>
          <p:cNvPr id="1032" name="Rectangle 8"/>
          <p:cNvSpPr>
            <a:spLocks noChangeArrowheads="1"/>
          </p:cNvSpPr>
          <p:nvPr/>
        </p:nvSpPr>
        <p:spPr bwMode="auto">
          <a:xfrm>
            <a:off x="0" y="0"/>
            <a:ext cx="1371600" cy="6858000"/>
          </a:xfrm>
          <a:prstGeom prst="rect">
            <a:avLst/>
          </a:prstGeom>
          <a:gradFill rotWithShape="1">
            <a:gsLst>
              <a:gs pos="0">
                <a:schemeClr val="accent1"/>
              </a:gs>
              <a:gs pos="100000">
                <a:srgbClr val="003A39"/>
              </a:gs>
            </a:gsLst>
            <a:path path="rect">
              <a:fillToRect l="100000" t="100000"/>
            </a:path>
          </a:gradFill>
          <a:ln w="9525">
            <a:noFill/>
            <a:miter lim="800000"/>
            <a:headEnd/>
            <a:tailEnd/>
          </a:ln>
          <a:effectLst/>
        </p:spPr>
        <p:txBody>
          <a:bodyPr wrap="none" anchor="ctr"/>
          <a:lstStyle/>
          <a:p>
            <a:endParaRPr lang="en-US"/>
          </a:p>
        </p:txBody>
      </p:sp>
      <p:sp>
        <p:nvSpPr>
          <p:cNvPr id="1030" name="Rectangle 6"/>
          <p:cNvSpPr>
            <a:spLocks noGrp="1" noChangeArrowheads="1"/>
          </p:cNvSpPr>
          <p:nvPr>
            <p:ph type="sldNum" sz="quarter" idx="4"/>
          </p:nvPr>
        </p:nvSpPr>
        <p:spPr bwMode="auto">
          <a:xfrm>
            <a:off x="-76200" y="6305550"/>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600" b="1">
                <a:solidFill>
                  <a:srgbClr val="E9EC7C"/>
                </a:solidFill>
              </a:defRPr>
            </a:lvl1pPr>
          </a:lstStyle>
          <a:p>
            <a:fld id="{D8835996-4CE2-480E-B405-111284F71B16}" type="slidenum">
              <a:rPr lang="en-US"/>
              <a:pPr/>
              <a:t>‹#›</a:t>
            </a:fld>
            <a:endParaRPr lang="en-US"/>
          </a:p>
        </p:txBody>
      </p:sp>
      <p:sp>
        <p:nvSpPr>
          <p:cNvPr id="1028" name="Rectangle 4"/>
          <p:cNvSpPr>
            <a:spLocks noGrp="1" noChangeArrowheads="1"/>
          </p:cNvSpPr>
          <p:nvPr>
            <p:ph type="dt" sz="half" idx="2"/>
          </p:nvPr>
        </p:nvSpPr>
        <p:spPr bwMode="auto">
          <a:xfrm>
            <a:off x="-76200" y="6553200"/>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600" b="1">
                <a:solidFill>
                  <a:srgbClr val="FE906E"/>
                </a:solidFill>
              </a:defRPr>
            </a:lvl1pPr>
          </a:lstStyle>
          <a:p>
            <a:endParaRPr lang="en-US"/>
          </a:p>
        </p:txBody>
      </p:sp>
      <p:sp>
        <p:nvSpPr>
          <p:cNvPr id="1026" name="Rectangle 2"/>
          <p:cNvSpPr>
            <a:spLocks noGrp="1" noChangeArrowheads="1"/>
          </p:cNvSpPr>
          <p:nvPr>
            <p:ph type="title"/>
          </p:nvPr>
        </p:nvSpPr>
        <p:spPr bwMode="auto">
          <a:xfrm>
            <a:off x="1371600" y="152400"/>
            <a:ext cx="7772400" cy="6858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1371600" y="762000"/>
            <a:ext cx="7772400" cy="6096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 id="2147483723" r:id="rId12"/>
    <p:sldLayoutId id="2147483724" r:id="rId13"/>
    <p:sldLayoutId id="2147483725" r:id="rId14"/>
    <p:sldLayoutId id="2147483726" r:id="rId15"/>
    <p:sldLayoutId id="2147483727" r:id="rId16"/>
    <p:sldLayoutId id="2147483728" r:id="rId17"/>
  </p:sldLayoutIdLst>
  <p:transition advClick="0">
    <p:check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4" presetClass="entr" presetSubtype="0" accel="100000" fill="hold" grpId="0" nodeType="after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p:cTn id="7" dur="500" fill="hold"/>
                                        <p:tgtEl>
                                          <p:spTgt spid="1026"/>
                                        </p:tgtEl>
                                        <p:attrNameLst>
                                          <p:attrName>ppt_w</p:attrName>
                                        </p:attrNameLst>
                                      </p:cBhvr>
                                      <p:tavLst>
                                        <p:tav tm="0">
                                          <p:val>
                                            <p:strVal val="#ppt_w*0.05"/>
                                          </p:val>
                                        </p:tav>
                                        <p:tav tm="100000">
                                          <p:val>
                                            <p:strVal val="#ppt_w"/>
                                          </p:val>
                                        </p:tav>
                                      </p:tavLst>
                                    </p:anim>
                                    <p:anim calcmode="lin" valueType="num">
                                      <p:cBhvr>
                                        <p:cTn id="8" dur="500" fill="hold"/>
                                        <p:tgtEl>
                                          <p:spTgt spid="1026"/>
                                        </p:tgtEl>
                                        <p:attrNameLst>
                                          <p:attrName>ppt_h</p:attrName>
                                        </p:attrNameLst>
                                      </p:cBhvr>
                                      <p:tavLst>
                                        <p:tav tm="0">
                                          <p:val>
                                            <p:strVal val="#ppt_h"/>
                                          </p:val>
                                        </p:tav>
                                        <p:tav tm="100000">
                                          <p:val>
                                            <p:strVal val="#ppt_h"/>
                                          </p:val>
                                        </p:tav>
                                      </p:tavLst>
                                    </p:anim>
                                    <p:anim calcmode="lin" valueType="num">
                                      <p:cBhvr>
                                        <p:cTn id="9" dur="500" fill="hold"/>
                                        <p:tgtEl>
                                          <p:spTgt spid="1026"/>
                                        </p:tgtEl>
                                        <p:attrNameLst>
                                          <p:attrName>ppt_x</p:attrName>
                                        </p:attrNameLst>
                                      </p:cBhvr>
                                      <p:tavLst>
                                        <p:tav tm="0">
                                          <p:val>
                                            <p:strVal val="#ppt_x-.2"/>
                                          </p:val>
                                        </p:tav>
                                        <p:tav tm="100000">
                                          <p:val>
                                            <p:strVal val="#ppt_x"/>
                                          </p:val>
                                        </p:tav>
                                      </p:tavLst>
                                    </p:anim>
                                    <p:anim calcmode="lin" valueType="num">
                                      <p:cBhvr>
                                        <p:cTn id="10" dur="500" fill="hold"/>
                                        <p:tgtEl>
                                          <p:spTgt spid="1026"/>
                                        </p:tgtEl>
                                        <p:attrNameLst>
                                          <p:attrName>ppt_y</p:attrName>
                                        </p:attrNameLst>
                                      </p:cBhvr>
                                      <p:tavLst>
                                        <p:tav tm="0">
                                          <p:val>
                                            <p:strVal val="#ppt_y"/>
                                          </p:val>
                                        </p:tav>
                                        <p:tav tm="100000">
                                          <p:val>
                                            <p:strVal val="#ppt_y"/>
                                          </p:val>
                                        </p:tav>
                                      </p:tavLst>
                                    </p:anim>
                                    <p:animEffect transition="in" filter="fade">
                                      <p:cBhvr>
                                        <p:cTn id="11"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6" grpId="0"/>
    </p:bldLst>
  </p:timing>
  <p:hf sldNum="0" hdr="0" ftr="0" dt="0"/>
  <p:txStyles>
    <p:titleStyle>
      <a:lvl1pPr algn="ctr" rtl="0" fontAlgn="base">
        <a:spcBef>
          <a:spcPct val="0"/>
        </a:spcBef>
        <a:spcAft>
          <a:spcPct val="0"/>
        </a:spcAft>
        <a:defRPr sz="3200">
          <a:solidFill>
            <a:srgbClr val="B8FA76"/>
          </a:solidFill>
          <a:latin typeface="+mj-lt"/>
          <a:ea typeface="+mj-ea"/>
          <a:cs typeface="+mj-cs"/>
        </a:defRPr>
      </a:lvl1pPr>
      <a:lvl2pPr algn="ctr" rtl="0" fontAlgn="base">
        <a:spcBef>
          <a:spcPct val="0"/>
        </a:spcBef>
        <a:spcAft>
          <a:spcPct val="0"/>
        </a:spcAft>
        <a:defRPr sz="3200">
          <a:solidFill>
            <a:srgbClr val="B8FA76"/>
          </a:solidFill>
          <a:latin typeface="Manga Temple" pitchFamily="34" charset="0"/>
        </a:defRPr>
      </a:lvl2pPr>
      <a:lvl3pPr algn="ctr" rtl="0" fontAlgn="base">
        <a:spcBef>
          <a:spcPct val="0"/>
        </a:spcBef>
        <a:spcAft>
          <a:spcPct val="0"/>
        </a:spcAft>
        <a:defRPr sz="3200">
          <a:solidFill>
            <a:srgbClr val="B8FA76"/>
          </a:solidFill>
          <a:latin typeface="Manga Temple" pitchFamily="34" charset="0"/>
        </a:defRPr>
      </a:lvl3pPr>
      <a:lvl4pPr algn="ctr" rtl="0" fontAlgn="base">
        <a:spcBef>
          <a:spcPct val="0"/>
        </a:spcBef>
        <a:spcAft>
          <a:spcPct val="0"/>
        </a:spcAft>
        <a:defRPr sz="3200">
          <a:solidFill>
            <a:srgbClr val="B8FA76"/>
          </a:solidFill>
          <a:latin typeface="Manga Temple" pitchFamily="34" charset="0"/>
        </a:defRPr>
      </a:lvl4pPr>
      <a:lvl5pPr algn="ctr" rtl="0" fontAlgn="base">
        <a:spcBef>
          <a:spcPct val="0"/>
        </a:spcBef>
        <a:spcAft>
          <a:spcPct val="0"/>
        </a:spcAft>
        <a:defRPr sz="3200">
          <a:solidFill>
            <a:srgbClr val="B8FA76"/>
          </a:solidFill>
          <a:latin typeface="Manga Temple" pitchFamily="34" charset="0"/>
        </a:defRPr>
      </a:lvl5pPr>
      <a:lvl6pPr marL="457200" algn="ctr" rtl="0" fontAlgn="base">
        <a:spcBef>
          <a:spcPct val="0"/>
        </a:spcBef>
        <a:spcAft>
          <a:spcPct val="0"/>
        </a:spcAft>
        <a:defRPr sz="3200">
          <a:solidFill>
            <a:srgbClr val="B8FA76"/>
          </a:solidFill>
          <a:latin typeface="Manga Temple" pitchFamily="34" charset="0"/>
        </a:defRPr>
      </a:lvl6pPr>
      <a:lvl7pPr marL="914400" algn="ctr" rtl="0" fontAlgn="base">
        <a:spcBef>
          <a:spcPct val="0"/>
        </a:spcBef>
        <a:spcAft>
          <a:spcPct val="0"/>
        </a:spcAft>
        <a:defRPr sz="3200">
          <a:solidFill>
            <a:srgbClr val="B8FA76"/>
          </a:solidFill>
          <a:latin typeface="Manga Temple" pitchFamily="34" charset="0"/>
        </a:defRPr>
      </a:lvl7pPr>
      <a:lvl8pPr marL="1371600" algn="ctr" rtl="0" fontAlgn="base">
        <a:spcBef>
          <a:spcPct val="0"/>
        </a:spcBef>
        <a:spcAft>
          <a:spcPct val="0"/>
        </a:spcAft>
        <a:defRPr sz="3200">
          <a:solidFill>
            <a:srgbClr val="B8FA76"/>
          </a:solidFill>
          <a:latin typeface="Manga Temple" pitchFamily="34" charset="0"/>
        </a:defRPr>
      </a:lvl8pPr>
      <a:lvl9pPr marL="1828800" algn="ctr" rtl="0" fontAlgn="base">
        <a:spcBef>
          <a:spcPct val="0"/>
        </a:spcBef>
        <a:spcAft>
          <a:spcPct val="0"/>
        </a:spcAft>
        <a:defRPr sz="3200">
          <a:solidFill>
            <a:srgbClr val="B8FA76"/>
          </a:solidFill>
          <a:latin typeface="Manga Temple" pitchFamily="34" charset="0"/>
        </a:defRPr>
      </a:lvl9pPr>
    </p:titleStyle>
    <p:bodyStyle>
      <a:lvl1pPr marL="342900" indent="-342900" algn="l" rtl="0" fontAlgn="base">
        <a:spcBef>
          <a:spcPct val="20000"/>
        </a:spcBef>
        <a:spcAft>
          <a:spcPct val="0"/>
        </a:spcAft>
        <a:buSzPct val="75000"/>
        <a:buBlip>
          <a:blip r:embed="rId20"/>
        </a:buBlip>
        <a:defRPr sz="2800">
          <a:solidFill>
            <a:srgbClr val="C5F3D8"/>
          </a:solidFill>
          <a:latin typeface="+mn-lt"/>
          <a:ea typeface="+mn-ea"/>
          <a:cs typeface="+mn-cs"/>
        </a:defRPr>
      </a:lvl1pPr>
      <a:lvl2pPr marL="742950" indent="-285750" algn="l" rtl="0" fontAlgn="base">
        <a:spcBef>
          <a:spcPct val="20000"/>
        </a:spcBef>
        <a:spcAft>
          <a:spcPct val="0"/>
        </a:spcAft>
        <a:buSzPct val="80000"/>
        <a:buBlip>
          <a:blip r:embed="rId21"/>
        </a:buBlip>
        <a:defRPr sz="2400">
          <a:solidFill>
            <a:srgbClr val="FCE092"/>
          </a:solidFill>
          <a:latin typeface="+mn-lt"/>
        </a:defRPr>
      </a:lvl2pPr>
      <a:lvl3pPr marL="1143000" indent="-228600" algn="l" rtl="0" fontAlgn="base">
        <a:spcBef>
          <a:spcPct val="20000"/>
        </a:spcBef>
        <a:spcAft>
          <a:spcPct val="0"/>
        </a:spcAft>
        <a:buBlip>
          <a:blip r:embed="rId22"/>
        </a:buBlip>
        <a:defRPr sz="2000">
          <a:solidFill>
            <a:srgbClr val="FBAF71"/>
          </a:solidFill>
          <a:latin typeface="+mn-lt"/>
        </a:defRPr>
      </a:lvl3pPr>
      <a:lvl4pPr marL="1600200" indent="-228600" algn="l" rtl="0" fontAlgn="base">
        <a:spcBef>
          <a:spcPct val="20000"/>
        </a:spcBef>
        <a:spcAft>
          <a:spcPct val="0"/>
        </a:spcAft>
        <a:buBlip>
          <a:blip r:embed="rId23"/>
        </a:buBlip>
        <a:defRPr>
          <a:solidFill>
            <a:srgbClr val="F88FFB"/>
          </a:solidFill>
          <a:latin typeface="+mn-lt"/>
        </a:defRPr>
      </a:lvl4pPr>
      <a:lvl5pPr marL="2057400" indent="-228600" algn="l" rtl="0" fontAlgn="base">
        <a:spcBef>
          <a:spcPct val="20000"/>
        </a:spcBef>
        <a:spcAft>
          <a:spcPct val="0"/>
        </a:spcAft>
        <a:buBlip>
          <a:blip r:embed="rId24"/>
        </a:buBlip>
        <a:defRPr>
          <a:solidFill>
            <a:srgbClr val="C0D3B1"/>
          </a:solidFill>
          <a:latin typeface="+mn-lt"/>
        </a:defRPr>
      </a:lvl5pPr>
      <a:lvl6pPr marL="2514600" indent="-228600" algn="l" rtl="0" fontAlgn="base">
        <a:spcBef>
          <a:spcPct val="20000"/>
        </a:spcBef>
        <a:spcAft>
          <a:spcPct val="0"/>
        </a:spcAft>
        <a:buBlip>
          <a:blip r:embed="rId24"/>
        </a:buBlip>
        <a:defRPr>
          <a:solidFill>
            <a:srgbClr val="C0D3B1"/>
          </a:solidFill>
          <a:latin typeface="+mn-lt"/>
        </a:defRPr>
      </a:lvl6pPr>
      <a:lvl7pPr marL="2971800" indent="-228600" algn="l" rtl="0" fontAlgn="base">
        <a:spcBef>
          <a:spcPct val="20000"/>
        </a:spcBef>
        <a:spcAft>
          <a:spcPct val="0"/>
        </a:spcAft>
        <a:buBlip>
          <a:blip r:embed="rId24"/>
        </a:buBlip>
        <a:defRPr>
          <a:solidFill>
            <a:srgbClr val="C0D3B1"/>
          </a:solidFill>
          <a:latin typeface="+mn-lt"/>
        </a:defRPr>
      </a:lvl7pPr>
      <a:lvl8pPr marL="3429000" indent="-228600" algn="l" rtl="0" fontAlgn="base">
        <a:spcBef>
          <a:spcPct val="20000"/>
        </a:spcBef>
        <a:spcAft>
          <a:spcPct val="0"/>
        </a:spcAft>
        <a:buBlip>
          <a:blip r:embed="rId24"/>
        </a:buBlip>
        <a:defRPr>
          <a:solidFill>
            <a:srgbClr val="C0D3B1"/>
          </a:solidFill>
          <a:latin typeface="+mn-lt"/>
        </a:defRPr>
      </a:lvl8pPr>
      <a:lvl9pPr marL="3886200" indent="-228600" algn="l" rtl="0" fontAlgn="base">
        <a:spcBef>
          <a:spcPct val="20000"/>
        </a:spcBef>
        <a:spcAft>
          <a:spcPct val="0"/>
        </a:spcAft>
        <a:buBlip>
          <a:blip r:embed="rId24"/>
        </a:buBlip>
        <a:defRPr>
          <a:solidFill>
            <a:srgbClr val="C0D3B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31" name="Picture 7" descr="1024x768bg_01a"/>
          <p:cNvPicPr>
            <a:picLocks noChangeAspect="1" noChangeArrowheads="1"/>
          </p:cNvPicPr>
          <p:nvPr/>
        </p:nvPicPr>
        <p:blipFill>
          <a:blip r:embed="rId19">
            <a:lum bright="-12000"/>
          </a:blip>
          <a:srcRect/>
          <a:stretch>
            <a:fillRect/>
          </a:stretch>
        </p:blipFill>
        <p:spPr bwMode="auto">
          <a:xfrm>
            <a:off x="0" y="0"/>
            <a:ext cx="9144000" cy="6858000"/>
          </a:xfrm>
          <a:prstGeom prst="rect">
            <a:avLst/>
          </a:prstGeom>
          <a:noFill/>
        </p:spPr>
      </p:pic>
      <p:sp>
        <p:nvSpPr>
          <p:cNvPr id="1032" name="Rectangle 8"/>
          <p:cNvSpPr>
            <a:spLocks noChangeArrowheads="1"/>
          </p:cNvSpPr>
          <p:nvPr/>
        </p:nvSpPr>
        <p:spPr bwMode="auto">
          <a:xfrm>
            <a:off x="0" y="0"/>
            <a:ext cx="1371600" cy="6858000"/>
          </a:xfrm>
          <a:prstGeom prst="rect">
            <a:avLst/>
          </a:prstGeom>
          <a:gradFill rotWithShape="1">
            <a:gsLst>
              <a:gs pos="0">
                <a:schemeClr val="accent1"/>
              </a:gs>
              <a:gs pos="100000">
                <a:srgbClr val="003A39"/>
              </a:gs>
            </a:gsLst>
            <a:path path="rect">
              <a:fillToRect l="100000" t="100000"/>
            </a:path>
          </a:gradFill>
          <a:ln w="9525">
            <a:noFill/>
            <a:miter lim="800000"/>
            <a:headEnd/>
            <a:tailEnd/>
          </a:ln>
          <a:effectLst/>
        </p:spPr>
        <p:txBody>
          <a:bodyPr wrap="none" anchor="ctr"/>
          <a:lstStyle/>
          <a:p>
            <a:endParaRPr lang="en-US"/>
          </a:p>
        </p:txBody>
      </p:sp>
      <p:sp>
        <p:nvSpPr>
          <p:cNvPr id="1030" name="Rectangle 6"/>
          <p:cNvSpPr>
            <a:spLocks noGrp="1" noChangeArrowheads="1"/>
          </p:cNvSpPr>
          <p:nvPr>
            <p:ph type="sldNum" sz="quarter" idx="4"/>
          </p:nvPr>
        </p:nvSpPr>
        <p:spPr bwMode="auto">
          <a:xfrm>
            <a:off x="-76200" y="6305550"/>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600" b="1">
                <a:solidFill>
                  <a:srgbClr val="E9EC7C"/>
                </a:solidFill>
              </a:defRPr>
            </a:lvl1pPr>
          </a:lstStyle>
          <a:p>
            <a:fld id="{D8835996-4CE2-480E-B405-111284F71B16}" type="slidenum">
              <a:rPr lang="en-US"/>
              <a:pPr/>
              <a:t>‹#›</a:t>
            </a:fld>
            <a:endParaRPr lang="en-US"/>
          </a:p>
        </p:txBody>
      </p:sp>
      <p:sp>
        <p:nvSpPr>
          <p:cNvPr id="1028" name="Rectangle 4"/>
          <p:cNvSpPr>
            <a:spLocks noGrp="1" noChangeArrowheads="1"/>
          </p:cNvSpPr>
          <p:nvPr>
            <p:ph type="dt" sz="half" idx="2"/>
          </p:nvPr>
        </p:nvSpPr>
        <p:spPr bwMode="auto">
          <a:xfrm>
            <a:off x="-76200" y="6553200"/>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600" b="1">
                <a:solidFill>
                  <a:srgbClr val="FE906E"/>
                </a:solidFill>
              </a:defRPr>
            </a:lvl1pPr>
          </a:lstStyle>
          <a:p>
            <a:endParaRPr lang="en-US"/>
          </a:p>
        </p:txBody>
      </p:sp>
      <p:sp>
        <p:nvSpPr>
          <p:cNvPr id="1026" name="Rectangle 2"/>
          <p:cNvSpPr>
            <a:spLocks noGrp="1" noChangeArrowheads="1"/>
          </p:cNvSpPr>
          <p:nvPr>
            <p:ph type="title"/>
          </p:nvPr>
        </p:nvSpPr>
        <p:spPr bwMode="auto">
          <a:xfrm>
            <a:off x="1371600" y="152400"/>
            <a:ext cx="7772400" cy="6858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1371600" y="762000"/>
            <a:ext cx="7772400" cy="6096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cSld>
  <p:clrMap bg1="lt1" tx1="dk1" bg2="lt2" tx2="dk2" accent1="accent1" accent2="accent2" accent3="accent3" accent4="accent4" accent5="accent5" accent6="accent6" hlink="hlink" folHlink="folHlink"/>
  <p:sldLayoutIdLst>
    <p:sldLayoutId id="2147483730" r:id="rId1"/>
    <p:sldLayoutId id="2147483731" r:id="rId2"/>
    <p:sldLayoutId id="2147483732" r:id="rId3"/>
    <p:sldLayoutId id="2147483733" r:id="rId4"/>
    <p:sldLayoutId id="2147483734" r:id="rId5"/>
    <p:sldLayoutId id="2147483735" r:id="rId6"/>
    <p:sldLayoutId id="2147483736" r:id="rId7"/>
    <p:sldLayoutId id="2147483737" r:id="rId8"/>
    <p:sldLayoutId id="2147483738" r:id="rId9"/>
    <p:sldLayoutId id="2147483739" r:id="rId10"/>
    <p:sldLayoutId id="2147483740" r:id="rId11"/>
    <p:sldLayoutId id="2147483741" r:id="rId12"/>
    <p:sldLayoutId id="2147483742" r:id="rId13"/>
    <p:sldLayoutId id="2147483743" r:id="rId14"/>
    <p:sldLayoutId id="2147483744" r:id="rId15"/>
    <p:sldLayoutId id="2147483745" r:id="rId16"/>
    <p:sldLayoutId id="2147483746" r:id="rId17"/>
  </p:sldLayoutIdLst>
  <p:transition advClick="0">
    <p:check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4" presetClass="entr" presetSubtype="0" accel="100000" fill="hold" grpId="0" nodeType="after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p:cTn id="7" dur="500" fill="hold"/>
                                        <p:tgtEl>
                                          <p:spTgt spid="1026"/>
                                        </p:tgtEl>
                                        <p:attrNameLst>
                                          <p:attrName>ppt_w</p:attrName>
                                        </p:attrNameLst>
                                      </p:cBhvr>
                                      <p:tavLst>
                                        <p:tav tm="0">
                                          <p:val>
                                            <p:strVal val="#ppt_w*0.05"/>
                                          </p:val>
                                        </p:tav>
                                        <p:tav tm="100000">
                                          <p:val>
                                            <p:strVal val="#ppt_w"/>
                                          </p:val>
                                        </p:tav>
                                      </p:tavLst>
                                    </p:anim>
                                    <p:anim calcmode="lin" valueType="num">
                                      <p:cBhvr>
                                        <p:cTn id="8" dur="500" fill="hold"/>
                                        <p:tgtEl>
                                          <p:spTgt spid="1026"/>
                                        </p:tgtEl>
                                        <p:attrNameLst>
                                          <p:attrName>ppt_h</p:attrName>
                                        </p:attrNameLst>
                                      </p:cBhvr>
                                      <p:tavLst>
                                        <p:tav tm="0">
                                          <p:val>
                                            <p:strVal val="#ppt_h"/>
                                          </p:val>
                                        </p:tav>
                                        <p:tav tm="100000">
                                          <p:val>
                                            <p:strVal val="#ppt_h"/>
                                          </p:val>
                                        </p:tav>
                                      </p:tavLst>
                                    </p:anim>
                                    <p:anim calcmode="lin" valueType="num">
                                      <p:cBhvr>
                                        <p:cTn id="9" dur="500" fill="hold"/>
                                        <p:tgtEl>
                                          <p:spTgt spid="1026"/>
                                        </p:tgtEl>
                                        <p:attrNameLst>
                                          <p:attrName>ppt_x</p:attrName>
                                        </p:attrNameLst>
                                      </p:cBhvr>
                                      <p:tavLst>
                                        <p:tav tm="0">
                                          <p:val>
                                            <p:strVal val="#ppt_x-.2"/>
                                          </p:val>
                                        </p:tav>
                                        <p:tav tm="100000">
                                          <p:val>
                                            <p:strVal val="#ppt_x"/>
                                          </p:val>
                                        </p:tav>
                                      </p:tavLst>
                                    </p:anim>
                                    <p:anim calcmode="lin" valueType="num">
                                      <p:cBhvr>
                                        <p:cTn id="10" dur="500" fill="hold"/>
                                        <p:tgtEl>
                                          <p:spTgt spid="1026"/>
                                        </p:tgtEl>
                                        <p:attrNameLst>
                                          <p:attrName>ppt_y</p:attrName>
                                        </p:attrNameLst>
                                      </p:cBhvr>
                                      <p:tavLst>
                                        <p:tav tm="0">
                                          <p:val>
                                            <p:strVal val="#ppt_y"/>
                                          </p:val>
                                        </p:tav>
                                        <p:tav tm="100000">
                                          <p:val>
                                            <p:strVal val="#ppt_y"/>
                                          </p:val>
                                        </p:tav>
                                      </p:tavLst>
                                    </p:anim>
                                    <p:animEffect transition="in" filter="fade">
                                      <p:cBhvr>
                                        <p:cTn id="11"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6" grpId="0"/>
    </p:bldLst>
  </p:timing>
  <p:hf sldNum="0" hdr="0" ftr="0" dt="0"/>
  <p:txStyles>
    <p:titleStyle>
      <a:lvl1pPr algn="ctr" rtl="0" fontAlgn="base">
        <a:spcBef>
          <a:spcPct val="0"/>
        </a:spcBef>
        <a:spcAft>
          <a:spcPct val="0"/>
        </a:spcAft>
        <a:defRPr sz="3200">
          <a:solidFill>
            <a:srgbClr val="B8FA76"/>
          </a:solidFill>
          <a:latin typeface="+mj-lt"/>
          <a:ea typeface="+mj-ea"/>
          <a:cs typeface="+mj-cs"/>
        </a:defRPr>
      </a:lvl1pPr>
      <a:lvl2pPr algn="ctr" rtl="0" fontAlgn="base">
        <a:spcBef>
          <a:spcPct val="0"/>
        </a:spcBef>
        <a:spcAft>
          <a:spcPct val="0"/>
        </a:spcAft>
        <a:defRPr sz="3200">
          <a:solidFill>
            <a:srgbClr val="B8FA76"/>
          </a:solidFill>
          <a:latin typeface="Manga Temple" pitchFamily="34" charset="0"/>
        </a:defRPr>
      </a:lvl2pPr>
      <a:lvl3pPr algn="ctr" rtl="0" fontAlgn="base">
        <a:spcBef>
          <a:spcPct val="0"/>
        </a:spcBef>
        <a:spcAft>
          <a:spcPct val="0"/>
        </a:spcAft>
        <a:defRPr sz="3200">
          <a:solidFill>
            <a:srgbClr val="B8FA76"/>
          </a:solidFill>
          <a:latin typeface="Manga Temple" pitchFamily="34" charset="0"/>
        </a:defRPr>
      </a:lvl3pPr>
      <a:lvl4pPr algn="ctr" rtl="0" fontAlgn="base">
        <a:spcBef>
          <a:spcPct val="0"/>
        </a:spcBef>
        <a:spcAft>
          <a:spcPct val="0"/>
        </a:spcAft>
        <a:defRPr sz="3200">
          <a:solidFill>
            <a:srgbClr val="B8FA76"/>
          </a:solidFill>
          <a:latin typeface="Manga Temple" pitchFamily="34" charset="0"/>
        </a:defRPr>
      </a:lvl4pPr>
      <a:lvl5pPr algn="ctr" rtl="0" fontAlgn="base">
        <a:spcBef>
          <a:spcPct val="0"/>
        </a:spcBef>
        <a:spcAft>
          <a:spcPct val="0"/>
        </a:spcAft>
        <a:defRPr sz="3200">
          <a:solidFill>
            <a:srgbClr val="B8FA76"/>
          </a:solidFill>
          <a:latin typeface="Manga Temple" pitchFamily="34" charset="0"/>
        </a:defRPr>
      </a:lvl5pPr>
      <a:lvl6pPr marL="457200" algn="ctr" rtl="0" fontAlgn="base">
        <a:spcBef>
          <a:spcPct val="0"/>
        </a:spcBef>
        <a:spcAft>
          <a:spcPct val="0"/>
        </a:spcAft>
        <a:defRPr sz="3200">
          <a:solidFill>
            <a:srgbClr val="B8FA76"/>
          </a:solidFill>
          <a:latin typeface="Manga Temple" pitchFamily="34" charset="0"/>
        </a:defRPr>
      </a:lvl6pPr>
      <a:lvl7pPr marL="914400" algn="ctr" rtl="0" fontAlgn="base">
        <a:spcBef>
          <a:spcPct val="0"/>
        </a:spcBef>
        <a:spcAft>
          <a:spcPct val="0"/>
        </a:spcAft>
        <a:defRPr sz="3200">
          <a:solidFill>
            <a:srgbClr val="B8FA76"/>
          </a:solidFill>
          <a:latin typeface="Manga Temple" pitchFamily="34" charset="0"/>
        </a:defRPr>
      </a:lvl7pPr>
      <a:lvl8pPr marL="1371600" algn="ctr" rtl="0" fontAlgn="base">
        <a:spcBef>
          <a:spcPct val="0"/>
        </a:spcBef>
        <a:spcAft>
          <a:spcPct val="0"/>
        </a:spcAft>
        <a:defRPr sz="3200">
          <a:solidFill>
            <a:srgbClr val="B8FA76"/>
          </a:solidFill>
          <a:latin typeface="Manga Temple" pitchFamily="34" charset="0"/>
        </a:defRPr>
      </a:lvl8pPr>
      <a:lvl9pPr marL="1828800" algn="ctr" rtl="0" fontAlgn="base">
        <a:spcBef>
          <a:spcPct val="0"/>
        </a:spcBef>
        <a:spcAft>
          <a:spcPct val="0"/>
        </a:spcAft>
        <a:defRPr sz="3200">
          <a:solidFill>
            <a:srgbClr val="B8FA76"/>
          </a:solidFill>
          <a:latin typeface="Manga Temple" pitchFamily="34" charset="0"/>
        </a:defRPr>
      </a:lvl9pPr>
    </p:titleStyle>
    <p:bodyStyle>
      <a:lvl1pPr marL="342900" indent="-342900" algn="l" rtl="0" fontAlgn="base">
        <a:spcBef>
          <a:spcPct val="20000"/>
        </a:spcBef>
        <a:spcAft>
          <a:spcPct val="0"/>
        </a:spcAft>
        <a:buSzPct val="75000"/>
        <a:buBlip>
          <a:blip r:embed="rId20"/>
        </a:buBlip>
        <a:defRPr sz="2800">
          <a:solidFill>
            <a:srgbClr val="C5F3D8"/>
          </a:solidFill>
          <a:latin typeface="+mn-lt"/>
          <a:ea typeface="+mn-ea"/>
          <a:cs typeface="+mn-cs"/>
        </a:defRPr>
      </a:lvl1pPr>
      <a:lvl2pPr marL="742950" indent="-285750" algn="l" rtl="0" fontAlgn="base">
        <a:spcBef>
          <a:spcPct val="20000"/>
        </a:spcBef>
        <a:spcAft>
          <a:spcPct val="0"/>
        </a:spcAft>
        <a:buSzPct val="80000"/>
        <a:buBlip>
          <a:blip r:embed="rId21"/>
        </a:buBlip>
        <a:defRPr sz="2400">
          <a:solidFill>
            <a:srgbClr val="FCE092"/>
          </a:solidFill>
          <a:latin typeface="+mn-lt"/>
        </a:defRPr>
      </a:lvl2pPr>
      <a:lvl3pPr marL="1143000" indent="-228600" algn="l" rtl="0" fontAlgn="base">
        <a:spcBef>
          <a:spcPct val="20000"/>
        </a:spcBef>
        <a:spcAft>
          <a:spcPct val="0"/>
        </a:spcAft>
        <a:buBlip>
          <a:blip r:embed="rId22"/>
        </a:buBlip>
        <a:defRPr sz="2000">
          <a:solidFill>
            <a:srgbClr val="FBAF71"/>
          </a:solidFill>
          <a:latin typeface="+mn-lt"/>
        </a:defRPr>
      </a:lvl3pPr>
      <a:lvl4pPr marL="1600200" indent="-228600" algn="l" rtl="0" fontAlgn="base">
        <a:spcBef>
          <a:spcPct val="20000"/>
        </a:spcBef>
        <a:spcAft>
          <a:spcPct val="0"/>
        </a:spcAft>
        <a:buBlip>
          <a:blip r:embed="rId23"/>
        </a:buBlip>
        <a:defRPr>
          <a:solidFill>
            <a:srgbClr val="F88FFB"/>
          </a:solidFill>
          <a:latin typeface="+mn-lt"/>
        </a:defRPr>
      </a:lvl4pPr>
      <a:lvl5pPr marL="2057400" indent="-228600" algn="l" rtl="0" fontAlgn="base">
        <a:spcBef>
          <a:spcPct val="20000"/>
        </a:spcBef>
        <a:spcAft>
          <a:spcPct val="0"/>
        </a:spcAft>
        <a:buBlip>
          <a:blip r:embed="rId24"/>
        </a:buBlip>
        <a:defRPr>
          <a:solidFill>
            <a:srgbClr val="C0D3B1"/>
          </a:solidFill>
          <a:latin typeface="+mn-lt"/>
        </a:defRPr>
      </a:lvl5pPr>
      <a:lvl6pPr marL="2514600" indent="-228600" algn="l" rtl="0" fontAlgn="base">
        <a:spcBef>
          <a:spcPct val="20000"/>
        </a:spcBef>
        <a:spcAft>
          <a:spcPct val="0"/>
        </a:spcAft>
        <a:buBlip>
          <a:blip r:embed="rId24"/>
        </a:buBlip>
        <a:defRPr>
          <a:solidFill>
            <a:srgbClr val="C0D3B1"/>
          </a:solidFill>
          <a:latin typeface="+mn-lt"/>
        </a:defRPr>
      </a:lvl6pPr>
      <a:lvl7pPr marL="2971800" indent="-228600" algn="l" rtl="0" fontAlgn="base">
        <a:spcBef>
          <a:spcPct val="20000"/>
        </a:spcBef>
        <a:spcAft>
          <a:spcPct val="0"/>
        </a:spcAft>
        <a:buBlip>
          <a:blip r:embed="rId24"/>
        </a:buBlip>
        <a:defRPr>
          <a:solidFill>
            <a:srgbClr val="C0D3B1"/>
          </a:solidFill>
          <a:latin typeface="+mn-lt"/>
        </a:defRPr>
      </a:lvl7pPr>
      <a:lvl8pPr marL="3429000" indent="-228600" algn="l" rtl="0" fontAlgn="base">
        <a:spcBef>
          <a:spcPct val="20000"/>
        </a:spcBef>
        <a:spcAft>
          <a:spcPct val="0"/>
        </a:spcAft>
        <a:buBlip>
          <a:blip r:embed="rId24"/>
        </a:buBlip>
        <a:defRPr>
          <a:solidFill>
            <a:srgbClr val="C0D3B1"/>
          </a:solidFill>
          <a:latin typeface="+mn-lt"/>
        </a:defRPr>
      </a:lvl8pPr>
      <a:lvl9pPr marL="3886200" indent="-228600" algn="l" rtl="0" fontAlgn="base">
        <a:spcBef>
          <a:spcPct val="20000"/>
        </a:spcBef>
        <a:spcAft>
          <a:spcPct val="0"/>
        </a:spcAft>
        <a:buBlip>
          <a:blip r:embed="rId24"/>
        </a:buBlip>
        <a:defRPr>
          <a:solidFill>
            <a:srgbClr val="C0D3B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www.acclaimimages.com/usepolicy.html"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8.xml.rels><?xml version="1.0" encoding="UTF-8" standalone="yes"?>
<Relationships xmlns="http://schemas.openxmlformats.org/package/2006/relationships"><Relationship Id="rId3" Type="http://schemas.openxmlformats.org/officeDocument/2006/relationships/image" Target="../media/image12.wmf"/><Relationship Id="rId2" Type="http://schemas.openxmlformats.org/officeDocument/2006/relationships/notesSlide" Target="../notesSlides/notesSlide7.xml"/><Relationship Id="rId1" Type="http://schemas.openxmlformats.org/officeDocument/2006/relationships/slideLayout" Target="../slideLayouts/slideLayout4.xml"/><Relationship Id="rId6" Type="http://schemas.openxmlformats.org/officeDocument/2006/relationships/image" Target="../media/image15.jpeg"/><Relationship Id="rId5" Type="http://schemas.openxmlformats.org/officeDocument/2006/relationships/image" Target="../media/image14.wmf"/><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16.wmf"/><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8.wmf"/><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image" Target="../media/image19.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21.png"/></Relationships>
</file>

<file path=ppt/slides/_rels/slide15.xml.rels><?xml version="1.0" encoding="UTF-8" standalone="yes"?>
<Relationships xmlns="http://schemas.openxmlformats.org/package/2006/relationships"><Relationship Id="rId3" Type="http://schemas.openxmlformats.org/officeDocument/2006/relationships/image" Target="../media/image22.wmf"/><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4.jpeg"/><Relationship Id="rId4" Type="http://schemas.openxmlformats.org/officeDocument/2006/relationships/image" Target="../media/image23.jpeg"/></Relationships>
</file>

<file path=ppt/slides/_rels/slide16.xml.rels><?xml version="1.0" encoding="UTF-8" standalone="yes"?>
<Relationships xmlns="http://schemas.openxmlformats.org/package/2006/relationships"><Relationship Id="rId3" Type="http://schemas.openxmlformats.org/officeDocument/2006/relationships/hyperlink" Target="http://www.acclaimimages.com/usepolicy.html"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7.jpeg"/></Relationships>
</file>

<file path=ppt/slides/_rels/slide1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0.xml"/><Relationship Id="rId1" Type="http://schemas.openxmlformats.org/officeDocument/2006/relationships/slideLayout" Target="../slideLayouts/slideLayout4.xml"/><Relationship Id="rId6" Type="http://schemas.openxmlformats.org/officeDocument/2006/relationships/image" Target="../media/image33.jpeg"/><Relationship Id="rId5" Type="http://schemas.openxmlformats.org/officeDocument/2006/relationships/image" Target="../media/image32.jpeg"/><Relationship Id="rId4" Type="http://schemas.openxmlformats.org/officeDocument/2006/relationships/image" Target="../media/image31.jpeg"/></Relationships>
</file>

<file path=ppt/slides/_rels/slide22.xml.rels><?xml version="1.0" encoding="UTF-8" standalone="yes"?>
<Relationships xmlns="http://schemas.openxmlformats.org/package/2006/relationships"><Relationship Id="rId8" Type="http://schemas.openxmlformats.org/officeDocument/2006/relationships/image" Target="../media/image38.jpeg"/><Relationship Id="rId3" Type="http://schemas.openxmlformats.org/officeDocument/2006/relationships/image" Target="../media/image34.jpeg"/><Relationship Id="rId7" Type="http://schemas.openxmlformats.org/officeDocument/2006/relationships/image" Target="../media/image37.jpeg"/><Relationship Id="rId2" Type="http://schemas.openxmlformats.org/officeDocument/2006/relationships/notesSlide" Target="../notesSlides/notesSlide21.xml"/><Relationship Id="rId1" Type="http://schemas.openxmlformats.org/officeDocument/2006/relationships/slideLayout" Target="../slideLayouts/slideLayout13.xml"/><Relationship Id="rId6" Type="http://schemas.openxmlformats.org/officeDocument/2006/relationships/image" Target="../media/image30.jpeg"/><Relationship Id="rId5" Type="http://schemas.openxmlformats.org/officeDocument/2006/relationships/image" Target="../media/image36.png"/><Relationship Id="rId4" Type="http://schemas.openxmlformats.org/officeDocument/2006/relationships/image" Target="../media/image35.jpeg"/></Relationships>
</file>

<file path=ppt/slides/_rels/slide2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42.jpeg"/><Relationship Id="rId5" Type="http://schemas.openxmlformats.org/officeDocument/2006/relationships/image" Target="../media/image41.jpeg"/><Relationship Id="rId4" Type="http://schemas.openxmlformats.org/officeDocument/2006/relationships/image" Target="../media/image40.jpeg"/></Relationships>
</file>

<file path=ppt/slides/_rels/slide24.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4.xml"/><Relationship Id="rId1" Type="http://schemas.openxmlformats.org/officeDocument/2006/relationships/slideLayout" Target="../slideLayouts/slideLayout4.xml"/><Relationship Id="rId6" Type="http://schemas.openxmlformats.org/officeDocument/2006/relationships/image" Target="../media/image43.jpeg"/><Relationship Id="rId5" Type="http://schemas.openxmlformats.org/officeDocument/2006/relationships/slide" Target="slide17.xml"/><Relationship Id="rId4" Type="http://schemas.openxmlformats.org/officeDocument/2006/relationships/image" Target="../media/image45.jpeg"/></Relationships>
</file>

<file path=ppt/slides/_rels/slide26.xml.rels><?xml version="1.0" encoding="UTF-8" standalone="yes"?>
<Relationships xmlns="http://schemas.openxmlformats.org/package/2006/relationships"><Relationship Id="rId3" Type="http://schemas.openxmlformats.org/officeDocument/2006/relationships/hyperlink" Target="http://www.acclaimimages.com/usepolicy.html" TargetMode="External"/><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27.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49.jpeg"/><Relationship Id="rId5" Type="http://schemas.openxmlformats.org/officeDocument/2006/relationships/image" Target="../media/image48.jpeg"/><Relationship Id="rId4" Type="http://schemas.openxmlformats.org/officeDocument/2006/relationships/image" Target="../media/image47.jpeg"/></Relationships>
</file>

<file path=ppt/slides/_rels/slide28.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image" Target="../media/image52.jpeg"/><Relationship Id="rId4" Type="http://schemas.openxmlformats.org/officeDocument/2006/relationships/image" Target="../media/image51.jpeg"/></Relationships>
</file>

<file path=ppt/slides/_rels/slide29.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56.jpeg"/><Relationship Id="rId5" Type="http://schemas.openxmlformats.org/officeDocument/2006/relationships/image" Target="../media/image55.jpeg"/><Relationship Id="rId4" Type="http://schemas.openxmlformats.org/officeDocument/2006/relationships/image" Target="../media/image54.png"/></Relationships>
</file>

<file path=ppt/slides/_rels/slide30.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29.xml"/><Relationship Id="rId1" Type="http://schemas.openxmlformats.org/officeDocument/2006/relationships/slideLayout" Target="../slideLayouts/slideLayout2.xml"/><Relationship Id="rId5" Type="http://schemas.openxmlformats.org/officeDocument/2006/relationships/image" Target="../media/image59.jpeg"/><Relationship Id="rId4" Type="http://schemas.openxmlformats.org/officeDocument/2006/relationships/image" Target="../media/image58.jpeg"/></Relationships>
</file>

<file path=ppt/slides/_rels/slide31.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image" Target="../media/image63.jpeg"/><Relationship Id="rId5" Type="http://schemas.openxmlformats.org/officeDocument/2006/relationships/image" Target="../media/image62.jpeg"/><Relationship Id="rId4" Type="http://schemas.openxmlformats.org/officeDocument/2006/relationships/image" Target="../media/image61.jpeg"/></Relationships>
</file>

<file path=ppt/slides/_rels/slide32.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31.xml"/><Relationship Id="rId1" Type="http://schemas.openxmlformats.org/officeDocument/2006/relationships/slideLayout" Target="../slideLayouts/slideLayout15.xml"/><Relationship Id="rId5" Type="http://schemas.openxmlformats.org/officeDocument/2006/relationships/image" Target="../media/image66.png"/><Relationship Id="rId4" Type="http://schemas.openxmlformats.org/officeDocument/2006/relationships/image" Target="../media/image65.jpeg"/></Relationships>
</file>

<file path=ppt/slides/_rels/slide33.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32.xml"/><Relationship Id="rId1" Type="http://schemas.openxmlformats.org/officeDocument/2006/relationships/slideLayout" Target="../slideLayouts/slideLayout4.xml"/><Relationship Id="rId4" Type="http://schemas.openxmlformats.org/officeDocument/2006/relationships/image" Target="../media/image67.jpeg"/></Relationships>
</file>

<file path=ppt/slides/_rels/slide34.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69.jpeg"/></Relationships>
</file>

<file path=ppt/slides/_rels/slide35.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3" Type="http://schemas.openxmlformats.org/officeDocument/2006/relationships/hyperlink" Target="http://www.acclaimimages.com/usepolicy.html" TargetMode="External"/><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38.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73.jpe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oleObject" Target="../embeddings/oleObject1.bin"/></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endParaRPr lang="en-US"/>
          </a:p>
        </p:txBody>
      </p:sp>
      <p:sp>
        <p:nvSpPr>
          <p:cNvPr id="19461" name="Text Box 5"/>
          <p:cNvSpPr txBox="1">
            <a:spLocks noChangeArrowheads="1"/>
          </p:cNvSpPr>
          <p:nvPr/>
        </p:nvSpPr>
        <p:spPr bwMode="auto">
          <a:xfrm>
            <a:off x="6248400" y="6248400"/>
            <a:ext cx="1524000" cy="336550"/>
          </a:xfrm>
          <a:prstGeom prst="rect">
            <a:avLst/>
          </a:prstGeom>
          <a:solidFill>
            <a:schemeClr val="bg1"/>
          </a:solidFill>
          <a:ln w="9525">
            <a:noFill/>
            <a:miter lim="800000"/>
            <a:headEnd/>
            <a:tailEnd/>
          </a:ln>
          <a:effectLst/>
        </p:spPr>
        <p:txBody>
          <a:bodyPr>
            <a:spAutoFit/>
          </a:bodyPr>
          <a:lstStyle/>
          <a:p>
            <a:pPr>
              <a:spcBef>
                <a:spcPct val="50000"/>
              </a:spcBef>
            </a:pPr>
            <a:endParaRPr lang="en-US"/>
          </a:p>
        </p:txBody>
      </p:sp>
      <p:sp>
        <p:nvSpPr>
          <p:cNvPr id="19462" name="Text Box 6"/>
          <p:cNvSpPr txBox="1">
            <a:spLocks noChangeArrowheads="1"/>
          </p:cNvSpPr>
          <p:nvPr/>
        </p:nvSpPr>
        <p:spPr bwMode="auto">
          <a:xfrm rot="-2333083">
            <a:off x="5713413" y="4556125"/>
            <a:ext cx="3201987" cy="701675"/>
          </a:xfrm>
          <a:prstGeom prst="rect">
            <a:avLst/>
          </a:prstGeom>
          <a:noFill/>
          <a:ln w="9525">
            <a:noFill/>
            <a:miter lim="800000"/>
            <a:headEnd/>
            <a:tailEnd/>
          </a:ln>
          <a:effectLst/>
        </p:spPr>
        <p:txBody>
          <a:bodyPr>
            <a:spAutoFit/>
          </a:bodyPr>
          <a:lstStyle/>
          <a:p>
            <a:r>
              <a:rPr lang="en-US" sz="4000" b="1">
                <a:solidFill>
                  <a:schemeClr val="bg1"/>
                </a:solidFill>
                <a:latin typeface="Mistral" pitchFamily="66" charset="0"/>
              </a:rPr>
              <a:t>GOOD MORNING</a:t>
            </a:r>
          </a:p>
        </p:txBody>
      </p:sp>
      <p:pic>
        <p:nvPicPr>
          <p:cNvPr id="19463" name="Picture 7"/>
          <p:cNvPicPr>
            <a:picLocks noChangeAspect="1" noChangeArrowheads="1"/>
          </p:cNvPicPr>
          <p:nvPr/>
        </p:nvPicPr>
        <p:blipFill>
          <a:blip r:embed="rId3"/>
          <a:srcRect/>
          <a:stretch>
            <a:fillRect/>
          </a:stretch>
        </p:blipFill>
        <p:spPr bwMode="auto">
          <a:xfrm>
            <a:off x="-1" y="-2721"/>
            <a:ext cx="9144001" cy="6860721"/>
          </a:xfrm>
          <a:prstGeom prst="rect">
            <a:avLst/>
          </a:prstGeom>
          <a:noFill/>
          <a:ln w="9525">
            <a:noFill/>
            <a:miter lim="800000"/>
            <a:headEnd/>
            <a:tailEnd/>
          </a:ln>
          <a:effectLst/>
        </p:spPr>
      </p:pic>
    </p:spTree>
  </p:cSld>
  <p:clrMapOvr>
    <a:masterClrMapping/>
  </p:clrMapOvr>
  <p:transition advClick="0">
    <p:checke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152400"/>
            <a:ext cx="7924800" cy="3276600"/>
          </a:xfrm>
        </p:spPr>
        <p:txBody>
          <a:bodyPr/>
          <a:lstStyle/>
          <a:p>
            <a:r>
              <a:rPr lang="en-IN" sz="7200" dirty="0" smtClean="0"/>
              <a:t>PULPECTOMY</a:t>
            </a:r>
            <a:br>
              <a:rPr lang="en-IN" sz="7200" dirty="0" smtClean="0"/>
            </a:br>
            <a:endParaRPr lang="en-IN" sz="7200" dirty="0"/>
          </a:p>
        </p:txBody>
      </p:sp>
      <p:sp>
        <p:nvSpPr>
          <p:cNvPr id="3" name="TextBox 2"/>
          <p:cNvSpPr txBox="1"/>
          <p:nvPr/>
        </p:nvSpPr>
        <p:spPr>
          <a:xfrm>
            <a:off x="2667000" y="4419600"/>
            <a:ext cx="3911776" cy="646331"/>
          </a:xfrm>
          <a:prstGeom prst="rect">
            <a:avLst/>
          </a:prstGeom>
          <a:noFill/>
        </p:spPr>
        <p:txBody>
          <a:bodyPr wrap="none" rtlCol="0">
            <a:spAutoFit/>
          </a:bodyPr>
          <a:lstStyle/>
          <a:p>
            <a:r>
              <a:rPr lang="en-US" sz="3600" dirty="0" smtClean="0"/>
              <a:t>Dr </a:t>
            </a:r>
            <a:r>
              <a:rPr lang="en-US" sz="3600" dirty="0" err="1" smtClean="0"/>
              <a:t>Pallavi</a:t>
            </a:r>
            <a:r>
              <a:rPr lang="en-US" sz="3600" dirty="0" smtClean="0"/>
              <a:t> </a:t>
            </a:r>
            <a:r>
              <a:rPr lang="en-US" sz="3600" dirty="0" err="1" smtClean="0"/>
              <a:t>Vashisth</a:t>
            </a:r>
            <a:endParaRPr lang="en-GB" sz="3600" dirty="0"/>
          </a:p>
        </p:txBody>
      </p:sp>
    </p:spTree>
    <p:extLst>
      <p:ext uri="{BB962C8B-B14F-4D97-AF65-F5344CB8AC3E}">
        <p14:creationId xmlns="" xmlns:p14="http://schemas.microsoft.com/office/powerpoint/2010/main" val="2191989775"/>
      </p:ext>
    </p:extLst>
  </p:cSld>
  <p:clrMapOvr>
    <a:masterClrMapping/>
  </p:clrMapOvr>
  <p:transition advClick="0">
    <p:checke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00400" y="533400"/>
            <a:ext cx="2819400" cy="400110"/>
          </a:xfrm>
          <a:prstGeom prst="rect">
            <a:avLst/>
          </a:prstGeom>
          <a:noFill/>
        </p:spPr>
        <p:txBody>
          <a:bodyPr wrap="square" rtlCol="0">
            <a:spAutoFit/>
          </a:bodyPr>
          <a:lstStyle/>
          <a:p>
            <a:r>
              <a:rPr lang="en-US" sz="2000" dirty="0" smtClean="0">
                <a:solidFill>
                  <a:srgbClr val="FFC000"/>
                </a:solidFill>
                <a:latin typeface="Kristen ITC" pitchFamily="66" charset="0"/>
              </a:rPr>
              <a:t>OBJECTIVES</a:t>
            </a:r>
            <a:endParaRPr lang="en-US" sz="2000" dirty="0">
              <a:solidFill>
                <a:srgbClr val="FFC000"/>
              </a:solidFill>
              <a:latin typeface="Kristen ITC" pitchFamily="66" charset="0"/>
            </a:endParaRPr>
          </a:p>
        </p:txBody>
      </p:sp>
      <p:sp>
        <p:nvSpPr>
          <p:cNvPr id="3" name="TextBox 2"/>
          <p:cNvSpPr txBox="1"/>
          <p:nvPr/>
        </p:nvSpPr>
        <p:spPr>
          <a:xfrm>
            <a:off x="2057400" y="1752600"/>
            <a:ext cx="5404043" cy="2308324"/>
          </a:xfrm>
          <a:prstGeom prst="rect">
            <a:avLst/>
          </a:prstGeom>
          <a:noFill/>
        </p:spPr>
        <p:txBody>
          <a:bodyPr wrap="none" rtlCol="0">
            <a:spAutoFit/>
          </a:bodyPr>
          <a:lstStyle/>
          <a:p>
            <a:pPr>
              <a:lnSpc>
                <a:spcPct val="150000"/>
              </a:lnSpc>
              <a:buFont typeface="Arial" pitchFamily="34" charset="0"/>
              <a:buChar char="•"/>
            </a:pPr>
            <a:r>
              <a:rPr lang="en-US" sz="2400" dirty="0" smtClean="0">
                <a:solidFill>
                  <a:srgbClr val="FFC000"/>
                </a:solidFill>
                <a:latin typeface="Kristen ITC" pitchFamily="66" charset="0"/>
              </a:rPr>
              <a:t>Need for Pulpectomy</a:t>
            </a:r>
          </a:p>
          <a:p>
            <a:pPr>
              <a:lnSpc>
                <a:spcPct val="150000"/>
              </a:lnSpc>
              <a:buFont typeface="Arial" pitchFamily="34" charset="0"/>
              <a:buChar char="•"/>
            </a:pPr>
            <a:r>
              <a:rPr lang="en-US" sz="2400" dirty="0" smtClean="0">
                <a:solidFill>
                  <a:srgbClr val="FFC000"/>
                </a:solidFill>
                <a:latin typeface="Kristen ITC" pitchFamily="66" charset="0"/>
              </a:rPr>
              <a:t>Instruments, Procedure, materials</a:t>
            </a:r>
          </a:p>
          <a:p>
            <a:pPr>
              <a:lnSpc>
                <a:spcPct val="150000"/>
              </a:lnSpc>
              <a:buFont typeface="Arial" pitchFamily="34" charset="0"/>
              <a:buChar char="•"/>
            </a:pPr>
            <a:r>
              <a:rPr lang="en-US" sz="2400" dirty="0" smtClean="0">
                <a:solidFill>
                  <a:srgbClr val="FFC000"/>
                </a:solidFill>
                <a:latin typeface="Kristen ITC" pitchFamily="66" charset="0"/>
              </a:rPr>
              <a:t>Multi &amp; single – visit </a:t>
            </a:r>
          </a:p>
          <a:p>
            <a:pPr>
              <a:lnSpc>
                <a:spcPct val="150000"/>
              </a:lnSpc>
              <a:buFont typeface="Arial" pitchFamily="34" charset="0"/>
              <a:buChar char="•"/>
            </a:pPr>
            <a:endParaRPr lang="en-US" sz="2400" dirty="0">
              <a:solidFill>
                <a:srgbClr val="FFC000"/>
              </a:solidFill>
              <a:latin typeface="Kristen ITC" pitchFamily="66" charset="0"/>
            </a:endParaRPr>
          </a:p>
        </p:txBody>
      </p:sp>
    </p:spTree>
  </p:cSld>
  <p:clrMapOvr>
    <a:masterClrMapping/>
  </p:clrMapOvr>
  <p:transition advClick="0">
    <p:checke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r>
              <a:rPr lang="en-US" sz="3200" dirty="0">
                <a:solidFill>
                  <a:srgbClr val="66FF33"/>
                </a:solidFill>
                <a:latin typeface="Comic Sans MS" pitchFamily="66" charset="0"/>
              </a:rPr>
              <a:t>Pulp Therapy in Pediatric </a:t>
            </a:r>
            <a:r>
              <a:rPr lang="en-US" sz="3200" dirty="0" smtClean="0">
                <a:solidFill>
                  <a:srgbClr val="66FF33"/>
                </a:solidFill>
                <a:latin typeface="Comic Sans MS" pitchFamily="66" charset="0"/>
              </a:rPr>
              <a:t>Dentistry</a:t>
            </a:r>
            <a:endParaRPr lang="en-US" sz="3200" dirty="0">
              <a:solidFill>
                <a:srgbClr val="66FF33"/>
              </a:solidFill>
              <a:latin typeface="Comic Sans MS" pitchFamily="66" charset="0"/>
            </a:endParaRPr>
          </a:p>
        </p:txBody>
      </p:sp>
      <p:sp>
        <p:nvSpPr>
          <p:cNvPr id="4099" name="Rectangle 3"/>
          <p:cNvSpPr>
            <a:spLocks noGrp="1" noChangeArrowheads="1"/>
          </p:cNvSpPr>
          <p:nvPr>
            <p:ph type="body" idx="1"/>
          </p:nvPr>
        </p:nvSpPr>
        <p:spPr>
          <a:xfrm>
            <a:off x="1371600" y="0"/>
            <a:ext cx="7772400" cy="6096000"/>
          </a:xfrm>
        </p:spPr>
        <p:txBody>
          <a:bodyPr/>
          <a:lstStyle/>
          <a:p>
            <a:pPr marL="609600" indent="-609600">
              <a:lnSpc>
                <a:spcPct val="150000"/>
              </a:lnSpc>
              <a:buNone/>
            </a:pPr>
            <a:r>
              <a:rPr lang="en-US" sz="2400" dirty="0">
                <a:latin typeface="Comic Sans MS" pitchFamily="66" charset="0"/>
              </a:rPr>
              <a:t/>
            </a:r>
            <a:br>
              <a:rPr lang="en-US" sz="2400" dirty="0">
                <a:latin typeface="Comic Sans MS" pitchFamily="66" charset="0"/>
              </a:rPr>
            </a:br>
            <a:endParaRPr lang="en-US" sz="2400" dirty="0">
              <a:latin typeface="Comic Sans MS" pitchFamily="66" charset="0"/>
            </a:endParaRPr>
          </a:p>
          <a:p>
            <a:pPr marL="990600" lvl="1" indent="-533400">
              <a:lnSpc>
                <a:spcPct val="150000"/>
              </a:lnSpc>
              <a:buFontTx/>
              <a:buAutoNum type="arabicPeriod"/>
            </a:pPr>
            <a:r>
              <a:rPr lang="en-US" sz="2000" dirty="0" smtClean="0">
                <a:solidFill>
                  <a:srgbClr val="FFC000"/>
                </a:solidFill>
                <a:latin typeface="Comic Sans MS" pitchFamily="66" charset="0"/>
              </a:rPr>
              <a:t>Mesial drift </a:t>
            </a:r>
            <a:endParaRPr lang="en-US" sz="2000" dirty="0">
              <a:solidFill>
                <a:srgbClr val="FFC000"/>
              </a:solidFill>
              <a:latin typeface="Comic Sans MS" pitchFamily="66" charset="0"/>
            </a:endParaRPr>
          </a:p>
          <a:p>
            <a:pPr marL="990600" lvl="1" indent="-533400">
              <a:lnSpc>
                <a:spcPct val="150000"/>
              </a:lnSpc>
              <a:buFontTx/>
              <a:buAutoNum type="arabicPeriod"/>
            </a:pPr>
            <a:r>
              <a:rPr lang="en-US" sz="2000" dirty="0">
                <a:solidFill>
                  <a:srgbClr val="FFC000"/>
                </a:solidFill>
                <a:latin typeface="Comic Sans MS" pitchFamily="66" charset="0"/>
              </a:rPr>
              <a:t>Aid in mastication.</a:t>
            </a:r>
          </a:p>
          <a:p>
            <a:pPr marL="990600" lvl="1" indent="-533400">
              <a:lnSpc>
                <a:spcPct val="150000"/>
              </a:lnSpc>
              <a:buFontTx/>
              <a:buAutoNum type="arabicPeriod"/>
            </a:pPr>
            <a:r>
              <a:rPr lang="en-US" sz="2000" dirty="0" smtClean="0">
                <a:solidFill>
                  <a:srgbClr val="FFC000"/>
                </a:solidFill>
                <a:latin typeface="Comic Sans MS" pitchFamily="66" charset="0"/>
              </a:rPr>
              <a:t>Absence of </a:t>
            </a:r>
            <a:r>
              <a:rPr lang="en-US" sz="2000" dirty="0">
                <a:solidFill>
                  <a:srgbClr val="FFC000"/>
                </a:solidFill>
                <a:latin typeface="Comic Sans MS" pitchFamily="66" charset="0"/>
              </a:rPr>
              <a:t>a succedaneous tooth.</a:t>
            </a:r>
          </a:p>
          <a:p>
            <a:pPr marL="990600" lvl="1" indent="-533400">
              <a:lnSpc>
                <a:spcPct val="150000"/>
              </a:lnSpc>
              <a:buFontTx/>
              <a:buAutoNum type="arabicPeriod"/>
            </a:pPr>
            <a:r>
              <a:rPr lang="en-US" sz="2000" dirty="0" smtClean="0">
                <a:solidFill>
                  <a:srgbClr val="FFC000"/>
                </a:solidFill>
                <a:latin typeface="Comic Sans MS" pitchFamily="66" charset="0"/>
              </a:rPr>
              <a:t>Speech problems</a:t>
            </a:r>
            <a:r>
              <a:rPr lang="en-US" sz="2000" dirty="0">
                <a:solidFill>
                  <a:srgbClr val="FFC000"/>
                </a:solidFill>
                <a:latin typeface="Comic Sans MS" pitchFamily="66" charset="0"/>
              </a:rPr>
              <a:t>.</a:t>
            </a:r>
          </a:p>
          <a:p>
            <a:pPr marL="990600" lvl="1" indent="-533400">
              <a:lnSpc>
                <a:spcPct val="150000"/>
              </a:lnSpc>
              <a:buFontTx/>
              <a:buAutoNum type="arabicPeriod"/>
            </a:pPr>
            <a:r>
              <a:rPr lang="en-US" sz="2000" dirty="0" smtClean="0">
                <a:solidFill>
                  <a:srgbClr val="FFC000"/>
                </a:solidFill>
                <a:latin typeface="Comic Sans MS" pitchFamily="66" charset="0"/>
              </a:rPr>
              <a:t>Esthetics.</a:t>
            </a:r>
            <a:endParaRPr lang="en-US" sz="2000" dirty="0">
              <a:solidFill>
                <a:srgbClr val="FFC000"/>
              </a:solidFill>
              <a:latin typeface="Comic Sans MS" pitchFamily="66" charset="0"/>
            </a:endParaRPr>
          </a:p>
          <a:p>
            <a:pPr marL="990600" lvl="1" indent="-533400">
              <a:lnSpc>
                <a:spcPct val="150000"/>
              </a:lnSpc>
              <a:buFontTx/>
              <a:buAutoNum type="arabicPeriod"/>
            </a:pPr>
            <a:r>
              <a:rPr lang="en-US" sz="2000" dirty="0" smtClean="0">
                <a:solidFill>
                  <a:srgbClr val="FFC000"/>
                </a:solidFill>
                <a:latin typeface="Comic Sans MS" pitchFamily="66" charset="0"/>
              </a:rPr>
              <a:t>Aberrant tongue </a:t>
            </a:r>
            <a:r>
              <a:rPr lang="en-US" sz="2000" dirty="0">
                <a:solidFill>
                  <a:srgbClr val="FFC000"/>
                </a:solidFill>
                <a:latin typeface="Comic Sans MS" pitchFamily="66" charset="0"/>
              </a:rPr>
              <a:t>habits</a:t>
            </a:r>
          </a:p>
          <a:p>
            <a:pPr marL="990600" lvl="1" indent="-533400">
              <a:lnSpc>
                <a:spcPct val="150000"/>
              </a:lnSpc>
              <a:buFontTx/>
              <a:buAutoNum type="arabicPeriod"/>
            </a:pPr>
            <a:r>
              <a:rPr lang="en-US" sz="2000" dirty="0" smtClean="0">
                <a:solidFill>
                  <a:srgbClr val="FFC000"/>
                </a:solidFill>
                <a:latin typeface="Comic Sans MS" pitchFamily="66" charset="0"/>
              </a:rPr>
              <a:t>Psychological effects </a:t>
            </a:r>
            <a:endParaRPr lang="en-US" sz="2000" dirty="0">
              <a:solidFill>
                <a:srgbClr val="FFC000"/>
              </a:solidFill>
              <a:latin typeface="Comic Sans MS" pitchFamily="66" charset="0"/>
            </a:endParaRPr>
          </a:p>
          <a:p>
            <a:pPr marL="990600" lvl="1" indent="-533400">
              <a:lnSpc>
                <a:spcPct val="150000"/>
              </a:lnSpc>
              <a:buFontTx/>
              <a:buAutoNum type="arabicPeriod"/>
            </a:pPr>
            <a:r>
              <a:rPr lang="en-US" sz="2000" dirty="0">
                <a:solidFill>
                  <a:srgbClr val="FFC000"/>
                </a:solidFill>
                <a:latin typeface="Comic Sans MS" pitchFamily="66" charset="0"/>
              </a:rPr>
              <a:t>Maintain normal eruption time of the succedaneous teeth.</a:t>
            </a:r>
          </a:p>
        </p:txBody>
      </p:sp>
    </p:spTree>
  </p:cSld>
  <p:clrMapOvr>
    <a:masterClrMapping/>
  </p:clrMapOvr>
  <p:transition advClick="0">
    <p:check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4" presetClass="entr" presetSubtype="0" fill="hold" nodeType="clickEffect">
                                  <p:stCondLst>
                                    <p:cond delay="0"/>
                                  </p:stCondLst>
                                  <p:childTnLst>
                                    <p:set>
                                      <p:cBhvr>
                                        <p:cTn id="6" dur="1" fill="hold">
                                          <p:stCondLst>
                                            <p:cond delay="0"/>
                                          </p:stCondLst>
                                        </p:cTn>
                                        <p:tgtEl>
                                          <p:spTgt spid="4099">
                                            <p:txEl>
                                              <p:pRg st="1" end="1"/>
                                            </p:txEl>
                                          </p:spTgt>
                                        </p:tgtEl>
                                        <p:attrNameLst>
                                          <p:attrName>style.visibility</p:attrName>
                                        </p:attrNameLst>
                                      </p:cBhvr>
                                      <p:to>
                                        <p:strVal val="visible"/>
                                      </p:to>
                                    </p:set>
                                    <p:anim from="(-#ppt_w/2)" to="(#ppt_x)" calcmode="lin" valueType="num">
                                      <p:cBhvr>
                                        <p:cTn id="7" dur="600" fill="hold">
                                          <p:stCondLst>
                                            <p:cond delay="0"/>
                                          </p:stCondLst>
                                        </p:cTn>
                                        <p:tgtEl>
                                          <p:spTgt spid="4099">
                                            <p:txEl>
                                              <p:pRg st="1" end="1"/>
                                            </p:txEl>
                                          </p:spTgt>
                                        </p:tgtEl>
                                        <p:attrNameLst>
                                          <p:attrName>ppt_x</p:attrName>
                                        </p:attrNameLst>
                                      </p:cBhvr>
                                    </p:anim>
                                    <p:anim from="0" to="-1.0" calcmode="lin" valueType="num">
                                      <p:cBhvr>
                                        <p:cTn id="8" dur="200" decel="50000" autoRev="1" fill="hold">
                                          <p:stCondLst>
                                            <p:cond delay="600"/>
                                          </p:stCondLst>
                                        </p:cTn>
                                        <p:tgtEl>
                                          <p:spTgt spid="4099">
                                            <p:txEl>
                                              <p:pRg st="1" end="1"/>
                                            </p:txEl>
                                          </p:spTgt>
                                        </p:tgtEl>
                                        <p:attrNameLst>
                                          <p:attrName>xshear</p:attrName>
                                        </p:attrNameLst>
                                      </p:cBhvr>
                                    </p:anim>
                                    <p:animScale>
                                      <p:cBhvr>
                                        <p:cTn id="9" dur="200" decel="100000" autoRev="1" fill="hold">
                                          <p:stCondLst>
                                            <p:cond delay="600"/>
                                          </p:stCondLst>
                                        </p:cTn>
                                        <p:tgtEl>
                                          <p:spTgt spid="4099">
                                            <p:txEl>
                                              <p:pRg st="1" end="1"/>
                                            </p:txEl>
                                          </p:spTgt>
                                        </p:tgtEl>
                                      </p:cBhvr>
                                      <p:from x="100000" y="100000"/>
                                      <p:to x="80000" y="100000"/>
                                    </p:animScale>
                                    <p:anim by="(#ppt_h/3+#ppt_w*0.1)" calcmode="lin" valueType="num">
                                      <p:cBhvr additive="sum">
                                        <p:cTn id="10" dur="200" decel="100000" autoRev="1" fill="hold">
                                          <p:stCondLst>
                                            <p:cond delay="600"/>
                                          </p:stCondLst>
                                        </p:cTn>
                                        <p:tgtEl>
                                          <p:spTgt spid="4099">
                                            <p:txEl>
                                              <p:pRg st="1" end="1"/>
                                            </p:txEl>
                                          </p:spTgt>
                                        </p:tgtEl>
                                        <p:attrNameLst>
                                          <p:attrName>ppt_x</p:attrName>
                                        </p:attrNameLst>
                                      </p:cBhvr>
                                    </p:anim>
                                  </p:childTnLst>
                                </p:cTn>
                              </p:par>
                            </p:childTnLst>
                          </p:cTn>
                        </p:par>
                        <p:par>
                          <p:cTn id="11" fill="hold">
                            <p:stCondLst>
                              <p:cond delay="1000"/>
                            </p:stCondLst>
                            <p:childTnLst>
                              <p:par>
                                <p:cTn id="12" presetID="34" presetClass="entr" presetSubtype="0" fill="hold" nodeType="afterEffect">
                                  <p:stCondLst>
                                    <p:cond delay="0"/>
                                  </p:stCondLst>
                                  <p:childTnLst>
                                    <p:set>
                                      <p:cBhvr>
                                        <p:cTn id="13" dur="1" fill="hold">
                                          <p:stCondLst>
                                            <p:cond delay="0"/>
                                          </p:stCondLst>
                                        </p:cTn>
                                        <p:tgtEl>
                                          <p:spTgt spid="4099">
                                            <p:txEl>
                                              <p:pRg st="2" end="2"/>
                                            </p:txEl>
                                          </p:spTgt>
                                        </p:tgtEl>
                                        <p:attrNameLst>
                                          <p:attrName>style.visibility</p:attrName>
                                        </p:attrNameLst>
                                      </p:cBhvr>
                                      <p:to>
                                        <p:strVal val="visible"/>
                                      </p:to>
                                    </p:set>
                                    <p:anim from="(-#ppt_w/2)" to="(#ppt_x)" calcmode="lin" valueType="num">
                                      <p:cBhvr>
                                        <p:cTn id="14" dur="600" fill="hold">
                                          <p:stCondLst>
                                            <p:cond delay="0"/>
                                          </p:stCondLst>
                                        </p:cTn>
                                        <p:tgtEl>
                                          <p:spTgt spid="4099">
                                            <p:txEl>
                                              <p:pRg st="2" end="2"/>
                                            </p:txEl>
                                          </p:spTgt>
                                        </p:tgtEl>
                                        <p:attrNameLst>
                                          <p:attrName>ppt_x</p:attrName>
                                        </p:attrNameLst>
                                      </p:cBhvr>
                                    </p:anim>
                                    <p:anim from="0" to="-1.0" calcmode="lin" valueType="num">
                                      <p:cBhvr>
                                        <p:cTn id="15" dur="200" decel="50000" autoRev="1" fill="hold">
                                          <p:stCondLst>
                                            <p:cond delay="600"/>
                                          </p:stCondLst>
                                        </p:cTn>
                                        <p:tgtEl>
                                          <p:spTgt spid="4099">
                                            <p:txEl>
                                              <p:pRg st="2" end="2"/>
                                            </p:txEl>
                                          </p:spTgt>
                                        </p:tgtEl>
                                        <p:attrNameLst>
                                          <p:attrName>xshear</p:attrName>
                                        </p:attrNameLst>
                                      </p:cBhvr>
                                    </p:anim>
                                    <p:animScale>
                                      <p:cBhvr>
                                        <p:cTn id="16" dur="200" decel="100000" autoRev="1" fill="hold">
                                          <p:stCondLst>
                                            <p:cond delay="600"/>
                                          </p:stCondLst>
                                        </p:cTn>
                                        <p:tgtEl>
                                          <p:spTgt spid="4099">
                                            <p:txEl>
                                              <p:pRg st="2" end="2"/>
                                            </p:txEl>
                                          </p:spTgt>
                                        </p:tgtEl>
                                      </p:cBhvr>
                                      <p:from x="100000" y="100000"/>
                                      <p:to x="80000" y="100000"/>
                                    </p:animScale>
                                    <p:anim by="(#ppt_h/3+#ppt_w*0.1)" calcmode="lin" valueType="num">
                                      <p:cBhvr additive="sum">
                                        <p:cTn id="17" dur="200" decel="100000" autoRev="1" fill="hold">
                                          <p:stCondLst>
                                            <p:cond delay="600"/>
                                          </p:stCondLst>
                                        </p:cTn>
                                        <p:tgtEl>
                                          <p:spTgt spid="4099">
                                            <p:txEl>
                                              <p:pRg st="2" end="2"/>
                                            </p:txEl>
                                          </p:spTgt>
                                        </p:tgtEl>
                                        <p:attrNameLst>
                                          <p:attrName>ppt_x</p:attrName>
                                        </p:attrNameLst>
                                      </p:cBhvr>
                                    </p:anim>
                                  </p:childTnLst>
                                </p:cTn>
                              </p:par>
                            </p:childTnLst>
                          </p:cTn>
                        </p:par>
                        <p:par>
                          <p:cTn id="18" fill="hold">
                            <p:stCondLst>
                              <p:cond delay="2000"/>
                            </p:stCondLst>
                            <p:childTnLst>
                              <p:par>
                                <p:cTn id="19" presetID="34" presetClass="entr" presetSubtype="0" fill="hold" nodeType="afterEffect">
                                  <p:stCondLst>
                                    <p:cond delay="0"/>
                                  </p:stCondLst>
                                  <p:childTnLst>
                                    <p:set>
                                      <p:cBhvr>
                                        <p:cTn id="20" dur="1" fill="hold">
                                          <p:stCondLst>
                                            <p:cond delay="0"/>
                                          </p:stCondLst>
                                        </p:cTn>
                                        <p:tgtEl>
                                          <p:spTgt spid="4099">
                                            <p:txEl>
                                              <p:pRg st="3" end="3"/>
                                            </p:txEl>
                                          </p:spTgt>
                                        </p:tgtEl>
                                        <p:attrNameLst>
                                          <p:attrName>style.visibility</p:attrName>
                                        </p:attrNameLst>
                                      </p:cBhvr>
                                      <p:to>
                                        <p:strVal val="visible"/>
                                      </p:to>
                                    </p:set>
                                    <p:anim from="(-#ppt_w/2)" to="(#ppt_x)" calcmode="lin" valueType="num">
                                      <p:cBhvr>
                                        <p:cTn id="21" dur="600" fill="hold">
                                          <p:stCondLst>
                                            <p:cond delay="0"/>
                                          </p:stCondLst>
                                        </p:cTn>
                                        <p:tgtEl>
                                          <p:spTgt spid="4099">
                                            <p:txEl>
                                              <p:pRg st="3" end="3"/>
                                            </p:txEl>
                                          </p:spTgt>
                                        </p:tgtEl>
                                        <p:attrNameLst>
                                          <p:attrName>ppt_x</p:attrName>
                                        </p:attrNameLst>
                                      </p:cBhvr>
                                    </p:anim>
                                    <p:anim from="0" to="-1.0" calcmode="lin" valueType="num">
                                      <p:cBhvr>
                                        <p:cTn id="22" dur="200" decel="50000" autoRev="1" fill="hold">
                                          <p:stCondLst>
                                            <p:cond delay="600"/>
                                          </p:stCondLst>
                                        </p:cTn>
                                        <p:tgtEl>
                                          <p:spTgt spid="4099">
                                            <p:txEl>
                                              <p:pRg st="3" end="3"/>
                                            </p:txEl>
                                          </p:spTgt>
                                        </p:tgtEl>
                                        <p:attrNameLst>
                                          <p:attrName>xshear</p:attrName>
                                        </p:attrNameLst>
                                      </p:cBhvr>
                                    </p:anim>
                                    <p:animScale>
                                      <p:cBhvr>
                                        <p:cTn id="23" dur="200" decel="100000" autoRev="1" fill="hold">
                                          <p:stCondLst>
                                            <p:cond delay="600"/>
                                          </p:stCondLst>
                                        </p:cTn>
                                        <p:tgtEl>
                                          <p:spTgt spid="4099">
                                            <p:txEl>
                                              <p:pRg st="3" end="3"/>
                                            </p:txEl>
                                          </p:spTgt>
                                        </p:tgtEl>
                                      </p:cBhvr>
                                      <p:from x="100000" y="100000"/>
                                      <p:to x="80000" y="100000"/>
                                    </p:animScale>
                                    <p:anim by="(#ppt_h/3+#ppt_w*0.1)" calcmode="lin" valueType="num">
                                      <p:cBhvr additive="sum">
                                        <p:cTn id="24" dur="200" decel="100000" autoRev="1" fill="hold">
                                          <p:stCondLst>
                                            <p:cond delay="600"/>
                                          </p:stCondLst>
                                        </p:cTn>
                                        <p:tgtEl>
                                          <p:spTgt spid="4099">
                                            <p:txEl>
                                              <p:pRg st="3" end="3"/>
                                            </p:txEl>
                                          </p:spTgt>
                                        </p:tgtEl>
                                        <p:attrNameLst>
                                          <p:attrName>ppt_x</p:attrName>
                                        </p:attrNameLst>
                                      </p:cBhvr>
                                    </p:anim>
                                  </p:childTnLst>
                                </p:cTn>
                              </p:par>
                            </p:childTnLst>
                          </p:cTn>
                        </p:par>
                        <p:par>
                          <p:cTn id="25" fill="hold">
                            <p:stCondLst>
                              <p:cond delay="3000"/>
                            </p:stCondLst>
                            <p:childTnLst>
                              <p:par>
                                <p:cTn id="26" presetID="34" presetClass="entr" presetSubtype="0" fill="hold" nodeType="afterEffect">
                                  <p:stCondLst>
                                    <p:cond delay="0"/>
                                  </p:stCondLst>
                                  <p:childTnLst>
                                    <p:set>
                                      <p:cBhvr>
                                        <p:cTn id="27" dur="1" fill="hold">
                                          <p:stCondLst>
                                            <p:cond delay="0"/>
                                          </p:stCondLst>
                                        </p:cTn>
                                        <p:tgtEl>
                                          <p:spTgt spid="4099">
                                            <p:txEl>
                                              <p:pRg st="4" end="4"/>
                                            </p:txEl>
                                          </p:spTgt>
                                        </p:tgtEl>
                                        <p:attrNameLst>
                                          <p:attrName>style.visibility</p:attrName>
                                        </p:attrNameLst>
                                      </p:cBhvr>
                                      <p:to>
                                        <p:strVal val="visible"/>
                                      </p:to>
                                    </p:set>
                                    <p:anim from="(-#ppt_w/2)" to="(#ppt_x)" calcmode="lin" valueType="num">
                                      <p:cBhvr>
                                        <p:cTn id="28" dur="600" fill="hold">
                                          <p:stCondLst>
                                            <p:cond delay="0"/>
                                          </p:stCondLst>
                                        </p:cTn>
                                        <p:tgtEl>
                                          <p:spTgt spid="4099">
                                            <p:txEl>
                                              <p:pRg st="4" end="4"/>
                                            </p:txEl>
                                          </p:spTgt>
                                        </p:tgtEl>
                                        <p:attrNameLst>
                                          <p:attrName>ppt_x</p:attrName>
                                        </p:attrNameLst>
                                      </p:cBhvr>
                                    </p:anim>
                                    <p:anim from="0" to="-1.0" calcmode="lin" valueType="num">
                                      <p:cBhvr>
                                        <p:cTn id="29" dur="200" decel="50000" autoRev="1" fill="hold">
                                          <p:stCondLst>
                                            <p:cond delay="600"/>
                                          </p:stCondLst>
                                        </p:cTn>
                                        <p:tgtEl>
                                          <p:spTgt spid="4099">
                                            <p:txEl>
                                              <p:pRg st="4" end="4"/>
                                            </p:txEl>
                                          </p:spTgt>
                                        </p:tgtEl>
                                        <p:attrNameLst>
                                          <p:attrName>xshear</p:attrName>
                                        </p:attrNameLst>
                                      </p:cBhvr>
                                    </p:anim>
                                    <p:animScale>
                                      <p:cBhvr>
                                        <p:cTn id="30" dur="200" decel="100000" autoRev="1" fill="hold">
                                          <p:stCondLst>
                                            <p:cond delay="600"/>
                                          </p:stCondLst>
                                        </p:cTn>
                                        <p:tgtEl>
                                          <p:spTgt spid="4099">
                                            <p:txEl>
                                              <p:pRg st="4" end="4"/>
                                            </p:txEl>
                                          </p:spTgt>
                                        </p:tgtEl>
                                      </p:cBhvr>
                                      <p:from x="100000" y="100000"/>
                                      <p:to x="80000" y="100000"/>
                                    </p:animScale>
                                    <p:anim by="(#ppt_h/3+#ppt_w*0.1)" calcmode="lin" valueType="num">
                                      <p:cBhvr additive="sum">
                                        <p:cTn id="31" dur="200" decel="100000" autoRev="1" fill="hold">
                                          <p:stCondLst>
                                            <p:cond delay="600"/>
                                          </p:stCondLst>
                                        </p:cTn>
                                        <p:tgtEl>
                                          <p:spTgt spid="4099">
                                            <p:txEl>
                                              <p:pRg st="4" end="4"/>
                                            </p:txEl>
                                          </p:spTgt>
                                        </p:tgtEl>
                                        <p:attrNameLst>
                                          <p:attrName>ppt_x</p:attrName>
                                        </p:attrNameLst>
                                      </p:cBhvr>
                                    </p:anim>
                                  </p:childTnLst>
                                </p:cTn>
                              </p:par>
                            </p:childTnLst>
                          </p:cTn>
                        </p:par>
                        <p:par>
                          <p:cTn id="32" fill="hold">
                            <p:stCondLst>
                              <p:cond delay="4000"/>
                            </p:stCondLst>
                            <p:childTnLst>
                              <p:par>
                                <p:cTn id="33" presetID="34" presetClass="entr" presetSubtype="0" fill="hold" nodeType="afterEffect">
                                  <p:stCondLst>
                                    <p:cond delay="0"/>
                                  </p:stCondLst>
                                  <p:childTnLst>
                                    <p:set>
                                      <p:cBhvr>
                                        <p:cTn id="34" dur="1" fill="hold">
                                          <p:stCondLst>
                                            <p:cond delay="0"/>
                                          </p:stCondLst>
                                        </p:cTn>
                                        <p:tgtEl>
                                          <p:spTgt spid="4099">
                                            <p:txEl>
                                              <p:pRg st="5" end="5"/>
                                            </p:txEl>
                                          </p:spTgt>
                                        </p:tgtEl>
                                        <p:attrNameLst>
                                          <p:attrName>style.visibility</p:attrName>
                                        </p:attrNameLst>
                                      </p:cBhvr>
                                      <p:to>
                                        <p:strVal val="visible"/>
                                      </p:to>
                                    </p:set>
                                    <p:anim from="(-#ppt_w/2)" to="(#ppt_x)" calcmode="lin" valueType="num">
                                      <p:cBhvr>
                                        <p:cTn id="35" dur="600" fill="hold">
                                          <p:stCondLst>
                                            <p:cond delay="0"/>
                                          </p:stCondLst>
                                        </p:cTn>
                                        <p:tgtEl>
                                          <p:spTgt spid="4099">
                                            <p:txEl>
                                              <p:pRg st="5" end="5"/>
                                            </p:txEl>
                                          </p:spTgt>
                                        </p:tgtEl>
                                        <p:attrNameLst>
                                          <p:attrName>ppt_x</p:attrName>
                                        </p:attrNameLst>
                                      </p:cBhvr>
                                    </p:anim>
                                    <p:anim from="0" to="-1.0" calcmode="lin" valueType="num">
                                      <p:cBhvr>
                                        <p:cTn id="36" dur="200" decel="50000" autoRev="1" fill="hold">
                                          <p:stCondLst>
                                            <p:cond delay="600"/>
                                          </p:stCondLst>
                                        </p:cTn>
                                        <p:tgtEl>
                                          <p:spTgt spid="4099">
                                            <p:txEl>
                                              <p:pRg st="5" end="5"/>
                                            </p:txEl>
                                          </p:spTgt>
                                        </p:tgtEl>
                                        <p:attrNameLst>
                                          <p:attrName>xshear</p:attrName>
                                        </p:attrNameLst>
                                      </p:cBhvr>
                                    </p:anim>
                                    <p:animScale>
                                      <p:cBhvr>
                                        <p:cTn id="37" dur="200" decel="100000" autoRev="1" fill="hold">
                                          <p:stCondLst>
                                            <p:cond delay="600"/>
                                          </p:stCondLst>
                                        </p:cTn>
                                        <p:tgtEl>
                                          <p:spTgt spid="4099">
                                            <p:txEl>
                                              <p:pRg st="5" end="5"/>
                                            </p:txEl>
                                          </p:spTgt>
                                        </p:tgtEl>
                                      </p:cBhvr>
                                      <p:from x="100000" y="100000"/>
                                      <p:to x="80000" y="100000"/>
                                    </p:animScale>
                                    <p:anim by="(#ppt_h/3+#ppt_w*0.1)" calcmode="lin" valueType="num">
                                      <p:cBhvr additive="sum">
                                        <p:cTn id="38" dur="200" decel="100000" autoRev="1" fill="hold">
                                          <p:stCondLst>
                                            <p:cond delay="600"/>
                                          </p:stCondLst>
                                        </p:cTn>
                                        <p:tgtEl>
                                          <p:spTgt spid="4099">
                                            <p:txEl>
                                              <p:pRg st="5" end="5"/>
                                            </p:txEl>
                                          </p:spTgt>
                                        </p:tgtEl>
                                        <p:attrNameLst>
                                          <p:attrName>ppt_x</p:attrName>
                                        </p:attrNameLst>
                                      </p:cBhvr>
                                    </p:anim>
                                  </p:childTnLst>
                                </p:cTn>
                              </p:par>
                            </p:childTnLst>
                          </p:cTn>
                        </p:par>
                        <p:par>
                          <p:cTn id="39" fill="hold">
                            <p:stCondLst>
                              <p:cond delay="5000"/>
                            </p:stCondLst>
                            <p:childTnLst>
                              <p:par>
                                <p:cTn id="40" presetID="34" presetClass="entr" presetSubtype="0" fill="hold" nodeType="afterEffect">
                                  <p:stCondLst>
                                    <p:cond delay="0"/>
                                  </p:stCondLst>
                                  <p:childTnLst>
                                    <p:set>
                                      <p:cBhvr>
                                        <p:cTn id="41" dur="1" fill="hold">
                                          <p:stCondLst>
                                            <p:cond delay="0"/>
                                          </p:stCondLst>
                                        </p:cTn>
                                        <p:tgtEl>
                                          <p:spTgt spid="4099">
                                            <p:txEl>
                                              <p:pRg st="6" end="6"/>
                                            </p:txEl>
                                          </p:spTgt>
                                        </p:tgtEl>
                                        <p:attrNameLst>
                                          <p:attrName>style.visibility</p:attrName>
                                        </p:attrNameLst>
                                      </p:cBhvr>
                                      <p:to>
                                        <p:strVal val="visible"/>
                                      </p:to>
                                    </p:set>
                                    <p:anim from="(-#ppt_w/2)" to="(#ppt_x)" calcmode="lin" valueType="num">
                                      <p:cBhvr>
                                        <p:cTn id="42" dur="600" fill="hold">
                                          <p:stCondLst>
                                            <p:cond delay="0"/>
                                          </p:stCondLst>
                                        </p:cTn>
                                        <p:tgtEl>
                                          <p:spTgt spid="4099">
                                            <p:txEl>
                                              <p:pRg st="6" end="6"/>
                                            </p:txEl>
                                          </p:spTgt>
                                        </p:tgtEl>
                                        <p:attrNameLst>
                                          <p:attrName>ppt_x</p:attrName>
                                        </p:attrNameLst>
                                      </p:cBhvr>
                                    </p:anim>
                                    <p:anim from="0" to="-1.0" calcmode="lin" valueType="num">
                                      <p:cBhvr>
                                        <p:cTn id="43" dur="200" decel="50000" autoRev="1" fill="hold">
                                          <p:stCondLst>
                                            <p:cond delay="600"/>
                                          </p:stCondLst>
                                        </p:cTn>
                                        <p:tgtEl>
                                          <p:spTgt spid="4099">
                                            <p:txEl>
                                              <p:pRg st="6" end="6"/>
                                            </p:txEl>
                                          </p:spTgt>
                                        </p:tgtEl>
                                        <p:attrNameLst>
                                          <p:attrName>xshear</p:attrName>
                                        </p:attrNameLst>
                                      </p:cBhvr>
                                    </p:anim>
                                    <p:animScale>
                                      <p:cBhvr>
                                        <p:cTn id="44" dur="200" decel="100000" autoRev="1" fill="hold">
                                          <p:stCondLst>
                                            <p:cond delay="600"/>
                                          </p:stCondLst>
                                        </p:cTn>
                                        <p:tgtEl>
                                          <p:spTgt spid="4099">
                                            <p:txEl>
                                              <p:pRg st="6" end="6"/>
                                            </p:txEl>
                                          </p:spTgt>
                                        </p:tgtEl>
                                      </p:cBhvr>
                                      <p:from x="100000" y="100000"/>
                                      <p:to x="80000" y="100000"/>
                                    </p:animScale>
                                    <p:anim by="(#ppt_h/3+#ppt_w*0.1)" calcmode="lin" valueType="num">
                                      <p:cBhvr additive="sum">
                                        <p:cTn id="45" dur="200" decel="100000" autoRev="1" fill="hold">
                                          <p:stCondLst>
                                            <p:cond delay="600"/>
                                          </p:stCondLst>
                                        </p:cTn>
                                        <p:tgtEl>
                                          <p:spTgt spid="4099">
                                            <p:txEl>
                                              <p:pRg st="6" end="6"/>
                                            </p:txEl>
                                          </p:spTgt>
                                        </p:tgtEl>
                                        <p:attrNameLst>
                                          <p:attrName>ppt_x</p:attrName>
                                        </p:attrNameLst>
                                      </p:cBhvr>
                                    </p:anim>
                                  </p:childTnLst>
                                </p:cTn>
                              </p:par>
                            </p:childTnLst>
                          </p:cTn>
                        </p:par>
                        <p:par>
                          <p:cTn id="46" fill="hold">
                            <p:stCondLst>
                              <p:cond delay="6000"/>
                            </p:stCondLst>
                            <p:childTnLst>
                              <p:par>
                                <p:cTn id="47" presetID="34" presetClass="entr" presetSubtype="0" fill="hold" nodeType="afterEffect">
                                  <p:stCondLst>
                                    <p:cond delay="0"/>
                                  </p:stCondLst>
                                  <p:childTnLst>
                                    <p:set>
                                      <p:cBhvr>
                                        <p:cTn id="48" dur="1" fill="hold">
                                          <p:stCondLst>
                                            <p:cond delay="0"/>
                                          </p:stCondLst>
                                        </p:cTn>
                                        <p:tgtEl>
                                          <p:spTgt spid="4099">
                                            <p:txEl>
                                              <p:pRg st="7" end="7"/>
                                            </p:txEl>
                                          </p:spTgt>
                                        </p:tgtEl>
                                        <p:attrNameLst>
                                          <p:attrName>style.visibility</p:attrName>
                                        </p:attrNameLst>
                                      </p:cBhvr>
                                      <p:to>
                                        <p:strVal val="visible"/>
                                      </p:to>
                                    </p:set>
                                    <p:anim from="(-#ppt_w/2)" to="(#ppt_x)" calcmode="lin" valueType="num">
                                      <p:cBhvr>
                                        <p:cTn id="49" dur="600" fill="hold">
                                          <p:stCondLst>
                                            <p:cond delay="0"/>
                                          </p:stCondLst>
                                        </p:cTn>
                                        <p:tgtEl>
                                          <p:spTgt spid="4099">
                                            <p:txEl>
                                              <p:pRg st="7" end="7"/>
                                            </p:txEl>
                                          </p:spTgt>
                                        </p:tgtEl>
                                        <p:attrNameLst>
                                          <p:attrName>ppt_x</p:attrName>
                                        </p:attrNameLst>
                                      </p:cBhvr>
                                    </p:anim>
                                    <p:anim from="0" to="-1.0" calcmode="lin" valueType="num">
                                      <p:cBhvr>
                                        <p:cTn id="50" dur="200" decel="50000" autoRev="1" fill="hold">
                                          <p:stCondLst>
                                            <p:cond delay="600"/>
                                          </p:stCondLst>
                                        </p:cTn>
                                        <p:tgtEl>
                                          <p:spTgt spid="4099">
                                            <p:txEl>
                                              <p:pRg st="7" end="7"/>
                                            </p:txEl>
                                          </p:spTgt>
                                        </p:tgtEl>
                                        <p:attrNameLst>
                                          <p:attrName>xshear</p:attrName>
                                        </p:attrNameLst>
                                      </p:cBhvr>
                                    </p:anim>
                                    <p:animScale>
                                      <p:cBhvr>
                                        <p:cTn id="51" dur="200" decel="100000" autoRev="1" fill="hold">
                                          <p:stCondLst>
                                            <p:cond delay="600"/>
                                          </p:stCondLst>
                                        </p:cTn>
                                        <p:tgtEl>
                                          <p:spTgt spid="4099">
                                            <p:txEl>
                                              <p:pRg st="7" end="7"/>
                                            </p:txEl>
                                          </p:spTgt>
                                        </p:tgtEl>
                                      </p:cBhvr>
                                      <p:from x="100000" y="100000"/>
                                      <p:to x="80000" y="100000"/>
                                    </p:animScale>
                                    <p:anim by="(#ppt_h/3+#ppt_w*0.1)" calcmode="lin" valueType="num">
                                      <p:cBhvr additive="sum">
                                        <p:cTn id="52" dur="200" decel="100000" autoRev="1" fill="hold">
                                          <p:stCondLst>
                                            <p:cond delay="600"/>
                                          </p:stCondLst>
                                        </p:cTn>
                                        <p:tgtEl>
                                          <p:spTgt spid="4099">
                                            <p:txEl>
                                              <p:pRg st="7" end="7"/>
                                            </p:txEl>
                                          </p:spTgt>
                                        </p:tgtEl>
                                        <p:attrNameLst>
                                          <p:attrName>ppt_x</p:attrName>
                                        </p:attrNameLst>
                                      </p:cBhvr>
                                    </p:anim>
                                  </p:childTnLst>
                                </p:cTn>
                              </p:par>
                            </p:childTnLst>
                          </p:cTn>
                        </p:par>
                        <p:par>
                          <p:cTn id="53" fill="hold">
                            <p:stCondLst>
                              <p:cond delay="7000"/>
                            </p:stCondLst>
                            <p:childTnLst>
                              <p:par>
                                <p:cTn id="54" presetID="34" presetClass="entr" presetSubtype="0" fill="hold" nodeType="afterEffect">
                                  <p:stCondLst>
                                    <p:cond delay="0"/>
                                  </p:stCondLst>
                                  <p:childTnLst>
                                    <p:set>
                                      <p:cBhvr>
                                        <p:cTn id="55" dur="1" fill="hold">
                                          <p:stCondLst>
                                            <p:cond delay="0"/>
                                          </p:stCondLst>
                                        </p:cTn>
                                        <p:tgtEl>
                                          <p:spTgt spid="4099">
                                            <p:txEl>
                                              <p:pRg st="8" end="8"/>
                                            </p:txEl>
                                          </p:spTgt>
                                        </p:tgtEl>
                                        <p:attrNameLst>
                                          <p:attrName>style.visibility</p:attrName>
                                        </p:attrNameLst>
                                      </p:cBhvr>
                                      <p:to>
                                        <p:strVal val="visible"/>
                                      </p:to>
                                    </p:set>
                                    <p:anim from="(-#ppt_w/2)" to="(#ppt_x)" calcmode="lin" valueType="num">
                                      <p:cBhvr>
                                        <p:cTn id="56" dur="600" fill="hold">
                                          <p:stCondLst>
                                            <p:cond delay="0"/>
                                          </p:stCondLst>
                                        </p:cTn>
                                        <p:tgtEl>
                                          <p:spTgt spid="4099">
                                            <p:txEl>
                                              <p:pRg st="8" end="8"/>
                                            </p:txEl>
                                          </p:spTgt>
                                        </p:tgtEl>
                                        <p:attrNameLst>
                                          <p:attrName>ppt_x</p:attrName>
                                        </p:attrNameLst>
                                      </p:cBhvr>
                                    </p:anim>
                                    <p:anim from="0" to="-1.0" calcmode="lin" valueType="num">
                                      <p:cBhvr>
                                        <p:cTn id="57" dur="200" decel="50000" autoRev="1" fill="hold">
                                          <p:stCondLst>
                                            <p:cond delay="600"/>
                                          </p:stCondLst>
                                        </p:cTn>
                                        <p:tgtEl>
                                          <p:spTgt spid="4099">
                                            <p:txEl>
                                              <p:pRg st="8" end="8"/>
                                            </p:txEl>
                                          </p:spTgt>
                                        </p:tgtEl>
                                        <p:attrNameLst>
                                          <p:attrName>xshear</p:attrName>
                                        </p:attrNameLst>
                                      </p:cBhvr>
                                    </p:anim>
                                    <p:animScale>
                                      <p:cBhvr>
                                        <p:cTn id="58" dur="200" decel="100000" autoRev="1" fill="hold">
                                          <p:stCondLst>
                                            <p:cond delay="600"/>
                                          </p:stCondLst>
                                        </p:cTn>
                                        <p:tgtEl>
                                          <p:spTgt spid="4099">
                                            <p:txEl>
                                              <p:pRg st="8" end="8"/>
                                            </p:txEl>
                                          </p:spTgt>
                                        </p:tgtEl>
                                      </p:cBhvr>
                                      <p:from x="100000" y="100000"/>
                                      <p:to x="80000" y="100000"/>
                                    </p:animScale>
                                    <p:anim by="(#ppt_h/3+#ppt_w*0.1)" calcmode="lin" valueType="num">
                                      <p:cBhvr additive="sum">
                                        <p:cTn id="59" dur="200" decel="100000" autoRev="1" fill="hold">
                                          <p:stCondLst>
                                            <p:cond delay="600"/>
                                          </p:stCondLst>
                                        </p:cTn>
                                        <p:tgtEl>
                                          <p:spTgt spid="4099">
                                            <p:txEl>
                                              <p:pRg st="8" end="8"/>
                                            </p:txEl>
                                          </p:spTgt>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p:txBody>
          <a:bodyPr/>
          <a:lstStyle/>
          <a:p>
            <a:r>
              <a:rPr lang="en-US" dirty="0"/>
              <a:t>What is ………pulpectomy???</a:t>
            </a:r>
          </a:p>
        </p:txBody>
      </p:sp>
      <p:sp>
        <p:nvSpPr>
          <p:cNvPr id="75779" name="Rectangle 3"/>
          <p:cNvSpPr>
            <a:spLocks noGrp="1" noChangeArrowheads="1"/>
          </p:cNvSpPr>
          <p:nvPr>
            <p:ph idx="1"/>
          </p:nvPr>
        </p:nvSpPr>
        <p:spPr>
          <a:xfrm>
            <a:off x="1447800" y="685800"/>
            <a:ext cx="7315200" cy="5867400"/>
          </a:xfrm>
        </p:spPr>
        <p:txBody>
          <a:bodyPr>
            <a:normAutofit lnSpcReduction="10000"/>
          </a:bodyPr>
          <a:lstStyle/>
          <a:p>
            <a:r>
              <a:rPr lang="en-US" sz="2400" dirty="0">
                <a:latin typeface="High Tower Text" pitchFamily="18" charset="0"/>
              </a:rPr>
              <a:t>….the extirpation of the vital pulp, normal or abnormal followed by sterilization and filling of the root canal.     					</a:t>
            </a:r>
            <a:endParaRPr lang="en-US" sz="2400" dirty="0">
              <a:solidFill>
                <a:srgbClr val="6600FF"/>
              </a:solidFill>
              <a:latin typeface="High Tower Text" pitchFamily="18" charset="0"/>
            </a:endParaRPr>
          </a:p>
          <a:p>
            <a:endParaRPr lang="en-US" sz="2400" dirty="0">
              <a:solidFill>
                <a:srgbClr val="6600FF"/>
              </a:solidFill>
              <a:latin typeface="High Tower Text" pitchFamily="18" charset="0"/>
            </a:endParaRPr>
          </a:p>
          <a:p>
            <a:r>
              <a:rPr lang="en-US" sz="2400" dirty="0">
                <a:latin typeface="High Tower Text" pitchFamily="18" charset="0"/>
              </a:rPr>
              <a:t>….complete removal of the necrotic pulp from the root canals and the coronal portion of the dental primary teeth in order to maintain the tooth in the dental arch.						</a:t>
            </a:r>
            <a:endParaRPr lang="en-US" sz="2400" dirty="0">
              <a:solidFill>
                <a:srgbClr val="6600FF"/>
              </a:solidFill>
              <a:latin typeface="High Tower Text" pitchFamily="18" charset="0"/>
            </a:endParaRPr>
          </a:p>
          <a:p>
            <a:r>
              <a:rPr lang="en-US" sz="2400" dirty="0">
                <a:latin typeface="High Tower Text" pitchFamily="18" charset="0"/>
              </a:rPr>
              <a:t>….the removal of all pulpal tissue from the coronal and radicular portions of the tooth.	</a:t>
            </a:r>
          </a:p>
          <a:p>
            <a:endParaRPr lang="en-US" sz="2400" dirty="0">
              <a:latin typeface="High Tower Text" pitchFamily="18" charset="0"/>
            </a:endParaRPr>
          </a:p>
          <a:p>
            <a:endParaRPr lang="en-US" sz="2400" dirty="0" smtClean="0">
              <a:latin typeface="High Tower Text" pitchFamily="18" charset="0"/>
            </a:endParaRPr>
          </a:p>
          <a:p>
            <a:r>
              <a:rPr lang="en-US" sz="2400" dirty="0" smtClean="0">
                <a:latin typeface="High Tower Text" pitchFamily="18" charset="0"/>
              </a:rPr>
              <a:t>Complete </a:t>
            </a:r>
            <a:r>
              <a:rPr lang="en-US" sz="2400" dirty="0">
                <a:latin typeface="High Tower Text" pitchFamily="18" charset="0"/>
              </a:rPr>
              <a:t>removal of pulp tissue followed </a:t>
            </a:r>
          </a:p>
          <a:p>
            <a:pPr>
              <a:buFontTx/>
              <a:buNone/>
            </a:pPr>
            <a:r>
              <a:rPr lang="en-US" sz="2400" dirty="0">
                <a:latin typeface="High Tower Text" pitchFamily="18" charset="0"/>
              </a:rPr>
              <a:t>	by filling the root canals with resorbable cement</a:t>
            </a:r>
          </a:p>
        </p:txBody>
      </p:sp>
      <p:pic>
        <p:nvPicPr>
          <p:cNvPr id="75782" name="Picture 6" descr="animation"/>
          <p:cNvPicPr>
            <a:picLocks noChangeAspect="1" noChangeArrowheads="1" noCrop="1"/>
          </p:cNvPicPr>
          <p:nvPr/>
        </p:nvPicPr>
        <p:blipFill>
          <a:blip r:embed="rId3"/>
          <a:srcRect/>
          <a:stretch>
            <a:fillRect/>
          </a:stretch>
        </p:blipFill>
        <p:spPr bwMode="auto">
          <a:xfrm>
            <a:off x="7731125" y="304800"/>
            <a:ext cx="1184275" cy="1828800"/>
          </a:xfrm>
          <a:prstGeom prst="rect">
            <a:avLst/>
          </a:prstGeom>
          <a:noFill/>
        </p:spPr>
      </p:pic>
    </p:spTree>
  </p:cSld>
  <p:clrMapOvr>
    <a:masterClrMapping/>
  </p:clrMapOvr>
  <p:transition advClick="0">
    <p:check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iterate type="lt">
                                    <p:tmPct val="0"/>
                                  </p:iterate>
                                  <p:childTnLst>
                                    <p:set>
                                      <p:cBhvr>
                                        <p:cTn id="6" dur="1" fill="hold">
                                          <p:stCondLst>
                                            <p:cond delay="0"/>
                                          </p:stCondLst>
                                        </p:cTn>
                                        <p:tgtEl>
                                          <p:spTgt spid="75779">
                                            <p:txEl>
                                              <p:pRg st="0" end="0"/>
                                            </p:txEl>
                                          </p:spTgt>
                                        </p:tgtEl>
                                        <p:attrNameLst>
                                          <p:attrName>style.visibility</p:attrName>
                                        </p:attrNameLst>
                                      </p:cBhvr>
                                      <p:to>
                                        <p:strVal val="visible"/>
                                      </p:to>
                                    </p:set>
                                    <p:anim calcmode="lin" valueType="num">
                                      <p:cBhvr additive="base">
                                        <p:cTn id="7" dur="500" fill="hold"/>
                                        <p:tgtEl>
                                          <p:spTgt spid="75779">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75779">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75782"/>
                                        </p:tgtEl>
                                        <p:attrNameLst>
                                          <p:attrName>style.visibility</p:attrName>
                                        </p:attrNameLst>
                                      </p:cBhvr>
                                      <p:to>
                                        <p:strVal val="visible"/>
                                      </p:to>
                                    </p:set>
                                    <p:anim calcmode="lin" valueType="num">
                                      <p:cBhvr additive="base">
                                        <p:cTn id="13" dur="500" fill="hold"/>
                                        <p:tgtEl>
                                          <p:spTgt spid="75782"/>
                                        </p:tgtEl>
                                        <p:attrNameLst>
                                          <p:attrName>ppt_x</p:attrName>
                                        </p:attrNameLst>
                                      </p:cBhvr>
                                      <p:tavLst>
                                        <p:tav tm="0">
                                          <p:val>
                                            <p:strVal val="0-#ppt_w/2"/>
                                          </p:val>
                                        </p:tav>
                                        <p:tav tm="100000">
                                          <p:val>
                                            <p:strVal val="#ppt_x"/>
                                          </p:val>
                                        </p:tav>
                                      </p:tavLst>
                                    </p:anim>
                                    <p:anim calcmode="lin" valueType="num">
                                      <p:cBhvr additive="base">
                                        <p:cTn id="14" dur="500" fill="hold"/>
                                        <p:tgtEl>
                                          <p:spTgt spid="75782"/>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stCondLst>
                                    <p:cond delay="0"/>
                                  </p:stCondLst>
                                  <p:iterate type="lt">
                                    <p:tmPct val="0"/>
                                  </p:iterate>
                                  <p:childTnLst>
                                    <p:set>
                                      <p:cBhvr>
                                        <p:cTn id="16" dur="1" fill="hold">
                                          <p:stCondLst>
                                            <p:cond delay="0"/>
                                          </p:stCondLst>
                                        </p:cTn>
                                        <p:tgtEl>
                                          <p:spTgt spid="75779">
                                            <p:txEl>
                                              <p:pRg st="2" end="2"/>
                                            </p:txEl>
                                          </p:spTgt>
                                        </p:tgtEl>
                                        <p:attrNameLst>
                                          <p:attrName>style.visibility</p:attrName>
                                        </p:attrNameLst>
                                      </p:cBhvr>
                                      <p:to>
                                        <p:strVal val="visible"/>
                                      </p:to>
                                    </p:set>
                                    <p:anim calcmode="lin" valueType="num">
                                      <p:cBhvr additive="base">
                                        <p:cTn id="17" dur="500" fill="hold"/>
                                        <p:tgtEl>
                                          <p:spTgt spid="75779">
                                            <p:txEl>
                                              <p:pRg st="2" end="2"/>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75779">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8" fill="hold" nodeType="clickEffect">
                                  <p:stCondLst>
                                    <p:cond delay="0"/>
                                  </p:stCondLst>
                                  <p:iterate type="lt">
                                    <p:tmPct val="0"/>
                                  </p:iterate>
                                  <p:childTnLst>
                                    <p:set>
                                      <p:cBhvr>
                                        <p:cTn id="22" dur="1" fill="hold">
                                          <p:stCondLst>
                                            <p:cond delay="0"/>
                                          </p:stCondLst>
                                        </p:cTn>
                                        <p:tgtEl>
                                          <p:spTgt spid="75779">
                                            <p:txEl>
                                              <p:pRg st="0" end="0"/>
                                            </p:txEl>
                                          </p:spTgt>
                                        </p:tgtEl>
                                        <p:attrNameLst>
                                          <p:attrName>style.visibility</p:attrName>
                                        </p:attrNameLst>
                                      </p:cBhvr>
                                      <p:to>
                                        <p:strVal val="visible"/>
                                      </p:to>
                                    </p:set>
                                    <p:anim calcmode="lin" valueType="num">
                                      <p:cBhvr additive="base">
                                        <p:cTn id="23" dur="500" fill="hold"/>
                                        <p:tgtEl>
                                          <p:spTgt spid="75779">
                                            <p:txEl>
                                              <p:pRg st="0" end="0"/>
                                            </p:txEl>
                                          </p:spTgt>
                                        </p:tgtEl>
                                        <p:attrNameLst>
                                          <p:attrName>ppt_x</p:attrName>
                                        </p:attrNameLst>
                                      </p:cBhvr>
                                      <p:tavLst>
                                        <p:tav tm="0">
                                          <p:val>
                                            <p:strVal val="0-#ppt_w/2"/>
                                          </p:val>
                                        </p:tav>
                                        <p:tav tm="100000">
                                          <p:val>
                                            <p:strVal val="#ppt_x"/>
                                          </p:val>
                                        </p:tav>
                                      </p:tavLst>
                                    </p:anim>
                                    <p:anim calcmode="lin" valueType="num">
                                      <p:cBhvr additive="base">
                                        <p:cTn id="24" dur="500" fill="hold"/>
                                        <p:tgtEl>
                                          <p:spTgt spid="75779">
                                            <p:txEl>
                                              <p:pRg st="0" end="0"/>
                                            </p:txEl>
                                          </p:spTgt>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iterate type="lt">
                                    <p:tmPct val="0"/>
                                  </p:iterate>
                                  <p:childTnLst>
                                    <p:set>
                                      <p:cBhvr>
                                        <p:cTn id="26" dur="1" fill="hold">
                                          <p:stCondLst>
                                            <p:cond delay="0"/>
                                          </p:stCondLst>
                                        </p:cTn>
                                        <p:tgtEl>
                                          <p:spTgt spid="75779">
                                            <p:txEl>
                                              <p:pRg st="3" end="3"/>
                                            </p:txEl>
                                          </p:spTgt>
                                        </p:tgtEl>
                                        <p:attrNameLst>
                                          <p:attrName>style.visibility</p:attrName>
                                        </p:attrNameLst>
                                      </p:cBhvr>
                                      <p:to>
                                        <p:strVal val="visible"/>
                                      </p:to>
                                    </p:set>
                                    <p:anim calcmode="lin" valueType="num">
                                      <p:cBhvr additive="base">
                                        <p:cTn id="27" dur="500" fill="hold"/>
                                        <p:tgtEl>
                                          <p:spTgt spid="75779">
                                            <p:txEl>
                                              <p:pRg st="3" end="3"/>
                                            </p:txEl>
                                          </p:spTgt>
                                        </p:tgtEl>
                                        <p:attrNameLst>
                                          <p:attrName>ppt_x</p:attrName>
                                        </p:attrNameLst>
                                      </p:cBhvr>
                                      <p:tavLst>
                                        <p:tav tm="0">
                                          <p:val>
                                            <p:strVal val="0-#ppt_w/2"/>
                                          </p:val>
                                        </p:tav>
                                        <p:tav tm="100000">
                                          <p:val>
                                            <p:strVal val="#ppt_x"/>
                                          </p:val>
                                        </p:tav>
                                      </p:tavLst>
                                    </p:anim>
                                    <p:anim calcmode="lin" valueType="num">
                                      <p:cBhvr additive="base">
                                        <p:cTn id="28" dur="500" fill="hold"/>
                                        <p:tgtEl>
                                          <p:spTgt spid="75779">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8" fill="hold" nodeType="clickEffect">
                                  <p:stCondLst>
                                    <p:cond delay="0"/>
                                  </p:stCondLst>
                                  <p:iterate type="lt">
                                    <p:tmPct val="0"/>
                                  </p:iterate>
                                  <p:childTnLst>
                                    <p:set>
                                      <p:cBhvr>
                                        <p:cTn id="32" dur="1" fill="hold">
                                          <p:stCondLst>
                                            <p:cond delay="0"/>
                                          </p:stCondLst>
                                        </p:cTn>
                                        <p:tgtEl>
                                          <p:spTgt spid="75779">
                                            <p:txEl>
                                              <p:pRg st="2" end="2"/>
                                            </p:txEl>
                                          </p:spTgt>
                                        </p:tgtEl>
                                        <p:attrNameLst>
                                          <p:attrName>style.visibility</p:attrName>
                                        </p:attrNameLst>
                                      </p:cBhvr>
                                      <p:to>
                                        <p:strVal val="visible"/>
                                      </p:to>
                                    </p:set>
                                    <p:anim calcmode="lin" valueType="num">
                                      <p:cBhvr additive="base">
                                        <p:cTn id="33" dur="500" fill="hold"/>
                                        <p:tgtEl>
                                          <p:spTgt spid="75779">
                                            <p:txEl>
                                              <p:pRg st="2" end="2"/>
                                            </p:txEl>
                                          </p:spTgt>
                                        </p:tgtEl>
                                        <p:attrNameLst>
                                          <p:attrName>ppt_x</p:attrName>
                                        </p:attrNameLst>
                                      </p:cBhvr>
                                      <p:tavLst>
                                        <p:tav tm="0">
                                          <p:val>
                                            <p:strVal val="0-#ppt_w/2"/>
                                          </p:val>
                                        </p:tav>
                                        <p:tav tm="100000">
                                          <p:val>
                                            <p:strVal val="#ppt_x"/>
                                          </p:val>
                                        </p:tav>
                                      </p:tavLst>
                                    </p:anim>
                                    <p:anim calcmode="lin" valueType="num">
                                      <p:cBhvr additive="base">
                                        <p:cTn id="34" dur="500" fill="hold"/>
                                        <p:tgtEl>
                                          <p:spTgt spid="75779">
                                            <p:txEl>
                                              <p:pRg st="2" end="2"/>
                                            </p:txEl>
                                          </p:spTgt>
                                        </p:tgtEl>
                                        <p:attrNameLst>
                                          <p:attrName>ppt_y</p:attrName>
                                        </p:attrNameLst>
                                      </p:cBhvr>
                                      <p:tavLst>
                                        <p:tav tm="0">
                                          <p:val>
                                            <p:strVal val="#ppt_y"/>
                                          </p:val>
                                        </p:tav>
                                        <p:tav tm="100000">
                                          <p:val>
                                            <p:strVal val="#ppt_y"/>
                                          </p:val>
                                        </p:tav>
                                      </p:tavLst>
                                    </p:anim>
                                  </p:childTnLst>
                                </p:cTn>
                              </p:par>
                              <p:par>
                                <p:cTn id="35" presetID="2" presetClass="entr" presetSubtype="8" fill="hold" grpId="0" nodeType="withEffect">
                                  <p:stCondLst>
                                    <p:cond delay="0"/>
                                  </p:stCondLst>
                                  <p:childTnLst>
                                    <p:set>
                                      <p:cBhvr>
                                        <p:cTn id="36" dur="1" fill="hold">
                                          <p:stCondLst>
                                            <p:cond delay="0"/>
                                          </p:stCondLst>
                                        </p:cTn>
                                        <p:tgtEl>
                                          <p:spTgt spid="75779">
                                            <p:txEl>
                                              <p:pRg st="6" end="6"/>
                                            </p:txEl>
                                          </p:spTgt>
                                        </p:tgtEl>
                                        <p:attrNameLst>
                                          <p:attrName>style.visibility</p:attrName>
                                        </p:attrNameLst>
                                      </p:cBhvr>
                                      <p:to>
                                        <p:strVal val="visible"/>
                                      </p:to>
                                    </p:set>
                                    <p:anim calcmode="lin" valueType="num">
                                      <p:cBhvr additive="base">
                                        <p:cTn id="37" dur="500" fill="hold"/>
                                        <p:tgtEl>
                                          <p:spTgt spid="75779">
                                            <p:txEl>
                                              <p:pRg st="6" end="6"/>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75779">
                                            <p:txEl>
                                              <p:pRg st="6" end="6"/>
                                            </p:txEl>
                                          </p:spTgt>
                                        </p:tgtEl>
                                        <p:attrNameLst>
                                          <p:attrName>ppt_y</p:attrName>
                                        </p:attrNameLst>
                                      </p:cBhvr>
                                      <p:tavLst>
                                        <p:tav tm="0">
                                          <p:val>
                                            <p:strVal val="#ppt_y"/>
                                          </p:val>
                                        </p:tav>
                                        <p:tav tm="100000">
                                          <p:val>
                                            <p:strVal val="#ppt_y"/>
                                          </p:val>
                                        </p:tav>
                                      </p:tavLst>
                                    </p:anim>
                                  </p:childTnLst>
                                </p:cTn>
                              </p:par>
                              <p:par>
                                <p:cTn id="39" presetID="2" presetClass="entr" presetSubtype="8" fill="hold" grpId="0" nodeType="withEffect">
                                  <p:stCondLst>
                                    <p:cond delay="0"/>
                                  </p:stCondLst>
                                  <p:childTnLst>
                                    <p:set>
                                      <p:cBhvr>
                                        <p:cTn id="40" dur="1" fill="hold">
                                          <p:stCondLst>
                                            <p:cond delay="0"/>
                                          </p:stCondLst>
                                        </p:cTn>
                                        <p:tgtEl>
                                          <p:spTgt spid="75779">
                                            <p:txEl>
                                              <p:pRg st="7" end="7"/>
                                            </p:txEl>
                                          </p:spTgt>
                                        </p:tgtEl>
                                        <p:attrNameLst>
                                          <p:attrName>style.visibility</p:attrName>
                                        </p:attrNameLst>
                                      </p:cBhvr>
                                      <p:to>
                                        <p:strVal val="visible"/>
                                      </p:to>
                                    </p:set>
                                    <p:anim calcmode="lin" valueType="num">
                                      <p:cBhvr additive="base">
                                        <p:cTn id="41" dur="500" fill="hold"/>
                                        <p:tgtEl>
                                          <p:spTgt spid="75779">
                                            <p:txEl>
                                              <p:pRg st="7" end="7"/>
                                            </p:txEl>
                                          </p:spTgt>
                                        </p:tgtEl>
                                        <p:attrNameLst>
                                          <p:attrName>ppt_x</p:attrName>
                                        </p:attrNameLst>
                                      </p:cBhvr>
                                      <p:tavLst>
                                        <p:tav tm="0">
                                          <p:val>
                                            <p:strVal val="0-#ppt_w/2"/>
                                          </p:val>
                                        </p:tav>
                                        <p:tav tm="100000">
                                          <p:val>
                                            <p:strVal val="#ppt_x"/>
                                          </p:val>
                                        </p:tav>
                                      </p:tavLst>
                                    </p:anim>
                                    <p:anim calcmode="lin" valueType="num">
                                      <p:cBhvr additive="base">
                                        <p:cTn id="42" dur="500" fill="hold"/>
                                        <p:tgtEl>
                                          <p:spTgt spid="75779">
                                            <p:txEl>
                                              <p:pRg st="7" end="7"/>
                                            </p:txEl>
                                          </p:spTgt>
                                        </p:tgtEl>
                                        <p:attrNameLst>
                                          <p:attrName>ppt_y</p:attrName>
                                        </p:attrNameLst>
                                      </p:cBhvr>
                                      <p:tavLst>
                                        <p:tav tm="0">
                                          <p:val>
                                            <p:strVal val="#ppt_y"/>
                                          </p:val>
                                        </p:tav>
                                        <p:tav tm="100000">
                                          <p:val>
                                            <p:strVal val="#ppt_y"/>
                                          </p:val>
                                        </p:tav>
                                      </p:tavLst>
                                    </p:anim>
                                  </p:childTnLst>
                                </p:cTn>
                              </p:par>
                              <p:par>
                                <p:cTn id="43" presetID="3" presetClass="exit" presetSubtype="10" fill="hold" nodeType="withEffect">
                                  <p:stCondLst>
                                    <p:cond delay="0"/>
                                  </p:stCondLst>
                                  <p:iterate type="lt">
                                    <p:tmPct val="0"/>
                                  </p:iterate>
                                  <p:childTnLst>
                                    <p:animEffect transition="out" filter="blinds(horizontal)">
                                      <p:cBhvr>
                                        <p:cTn id="44" dur="500"/>
                                        <p:tgtEl>
                                          <p:spTgt spid="75779">
                                            <p:txEl>
                                              <p:pRg st="3" end="3"/>
                                            </p:txEl>
                                          </p:spTgt>
                                        </p:tgtEl>
                                      </p:cBhvr>
                                    </p:animEffect>
                                    <p:set>
                                      <p:cBhvr>
                                        <p:cTn id="45" dur="1" fill="hold">
                                          <p:stCondLst>
                                            <p:cond delay="499"/>
                                          </p:stCondLst>
                                        </p:cTn>
                                        <p:tgtEl>
                                          <p:spTgt spid="75779">
                                            <p:txEl>
                                              <p:pRg st="3" end="3"/>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779"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p:txBody>
          <a:bodyPr/>
          <a:lstStyle/>
          <a:p>
            <a:r>
              <a:rPr lang="en-US" sz="2800"/>
              <a:t>Rationale</a:t>
            </a:r>
          </a:p>
        </p:txBody>
      </p:sp>
      <p:sp>
        <p:nvSpPr>
          <p:cNvPr id="89091" name="Rectangle 3"/>
          <p:cNvSpPr>
            <a:spLocks noGrp="1" noChangeArrowheads="1"/>
          </p:cNvSpPr>
          <p:nvPr>
            <p:ph idx="1"/>
          </p:nvPr>
        </p:nvSpPr>
        <p:spPr>
          <a:xfrm>
            <a:off x="1371600" y="609600"/>
            <a:ext cx="8610600" cy="5867400"/>
          </a:xfrm>
        </p:spPr>
        <p:txBody>
          <a:bodyPr/>
          <a:lstStyle/>
          <a:p>
            <a:pPr>
              <a:buFontTx/>
              <a:buNone/>
            </a:pPr>
            <a:endParaRPr lang="en-US" sz="2400" b="1" dirty="0">
              <a:solidFill>
                <a:srgbClr val="241979"/>
              </a:solidFill>
              <a:latin typeface="Impress BT" pitchFamily="66" charset="0"/>
            </a:endParaRPr>
          </a:p>
          <a:p>
            <a:pPr>
              <a:buFontTx/>
              <a:buNone/>
            </a:pPr>
            <a:endParaRPr lang="en-US" sz="3200" b="1" dirty="0" smtClean="0">
              <a:solidFill>
                <a:srgbClr val="FFC000"/>
              </a:solidFill>
              <a:latin typeface="Impress BT" pitchFamily="66" charset="0"/>
            </a:endParaRPr>
          </a:p>
          <a:p>
            <a:pPr>
              <a:buFontTx/>
              <a:buNone/>
            </a:pPr>
            <a:endParaRPr lang="en-US" sz="3200" b="1" dirty="0" smtClean="0">
              <a:solidFill>
                <a:srgbClr val="FFC000"/>
              </a:solidFill>
              <a:latin typeface="Impress BT" pitchFamily="66" charset="0"/>
            </a:endParaRPr>
          </a:p>
          <a:p>
            <a:pPr>
              <a:buFontTx/>
              <a:buNone/>
            </a:pPr>
            <a:endParaRPr lang="en-US" sz="3200" b="1" dirty="0" smtClean="0">
              <a:solidFill>
                <a:srgbClr val="FFC000"/>
              </a:solidFill>
              <a:latin typeface="Impress BT" pitchFamily="66" charset="0"/>
            </a:endParaRPr>
          </a:p>
          <a:p>
            <a:pPr>
              <a:buFontTx/>
              <a:buNone/>
            </a:pPr>
            <a:endParaRPr lang="en-US" sz="3200" b="1" dirty="0" smtClean="0">
              <a:solidFill>
                <a:srgbClr val="FFC000"/>
              </a:solidFill>
              <a:latin typeface="Impress BT" pitchFamily="66" charset="0"/>
            </a:endParaRPr>
          </a:p>
          <a:p>
            <a:pPr>
              <a:buFontTx/>
              <a:buNone/>
            </a:pPr>
            <a:r>
              <a:rPr lang="en-US" sz="3200" b="1" dirty="0" smtClean="0">
                <a:solidFill>
                  <a:srgbClr val="FFC000"/>
                </a:solidFill>
                <a:latin typeface="Impress BT" pitchFamily="66" charset="0"/>
              </a:rPr>
              <a:t>Treatment </a:t>
            </a:r>
            <a:r>
              <a:rPr lang="en-US" sz="3200" b="1" dirty="0">
                <a:solidFill>
                  <a:srgbClr val="FFC000"/>
                </a:solidFill>
                <a:latin typeface="Impress BT" pitchFamily="66" charset="0"/>
              </a:rPr>
              <a:t>Objectives</a:t>
            </a:r>
          </a:p>
          <a:p>
            <a:r>
              <a:rPr lang="en-US" sz="2000" dirty="0"/>
              <a:t>Maintain tooth free of infection</a:t>
            </a:r>
          </a:p>
          <a:p>
            <a:r>
              <a:rPr lang="en-US" sz="2000" dirty="0"/>
              <a:t>Biomechanically cleanse &amp; obturate root canals</a:t>
            </a:r>
          </a:p>
          <a:p>
            <a:r>
              <a:rPr lang="en-US" sz="2000" dirty="0"/>
              <a:t>Promote physiologic root resorption</a:t>
            </a:r>
          </a:p>
          <a:p>
            <a:r>
              <a:rPr lang="en-US" sz="2000" dirty="0"/>
              <a:t>Hold space for the erupting perm tooth</a:t>
            </a:r>
            <a:br>
              <a:rPr lang="en-US" sz="2000" dirty="0"/>
            </a:br>
            <a:endParaRPr lang="en-US" sz="2000" dirty="0"/>
          </a:p>
        </p:txBody>
      </p:sp>
      <p:pic>
        <p:nvPicPr>
          <p:cNvPr id="89093" name="Picture 5" descr="pulpectomyaccess"/>
          <p:cNvPicPr>
            <a:picLocks noChangeAspect="1" noChangeArrowheads="1"/>
          </p:cNvPicPr>
          <p:nvPr/>
        </p:nvPicPr>
        <p:blipFill>
          <a:blip r:embed="rId3"/>
          <a:srcRect/>
          <a:stretch>
            <a:fillRect/>
          </a:stretch>
        </p:blipFill>
        <p:spPr bwMode="auto">
          <a:xfrm>
            <a:off x="3733800" y="1295400"/>
            <a:ext cx="2514600" cy="1885950"/>
          </a:xfrm>
          <a:prstGeom prst="rect">
            <a:avLst/>
          </a:prstGeom>
          <a:noFill/>
          <a:ln w="28575">
            <a:solidFill>
              <a:srgbClr val="17104C"/>
            </a:solidFill>
            <a:miter lim="800000"/>
            <a:headEnd/>
            <a:tailEnd/>
          </a:ln>
        </p:spPr>
      </p:pic>
    </p:spTree>
  </p:cSld>
  <p:clrMapOvr>
    <a:masterClrMapping/>
  </p:clrMapOvr>
  <p:transition advClick="0">
    <p:check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89093"/>
                                        </p:tgtEl>
                                        <p:attrNameLst>
                                          <p:attrName>style.visibility</p:attrName>
                                        </p:attrNameLst>
                                      </p:cBhvr>
                                      <p:to>
                                        <p:strVal val="visible"/>
                                      </p:to>
                                    </p:set>
                                    <p:anim calcmode="lin" valueType="num">
                                      <p:cBhvr additive="base">
                                        <p:cTn id="7" dur="500" fill="hold"/>
                                        <p:tgtEl>
                                          <p:spTgt spid="89093"/>
                                        </p:tgtEl>
                                        <p:attrNameLst>
                                          <p:attrName>ppt_x</p:attrName>
                                        </p:attrNameLst>
                                      </p:cBhvr>
                                      <p:tavLst>
                                        <p:tav tm="0">
                                          <p:val>
                                            <p:strVal val="0-#ppt_w/2"/>
                                          </p:val>
                                        </p:tav>
                                        <p:tav tm="100000">
                                          <p:val>
                                            <p:strVal val="#ppt_x"/>
                                          </p:val>
                                        </p:tav>
                                      </p:tavLst>
                                    </p:anim>
                                    <p:anim calcmode="lin" valueType="num">
                                      <p:cBhvr additive="base">
                                        <p:cTn id="8" dur="500" fill="hold"/>
                                        <p:tgtEl>
                                          <p:spTgt spid="8909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89091">
                                            <p:txEl>
                                              <p:pRg st="5" end="5"/>
                                            </p:txEl>
                                          </p:spTgt>
                                        </p:tgtEl>
                                        <p:attrNameLst>
                                          <p:attrName>style.visibility</p:attrName>
                                        </p:attrNameLst>
                                      </p:cBhvr>
                                      <p:to>
                                        <p:strVal val="visible"/>
                                      </p:to>
                                    </p:set>
                                    <p:anim calcmode="lin" valueType="num">
                                      <p:cBhvr additive="base">
                                        <p:cTn id="13" dur="500" fill="hold"/>
                                        <p:tgtEl>
                                          <p:spTgt spid="89091">
                                            <p:txEl>
                                              <p:pRg st="5" end="5"/>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89091">
                                            <p:txEl>
                                              <p:pRg st="5" end="5"/>
                                            </p:txEl>
                                          </p:spTgt>
                                        </p:tgtEl>
                                        <p:attrNameLst>
                                          <p:attrName>ppt_y</p:attrName>
                                        </p:attrNameLst>
                                      </p:cBhvr>
                                      <p:tavLst>
                                        <p:tav tm="0">
                                          <p:val>
                                            <p:strVal val="#ppt_y"/>
                                          </p:val>
                                        </p:tav>
                                        <p:tav tm="100000">
                                          <p:val>
                                            <p:strVal val="#ppt_y"/>
                                          </p:val>
                                        </p:tav>
                                      </p:tavLst>
                                    </p:anim>
                                  </p:childTnLst>
                                </p:cTn>
                              </p:par>
                            </p:childTnLst>
                          </p:cTn>
                        </p:par>
                        <p:par>
                          <p:cTn id="15" fill="hold">
                            <p:stCondLst>
                              <p:cond delay="500"/>
                            </p:stCondLst>
                            <p:childTnLst>
                              <p:par>
                                <p:cTn id="16" presetID="2" presetClass="entr" presetSubtype="8" fill="hold" nodeType="afterEffect">
                                  <p:stCondLst>
                                    <p:cond delay="0"/>
                                  </p:stCondLst>
                                  <p:childTnLst>
                                    <p:set>
                                      <p:cBhvr>
                                        <p:cTn id="17" dur="1" fill="hold">
                                          <p:stCondLst>
                                            <p:cond delay="0"/>
                                          </p:stCondLst>
                                        </p:cTn>
                                        <p:tgtEl>
                                          <p:spTgt spid="89091">
                                            <p:txEl>
                                              <p:pRg st="6" end="6"/>
                                            </p:txEl>
                                          </p:spTgt>
                                        </p:tgtEl>
                                        <p:attrNameLst>
                                          <p:attrName>style.visibility</p:attrName>
                                        </p:attrNameLst>
                                      </p:cBhvr>
                                      <p:to>
                                        <p:strVal val="visible"/>
                                      </p:to>
                                    </p:set>
                                    <p:anim calcmode="lin" valueType="num">
                                      <p:cBhvr additive="base">
                                        <p:cTn id="18" dur="500" fill="hold"/>
                                        <p:tgtEl>
                                          <p:spTgt spid="89091">
                                            <p:txEl>
                                              <p:pRg st="6" end="6"/>
                                            </p:txEl>
                                          </p:spTgt>
                                        </p:tgtEl>
                                        <p:attrNameLst>
                                          <p:attrName>ppt_x</p:attrName>
                                        </p:attrNameLst>
                                      </p:cBhvr>
                                      <p:tavLst>
                                        <p:tav tm="0">
                                          <p:val>
                                            <p:strVal val="0-#ppt_w/2"/>
                                          </p:val>
                                        </p:tav>
                                        <p:tav tm="100000">
                                          <p:val>
                                            <p:strVal val="#ppt_x"/>
                                          </p:val>
                                        </p:tav>
                                      </p:tavLst>
                                    </p:anim>
                                    <p:anim calcmode="lin" valueType="num">
                                      <p:cBhvr additive="base">
                                        <p:cTn id="19" dur="500" fill="hold"/>
                                        <p:tgtEl>
                                          <p:spTgt spid="89091">
                                            <p:txEl>
                                              <p:pRg st="6" end="6"/>
                                            </p:txEl>
                                          </p:spTgt>
                                        </p:tgtEl>
                                        <p:attrNameLst>
                                          <p:attrName>ppt_y</p:attrName>
                                        </p:attrNameLst>
                                      </p:cBhvr>
                                      <p:tavLst>
                                        <p:tav tm="0">
                                          <p:val>
                                            <p:strVal val="#ppt_y"/>
                                          </p:val>
                                        </p:tav>
                                        <p:tav tm="100000">
                                          <p:val>
                                            <p:strVal val="#ppt_y"/>
                                          </p:val>
                                        </p:tav>
                                      </p:tavLst>
                                    </p:anim>
                                  </p:childTnLst>
                                </p:cTn>
                              </p:par>
                            </p:childTnLst>
                          </p:cTn>
                        </p:par>
                        <p:par>
                          <p:cTn id="20" fill="hold">
                            <p:stCondLst>
                              <p:cond delay="1000"/>
                            </p:stCondLst>
                            <p:childTnLst>
                              <p:par>
                                <p:cTn id="21" presetID="2" presetClass="entr" presetSubtype="8" fill="hold" nodeType="afterEffect">
                                  <p:stCondLst>
                                    <p:cond delay="0"/>
                                  </p:stCondLst>
                                  <p:childTnLst>
                                    <p:set>
                                      <p:cBhvr>
                                        <p:cTn id="22" dur="1" fill="hold">
                                          <p:stCondLst>
                                            <p:cond delay="0"/>
                                          </p:stCondLst>
                                        </p:cTn>
                                        <p:tgtEl>
                                          <p:spTgt spid="89091">
                                            <p:txEl>
                                              <p:pRg st="7" end="7"/>
                                            </p:txEl>
                                          </p:spTgt>
                                        </p:tgtEl>
                                        <p:attrNameLst>
                                          <p:attrName>style.visibility</p:attrName>
                                        </p:attrNameLst>
                                      </p:cBhvr>
                                      <p:to>
                                        <p:strVal val="visible"/>
                                      </p:to>
                                    </p:set>
                                    <p:anim calcmode="lin" valueType="num">
                                      <p:cBhvr additive="base">
                                        <p:cTn id="23" dur="500" fill="hold"/>
                                        <p:tgtEl>
                                          <p:spTgt spid="89091">
                                            <p:txEl>
                                              <p:pRg st="7" end="7"/>
                                            </p:txEl>
                                          </p:spTgt>
                                        </p:tgtEl>
                                        <p:attrNameLst>
                                          <p:attrName>ppt_x</p:attrName>
                                        </p:attrNameLst>
                                      </p:cBhvr>
                                      <p:tavLst>
                                        <p:tav tm="0">
                                          <p:val>
                                            <p:strVal val="0-#ppt_w/2"/>
                                          </p:val>
                                        </p:tav>
                                        <p:tav tm="100000">
                                          <p:val>
                                            <p:strVal val="#ppt_x"/>
                                          </p:val>
                                        </p:tav>
                                      </p:tavLst>
                                    </p:anim>
                                    <p:anim calcmode="lin" valueType="num">
                                      <p:cBhvr additive="base">
                                        <p:cTn id="24" dur="500" fill="hold"/>
                                        <p:tgtEl>
                                          <p:spTgt spid="89091">
                                            <p:txEl>
                                              <p:pRg st="7" end="7"/>
                                            </p:txEl>
                                          </p:spTgt>
                                        </p:tgtEl>
                                        <p:attrNameLst>
                                          <p:attrName>ppt_y</p:attrName>
                                        </p:attrNameLst>
                                      </p:cBhvr>
                                      <p:tavLst>
                                        <p:tav tm="0">
                                          <p:val>
                                            <p:strVal val="#ppt_y"/>
                                          </p:val>
                                        </p:tav>
                                        <p:tav tm="100000">
                                          <p:val>
                                            <p:strVal val="#ppt_y"/>
                                          </p:val>
                                        </p:tav>
                                      </p:tavLst>
                                    </p:anim>
                                  </p:childTnLst>
                                </p:cTn>
                              </p:par>
                            </p:childTnLst>
                          </p:cTn>
                        </p:par>
                        <p:par>
                          <p:cTn id="25" fill="hold">
                            <p:stCondLst>
                              <p:cond delay="1500"/>
                            </p:stCondLst>
                            <p:childTnLst>
                              <p:par>
                                <p:cTn id="26" presetID="2" presetClass="entr" presetSubtype="8" fill="hold" nodeType="afterEffect">
                                  <p:stCondLst>
                                    <p:cond delay="0"/>
                                  </p:stCondLst>
                                  <p:childTnLst>
                                    <p:set>
                                      <p:cBhvr>
                                        <p:cTn id="27" dur="1" fill="hold">
                                          <p:stCondLst>
                                            <p:cond delay="0"/>
                                          </p:stCondLst>
                                        </p:cTn>
                                        <p:tgtEl>
                                          <p:spTgt spid="89091">
                                            <p:txEl>
                                              <p:pRg st="8" end="8"/>
                                            </p:txEl>
                                          </p:spTgt>
                                        </p:tgtEl>
                                        <p:attrNameLst>
                                          <p:attrName>style.visibility</p:attrName>
                                        </p:attrNameLst>
                                      </p:cBhvr>
                                      <p:to>
                                        <p:strVal val="visible"/>
                                      </p:to>
                                    </p:set>
                                    <p:anim calcmode="lin" valueType="num">
                                      <p:cBhvr additive="base">
                                        <p:cTn id="28" dur="500" fill="hold"/>
                                        <p:tgtEl>
                                          <p:spTgt spid="89091">
                                            <p:txEl>
                                              <p:pRg st="8" end="8"/>
                                            </p:txEl>
                                          </p:spTgt>
                                        </p:tgtEl>
                                        <p:attrNameLst>
                                          <p:attrName>ppt_x</p:attrName>
                                        </p:attrNameLst>
                                      </p:cBhvr>
                                      <p:tavLst>
                                        <p:tav tm="0">
                                          <p:val>
                                            <p:strVal val="0-#ppt_w/2"/>
                                          </p:val>
                                        </p:tav>
                                        <p:tav tm="100000">
                                          <p:val>
                                            <p:strVal val="#ppt_x"/>
                                          </p:val>
                                        </p:tav>
                                      </p:tavLst>
                                    </p:anim>
                                    <p:anim calcmode="lin" valueType="num">
                                      <p:cBhvr additive="base">
                                        <p:cTn id="29" dur="500" fill="hold"/>
                                        <p:tgtEl>
                                          <p:spTgt spid="89091">
                                            <p:txEl>
                                              <p:pRg st="8" end="8"/>
                                            </p:txEl>
                                          </p:spTgt>
                                        </p:tgtEl>
                                        <p:attrNameLst>
                                          <p:attrName>ppt_y</p:attrName>
                                        </p:attrNameLst>
                                      </p:cBhvr>
                                      <p:tavLst>
                                        <p:tav tm="0">
                                          <p:val>
                                            <p:strVal val="#ppt_y"/>
                                          </p:val>
                                        </p:tav>
                                        <p:tav tm="100000">
                                          <p:val>
                                            <p:strVal val="#ppt_y"/>
                                          </p:val>
                                        </p:tav>
                                      </p:tavLst>
                                    </p:anim>
                                  </p:childTnLst>
                                </p:cTn>
                              </p:par>
                            </p:childTnLst>
                          </p:cTn>
                        </p:par>
                        <p:par>
                          <p:cTn id="30" fill="hold">
                            <p:stCondLst>
                              <p:cond delay="2000"/>
                            </p:stCondLst>
                            <p:childTnLst>
                              <p:par>
                                <p:cTn id="31" presetID="2" presetClass="entr" presetSubtype="8" fill="hold" nodeType="afterEffect">
                                  <p:stCondLst>
                                    <p:cond delay="0"/>
                                  </p:stCondLst>
                                  <p:childTnLst>
                                    <p:set>
                                      <p:cBhvr>
                                        <p:cTn id="32" dur="1" fill="hold">
                                          <p:stCondLst>
                                            <p:cond delay="0"/>
                                          </p:stCondLst>
                                        </p:cTn>
                                        <p:tgtEl>
                                          <p:spTgt spid="89091">
                                            <p:txEl>
                                              <p:pRg st="9" end="9"/>
                                            </p:txEl>
                                          </p:spTgt>
                                        </p:tgtEl>
                                        <p:attrNameLst>
                                          <p:attrName>style.visibility</p:attrName>
                                        </p:attrNameLst>
                                      </p:cBhvr>
                                      <p:to>
                                        <p:strVal val="visible"/>
                                      </p:to>
                                    </p:set>
                                    <p:anim calcmode="lin" valueType="num">
                                      <p:cBhvr additive="base">
                                        <p:cTn id="33" dur="500" fill="hold"/>
                                        <p:tgtEl>
                                          <p:spTgt spid="89091">
                                            <p:txEl>
                                              <p:pRg st="9" end="9"/>
                                            </p:txEl>
                                          </p:spTgt>
                                        </p:tgtEl>
                                        <p:attrNameLst>
                                          <p:attrName>ppt_x</p:attrName>
                                        </p:attrNameLst>
                                      </p:cBhvr>
                                      <p:tavLst>
                                        <p:tav tm="0">
                                          <p:val>
                                            <p:strVal val="0-#ppt_w/2"/>
                                          </p:val>
                                        </p:tav>
                                        <p:tav tm="100000">
                                          <p:val>
                                            <p:strVal val="#ppt_x"/>
                                          </p:val>
                                        </p:tav>
                                      </p:tavLst>
                                    </p:anim>
                                    <p:anim calcmode="lin" valueType="num">
                                      <p:cBhvr additive="base">
                                        <p:cTn id="34" dur="500" fill="hold"/>
                                        <p:tgtEl>
                                          <p:spTgt spid="89091">
                                            <p:txEl>
                                              <p:pRg st="9" end="9"/>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bg>
      <p:bgPr>
        <a:solidFill>
          <a:schemeClr val="tx2"/>
        </a:solidFill>
        <a:effectLst/>
      </p:bgPr>
    </p:bg>
    <p:spTree>
      <p:nvGrpSpPr>
        <p:cNvPr id="1" name=""/>
        <p:cNvGrpSpPr/>
        <p:nvPr/>
      </p:nvGrpSpPr>
      <p:grpSpPr>
        <a:xfrm>
          <a:off x="0" y="0"/>
          <a:ext cx="0" cy="0"/>
          <a:chOff x="0" y="0"/>
          <a:chExt cx="0" cy="0"/>
        </a:xfrm>
      </p:grpSpPr>
      <p:sp>
        <p:nvSpPr>
          <p:cNvPr id="96258" name="Rectangle 2"/>
          <p:cNvSpPr>
            <a:spLocks noGrp="1" noChangeArrowheads="1"/>
          </p:cNvSpPr>
          <p:nvPr>
            <p:ph type="title"/>
          </p:nvPr>
        </p:nvSpPr>
        <p:spPr/>
        <p:txBody>
          <a:bodyPr/>
          <a:lstStyle/>
          <a:p>
            <a:endParaRPr lang="en-US"/>
          </a:p>
        </p:txBody>
      </p:sp>
      <p:sp>
        <p:nvSpPr>
          <p:cNvPr id="96259" name="Rectangle 3"/>
          <p:cNvSpPr>
            <a:spLocks noGrp="1" noChangeArrowheads="1"/>
          </p:cNvSpPr>
          <p:nvPr>
            <p:ph type="body" idx="1"/>
          </p:nvPr>
        </p:nvSpPr>
        <p:spPr/>
        <p:txBody>
          <a:bodyPr/>
          <a:lstStyle/>
          <a:p>
            <a:endParaRPr lang="en-US"/>
          </a:p>
        </p:txBody>
      </p:sp>
      <p:pic>
        <p:nvPicPr>
          <p:cNvPr id="96260" name="Picture 4" descr="Tulips Photo">
            <a:hlinkClick r:id="rId3"/>
          </p:cNvPr>
          <p:cNvPicPr>
            <a:picLocks noChangeAspect="1" noChangeArrowheads="1"/>
          </p:cNvPicPr>
          <p:nvPr/>
        </p:nvPicPr>
        <p:blipFill>
          <a:blip r:embed="rId4"/>
          <a:srcRect b="4445"/>
          <a:stretch>
            <a:fillRect/>
          </a:stretch>
        </p:blipFill>
        <p:spPr bwMode="auto">
          <a:xfrm>
            <a:off x="457200" y="228600"/>
            <a:ext cx="8305800" cy="6477000"/>
          </a:xfrm>
          <a:prstGeom prst="rect">
            <a:avLst/>
          </a:prstGeom>
          <a:noFill/>
          <a:ln w="9525">
            <a:noFill/>
            <a:miter lim="800000"/>
            <a:headEnd/>
            <a:tailEnd/>
          </a:ln>
        </p:spPr>
      </p:pic>
      <p:sp>
        <p:nvSpPr>
          <p:cNvPr id="96262" name="AutoShape 6"/>
          <p:cNvSpPr>
            <a:spLocks noChangeArrowheads="1"/>
          </p:cNvSpPr>
          <p:nvPr/>
        </p:nvSpPr>
        <p:spPr bwMode="auto">
          <a:xfrm>
            <a:off x="914400" y="304800"/>
            <a:ext cx="7010400" cy="6248400"/>
          </a:xfrm>
          <a:prstGeom prst="flowChartMagneticTape">
            <a:avLst/>
          </a:prstGeom>
          <a:solidFill>
            <a:srgbClr val="BE6698"/>
          </a:solidFill>
          <a:ln w="9525">
            <a:solidFill>
              <a:schemeClr val="tx1"/>
            </a:solidFill>
            <a:miter lim="800000"/>
            <a:headEnd/>
            <a:tailEnd/>
          </a:ln>
          <a:effectLst/>
        </p:spPr>
        <p:txBody>
          <a:bodyPr wrap="none" anchor="ctr"/>
          <a:lstStyle/>
          <a:p>
            <a:pPr algn="ctr"/>
            <a:endParaRPr lang="en-US"/>
          </a:p>
        </p:txBody>
      </p:sp>
      <p:sp>
        <p:nvSpPr>
          <p:cNvPr id="96264" name="Text Box 8"/>
          <p:cNvSpPr txBox="1">
            <a:spLocks noChangeArrowheads="1"/>
          </p:cNvSpPr>
          <p:nvPr/>
        </p:nvSpPr>
        <p:spPr bwMode="auto">
          <a:xfrm>
            <a:off x="2335545" y="2362200"/>
            <a:ext cx="3836655" cy="1384995"/>
          </a:xfrm>
          <a:prstGeom prst="rect">
            <a:avLst/>
          </a:prstGeom>
          <a:noFill/>
          <a:ln w="9525">
            <a:noFill/>
            <a:miter lim="800000"/>
            <a:headEnd/>
            <a:tailEnd/>
          </a:ln>
          <a:effectLst/>
        </p:spPr>
        <p:txBody>
          <a:bodyPr wrap="square">
            <a:spAutoFit/>
          </a:bodyPr>
          <a:lstStyle/>
          <a:p>
            <a:pPr algn="ctr"/>
            <a:r>
              <a:rPr lang="en-US" sz="2800" dirty="0" smtClean="0">
                <a:solidFill>
                  <a:srgbClr val="C00000"/>
                </a:solidFill>
                <a:latin typeface="Cooper Black" pitchFamily="18" charset="0"/>
              </a:rPr>
              <a:t>Indications </a:t>
            </a:r>
            <a:br>
              <a:rPr lang="en-US" sz="2800" dirty="0" smtClean="0">
                <a:solidFill>
                  <a:srgbClr val="C00000"/>
                </a:solidFill>
                <a:latin typeface="Cooper Black" pitchFamily="18" charset="0"/>
              </a:rPr>
            </a:br>
            <a:r>
              <a:rPr lang="en-US" sz="2800" dirty="0" smtClean="0">
                <a:solidFill>
                  <a:srgbClr val="C00000"/>
                </a:solidFill>
                <a:latin typeface="Cooper Black" pitchFamily="18" charset="0"/>
              </a:rPr>
              <a:t> &amp; </a:t>
            </a:r>
            <a:br>
              <a:rPr lang="en-US" sz="2800" dirty="0" smtClean="0">
                <a:solidFill>
                  <a:srgbClr val="C00000"/>
                </a:solidFill>
                <a:latin typeface="Cooper Black" pitchFamily="18" charset="0"/>
              </a:rPr>
            </a:br>
            <a:r>
              <a:rPr lang="en-US" sz="2800" dirty="0" smtClean="0">
                <a:solidFill>
                  <a:srgbClr val="C00000"/>
                </a:solidFill>
                <a:latin typeface="Cooper Black" pitchFamily="18" charset="0"/>
              </a:rPr>
              <a:t>Contraindications</a:t>
            </a:r>
            <a:endParaRPr lang="en-US" sz="2800" b="1" dirty="0">
              <a:solidFill>
                <a:srgbClr val="C00000"/>
              </a:solidFill>
            </a:endParaRPr>
          </a:p>
        </p:txBody>
      </p:sp>
    </p:spTree>
  </p:cSld>
  <p:clrMapOvr>
    <a:masterClrMapping/>
  </p:clrMapOvr>
  <p:transition advClick="0">
    <p:checke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11" name="Rectangle 7"/>
          <p:cNvSpPr>
            <a:spLocks noGrp="1" noChangeArrowheads="1"/>
          </p:cNvSpPr>
          <p:nvPr>
            <p:ph type="title"/>
          </p:nvPr>
        </p:nvSpPr>
        <p:spPr/>
        <p:txBody>
          <a:bodyPr/>
          <a:lstStyle/>
          <a:p>
            <a:r>
              <a:rPr lang="en-US" sz="2800"/>
              <a:t>Major Indications…</a:t>
            </a:r>
          </a:p>
        </p:txBody>
      </p:sp>
      <p:sp>
        <p:nvSpPr>
          <p:cNvPr id="98307" name="Rectangle 3"/>
          <p:cNvSpPr>
            <a:spLocks noGrp="1" noChangeArrowheads="1"/>
          </p:cNvSpPr>
          <p:nvPr>
            <p:ph sz="half" idx="1"/>
          </p:nvPr>
        </p:nvSpPr>
        <p:spPr/>
        <p:txBody>
          <a:bodyPr/>
          <a:lstStyle/>
          <a:p>
            <a:pPr marL="0" indent="0" algn="ctr">
              <a:buFontTx/>
              <a:buNone/>
            </a:pPr>
            <a:r>
              <a:rPr lang="en-US" sz="2000" dirty="0">
                <a:solidFill>
                  <a:srgbClr val="FFC000"/>
                </a:solidFill>
              </a:rPr>
              <a:t>Primary teeth with pulpal inflammation extending beyond the coronal pulp but with roots and alveolar bone free of pathologic resorption</a:t>
            </a:r>
          </a:p>
          <a:p>
            <a:pPr marL="0" indent="0"/>
            <a:endParaRPr lang="en-US" sz="2000" b="1" dirty="0">
              <a:solidFill>
                <a:srgbClr val="FFC000"/>
              </a:solidFill>
            </a:endParaRPr>
          </a:p>
          <a:p>
            <a:pPr marL="0" indent="0"/>
            <a:endParaRPr lang="en-US" sz="2400" b="1" dirty="0">
              <a:solidFill>
                <a:srgbClr val="FFC000"/>
              </a:solidFill>
            </a:endParaRPr>
          </a:p>
          <a:p>
            <a:pPr marL="0" indent="0"/>
            <a:endParaRPr lang="en-US" sz="2400" b="1" dirty="0">
              <a:solidFill>
                <a:srgbClr val="FFC000"/>
              </a:solidFill>
            </a:endParaRPr>
          </a:p>
          <a:p>
            <a:pPr marL="0" indent="0"/>
            <a:endParaRPr lang="en-US" sz="2400" dirty="0">
              <a:solidFill>
                <a:srgbClr val="FFC000"/>
              </a:solidFill>
            </a:endParaRPr>
          </a:p>
        </p:txBody>
      </p:sp>
      <p:sp>
        <p:nvSpPr>
          <p:cNvPr id="98312" name="Rectangle 8"/>
          <p:cNvSpPr>
            <a:spLocks noGrp="1" noChangeArrowheads="1"/>
          </p:cNvSpPr>
          <p:nvPr>
            <p:ph sz="half" idx="2"/>
          </p:nvPr>
        </p:nvSpPr>
        <p:spPr/>
        <p:txBody>
          <a:bodyPr/>
          <a:lstStyle/>
          <a:p>
            <a:pPr marL="0" indent="0" algn="ctr">
              <a:lnSpc>
                <a:spcPct val="120000"/>
              </a:lnSpc>
              <a:buFontTx/>
              <a:buNone/>
            </a:pPr>
            <a:r>
              <a:rPr lang="en-US" sz="2000" dirty="0">
                <a:solidFill>
                  <a:srgbClr val="FFC000"/>
                </a:solidFill>
              </a:rPr>
              <a:t>Primary teeth with necrotic pulps, minimum root resorption, and minimum bony destruction in bifurcation area</a:t>
            </a:r>
          </a:p>
        </p:txBody>
      </p:sp>
      <p:pic>
        <p:nvPicPr>
          <p:cNvPr id="98309" name="Picture 5"/>
          <p:cNvPicPr>
            <a:picLocks noChangeAspect="1" noChangeArrowheads="1"/>
          </p:cNvPicPr>
          <p:nvPr/>
        </p:nvPicPr>
        <p:blipFill>
          <a:blip r:embed="rId3"/>
          <a:srcRect l="12343" t="4802" r="2797" b="3952"/>
          <a:stretch>
            <a:fillRect/>
          </a:stretch>
        </p:blipFill>
        <p:spPr bwMode="auto">
          <a:xfrm>
            <a:off x="1447800" y="2590800"/>
            <a:ext cx="2438400" cy="1684338"/>
          </a:xfrm>
          <a:prstGeom prst="rect">
            <a:avLst/>
          </a:prstGeom>
          <a:noFill/>
          <a:ln w="28575">
            <a:solidFill>
              <a:srgbClr val="17104C"/>
            </a:solidFill>
            <a:miter lim="800000"/>
            <a:headEnd/>
            <a:tailEnd/>
          </a:ln>
          <a:effectLst/>
        </p:spPr>
      </p:pic>
      <p:pic>
        <p:nvPicPr>
          <p:cNvPr id="98310" name="Picture 6"/>
          <p:cNvPicPr>
            <a:picLocks noChangeAspect="1" noChangeArrowheads="1"/>
          </p:cNvPicPr>
          <p:nvPr/>
        </p:nvPicPr>
        <p:blipFill>
          <a:blip r:embed="rId4"/>
          <a:srcRect l="8241" t="2437" r="1099" b="4974"/>
          <a:stretch>
            <a:fillRect/>
          </a:stretch>
        </p:blipFill>
        <p:spPr bwMode="auto">
          <a:xfrm>
            <a:off x="4343400" y="2667000"/>
            <a:ext cx="2971800" cy="2052638"/>
          </a:xfrm>
          <a:prstGeom prst="rect">
            <a:avLst/>
          </a:prstGeom>
          <a:noFill/>
          <a:ln w="28575">
            <a:solidFill>
              <a:srgbClr val="17104C"/>
            </a:solidFill>
            <a:miter lim="800000"/>
            <a:headEnd/>
            <a:tailEnd/>
          </a:ln>
          <a:effectLst/>
        </p:spPr>
      </p:pic>
      <p:pic>
        <p:nvPicPr>
          <p:cNvPr id="98313" name="Picture 9"/>
          <p:cNvPicPr>
            <a:picLocks noChangeAspect="1" noChangeArrowheads="1"/>
          </p:cNvPicPr>
          <p:nvPr/>
        </p:nvPicPr>
        <p:blipFill>
          <a:blip r:embed="rId5"/>
          <a:srcRect/>
          <a:stretch>
            <a:fillRect/>
          </a:stretch>
        </p:blipFill>
        <p:spPr bwMode="auto">
          <a:xfrm>
            <a:off x="5562600" y="4792663"/>
            <a:ext cx="2895600" cy="1841500"/>
          </a:xfrm>
          <a:prstGeom prst="rect">
            <a:avLst/>
          </a:prstGeom>
          <a:noFill/>
          <a:ln w="28575">
            <a:solidFill>
              <a:srgbClr val="17104C"/>
            </a:solidFill>
            <a:miter lim="800000"/>
            <a:headEnd/>
            <a:tailEnd/>
          </a:ln>
          <a:effectLst/>
        </p:spPr>
      </p:pic>
      <p:pic>
        <p:nvPicPr>
          <p:cNvPr id="98314" name="Picture 10" descr="DSCF0005"/>
          <p:cNvPicPr>
            <a:picLocks noChangeAspect="1" noChangeArrowheads="1"/>
          </p:cNvPicPr>
          <p:nvPr/>
        </p:nvPicPr>
        <p:blipFill>
          <a:blip r:embed="rId6">
            <a:lum bright="12000" contrast="42000"/>
          </a:blip>
          <a:srcRect l="28302" t="31133" r="34853" b="28616"/>
          <a:stretch>
            <a:fillRect/>
          </a:stretch>
        </p:blipFill>
        <p:spPr bwMode="auto">
          <a:xfrm>
            <a:off x="1447800" y="4640263"/>
            <a:ext cx="2520950" cy="2065337"/>
          </a:xfrm>
          <a:prstGeom prst="rect">
            <a:avLst/>
          </a:prstGeom>
          <a:noFill/>
          <a:ln w="28575">
            <a:solidFill>
              <a:srgbClr val="17104C"/>
            </a:solidFill>
            <a:miter lim="800000"/>
            <a:headEnd/>
            <a:tailEnd/>
          </a:ln>
        </p:spPr>
      </p:pic>
      <p:sp>
        <p:nvSpPr>
          <p:cNvPr id="98315" name="Oval 11"/>
          <p:cNvSpPr>
            <a:spLocks noChangeArrowheads="1"/>
          </p:cNvSpPr>
          <p:nvPr/>
        </p:nvSpPr>
        <p:spPr bwMode="auto">
          <a:xfrm>
            <a:off x="2286000" y="3200400"/>
            <a:ext cx="914400" cy="990600"/>
          </a:xfrm>
          <a:prstGeom prst="ellipse">
            <a:avLst/>
          </a:prstGeom>
          <a:noFill/>
          <a:ln w="38100">
            <a:solidFill>
              <a:srgbClr val="17104C"/>
            </a:solidFill>
            <a:round/>
            <a:headEnd/>
            <a:tailEnd/>
          </a:ln>
          <a:effectLst/>
        </p:spPr>
        <p:txBody>
          <a:bodyPr wrap="none" anchor="ctr"/>
          <a:lstStyle/>
          <a:p>
            <a:endParaRPr lang="en-US" sz="1600"/>
          </a:p>
        </p:txBody>
      </p:sp>
      <p:sp>
        <p:nvSpPr>
          <p:cNvPr id="98316" name="Oval 12"/>
          <p:cNvSpPr>
            <a:spLocks noChangeArrowheads="1"/>
          </p:cNvSpPr>
          <p:nvPr/>
        </p:nvSpPr>
        <p:spPr bwMode="auto">
          <a:xfrm>
            <a:off x="1600200" y="5105400"/>
            <a:ext cx="1752600" cy="1219200"/>
          </a:xfrm>
          <a:prstGeom prst="ellipse">
            <a:avLst/>
          </a:prstGeom>
          <a:noFill/>
          <a:ln w="38100">
            <a:solidFill>
              <a:schemeClr val="hlink"/>
            </a:solidFill>
            <a:round/>
            <a:headEnd/>
            <a:tailEnd/>
          </a:ln>
          <a:effectLst/>
        </p:spPr>
        <p:txBody>
          <a:bodyPr wrap="none" anchor="ctr"/>
          <a:lstStyle/>
          <a:p>
            <a:endParaRPr lang="en-US" sz="1600"/>
          </a:p>
        </p:txBody>
      </p:sp>
      <p:sp>
        <p:nvSpPr>
          <p:cNvPr id="98317" name="Oval 13"/>
          <p:cNvSpPr>
            <a:spLocks noChangeArrowheads="1"/>
          </p:cNvSpPr>
          <p:nvPr/>
        </p:nvSpPr>
        <p:spPr bwMode="auto">
          <a:xfrm>
            <a:off x="5029200" y="2514600"/>
            <a:ext cx="1295400" cy="1447800"/>
          </a:xfrm>
          <a:prstGeom prst="ellipse">
            <a:avLst/>
          </a:prstGeom>
          <a:noFill/>
          <a:ln w="38100">
            <a:solidFill>
              <a:srgbClr val="17104C"/>
            </a:solidFill>
            <a:round/>
            <a:headEnd/>
            <a:tailEnd/>
          </a:ln>
          <a:effectLst/>
        </p:spPr>
        <p:txBody>
          <a:bodyPr wrap="none" anchor="ctr"/>
          <a:lstStyle/>
          <a:p>
            <a:endParaRPr lang="en-US" sz="1600"/>
          </a:p>
        </p:txBody>
      </p:sp>
      <p:sp>
        <p:nvSpPr>
          <p:cNvPr id="98318" name="Oval 14"/>
          <p:cNvSpPr>
            <a:spLocks noChangeArrowheads="1"/>
          </p:cNvSpPr>
          <p:nvPr/>
        </p:nvSpPr>
        <p:spPr bwMode="auto">
          <a:xfrm>
            <a:off x="6324600" y="5181600"/>
            <a:ext cx="1524000" cy="1219200"/>
          </a:xfrm>
          <a:prstGeom prst="ellipse">
            <a:avLst/>
          </a:prstGeom>
          <a:noFill/>
          <a:ln w="38100">
            <a:solidFill>
              <a:srgbClr val="17104C"/>
            </a:solidFill>
            <a:round/>
            <a:headEnd/>
            <a:tailEnd/>
          </a:ln>
          <a:effectLst/>
        </p:spPr>
        <p:txBody>
          <a:bodyPr wrap="none" anchor="ctr"/>
          <a:lstStyle/>
          <a:p>
            <a:endParaRPr lang="en-US" sz="1600"/>
          </a:p>
        </p:txBody>
      </p:sp>
    </p:spTree>
  </p:cSld>
  <p:clrMapOvr>
    <a:masterClrMapping/>
  </p:clrMapOvr>
  <p:transition advClick="0">
    <p:check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98307">
                                            <p:txEl>
                                              <p:pRg st="0" end="0"/>
                                            </p:txEl>
                                          </p:spTgt>
                                        </p:tgtEl>
                                        <p:attrNameLst>
                                          <p:attrName>style.visibility</p:attrName>
                                        </p:attrNameLst>
                                      </p:cBhvr>
                                      <p:to>
                                        <p:strVal val="visible"/>
                                      </p:to>
                                    </p:set>
                                    <p:anim calcmode="lin" valueType="num">
                                      <p:cBhvr additive="base">
                                        <p:cTn id="7" dur="500" fill="hold"/>
                                        <p:tgtEl>
                                          <p:spTgt spid="98307">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98307">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98314"/>
                                        </p:tgtEl>
                                        <p:attrNameLst>
                                          <p:attrName>style.visibility</p:attrName>
                                        </p:attrNameLst>
                                      </p:cBhvr>
                                      <p:to>
                                        <p:strVal val="visible"/>
                                      </p:to>
                                    </p:set>
                                    <p:anim calcmode="lin" valueType="num">
                                      <p:cBhvr additive="base">
                                        <p:cTn id="11" dur="500" fill="hold"/>
                                        <p:tgtEl>
                                          <p:spTgt spid="98314"/>
                                        </p:tgtEl>
                                        <p:attrNameLst>
                                          <p:attrName>ppt_x</p:attrName>
                                        </p:attrNameLst>
                                      </p:cBhvr>
                                      <p:tavLst>
                                        <p:tav tm="0">
                                          <p:val>
                                            <p:strVal val="0-#ppt_w/2"/>
                                          </p:val>
                                        </p:tav>
                                        <p:tav tm="100000">
                                          <p:val>
                                            <p:strVal val="#ppt_x"/>
                                          </p:val>
                                        </p:tav>
                                      </p:tavLst>
                                    </p:anim>
                                    <p:anim calcmode="lin" valueType="num">
                                      <p:cBhvr additive="base">
                                        <p:cTn id="12" dur="500" fill="hold"/>
                                        <p:tgtEl>
                                          <p:spTgt spid="98314"/>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98315"/>
                                        </p:tgtEl>
                                        <p:attrNameLst>
                                          <p:attrName>style.visibility</p:attrName>
                                        </p:attrNameLst>
                                      </p:cBhvr>
                                      <p:to>
                                        <p:strVal val="visible"/>
                                      </p:to>
                                    </p:set>
                                    <p:anim calcmode="lin" valueType="num">
                                      <p:cBhvr additive="base">
                                        <p:cTn id="15" dur="500" fill="hold"/>
                                        <p:tgtEl>
                                          <p:spTgt spid="98315"/>
                                        </p:tgtEl>
                                        <p:attrNameLst>
                                          <p:attrName>ppt_x</p:attrName>
                                        </p:attrNameLst>
                                      </p:cBhvr>
                                      <p:tavLst>
                                        <p:tav tm="0">
                                          <p:val>
                                            <p:strVal val="0-#ppt_w/2"/>
                                          </p:val>
                                        </p:tav>
                                        <p:tav tm="100000">
                                          <p:val>
                                            <p:strVal val="#ppt_x"/>
                                          </p:val>
                                        </p:tav>
                                      </p:tavLst>
                                    </p:anim>
                                    <p:anim calcmode="lin" valueType="num">
                                      <p:cBhvr additive="base">
                                        <p:cTn id="16" dur="500" fill="hold"/>
                                        <p:tgtEl>
                                          <p:spTgt spid="98315"/>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0"/>
                                  </p:stCondLst>
                                  <p:childTnLst>
                                    <p:set>
                                      <p:cBhvr>
                                        <p:cTn id="18" dur="1" fill="hold">
                                          <p:stCondLst>
                                            <p:cond delay="0"/>
                                          </p:stCondLst>
                                        </p:cTn>
                                        <p:tgtEl>
                                          <p:spTgt spid="98309"/>
                                        </p:tgtEl>
                                        <p:attrNameLst>
                                          <p:attrName>style.visibility</p:attrName>
                                        </p:attrNameLst>
                                      </p:cBhvr>
                                      <p:to>
                                        <p:strVal val="visible"/>
                                      </p:to>
                                    </p:set>
                                    <p:anim calcmode="lin" valueType="num">
                                      <p:cBhvr additive="base">
                                        <p:cTn id="19" dur="500" fill="hold"/>
                                        <p:tgtEl>
                                          <p:spTgt spid="98309"/>
                                        </p:tgtEl>
                                        <p:attrNameLst>
                                          <p:attrName>ppt_x</p:attrName>
                                        </p:attrNameLst>
                                      </p:cBhvr>
                                      <p:tavLst>
                                        <p:tav tm="0">
                                          <p:val>
                                            <p:strVal val="0-#ppt_w/2"/>
                                          </p:val>
                                        </p:tav>
                                        <p:tav tm="100000">
                                          <p:val>
                                            <p:strVal val="#ppt_x"/>
                                          </p:val>
                                        </p:tav>
                                      </p:tavLst>
                                    </p:anim>
                                    <p:anim calcmode="lin" valueType="num">
                                      <p:cBhvr additive="base">
                                        <p:cTn id="20" dur="500" fill="hold"/>
                                        <p:tgtEl>
                                          <p:spTgt spid="98309"/>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98316"/>
                                        </p:tgtEl>
                                        <p:attrNameLst>
                                          <p:attrName>style.visibility</p:attrName>
                                        </p:attrNameLst>
                                      </p:cBhvr>
                                      <p:to>
                                        <p:strVal val="visible"/>
                                      </p:to>
                                    </p:set>
                                    <p:anim calcmode="lin" valueType="num">
                                      <p:cBhvr additive="base">
                                        <p:cTn id="23" dur="500" fill="hold"/>
                                        <p:tgtEl>
                                          <p:spTgt spid="98316"/>
                                        </p:tgtEl>
                                        <p:attrNameLst>
                                          <p:attrName>ppt_x</p:attrName>
                                        </p:attrNameLst>
                                      </p:cBhvr>
                                      <p:tavLst>
                                        <p:tav tm="0">
                                          <p:val>
                                            <p:strVal val="0-#ppt_w/2"/>
                                          </p:val>
                                        </p:tav>
                                        <p:tav tm="100000">
                                          <p:val>
                                            <p:strVal val="#ppt_x"/>
                                          </p:val>
                                        </p:tav>
                                      </p:tavLst>
                                    </p:anim>
                                    <p:anim calcmode="lin" valueType="num">
                                      <p:cBhvr additive="base">
                                        <p:cTn id="24" dur="500" fill="hold"/>
                                        <p:tgtEl>
                                          <p:spTgt spid="98316"/>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8" fill="hold" nodeType="clickEffect">
                                  <p:stCondLst>
                                    <p:cond delay="0"/>
                                  </p:stCondLst>
                                  <p:childTnLst>
                                    <p:set>
                                      <p:cBhvr>
                                        <p:cTn id="28" dur="1" fill="hold">
                                          <p:stCondLst>
                                            <p:cond delay="0"/>
                                          </p:stCondLst>
                                        </p:cTn>
                                        <p:tgtEl>
                                          <p:spTgt spid="98312">
                                            <p:txEl>
                                              <p:pRg st="0" end="0"/>
                                            </p:txEl>
                                          </p:spTgt>
                                        </p:tgtEl>
                                        <p:attrNameLst>
                                          <p:attrName>style.visibility</p:attrName>
                                        </p:attrNameLst>
                                      </p:cBhvr>
                                      <p:to>
                                        <p:strVal val="visible"/>
                                      </p:to>
                                    </p:set>
                                    <p:anim calcmode="lin" valueType="num">
                                      <p:cBhvr additive="base">
                                        <p:cTn id="29" dur="500" fill="hold"/>
                                        <p:tgtEl>
                                          <p:spTgt spid="98312">
                                            <p:txEl>
                                              <p:pRg st="0" end="0"/>
                                            </p:txEl>
                                          </p:spTgt>
                                        </p:tgtEl>
                                        <p:attrNameLst>
                                          <p:attrName>ppt_x</p:attrName>
                                        </p:attrNameLst>
                                      </p:cBhvr>
                                      <p:tavLst>
                                        <p:tav tm="0">
                                          <p:val>
                                            <p:strVal val="0-#ppt_w/2"/>
                                          </p:val>
                                        </p:tav>
                                        <p:tav tm="100000">
                                          <p:val>
                                            <p:strVal val="#ppt_x"/>
                                          </p:val>
                                        </p:tav>
                                      </p:tavLst>
                                    </p:anim>
                                    <p:anim calcmode="lin" valueType="num">
                                      <p:cBhvr additive="base">
                                        <p:cTn id="30" dur="500" fill="hold"/>
                                        <p:tgtEl>
                                          <p:spTgt spid="98312">
                                            <p:txEl>
                                              <p:pRg st="0" end="0"/>
                                            </p:txEl>
                                          </p:spTgt>
                                        </p:tgtEl>
                                        <p:attrNameLst>
                                          <p:attrName>ppt_y</p:attrName>
                                        </p:attrNameLst>
                                      </p:cBhvr>
                                      <p:tavLst>
                                        <p:tav tm="0">
                                          <p:val>
                                            <p:strVal val="#ppt_y"/>
                                          </p:val>
                                        </p:tav>
                                        <p:tav tm="100000">
                                          <p:val>
                                            <p:strVal val="#ppt_y"/>
                                          </p:val>
                                        </p:tav>
                                      </p:tavLst>
                                    </p:anim>
                                  </p:childTnLst>
                                </p:cTn>
                              </p:par>
                              <p:par>
                                <p:cTn id="31" presetID="2" presetClass="entr" presetSubtype="8" fill="hold" nodeType="withEffect">
                                  <p:stCondLst>
                                    <p:cond delay="0"/>
                                  </p:stCondLst>
                                  <p:childTnLst>
                                    <p:set>
                                      <p:cBhvr>
                                        <p:cTn id="32" dur="1" fill="hold">
                                          <p:stCondLst>
                                            <p:cond delay="0"/>
                                          </p:stCondLst>
                                        </p:cTn>
                                        <p:tgtEl>
                                          <p:spTgt spid="98310"/>
                                        </p:tgtEl>
                                        <p:attrNameLst>
                                          <p:attrName>style.visibility</p:attrName>
                                        </p:attrNameLst>
                                      </p:cBhvr>
                                      <p:to>
                                        <p:strVal val="visible"/>
                                      </p:to>
                                    </p:set>
                                    <p:anim calcmode="lin" valueType="num">
                                      <p:cBhvr additive="base">
                                        <p:cTn id="33" dur="500" fill="hold"/>
                                        <p:tgtEl>
                                          <p:spTgt spid="98310"/>
                                        </p:tgtEl>
                                        <p:attrNameLst>
                                          <p:attrName>ppt_x</p:attrName>
                                        </p:attrNameLst>
                                      </p:cBhvr>
                                      <p:tavLst>
                                        <p:tav tm="0">
                                          <p:val>
                                            <p:strVal val="0-#ppt_w/2"/>
                                          </p:val>
                                        </p:tav>
                                        <p:tav tm="100000">
                                          <p:val>
                                            <p:strVal val="#ppt_x"/>
                                          </p:val>
                                        </p:tav>
                                      </p:tavLst>
                                    </p:anim>
                                    <p:anim calcmode="lin" valueType="num">
                                      <p:cBhvr additive="base">
                                        <p:cTn id="34" dur="500" fill="hold"/>
                                        <p:tgtEl>
                                          <p:spTgt spid="98310"/>
                                        </p:tgtEl>
                                        <p:attrNameLst>
                                          <p:attrName>ppt_y</p:attrName>
                                        </p:attrNameLst>
                                      </p:cBhvr>
                                      <p:tavLst>
                                        <p:tav tm="0">
                                          <p:val>
                                            <p:strVal val="#ppt_y"/>
                                          </p:val>
                                        </p:tav>
                                        <p:tav tm="100000">
                                          <p:val>
                                            <p:strVal val="#ppt_y"/>
                                          </p:val>
                                        </p:tav>
                                      </p:tavLst>
                                    </p:anim>
                                  </p:childTnLst>
                                </p:cTn>
                              </p:par>
                              <p:par>
                                <p:cTn id="35" presetID="2" presetClass="entr" presetSubtype="8" fill="hold" grpId="0" nodeType="withEffect">
                                  <p:stCondLst>
                                    <p:cond delay="0"/>
                                  </p:stCondLst>
                                  <p:childTnLst>
                                    <p:set>
                                      <p:cBhvr>
                                        <p:cTn id="36" dur="1" fill="hold">
                                          <p:stCondLst>
                                            <p:cond delay="0"/>
                                          </p:stCondLst>
                                        </p:cTn>
                                        <p:tgtEl>
                                          <p:spTgt spid="98317"/>
                                        </p:tgtEl>
                                        <p:attrNameLst>
                                          <p:attrName>style.visibility</p:attrName>
                                        </p:attrNameLst>
                                      </p:cBhvr>
                                      <p:to>
                                        <p:strVal val="visible"/>
                                      </p:to>
                                    </p:set>
                                    <p:anim calcmode="lin" valueType="num">
                                      <p:cBhvr additive="base">
                                        <p:cTn id="37" dur="500" fill="hold"/>
                                        <p:tgtEl>
                                          <p:spTgt spid="98317"/>
                                        </p:tgtEl>
                                        <p:attrNameLst>
                                          <p:attrName>ppt_x</p:attrName>
                                        </p:attrNameLst>
                                      </p:cBhvr>
                                      <p:tavLst>
                                        <p:tav tm="0">
                                          <p:val>
                                            <p:strVal val="0-#ppt_w/2"/>
                                          </p:val>
                                        </p:tav>
                                        <p:tav tm="100000">
                                          <p:val>
                                            <p:strVal val="#ppt_x"/>
                                          </p:val>
                                        </p:tav>
                                      </p:tavLst>
                                    </p:anim>
                                    <p:anim calcmode="lin" valueType="num">
                                      <p:cBhvr additive="base">
                                        <p:cTn id="38" dur="500" fill="hold"/>
                                        <p:tgtEl>
                                          <p:spTgt spid="98317"/>
                                        </p:tgtEl>
                                        <p:attrNameLst>
                                          <p:attrName>ppt_y</p:attrName>
                                        </p:attrNameLst>
                                      </p:cBhvr>
                                      <p:tavLst>
                                        <p:tav tm="0">
                                          <p:val>
                                            <p:strVal val="#ppt_y"/>
                                          </p:val>
                                        </p:tav>
                                        <p:tav tm="100000">
                                          <p:val>
                                            <p:strVal val="#ppt_y"/>
                                          </p:val>
                                        </p:tav>
                                      </p:tavLst>
                                    </p:anim>
                                  </p:childTnLst>
                                </p:cTn>
                              </p:par>
                              <p:par>
                                <p:cTn id="39" presetID="2" presetClass="entr" presetSubtype="8" fill="hold" nodeType="withEffect">
                                  <p:stCondLst>
                                    <p:cond delay="0"/>
                                  </p:stCondLst>
                                  <p:childTnLst>
                                    <p:set>
                                      <p:cBhvr>
                                        <p:cTn id="40" dur="1" fill="hold">
                                          <p:stCondLst>
                                            <p:cond delay="0"/>
                                          </p:stCondLst>
                                        </p:cTn>
                                        <p:tgtEl>
                                          <p:spTgt spid="98313"/>
                                        </p:tgtEl>
                                        <p:attrNameLst>
                                          <p:attrName>style.visibility</p:attrName>
                                        </p:attrNameLst>
                                      </p:cBhvr>
                                      <p:to>
                                        <p:strVal val="visible"/>
                                      </p:to>
                                    </p:set>
                                    <p:anim calcmode="lin" valueType="num">
                                      <p:cBhvr additive="base">
                                        <p:cTn id="41" dur="500" fill="hold"/>
                                        <p:tgtEl>
                                          <p:spTgt spid="98313"/>
                                        </p:tgtEl>
                                        <p:attrNameLst>
                                          <p:attrName>ppt_x</p:attrName>
                                        </p:attrNameLst>
                                      </p:cBhvr>
                                      <p:tavLst>
                                        <p:tav tm="0">
                                          <p:val>
                                            <p:strVal val="0-#ppt_w/2"/>
                                          </p:val>
                                        </p:tav>
                                        <p:tav tm="100000">
                                          <p:val>
                                            <p:strVal val="#ppt_x"/>
                                          </p:val>
                                        </p:tav>
                                      </p:tavLst>
                                    </p:anim>
                                    <p:anim calcmode="lin" valueType="num">
                                      <p:cBhvr additive="base">
                                        <p:cTn id="42" dur="500" fill="hold"/>
                                        <p:tgtEl>
                                          <p:spTgt spid="98313"/>
                                        </p:tgtEl>
                                        <p:attrNameLst>
                                          <p:attrName>ppt_y</p:attrName>
                                        </p:attrNameLst>
                                      </p:cBhvr>
                                      <p:tavLst>
                                        <p:tav tm="0">
                                          <p:val>
                                            <p:strVal val="#ppt_y"/>
                                          </p:val>
                                        </p:tav>
                                        <p:tav tm="100000">
                                          <p:val>
                                            <p:strVal val="#ppt_y"/>
                                          </p:val>
                                        </p:tav>
                                      </p:tavLst>
                                    </p:anim>
                                  </p:childTnLst>
                                </p:cTn>
                              </p:par>
                              <p:par>
                                <p:cTn id="43" presetID="2" presetClass="entr" presetSubtype="8" fill="hold" grpId="0" nodeType="withEffect">
                                  <p:stCondLst>
                                    <p:cond delay="0"/>
                                  </p:stCondLst>
                                  <p:childTnLst>
                                    <p:set>
                                      <p:cBhvr>
                                        <p:cTn id="44" dur="1" fill="hold">
                                          <p:stCondLst>
                                            <p:cond delay="0"/>
                                          </p:stCondLst>
                                        </p:cTn>
                                        <p:tgtEl>
                                          <p:spTgt spid="98318"/>
                                        </p:tgtEl>
                                        <p:attrNameLst>
                                          <p:attrName>style.visibility</p:attrName>
                                        </p:attrNameLst>
                                      </p:cBhvr>
                                      <p:to>
                                        <p:strVal val="visible"/>
                                      </p:to>
                                    </p:set>
                                    <p:anim calcmode="lin" valueType="num">
                                      <p:cBhvr additive="base">
                                        <p:cTn id="45" dur="500" fill="hold"/>
                                        <p:tgtEl>
                                          <p:spTgt spid="98318"/>
                                        </p:tgtEl>
                                        <p:attrNameLst>
                                          <p:attrName>ppt_x</p:attrName>
                                        </p:attrNameLst>
                                      </p:cBhvr>
                                      <p:tavLst>
                                        <p:tav tm="0">
                                          <p:val>
                                            <p:strVal val="0-#ppt_w/2"/>
                                          </p:val>
                                        </p:tav>
                                        <p:tav tm="100000">
                                          <p:val>
                                            <p:strVal val="#ppt_x"/>
                                          </p:val>
                                        </p:tav>
                                      </p:tavLst>
                                    </p:anim>
                                    <p:anim calcmode="lin" valueType="num">
                                      <p:cBhvr additive="base">
                                        <p:cTn id="46" dur="500" fill="hold"/>
                                        <p:tgtEl>
                                          <p:spTgt spid="983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8315" grpId="0" animBg="1"/>
      <p:bldP spid="98316" grpId="0" animBg="1"/>
      <p:bldP spid="98317" grpId="0" animBg="1"/>
      <p:bldP spid="9831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6" name="Rectangle 4"/>
          <p:cNvSpPr>
            <a:spLocks noGrp="1" noChangeArrowheads="1"/>
          </p:cNvSpPr>
          <p:nvPr>
            <p:ph type="title"/>
          </p:nvPr>
        </p:nvSpPr>
        <p:spPr/>
        <p:txBody>
          <a:bodyPr/>
          <a:lstStyle/>
          <a:p>
            <a:endParaRPr lang="en-US" sz="2800"/>
          </a:p>
        </p:txBody>
      </p:sp>
      <p:sp>
        <p:nvSpPr>
          <p:cNvPr id="100363" name="Rectangle 11"/>
          <p:cNvSpPr>
            <a:spLocks noGrp="1" noChangeArrowheads="1"/>
          </p:cNvSpPr>
          <p:nvPr>
            <p:ph sz="half" idx="2"/>
          </p:nvPr>
        </p:nvSpPr>
        <p:spPr>
          <a:xfrm>
            <a:off x="1371600" y="762000"/>
            <a:ext cx="3810000" cy="6096000"/>
          </a:xfrm>
        </p:spPr>
        <p:txBody>
          <a:bodyPr/>
          <a:lstStyle/>
          <a:p>
            <a:pPr marL="0" indent="0" algn="ctr">
              <a:buFontTx/>
              <a:buNone/>
            </a:pPr>
            <a:r>
              <a:rPr lang="en-US" sz="2400" dirty="0"/>
              <a:t>Presence of an abscess</a:t>
            </a:r>
          </a:p>
        </p:txBody>
      </p:sp>
      <p:pic>
        <p:nvPicPr>
          <p:cNvPr id="100365" name="Picture 13"/>
          <p:cNvPicPr>
            <a:picLocks noChangeAspect="1" noChangeArrowheads="1"/>
          </p:cNvPicPr>
          <p:nvPr/>
        </p:nvPicPr>
        <p:blipFill>
          <a:blip r:embed="rId3"/>
          <a:srcRect/>
          <a:stretch>
            <a:fillRect/>
          </a:stretch>
        </p:blipFill>
        <p:spPr bwMode="auto">
          <a:xfrm>
            <a:off x="2209800" y="2362200"/>
            <a:ext cx="2279650" cy="3048000"/>
          </a:xfrm>
          <a:prstGeom prst="rect">
            <a:avLst/>
          </a:prstGeom>
          <a:noFill/>
          <a:ln w="28575">
            <a:solidFill>
              <a:srgbClr val="17104C"/>
            </a:solidFill>
            <a:miter lim="800000"/>
            <a:headEnd/>
            <a:tailEnd/>
          </a:ln>
          <a:effectLst/>
        </p:spPr>
      </p:pic>
      <p:sp>
        <p:nvSpPr>
          <p:cNvPr id="100368" name="Oval 16"/>
          <p:cNvSpPr>
            <a:spLocks noChangeArrowheads="1"/>
          </p:cNvSpPr>
          <p:nvPr/>
        </p:nvSpPr>
        <p:spPr bwMode="auto">
          <a:xfrm>
            <a:off x="2590800" y="4038600"/>
            <a:ext cx="609600" cy="685800"/>
          </a:xfrm>
          <a:prstGeom prst="ellipse">
            <a:avLst/>
          </a:prstGeom>
          <a:noFill/>
          <a:ln w="38100">
            <a:solidFill>
              <a:srgbClr val="17104C"/>
            </a:solidFill>
            <a:round/>
            <a:headEnd/>
            <a:tailEnd/>
          </a:ln>
          <a:effectLst/>
        </p:spPr>
        <p:txBody>
          <a:bodyPr wrap="none" anchor="ctr"/>
          <a:lstStyle/>
          <a:p>
            <a:endParaRPr lang="en-US" sz="1600"/>
          </a:p>
        </p:txBody>
      </p:sp>
      <p:sp>
        <p:nvSpPr>
          <p:cNvPr id="9" name="Content Placeholder 8"/>
          <p:cNvSpPr>
            <a:spLocks noGrp="1"/>
          </p:cNvSpPr>
          <p:nvPr>
            <p:ph sz="half" idx="1"/>
          </p:nvPr>
        </p:nvSpPr>
        <p:spPr>
          <a:xfrm>
            <a:off x="1371600" y="762000"/>
            <a:ext cx="3810000" cy="1295400"/>
          </a:xfrm>
        </p:spPr>
        <p:txBody>
          <a:bodyPr/>
          <a:lstStyle/>
          <a:p>
            <a:endParaRPr lang="en-US" dirty="0"/>
          </a:p>
        </p:txBody>
      </p:sp>
    </p:spTree>
  </p:cSld>
  <p:clrMapOvr>
    <a:masterClrMapping/>
  </p:clrMapOvr>
  <p:transition advClick="0">
    <p:checke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ChangeArrowheads="1"/>
          </p:cNvSpPr>
          <p:nvPr>
            <p:ph type="title"/>
          </p:nvPr>
        </p:nvSpPr>
        <p:spPr/>
        <p:txBody>
          <a:bodyPr/>
          <a:lstStyle/>
          <a:p>
            <a:r>
              <a:rPr lang="en-US"/>
              <a:t>Other Indications….</a:t>
            </a:r>
          </a:p>
        </p:txBody>
      </p:sp>
      <p:sp>
        <p:nvSpPr>
          <p:cNvPr id="91139" name="Rectangle 3"/>
          <p:cNvSpPr>
            <a:spLocks noGrp="1" noChangeArrowheads="1"/>
          </p:cNvSpPr>
          <p:nvPr>
            <p:ph idx="1"/>
          </p:nvPr>
        </p:nvSpPr>
        <p:spPr/>
        <p:txBody>
          <a:bodyPr>
            <a:normAutofit/>
          </a:bodyPr>
          <a:lstStyle/>
          <a:p>
            <a:pPr marL="533400" indent="-533400">
              <a:lnSpc>
                <a:spcPct val="80000"/>
              </a:lnSpc>
            </a:pPr>
            <a:r>
              <a:rPr lang="en-US" sz="2000" dirty="0"/>
              <a:t>Teeth with poor chance of vital pulp treatment</a:t>
            </a:r>
          </a:p>
          <a:p>
            <a:pPr marL="533400" indent="-533400">
              <a:lnSpc>
                <a:spcPct val="80000"/>
              </a:lnSpc>
            </a:pPr>
            <a:r>
              <a:rPr lang="en-US" sz="2000" dirty="0"/>
              <a:t>Strategic importance for space maintenance</a:t>
            </a:r>
          </a:p>
          <a:p>
            <a:pPr marL="533400" indent="-533400">
              <a:lnSpc>
                <a:spcPct val="80000"/>
              </a:lnSpc>
            </a:pPr>
            <a:r>
              <a:rPr lang="en-US" sz="2000" dirty="0"/>
              <a:t>Absence of surrounding bone loss from infection </a:t>
            </a:r>
          </a:p>
          <a:p>
            <a:pPr marL="533400" indent="-533400">
              <a:lnSpc>
                <a:spcPct val="80000"/>
              </a:lnSpc>
            </a:pPr>
            <a:r>
              <a:rPr lang="en-US" sz="2000" dirty="0"/>
              <a:t>Pulpless primary teeth </a:t>
            </a:r>
            <a:endParaRPr lang="en-US" sz="1800" dirty="0"/>
          </a:p>
          <a:p>
            <a:pPr marL="914400" lvl="1" indent="-457200">
              <a:lnSpc>
                <a:spcPct val="80000"/>
              </a:lnSpc>
            </a:pPr>
            <a:r>
              <a:rPr lang="en-US" sz="1800" dirty="0"/>
              <a:t>without permanent successors</a:t>
            </a:r>
          </a:p>
          <a:p>
            <a:pPr marL="914400" lvl="1" indent="-457200">
              <a:lnSpc>
                <a:spcPct val="80000"/>
              </a:lnSpc>
            </a:pPr>
            <a:r>
              <a:rPr lang="en-US" sz="1800" dirty="0"/>
              <a:t>in </a:t>
            </a:r>
            <a:r>
              <a:rPr lang="en-US" sz="1800" dirty="0" smtClean="0"/>
              <a:t>hemophiliacs</a:t>
            </a:r>
            <a:endParaRPr lang="en-US" sz="1800" dirty="0"/>
          </a:p>
          <a:p>
            <a:pPr marL="914400" lvl="1" indent="-457200">
              <a:lnSpc>
                <a:spcPct val="80000"/>
              </a:lnSpc>
            </a:pPr>
            <a:r>
              <a:rPr lang="en-US" sz="1800" dirty="0"/>
              <a:t>anterior teeth when speech, crowded arches, or esthetics are a factor</a:t>
            </a:r>
          </a:p>
          <a:p>
            <a:pPr marL="914400" lvl="1" indent="-457200">
              <a:lnSpc>
                <a:spcPct val="80000"/>
              </a:lnSpc>
            </a:pPr>
            <a:r>
              <a:rPr lang="en-US" sz="1800" dirty="0"/>
              <a:t>when space maintainers or continued supervision are not feasible (handicapped or isolated children)</a:t>
            </a:r>
          </a:p>
          <a:p>
            <a:pPr marL="533400" indent="-533400">
              <a:lnSpc>
                <a:spcPct val="80000"/>
              </a:lnSpc>
            </a:pPr>
            <a:r>
              <a:rPr lang="en-US" sz="2000" dirty="0"/>
              <a:t>Pulpless primary molars </a:t>
            </a:r>
          </a:p>
          <a:p>
            <a:pPr marL="914400" lvl="1" indent="-457200">
              <a:lnSpc>
                <a:spcPct val="80000"/>
              </a:lnSpc>
            </a:pPr>
            <a:r>
              <a:rPr lang="en-US" sz="1800" dirty="0"/>
              <a:t>supporting orthodontic appliances</a:t>
            </a:r>
          </a:p>
          <a:p>
            <a:pPr marL="914400" lvl="1" indent="-457200">
              <a:lnSpc>
                <a:spcPct val="80000"/>
              </a:lnSpc>
            </a:pPr>
            <a:r>
              <a:rPr lang="en-US" sz="1800" dirty="0"/>
              <a:t>when arch length is deficient</a:t>
            </a:r>
          </a:p>
          <a:p>
            <a:pPr marL="914400" lvl="1" indent="-457200">
              <a:lnSpc>
                <a:spcPct val="80000"/>
              </a:lnSpc>
            </a:pPr>
            <a:r>
              <a:rPr lang="en-US" sz="1800" dirty="0"/>
              <a:t>second molars before eruption of perm </a:t>
            </a:r>
            <a:endParaRPr lang="en-US" sz="1800" dirty="0" smtClean="0"/>
          </a:p>
          <a:p>
            <a:pPr marL="914400" lvl="1" indent="-457200">
              <a:lnSpc>
                <a:spcPct val="80000"/>
              </a:lnSpc>
              <a:buNone/>
            </a:pPr>
            <a:r>
              <a:rPr lang="en-US" sz="1800" dirty="0" smtClean="0"/>
              <a:t>first molar</a:t>
            </a:r>
          </a:p>
          <a:p>
            <a:pPr marL="914400" lvl="1" indent="-457200">
              <a:lnSpc>
                <a:spcPct val="80000"/>
              </a:lnSpc>
              <a:buNone/>
            </a:pPr>
            <a:endParaRPr lang="en-US" sz="1800" dirty="0" smtClean="0"/>
          </a:p>
          <a:p>
            <a:pPr marL="533400" indent="-533400">
              <a:lnSpc>
                <a:spcPct val="80000"/>
              </a:lnSpc>
              <a:buNone/>
            </a:pPr>
            <a:endParaRPr lang="en-US" sz="2000" dirty="0"/>
          </a:p>
        </p:txBody>
      </p:sp>
      <p:pic>
        <p:nvPicPr>
          <p:cNvPr id="91140" name="Picture 4" descr="infectedtoothdiagram"/>
          <p:cNvPicPr>
            <a:picLocks noChangeAspect="1" noChangeArrowheads="1"/>
          </p:cNvPicPr>
          <p:nvPr/>
        </p:nvPicPr>
        <p:blipFill>
          <a:blip r:embed="rId3">
            <a:lum bright="-12000"/>
          </a:blip>
          <a:srcRect/>
          <a:stretch>
            <a:fillRect/>
          </a:stretch>
        </p:blipFill>
        <p:spPr bwMode="auto">
          <a:xfrm>
            <a:off x="6858000" y="4425903"/>
            <a:ext cx="2209800" cy="2279697"/>
          </a:xfrm>
          <a:prstGeom prst="rect">
            <a:avLst/>
          </a:prstGeom>
          <a:noFill/>
          <a:ln w="28575">
            <a:solidFill>
              <a:srgbClr val="17104C"/>
            </a:solidFill>
            <a:miter lim="800000"/>
            <a:headEnd/>
            <a:tailEnd/>
          </a:ln>
        </p:spPr>
      </p:pic>
    </p:spTree>
  </p:cSld>
  <p:clrMapOvr>
    <a:masterClrMapping/>
  </p:clrMapOvr>
  <p:transition advClick="0">
    <p:check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91139">
                                            <p:txEl>
                                              <p:pRg st="0" end="0"/>
                                            </p:txEl>
                                          </p:spTgt>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3000"/>
                                  </p:stCondLst>
                                  <p:childTnLst>
                                    <p:set>
                                      <p:cBhvr>
                                        <p:cTn id="9" dur="1" fill="hold">
                                          <p:stCondLst>
                                            <p:cond delay="0"/>
                                          </p:stCondLst>
                                        </p:cTn>
                                        <p:tgtEl>
                                          <p:spTgt spid="91139">
                                            <p:txEl>
                                              <p:pRg st="1" end="1"/>
                                            </p:txEl>
                                          </p:spTgt>
                                        </p:tgtEl>
                                        <p:attrNameLst>
                                          <p:attrName>style.visibility</p:attrName>
                                        </p:attrNameLst>
                                      </p:cBhvr>
                                      <p:to>
                                        <p:strVal val="visible"/>
                                      </p:to>
                                    </p:set>
                                  </p:childTnLst>
                                </p:cTn>
                              </p:par>
                            </p:childTnLst>
                          </p:cTn>
                        </p:par>
                        <p:par>
                          <p:cTn id="10" fill="hold">
                            <p:stCondLst>
                              <p:cond delay="3000"/>
                            </p:stCondLst>
                            <p:childTnLst>
                              <p:par>
                                <p:cTn id="11" presetID="1" presetClass="entr" presetSubtype="0" fill="hold" nodeType="afterEffect">
                                  <p:stCondLst>
                                    <p:cond delay="3000"/>
                                  </p:stCondLst>
                                  <p:childTnLst>
                                    <p:set>
                                      <p:cBhvr>
                                        <p:cTn id="12" dur="1" fill="hold">
                                          <p:stCondLst>
                                            <p:cond delay="0"/>
                                          </p:stCondLst>
                                        </p:cTn>
                                        <p:tgtEl>
                                          <p:spTgt spid="91139">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3" presetClass="exit" presetSubtype="10" fill="hold" nodeType="clickEffect">
                                  <p:stCondLst>
                                    <p:cond delay="0"/>
                                  </p:stCondLst>
                                  <p:childTnLst>
                                    <p:animEffect transition="out" filter="blinds(horizontal)">
                                      <p:cBhvr>
                                        <p:cTn id="16" dur="500"/>
                                        <p:tgtEl>
                                          <p:spTgt spid="91139">
                                            <p:txEl>
                                              <p:pRg st="0" end="0"/>
                                            </p:txEl>
                                          </p:spTgt>
                                        </p:tgtEl>
                                      </p:cBhvr>
                                    </p:animEffect>
                                    <p:set>
                                      <p:cBhvr>
                                        <p:cTn id="17" dur="1" fill="hold">
                                          <p:stCondLst>
                                            <p:cond delay="499"/>
                                          </p:stCondLst>
                                        </p:cTn>
                                        <p:tgtEl>
                                          <p:spTgt spid="91139">
                                            <p:txEl>
                                              <p:pRg st="0" end="0"/>
                                            </p:txEl>
                                          </p:spTgt>
                                        </p:tgtEl>
                                        <p:attrNameLst>
                                          <p:attrName>style.visibility</p:attrName>
                                        </p:attrNameLst>
                                      </p:cBhvr>
                                      <p:to>
                                        <p:strVal val="hidden"/>
                                      </p:to>
                                    </p:set>
                                  </p:childTnLst>
                                </p:cTn>
                              </p:par>
                              <p:par>
                                <p:cTn id="18" presetID="3" presetClass="exit" presetSubtype="10" fill="hold" nodeType="withEffect">
                                  <p:stCondLst>
                                    <p:cond delay="0"/>
                                  </p:stCondLst>
                                  <p:childTnLst>
                                    <p:animEffect transition="out" filter="blinds(horizontal)">
                                      <p:cBhvr>
                                        <p:cTn id="19" dur="500"/>
                                        <p:tgtEl>
                                          <p:spTgt spid="91139">
                                            <p:txEl>
                                              <p:pRg st="1" end="1"/>
                                            </p:txEl>
                                          </p:spTgt>
                                        </p:tgtEl>
                                      </p:cBhvr>
                                    </p:animEffect>
                                    <p:set>
                                      <p:cBhvr>
                                        <p:cTn id="20" dur="1" fill="hold">
                                          <p:stCondLst>
                                            <p:cond delay="499"/>
                                          </p:stCondLst>
                                        </p:cTn>
                                        <p:tgtEl>
                                          <p:spTgt spid="91139">
                                            <p:txEl>
                                              <p:pRg st="1" end="1"/>
                                            </p:txEl>
                                          </p:spTgt>
                                        </p:tgtEl>
                                        <p:attrNameLst>
                                          <p:attrName>style.visibility</p:attrName>
                                        </p:attrNameLst>
                                      </p:cBhvr>
                                      <p:to>
                                        <p:strVal val="hidden"/>
                                      </p:to>
                                    </p:set>
                                  </p:childTnLst>
                                </p:cTn>
                              </p:par>
                              <p:par>
                                <p:cTn id="21" presetID="3" presetClass="exit" presetSubtype="10" fill="hold" nodeType="withEffect">
                                  <p:stCondLst>
                                    <p:cond delay="0"/>
                                  </p:stCondLst>
                                  <p:childTnLst>
                                    <p:animEffect transition="out" filter="blinds(horizontal)">
                                      <p:cBhvr>
                                        <p:cTn id="22" dur="500"/>
                                        <p:tgtEl>
                                          <p:spTgt spid="91139">
                                            <p:txEl>
                                              <p:pRg st="2" end="2"/>
                                            </p:txEl>
                                          </p:spTgt>
                                        </p:tgtEl>
                                      </p:cBhvr>
                                    </p:animEffect>
                                    <p:set>
                                      <p:cBhvr>
                                        <p:cTn id="23" dur="1" fill="hold">
                                          <p:stCondLst>
                                            <p:cond delay="499"/>
                                          </p:stCondLst>
                                        </p:cTn>
                                        <p:tgtEl>
                                          <p:spTgt spid="91139">
                                            <p:txEl>
                                              <p:pRg st="2" end="2"/>
                                            </p:txEl>
                                          </p:spTgt>
                                        </p:tgtEl>
                                        <p:attrNameLst>
                                          <p:attrName>style.visibility</p:attrName>
                                        </p:attrNameLst>
                                      </p:cBhvr>
                                      <p:to>
                                        <p:strVal val="hidden"/>
                                      </p:to>
                                    </p:set>
                                  </p:childTnLst>
                                </p:cTn>
                              </p:par>
                              <p:par>
                                <p:cTn id="24" presetID="1" presetClass="entr" presetSubtype="0" fill="hold" nodeType="withEffect">
                                  <p:stCondLst>
                                    <p:cond delay="0"/>
                                  </p:stCondLst>
                                  <p:childTnLst>
                                    <p:set>
                                      <p:cBhvr>
                                        <p:cTn id="25" dur="1" fill="hold">
                                          <p:stCondLst>
                                            <p:cond delay="0"/>
                                          </p:stCondLst>
                                        </p:cTn>
                                        <p:tgtEl>
                                          <p:spTgt spid="91139">
                                            <p:txEl>
                                              <p:pRg st="3" end="3"/>
                                            </p:txEl>
                                          </p:spTgt>
                                        </p:tgtEl>
                                        <p:attrNameLst>
                                          <p:attrName>style.visibility</p:attrName>
                                        </p:attrNameLst>
                                      </p:cBhvr>
                                      <p:to>
                                        <p:strVal val="visible"/>
                                      </p:to>
                                    </p:set>
                                  </p:childTnLst>
                                </p:cTn>
                              </p:par>
                            </p:childTnLst>
                          </p:cTn>
                        </p:par>
                        <p:par>
                          <p:cTn id="26" fill="hold">
                            <p:stCondLst>
                              <p:cond delay="500"/>
                            </p:stCondLst>
                            <p:childTnLst>
                              <p:par>
                                <p:cTn id="27" presetID="1" presetClass="entr" presetSubtype="0" fill="hold" nodeType="afterEffect">
                                  <p:stCondLst>
                                    <p:cond delay="0"/>
                                  </p:stCondLst>
                                  <p:childTnLst>
                                    <p:set>
                                      <p:cBhvr>
                                        <p:cTn id="28" dur="1" fill="hold">
                                          <p:stCondLst>
                                            <p:cond delay="0"/>
                                          </p:stCondLst>
                                        </p:cTn>
                                        <p:tgtEl>
                                          <p:spTgt spid="91139">
                                            <p:txEl>
                                              <p:pRg st="4" end="4"/>
                                            </p:txEl>
                                          </p:spTgt>
                                        </p:tgtEl>
                                        <p:attrNameLst>
                                          <p:attrName>style.visibility</p:attrName>
                                        </p:attrNameLst>
                                      </p:cBhvr>
                                      <p:to>
                                        <p:strVal val="visible"/>
                                      </p:to>
                                    </p:set>
                                  </p:childTnLst>
                                </p:cTn>
                              </p:par>
                            </p:childTnLst>
                          </p:cTn>
                        </p:par>
                        <p:par>
                          <p:cTn id="29" fill="hold">
                            <p:stCondLst>
                              <p:cond delay="500"/>
                            </p:stCondLst>
                            <p:childTnLst>
                              <p:par>
                                <p:cTn id="30" presetID="1" presetClass="entr" presetSubtype="0" fill="hold" nodeType="afterEffect">
                                  <p:stCondLst>
                                    <p:cond delay="0"/>
                                  </p:stCondLst>
                                  <p:childTnLst>
                                    <p:set>
                                      <p:cBhvr>
                                        <p:cTn id="31" dur="1" fill="hold">
                                          <p:stCondLst>
                                            <p:cond delay="0"/>
                                          </p:stCondLst>
                                        </p:cTn>
                                        <p:tgtEl>
                                          <p:spTgt spid="91139">
                                            <p:txEl>
                                              <p:pRg st="5" end="5"/>
                                            </p:txEl>
                                          </p:spTgt>
                                        </p:tgtEl>
                                        <p:attrNameLst>
                                          <p:attrName>style.visibility</p:attrName>
                                        </p:attrNameLst>
                                      </p:cBhvr>
                                      <p:to>
                                        <p:strVal val="visible"/>
                                      </p:to>
                                    </p:set>
                                  </p:childTnLst>
                                </p:cTn>
                              </p:par>
                            </p:childTnLst>
                          </p:cTn>
                        </p:par>
                        <p:par>
                          <p:cTn id="32" fill="hold">
                            <p:stCondLst>
                              <p:cond delay="500"/>
                            </p:stCondLst>
                            <p:childTnLst>
                              <p:par>
                                <p:cTn id="33" presetID="1" presetClass="entr" presetSubtype="0" fill="hold" nodeType="afterEffect">
                                  <p:stCondLst>
                                    <p:cond delay="0"/>
                                  </p:stCondLst>
                                  <p:childTnLst>
                                    <p:set>
                                      <p:cBhvr>
                                        <p:cTn id="34" dur="1" fill="hold">
                                          <p:stCondLst>
                                            <p:cond delay="0"/>
                                          </p:stCondLst>
                                        </p:cTn>
                                        <p:tgtEl>
                                          <p:spTgt spid="91139">
                                            <p:txEl>
                                              <p:pRg st="6" end="6"/>
                                            </p:txEl>
                                          </p:spTgt>
                                        </p:tgtEl>
                                        <p:attrNameLst>
                                          <p:attrName>style.visibility</p:attrName>
                                        </p:attrNameLst>
                                      </p:cBhvr>
                                      <p:to>
                                        <p:strVal val="visible"/>
                                      </p:to>
                                    </p:set>
                                  </p:childTnLst>
                                </p:cTn>
                              </p:par>
                            </p:childTnLst>
                          </p:cTn>
                        </p:par>
                        <p:par>
                          <p:cTn id="35" fill="hold">
                            <p:stCondLst>
                              <p:cond delay="500"/>
                            </p:stCondLst>
                            <p:childTnLst>
                              <p:par>
                                <p:cTn id="36" presetID="1" presetClass="entr" presetSubtype="0" fill="hold" nodeType="afterEffect">
                                  <p:stCondLst>
                                    <p:cond delay="0"/>
                                  </p:stCondLst>
                                  <p:childTnLst>
                                    <p:set>
                                      <p:cBhvr>
                                        <p:cTn id="37" dur="1" fill="hold">
                                          <p:stCondLst>
                                            <p:cond delay="0"/>
                                          </p:stCondLst>
                                        </p:cTn>
                                        <p:tgtEl>
                                          <p:spTgt spid="91139">
                                            <p:txEl>
                                              <p:pRg st="7" end="7"/>
                                            </p:txEl>
                                          </p:spTgt>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3" presetClass="exit" presetSubtype="10" fill="hold" nodeType="clickEffect">
                                  <p:stCondLst>
                                    <p:cond delay="0"/>
                                  </p:stCondLst>
                                  <p:childTnLst>
                                    <p:animEffect transition="out" filter="blinds(horizontal)">
                                      <p:cBhvr>
                                        <p:cTn id="41" dur="500"/>
                                        <p:tgtEl>
                                          <p:spTgt spid="91139">
                                            <p:txEl>
                                              <p:pRg st="3" end="3"/>
                                            </p:txEl>
                                          </p:spTgt>
                                        </p:tgtEl>
                                      </p:cBhvr>
                                    </p:animEffect>
                                    <p:set>
                                      <p:cBhvr>
                                        <p:cTn id="42" dur="1" fill="hold">
                                          <p:stCondLst>
                                            <p:cond delay="499"/>
                                          </p:stCondLst>
                                        </p:cTn>
                                        <p:tgtEl>
                                          <p:spTgt spid="91139">
                                            <p:txEl>
                                              <p:pRg st="3" end="3"/>
                                            </p:txEl>
                                          </p:spTgt>
                                        </p:tgtEl>
                                        <p:attrNameLst>
                                          <p:attrName>style.visibility</p:attrName>
                                        </p:attrNameLst>
                                      </p:cBhvr>
                                      <p:to>
                                        <p:strVal val="hidden"/>
                                      </p:to>
                                    </p:set>
                                  </p:childTnLst>
                                </p:cTn>
                              </p:par>
                              <p:par>
                                <p:cTn id="43" presetID="3" presetClass="exit" presetSubtype="10" fill="hold" nodeType="withEffect">
                                  <p:stCondLst>
                                    <p:cond delay="0"/>
                                  </p:stCondLst>
                                  <p:childTnLst>
                                    <p:animEffect transition="out" filter="blinds(horizontal)">
                                      <p:cBhvr>
                                        <p:cTn id="44" dur="500"/>
                                        <p:tgtEl>
                                          <p:spTgt spid="91139">
                                            <p:txEl>
                                              <p:pRg st="4" end="4"/>
                                            </p:txEl>
                                          </p:spTgt>
                                        </p:tgtEl>
                                      </p:cBhvr>
                                    </p:animEffect>
                                    <p:set>
                                      <p:cBhvr>
                                        <p:cTn id="45" dur="1" fill="hold">
                                          <p:stCondLst>
                                            <p:cond delay="499"/>
                                          </p:stCondLst>
                                        </p:cTn>
                                        <p:tgtEl>
                                          <p:spTgt spid="91139">
                                            <p:txEl>
                                              <p:pRg st="4" end="4"/>
                                            </p:txEl>
                                          </p:spTgt>
                                        </p:tgtEl>
                                        <p:attrNameLst>
                                          <p:attrName>style.visibility</p:attrName>
                                        </p:attrNameLst>
                                      </p:cBhvr>
                                      <p:to>
                                        <p:strVal val="hidden"/>
                                      </p:to>
                                    </p:set>
                                  </p:childTnLst>
                                </p:cTn>
                              </p:par>
                              <p:par>
                                <p:cTn id="46" presetID="3" presetClass="exit" presetSubtype="10" fill="hold" nodeType="withEffect">
                                  <p:stCondLst>
                                    <p:cond delay="0"/>
                                  </p:stCondLst>
                                  <p:childTnLst>
                                    <p:animEffect transition="out" filter="blinds(horizontal)">
                                      <p:cBhvr>
                                        <p:cTn id="47" dur="500"/>
                                        <p:tgtEl>
                                          <p:spTgt spid="91139">
                                            <p:txEl>
                                              <p:pRg st="5" end="5"/>
                                            </p:txEl>
                                          </p:spTgt>
                                        </p:tgtEl>
                                      </p:cBhvr>
                                    </p:animEffect>
                                    <p:set>
                                      <p:cBhvr>
                                        <p:cTn id="48" dur="1" fill="hold">
                                          <p:stCondLst>
                                            <p:cond delay="499"/>
                                          </p:stCondLst>
                                        </p:cTn>
                                        <p:tgtEl>
                                          <p:spTgt spid="91139">
                                            <p:txEl>
                                              <p:pRg st="5" end="5"/>
                                            </p:txEl>
                                          </p:spTgt>
                                        </p:tgtEl>
                                        <p:attrNameLst>
                                          <p:attrName>style.visibility</p:attrName>
                                        </p:attrNameLst>
                                      </p:cBhvr>
                                      <p:to>
                                        <p:strVal val="hidden"/>
                                      </p:to>
                                    </p:set>
                                  </p:childTnLst>
                                </p:cTn>
                              </p:par>
                              <p:par>
                                <p:cTn id="49" presetID="3" presetClass="exit" presetSubtype="10" fill="hold" nodeType="withEffect">
                                  <p:stCondLst>
                                    <p:cond delay="0"/>
                                  </p:stCondLst>
                                  <p:childTnLst>
                                    <p:animEffect transition="out" filter="blinds(horizontal)">
                                      <p:cBhvr>
                                        <p:cTn id="50" dur="500"/>
                                        <p:tgtEl>
                                          <p:spTgt spid="91139">
                                            <p:txEl>
                                              <p:pRg st="6" end="6"/>
                                            </p:txEl>
                                          </p:spTgt>
                                        </p:tgtEl>
                                      </p:cBhvr>
                                    </p:animEffect>
                                    <p:set>
                                      <p:cBhvr>
                                        <p:cTn id="51" dur="1" fill="hold">
                                          <p:stCondLst>
                                            <p:cond delay="499"/>
                                          </p:stCondLst>
                                        </p:cTn>
                                        <p:tgtEl>
                                          <p:spTgt spid="91139">
                                            <p:txEl>
                                              <p:pRg st="6" end="6"/>
                                            </p:txEl>
                                          </p:spTgt>
                                        </p:tgtEl>
                                        <p:attrNameLst>
                                          <p:attrName>style.visibility</p:attrName>
                                        </p:attrNameLst>
                                      </p:cBhvr>
                                      <p:to>
                                        <p:strVal val="hidden"/>
                                      </p:to>
                                    </p:set>
                                  </p:childTnLst>
                                </p:cTn>
                              </p:par>
                              <p:par>
                                <p:cTn id="52" presetID="3" presetClass="exit" presetSubtype="10" fill="hold" nodeType="withEffect">
                                  <p:stCondLst>
                                    <p:cond delay="0"/>
                                  </p:stCondLst>
                                  <p:childTnLst>
                                    <p:animEffect transition="out" filter="blinds(horizontal)">
                                      <p:cBhvr>
                                        <p:cTn id="53" dur="500"/>
                                        <p:tgtEl>
                                          <p:spTgt spid="91139">
                                            <p:txEl>
                                              <p:pRg st="7" end="7"/>
                                            </p:txEl>
                                          </p:spTgt>
                                        </p:tgtEl>
                                      </p:cBhvr>
                                    </p:animEffect>
                                    <p:set>
                                      <p:cBhvr>
                                        <p:cTn id="54" dur="1" fill="hold">
                                          <p:stCondLst>
                                            <p:cond delay="499"/>
                                          </p:stCondLst>
                                        </p:cTn>
                                        <p:tgtEl>
                                          <p:spTgt spid="91139">
                                            <p:txEl>
                                              <p:pRg st="7" end="7"/>
                                            </p:txEl>
                                          </p:spTgt>
                                        </p:tgtEl>
                                        <p:attrNameLst>
                                          <p:attrName>style.visibility</p:attrName>
                                        </p:attrNameLst>
                                      </p:cBhvr>
                                      <p:to>
                                        <p:strVal val="hidden"/>
                                      </p:to>
                                    </p:set>
                                  </p:childTnLst>
                                </p:cTn>
                              </p:par>
                              <p:par>
                                <p:cTn id="55" presetID="1" presetClass="entr" presetSubtype="0" fill="hold" nodeType="withEffect">
                                  <p:stCondLst>
                                    <p:cond delay="0"/>
                                  </p:stCondLst>
                                  <p:childTnLst>
                                    <p:set>
                                      <p:cBhvr>
                                        <p:cTn id="56" dur="1" fill="hold">
                                          <p:stCondLst>
                                            <p:cond delay="0"/>
                                          </p:stCondLst>
                                        </p:cTn>
                                        <p:tgtEl>
                                          <p:spTgt spid="91139">
                                            <p:txEl>
                                              <p:pRg st="8" end="8"/>
                                            </p:txEl>
                                          </p:spTgt>
                                        </p:tgtEl>
                                        <p:attrNameLst>
                                          <p:attrName>style.visibility</p:attrName>
                                        </p:attrNameLst>
                                      </p:cBhvr>
                                      <p:to>
                                        <p:strVal val="visible"/>
                                      </p:to>
                                    </p:set>
                                  </p:childTnLst>
                                </p:cTn>
                              </p:par>
                            </p:childTnLst>
                          </p:cTn>
                        </p:par>
                        <p:par>
                          <p:cTn id="57" fill="hold">
                            <p:stCondLst>
                              <p:cond delay="500"/>
                            </p:stCondLst>
                            <p:childTnLst>
                              <p:par>
                                <p:cTn id="58" presetID="1" presetClass="entr" presetSubtype="0" fill="hold" nodeType="afterEffect">
                                  <p:stCondLst>
                                    <p:cond delay="0"/>
                                  </p:stCondLst>
                                  <p:childTnLst>
                                    <p:set>
                                      <p:cBhvr>
                                        <p:cTn id="59" dur="1" fill="hold">
                                          <p:stCondLst>
                                            <p:cond delay="0"/>
                                          </p:stCondLst>
                                        </p:cTn>
                                        <p:tgtEl>
                                          <p:spTgt spid="91139">
                                            <p:txEl>
                                              <p:pRg st="9" end="9"/>
                                            </p:txEl>
                                          </p:spTgt>
                                        </p:tgtEl>
                                        <p:attrNameLst>
                                          <p:attrName>style.visibility</p:attrName>
                                        </p:attrNameLst>
                                      </p:cBhvr>
                                      <p:to>
                                        <p:strVal val="visible"/>
                                      </p:to>
                                    </p:set>
                                  </p:childTnLst>
                                </p:cTn>
                              </p:par>
                            </p:childTnLst>
                          </p:cTn>
                        </p:par>
                        <p:par>
                          <p:cTn id="60" fill="hold">
                            <p:stCondLst>
                              <p:cond delay="500"/>
                            </p:stCondLst>
                            <p:childTnLst>
                              <p:par>
                                <p:cTn id="61" presetID="1" presetClass="entr" presetSubtype="0" fill="hold" nodeType="afterEffect">
                                  <p:stCondLst>
                                    <p:cond delay="0"/>
                                  </p:stCondLst>
                                  <p:childTnLst>
                                    <p:set>
                                      <p:cBhvr>
                                        <p:cTn id="62" dur="1" fill="hold">
                                          <p:stCondLst>
                                            <p:cond delay="0"/>
                                          </p:stCondLst>
                                        </p:cTn>
                                        <p:tgtEl>
                                          <p:spTgt spid="91139">
                                            <p:txEl>
                                              <p:pRg st="10" end="10"/>
                                            </p:txEl>
                                          </p:spTgt>
                                        </p:tgtEl>
                                        <p:attrNameLst>
                                          <p:attrName>style.visibility</p:attrName>
                                        </p:attrNameLst>
                                      </p:cBhvr>
                                      <p:to>
                                        <p:strVal val="visible"/>
                                      </p:to>
                                    </p:set>
                                  </p:childTnLst>
                                </p:cTn>
                              </p:par>
                            </p:childTnLst>
                          </p:cTn>
                        </p:par>
                        <p:par>
                          <p:cTn id="63" fill="hold">
                            <p:stCondLst>
                              <p:cond delay="500"/>
                            </p:stCondLst>
                            <p:childTnLst>
                              <p:par>
                                <p:cTn id="64" presetID="1" presetClass="entr" presetSubtype="0" fill="hold" nodeType="afterEffect">
                                  <p:stCondLst>
                                    <p:cond delay="0"/>
                                  </p:stCondLst>
                                  <p:childTnLst>
                                    <p:set>
                                      <p:cBhvr>
                                        <p:cTn id="65" dur="1" fill="hold">
                                          <p:stCondLst>
                                            <p:cond delay="0"/>
                                          </p:stCondLst>
                                        </p:cTn>
                                        <p:tgtEl>
                                          <p:spTgt spid="91139">
                                            <p:txEl>
                                              <p:pRg st="11" end="11"/>
                                            </p:txEl>
                                          </p:spTgt>
                                        </p:tgtEl>
                                        <p:attrNameLst>
                                          <p:attrName>style.visibility</p:attrName>
                                        </p:attrNameLst>
                                      </p:cBhvr>
                                      <p:to>
                                        <p:strVal val="visible"/>
                                      </p:to>
                                    </p:set>
                                  </p:childTnLst>
                                </p:cTn>
                              </p:par>
                            </p:childTnLst>
                          </p:cTn>
                        </p:par>
                        <p:par>
                          <p:cTn id="66" fill="hold">
                            <p:stCondLst>
                              <p:cond delay="500"/>
                            </p:stCondLst>
                            <p:childTnLst>
                              <p:par>
                                <p:cTn id="67" presetID="1" presetClass="entr" presetSubtype="0" fill="hold" nodeType="afterEffect">
                                  <p:stCondLst>
                                    <p:cond delay="0"/>
                                  </p:stCondLst>
                                  <p:childTnLst>
                                    <p:set>
                                      <p:cBhvr>
                                        <p:cTn id="68" dur="1" fill="hold">
                                          <p:stCondLst>
                                            <p:cond delay="0"/>
                                          </p:stCondLst>
                                        </p:cTn>
                                        <p:tgtEl>
                                          <p:spTgt spid="91139">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Grp="1" noChangeArrowheads="1"/>
          </p:cNvSpPr>
          <p:nvPr>
            <p:ph type="title"/>
          </p:nvPr>
        </p:nvSpPr>
        <p:spPr/>
        <p:txBody>
          <a:bodyPr/>
          <a:lstStyle/>
          <a:p>
            <a:r>
              <a:rPr lang="en-US"/>
              <a:t>Major Contraindications…</a:t>
            </a:r>
          </a:p>
        </p:txBody>
      </p:sp>
      <p:sp>
        <p:nvSpPr>
          <p:cNvPr id="123908" name="Rectangle 4"/>
          <p:cNvSpPr>
            <a:spLocks noGrp="1" noChangeArrowheads="1"/>
          </p:cNvSpPr>
          <p:nvPr>
            <p:ph sz="half" idx="1"/>
          </p:nvPr>
        </p:nvSpPr>
        <p:spPr/>
        <p:txBody>
          <a:bodyPr/>
          <a:lstStyle/>
          <a:p>
            <a:pPr marL="0" indent="0" algn="ctr">
              <a:buFontTx/>
              <a:buNone/>
            </a:pPr>
            <a:r>
              <a:rPr lang="en-US" dirty="0"/>
              <a:t>Unrestorable crown</a:t>
            </a:r>
          </a:p>
          <a:p>
            <a:pPr marL="0" indent="0"/>
            <a:endParaRPr lang="en-US" dirty="0"/>
          </a:p>
        </p:txBody>
      </p:sp>
      <p:sp>
        <p:nvSpPr>
          <p:cNvPr id="123909" name="Rectangle 5"/>
          <p:cNvSpPr>
            <a:spLocks noGrp="1" noChangeArrowheads="1"/>
          </p:cNvSpPr>
          <p:nvPr>
            <p:ph sz="half" idx="2"/>
          </p:nvPr>
        </p:nvSpPr>
        <p:spPr/>
        <p:txBody>
          <a:bodyPr/>
          <a:lstStyle/>
          <a:p>
            <a:pPr marL="0" indent="0" algn="ctr">
              <a:buFontTx/>
              <a:buNone/>
            </a:pPr>
            <a:r>
              <a:rPr lang="en-US" dirty="0"/>
              <a:t>Advanced pathological root </a:t>
            </a:r>
            <a:r>
              <a:rPr lang="en-US" dirty="0" smtClean="0"/>
              <a:t>resorption</a:t>
            </a:r>
          </a:p>
        </p:txBody>
      </p:sp>
      <p:pic>
        <p:nvPicPr>
          <p:cNvPr id="123910" name="Picture 6"/>
          <p:cNvPicPr>
            <a:picLocks noChangeAspect="1" noChangeArrowheads="1"/>
          </p:cNvPicPr>
          <p:nvPr/>
        </p:nvPicPr>
        <p:blipFill>
          <a:blip r:embed="rId3"/>
          <a:srcRect l="3636" t="5701" r="10909" b="3088"/>
          <a:stretch>
            <a:fillRect/>
          </a:stretch>
        </p:blipFill>
        <p:spPr bwMode="auto">
          <a:xfrm>
            <a:off x="381000" y="2209800"/>
            <a:ext cx="3581400" cy="2438400"/>
          </a:xfrm>
          <a:prstGeom prst="rect">
            <a:avLst/>
          </a:prstGeom>
          <a:noFill/>
          <a:ln w="28575">
            <a:solidFill>
              <a:srgbClr val="17104C"/>
            </a:solidFill>
            <a:miter lim="800000"/>
            <a:headEnd/>
            <a:tailEnd/>
          </a:ln>
          <a:effectLst/>
        </p:spPr>
      </p:pic>
      <p:pic>
        <p:nvPicPr>
          <p:cNvPr id="123911" name="Picture 7"/>
          <p:cNvPicPr>
            <a:picLocks noChangeAspect="1" noChangeArrowheads="1"/>
          </p:cNvPicPr>
          <p:nvPr/>
        </p:nvPicPr>
        <p:blipFill>
          <a:blip r:embed="rId4">
            <a:lum bright="12000" contrast="18000"/>
          </a:blip>
          <a:srcRect l="5263" r="5264" b="5713"/>
          <a:stretch>
            <a:fillRect/>
          </a:stretch>
        </p:blipFill>
        <p:spPr bwMode="auto">
          <a:xfrm>
            <a:off x="5029200" y="2362200"/>
            <a:ext cx="3886200" cy="2514600"/>
          </a:xfrm>
          <a:prstGeom prst="rect">
            <a:avLst/>
          </a:prstGeom>
          <a:noFill/>
          <a:ln w="28575">
            <a:solidFill>
              <a:srgbClr val="17104C"/>
            </a:solidFill>
            <a:miter lim="800000"/>
            <a:headEnd/>
            <a:tailEnd/>
          </a:ln>
          <a:effectLst/>
        </p:spPr>
      </p:pic>
    </p:spTree>
  </p:cSld>
  <p:clrMapOvr>
    <a:masterClrMapping/>
  </p:clrMapOvr>
  <p:transition advClick="0">
    <p:checke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a:xfrm>
            <a:off x="914400" y="228600"/>
            <a:ext cx="7772400" cy="685800"/>
          </a:xfrm>
        </p:spPr>
        <p:txBody>
          <a:bodyPr/>
          <a:lstStyle/>
          <a:p>
            <a:r>
              <a:rPr lang="en-US" sz="2800" dirty="0"/>
              <a:t>Other Contraindications…</a:t>
            </a:r>
          </a:p>
        </p:txBody>
      </p:sp>
      <p:sp>
        <p:nvSpPr>
          <p:cNvPr id="90115" name="Rectangle 3"/>
          <p:cNvSpPr>
            <a:spLocks noGrp="1" noChangeArrowheads="1"/>
          </p:cNvSpPr>
          <p:nvPr>
            <p:ph idx="1"/>
          </p:nvPr>
        </p:nvSpPr>
        <p:spPr>
          <a:xfrm>
            <a:off x="1447800" y="1066800"/>
            <a:ext cx="7696200" cy="5562600"/>
          </a:xfrm>
        </p:spPr>
        <p:txBody>
          <a:bodyPr/>
          <a:lstStyle/>
          <a:p>
            <a:pPr>
              <a:lnSpc>
                <a:spcPct val="150000"/>
              </a:lnSpc>
            </a:pPr>
            <a:r>
              <a:rPr lang="en-US" sz="2400" dirty="0"/>
              <a:t>Periradicular involvement extending to the permanent tooth bud</a:t>
            </a:r>
          </a:p>
          <a:p>
            <a:pPr>
              <a:lnSpc>
                <a:spcPct val="150000"/>
              </a:lnSpc>
            </a:pPr>
            <a:r>
              <a:rPr lang="en-US" sz="2400" dirty="0"/>
              <a:t>Pathologic resorption of at least 1/3</a:t>
            </a:r>
            <a:r>
              <a:rPr lang="en-US" sz="2400" baseline="30000" dirty="0"/>
              <a:t>rd</a:t>
            </a:r>
            <a:r>
              <a:rPr lang="en-US" sz="2400" dirty="0"/>
              <a:t> of root with a fistulous sinus </a:t>
            </a:r>
            <a:r>
              <a:rPr lang="en-US" sz="2400" dirty="0" smtClean="0"/>
              <a:t>tract, underlying dentigerous or follicular cysts</a:t>
            </a:r>
            <a:endParaRPr lang="en-US" sz="2400" dirty="0"/>
          </a:p>
          <a:p>
            <a:pPr>
              <a:lnSpc>
                <a:spcPct val="150000"/>
              </a:lnSpc>
            </a:pPr>
            <a:r>
              <a:rPr lang="en-US" sz="2400" dirty="0"/>
              <a:t>Excessive internal resorption</a:t>
            </a:r>
          </a:p>
          <a:p>
            <a:pPr>
              <a:lnSpc>
                <a:spcPct val="150000"/>
              </a:lnSpc>
            </a:pPr>
            <a:r>
              <a:rPr lang="en-US" sz="2400" dirty="0"/>
              <a:t>Extensive pulp floor opening into </a:t>
            </a:r>
            <a:r>
              <a:rPr lang="en-US" sz="2400" dirty="0" smtClean="0"/>
              <a:t>bifurcation</a:t>
            </a:r>
          </a:p>
          <a:p>
            <a:pPr>
              <a:lnSpc>
                <a:spcPct val="150000"/>
              </a:lnSpc>
            </a:pPr>
            <a:r>
              <a:rPr lang="en-US" sz="2400" dirty="0" smtClean="0"/>
              <a:t>Communication b/w oral cavity &amp; furcation area</a:t>
            </a:r>
            <a:endParaRPr lang="en-US" sz="2400" dirty="0"/>
          </a:p>
          <a:p>
            <a:pPr>
              <a:lnSpc>
                <a:spcPct val="150000"/>
              </a:lnSpc>
              <a:buNone/>
            </a:pPr>
            <a:endParaRPr lang="en-US" sz="2400" dirty="0"/>
          </a:p>
          <a:p>
            <a:pPr>
              <a:lnSpc>
                <a:spcPct val="150000"/>
              </a:lnSpc>
              <a:buFontTx/>
              <a:buNone/>
            </a:pPr>
            <a:r>
              <a:rPr lang="en-US" sz="2400" dirty="0"/>
              <a:t>             </a:t>
            </a:r>
          </a:p>
          <a:p>
            <a:pPr>
              <a:lnSpc>
                <a:spcPct val="150000"/>
              </a:lnSpc>
            </a:pPr>
            <a:endParaRPr lang="en-US" sz="2400" dirty="0"/>
          </a:p>
        </p:txBody>
      </p:sp>
    </p:spTree>
  </p:cSld>
  <p:clrMapOvr>
    <a:masterClrMapping/>
  </p:clrMapOvr>
  <p:transition advClick="0">
    <p:check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90115">
                                            <p:txEl>
                                              <p:pRg st="0" end="0"/>
                                            </p:txEl>
                                          </p:spTgt>
                                        </p:tgtEl>
                                        <p:attrNameLst>
                                          <p:attrName>style.visibility</p:attrName>
                                        </p:attrNameLst>
                                      </p:cBhvr>
                                      <p:to>
                                        <p:strVal val="visible"/>
                                      </p:to>
                                    </p:set>
                                    <p:animEffect transition="in" filter="blinds(horizontal)">
                                      <p:cBhvr>
                                        <p:cTn id="7" dur="500"/>
                                        <p:tgtEl>
                                          <p:spTgt spid="90115">
                                            <p:txEl>
                                              <p:pRg st="0" end="0"/>
                                            </p:txEl>
                                          </p:spTgt>
                                        </p:tgtEl>
                                      </p:cBhvr>
                                    </p:animEffect>
                                  </p:childTnLst>
                                </p:cTn>
                              </p:par>
                            </p:childTnLst>
                          </p:cTn>
                        </p:par>
                        <p:par>
                          <p:cTn id="8" fill="hold">
                            <p:stCondLst>
                              <p:cond delay="500"/>
                            </p:stCondLst>
                            <p:childTnLst>
                              <p:par>
                                <p:cTn id="9" presetID="3" presetClass="entr" presetSubtype="10" fill="hold" nodeType="afterEffect">
                                  <p:stCondLst>
                                    <p:cond delay="1000"/>
                                  </p:stCondLst>
                                  <p:childTnLst>
                                    <p:set>
                                      <p:cBhvr>
                                        <p:cTn id="10" dur="1" fill="hold">
                                          <p:stCondLst>
                                            <p:cond delay="0"/>
                                          </p:stCondLst>
                                        </p:cTn>
                                        <p:tgtEl>
                                          <p:spTgt spid="90115">
                                            <p:txEl>
                                              <p:pRg st="1" end="1"/>
                                            </p:txEl>
                                          </p:spTgt>
                                        </p:tgtEl>
                                        <p:attrNameLst>
                                          <p:attrName>style.visibility</p:attrName>
                                        </p:attrNameLst>
                                      </p:cBhvr>
                                      <p:to>
                                        <p:strVal val="visible"/>
                                      </p:to>
                                    </p:set>
                                    <p:animEffect transition="in" filter="blinds(horizontal)">
                                      <p:cBhvr>
                                        <p:cTn id="11" dur="500"/>
                                        <p:tgtEl>
                                          <p:spTgt spid="90115">
                                            <p:txEl>
                                              <p:pRg st="1" end="1"/>
                                            </p:txEl>
                                          </p:spTgt>
                                        </p:tgtEl>
                                      </p:cBhvr>
                                    </p:animEffect>
                                  </p:childTnLst>
                                </p:cTn>
                              </p:par>
                            </p:childTnLst>
                          </p:cTn>
                        </p:par>
                        <p:par>
                          <p:cTn id="12" fill="hold">
                            <p:stCondLst>
                              <p:cond delay="2000"/>
                            </p:stCondLst>
                            <p:childTnLst>
                              <p:par>
                                <p:cTn id="13" presetID="3" presetClass="entr" presetSubtype="10" fill="hold" nodeType="afterEffect">
                                  <p:stCondLst>
                                    <p:cond delay="1000"/>
                                  </p:stCondLst>
                                  <p:childTnLst>
                                    <p:set>
                                      <p:cBhvr>
                                        <p:cTn id="14" dur="1" fill="hold">
                                          <p:stCondLst>
                                            <p:cond delay="0"/>
                                          </p:stCondLst>
                                        </p:cTn>
                                        <p:tgtEl>
                                          <p:spTgt spid="90115">
                                            <p:txEl>
                                              <p:pRg st="2" end="2"/>
                                            </p:txEl>
                                          </p:spTgt>
                                        </p:tgtEl>
                                        <p:attrNameLst>
                                          <p:attrName>style.visibility</p:attrName>
                                        </p:attrNameLst>
                                      </p:cBhvr>
                                      <p:to>
                                        <p:strVal val="visible"/>
                                      </p:to>
                                    </p:set>
                                    <p:animEffect transition="in" filter="blinds(horizontal)">
                                      <p:cBhvr>
                                        <p:cTn id="15" dur="500"/>
                                        <p:tgtEl>
                                          <p:spTgt spid="90115">
                                            <p:txEl>
                                              <p:pRg st="2" end="2"/>
                                            </p:txEl>
                                          </p:spTgt>
                                        </p:tgtEl>
                                      </p:cBhvr>
                                    </p:animEffect>
                                  </p:childTnLst>
                                </p:cTn>
                              </p:par>
                            </p:childTnLst>
                          </p:cTn>
                        </p:par>
                        <p:par>
                          <p:cTn id="16" fill="hold">
                            <p:stCondLst>
                              <p:cond delay="3500"/>
                            </p:stCondLst>
                            <p:childTnLst>
                              <p:par>
                                <p:cTn id="17" presetID="3" presetClass="entr" presetSubtype="10" fill="hold" nodeType="afterEffect">
                                  <p:stCondLst>
                                    <p:cond delay="1000"/>
                                  </p:stCondLst>
                                  <p:childTnLst>
                                    <p:set>
                                      <p:cBhvr>
                                        <p:cTn id="18" dur="1" fill="hold">
                                          <p:stCondLst>
                                            <p:cond delay="0"/>
                                          </p:stCondLst>
                                        </p:cTn>
                                        <p:tgtEl>
                                          <p:spTgt spid="90115">
                                            <p:txEl>
                                              <p:pRg st="3" end="3"/>
                                            </p:txEl>
                                          </p:spTgt>
                                        </p:tgtEl>
                                        <p:attrNameLst>
                                          <p:attrName>style.visibility</p:attrName>
                                        </p:attrNameLst>
                                      </p:cBhvr>
                                      <p:to>
                                        <p:strVal val="visible"/>
                                      </p:to>
                                    </p:set>
                                    <p:animEffect transition="in" filter="blinds(horizontal)">
                                      <p:cBhvr>
                                        <p:cTn id="19" dur="500"/>
                                        <p:tgtEl>
                                          <p:spTgt spid="90115">
                                            <p:txEl>
                                              <p:pRg st="3" end="3"/>
                                            </p:txEl>
                                          </p:spTgt>
                                        </p:tgtEl>
                                      </p:cBhvr>
                                    </p:animEffect>
                                  </p:childTnLst>
                                </p:cTn>
                              </p:par>
                            </p:childTnLst>
                          </p:cTn>
                        </p:par>
                        <p:par>
                          <p:cTn id="20" fill="hold">
                            <p:stCondLst>
                              <p:cond delay="5000"/>
                            </p:stCondLst>
                            <p:childTnLst>
                              <p:par>
                                <p:cTn id="21" presetID="3" presetClass="entr" presetSubtype="10" fill="hold" nodeType="afterEffect">
                                  <p:stCondLst>
                                    <p:cond delay="1000"/>
                                  </p:stCondLst>
                                  <p:childTnLst>
                                    <p:set>
                                      <p:cBhvr>
                                        <p:cTn id="22" dur="1" fill="hold">
                                          <p:stCondLst>
                                            <p:cond delay="0"/>
                                          </p:stCondLst>
                                        </p:cTn>
                                        <p:tgtEl>
                                          <p:spTgt spid="90115">
                                            <p:txEl>
                                              <p:pRg st="4" end="4"/>
                                            </p:txEl>
                                          </p:spTgt>
                                        </p:tgtEl>
                                        <p:attrNameLst>
                                          <p:attrName>style.visibility</p:attrName>
                                        </p:attrNameLst>
                                      </p:cBhvr>
                                      <p:to>
                                        <p:strVal val="visible"/>
                                      </p:to>
                                    </p:set>
                                    <p:animEffect transition="in" filter="blinds(horizontal)">
                                      <p:cBhvr>
                                        <p:cTn id="23" dur="500"/>
                                        <p:tgtEl>
                                          <p:spTgt spid="9011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p:cNvSpPr>
            <a:spLocks noGrp="1" noChangeArrowheads="1"/>
          </p:cNvSpPr>
          <p:nvPr>
            <p:ph type="title"/>
          </p:nvPr>
        </p:nvSpPr>
        <p:spPr/>
        <p:txBody>
          <a:bodyPr/>
          <a:lstStyle/>
          <a:p>
            <a:r>
              <a:rPr lang="en-US"/>
              <a:t>Medical contraindications</a:t>
            </a:r>
          </a:p>
        </p:txBody>
      </p:sp>
      <p:sp>
        <p:nvSpPr>
          <p:cNvPr id="121859" name="Rectangle 3"/>
          <p:cNvSpPr>
            <a:spLocks noGrp="1" noChangeArrowheads="1"/>
          </p:cNvSpPr>
          <p:nvPr>
            <p:ph idx="1"/>
          </p:nvPr>
        </p:nvSpPr>
        <p:spPr/>
        <p:txBody>
          <a:bodyPr/>
          <a:lstStyle/>
          <a:p>
            <a:r>
              <a:rPr lang="en-US"/>
              <a:t>Heart disease  </a:t>
            </a:r>
          </a:p>
          <a:p>
            <a:pPr lvl="1"/>
            <a:r>
              <a:rPr lang="en-US"/>
              <a:t>a child with a heart defect, or any history of heart disease, heart surgery, rheumatic fever etc.   </a:t>
            </a:r>
          </a:p>
          <a:p>
            <a:r>
              <a:rPr lang="en-US"/>
              <a:t>Immuno-compromised children  </a:t>
            </a:r>
          </a:p>
          <a:p>
            <a:pPr lvl="1"/>
            <a:r>
              <a:rPr lang="en-US"/>
              <a:t>malignant disease (e.g. leukaemia) </a:t>
            </a:r>
          </a:p>
          <a:p>
            <a:pPr lvl="1"/>
            <a:r>
              <a:rPr lang="en-US"/>
              <a:t>neutropenic for considerable periods </a:t>
            </a:r>
          </a:p>
          <a:p>
            <a:r>
              <a:rPr lang="en-US"/>
              <a:t>Systemic illness like hepatitis &amp; children on long-term corticosteroid therapy</a:t>
            </a:r>
          </a:p>
        </p:txBody>
      </p:sp>
    </p:spTree>
  </p:cSld>
  <p:clrMapOvr>
    <a:masterClrMapping/>
  </p:clrMapOvr>
  <p:transition advClick="0">
    <p:check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121859">
                                            <p:txEl>
                                              <p:pRg st="0" end="0"/>
                                            </p:txEl>
                                          </p:spTgt>
                                        </p:tgtEl>
                                        <p:attrNameLst>
                                          <p:attrName>style.visibility</p:attrName>
                                        </p:attrNameLst>
                                      </p:cBhvr>
                                      <p:to>
                                        <p:strVal val="visible"/>
                                      </p:to>
                                    </p:set>
                                    <p:animEffect transition="in" filter="checkerboard(across)">
                                      <p:cBhvr>
                                        <p:cTn id="7" dur="500"/>
                                        <p:tgtEl>
                                          <p:spTgt spid="121859">
                                            <p:txEl>
                                              <p:pRg st="0" end="0"/>
                                            </p:txEl>
                                          </p:spTgt>
                                        </p:tgtEl>
                                      </p:cBhvr>
                                    </p:animEffect>
                                  </p:childTnLst>
                                </p:cTn>
                              </p:par>
                            </p:childTnLst>
                          </p:cTn>
                        </p:par>
                        <p:par>
                          <p:cTn id="8" fill="hold">
                            <p:stCondLst>
                              <p:cond delay="500"/>
                            </p:stCondLst>
                            <p:childTnLst>
                              <p:par>
                                <p:cTn id="9" presetID="5" presetClass="entr" presetSubtype="10" fill="hold" nodeType="afterEffect">
                                  <p:stCondLst>
                                    <p:cond delay="0"/>
                                  </p:stCondLst>
                                  <p:childTnLst>
                                    <p:set>
                                      <p:cBhvr>
                                        <p:cTn id="10" dur="1" fill="hold">
                                          <p:stCondLst>
                                            <p:cond delay="0"/>
                                          </p:stCondLst>
                                        </p:cTn>
                                        <p:tgtEl>
                                          <p:spTgt spid="121859">
                                            <p:txEl>
                                              <p:pRg st="1" end="1"/>
                                            </p:txEl>
                                          </p:spTgt>
                                        </p:tgtEl>
                                        <p:attrNameLst>
                                          <p:attrName>style.visibility</p:attrName>
                                        </p:attrNameLst>
                                      </p:cBhvr>
                                      <p:to>
                                        <p:strVal val="visible"/>
                                      </p:to>
                                    </p:set>
                                    <p:animEffect transition="in" filter="checkerboard(across)">
                                      <p:cBhvr>
                                        <p:cTn id="11" dur="500"/>
                                        <p:tgtEl>
                                          <p:spTgt spid="121859">
                                            <p:txEl>
                                              <p:pRg st="1" end="1"/>
                                            </p:txEl>
                                          </p:spTgt>
                                        </p:tgtEl>
                                      </p:cBhvr>
                                    </p:animEffect>
                                  </p:childTnLst>
                                </p:cTn>
                              </p:par>
                            </p:childTnLst>
                          </p:cTn>
                        </p:par>
                        <p:par>
                          <p:cTn id="12" fill="hold">
                            <p:stCondLst>
                              <p:cond delay="1000"/>
                            </p:stCondLst>
                            <p:childTnLst>
                              <p:par>
                                <p:cTn id="13" presetID="5" presetClass="entr" presetSubtype="10" fill="hold" nodeType="afterEffect">
                                  <p:stCondLst>
                                    <p:cond delay="0"/>
                                  </p:stCondLst>
                                  <p:childTnLst>
                                    <p:set>
                                      <p:cBhvr>
                                        <p:cTn id="14" dur="1" fill="hold">
                                          <p:stCondLst>
                                            <p:cond delay="0"/>
                                          </p:stCondLst>
                                        </p:cTn>
                                        <p:tgtEl>
                                          <p:spTgt spid="121859">
                                            <p:txEl>
                                              <p:pRg st="2" end="2"/>
                                            </p:txEl>
                                          </p:spTgt>
                                        </p:tgtEl>
                                        <p:attrNameLst>
                                          <p:attrName>style.visibility</p:attrName>
                                        </p:attrNameLst>
                                      </p:cBhvr>
                                      <p:to>
                                        <p:strVal val="visible"/>
                                      </p:to>
                                    </p:set>
                                    <p:animEffect transition="in" filter="checkerboard(across)">
                                      <p:cBhvr>
                                        <p:cTn id="15" dur="500"/>
                                        <p:tgtEl>
                                          <p:spTgt spid="121859">
                                            <p:txEl>
                                              <p:pRg st="2" end="2"/>
                                            </p:txEl>
                                          </p:spTgt>
                                        </p:tgtEl>
                                      </p:cBhvr>
                                    </p:animEffect>
                                  </p:childTnLst>
                                </p:cTn>
                              </p:par>
                            </p:childTnLst>
                          </p:cTn>
                        </p:par>
                        <p:par>
                          <p:cTn id="16" fill="hold">
                            <p:stCondLst>
                              <p:cond delay="1500"/>
                            </p:stCondLst>
                            <p:childTnLst>
                              <p:par>
                                <p:cTn id="17" presetID="5" presetClass="entr" presetSubtype="10" fill="hold" nodeType="afterEffect">
                                  <p:stCondLst>
                                    <p:cond delay="0"/>
                                  </p:stCondLst>
                                  <p:childTnLst>
                                    <p:set>
                                      <p:cBhvr>
                                        <p:cTn id="18" dur="1" fill="hold">
                                          <p:stCondLst>
                                            <p:cond delay="0"/>
                                          </p:stCondLst>
                                        </p:cTn>
                                        <p:tgtEl>
                                          <p:spTgt spid="121859">
                                            <p:txEl>
                                              <p:pRg st="3" end="3"/>
                                            </p:txEl>
                                          </p:spTgt>
                                        </p:tgtEl>
                                        <p:attrNameLst>
                                          <p:attrName>style.visibility</p:attrName>
                                        </p:attrNameLst>
                                      </p:cBhvr>
                                      <p:to>
                                        <p:strVal val="visible"/>
                                      </p:to>
                                    </p:set>
                                    <p:animEffect transition="in" filter="checkerboard(across)">
                                      <p:cBhvr>
                                        <p:cTn id="19" dur="500"/>
                                        <p:tgtEl>
                                          <p:spTgt spid="121859">
                                            <p:txEl>
                                              <p:pRg st="3" end="3"/>
                                            </p:txEl>
                                          </p:spTgt>
                                        </p:tgtEl>
                                      </p:cBhvr>
                                    </p:animEffect>
                                  </p:childTnLst>
                                </p:cTn>
                              </p:par>
                            </p:childTnLst>
                          </p:cTn>
                        </p:par>
                        <p:par>
                          <p:cTn id="20" fill="hold">
                            <p:stCondLst>
                              <p:cond delay="2000"/>
                            </p:stCondLst>
                            <p:childTnLst>
                              <p:par>
                                <p:cTn id="21" presetID="5" presetClass="entr" presetSubtype="10" fill="hold" nodeType="afterEffect">
                                  <p:stCondLst>
                                    <p:cond delay="0"/>
                                  </p:stCondLst>
                                  <p:childTnLst>
                                    <p:set>
                                      <p:cBhvr>
                                        <p:cTn id="22" dur="1" fill="hold">
                                          <p:stCondLst>
                                            <p:cond delay="0"/>
                                          </p:stCondLst>
                                        </p:cTn>
                                        <p:tgtEl>
                                          <p:spTgt spid="121859">
                                            <p:txEl>
                                              <p:pRg st="4" end="4"/>
                                            </p:txEl>
                                          </p:spTgt>
                                        </p:tgtEl>
                                        <p:attrNameLst>
                                          <p:attrName>style.visibility</p:attrName>
                                        </p:attrNameLst>
                                      </p:cBhvr>
                                      <p:to>
                                        <p:strVal val="visible"/>
                                      </p:to>
                                    </p:set>
                                    <p:animEffect transition="in" filter="checkerboard(across)">
                                      <p:cBhvr>
                                        <p:cTn id="23" dur="500"/>
                                        <p:tgtEl>
                                          <p:spTgt spid="121859">
                                            <p:txEl>
                                              <p:pRg st="4" end="4"/>
                                            </p:txEl>
                                          </p:spTgt>
                                        </p:tgtEl>
                                      </p:cBhvr>
                                    </p:animEffect>
                                  </p:childTnLst>
                                </p:cTn>
                              </p:par>
                            </p:childTnLst>
                          </p:cTn>
                        </p:par>
                        <p:par>
                          <p:cTn id="24" fill="hold">
                            <p:stCondLst>
                              <p:cond delay="2500"/>
                            </p:stCondLst>
                            <p:childTnLst>
                              <p:par>
                                <p:cTn id="25" presetID="5" presetClass="entr" presetSubtype="10" fill="hold" nodeType="afterEffect">
                                  <p:stCondLst>
                                    <p:cond delay="0"/>
                                  </p:stCondLst>
                                  <p:childTnLst>
                                    <p:set>
                                      <p:cBhvr>
                                        <p:cTn id="26" dur="1" fill="hold">
                                          <p:stCondLst>
                                            <p:cond delay="0"/>
                                          </p:stCondLst>
                                        </p:cTn>
                                        <p:tgtEl>
                                          <p:spTgt spid="121859">
                                            <p:txEl>
                                              <p:pRg st="5" end="5"/>
                                            </p:txEl>
                                          </p:spTgt>
                                        </p:tgtEl>
                                        <p:attrNameLst>
                                          <p:attrName>style.visibility</p:attrName>
                                        </p:attrNameLst>
                                      </p:cBhvr>
                                      <p:to>
                                        <p:strVal val="visible"/>
                                      </p:to>
                                    </p:set>
                                    <p:animEffect transition="in" filter="checkerboard(across)">
                                      <p:cBhvr>
                                        <p:cTn id="27" dur="500"/>
                                        <p:tgtEl>
                                          <p:spTgt spid="12185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2"/>
          <p:cNvSpPr>
            <a:spLocks noGrp="1" noChangeArrowheads="1"/>
          </p:cNvSpPr>
          <p:nvPr>
            <p:ph type="ctrTitle"/>
          </p:nvPr>
        </p:nvSpPr>
        <p:spPr>
          <a:xfrm>
            <a:off x="3048000" y="838200"/>
            <a:ext cx="8001000" cy="2133600"/>
          </a:xfrm>
        </p:spPr>
        <p:txBody>
          <a:bodyPr/>
          <a:lstStyle/>
          <a:p>
            <a:r>
              <a:rPr lang="en-US" dirty="0">
                <a:solidFill>
                  <a:srgbClr val="FFC000"/>
                </a:solidFill>
              </a:rPr>
              <a:t>Armamentarium</a:t>
            </a:r>
          </a:p>
        </p:txBody>
      </p:sp>
      <p:sp>
        <p:nvSpPr>
          <p:cNvPr id="198673" name="Rectangle 17"/>
          <p:cNvSpPr>
            <a:spLocks noGrp="1" noChangeArrowheads="1"/>
          </p:cNvSpPr>
          <p:nvPr>
            <p:ph type="subTitle" idx="1"/>
          </p:nvPr>
        </p:nvSpPr>
        <p:spPr/>
        <p:txBody>
          <a:bodyPr/>
          <a:lstStyle/>
          <a:p>
            <a:endParaRPr lang="en-US"/>
          </a:p>
        </p:txBody>
      </p:sp>
      <p:pic>
        <p:nvPicPr>
          <p:cNvPr id="198660" name="Picture 4"/>
          <p:cNvPicPr>
            <a:picLocks noChangeAspect="1" noChangeArrowheads="1"/>
          </p:cNvPicPr>
          <p:nvPr/>
        </p:nvPicPr>
        <p:blipFill>
          <a:blip r:embed="rId3"/>
          <a:srcRect t="11497" r="5661"/>
          <a:stretch>
            <a:fillRect/>
          </a:stretch>
        </p:blipFill>
        <p:spPr bwMode="auto">
          <a:xfrm>
            <a:off x="4343400" y="3886200"/>
            <a:ext cx="4572000" cy="2816225"/>
          </a:xfrm>
          <a:prstGeom prst="rect">
            <a:avLst/>
          </a:prstGeom>
          <a:noFill/>
          <a:ln w="28575">
            <a:solidFill>
              <a:srgbClr val="17104C"/>
            </a:solidFill>
            <a:miter lim="800000"/>
            <a:headEnd/>
            <a:tailEnd/>
          </a:ln>
          <a:effectLst/>
        </p:spPr>
      </p:pic>
      <p:pic>
        <p:nvPicPr>
          <p:cNvPr id="198666" name="Picture 10"/>
          <p:cNvPicPr>
            <a:picLocks noChangeAspect="1" noChangeArrowheads="1"/>
          </p:cNvPicPr>
          <p:nvPr/>
        </p:nvPicPr>
        <p:blipFill>
          <a:blip r:embed="rId4"/>
          <a:srcRect l="22656" t="34375" r="26563" b="22917"/>
          <a:stretch>
            <a:fillRect/>
          </a:stretch>
        </p:blipFill>
        <p:spPr bwMode="auto">
          <a:xfrm>
            <a:off x="304800" y="517525"/>
            <a:ext cx="4495800" cy="2835275"/>
          </a:xfrm>
          <a:prstGeom prst="rect">
            <a:avLst/>
          </a:prstGeom>
          <a:noFill/>
          <a:ln w="28575">
            <a:solidFill>
              <a:srgbClr val="17104C"/>
            </a:solidFill>
            <a:miter lim="800000"/>
            <a:headEnd/>
            <a:tailEnd/>
          </a:ln>
          <a:effectLst/>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nodeType="withEffect">
                                  <p:stCondLst>
                                    <p:cond delay="0"/>
                                  </p:stCondLst>
                                  <p:childTnLst>
                                    <p:set>
                                      <p:cBhvr>
                                        <p:cTn id="6" dur="1" fill="hold">
                                          <p:stCondLst>
                                            <p:cond delay="0"/>
                                          </p:stCondLst>
                                        </p:cTn>
                                        <p:tgtEl>
                                          <p:spTgt spid="198666"/>
                                        </p:tgtEl>
                                        <p:attrNameLst>
                                          <p:attrName>style.visibility</p:attrName>
                                        </p:attrNameLst>
                                      </p:cBhvr>
                                      <p:to>
                                        <p:strVal val="visible"/>
                                      </p:to>
                                    </p:set>
                                    <p:anim calcmode="lin" valueType="num">
                                      <p:cBhvr>
                                        <p:cTn id="7" dur="1000" fill="hold"/>
                                        <p:tgtEl>
                                          <p:spTgt spid="198666"/>
                                        </p:tgtEl>
                                        <p:attrNameLst>
                                          <p:attrName>ppt_x</p:attrName>
                                        </p:attrNameLst>
                                      </p:cBhvr>
                                      <p:tavLst>
                                        <p:tav tm="0">
                                          <p:val>
                                            <p:strVal val="#ppt_x-.2"/>
                                          </p:val>
                                        </p:tav>
                                        <p:tav tm="100000">
                                          <p:val>
                                            <p:strVal val="#ppt_x"/>
                                          </p:val>
                                        </p:tav>
                                      </p:tavLst>
                                    </p:anim>
                                    <p:anim calcmode="lin" valueType="num">
                                      <p:cBhvr>
                                        <p:cTn id="8" dur="1000" fill="hold"/>
                                        <p:tgtEl>
                                          <p:spTgt spid="198666"/>
                                        </p:tgtEl>
                                        <p:attrNameLst>
                                          <p:attrName>ppt_y</p:attrName>
                                        </p:attrNameLst>
                                      </p:cBhvr>
                                      <p:tavLst>
                                        <p:tav tm="0">
                                          <p:val>
                                            <p:strVal val="#ppt_y"/>
                                          </p:val>
                                        </p:tav>
                                        <p:tav tm="100000">
                                          <p:val>
                                            <p:strVal val="#ppt_y"/>
                                          </p:val>
                                        </p:tav>
                                      </p:tavLst>
                                    </p:anim>
                                    <p:animEffect transition="in" filter="wipe(right)" prLst="gradientSize: 0.1">
                                      <p:cBhvr>
                                        <p:cTn id="9" dur="1000"/>
                                        <p:tgtEl>
                                          <p:spTgt spid="198666"/>
                                        </p:tgtEl>
                                      </p:cBhvr>
                                    </p:animEffect>
                                  </p:childTnLst>
                                </p:cTn>
                              </p:par>
                              <p:par>
                                <p:cTn id="10" presetID="9" presetClass="entr" presetSubtype="0" fill="hold" nodeType="withEffect">
                                  <p:stCondLst>
                                    <p:cond delay="0"/>
                                  </p:stCondLst>
                                  <p:childTnLst>
                                    <p:set>
                                      <p:cBhvr>
                                        <p:cTn id="11" dur="1" fill="hold">
                                          <p:stCondLst>
                                            <p:cond delay="0"/>
                                          </p:stCondLst>
                                        </p:cTn>
                                        <p:tgtEl>
                                          <p:spTgt spid="198660"/>
                                        </p:tgtEl>
                                        <p:attrNameLst>
                                          <p:attrName>style.visibility</p:attrName>
                                        </p:attrNameLst>
                                      </p:cBhvr>
                                      <p:to>
                                        <p:strVal val="visible"/>
                                      </p:to>
                                    </p:set>
                                    <p:animEffect transition="in" filter="dissolve">
                                      <p:cBhvr>
                                        <p:cTn id="12" dur="500"/>
                                        <p:tgtEl>
                                          <p:spTgt spid="1986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2"/>
          <p:cNvSpPr>
            <a:spLocks noGrp="1" noChangeArrowheads="1"/>
          </p:cNvSpPr>
          <p:nvPr>
            <p:ph type="title"/>
          </p:nvPr>
        </p:nvSpPr>
        <p:spPr>
          <a:xfrm>
            <a:off x="381000" y="0"/>
            <a:ext cx="7543800" cy="838200"/>
          </a:xfrm>
        </p:spPr>
        <p:txBody>
          <a:bodyPr/>
          <a:lstStyle/>
          <a:p>
            <a:r>
              <a:rPr lang="en-US" b="0"/>
              <a:t>Instrument Pack</a:t>
            </a:r>
          </a:p>
        </p:txBody>
      </p:sp>
      <p:sp>
        <p:nvSpPr>
          <p:cNvPr id="227333" name="Rectangle 5"/>
          <p:cNvSpPr>
            <a:spLocks noGrp="1" noChangeArrowheads="1"/>
          </p:cNvSpPr>
          <p:nvPr>
            <p:ph idx="1"/>
          </p:nvPr>
        </p:nvSpPr>
        <p:spPr>
          <a:xfrm>
            <a:off x="1066800" y="838200"/>
            <a:ext cx="5257800" cy="5334000"/>
          </a:xfrm>
        </p:spPr>
        <p:txBody>
          <a:bodyPr/>
          <a:lstStyle/>
          <a:p>
            <a:pPr>
              <a:lnSpc>
                <a:spcPct val="150000"/>
              </a:lnSpc>
            </a:pPr>
            <a:r>
              <a:rPr lang="en-US" sz="2400" dirty="0" smtClean="0"/>
              <a:t>Front surface </a:t>
            </a:r>
            <a:r>
              <a:rPr lang="en-US" sz="2400" dirty="0"/>
              <a:t>reflecting mouth mirror</a:t>
            </a:r>
          </a:p>
          <a:p>
            <a:pPr>
              <a:lnSpc>
                <a:spcPct val="150000"/>
              </a:lnSpc>
            </a:pPr>
            <a:r>
              <a:rPr lang="en-US" sz="2400" dirty="0"/>
              <a:t>Endo locking tweezers</a:t>
            </a:r>
          </a:p>
          <a:p>
            <a:pPr>
              <a:lnSpc>
                <a:spcPct val="150000"/>
              </a:lnSpc>
            </a:pPr>
            <a:r>
              <a:rPr lang="en-US" sz="2400" dirty="0"/>
              <a:t>Probes/Explorers</a:t>
            </a:r>
          </a:p>
          <a:p>
            <a:pPr>
              <a:lnSpc>
                <a:spcPct val="150000"/>
              </a:lnSpc>
            </a:pPr>
            <a:r>
              <a:rPr lang="en-US" sz="2400" dirty="0" smtClean="0"/>
              <a:t>Excavators</a:t>
            </a:r>
          </a:p>
          <a:p>
            <a:pPr>
              <a:lnSpc>
                <a:spcPct val="150000"/>
              </a:lnSpc>
            </a:pPr>
            <a:r>
              <a:rPr lang="en-US" sz="2400" dirty="0" smtClean="0"/>
              <a:t>Endo ring </a:t>
            </a:r>
            <a:endParaRPr lang="en-US" sz="2400" dirty="0"/>
          </a:p>
          <a:p>
            <a:pPr>
              <a:lnSpc>
                <a:spcPct val="150000"/>
              </a:lnSpc>
            </a:pPr>
            <a:r>
              <a:rPr lang="en-US" sz="2400" dirty="0"/>
              <a:t>Miscellaneous</a:t>
            </a:r>
          </a:p>
          <a:p>
            <a:pPr>
              <a:buFontTx/>
              <a:buNone/>
            </a:pPr>
            <a:endParaRPr lang="en-US" sz="2400" dirty="0"/>
          </a:p>
        </p:txBody>
      </p:sp>
      <p:pic>
        <p:nvPicPr>
          <p:cNvPr id="227331" name="Picture 3"/>
          <p:cNvPicPr>
            <a:picLocks noChangeAspect="1" noChangeArrowheads="1"/>
          </p:cNvPicPr>
          <p:nvPr/>
        </p:nvPicPr>
        <p:blipFill>
          <a:blip r:embed="rId3"/>
          <a:srcRect/>
          <a:stretch>
            <a:fillRect/>
          </a:stretch>
        </p:blipFill>
        <p:spPr bwMode="auto">
          <a:xfrm>
            <a:off x="4572000" y="3422650"/>
            <a:ext cx="0" cy="0"/>
          </a:xfrm>
          <a:prstGeom prst="rect">
            <a:avLst/>
          </a:prstGeom>
          <a:noFill/>
          <a:ln w="9525">
            <a:noFill/>
            <a:miter lim="800000"/>
            <a:headEnd/>
            <a:tailEnd/>
          </a:ln>
          <a:effectLst/>
        </p:spPr>
      </p:pic>
      <p:pic>
        <p:nvPicPr>
          <p:cNvPr id="6" name="Picture 4" descr="mes mirror"/>
          <p:cNvPicPr>
            <a:picLocks noChangeAspect="1" noChangeArrowheads="1"/>
          </p:cNvPicPr>
          <p:nvPr/>
        </p:nvPicPr>
        <p:blipFill>
          <a:blip r:embed="rId4">
            <a:lum bright="6000" contrast="18000"/>
          </a:blip>
          <a:srcRect l="6438" t="10654" r="55861" b="59512"/>
          <a:stretch>
            <a:fillRect/>
          </a:stretch>
        </p:blipFill>
        <p:spPr bwMode="auto">
          <a:xfrm>
            <a:off x="6166722" y="533400"/>
            <a:ext cx="2754156" cy="1881187"/>
          </a:xfrm>
          <a:prstGeom prst="rect">
            <a:avLst/>
          </a:prstGeom>
          <a:noFill/>
          <a:ln w="28575">
            <a:solidFill>
              <a:srgbClr val="17104C"/>
            </a:solidFill>
            <a:miter lim="800000"/>
            <a:headEnd/>
            <a:tailEnd/>
          </a:ln>
        </p:spPr>
      </p:pic>
      <p:pic>
        <p:nvPicPr>
          <p:cNvPr id="7" name="Picture 3" descr="mes mirror"/>
          <p:cNvPicPr>
            <a:picLocks noChangeAspect="1" noChangeArrowheads="1"/>
          </p:cNvPicPr>
          <p:nvPr/>
        </p:nvPicPr>
        <p:blipFill>
          <a:blip r:embed="rId4">
            <a:lum bright="6000" contrast="18000"/>
          </a:blip>
          <a:srcRect l="41379" t="55049" r="5922" b="9435"/>
          <a:stretch>
            <a:fillRect/>
          </a:stretch>
        </p:blipFill>
        <p:spPr bwMode="auto">
          <a:xfrm>
            <a:off x="4072084" y="3352800"/>
            <a:ext cx="4919516" cy="2860675"/>
          </a:xfrm>
          <a:prstGeom prst="rect">
            <a:avLst/>
          </a:prstGeom>
          <a:noFill/>
          <a:ln w="28575">
            <a:solidFill>
              <a:srgbClr val="17104C"/>
            </a:solidFill>
            <a:miter lim="800000"/>
            <a:headEnd/>
            <a:tailEnd/>
          </a:ln>
        </p:spPr>
      </p:pic>
      <p:pic>
        <p:nvPicPr>
          <p:cNvPr id="8" name="Picture 2" descr="Picture 108"/>
          <p:cNvPicPr>
            <a:picLocks noChangeAspect="1" noChangeArrowheads="1"/>
          </p:cNvPicPr>
          <p:nvPr/>
        </p:nvPicPr>
        <p:blipFill>
          <a:blip r:embed="rId5">
            <a:lum contrast="24000"/>
          </a:blip>
          <a:srcRect b="3334"/>
          <a:stretch>
            <a:fillRect/>
          </a:stretch>
        </p:blipFill>
        <p:spPr bwMode="auto">
          <a:xfrm>
            <a:off x="4495800" y="4038600"/>
            <a:ext cx="2205037" cy="2590800"/>
          </a:xfrm>
          <a:prstGeom prst="rect">
            <a:avLst/>
          </a:prstGeom>
          <a:noFill/>
          <a:ln w="28575">
            <a:solidFill>
              <a:srgbClr val="17104C"/>
            </a:solidFill>
            <a:miter lim="800000"/>
            <a:headEnd/>
            <a:tailEnd/>
          </a:ln>
        </p:spPr>
      </p:pic>
      <p:pic>
        <p:nvPicPr>
          <p:cNvPr id="9" name="Picture 4"/>
          <p:cNvPicPr>
            <a:picLocks noChangeAspect="1" noChangeArrowheads="1"/>
          </p:cNvPicPr>
          <p:nvPr/>
        </p:nvPicPr>
        <p:blipFill>
          <a:blip r:embed="rId6">
            <a:lum contrast="12000"/>
          </a:blip>
          <a:srcRect l="12000" t="42708" r="39999" b="23334"/>
          <a:stretch>
            <a:fillRect/>
          </a:stretch>
        </p:blipFill>
        <p:spPr bwMode="auto">
          <a:xfrm>
            <a:off x="3845244" y="3505200"/>
            <a:ext cx="5070156" cy="2690639"/>
          </a:xfrm>
          <a:prstGeom prst="rect">
            <a:avLst/>
          </a:prstGeom>
          <a:noFill/>
          <a:ln w="28575">
            <a:solidFill>
              <a:srgbClr val="17104C"/>
            </a:solidFill>
            <a:miter lim="800000"/>
            <a:headEnd/>
            <a:tailEnd/>
          </a:ln>
          <a:effectLst/>
        </p:spPr>
      </p:pic>
    </p:spTree>
  </p:cSld>
  <p:clrMapOvr>
    <a:masterClrMapping/>
  </p:clrMapOvr>
  <p:transition advClick="0">
    <p:check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227333">
                                            <p:txEl>
                                              <p:pRg st="0" end="0"/>
                                            </p:txEl>
                                          </p:spTgt>
                                        </p:tgtEl>
                                        <p:attrNameLst>
                                          <p:attrName>style.visibility</p:attrName>
                                        </p:attrNameLst>
                                      </p:cBhvr>
                                      <p:to>
                                        <p:strVal val="visible"/>
                                      </p:to>
                                    </p:set>
                                    <p:animEffect transition="in" filter="dissolve">
                                      <p:cBhvr>
                                        <p:cTn id="7" dur="500"/>
                                        <p:tgtEl>
                                          <p:spTgt spid="227333">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blinds(horizontal)">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xit" presetSubtype="10" fill="hold" nodeType="clickEffect">
                                  <p:stCondLst>
                                    <p:cond delay="0"/>
                                  </p:stCondLst>
                                  <p:childTnLst>
                                    <p:animEffect transition="out" filter="blinds(horizontal)">
                                      <p:cBhvr>
                                        <p:cTn id="14" dur="500"/>
                                        <p:tgtEl>
                                          <p:spTgt spid="6"/>
                                        </p:tgtEl>
                                      </p:cBhvr>
                                    </p:animEffect>
                                    <p:set>
                                      <p:cBhvr>
                                        <p:cTn id="15" dur="1" fill="hold">
                                          <p:stCondLst>
                                            <p:cond delay="499"/>
                                          </p:stCondLst>
                                        </p:cTn>
                                        <p:tgtEl>
                                          <p:spTgt spid="6"/>
                                        </p:tgtEl>
                                        <p:attrNameLst>
                                          <p:attrName>style.visibility</p:attrName>
                                        </p:attrNameLst>
                                      </p:cBhvr>
                                      <p:to>
                                        <p:strVal val="hidden"/>
                                      </p:to>
                                    </p:set>
                                  </p:childTnLst>
                                </p:cTn>
                              </p:par>
                              <p:par>
                                <p:cTn id="16" presetID="9" presetClass="entr" presetSubtype="0" fill="hold" grpId="0" nodeType="withEffect">
                                  <p:stCondLst>
                                    <p:cond delay="0"/>
                                  </p:stCondLst>
                                  <p:childTnLst>
                                    <p:set>
                                      <p:cBhvr>
                                        <p:cTn id="17" dur="1" fill="hold">
                                          <p:stCondLst>
                                            <p:cond delay="0"/>
                                          </p:stCondLst>
                                        </p:cTn>
                                        <p:tgtEl>
                                          <p:spTgt spid="227333">
                                            <p:txEl>
                                              <p:pRg st="1" end="1"/>
                                            </p:txEl>
                                          </p:spTgt>
                                        </p:tgtEl>
                                        <p:attrNameLst>
                                          <p:attrName>style.visibility</p:attrName>
                                        </p:attrNameLst>
                                      </p:cBhvr>
                                      <p:to>
                                        <p:strVal val="visible"/>
                                      </p:to>
                                    </p:set>
                                    <p:animEffect transition="in" filter="dissolve">
                                      <p:cBhvr>
                                        <p:cTn id="18" dur="500"/>
                                        <p:tgtEl>
                                          <p:spTgt spid="227333">
                                            <p:txEl>
                                              <p:pRg st="1" end="1"/>
                                            </p:txEl>
                                          </p:spTgt>
                                        </p:tgtEl>
                                      </p:cBhvr>
                                    </p:animEffect>
                                  </p:childTnLst>
                                </p:cTn>
                              </p:par>
                              <p:par>
                                <p:cTn id="19" presetID="9" presetClass="entr" presetSubtype="0" fill="hold" nodeType="with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dissolve">
                                      <p:cBhvr>
                                        <p:cTn id="21" dur="500"/>
                                        <p:tgtEl>
                                          <p:spTgt spid="7"/>
                                        </p:tgtEl>
                                      </p:cBhvr>
                                    </p:animEffect>
                                  </p:childTnLst>
                                </p:cTn>
                              </p:par>
                            </p:childTnLst>
                          </p:cTn>
                        </p:par>
                      </p:childTnLst>
                    </p:cTn>
                  </p:par>
                  <p:par>
                    <p:cTn id="22" fill="hold">
                      <p:stCondLst>
                        <p:cond delay="indefinite"/>
                      </p:stCondLst>
                      <p:childTnLst>
                        <p:par>
                          <p:cTn id="23" fill="hold">
                            <p:stCondLst>
                              <p:cond delay="0"/>
                            </p:stCondLst>
                            <p:childTnLst>
                              <p:par>
                                <p:cTn id="24" presetID="3" presetClass="exit" presetSubtype="10" fill="hold" nodeType="clickEffect">
                                  <p:stCondLst>
                                    <p:cond delay="0"/>
                                  </p:stCondLst>
                                  <p:childTnLst>
                                    <p:animEffect transition="out" filter="blinds(horizontal)">
                                      <p:cBhvr>
                                        <p:cTn id="25" dur="500"/>
                                        <p:tgtEl>
                                          <p:spTgt spid="7"/>
                                        </p:tgtEl>
                                      </p:cBhvr>
                                    </p:animEffect>
                                    <p:set>
                                      <p:cBhvr>
                                        <p:cTn id="26" dur="1" fill="hold">
                                          <p:stCondLst>
                                            <p:cond delay="499"/>
                                          </p:stCondLst>
                                        </p:cTn>
                                        <p:tgtEl>
                                          <p:spTgt spid="7"/>
                                        </p:tgtEl>
                                        <p:attrNameLst>
                                          <p:attrName>style.visibility</p:attrName>
                                        </p:attrNameLst>
                                      </p:cBhvr>
                                      <p:to>
                                        <p:strVal val="hidden"/>
                                      </p:to>
                                    </p:set>
                                  </p:childTnLst>
                                </p:cTn>
                              </p:par>
                              <p:par>
                                <p:cTn id="27" presetID="9" presetClass="entr" presetSubtype="0" fill="hold" grpId="0" nodeType="withEffect">
                                  <p:stCondLst>
                                    <p:cond delay="0"/>
                                  </p:stCondLst>
                                  <p:childTnLst>
                                    <p:set>
                                      <p:cBhvr>
                                        <p:cTn id="28" dur="1" fill="hold">
                                          <p:stCondLst>
                                            <p:cond delay="0"/>
                                          </p:stCondLst>
                                        </p:cTn>
                                        <p:tgtEl>
                                          <p:spTgt spid="227333">
                                            <p:txEl>
                                              <p:pRg st="2" end="2"/>
                                            </p:txEl>
                                          </p:spTgt>
                                        </p:tgtEl>
                                        <p:attrNameLst>
                                          <p:attrName>style.visibility</p:attrName>
                                        </p:attrNameLst>
                                      </p:cBhvr>
                                      <p:to>
                                        <p:strVal val="visible"/>
                                      </p:to>
                                    </p:set>
                                    <p:animEffect transition="in" filter="dissolve">
                                      <p:cBhvr>
                                        <p:cTn id="29" dur="500"/>
                                        <p:tgtEl>
                                          <p:spTgt spid="227333">
                                            <p:txEl>
                                              <p:pRg st="2" end="2"/>
                                            </p:txEl>
                                          </p:spTgt>
                                        </p:tgtEl>
                                      </p:cBhvr>
                                    </p:animEffect>
                                  </p:childTnLst>
                                </p:cTn>
                              </p:par>
                              <p:par>
                                <p:cTn id="30" presetID="9" presetClass="entr" presetSubtype="0" fill="hold" grpId="0" nodeType="withEffect">
                                  <p:stCondLst>
                                    <p:cond delay="0"/>
                                  </p:stCondLst>
                                  <p:childTnLst>
                                    <p:set>
                                      <p:cBhvr>
                                        <p:cTn id="31" dur="1" fill="hold">
                                          <p:stCondLst>
                                            <p:cond delay="0"/>
                                          </p:stCondLst>
                                        </p:cTn>
                                        <p:tgtEl>
                                          <p:spTgt spid="227333">
                                            <p:txEl>
                                              <p:pRg st="3" end="3"/>
                                            </p:txEl>
                                          </p:spTgt>
                                        </p:tgtEl>
                                        <p:attrNameLst>
                                          <p:attrName>style.visibility</p:attrName>
                                        </p:attrNameLst>
                                      </p:cBhvr>
                                      <p:to>
                                        <p:strVal val="visible"/>
                                      </p:to>
                                    </p:set>
                                    <p:animEffect transition="in" filter="dissolve">
                                      <p:cBhvr>
                                        <p:cTn id="32" dur="500"/>
                                        <p:tgtEl>
                                          <p:spTgt spid="227333">
                                            <p:txEl>
                                              <p:pRg st="3" end="3"/>
                                            </p:txEl>
                                          </p:spTgt>
                                        </p:tgtEl>
                                      </p:cBhvr>
                                    </p:animEffect>
                                  </p:childTnLst>
                                </p:cTn>
                              </p:par>
                              <p:par>
                                <p:cTn id="33" presetID="9" presetClass="entr" presetSubtype="0" fill="hold" nodeType="with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dissolve">
                                      <p:cBhvr>
                                        <p:cTn id="35" dur="500"/>
                                        <p:tgtEl>
                                          <p:spTgt spid="8"/>
                                        </p:tgtEl>
                                      </p:cBhvr>
                                    </p:animEffect>
                                  </p:childTnLst>
                                </p:cTn>
                              </p:par>
                            </p:childTnLst>
                          </p:cTn>
                        </p:par>
                      </p:childTnLst>
                    </p:cTn>
                  </p:par>
                  <p:par>
                    <p:cTn id="36" fill="hold">
                      <p:stCondLst>
                        <p:cond delay="indefinite"/>
                      </p:stCondLst>
                      <p:childTnLst>
                        <p:par>
                          <p:cTn id="37" fill="hold">
                            <p:stCondLst>
                              <p:cond delay="0"/>
                            </p:stCondLst>
                            <p:childTnLst>
                              <p:par>
                                <p:cTn id="38" presetID="3" presetClass="exit" presetSubtype="10" fill="hold" nodeType="clickEffect">
                                  <p:stCondLst>
                                    <p:cond delay="0"/>
                                  </p:stCondLst>
                                  <p:childTnLst>
                                    <p:animEffect transition="out" filter="blinds(horizontal)">
                                      <p:cBhvr>
                                        <p:cTn id="39" dur="500"/>
                                        <p:tgtEl>
                                          <p:spTgt spid="8"/>
                                        </p:tgtEl>
                                      </p:cBhvr>
                                    </p:animEffect>
                                    <p:set>
                                      <p:cBhvr>
                                        <p:cTn id="40" dur="1" fill="hold">
                                          <p:stCondLst>
                                            <p:cond delay="499"/>
                                          </p:stCondLst>
                                        </p:cTn>
                                        <p:tgtEl>
                                          <p:spTgt spid="8"/>
                                        </p:tgtEl>
                                        <p:attrNameLst>
                                          <p:attrName>style.visibility</p:attrName>
                                        </p:attrNameLst>
                                      </p:cBhvr>
                                      <p:to>
                                        <p:strVal val="hidden"/>
                                      </p:to>
                                    </p:set>
                                  </p:childTnLst>
                                </p:cTn>
                              </p:par>
                            </p:childTnLst>
                          </p:cTn>
                        </p:par>
                        <p:par>
                          <p:cTn id="41" fill="hold">
                            <p:stCondLst>
                              <p:cond delay="500"/>
                            </p:stCondLst>
                            <p:childTnLst>
                              <p:par>
                                <p:cTn id="42" presetID="9" presetClass="entr" presetSubtype="0" fill="hold" grpId="0" nodeType="afterEffect">
                                  <p:stCondLst>
                                    <p:cond delay="0"/>
                                  </p:stCondLst>
                                  <p:childTnLst>
                                    <p:set>
                                      <p:cBhvr>
                                        <p:cTn id="43" dur="1" fill="hold">
                                          <p:stCondLst>
                                            <p:cond delay="0"/>
                                          </p:stCondLst>
                                        </p:cTn>
                                        <p:tgtEl>
                                          <p:spTgt spid="227333">
                                            <p:txEl>
                                              <p:pRg st="4" end="4"/>
                                            </p:txEl>
                                          </p:spTgt>
                                        </p:tgtEl>
                                        <p:attrNameLst>
                                          <p:attrName>style.visibility</p:attrName>
                                        </p:attrNameLst>
                                      </p:cBhvr>
                                      <p:to>
                                        <p:strVal val="visible"/>
                                      </p:to>
                                    </p:set>
                                    <p:animEffect transition="in" filter="dissolve">
                                      <p:cBhvr>
                                        <p:cTn id="44" dur="500"/>
                                        <p:tgtEl>
                                          <p:spTgt spid="227333">
                                            <p:txEl>
                                              <p:pRg st="4" end="4"/>
                                            </p:txEl>
                                          </p:spTgt>
                                        </p:tgtEl>
                                      </p:cBhvr>
                                    </p:animEffect>
                                  </p:childTnLst>
                                </p:cTn>
                              </p:par>
                              <p:par>
                                <p:cTn id="45" presetID="9" presetClass="entr" presetSubtype="0" fill="hold" nodeType="withEffect">
                                  <p:stCondLst>
                                    <p:cond delay="0"/>
                                  </p:stCondLst>
                                  <p:childTnLst>
                                    <p:set>
                                      <p:cBhvr>
                                        <p:cTn id="46" dur="1" fill="hold">
                                          <p:stCondLst>
                                            <p:cond delay="0"/>
                                          </p:stCondLst>
                                        </p:cTn>
                                        <p:tgtEl>
                                          <p:spTgt spid="9"/>
                                        </p:tgtEl>
                                        <p:attrNameLst>
                                          <p:attrName>style.visibility</p:attrName>
                                        </p:attrNameLst>
                                      </p:cBhvr>
                                      <p:to>
                                        <p:strVal val="visible"/>
                                      </p:to>
                                    </p:set>
                                    <p:animEffect transition="in" filter="dissolve">
                                      <p:cBhvr>
                                        <p:cTn id="47" dur="500"/>
                                        <p:tgtEl>
                                          <p:spTgt spid="9"/>
                                        </p:tgtEl>
                                      </p:cBhvr>
                                    </p:animEffect>
                                  </p:childTnLst>
                                </p:cTn>
                              </p:par>
                              <p:par>
                                <p:cTn id="48" presetID="9" presetClass="entr" presetSubtype="0" fill="hold" grpId="0" nodeType="withEffect">
                                  <p:stCondLst>
                                    <p:cond delay="0"/>
                                  </p:stCondLst>
                                  <p:childTnLst>
                                    <p:set>
                                      <p:cBhvr>
                                        <p:cTn id="49" dur="1" fill="hold">
                                          <p:stCondLst>
                                            <p:cond delay="0"/>
                                          </p:stCondLst>
                                        </p:cTn>
                                        <p:tgtEl>
                                          <p:spTgt spid="227333">
                                            <p:txEl>
                                              <p:pRg st="5" end="5"/>
                                            </p:txEl>
                                          </p:spTgt>
                                        </p:tgtEl>
                                        <p:attrNameLst>
                                          <p:attrName>style.visibility</p:attrName>
                                        </p:attrNameLst>
                                      </p:cBhvr>
                                      <p:to>
                                        <p:strVal val="visible"/>
                                      </p:to>
                                    </p:set>
                                    <p:animEffect transition="in" filter="dissolve">
                                      <p:cBhvr>
                                        <p:cTn id="50" dur="500"/>
                                        <p:tgtEl>
                                          <p:spTgt spid="22733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7333" grpId="0" uiExpand="1" build="p"/>
    </p:bldLst>
  </p:timing>
</p:sld>
</file>

<file path=ppt/slides/slide16.xml><?xml version="1.0" encoding="utf-8"?>
<p:sld xmlns:a="http://schemas.openxmlformats.org/drawingml/2006/main" xmlns:r="http://schemas.openxmlformats.org/officeDocument/2006/relationships" xmlns:p="http://schemas.openxmlformats.org/presentationml/2006/main" showMasterSp="0">
  <p:cSld>
    <p:bg>
      <p:bgPr>
        <a:solidFill>
          <a:schemeClr val="tx2"/>
        </a:solidFill>
        <a:effectLst/>
      </p:bgPr>
    </p:bg>
    <p:spTree>
      <p:nvGrpSpPr>
        <p:cNvPr id="1" name=""/>
        <p:cNvGrpSpPr/>
        <p:nvPr/>
      </p:nvGrpSpPr>
      <p:grpSpPr>
        <a:xfrm>
          <a:off x="0" y="0"/>
          <a:ext cx="0" cy="0"/>
          <a:chOff x="0" y="0"/>
          <a:chExt cx="0" cy="0"/>
        </a:xfrm>
      </p:grpSpPr>
      <p:sp>
        <p:nvSpPr>
          <p:cNvPr id="96258" name="Rectangle 2"/>
          <p:cNvSpPr>
            <a:spLocks noGrp="1" noChangeArrowheads="1"/>
          </p:cNvSpPr>
          <p:nvPr>
            <p:ph type="title"/>
          </p:nvPr>
        </p:nvSpPr>
        <p:spPr/>
        <p:txBody>
          <a:bodyPr/>
          <a:lstStyle/>
          <a:p>
            <a:endParaRPr lang="en-US"/>
          </a:p>
        </p:txBody>
      </p:sp>
      <p:sp>
        <p:nvSpPr>
          <p:cNvPr id="96259" name="Rectangle 3"/>
          <p:cNvSpPr>
            <a:spLocks noGrp="1" noChangeArrowheads="1"/>
          </p:cNvSpPr>
          <p:nvPr>
            <p:ph type="body" idx="1"/>
          </p:nvPr>
        </p:nvSpPr>
        <p:spPr/>
        <p:txBody>
          <a:bodyPr/>
          <a:lstStyle/>
          <a:p>
            <a:endParaRPr lang="en-US"/>
          </a:p>
        </p:txBody>
      </p:sp>
      <p:pic>
        <p:nvPicPr>
          <p:cNvPr id="96260" name="Picture 4" descr="Tulips Photo">
            <a:hlinkClick r:id="rId3"/>
          </p:cNvPr>
          <p:cNvPicPr>
            <a:picLocks noChangeAspect="1" noChangeArrowheads="1"/>
          </p:cNvPicPr>
          <p:nvPr/>
        </p:nvPicPr>
        <p:blipFill>
          <a:blip r:embed="rId4"/>
          <a:srcRect b="4445"/>
          <a:stretch>
            <a:fillRect/>
          </a:stretch>
        </p:blipFill>
        <p:spPr bwMode="auto">
          <a:xfrm>
            <a:off x="457200" y="228600"/>
            <a:ext cx="8305800" cy="6477000"/>
          </a:xfrm>
          <a:prstGeom prst="rect">
            <a:avLst/>
          </a:prstGeom>
          <a:noFill/>
          <a:ln w="9525">
            <a:noFill/>
            <a:miter lim="800000"/>
            <a:headEnd/>
            <a:tailEnd/>
          </a:ln>
        </p:spPr>
      </p:pic>
      <p:sp>
        <p:nvSpPr>
          <p:cNvPr id="96262" name="AutoShape 6"/>
          <p:cNvSpPr>
            <a:spLocks noChangeArrowheads="1"/>
          </p:cNvSpPr>
          <p:nvPr/>
        </p:nvSpPr>
        <p:spPr bwMode="auto">
          <a:xfrm>
            <a:off x="914400" y="304800"/>
            <a:ext cx="7010400" cy="6248400"/>
          </a:xfrm>
          <a:prstGeom prst="flowChartMagneticTape">
            <a:avLst/>
          </a:prstGeom>
          <a:solidFill>
            <a:srgbClr val="BE6698"/>
          </a:solidFill>
          <a:ln w="9525">
            <a:solidFill>
              <a:schemeClr val="tx1"/>
            </a:solidFill>
            <a:miter lim="800000"/>
            <a:headEnd/>
            <a:tailEnd/>
          </a:ln>
          <a:effectLst/>
        </p:spPr>
        <p:txBody>
          <a:bodyPr wrap="none" anchor="ctr"/>
          <a:lstStyle/>
          <a:p>
            <a:pPr algn="ctr"/>
            <a:r>
              <a:rPr lang="en-US" sz="2800" dirty="0" smtClean="0">
                <a:solidFill>
                  <a:srgbClr val="002060"/>
                </a:solidFill>
                <a:latin typeface="Cooper Black" pitchFamily="18" charset="0"/>
              </a:rPr>
              <a:t>Access  Cavity Preparation</a:t>
            </a:r>
            <a:endParaRPr lang="en-US" sz="2800" dirty="0">
              <a:solidFill>
                <a:srgbClr val="002060"/>
              </a:solidFill>
            </a:endParaRPr>
          </a:p>
        </p:txBody>
      </p:sp>
    </p:spTree>
  </p:cSld>
  <p:clrMapOvr>
    <a:masterClrMapping/>
  </p:clrMapOvr>
  <p:transition advClick="0">
    <p:checke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2"/>
          <p:cNvSpPr>
            <a:spLocks noGrp="1" noChangeArrowheads="1"/>
          </p:cNvSpPr>
          <p:nvPr>
            <p:ph type="title"/>
          </p:nvPr>
        </p:nvSpPr>
        <p:spPr/>
        <p:txBody>
          <a:bodyPr/>
          <a:lstStyle/>
          <a:p>
            <a:r>
              <a:rPr lang="en-US"/>
              <a:t>The access preparation</a:t>
            </a:r>
          </a:p>
        </p:txBody>
      </p:sp>
      <p:sp>
        <p:nvSpPr>
          <p:cNvPr id="191491" name="Rectangle 3"/>
          <p:cNvSpPr>
            <a:spLocks noGrp="1" noChangeArrowheads="1"/>
          </p:cNvSpPr>
          <p:nvPr>
            <p:ph idx="1"/>
          </p:nvPr>
        </p:nvSpPr>
        <p:spPr/>
        <p:txBody>
          <a:bodyPr/>
          <a:lstStyle/>
          <a:p>
            <a:pPr>
              <a:buNone/>
            </a:pPr>
            <a:endParaRPr lang="en-US" sz="2400" i="1" dirty="0">
              <a:solidFill>
                <a:srgbClr val="FFC000"/>
              </a:solidFill>
            </a:endParaRPr>
          </a:p>
          <a:p>
            <a:pPr>
              <a:buFontTx/>
              <a:buNone/>
            </a:pPr>
            <a:endParaRPr lang="en-US" sz="2400" i="1" dirty="0">
              <a:solidFill>
                <a:srgbClr val="336600"/>
              </a:solidFill>
            </a:endParaRPr>
          </a:p>
          <a:p>
            <a:pPr>
              <a:buFontTx/>
              <a:buNone/>
            </a:pPr>
            <a:r>
              <a:rPr lang="en-US" sz="2400" dirty="0"/>
              <a:t>3 major objectives</a:t>
            </a:r>
          </a:p>
          <a:p>
            <a:r>
              <a:rPr lang="en-US" sz="2400" dirty="0"/>
              <a:t>Obtaining straight line access preparation</a:t>
            </a:r>
          </a:p>
          <a:p>
            <a:r>
              <a:rPr lang="en-US" sz="2400" dirty="0"/>
              <a:t>Conservation of tooth structure</a:t>
            </a:r>
          </a:p>
          <a:p>
            <a:r>
              <a:rPr lang="en-US" sz="2400" dirty="0"/>
              <a:t>Unroofing the chamber, followed by exposure and removal of pulp horns</a:t>
            </a:r>
          </a:p>
          <a:p>
            <a:endParaRPr lang="en-US" sz="2400" dirty="0"/>
          </a:p>
        </p:txBody>
      </p:sp>
    </p:spTree>
  </p:cSld>
  <p:clrMapOvr>
    <a:masterClrMapping/>
  </p:clrMapOvr>
  <p:transition advClick="0">
    <p:check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191491">
                                            <p:txEl>
                                              <p:pRg st="2" end="2"/>
                                            </p:txEl>
                                          </p:spTgt>
                                        </p:tgtEl>
                                        <p:attrNameLst>
                                          <p:attrName>style.visibility</p:attrName>
                                        </p:attrNameLst>
                                      </p:cBhvr>
                                      <p:to>
                                        <p:strVal val="visible"/>
                                      </p:to>
                                    </p:set>
                                    <p:animEffect transition="in" filter="checkerboard(across)">
                                      <p:cBhvr>
                                        <p:cTn id="7" dur="500"/>
                                        <p:tgtEl>
                                          <p:spTgt spid="191491">
                                            <p:txEl>
                                              <p:pRg st="2" end="2"/>
                                            </p:txEl>
                                          </p:spTgt>
                                        </p:tgtEl>
                                      </p:cBhvr>
                                    </p:animEffect>
                                  </p:childTnLst>
                                </p:cTn>
                              </p:par>
                            </p:childTnLst>
                          </p:cTn>
                        </p:par>
                        <p:par>
                          <p:cTn id="8" fill="hold">
                            <p:stCondLst>
                              <p:cond delay="500"/>
                            </p:stCondLst>
                            <p:childTnLst>
                              <p:par>
                                <p:cTn id="9" presetID="5" presetClass="entr" presetSubtype="10" fill="hold" nodeType="afterEffect">
                                  <p:stCondLst>
                                    <p:cond delay="0"/>
                                  </p:stCondLst>
                                  <p:childTnLst>
                                    <p:set>
                                      <p:cBhvr>
                                        <p:cTn id="10" dur="1" fill="hold">
                                          <p:stCondLst>
                                            <p:cond delay="0"/>
                                          </p:stCondLst>
                                        </p:cTn>
                                        <p:tgtEl>
                                          <p:spTgt spid="191491">
                                            <p:txEl>
                                              <p:pRg st="3" end="3"/>
                                            </p:txEl>
                                          </p:spTgt>
                                        </p:tgtEl>
                                        <p:attrNameLst>
                                          <p:attrName>style.visibility</p:attrName>
                                        </p:attrNameLst>
                                      </p:cBhvr>
                                      <p:to>
                                        <p:strVal val="visible"/>
                                      </p:to>
                                    </p:set>
                                    <p:animEffect transition="in" filter="checkerboard(across)">
                                      <p:cBhvr>
                                        <p:cTn id="11" dur="500"/>
                                        <p:tgtEl>
                                          <p:spTgt spid="191491">
                                            <p:txEl>
                                              <p:pRg st="3" end="3"/>
                                            </p:txEl>
                                          </p:spTgt>
                                        </p:tgtEl>
                                      </p:cBhvr>
                                    </p:animEffect>
                                  </p:childTnLst>
                                </p:cTn>
                              </p:par>
                            </p:childTnLst>
                          </p:cTn>
                        </p:par>
                        <p:par>
                          <p:cTn id="12" fill="hold">
                            <p:stCondLst>
                              <p:cond delay="1000"/>
                            </p:stCondLst>
                            <p:childTnLst>
                              <p:par>
                                <p:cTn id="13" presetID="5" presetClass="entr" presetSubtype="10" fill="hold" nodeType="afterEffect">
                                  <p:stCondLst>
                                    <p:cond delay="0"/>
                                  </p:stCondLst>
                                  <p:childTnLst>
                                    <p:set>
                                      <p:cBhvr>
                                        <p:cTn id="14" dur="1" fill="hold">
                                          <p:stCondLst>
                                            <p:cond delay="0"/>
                                          </p:stCondLst>
                                        </p:cTn>
                                        <p:tgtEl>
                                          <p:spTgt spid="191491">
                                            <p:txEl>
                                              <p:pRg st="4" end="4"/>
                                            </p:txEl>
                                          </p:spTgt>
                                        </p:tgtEl>
                                        <p:attrNameLst>
                                          <p:attrName>style.visibility</p:attrName>
                                        </p:attrNameLst>
                                      </p:cBhvr>
                                      <p:to>
                                        <p:strVal val="visible"/>
                                      </p:to>
                                    </p:set>
                                    <p:animEffect transition="in" filter="checkerboard(across)">
                                      <p:cBhvr>
                                        <p:cTn id="15" dur="500"/>
                                        <p:tgtEl>
                                          <p:spTgt spid="191491">
                                            <p:txEl>
                                              <p:pRg st="4" end="4"/>
                                            </p:txEl>
                                          </p:spTgt>
                                        </p:tgtEl>
                                      </p:cBhvr>
                                    </p:animEffect>
                                  </p:childTnLst>
                                </p:cTn>
                              </p:par>
                            </p:childTnLst>
                          </p:cTn>
                        </p:par>
                        <p:par>
                          <p:cTn id="16" fill="hold">
                            <p:stCondLst>
                              <p:cond delay="1500"/>
                            </p:stCondLst>
                            <p:childTnLst>
                              <p:par>
                                <p:cTn id="17" presetID="5" presetClass="entr" presetSubtype="10" fill="hold" nodeType="afterEffect">
                                  <p:stCondLst>
                                    <p:cond delay="0"/>
                                  </p:stCondLst>
                                  <p:childTnLst>
                                    <p:set>
                                      <p:cBhvr>
                                        <p:cTn id="18" dur="1" fill="hold">
                                          <p:stCondLst>
                                            <p:cond delay="0"/>
                                          </p:stCondLst>
                                        </p:cTn>
                                        <p:tgtEl>
                                          <p:spTgt spid="191491">
                                            <p:txEl>
                                              <p:pRg st="5" end="5"/>
                                            </p:txEl>
                                          </p:spTgt>
                                        </p:tgtEl>
                                        <p:attrNameLst>
                                          <p:attrName>style.visibility</p:attrName>
                                        </p:attrNameLst>
                                      </p:cBhvr>
                                      <p:to>
                                        <p:strVal val="visible"/>
                                      </p:to>
                                    </p:set>
                                    <p:animEffect transition="in" filter="checkerboard(across)">
                                      <p:cBhvr>
                                        <p:cTn id="19" dur="500"/>
                                        <p:tgtEl>
                                          <p:spTgt spid="19149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2"/>
          <p:cNvSpPr>
            <a:spLocks noGrp="1" noChangeArrowheads="1"/>
          </p:cNvSpPr>
          <p:nvPr>
            <p:ph type="title"/>
          </p:nvPr>
        </p:nvSpPr>
        <p:spPr>
          <a:xfrm>
            <a:off x="228600" y="0"/>
            <a:ext cx="8686800" cy="838200"/>
          </a:xfrm>
        </p:spPr>
        <p:txBody>
          <a:bodyPr/>
          <a:lstStyle/>
          <a:p>
            <a:r>
              <a:rPr lang="en-US"/>
              <a:t>Need to obtain a straight access???</a:t>
            </a:r>
          </a:p>
        </p:txBody>
      </p:sp>
      <p:sp>
        <p:nvSpPr>
          <p:cNvPr id="192515" name="Rectangle 3"/>
          <p:cNvSpPr>
            <a:spLocks noGrp="1" noChangeArrowheads="1"/>
          </p:cNvSpPr>
          <p:nvPr>
            <p:ph idx="1"/>
          </p:nvPr>
        </p:nvSpPr>
        <p:spPr/>
        <p:txBody>
          <a:bodyPr/>
          <a:lstStyle/>
          <a:p>
            <a:pPr>
              <a:buFontTx/>
              <a:buNone/>
            </a:pPr>
            <a:endParaRPr lang="en-US" dirty="0"/>
          </a:p>
          <a:p>
            <a:pPr>
              <a:buFontTx/>
              <a:buNone/>
            </a:pPr>
            <a:endParaRPr lang="en-US" dirty="0"/>
          </a:p>
        </p:txBody>
      </p:sp>
      <p:pic>
        <p:nvPicPr>
          <p:cNvPr id="192516" name="Picture 4" descr="endomolar_file"/>
          <p:cNvPicPr>
            <a:picLocks noChangeAspect="1" noChangeArrowheads="1"/>
          </p:cNvPicPr>
          <p:nvPr/>
        </p:nvPicPr>
        <p:blipFill>
          <a:blip r:embed="rId3"/>
          <a:srcRect/>
          <a:stretch>
            <a:fillRect/>
          </a:stretch>
        </p:blipFill>
        <p:spPr bwMode="auto">
          <a:xfrm>
            <a:off x="1981200" y="1758926"/>
            <a:ext cx="1981200" cy="3498874"/>
          </a:xfrm>
          <a:prstGeom prst="rect">
            <a:avLst/>
          </a:prstGeom>
          <a:noFill/>
          <a:ln w="28575">
            <a:solidFill>
              <a:srgbClr val="17104C"/>
            </a:solidFill>
            <a:miter lim="800000"/>
            <a:headEnd/>
            <a:tailEnd/>
          </a:ln>
        </p:spPr>
      </p:pic>
      <p:pic>
        <p:nvPicPr>
          <p:cNvPr id="192517" name="Picture 5" descr="Retx_file"/>
          <p:cNvPicPr>
            <a:picLocks noChangeAspect="1" noChangeArrowheads="1"/>
          </p:cNvPicPr>
          <p:nvPr/>
        </p:nvPicPr>
        <p:blipFill>
          <a:blip r:embed="rId4"/>
          <a:srcRect/>
          <a:stretch>
            <a:fillRect/>
          </a:stretch>
        </p:blipFill>
        <p:spPr bwMode="auto">
          <a:xfrm>
            <a:off x="5562600" y="1752600"/>
            <a:ext cx="2027930" cy="3581400"/>
          </a:xfrm>
          <a:prstGeom prst="rect">
            <a:avLst/>
          </a:prstGeom>
          <a:noFill/>
          <a:ln w="28575">
            <a:solidFill>
              <a:srgbClr val="17104C"/>
            </a:solidFill>
            <a:miter lim="800000"/>
            <a:headEnd/>
            <a:tailEnd/>
          </a:ln>
        </p:spPr>
      </p:pic>
    </p:spTree>
  </p:cSld>
  <p:clrMapOvr>
    <a:masterClrMapping/>
  </p:clrMapOvr>
  <p:transition advClick="0">
    <p:check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nodeType="afterEffect">
                                  <p:stCondLst>
                                    <p:cond delay="0"/>
                                  </p:stCondLst>
                                  <p:childTnLst>
                                    <p:set>
                                      <p:cBhvr>
                                        <p:cTn id="6" dur="1" fill="hold">
                                          <p:stCondLst>
                                            <p:cond delay="0"/>
                                          </p:stCondLst>
                                        </p:cTn>
                                        <p:tgtEl>
                                          <p:spTgt spid="192516"/>
                                        </p:tgtEl>
                                        <p:attrNameLst>
                                          <p:attrName>style.visibility</p:attrName>
                                        </p:attrNameLst>
                                      </p:cBhvr>
                                      <p:to>
                                        <p:strVal val="visible"/>
                                      </p:to>
                                    </p:set>
                                    <p:anim calcmode="lin" valueType="num">
                                      <p:cBhvr>
                                        <p:cTn id="7" dur="500" fill="hold"/>
                                        <p:tgtEl>
                                          <p:spTgt spid="192516"/>
                                        </p:tgtEl>
                                        <p:attrNameLst>
                                          <p:attrName>ppt_w</p:attrName>
                                        </p:attrNameLst>
                                      </p:cBhvr>
                                      <p:tavLst>
                                        <p:tav tm="0">
                                          <p:val>
                                            <p:fltVal val="0"/>
                                          </p:val>
                                        </p:tav>
                                        <p:tav tm="100000">
                                          <p:val>
                                            <p:strVal val="#ppt_w"/>
                                          </p:val>
                                        </p:tav>
                                      </p:tavLst>
                                    </p:anim>
                                    <p:anim calcmode="lin" valueType="num">
                                      <p:cBhvr>
                                        <p:cTn id="8" dur="500" fill="hold"/>
                                        <p:tgtEl>
                                          <p:spTgt spid="192516"/>
                                        </p:tgtEl>
                                        <p:attrNameLst>
                                          <p:attrName>ppt_h</p:attrName>
                                        </p:attrNameLst>
                                      </p:cBhvr>
                                      <p:tavLst>
                                        <p:tav tm="0">
                                          <p:val>
                                            <p:fltVal val="0"/>
                                          </p:val>
                                        </p:tav>
                                        <p:tav tm="100000">
                                          <p:val>
                                            <p:strVal val="#ppt_h"/>
                                          </p:val>
                                        </p:tav>
                                      </p:tavLst>
                                    </p:anim>
                                    <p:animEffect transition="in" filter="fade">
                                      <p:cBhvr>
                                        <p:cTn id="9" dur="500"/>
                                        <p:tgtEl>
                                          <p:spTgt spid="192516"/>
                                        </p:tgtEl>
                                      </p:cBhvr>
                                    </p:animEffect>
                                  </p:childTnLst>
                                </p:cTn>
                              </p:par>
                            </p:childTnLst>
                          </p:cTn>
                        </p:par>
                        <p:par>
                          <p:cTn id="10" fill="hold">
                            <p:stCondLst>
                              <p:cond delay="500"/>
                            </p:stCondLst>
                            <p:childTnLst>
                              <p:par>
                                <p:cTn id="11" presetID="53" presetClass="entr" presetSubtype="0" fill="hold" nodeType="afterEffect">
                                  <p:stCondLst>
                                    <p:cond delay="0"/>
                                  </p:stCondLst>
                                  <p:childTnLst>
                                    <p:set>
                                      <p:cBhvr>
                                        <p:cTn id="12" dur="1" fill="hold">
                                          <p:stCondLst>
                                            <p:cond delay="0"/>
                                          </p:stCondLst>
                                        </p:cTn>
                                        <p:tgtEl>
                                          <p:spTgt spid="192517"/>
                                        </p:tgtEl>
                                        <p:attrNameLst>
                                          <p:attrName>style.visibility</p:attrName>
                                        </p:attrNameLst>
                                      </p:cBhvr>
                                      <p:to>
                                        <p:strVal val="visible"/>
                                      </p:to>
                                    </p:set>
                                    <p:anim calcmode="lin" valueType="num">
                                      <p:cBhvr>
                                        <p:cTn id="13" dur="500" fill="hold"/>
                                        <p:tgtEl>
                                          <p:spTgt spid="192517"/>
                                        </p:tgtEl>
                                        <p:attrNameLst>
                                          <p:attrName>ppt_w</p:attrName>
                                        </p:attrNameLst>
                                      </p:cBhvr>
                                      <p:tavLst>
                                        <p:tav tm="0">
                                          <p:val>
                                            <p:fltVal val="0"/>
                                          </p:val>
                                        </p:tav>
                                        <p:tav tm="100000">
                                          <p:val>
                                            <p:strVal val="#ppt_w"/>
                                          </p:val>
                                        </p:tav>
                                      </p:tavLst>
                                    </p:anim>
                                    <p:anim calcmode="lin" valueType="num">
                                      <p:cBhvr>
                                        <p:cTn id="14" dur="500" fill="hold"/>
                                        <p:tgtEl>
                                          <p:spTgt spid="192517"/>
                                        </p:tgtEl>
                                        <p:attrNameLst>
                                          <p:attrName>ppt_h</p:attrName>
                                        </p:attrNameLst>
                                      </p:cBhvr>
                                      <p:tavLst>
                                        <p:tav tm="0">
                                          <p:val>
                                            <p:fltVal val="0"/>
                                          </p:val>
                                        </p:tav>
                                        <p:tav tm="100000">
                                          <p:val>
                                            <p:strVal val="#ppt_h"/>
                                          </p:val>
                                        </p:tav>
                                      </p:tavLst>
                                    </p:anim>
                                    <p:animEffect transition="in" filter="fade">
                                      <p:cBhvr>
                                        <p:cTn id="15" dur="500"/>
                                        <p:tgtEl>
                                          <p:spTgt spid="1925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p:cNvSpPr>
            <a:spLocks noGrp="1" noChangeArrowheads="1"/>
          </p:cNvSpPr>
          <p:nvPr>
            <p:ph type="title"/>
          </p:nvPr>
        </p:nvSpPr>
        <p:spPr/>
        <p:txBody>
          <a:bodyPr/>
          <a:lstStyle/>
          <a:p>
            <a:r>
              <a:rPr lang="en-US" sz="2800"/>
              <a:t>Imp diff b/w prim and perm teeth</a:t>
            </a:r>
          </a:p>
        </p:txBody>
      </p:sp>
      <p:sp>
        <p:nvSpPr>
          <p:cNvPr id="105475" name="Rectangle 3"/>
          <p:cNvSpPr>
            <a:spLocks noGrp="1" noChangeArrowheads="1"/>
          </p:cNvSpPr>
          <p:nvPr>
            <p:ph idx="1"/>
          </p:nvPr>
        </p:nvSpPr>
        <p:spPr>
          <a:xfrm>
            <a:off x="1371600" y="685800"/>
            <a:ext cx="6629400" cy="5867400"/>
          </a:xfrm>
        </p:spPr>
        <p:txBody>
          <a:bodyPr/>
          <a:lstStyle/>
          <a:p>
            <a:pPr>
              <a:lnSpc>
                <a:spcPct val="140000"/>
              </a:lnSpc>
            </a:pPr>
            <a:r>
              <a:rPr lang="en-US" sz="2400" dirty="0"/>
              <a:t>Length </a:t>
            </a:r>
            <a:r>
              <a:rPr lang="en-US" sz="2400" dirty="0" smtClean="0"/>
              <a:t>and </a:t>
            </a:r>
            <a:r>
              <a:rPr lang="en-US" sz="2400" dirty="0"/>
              <a:t>shape of crowns</a:t>
            </a:r>
          </a:p>
          <a:p>
            <a:pPr>
              <a:lnSpc>
                <a:spcPct val="140000"/>
              </a:lnSpc>
            </a:pPr>
            <a:r>
              <a:rPr lang="en-US" sz="2400" dirty="0" smtClean="0"/>
              <a:t>Dentinal wall </a:t>
            </a:r>
            <a:r>
              <a:rPr lang="en-US" sz="2400" dirty="0"/>
              <a:t>at pulpal floor and root</a:t>
            </a:r>
          </a:p>
          <a:p>
            <a:pPr>
              <a:lnSpc>
                <a:spcPct val="140000"/>
              </a:lnSpc>
            </a:pPr>
            <a:r>
              <a:rPr lang="en-US" sz="2400" dirty="0"/>
              <a:t>Depth </a:t>
            </a:r>
            <a:r>
              <a:rPr lang="en-US" sz="2400" dirty="0" smtClean="0"/>
              <a:t>,distance </a:t>
            </a:r>
            <a:r>
              <a:rPr lang="en-US" sz="2400" dirty="0"/>
              <a:t>from occlusal </a:t>
            </a:r>
            <a:r>
              <a:rPr lang="en-US" sz="2400" dirty="0" smtClean="0"/>
              <a:t>surface</a:t>
            </a:r>
            <a:endParaRPr lang="en-US" sz="2400" dirty="0"/>
          </a:p>
        </p:txBody>
      </p:sp>
      <p:pic>
        <p:nvPicPr>
          <p:cNvPr id="105477" name="Picture 5"/>
          <p:cNvPicPr>
            <a:picLocks noChangeAspect="1" noChangeArrowheads="1"/>
          </p:cNvPicPr>
          <p:nvPr/>
        </p:nvPicPr>
        <p:blipFill>
          <a:blip r:embed="rId3">
            <a:lum bright="-12000" contrast="18000"/>
          </a:blip>
          <a:srcRect/>
          <a:stretch>
            <a:fillRect/>
          </a:stretch>
        </p:blipFill>
        <p:spPr bwMode="auto">
          <a:xfrm>
            <a:off x="4038600" y="3505200"/>
            <a:ext cx="2057400" cy="3045044"/>
          </a:xfrm>
          <a:prstGeom prst="rect">
            <a:avLst/>
          </a:prstGeom>
          <a:noFill/>
          <a:ln w="28575">
            <a:solidFill>
              <a:srgbClr val="17104C"/>
            </a:solidFill>
            <a:miter lim="800000"/>
            <a:headEnd/>
            <a:tailEnd/>
          </a:ln>
        </p:spPr>
      </p:pic>
    </p:spTree>
  </p:cSld>
  <p:clrMapOvr>
    <a:masterClrMapping/>
  </p:clrMapOvr>
  <p:transition advClick="0">
    <p:check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05475">
                                            <p:txEl>
                                              <p:pRg st="0" end="0"/>
                                            </p:txEl>
                                          </p:spTgt>
                                        </p:tgtEl>
                                        <p:attrNameLst>
                                          <p:attrName>style.visibility</p:attrName>
                                        </p:attrNameLst>
                                      </p:cBhvr>
                                      <p:to>
                                        <p:strVal val="visible"/>
                                      </p:to>
                                    </p:set>
                                    <p:anim calcmode="lin" valueType="num">
                                      <p:cBhvr additive="base">
                                        <p:cTn id="7" dur="500" fill="hold"/>
                                        <p:tgtEl>
                                          <p:spTgt spid="105475">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05475">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105477"/>
                                        </p:tgtEl>
                                        <p:attrNameLst>
                                          <p:attrName>style.visibility</p:attrName>
                                        </p:attrNameLst>
                                      </p:cBhvr>
                                      <p:to>
                                        <p:strVal val="visible"/>
                                      </p:to>
                                    </p:set>
                                    <p:anim calcmode="lin" valueType="num">
                                      <p:cBhvr additive="base">
                                        <p:cTn id="11" dur="500" fill="hold"/>
                                        <p:tgtEl>
                                          <p:spTgt spid="105477"/>
                                        </p:tgtEl>
                                        <p:attrNameLst>
                                          <p:attrName>ppt_x</p:attrName>
                                        </p:attrNameLst>
                                      </p:cBhvr>
                                      <p:tavLst>
                                        <p:tav tm="0">
                                          <p:val>
                                            <p:strVal val="0-#ppt_w/2"/>
                                          </p:val>
                                        </p:tav>
                                        <p:tav tm="100000">
                                          <p:val>
                                            <p:strVal val="#ppt_x"/>
                                          </p:val>
                                        </p:tav>
                                      </p:tavLst>
                                    </p:anim>
                                    <p:anim calcmode="lin" valueType="num">
                                      <p:cBhvr additive="base">
                                        <p:cTn id="12" dur="500" fill="hold"/>
                                        <p:tgtEl>
                                          <p:spTgt spid="105477"/>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 presetClass="entr" presetSubtype="8" fill="hold" nodeType="afterEffect">
                                  <p:stCondLst>
                                    <p:cond delay="0"/>
                                  </p:stCondLst>
                                  <p:childTnLst>
                                    <p:set>
                                      <p:cBhvr>
                                        <p:cTn id="15" dur="1" fill="hold">
                                          <p:stCondLst>
                                            <p:cond delay="0"/>
                                          </p:stCondLst>
                                        </p:cTn>
                                        <p:tgtEl>
                                          <p:spTgt spid="105475">
                                            <p:txEl>
                                              <p:pRg st="1" end="1"/>
                                            </p:txEl>
                                          </p:spTgt>
                                        </p:tgtEl>
                                        <p:attrNameLst>
                                          <p:attrName>style.visibility</p:attrName>
                                        </p:attrNameLst>
                                      </p:cBhvr>
                                      <p:to>
                                        <p:strVal val="visible"/>
                                      </p:to>
                                    </p:set>
                                    <p:anim calcmode="lin" valueType="num">
                                      <p:cBhvr additive="base">
                                        <p:cTn id="16" dur="500" fill="hold"/>
                                        <p:tgtEl>
                                          <p:spTgt spid="105475">
                                            <p:txEl>
                                              <p:pRg st="1" end="1"/>
                                            </p:txEl>
                                          </p:spTgt>
                                        </p:tgtEl>
                                        <p:attrNameLst>
                                          <p:attrName>ppt_x</p:attrName>
                                        </p:attrNameLst>
                                      </p:cBhvr>
                                      <p:tavLst>
                                        <p:tav tm="0">
                                          <p:val>
                                            <p:strVal val="0-#ppt_w/2"/>
                                          </p:val>
                                        </p:tav>
                                        <p:tav tm="100000">
                                          <p:val>
                                            <p:strVal val="#ppt_x"/>
                                          </p:val>
                                        </p:tav>
                                      </p:tavLst>
                                    </p:anim>
                                    <p:anim calcmode="lin" valueType="num">
                                      <p:cBhvr additive="base">
                                        <p:cTn id="17" dur="500" fill="hold"/>
                                        <p:tgtEl>
                                          <p:spTgt spid="105475">
                                            <p:txEl>
                                              <p:pRg st="1" end="1"/>
                                            </p:txEl>
                                          </p:spTgt>
                                        </p:tgtEl>
                                        <p:attrNameLst>
                                          <p:attrName>ppt_y</p:attrName>
                                        </p:attrNameLst>
                                      </p:cBhvr>
                                      <p:tavLst>
                                        <p:tav tm="0">
                                          <p:val>
                                            <p:strVal val="#ppt_y"/>
                                          </p:val>
                                        </p:tav>
                                        <p:tav tm="100000">
                                          <p:val>
                                            <p:strVal val="#ppt_y"/>
                                          </p:val>
                                        </p:tav>
                                      </p:tavLst>
                                    </p:anim>
                                  </p:childTnLst>
                                </p:cTn>
                              </p:par>
                            </p:childTnLst>
                          </p:cTn>
                        </p:par>
                        <p:par>
                          <p:cTn id="18" fill="hold">
                            <p:stCondLst>
                              <p:cond delay="1000"/>
                            </p:stCondLst>
                            <p:childTnLst>
                              <p:par>
                                <p:cTn id="19" presetID="2" presetClass="entr" presetSubtype="8" fill="hold" nodeType="afterEffect">
                                  <p:stCondLst>
                                    <p:cond delay="0"/>
                                  </p:stCondLst>
                                  <p:childTnLst>
                                    <p:set>
                                      <p:cBhvr>
                                        <p:cTn id="20" dur="1" fill="hold">
                                          <p:stCondLst>
                                            <p:cond delay="0"/>
                                          </p:stCondLst>
                                        </p:cTn>
                                        <p:tgtEl>
                                          <p:spTgt spid="105475">
                                            <p:txEl>
                                              <p:pRg st="2" end="2"/>
                                            </p:txEl>
                                          </p:spTgt>
                                        </p:tgtEl>
                                        <p:attrNameLst>
                                          <p:attrName>style.visibility</p:attrName>
                                        </p:attrNameLst>
                                      </p:cBhvr>
                                      <p:to>
                                        <p:strVal val="visible"/>
                                      </p:to>
                                    </p:set>
                                    <p:anim calcmode="lin" valueType="num">
                                      <p:cBhvr additive="base">
                                        <p:cTn id="21" dur="500" fill="hold"/>
                                        <p:tgtEl>
                                          <p:spTgt spid="105475">
                                            <p:txEl>
                                              <p:pRg st="2" end="2"/>
                                            </p:txEl>
                                          </p:spTgt>
                                        </p:tgtEl>
                                        <p:attrNameLst>
                                          <p:attrName>ppt_x</p:attrName>
                                        </p:attrNameLst>
                                      </p:cBhvr>
                                      <p:tavLst>
                                        <p:tav tm="0">
                                          <p:val>
                                            <p:strVal val="0-#ppt_w/2"/>
                                          </p:val>
                                        </p:tav>
                                        <p:tav tm="100000">
                                          <p:val>
                                            <p:strVal val="#ppt_x"/>
                                          </p:val>
                                        </p:tav>
                                      </p:tavLst>
                                    </p:anim>
                                    <p:anim calcmode="lin" valueType="num">
                                      <p:cBhvr additive="base">
                                        <p:cTn id="22" dur="500" fill="hold"/>
                                        <p:tgtEl>
                                          <p:spTgt spid="105475">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2"/>
          <p:cNvSpPr>
            <a:spLocks noGrp="1" noChangeArrowheads="1"/>
          </p:cNvSpPr>
          <p:nvPr>
            <p:ph type="title"/>
          </p:nvPr>
        </p:nvSpPr>
        <p:spPr>
          <a:xfrm>
            <a:off x="914400" y="1524000"/>
            <a:ext cx="7772400" cy="1143000"/>
          </a:xfrm>
        </p:spPr>
        <p:txBody>
          <a:bodyPr/>
          <a:lstStyle/>
          <a:p>
            <a:pPr algn="ctr"/>
            <a:r>
              <a:rPr lang="en-US" dirty="0"/>
              <a:t>Access Cavity Instruments</a:t>
            </a:r>
          </a:p>
        </p:txBody>
      </p:sp>
      <p:pic>
        <p:nvPicPr>
          <p:cNvPr id="233475" name="Picture 3" descr="Product Image"/>
          <p:cNvPicPr>
            <a:picLocks noChangeAspect="1" noChangeArrowheads="1"/>
          </p:cNvPicPr>
          <p:nvPr/>
        </p:nvPicPr>
        <p:blipFill>
          <a:blip r:embed="rId3"/>
          <a:srcRect/>
          <a:stretch>
            <a:fillRect/>
          </a:stretch>
        </p:blipFill>
        <p:spPr bwMode="auto">
          <a:xfrm>
            <a:off x="3124200" y="2895600"/>
            <a:ext cx="4219419" cy="3151188"/>
          </a:xfrm>
          <a:prstGeom prst="rect">
            <a:avLst/>
          </a:prstGeom>
          <a:noFill/>
          <a:ln w="28575">
            <a:solidFill>
              <a:srgbClr val="17104C"/>
            </a:solidFill>
            <a:miter lim="800000"/>
            <a:headEnd/>
            <a:tailEnd/>
          </a:ln>
        </p:spPr>
      </p:pic>
    </p:spTree>
  </p:cSld>
  <p:clrMapOvr>
    <a:masterClrMapping/>
  </p:clrMapOvr>
  <p:transition advClick="0">
    <p:checke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4498" name="Picture 2" descr="mes burs"/>
          <p:cNvPicPr>
            <a:picLocks noGrp="1" noChangeAspect="1" noChangeArrowheads="1"/>
          </p:cNvPicPr>
          <p:nvPr>
            <p:ph sz="half" idx="1"/>
          </p:nvPr>
        </p:nvPicPr>
        <p:blipFill>
          <a:blip r:embed="rId3">
            <a:lum contrast="24000"/>
          </a:blip>
          <a:srcRect l="18756" t="58476" r="71928" b="10379"/>
          <a:stretch>
            <a:fillRect/>
          </a:stretch>
        </p:blipFill>
        <p:spPr>
          <a:xfrm>
            <a:off x="7467600" y="304800"/>
            <a:ext cx="1066800" cy="3581400"/>
          </a:xfrm>
          <a:noFill/>
          <a:ln w="28575">
            <a:solidFill>
              <a:srgbClr val="17104C"/>
            </a:solidFill>
          </a:ln>
        </p:spPr>
      </p:pic>
      <p:pic>
        <p:nvPicPr>
          <p:cNvPr id="234502" name="Picture 6" descr="json2"/>
          <p:cNvPicPr>
            <a:picLocks noGrp="1" noChangeAspect="1" noChangeArrowheads="1"/>
          </p:cNvPicPr>
          <p:nvPr>
            <p:ph sz="half" idx="2"/>
          </p:nvPr>
        </p:nvPicPr>
        <p:blipFill>
          <a:blip r:embed="rId4" cstate="print">
            <a:lum contrast="12000"/>
          </a:blip>
          <a:stretch>
            <a:fillRect/>
          </a:stretch>
        </p:blipFill>
        <p:spPr>
          <a:xfrm>
            <a:off x="5105400" y="4191000"/>
            <a:ext cx="3810000" cy="1987315"/>
          </a:xfrm>
          <a:noFill/>
          <a:ln w="28575">
            <a:solidFill>
              <a:srgbClr val="17104C"/>
            </a:solidFill>
          </a:ln>
        </p:spPr>
      </p:pic>
      <p:sp>
        <p:nvSpPr>
          <p:cNvPr id="234499" name="Rectangle 3"/>
          <p:cNvSpPr>
            <a:spLocks noGrp="1" noChangeArrowheads="1"/>
          </p:cNvSpPr>
          <p:nvPr>
            <p:ph type="body" sz="half" idx="4294967295"/>
          </p:nvPr>
        </p:nvSpPr>
        <p:spPr>
          <a:xfrm>
            <a:off x="1447800" y="762000"/>
            <a:ext cx="3429000" cy="1981200"/>
          </a:xfrm>
          <a:noFill/>
        </p:spPr>
        <p:txBody>
          <a:bodyPr>
            <a:normAutofit fontScale="92500"/>
          </a:bodyPr>
          <a:lstStyle/>
          <a:p>
            <a:pPr marL="0" indent="0">
              <a:lnSpc>
                <a:spcPct val="120000"/>
              </a:lnSpc>
            </a:pPr>
            <a:r>
              <a:rPr lang="en-US" sz="2400" dirty="0"/>
              <a:t>Round carbide burs</a:t>
            </a:r>
          </a:p>
          <a:p>
            <a:pPr marL="0" indent="0">
              <a:lnSpc>
                <a:spcPct val="120000"/>
              </a:lnSpc>
            </a:pPr>
            <a:r>
              <a:rPr lang="en-US" sz="2400" dirty="0"/>
              <a:t>Fissure carbide burs</a:t>
            </a:r>
          </a:p>
          <a:p>
            <a:pPr marL="0" indent="0">
              <a:lnSpc>
                <a:spcPct val="120000"/>
              </a:lnSpc>
            </a:pPr>
            <a:r>
              <a:rPr lang="en-US" sz="2400" dirty="0"/>
              <a:t>Tapered diamond burs</a:t>
            </a:r>
          </a:p>
          <a:p>
            <a:pPr marL="457200" lvl="1" indent="0">
              <a:lnSpc>
                <a:spcPct val="120000"/>
              </a:lnSpc>
            </a:pPr>
            <a:r>
              <a:rPr lang="en-US" sz="2000" i="1" dirty="0">
                <a:solidFill>
                  <a:srgbClr val="FFC000"/>
                </a:solidFill>
              </a:rPr>
              <a:t>ENDO ACCESS BUR</a:t>
            </a:r>
          </a:p>
        </p:txBody>
      </p:sp>
      <p:pic>
        <p:nvPicPr>
          <p:cNvPr id="234500" name="Picture 4" descr="mes burs"/>
          <p:cNvPicPr>
            <a:picLocks noChangeAspect="1" noChangeArrowheads="1"/>
          </p:cNvPicPr>
          <p:nvPr/>
        </p:nvPicPr>
        <p:blipFill>
          <a:blip r:embed="rId3">
            <a:lum contrast="30000"/>
          </a:blip>
          <a:srcRect l="63542" t="5280" r="19791" b="72717"/>
          <a:stretch>
            <a:fillRect/>
          </a:stretch>
        </p:blipFill>
        <p:spPr bwMode="auto">
          <a:xfrm>
            <a:off x="4843463" y="304800"/>
            <a:ext cx="2292350" cy="3581400"/>
          </a:xfrm>
          <a:prstGeom prst="rect">
            <a:avLst/>
          </a:prstGeom>
          <a:noFill/>
          <a:ln w="28575">
            <a:solidFill>
              <a:srgbClr val="17104C"/>
            </a:solidFill>
            <a:miter lim="800000"/>
            <a:headEnd/>
            <a:tailEnd/>
          </a:ln>
        </p:spPr>
      </p:pic>
      <p:pic>
        <p:nvPicPr>
          <p:cNvPr id="234501" name="Picture 5" descr="json2"/>
          <p:cNvPicPr>
            <a:picLocks noChangeAspect="1" noChangeArrowheads="1"/>
          </p:cNvPicPr>
          <p:nvPr/>
        </p:nvPicPr>
        <p:blipFill>
          <a:blip r:embed="rId5">
            <a:lum contrast="12000"/>
          </a:blip>
          <a:srcRect l="7814" t="3537" r="3635" b="5788"/>
          <a:stretch>
            <a:fillRect/>
          </a:stretch>
        </p:blipFill>
        <p:spPr bwMode="auto">
          <a:xfrm>
            <a:off x="533400" y="2819400"/>
            <a:ext cx="2755900" cy="3810000"/>
          </a:xfrm>
          <a:prstGeom prst="rect">
            <a:avLst/>
          </a:prstGeom>
          <a:noFill/>
          <a:ln w="28575">
            <a:solidFill>
              <a:srgbClr val="17104C"/>
            </a:solidFill>
            <a:miter lim="800000"/>
            <a:headEnd/>
            <a:tailEnd/>
          </a:ln>
        </p:spPr>
      </p:pic>
      <p:pic>
        <p:nvPicPr>
          <p:cNvPr id="234503" name="Picture 7" descr="Product Image"/>
          <p:cNvPicPr>
            <a:picLocks noChangeAspect="1" noChangeArrowheads="1"/>
          </p:cNvPicPr>
          <p:nvPr/>
        </p:nvPicPr>
        <p:blipFill>
          <a:blip r:embed="rId6">
            <a:lum contrast="12000"/>
          </a:blip>
          <a:srcRect/>
          <a:stretch>
            <a:fillRect/>
          </a:stretch>
        </p:blipFill>
        <p:spPr bwMode="auto">
          <a:xfrm>
            <a:off x="3581400" y="2847975"/>
            <a:ext cx="504825" cy="3781425"/>
          </a:xfrm>
          <a:prstGeom prst="rect">
            <a:avLst/>
          </a:prstGeom>
          <a:noFill/>
          <a:ln w="28575">
            <a:solidFill>
              <a:srgbClr val="17104C"/>
            </a:solidFill>
            <a:miter lim="800000"/>
            <a:headEnd/>
            <a:tailEnd/>
          </a:ln>
        </p:spPr>
      </p:pic>
    </p:spTree>
  </p:cSld>
  <p:clrMapOvr>
    <a:masterClrMapping/>
  </p:clrMapOvr>
  <p:transition advClick="0">
    <p:check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234499">
                                            <p:txEl>
                                              <p:pRg st="0" end="0"/>
                                            </p:txEl>
                                          </p:spTgt>
                                        </p:tgtEl>
                                        <p:attrNameLst>
                                          <p:attrName>style.visibility</p:attrName>
                                        </p:attrNameLst>
                                      </p:cBhvr>
                                      <p:to>
                                        <p:strVal val="visible"/>
                                      </p:to>
                                    </p:set>
                                    <p:animEffect transition="in" filter="dissolve">
                                      <p:cBhvr>
                                        <p:cTn id="7" dur="500"/>
                                        <p:tgtEl>
                                          <p:spTgt spid="234499">
                                            <p:txEl>
                                              <p:pRg st="0" end="0"/>
                                            </p:txEl>
                                          </p:spTgt>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234500"/>
                                        </p:tgtEl>
                                        <p:attrNameLst>
                                          <p:attrName>style.visibility</p:attrName>
                                        </p:attrNameLst>
                                      </p:cBhvr>
                                      <p:to>
                                        <p:strVal val="visible"/>
                                      </p:to>
                                    </p:set>
                                    <p:animEffect transition="in" filter="dissolve">
                                      <p:cBhvr>
                                        <p:cTn id="11" dur="500"/>
                                        <p:tgtEl>
                                          <p:spTgt spid="234500"/>
                                        </p:tgtEl>
                                      </p:cBhvr>
                                    </p:animEffect>
                                  </p:childTnLst>
                                </p:cTn>
                              </p:par>
                            </p:childTnLst>
                          </p:cTn>
                        </p:par>
                      </p:childTnLst>
                    </p:cTn>
                  </p:par>
                  <p:par>
                    <p:cTn id="12" fill="hold">
                      <p:stCondLst>
                        <p:cond delay="indefinite"/>
                      </p:stCondLst>
                      <p:childTnLst>
                        <p:par>
                          <p:cTn id="13" fill="hold">
                            <p:stCondLst>
                              <p:cond delay="0"/>
                            </p:stCondLst>
                            <p:childTnLst>
                              <p:par>
                                <p:cTn id="14" presetID="9" presetClass="entr" presetSubtype="0" fill="hold" nodeType="clickEffect">
                                  <p:stCondLst>
                                    <p:cond delay="0"/>
                                  </p:stCondLst>
                                  <p:childTnLst>
                                    <p:set>
                                      <p:cBhvr>
                                        <p:cTn id="15" dur="1" fill="hold">
                                          <p:stCondLst>
                                            <p:cond delay="0"/>
                                          </p:stCondLst>
                                        </p:cTn>
                                        <p:tgtEl>
                                          <p:spTgt spid="234499">
                                            <p:txEl>
                                              <p:pRg st="1" end="1"/>
                                            </p:txEl>
                                          </p:spTgt>
                                        </p:tgtEl>
                                        <p:attrNameLst>
                                          <p:attrName>style.visibility</p:attrName>
                                        </p:attrNameLst>
                                      </p:cBhvr>
                                      <p:to>
                                        <p:strVal val="visible"/>
                                      </p:to>
                                    </p:set>
                                    <p:animEffect transition="in" filter="dissolve">
                                      <p:cBhvr>
                                        <p:cTn id="16" dur="500"/>
                                        <p:tgtEl>
                                          <p:spTgt spid="234499">
                                            <p:txEl>
                                              <p:pRg st="1" end="1"/>
                                            </p:txEl>
                                          </p:spTgt>
                                        </p:tgtEl>
                                      </p:cBhvr>
                                    </p:animEffect>
                                  </p:childTnLst>
                                </p:cTn>
                              </p:par>
                            </p:childTnLst>
                          </p:cTn>
                        </p:par>
                        <p:par>
                          <p:cTn id="17" fill="hold">
                            <p:stCondLst>
                              <p:cond delay="500"/>
                            </p:stCondLst>
                            <p:childTnLst>
                              <p:par>
                                <p:cTn id="18" presetID="9" presetClass="entr" presetSubtype="0" fill="hold" nodeType="afterEffect">
                                  <p:stCondLst>
                                    <p:cond delay="0"/>
                                  </p:stCondLst>
                                  <p:childTnLst>
                                    <p:set>
                                      <p:cBhvr>
                                        <p:cTn id="19" dur="1" fill="hold">
                                          <p:stCondLst>
                                            <p:cond delay="0"/>
                                          </p:stCondLst>
                                        </p:cTn>
                                        <p:tgtEl>
                                          <p:spTgt spid="234498"/>
                                        </p:tgtEl>
                                        <p:attrNameLst>
                                          <p:attrName>style.visibility</p:attrName>
                                        </p:attrNameLst>
                                      </p:cBhvr>
                                      <p:to>
                                        <p:strVal val="visible"/>
                                      </p:to>
                                    </p:set>
                                    <p:animEffect transition="in" filter="dissolve">
                                      <p:cBhvr>
                                        <p:cTn id="20" dur="500"/>
                                        <p:tgtEl>
                                          <p:spTgt spid="234498"/>
                                        </p:tgtEl>
                                      </p:cBhvr>
                                    </p:animEffect>
                                  </p:childTnLst>
                                </p:cTn>
                              </p:par>
                            </p:childTnLst>
                          </p:cTn>
                        </p:par>
                        <p:par>
                          <p:cTn id="21" fill="hold">
                            <p:stCondLst>
                              <p:cond delay="1000"/>
                            </p:stCondLst>
                            <p:childTnLst>
                              <p:par>
                                <p:cTn id="22" presetID="9" presetClass="entr" presetSubtype="0" fill="hold" nodeType="afterEffect">
                                  <p:stCondLst>
                                    <p:cond delay="0"/>
                                  </p:stCondLst>
                                  <p:childTnLst>
                                    <p:set>
                                      <p:cBhvr>
                                        <p:cTn id="23" dur="1" fill="hold">
                                          <p:stCondLst>
                                            <p:cond delay="0"/>
                                          </p:stCondLst>
                                        </p:cTn>
                                        <p:tgtEl>
                                          <p:spTgt spid="234502"/>
                                        </p:tgtEl>
                                        <p:attrNameLst>
                                          <p:attrName>style.visibility</p:attrName>
                                        </p:attrNameLst>
                                      </p:cBhvr>
                                      <p:to>
                                        <p:strVal val="visible"/>
                                      </p:to>
                                    </p:set>
                                    <p:animEffect transition="in" filter="dissolve">
                                      <p:cBhvr>
                                        <p:cTn id="24" dur="500"/>
                                        <p:tgtEl>
                                          <p:spTgt spid="234502"/>
                                        </p:tgtEl>
                                      </p:cBhvr>
                                    </p:animEffect>
                                  </p:childTnLst>
                                </p:cTn>
                              </p:par>
                            </p:childTnLst>
                          </p:cTn>
                        </p:par>
                      </p:childTnLst>
                    </p:cTn>
                  </p:par>
                  <p:par>
                    <p:cTn id="25" fill="hold">
                      <p:stCondLst>
                        <p:cond delay="indefinite"/>
                      </p:stCondLst>
                      <p:childTnLst>
                        <p:par>
                          <p:cTn id="26" fill="hold">
                            <p:stCondLst>
                              <p:cond delay="0"/>
                            </p:stCondLst>
                            <p:childTnLst>
                              <p:par>
                                <p:cTn id="27" presetID="9" presetClass="entr" presetSubtype="0" fill="hold" nodeType="clickEffect">
                                  <p:stCondLst>
                                    <p:cond delay="0"/>
                                  </p:stCondLst>
                                  <p:childTnLst>
                                    <p:set>
                                      <p:cBhvr>
                                        <p:cTn id="28" dur="1" fill="hold">
                                          <p:stCondLst>
                                            <p:cond delay="0"/>
                                          </p:stCondLst>
                                        </p:cTn>
                                        <p:tgtEl>
                                          <p:spTgt spid="234499">
                                            <p:txEl>
                                              <p:pRg st="2" end="2"/>
                                            </p:txEl>
                                          </p:spTgt>
                                        </p:tgtEl>
                                        <p:attrNameLst>
                                          <p:attrName>style.visibility</p:attrName>
                                        </p:attrNameLst>
                                      </p:cBhvr>
                                      <p:to>
                                        <p:strVal val="visible"/>
                                      </p:to>
                                    </p:set>
                                    <p:animEffect transition="in" filter="dissolve">
                                      <p:cBhvr>
                                        <p:cTn id="29" dur="500"/>
                                        <p:tgtEl>
                                          <p:spTgt spid="234499">
                                            <p:txEl>
                                              <p:pRg st="2" end="2"/>
                                            </p:txEl>
                                          </p:spTgt>
                                        </p:tgtEl>
                                      </p:cBhvr>
                                    </p:animEffect>
                                  </p:childTnLst>
                                </p:cTn>
                              </p:par>
                            </p:childTnLst>
                          </p:cTn>
                        </p:par>
                        <p:par>
                          <p:cTn id="30" fill="hold">
                            <p:stCondLst>
                              <p:cond delay="500"/>
                            </p:stCondLst>
                            <p:childTnLst>
                              <p:par>
                                <p:cTn id="31" presetID="9" presetClass="entr" presetSubtype="0" fill="hold" nodeType="afterEffect">
                                  <p:stCondLst>
                                    <p:cond delay="0"/>
                                  </p:stCondLst>
                                  <p:childTnLst>
                                    <p:set>
                                      <p:cBhvr>
                                        <p:cTn id="32" dur="1" fill="hold">
                                          <p:stCondLst>
                                            <p:cond delay="0"/>
                                          </p:stCondLst>
                                        </p:cTn>
                                        <p:tgtEl>
                                          <p:spTgt spid="234501"/>
                                        </p:tgtEl>
                                        <p:attrNameLst>
                                          <p:attrName>style.visibility</p:attrName>
                                        </p:attrNameLst>
                                      </p:cBhvr>
                                      <p:to>
                                        <p:strVal val="visible"/>
                                      </p:to>
                                    </p:set>
                                    <p:animEffect transition="in" filter="dissolve">
                                      <p:cBhvr>
                                        <p:cTn id="33" dur="500"/>
                                        <p:tgtEl>
                                          <p:spTgt spid="234501"/>
                                        </p:tgtEl>
                                      </p:cBhvr>
                                    </p:animEffect>
                                  </p:childTnLst>
                                </p:cTn>
                              </p:par>
                            </p:childTnLst>
                          </p:cTn>
                        </p:par>
                        <p:par>
                          <p:cTn id="34" fill="hold">
                            <p:stCondLst>
                              <p:cond delay="1000"/>
                            </p:stCondLst>
                            <p:childTnLst>
                              <p:par>
                                <p:cTn id="35" presetID="9" presetClass="entr" presetSubtype="0" fill="hold" nodeType="afterEffect">
                                  <p:stCondLst>
                                    <p:cond delay="0"/>
                                  </p:stCondLst>
                                  <p:childTnLst>
                                    <p:set>
                                      <p:cBhvr>
                                        <p:cTn id="36" dur="1" fill="hold">
                                          <p:stCondLst>
                                            <p:cond delay="0"/>
                                          </p:stCondLst>
                                        </p:cTn>
                                        <p:tgtEl>
                                          <p:spTgt spid="234499">
                                            <p:txEl>
                                              <p:pRg st="3" end="3"/>
                                            </p:txEl>
                                          </p:spTgt>
                                        </p:tgtEl>
                                        <p:attrNameLst>
                                          <p:attrName>style.visibility</p:attrName>
                                        </p:attrNameLst>
                                      </p:cBhvr>
                                      <p:to>
                                        <p:strVal val="visible"/>
                                      </p:to>
                                    </p:set>
                                    <p:animEffect transition="in" filter="dissolve">
                                      <p:cBhvr>
                                        <p:cTn id="37" dur="500"/>
                                        <p:tgtEl>
                                          <p:spTgt spid="234499">
                                            <p:txEl>
                                              <p:pRg st="3" end="3"/>
                                            </p:txEl>
                                          </p:spTgt>
                                        </p:tgtEl>
                                      </p:cBhvr>
                                    </p:animEffect>
                                  </p:childTnLst>
                                </p:cTn>
                              </p:par>
                            </p:childTnLst>
                          </p:cTn>
                        </p:par>
                        <p:par>
                          <p:cTn id="38" fill="hold">
                            <p:stCondLst>
                              <p:cond delay="1500"/>
                            </p:stCondLst>
                            <p:childTnLst>
                              <p:par>
                                <p:cTn id="39" presetID="9" presetClass="entr" presetSubtype="0" fill="hold" nodeType="afterEffect">
                                  <p:stCondLst>
                                    <p:cond delay="0"/>
                                  </p:stCondLst>
                                  <p:childTnLst>
                                    <p:set>
                                      <p:cBhvr>
                                        <p:cTn id="40" dur="1" fill="hold">
                                          <p:stCondLst>
                                            <p:cond delay="0"/>
                                          </p:stCondLst>
                                        </p:cTn>
                                        <p:tgtEl>
                                          <p:spTgt spid="234503"/>
                                        </p:tgtEl>
                                        <p:attrNameLst>
                                          <p:attrName>style.visibility</p:attrName>
                                        </p:attrNameLst>
                                      </p:cBhvr>
                                      <p:to>
                                        <p:strVal val="visible"/>
                                      </p:to>
                                    </p:set>
                                    <p:animEffect transition="in" filter="dissolve">
                                      <p:cBhvr>
                                        <p:cTn id="41" dur="500"/>
                                        <p:tgtEl>
                                          <p:spTgt spid="2345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7" name="Rectangle 3"/>
          <p:cNvSpPr>
            <a:spLocks noGrp="1" noChangeArrowheads="1"/>
          </p:cNvSpPr>
          <p:nvPr>
            <p:ph type="body" sz="half" idx="1"/>
          </p:nvPr>
        </p:nvSpPr>
        <p:spPr>
          <a:xfrm>
            <a:off x="1295400" y="990600"/>
            <a:ext cx="6477000" cy="4114800"/>
          </a:xfrm>
        </p:spPr>
        <p:txBody>
          <a:bodyPr/>
          <a:lstStyle/>
          <a:p>
            <a:pPr marL="0" indent="0">
              <a:lnSpc>
                <a:spcPct val="110000"/>
              </a:lnSpc>
            </a:pPr>
            <a:r>
              <a:rPr lang="en-US" sz="2000" dirty="0"/>
              <a:t>Fissure carbide &amp; diamond with safety tips</a:t>
            </a:r>
          </a:p>
          <a:p>
            <a:pPr marL="0" indent="0">
              <a:lnSpc>
                <a:spcPct val="110000"/>
              </a:lnSpc>
            </a:pPr>
            <a:r>
              <a:rPr lang="en-US" sz="2000" dirty="0"/>
              <a:t>Round diamond</a:t>
            </a:r>
          </a:p>
          <a:p>
            <a:pPr marL="0" indent="0">
              <a:lnSpc>
                <a:spcPct val="110000"/>
              </a:lnSpc>
            </a:pPr>
            <a:r>
              <a:rPr lang="en-US" sz="2000" dirty="0"/>
              <a:t>Surgical length bur</a:t>
            </a:r>
            <a:r>
              <a:rPr lang="en-US" sz="2400" dirty="0"/>
              <a:t> </a:t>
            </a:r>
          </a:p>
          <a:p>
            <a:pPr marL="0" indent="0"/>
            <a:endParaRPr lang="en-US" sz="2400" dirty="0"/>
          </a:p>
          <a:p>
            <a:pPr marL="0" indent="0"/>
            <a:endParaRPr lang="en-US" sz="2400" dirty="0"/>
          </a:p>
        </p:txBody>
      </p:sp>
      <p:pic>
        <p:nvPicPr>
          <p:cNvPr id="236551" name="Picture 7" descr="json2"/>
          <p:cNvPicPr>
            <a:picLocks noGrp="1" noChangeAspect="1" noChangeArrowheads="1"/>
          </p:cNvPicPr>
          <p:nvPr>
            <p:ph sz="half" idx="2"/>
          </p:nvPr>
        </p:nvPicPr>
        <p:blipFill>
          <a:blip r:embed="rId3"/>
          <a:srcRect l="51563" b="4120"/>
          <a:stretch>
            <a:fillRect/>
          </a:stretch>
        </p:blipFill>
        <p:spPr>
          <a:xfrm>
            <a:off x="2743200" y="3886200"/>
            <a:ext cx="2438400" cy="2354263"/>
          </a:xfrm>
          <a:noFill/>
          <a:ln w="28575">
            <a:solidFill>
              <a:srgbClr val="17104C"/>
            </a:solidFill>
          </a:ln>
        </p:spPr>
      </p:pic>
      <p:pic>
        <p:nvPicPr>
          <p:cNvPr id="236546" name="Picture 2" descr="json2"/>
          <p:cNvPicPr>
            <a:picLocks noChangeAspect="1" noChangeArrowheads="1"/>
          </p:cNvPicPr>
          <p:nvPr/>
        </p:nvPicPr>
        <p:blipFill>
          <a:blip r:embed="rId4"/>
          <a:srcRect l="6897" t="1030" r="62930" b="46404"/>
          <a:stretch>
            <a:fillRect/>
          </a:stretch>
        </p:blipFill>
        <p:spPr bwMode="auto">
          <a:xfrm>
            <a:off x="6846888" y="533400"/>
            <a:ext cx="2144712" cy="3124200"/>
          </a:xfrm>
          <a:prstGeom prst="rect">
            <a:avLst/>
          </a:prstGeom>
          <a:noFill/>
          <a:ln w="28575">
            <a:solidFill>
              <a:srgbClr val="17104C"/>
            </a:solidFill>
            <a:miter lim="800000"/>
            <a:headEnd/>
            <a:tailEnd/>
          </a:ln>
        </p:spPr>
      </p:pic>
      <p:pic>
        <p:nvPicPr>
          <p:cNvPr id="236548" name="Picture 4"/>
          <p:cNvPicPr>
            <a:picLocks noChangeAspect="1" noChangeArrowheads="1"/>
          </p:cNvPicPr>
          <p:nvPr/>
        </p:nvPicPr>
        <p:blipFill>
          <a:blip r:embed="rId5"/>
          <a:srcRect/>
          <a:stretch>
            <a:fillRect/>
          </a:stretch>
        </p:blipFill>
        <p:spPr bwMode="auto">
          <a:xfrm>
            <a:off x="5410200" y="3898900"/>
            <a:ext cx="3581400" cy="2349500"/>
          </a:xfrm>
          <a:prstGeom prst="rect">
            <a:avLst/>
          </a:prstGeom>
          <a:noFill/>
          <a:ln w="28575">
            <a:solidFill>
              <a:srgbClr val="17104C"/>
            </a:solidFill>
            <a:miter lim="800000"/>
            <a:headEnd/>
            <a:tailEnd/>
          </a:ln>
          <a:effectLst/>
        </p:spPr>
      </p:pic>
      <p:pic>
        <p:nvPicPr>
          <p:cNvPr id="236549" name="Picture 5" descr="mes burs"/>
          <p:cNvPicPr>
            <a:picLocks noChangeAspect="1" noChangeArrowheads="1"/>
          </p:cNvPicPr>
          <p:nvPr/>
        </p:nvPicPr>
        <p:blipFill>
          <a:blip r:embed="rId6"/>
          <a:srcRect l="29114" t="58583" r="60416" b="11111"/>
          <a:stretch>
            <a:fillRect/>
          </a:stretch>
        </p:blipFill>
        <p:spPr bwMode="auto">
          <a:xfrm>
            <a:off x="1371600" y="2590800"/>
            <a:ext cx="1179513" cy="4038600"/>
          </a:xfrm>
          <a:prstGeom prst="rect">
            <a:avLst/>
          </a:prstGeom>
          <a:noFill/>
          <a:ln w="28575">
            <a:solidFill>
              <a:srgbClr val="17104C"/>
            </a:solidFill>
            <a:miter lim="800000"/>
            <a:headEnd/>
            <a:tailEnd/>
          </a:ln>
        </p:spPr>
      </p:pic>
      <p:pic>
        <p:nvPicPr>
          <p:cNvPr id="236550" name="Picture 6" descr="Product Image"/>
          <p:cNvPicPr>
            <a:picLocks noChangeAspect="1" noChangeArrowheads="1"/>
          </p:cNvPicPr>
          <p:nvPr/>
        </p:nvPicPr>
        <p:blipFill>
          <a:blip r:embed="rId7"/>
          <a:srcRect/>
          <a:stretch>
            <a:fillRect/>
          </a:stretch>
        </p:blipFill>
        <p:spPr bwMode="auto">
          <a:xfrm>
            <a:off x="565150" y="2590800"/>
            <a:ext cx="501650" cy="4086225"/>
          </a:xfrm>
          <a:prstGeom prst="rect">
            <a:avLst/>
          </a:prstGeom>
          <a:noFill/>
          <a:ln w="28575">
            <a:solidFill>
              <a:srgbClr val="17104C"/>
            </a:solidFill>
            <a:miter lim="800000"/>
            <a:headEnd/>
            <a:tailEnd/>
          </a:ln>
        </p:spPr>
      </p:pic>
      <p:pic>
        <p:nvPicPr>
          <p:cNvPr id="236552" name="Picture 8" descr="Endo Z bur"/>
          <p:cNvPicPr>
            <a:picLocks noChangeAspect="1" noChangeArrowheads="1"/>
          </p:cNvPicPr>
          <p:nvPr/>
        </p:nvPicPr>
        <p:blipFill>
          <a:blip r:embed="rId8"/>
          <a:srcRect/>
          <a:stretch>
            <a:fillRect/>
          </a:stretch>
        </p:blipFill>
        <p:spPr bwMode="auto">
          <a:xfrm>
            <a:off x="4191000" y="2362200"/>
            <a:ext cx="2076450" cy="2357438"/>
          </a:xfrm>
          <a:prstGeom prst="rect">
            <a:avLst/>
          </a:prstGeom>
          <a:noFill/>
          <a:ln w="28575">
            <a:solidFill>
              <a:srgbClr val="17104C"/>
            </a:solidFill>
            <a:miter lim="800000"/>
            <a:headEnd/>
            <a:tailEnd/>
          </a:ln>
        </p:spPr>
      </p:pic>
    </p:spTree>
  </p:cSld>
  <p:clrMapOvr>
    <a:masterClrMapping/>
  </p:clrMapOvr>
  <p:transition advClick="0">
    <p:check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236547">
                                            <p:txEl>
                                              <p:pRg st="0" end="0"/>
                                            </p:txEl>
                                          </p:spTgt>
                                        </p:tgtEl>
                                        <p:attrNameLst>
                                          <p:attrName>style.visibility</p:attrName>
                                        </p:attrNameLst>
                                      </p:cBhvr>
                                      <p:to>
                                        <p:strVal val="visible"/>
                                      </p:to>
                                    </p:set>
                                    <p:animEffect transition="in" filter="dissolve">
                                      <p:cBhvr>
                                        <p:cTn id="7" dur="500"/>
                                        <p:tgtEl>
                                          <p:spTgt spid="236547">
                                            <p:txEl>
                                              <p:pRg st="0" end="0"/>
                                            </p:txEl>
                                          </p:spTgt>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236550"/>
                                        </p:tgtEl>
                                        <p:attrNameLst>
                                          <p:attrName>style.visibility</p:attrName>
                                        </p:attrNameLst>
                                      </p:cBhvr>
                                      <p:to>
                                        <p:strVal val="visible"/>
                                      </p:to>
                                    </p:set>
                                    <p:animEffect transition="in" filter="dissolve">
                                      <p:cBhvr>
                                        <p:cTn id="11" dur="500"/>
                                        <p:tgtEl>
                                          <p:spTgt spid="236550"/>
                                        </p:tgtEl>
                                      </p:cBhvr>
                                    </p:animEffect>
                                  </p:childTnLst>
                                </p:cTn>
                              </p:par>
                              <p:par>
                                <p:cTn id="12" presetID="9" presetClass="entr" presetSubtype="0" fill="hold" nodeType="withEffect">
                                  <p:stCondLst>
                                    <p:cond delay="0"/>
                                  </p:stCondLst>
                                  <p:childTnLst>
                                    <p:set>
                                      <p:cBhvr>
                                        <p:cTn id="13" dur="1" fill="hold">
                                          <p:stCondLst>
                                            <p:cond delay="0"/>
                                          </p:stCondLst>
                                        </p:cTn>
                                        <p:tgtEl>
                                          <p:spTgt spid="236549"/>
                                        </p:tgtEl>
                                        <p:attrNameLst>
                                          <p:attrName>style.visibility</p:attrName>
                                        </p:attrNameLst>
                                      </p:cBhvr>
                                      <p:to>
                                        <p:strVal val="visible"/>
                                      </p:to>
                                    </p:set>
                                    <p:animEffect transition="in" filter="dissolve">
                                      <p:cBhvr>
                                        <p:cTn id="14" dur="500"/>
                                        <p:tgtEl>
                                          <p:spTgt spid="236549"/>
                                        </p:tgtEl>
                                      </p:cBhvr>
                                    </p:animEffect>
                                  </p:childTnLst>
                                </p:cTn>
                              </p:par>
                              <p:par>
                                <p:cTn id="15" presetID="9" presetClass="entr" presetSubtype="0" fill="hold" nodeType="withEffect">
                                  <p:stCondLst>
                                    <p:cond delay="0"/>
                                  </p:stCondLst>
                                  <p:childTnLst>
                                    <p:set>
                                      <p:cBhvr>
                                        <p:cTn id="16" dur="1" fill="hold">
                                          <p:stCondLst>
                                            <p:cond delay="0"/>
                                          </p:stCondLst>
                                        </p:cTn>
                                        <p:tgtEl>
                                          <p:spTgt spid="236552"/>
                                        </p:tgtEl>
                                        <p:attrNameLst>
                                          <p:attrName>style.visibility</p:attrName>
                                        </p:attrNameLst>
                                      </p:cBhvr>
                                      <p:to>
                                        <p:strVal val="visible"/>
                                      </p:to>
                                    </p:set>
                                    <p:animEffect transition="in" filter="dissolve">
                                      <p:cBhvr>
                                        <p:cTn id="17" dur="500"/>
                                        <p:tgtEl>
                                          <p:spTgt spid="236552"/>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xit" presetSubtype="0" fill="hold" nodeType="clickEffect">
                                  <p:stCondLst>
                                    <p:cond delay="0"/>
                                  </p:stCondLst>
                                  <p:childTnLst>
                                    <p:animEffect transition="out" filter="dissolve">
                                      <p:cBhvr>
                                        <p:cTn id="21" dur="500"/>
                                        <p:tgtEl>
                                          <p:spTgt spid="236550"/>
                                        </p:tgtEl>
                                      </p:cBhvr>
                                    </p:animEffect>
                                    <p:set>
                                      <p:cBhvr>
                                        <p:cTn id="22" dur="1" fill="hold">
                                          <p:stCondLst>
                                            <p:cond delay="499"/>
                                          </p:stCondLst>
                                        </p:cTn>
                                        <p:tgtEl>
                                          <p:spTgt spid="236550"/>
                                        </p:tgtEl>
                                        <p:attrNameLst>
                                          <p:attrName>style.visibility</p:attrName>
                                        </p:attrNameLst>
                                      </p:cBhvr>
                                      <p:to>
                                        <p:strVal val="hidden"/>
                                      </p:to>
                                    </p:set>
                                  </p:childTnLst>
                                </p:cTn>
                              </p:par>
                              <p:par>
                                <p:cTn id="23" presetID="9" presetClass="exit" presetSubtype="0" fill="hold" nodeType="withEffect">
                                  <p:stCondLst>
                                    <p:cond delay="0"/>
                                  </p:stCondLst>
                                  <p:childTnLst>
                                    <p:animEffect transition="out" filter="dissolve">
                                      <p:cBhvr>
                                        <p:cTn id="24" dur="500"/>
                                        <p:tgtEl>
                                          <p:spTgt spid="236549"/>
                                        </p:tgtEl>
                                      </p:cBhvr>
                                    </p:animEffect>
                                    <p:set>
                                      <p:cBhvr>
                                        <p:cTn id="25" dur="1" fill="hold">
                                          <p:stCondLst>
                                            <p:cond delay="499"/>
                                          </p:stCondLst>
                                        </p:cTn>
                                        <p:tgtEl>
                                          <p:spTgt spid="236549"/>
                                        </p:tgtEl>
                                        <p:attrNameLst>
                                          <p:attrName>style.visibility</p:attrName>
                                        </p:attrNameLst>
                                      </p:cBhvr>
                                      <p:to>
                                        <p:strVal val="hidden"/>
                                      </p:to>
                                    </p:set>
                                  </p:childTnLst>
                                </p:cTn>
                              </p:par>
                              <p:par>
                                <p:cTn id="26" presetID="3" presetClass="exit" presetSubtype="10" fill="hold" nodeType="withEffect">
                                  <p:stCondLst>
                                    <p:cond delay="0"/>
                                  </p:stCondLst>
                                  <p:childTnLst>
                                    <p:animEffect transition="out" filter="blinds(horizontal)">
                                      <p:cBhvr>
                                        <p:cTn id="27" dur="500"/>
                                        <p:tgtEl>
                                          <p:spTgt spid="236552"/>
                                        </p:tgtEl>
                                      </p:cBhvr>
                                    </p:animEffect>
                                    <p:set>
                                      <p:cBhvr>
                                        <p:cTn id="28" dur="1" fill="hold">
                                          <p:stCondLst>
                                            <p:cond delay="499"/>
                                          </p:stCondLst>
                                        </p:cTn>
                                        <p:tgtEl>
                                          <p:spTgt spid="236552"/>
                                        </p:tgtEl>
                                        <p:attrNameLst>
                                          <p:attrName>style.visibility</p:attrName>
                                        </p:attrNameLst>
                                      </p:cBhvr>
                                      <p:to>
                                        <p:strVal val="hidden"/>
                                      </p:to>
                                    </p:set>
                                  </p:childTnLst>
                                </p:cTn>
                              </p:par>
                              <p:par>
                                <p:cTn id="29" presetID="9" presetClass="entr" presetSubtype="0" fill="hold" nodeType="withEffect">
                                  <p:stCondLst>
                                    <p:cond delay="0"/>
                                  </p:stCondLst>
                                  <p:childTnLst>
                                    <p:set>
                                      <p:cBhvr>
                                        <p:cTn id="30" dur="1" fill="hold">
                                          <p:stCondLst>
                                            <p:cond delay="0"/>
                                          </p:stCondLst>
                                        </p:cTn>
                                        <p:tgtEl>
                                          <p:spTgt spid="236547">
                                            <p:txEl>
                                              <p:pRg st="1" end="1"/>
                                            </p:txEl>
                                          </p:spTgt>
                                        </p:tgtEl>
                                        <p:attrNameLst>
                                          <p:attrName>style.visibility</p:attrName>
                                        </p:attrNameLst>
                                      </p:cBhvr>
                                      <p:to>
                                        <p:strVal val="visible"/>
                                      </p:to>
                                    </p:set>
                                    <p:animEffect transition="in" filter="dissolve">
                                      <p:cBhvr>
                                        <p:cTn id="31" dur="500"/>
                                        <p:tgtEl>
                                          <p:spTgt spid="236547">
                                            <p:txEl>
                                              <p:pRg st="1" end="1"/>
                                            </p:txEl>
                                          </p:spTgt>
                                        </p:tgtEl>
                                      </p:cBhvr>
                                    </p:animEffect>
                                  </p:childTnLst>
                                </p:cTn>
                              </p:par>
                            </p:childTnLst>
                          </p:cTn>
                        </p:par>
                        <p:par>
                          <p:cTn id="32" fill="hold">
                            <p:stCondLst>
                              <p:cond delay="500"/>
                            </p:stCondLst>
                            <p:childTnLst>
                              <p:par>
                                <p:cTn id="33" presetID="9" presetClass="entr" presetSubtype="0" fill="hold" nodeType="afterEffect">
                                  <p:stCondLst>
                                    <p:cond delay="0"/>
                                  </p:stCondLst>
                                  <p:childTnLst>
                                    <p:set>
                                      <p:cBhvr>
                                        <p:cTn id="34" dur="1" fill="hold">
                                          <p:stCondLst>
                                            <p:cond delay="0"/>
                                          </p:stCondLst>
                                        </p:cTn>
                                        <p:tgtEl>
                                          <p:spTgt spid="236551"/>
                                        </p:tgtEl>
                                        <p:attrNameLst>
                                          <p:attrName>style.visibility</p:attrName>
                                        </p:attrNameLst>
                                      </p:cBhvr>
                                      <p:to>
                                        <p:strVal val="visible"/>
                                      </p:to>
                                    </p:set>
                                    <p:animEffect transition="in" filter="dissolve">
                                      <p:cBhvr>
                                        <p:cTn id="35" dur="500"/>
                                        <p:tgtEl>
                                          <p:spTgt spid="236551"/>
                                        </p:tgtEl>
                                      </p:cBhvr>
                                    </p:animEffect>
                                  </p:childTnLst>
                                </p:cTn>
                              </p:par>
                            </p:childTnLst>
                          </p:cTn>
                        </p:par>
                      </p:childTnLst>
                    </p:cTn>
                  </p:par>
                  <p:par>
                    <p:cTn id="36" fill="hold">
                      <p:stCondLst>
                        <p:cond delay="indefinite"/>
                      </p:stCondLst>
                      <p:childTnLst>
                        <p:par>
                          <p:cTn id="37" fill="hold">
                            <p:stCondLst>
                              <p:cond delay="0"/>
                            </p:stCondLst>
                            <p:childTnLst>
                              <p:par>
                                <p:cTn id="38" presetID="9" presetClass="entr" presetSubtype="0" fill="hold" nodeType="clickEffect">
                                  <p:stCondLst>
                                    <p:cond delay="0"/>
                                  </p:stCondLst>
                                  <p:childTnLst>
                                    <p:set>
                                      <p:cBhvr>
                                        <p:cTn id="39" dur="1" fill="hold">
                                          <p:stCondLst>
                                            <p:cond delay="0"/>
                                          </p:stCondLst>
                                        </p:cTn>
                                        <p:tgtEl>
                                          <p:spTgt spid="236547">
                                            <p:txEl>
                                              <p:pRg st="2" end="2"/>
                                            </p:txEl>
                                          </p:spTgt>
                                        </p:tgtEl>
                                        <p:attrNameLst>
                                          <p:attrName>style.visibility</p:attrName>
                                        </p:attrNameLst>
                                      </p:cBhvr>
                                      <p:to>
                                        <p:strVal val="visible"/>
                                      </p:to>
                                    </p:set>
                                    <p:animEffect transition="in" filter="dissolve">
                                      <p:cBhvr>
                                        <p:cTn id="40" dur="500"/>
                                        <p:tgtEl>
                                          <p:spTgt spid="236547">
                                            <p:txEl>
                                              <p:pRg st="2" end="2"/>
                                            </p:txEl>
                                          </p:spTgt>
                                        </p:tgtEl>
                                      </p:cBhvr>
                                    </p:animEffect>
                                  </p:childTnLst>
                                </p:cTn>
                              </p:par>
                            </p:childTnLst>
                          </p:cTn>
                        </p:par>
                        <p:par>
                          <p:cTn id="41" fill="hold">
                            <p:stCondLst>
                              <p:cond delay="500"/>
                            </p:stCondLst>
                            <p:childTnLst>
                              <p:par>
                                <p:cTn id="42" presetID="9" presetClass="entr" presetSubtype="0" fill="hold" nodeType="afterEffect">
                                  <p:stCondLst>
                                    <p:cond delay="0"/>
                                  </p:stCondLst>
                                  <p:childTnLst>
                                    <p:set>
                                      <p:cBhvr>
                                        <p:cTn id="43" dur="1" fill="hold">
                                          <p:stCondLst>
                                            <p:cond delay="0"/>
                                          </p:stCondLst>
                                        </p:cTn>
                                        <p:tgtEl>
                                          <p:spTgt spid="236546"/>
                                        </p:tgtEl>
                                        <p:attrNameLst>
                                          <p:attrName>style.visibility</p:attrName>
                                        </p:attrNameLst>
                                      </p:cBhvr>
                                      <p:to>
                                        <p:strVal val="visible"/>
                                      </p:to>
                                    </p:set>
                                    <p:animEffect transition="in" filter="dissolve">
                                      <p:cBhvr>
                                        <p:cTn id="44" dur="500"/>
                                        <p:tgtEl>
                                          <p:spTgt spid="236546"/>
                                        </p:tgtEl>
                                      </p:cBhvr>
                                    </p:animEffect>
                                  </p:childTnLst>
                                </p:cTn>
                              </p:par>
                              <p:par>
                                <p:cTn id="45" presetID="9" presetClass="entr" presetSubtype="0" fill="hold" nodeType="withEffect">
                                  <p:stCondLst>
                                    <p:cond delay="0"/>
                                  </p:stCondLst>
                                  <p:childTnLst>
                                    <p:set>
                                      <p:cBhvr>
                                        <p:cTn id="46" dur="1" fill="hold">
                                          <p:stCondLst>
                                            <p:cond delay="0"/>
                                          </p:stCondLst>
                                        </p:cTn>
                                        <p:tgtEl>
                                          <p:spTgt spid="236548"/>
                                        </p:tgtEl>
                                        <p:attrNameLst>
                                          <p:attrName>style.visibility</p:attrName>
                                        </p:attrNameLst>
                                      </p:cBhvr>
                                      <p:to>
                                        <p:strVal val="visible"/>
                                      </p:to>
                                    </p:set>
                                    <p:animEffect transition="in" filter="dissolve">
                                      <p:cBhvr>
                                        <p:cTn id="47" dur="500"/>
                                        <p:tgtEl>
                                          <p:spTgt spid="2365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9794" name="Picture 2"/>
          <p:cNvPicPr>
            <a:picLocks noChangeAspect="1" noChangeArrowheads="1"/>
          </p:cNvPicPr>
          <p:nvPr/>
        </p:nvPicPr>
        <p:blipFill>
          <a:blip r:embed="rId3">
            <a:lum bright="6000" contrast="24000"/>
          </a:blip>
          <a:srcRect l="4602" t="5556" r="3355" b="3703"/>
          <a:stretch>
            <a:fillRect/>
          </a:stretch>
        </p:blipFill>
        <p:spPr bwMode="auto">
          <a:xfrm>
            <a:off x="381000" y="3040380"/>
            <a:ext cx="2743200" cy="3360420"/>
          </a:xfrm>
          <a:prstGeom prst="rect">
            <a:avLst/>
          </a:prstGeom>
          <a:noFill/>
          <a:ln w="28575">
            <a:solidFill>
              <a:srgbClr val="17104C"/>
            </a:solidFill>
            <a:miter lim="800000"/>
            <a:headEnd/>
            <a:tailEnd/>
          </a:ln>
          <a:effectLst/>
        </p:spPr>
      </p:pic>
      <p:pic>
        <p:nvPicPr>
          <p:cNvPr id="289795" name="Picture 3" descr="co9 7"/>
          <p:cNvPicPr>
            <a:picLocks noChangeAspect="1" noChangeArrowheads="1"/>
          </p:cNvPicPr>
          <p:nvPr/>
        </p:nvPicPr>
        <p:blipFill>
          <a:blip r:embed="rId4">
            <a:lum bright="-12000" contrast="24000"/>
          </a:blip>
          <a:srcRect l="3859" t="4529" r="11253" b="2641"/>
          <a:stretch>
            <a:fillRect/>
          </a:stretch>
        </p:blipFill>
        <p:spPr bwMode="auto">
          <a:xfrm>
            <a:off x="7086600" y="2667000"/>
            <a:ext cx="1676400" cy="3124200"/>
          </a:xfrm>
          <a:prstGeom prst="rect">
            <a:avLst/>
          </a:prstGeom>
          <a:noFill/>
          <a:ln w="28575">
            <a:solidFill>
              <a:srgbClr val="17104C"/>
            </a:solidFill>
            <a:miter lim="800000"/>
            <a:headEnd/>
            <a:tailEnd/>
          </a:ln>
        </p:spPr>
      </p:pic>
      <p:pic>
        <p:nvPicPr>
          <p:cNvPr id="289796" name="Picture 4" descr="co9 7"/>
          <p:cNvPicPr>
            <a:picLocks noChangeAspect="1" noChangeArrowheads="1"/>
          </p:cNvPicPr>
          <p:nvPr/>
        </p:nvPicPr>
        <p:blipFill>
          <a:blip r:embed="rId5">
            <a:lum bright="-12000" contrast="24000"/>
          </a:blip>
          <a:srcRect l="6648" t="8446" r="9142" b="9912"/>
          <a:stretch>
            <a:fillRect/>
          </a:stretch>
        </p:blipFill>
        <p:spPr bwMode="auto">
          <a:xfrm>
            <a:off x="3810000" y="3429000"/>
            <a:ext cx="2895600" cy="2209800"/>
          </a:xfrm>
          <a:prstGeom prst="rect">
            <a:avLst/>
          </a:prstGeom>
          <a:noFill/>
          <a:ln w="28575">
            <a:solidFill>
              <a:srgbClr val="17104C"/>
            </a:solidFill>
            <a:miter lim="800000"/>
            <a:headEnd/>
            <a:tailEnd/>
          </a:ln>
        </p:spPr>
      </p:pic>
      <p:pic>
        <p:nvPicPr>
          <p:cNvPr id="289797" name="Picture 5" descr="gman 191"/>
          <p:cNvPicPr>
            <a:picLocks noChangeAspect="1" noChangeArrowheads="1"/>
          </p:cNvPicPr>
          <p:nvPr/>
        </p:nvPicPr>
        <p:blipFill>
          <a:blip r:embed="rId6">
            <a:lum bright="6000" contrast="24000"/>
          </a:blip>
          <a:srcRect l="6172" t="12766" r="4704" b="13829"/>
          <a:stretch>
            <a:fillRect/>
          </a:stretch>
        </p:blipFill>
        <p:spPr bwMode="auto">
          <a:xfrm>
            <a:off x="1524000" y="1025658"/>
            <a:ext cx="5867400" cy="1869942"/>
          </a:xfrm>
          <a:prstGeom prst="rect">
            <a:avLst/>
          </a:prstGeom>
          <a:noFill/>
          <a:ln w="28575">
            <a:solidFill>
              <a:srgbClr val="17104C"/>
            </a:solidFill>
            <a:miter lim="800000"/>
            <a:headEnd/>
            <a:tailEnd/>
          </a:ln>
        </p:spPr>
      </p:pic>
      <p:sp>
        <p:nvSpPr>
          <p:cNvPr id="289798" name="Text Box 6"/>
          <p:cNvSpPr txBox="1">
            <a:spLocks noChangeArrowheads="1"/>
          </p:cNvSpPr>
          <p:nvPr/>
        </p:nvSpPr>
        <p:spPr bwMode="auto">
          <a:xfrm>
            <a:off x="7543800" y="390525"/>
            <a:ext cx="1680268" cy="1489960"/>
          </a:xfrm>
          <a:prstGeom prst="rect">
            <a:avLst/>
          </a:prstGeom>
          <a:noFill/>
          <a:ln w="9525">
            <a:noFill/>
            <a:miter lim="800000"/>
            <a:headEnd/>
            <a:tailEnd/>
          </a:ln>
          <a:effectLst/>
        </p:spPr>
        <p:txBody>
          <a:bodyPr wrap="none">
            <a:spAutoFit/>
          </a:bodyPr>
          <a:lstStyle/>
          <a:p>
            <a:pPr eaLnBrk="1" hangingPunct="1">
              <a:lnSpc>
                <a:spcPct val="130000"/>
              </a:lnSpc>
            </a:pPr>
            <a:r>
              <a:rPr lang="en-US" sz="2400">
                <a:solidFill>
                  <a:srgbClr val="FFC000"/>
                </a:solidFill>
                <a:latin typeface="Freehand471 BT" pitchFamily="66" charset="0"/>
              </a:rPr>
              <a:t>Explorer: </a:t>
            </a:r>
          </a:p>
          <a:p>
            <a:pPr eaLnBrk="1" hangingPunct="1">
              <a:lnSpc>
                <a:spcPct val="130000"/>
              </a:lnSpc>
            </a:pPr>
            <a:r>
              <a:rPr lang="en-US" sz="2400">
                <a:solidFill>
                  <a:srgbClr val="FFC000"/>
                </a:solidFill>
                <a:latin typeface="Freehand471 BT" pitchFamily="66" charset="0"/>
              </a:rPr>
              <a:t>No. 23-16 </a:t>
            </a:r>
          </a:p>
          <a:p>
            <a:pPr eaLnBrk="1" hangingPunct="1">
              <a:lnSpc>
                <a:spcPct val="130000"/>
              </a:lnSpc>
            </a:pPr>
            <a:r>
              <a:rPr lang="en-US" sz="2400">
                <a:solidFill>
                  <a:srgbClr val="FFC000"/>
                </a:solidFill>
                <a:latin typeface="Freehand471 BT" pitchFamily="66" charset="0"/>
              </a:rPr>
              <a:t>DG 16</a:t>
            </a:r>
          </a:p>
        </p:txBody>
      </p:sp>
      <p:sp>
        <p:nvSpPr>
          <p:cNvPr id="289799" name="Text Box 7"/>
          <p:cNvSpPr txBox="1">
            <a:spLocks noChangeArrowheads="1"/>
          </p:cNvSpPr>
          <p:nvPr/>
        </p:nvSpPr>
        <p:spPr bwMode="auto">
          <a:xfrm>
            <a:off x="0" y="5784924"/>
            <a:ext cx="3505200" cy="996876"/>
          </a:xfrm>
          <a:prstGeom prst="rect">
            <a:avLst/>
          </a:prstGeom>
          <a:noFill/>
          <a:ln w="9525">
            <a:noFill/>
            <a:miter lim="800000"/>
            <a:headEnd/>
            <a:tailEnd/>
          </a:ln>
          <a:effectLst/>
        </p:spPr>
        <p:txBody>
          <a:bodyPr>
            <a:spAutoFit/>
          </a:bodyPr>
          <a:lstStyle/>
          <a:p>
            <a:pPr algn="ctr" eaLnBrk="1" hangingPunct="1">
              <a:lnSpc>
                <a:spcPct val="130000"/>
              </a:lnSpc>
            </a:pPr>
            <a:r>
              <a:rPr lang="en-US" sz="2400" dirty="0">
                <a:solidFill>
                  <a:srgbClr val="FFC000"/>
                </a:solidFill>
                <a:latin typeface="Impact" pitchFamily="34" charset="0"/>
              </a:rPr>
              <a:t>DG 16</a:t>
            </a:r>
          </a:p>
          <a:p>
            <a:pPr algn="ctr" eaLnBrk="1" hangingPunct="1">
              <a:lnSpc>
                <a:spcPct val="130000"/>
              </a:lnSpc>
            </a:pPr>
            <a:r>
              <a:rPr lang="en-US" sz="2400" dirty="0">
                <a:solidFill>
                  <a:srgbClr val="FFC000"/>
                </a:solidFill>
                <a:latin typeface="Impact" pitchFamily="34" charset="0"/>
              </a:rPr>
              <a:t>   </a:t>
            </a:r>
            <a:r>
              <a:rPr lang="en-US" sz="2000" dirty="0">
                <a:solidFill>
                  <a:srgbClr val="FFC000"/>
                </a:solidFill>
                <a:latin typeface="Freehand471 BT" pitchFamily="66" charset="0"/>
              </a:rPr>
              <a:t>Right angle       </a:t>
            </a:r>
            <a:r>
              <a:rPr lang="en-US" sz="2000" dirty="0" err="1">
                <a:solidFill>
                  <a:srgbClr val="FFC000"/>
                </a:solidFill>
                <a:latin typeface="Freehand471 BT" pitchFamily="66" charset="0"/>
              </a:rPr>
              <a:t>Binangle</a:t>
            </a:r>
            <a:endParaRPr lang="en-US" sz="2000" dirty="0">
              <a:solidFill>
                <a:srgbClr val="FFC000"/>
              </a:solidFill>
              <a:latin typeface="Freehand471 BT" pitchFamily="66" charset="0"/>
            </a:endParaRPr>
          </a:p>
        </p:txBody>
      </p:sp>
      <p:sp>
        <p:nvSpPr>
          <p:cNvPr id="289800" name="Text Box 8"/>
          <p:cNvSpPr txBox="1">
            <a:spLocks noChangeArrowheads="1"/>
          </p:cNvSpPr>
          <p:nvPr/>
        </p:nvSpPr>
        <p:spPr bwMode="auto">
          <a:xfrm>
            <a:off x="4191000" y="5562600"/>
            <a:ext cx="2362200" cy="1009828"/>
          </a:xfrm>
          <a:prstGeom prst="rect">
            <a:avLst/>
          </a:prstGeom>
          <a:noFill/>
          <a:ln w="9525">
            <a:noFill/>
            <a:miter lim="800000"/>
            <a:headEnd/>
            <a:tailEnd/>
          </a:ln>
          <a:effectLst/>
        </p:spPr>
        <p:txBody>
          <a:bodyPr>
            <a:spAutoFit/>
          </a:bodyPr>
          <a:lstStyle/>
          <a:p>
            <a:pPr eaLnBrk="1" hangingPunct="1">
              <a:lnSpc>
                <a:spcPct val="130000"/>
              </a:lnSpc>
            </a:pPr>
            <a:r>
              <a:rPr lang="en-US" sz="2400">
                <a:solidFill>
                  <a:srgbClr val="FFC000"/>
                </a:solidFill>
                <a:latin typeface="Freehand471 BT" pitchFamily="66" charset="0"/>
              </a:rPr>
              <a:t>Explorer: CK 17</a:t>
            </a:r>
          </a:p>
        </p:txBody>
      </p:sp>
      <p:sp>
        <p:nvSpPr>
          <p:cNvPr id="289801" name="Text Box 9"/>
          <p:cNvSpPr txBox="1">
            <a:spLocks noChangeArrowheads="1"/>
          </p:cNvSpPr>
          <p:nvPr/>
        </p:nvSpPr>
        <p:spPr bwMode="auto">
          <a:xfrm>
            <a:off x="7010400" y="5791200"/>
            <a:ext cx="1905000" cy="1089529"/>
          </a:xfrm>
          <a:prstGeom prst="rect">
            <a:avLst/>
          </a:prstGeom>
          <a:noFill/>
          <a:ln w="9525">
            <a:noFill/>
            <a:miter lim="800000"/>
            <a:headEnd/>
            <a:tailEnd/>
          </a:ln>
          <a:effectLst/>
        </p:spPr>
        <p:txBody>
          <a:bodyPr wrap="square">
            <a:spAutoFit/>
          </a:bodyPr>
          <a:lstStyle/>
          <a:p>
            <a:pPr algn="ctr" eaLnBrk="1" hangingPunct="1">
              <a:lnSpc>
                <a:spcPct val="90000"/>
              </a:lnSpc>
            </a:pPr>
            <a:r>
              <a:rPr lang="en-US" sz="2400" dirty="0">
                <a:solidFill>
                  <a:srgbClr val="FFC000"/>
                </a:solidFill>
                <a:latin typeface="Freehand471 BT" pitchFamily="66" charset="0"/>
              </a:rPr>
              <a:t># 17 operative explorer</a:t>
            </a:r>
          </a:p>
        </p:txBody>
      </p:sp>
      <p:sp>
        <p:nvSpPr>
          <p:cNvPr id="10" name="Rectangle 9"/>
          <p:cNvSpPr/>
          <p:nvPr/>
        </p:nvSpPr>
        <p:spPr>
          <a:xfrm>
            <a:off x="2819400" y="152400"/>
            <a:ext cx="4310924" cy="1200329"/>
          </a:xfrm>
          <a:prstGeom prst="rect">
            <a:avLst/>
          </a:prstGeom>
        </p:spPr>
        <p:txBody>
          <a:bodyPr wrap="none">
            <a:spAutoFit/>
          </a:bodyPr>
          <a:lstStyle/>
          <a:p>
            <a:r>
              <a:rPr lang="en-US" sz="2400" dirty="0" smtClean="0"/>
              <a:t>Exploration of the canal orifice</a:t>
            </a:r>
          </a:p>
          <a:p>
            <a:r>
              <a:rPr lang="en-US" sz="2400" dirty="0" smtClean="0">
                <a:hlinkClick r:id="" action="ppaction://noaction"/>
              </a:rPr>
              <a:t>Endodontic Explorer</a:t>
            </a:r>
            <a:endParaRPr lang="en-US" sz="2400" dirty="0" smtClean="0"/>
          </a:p>
          <a:p>
            <a:endParaRPr lang="en-US" sz="2400" dirty="0"/>
          </a:p>
        </p:txBody>
      </p:sp>
    </p:spTree>
  </p:cSld>
  <p:clrMapOvr>
    <a:masterClrMapping/>
  </p:clrMapOvr>
  <p:transition advClick="0">
    <p:check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289794"/>
                                        </p:tgtEl>
                                        <p:attrNameLst>
                                          <p:attrName>style.visibility</p:attrName>
                                        </p:attrNameLst>
                                      </p:cBhvr>
                                      <p:to>
                                        <p:strVal val="visible"/>
                                      </p:to>
                                    </p:set>
                                    <p:animEffect transition="in" filter="dissolve">
                                      <p:cBhvr>
                                        <p:cTn id="7" dur="500"/>
                                        <p:tgtEl>
                                          <p:spTgt spid="289794"/>
                                        </p:tgtEl>
                                      </p:cBhvr>
                                    </p:animEffect>
                                  </p:childTnLst>
                                </p:cTn>
                              </p:par>
                              <p:par>
                                <p:cTn id="8" presetID="9" presetClass="entr" presetSubtype="0" fill="hold" nodeType="withEffect">
                                  <p:stCondLst>
                                    <p:cond delay="0"/>
                                  </p:stCondLst>
                                  <p:childTnLst>
                                    <p:set>
                                      <p:cBhvr>
                                        <p:cTn id="9" dur="1" fill="hold">
                                          <p:stCondLst>
                                            <p:cond delay="0"/>
                                          </p:stCondLst>
                                        </p:cTn>
                                        <p:tgtEl>
                                          <p:spTgt spid="289795"/>
                                        </p:tgtEl>
                                        <p:attrNameLst>
                                          <p:attrName>style.visibility</p:attrName>
                                        </p:attrNameLst>
                                      </p:cBhvr>
                                      <p:to>
                                        <p:strVal val="visible"/>
                                      </p:to>
                                    </p:set>
                                    <p:animEffect transition="in" filter="dissolve">
                                      <p:cBhvr>
                                        <p:cTn id="10" dur="500"/>
                                        <p:tgtEl>
                                          <p:spTgt spid="289795"/>
                                        </p:tgtEl>
                                      </p:cBhvr>
                                    </p:animEffect>
                                  </p:childTnLst>
                                </p:cTn>
                              </p:par>
                              <p:par>
                                <p:cTn id="11" presetID="9" presetClass="entr" presetSubtype="0" fill="hold" nodeType="withEffect">
                                  <p:stCondLst>
                                    <p:cond delay="0"/>
                                  </p:stCondLst>
                                  <p:childTnLst>
                                    <p:set>
                                      <p:cBhvr>
                                        <p:cTn id="12" dur="1" fill="hold">
                                          <p:stCondLst>
                                            <p:cond delay="0"/>
                                          </p:stCondLst>
                                        </p:cTn>
                                        <p:tgtEl>
                                          <p:spTgt spid="289796"/>
                                        </p:tgtEl>
                                        <p:attrNameLst>
                                          <p:attrName>style.visibility</p:attrName>
                                        </p:attrNameLst>
                                      </p:cBhvr>
                                      <p:to>
                                        <p:strVal val="visible"/>
                                      </p:to>
                                    </p:set>
                                    <p:animEffect transition="in" filter="dissolve">
                                      <p:cBhvr>
                                        <p:cTn id="13" dur="500"/>
                                        <p:tgtEl>
                                          <p:spTgt spid="289796"/>
                                        </p:tgtEl>
                                      </p:cBhvr>
                                    </p:animEffect>
                                  </p:childTnLst>
                                </p:cTn>
                              </p:par>
                              <p:par>
                                <p:cTn id="14" presetID="9" presetClass="entr" presetSubtype="0" fill="hold" nodeType="withEffect">
                                  <p:stCondLst>
                                    <p:cond delay="0"/>
                                  </p:stCondLst>
                                  <p:childTnLst>
                                    <p:set>
                                      <p:cBhvr>
                                        <p:cTn id="15" dur="1" fill="hold">
                                          <p:stCondLst>
                                            <p:cond delay="0"/>
                                          </p:stCondLst>
                                        </p:cTn>
                                        <p:tgtEl>
                                          <p:spTgt spid="289797"/>
                                        </p:tgtEl>
                                        <p:attrNameLst>
                                          <p:attrName>style.visibility</p:attrName>
                                        </p:attrNameLst>
                                      </p:cBhvr>
                                      <p:to>
                                        <p:strVal val="visible"/>
                                      </p:to>
                                    </p:set>
                                    <p:animEffect transition="in" filter="dissolve">
                                      <p:cBhvr>
                                        <p:cTn id="16" dur="500"/>
                                        <p:tgtEl>
                                          <p:spTgt spid="289797"/>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289798"/>
                                        </p:tgtEl>
                                        <p:attrNameLst>
                                          <p:attrName>style.visibility</p:attrName>
                                        </p:attrNameLst>
                                      </p:cBhvr>
                                      <p:to>
                                        <p:strVal val="visible"/>
                                      </p:to>
                                    </p:set>
                                    <p:animEffect transition="in" filter="dissolve">
                                      <p:cBhvr>
                                        <p:cTn id="19" dur="500"/>
                                        <p:tgtEl>
                                          <p:spTgt spid="289798"/>
                                        </p:tgtEl>
                                      </p:cBhvr>
                                    </p:animEffect>
                                  </p:childTnLst>
                                </p:cTn>
                              </p:par>
                              <p:par>
                                <p:cTn id="20" presetID="9" presetClass="entr" presetSubtype="0" fill="hold" grpId="0" nodeType="withEffect">
                                  <p:stCondLst>
                                    <p:cond delay="0"/>
                                  </p:stCondLst>
                                  <p:childTnLst>
                                    <p:set>
                                      <p:cBhvr>
                                        <p:cTn id="21" dur="1" fill="hold">
                                          <p:stCondLst>
                                            <p:cond delay="0"/>
                                          </p:stCondLst>
                                        </p:cTn>
                                        <p:tgtEl>
                                          <p:spTgt spid="289799"/>
                                        </p:tgtEl>
                                        <p:attrNameLst>
                                          <p:attrName>style.visibility</p:attrName>
                                        </p:attrNameLst>
                                      </p:cBhvr>
                                      <p:to>
                                        <p:strVal val="visible"/>
                                      </p:to>
                                    </p:set>
                                    <p:animEffect transition="in" filter="dissolve">
                                      <p:cBhvr>
                                        <p:cTn id="22" dur="500"/>
                                        <p:tgtEl>
                                          <p:spTgt spid="289799"/>
                                        </p:tgtEl>
                                      </p:cBhvr>
                                    </p:animEffect>
                                  </p:childTnLst>
                                </p:cTn>
                              </p:par>
                              <p:par>
                                <p:cTn id="23" presetID="9" presetClass="entr" presetSubtype="0" fill="hold" grpId="0" nodeType="withEffect">
                                  <p:stCondLst>
                                    <p:cond delay="0"/>
                                  </p:stCondLst>
                                  <p:childTnLst>
                                    <p:set>
                                      <p:cBhvr>
                                        <p:cTn id="24" dur="1" fill="hold">
                                          <p:stCondLst>
                                            <p:cond delay="0"/>
                                          </p:stCondLst>
                                        </p:cTn>
                                        <p:tgtEl>
                                          <p:spTgt spid="289800"/>
                                        </p:tgtEl>
                                        <p:attrNameLst>
                                          <p:attrName>style.visibility</p:attrName>
                                        </p:attrNameLst>
                                      </p:cBhvr>
                                      <p:to>
                                        <p:strVal val="visible"/>
                                      </p:to>
                                    </p:set>
                                    <p:animEffect transition="in" filter="dissolve">
                                      <p:cBhvr>
                                        <p:cTn id="25" dur="500"/>
                                        <p:tgtEl>
                                          <p:spTgt spid="289800"/>
                                        </p:tgtEl>
                                      </p:cBhvr>
                                    </p:animEffect>
                                  </p:childTnLst>
                                </p:cTn>
                              </p:par>
                              <p:par>
                                <p:cTn id="26" presetID="9" presetClass="entr" presetSubtype="0" fill="hold" grpId="0" nodeType="withEffect">
                                  <p:stCondLst>
                                    <p:cond delay="0"/>
                                  </p:stCondLst>
                                  <p:childTnLst>
                                    <p:set>
                                      <p:cBhvr>
                                        <p:cTn id="27" dur="1" fill="hold">
                                          <p:stCondLst>
                                            <p:cond delay="0"/>
                                          </p:stCondLst>
                                        </p:cTn>
                                        <p:tgtEl>
                                          <p:spTgt spid="289801"/>
                                        </p:tgtEl>
                                        <p:attrNameLst>
                                          <p:attrName>style.visibility</p:attrName>
                                        </p:attrNameLst>
                                      </p:cBhvr>
                                      <p:to>
                                        <p:strVal val="visible"/>
                                      </p:to>
                                    </p:set>
                                    <p:animEffect transition="in" filter="dissolve">
                                      <p:cBhvr>
                                        <p:cTn id="28" dur="500"/>
                                        <p:tgtEl>
                                          <p:spTgt spid="2898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9798" grpId="0"/>
      <p:bldP spid="289799" grpId="0"/>
      <p:bldP spid="289800" grpId="0"/>
      <p:bldP spid="289801"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ChangeArrowheads="1"/>
          </p:cNvSpPr>
          <p:nvPr>
            <p:ph type="title"/>
          </p:nvPr>
        </p:nvSpPr>
        <p:spPr/>
        <p:txBody>
          <a:bodyPr/>
          <a:lstStyle/>
          <a:p>
            <a:endParaRPr lang="en-US" dirty="0"/>
          </a:p>
        </p:txBody>
      </p:sp>
      <p:sp>
        <p:nvSpPr>
          <p:cNvPr id="106499" name="Rectangle 3"/>
          <p:cNvSpPr>
            <a:spLocks noGrp="1" noChangeArrowheads="1"/>
          </p:cNvSpPr>
          <p:nvPr>
            <p:ph idx="1"/>
          </p:nvPr>
        </p:nvSpPr>
        <p:spPr/>
        <p:txBody>
          <a:bodyPr/>
          <a:lstStyle/>
          <a:p>
            <a:pPr>
              <a:buNone/>
            </a:pPr>
            <a:endParaRPr lang="en-US" dirty="0"/>
          </a:p>
          <a:p>
            <a:r>
              <a:rPr lang="en-US" dirty="0"/>
              <a:t>Curved path finder file</a:t>
            </a:r>
          </a:p>
          <a:p>
            <a:pPr lvl="1"/>
            <a:r>
              <a:rPr lang="en-US" dirty="0"/>
              <a:t>Explore the walls</a:t>
            </a:r>
          </a:p>
          <a:p>
            <a:pPr lvl="1"/>
            <a:r>
              <a:rPr lang="en-US" dirty="0"/>
              <a:t>Length or </a:t>
            </a:r>
            <a:r>
              <a:rPr lang="en-US" dirty="0" smtClean="0"/>
              <a:t>direction</a:t>
            </a:r>
            <a:endParaRPr lang="en-US" dirty="0"/>
          </a:p>
          <a:p>
            <a:pPr lvl="1"/>
            <a:r>
              <a:rPr lang="en-US" dirty="0" smtClean="0"/>
              <a:t>Establish tentative </a:t>
            </a:r>
            <a:r>
              <a:rPr lang="en-US" dirty="0"/>
              <a:t>working length.</a:t>
            </a:r>
          </a:p>
          <a:p>
            <a:pPr lvl="1"/>
            <a:r>
              <a:rPr lang="en-US" dirty="0" smtClean="0"/>
              <a:t>Curvature of </a:t>
            </a:r>
            <a:r>
              <a:rPr lang="en-US" dirty="0"/>
              <a:t>canal</a:t>
            </a:r>
          </a:p>
          <a:p>
            <a:pPr>
              <a:buFontTx/>
              <a:buNone/>
            </a:pPr>
            <a:endParaRPr lang="en-US" dirty="0"/>
          </a:p>
          <a:p>
            <a:pPr lvl="1"/>
            <a:endParaRPr lang="en-US" dirty="0"/>
          </a:p>
        </p:txBody>
      </p:sp>
      <p:pic>
        <p:nvPicPr>
          <p:cNvPr id="106501" name="Picture 5" descr="0007">
            <a:hlinkClick r:id="" action="ppaction://noaction"/>
          </p:cNvPr>
          <p:cNvPicPr>
            <a:picLocks noChangeAspect="1" noChangeArrowheads="1"/>
          </p:cNvPicPr>
          <p:nvPr/>
        </p:nvPicPr>
        <p:blipFill>
          <a:blip r:embed="rId3" cstate="print"/>
          <a:srcRect/>
          <a:stretch>
            <a:fillRect/>
          </a:stretch>
        </p:blipFill>
        <p:spPr bwMode="auto">
          <a:xfrm>
            <a:off x="8615363" y="6324600"/>
            <a:ext cx="528637" cy="533400"/>
          </a:xfrm>
          <a:prstGeom prst="rect">
            <a:avLst/>
          </a:prstGeom>
          <a:noFill/>
        </p:spPr>
      </p:pic>
    </p:spTree>
  </p:cSld>
  <p:clrMapOvr>
    <a:masterClrMapping/>
  </p:clrMapOvr>
  <p:transition advClick="0">
    <p:check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06499">
                                            <p:txEl>
                                              <p:pRg st="1" end="1"/>
                                            </p:txEl>
                                          </p:spTgt>
                                        </p:tgtEl>
                                        <p:attrNameLst>
                                          <p:attrName>style.visibility</p:attrName>
                                        </p:attrNameLst>
                                      </p:cBhvr>
                                      <p:to>
                                        <p:strVal val="visible"/>
                                      </p:to>
                                    </p:set>
                                    <p:anim calcmode="lin" valueType="num">
                                      <p:cBhvr additive="base">
                                        <p:cTn id="7" dur="500" fill="hold"/>
                                        <p:tgtEl>
                                          <p:spTgt spid="106499">
                                            <p:txEl>
                                              <p:pRg st="1" end="1"/>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06499">
                                            <p:txEl>
                                              <p:pRg st="1" end="1"/>
                                            </p:txEl>
                                          </p:spTgt>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106499">
                                            <p:txEl>
                                              <p:pRg st="2" end="2"/>
                                            </p:txEl>
                                          </p:spTgt>
                                        </p:tgtEl>
                                        <p:attrNameLst>
                                          <p:attrName>style.visibility</p:attrName>
                                        </p:attrNameLst>
                                      </p:cBhvr>
                                      <p:to>
                                        <p:strVal val="visible"/>
                                      </p:to>
                                    </p:set>
                                    <p:anim calcmode="lin" valueType="num">
                                      <p:cBhvr additive="base">
                                        <p:cTn id="12" dur="500" fill="hold"/>
                                        <p:tgtEl>
                                          <p:spTgt spid="106499">
                                            <p:txEl>
                                              <p:pRg st="2" end="2"/>
                                            </p:txEl>
                                          </p:spTgt>
                                        </p:tgtEl>
                                        <p:attrNameLst>
                                          <p:attrName>ppt_x</p:attrName>
                                        </p:attrNameLst>
                                      </p:cBhvr>
                                      <p:tavLst>
                                        <p:tav tm="0">
                                          <p:val>
                                            <p:strVal val="0-#ppt_w/2"/>
                                          </p:val>
                                        </p:tav>
                                        <p:tav tm="100000">
                                          <p:val>
                                            <p:strVal val="#ppt_x"/>
                                          </p:val>
                                        </p:tav>
                                      </p:tavLst>
                                    </p:anim>
                                    <p:anim calcmode="lin" valueType="num">
                                      <p:cBhvr additive="base">
                                        <p:cTn id="13" dur="500" fill="hold"/>
                                        <p:tgtEl>
                                          <p:spTgt spid="106499">
                                            <p:txEl>
                                              <p:pRg st="2" end="2"/>
                                            </p:txEl>
                                          </p:spTgt>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nodeType="afterEffect">
                                  <p:stCondLst>
                                    <p:cond delay="0"/>
                                  </p:stCondLst>
                                  <p:childTnLst>
                                    <p:set>
                                      <p:cBhvr>
                                        <p:cTn id="16" dur="1" fill="hold">
                                          <p:stCondLst>
                                            <p:cond delay="0"/>
                                          </p:stCondLst>
                                        </p:cTn>
                                        <p:tgtEl>
                                          <p:spTgt spid="106499">
                                            <p:txEl>
                                              <p:pRg st="3" end="3"/>
                                            </p:txEl>
                                          </p:spTgt>
                                        </p:tgtEl>
                                        <p:attrNameLst>
                                          <p:attrName>style.visibility</p:attrName>
                                        </p:attrNameLst>
                                      </p:cBhvr>
                                      <p:to>
                                        <p:strVal val="visible"/>
                                      </p:to>
                                    </p:set>
                                    <p:anim calcmode="lin" valueType="num">
                                      <p:cBhvr additive="base">
                                        <p:cTn id="17" dur="500" fill="hold"/>
                                        <p:tgtEl>
                                          <p:spTgt spid="106499">
                                            <p:txEl>
                                              <p:pRg st="3" end="3"/>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106499">
                                            <p:txEl>
                                              <p:pRg st="3" end="3"/>
                                            </p:txEl>
                                          </p:spTgt>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nodeType="afterEffect">
                                  <p:stCondLst>
                                    <p:cond delay="0"/>
                                  </p:stCondLst>
                                  <p:childTnLst>
                                    <p:set>
                                      <p:cBhvr>
                                        <p:cTn id="21" dur="1" fill="hold">
                                          <p:stCondLst>
                                            <p:cond delay="0"/>
                                          </p:stCondLst>
                                        </p:cTn>
                                        <p:tgtEl>
                                          <p:spTgt spid="106499">
                                            <p:txEl>
                                              <p:pRg st="4" end="4"/>
                                            </p:txEl>
                                          </p:spTgt>
                                        </p:tgtEl>
                                        <p:attrNameLst>
                                          <p:attrName>style.visibility</p:attrName>
                                        </p:attrNameLst>
                                      </p:cBhvr>
                                      <p:to>
                                        <p:strVal val="visible"/>
                                      </p:to>
                                    </p:set>
                                    <p:anim calcmode="lin" valueType="num">
                                      <p:cBhvr additive="base">
                                        <p:cTn id="22" dur="500" fill="hold"/>
                                        <p:tgtEl>
                                          <p:spTgt spid="106499">
                                            <p:txEl>
                                              <p:pRg st="4" end="4"/>
                                            </p:txEl>
                                          </p:spTgt>
                                        </p:tgtEl>
                                        <p:attrNameLst>
                                          <p:attrName>ppt_x</p:attrName>
                                        </p:attrNameLst>
                                      </p:cBhvr>
                                      <p:tavLst>
                                        <p:tav tm="0">
                                          <p:val>
                                            <p:strVal val="0-#ppt_w/2"/>
                                          </p:val>
                                        </p:tav>
                                        <p:tav tm="100000">
                                          <p:val>
                                            <p:strVal val="#ppt_x"/>
                                          </p:val>
                                        </p:tav>
                                      </p:tavLst>
                                    </p:anim>
                                    <p:anim calcmode="lin" valueType="num">
                                      <p:cBhvr additive="base">
                                        <p:cTn id="23" dur="500" fill="hold"/>
                                        <p:tgtEl>
                                          <p:spTgt spid="106499">
                                            <p:txEl>
                                              <p:pRg st="4" end="4"/>
                                            </p:txEl>
                                          </p:spTgt>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8" fill="hold" nodeType="afterEffect">
                                  <p:stCondLst>
                                    <p:cond delay="0"/>
                                  </p:stCondLst>
                                  <p:childTnLst>
                                    <p:set>
                                      <p:cBhvr>
                                        <p:cTn id="26" dur="1" fill="hold">
                                          <p:stCondLst>
                                            <p:cond delay="0"/>
                                          </p:stCondLst>
                                        </p:cTn>
                                        <p:tgtEl>
                                          <p:spTgt spid="106499">
                                            <p:txEl>
                                              <p:pRg st="5" end="5"/>
                                            </p:txEl>
                                          </p:spTgt>
                                        </p:tgtEl>
                                        <p:attrNameLst>
                                          <p:attrName>style.visibility</p:attrName>
                                        </p:attrNameLst>
                                      </p:cBhvr>
                                      <p:to>
                                        <p:strVal val="visible"/>
                                      </p:to>
                                    </p:set>
                                    <p:anim calcmode="lin" valueType="num">
                                      <p:cBhvr additive="base">
                                        <p:cTn id="27" dur="500" fill="hold"/>
                                        <p:tgtEl>
                                          <p:spTgt spid="106499">
                                            <p:txEl>
                                              <p:pRg st="5" end="5"/>
                                            </p:txEl>
                                          </p:spTgt>
                                        </p:tgtEl>
                                        <p:attrNameLst>
                                          <p:attrName>ppt_x</p:attrName>
                                        </p:attrNameLst>
                                      </p:cBhvr>
                                      <p:tavLst>
                                        <p:tav tm="0">
                                          <p:val>
                                            <p:strVal val="0-#ppt_w/2"/>
                                          </p:val>
                                        </p:tav>
                                        <p:tav tm="100000">
                                          <p:val>
                                            <p:strVal val="#ppt_x"/>
                                          </p:val>
                                        </p:tav>
                                      </p:tavLst>
                                    </p:anim>
                                    <p:anim calcmode="lin" valueType="num">
                                      <p:cBhvr additive="base">
                                        <p:cTn id="28" dur="500" fill="hold"/>
                                        <p:tgtEl>
                                          <p:spTgt spid="106499">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8" name="Rectangle 2"/>
          <p:cNvSpPr>
            <a:spLocks noGrp="1" noChangeArrowheads="1"/>
          </p:cNvSpPr>
          <p:nvPr>
            <p:ph type="title"/>
          </p:nvPr>
        </p:nvSpPr>
        <p:spPr/>
        <p:txBody>
          <a:bodyPr/>
          <a:lstStyle/>
          <a:p>
            <a:r>
              <a:rPr lang="en-US" b="0" dirty="0">
                <a:solidFill>
                  <a:srgbClr val="FFC000"/>
                </a:solidFill>
              </a:rPr>
              <a:t>Micro opener &amp; </a:t>
            </a:r>
            <a:r>
              <a:rPr lang="en-US" b="0" dirty="0" err="1">
                <a:solidFill>
                  <a:srgbClr val="FFC000"/>
                </a:solidFill>
              </a:rPr>
              <a:t>Debrider</a:t>
            </a:r>
            <a:r>
              <a:rPr lang="en-US" b="0" dirty="0">
                <a:solidFill>
                  <a:srgbClr val="FFC000"/>
                </a:solidFill>
              </a:rPr>
              <a:t> </a:t>
            </a:r>
          </a:p>
        </p:txBody>
      </p:sp>
      <p:sp>
        <p:nvSpPr>
          <p:cNvPr id="290819" name="Rectangle 3"/>
          <p:cNvSpPr>
            <a:spLocks noGrp="1" noChangeArrowheads="1"/>
          </p:cNvSpPr>
          <p:nvPr>
            <p:ph sz="half" idx="1"/>
          </p:nvPr>
        </p:nvSpPr>
        <p:spPr>
          <a:xfrm>
            <a:off x="1143000" y="762000"/>
            <a:ext cx="3810000" cy="6096000"/>
          </a:xfrm>
        </p:spPr>
        <p:txBody>
          <a:bodyPr/>
          <a:lstStyle/>
          <a:p>
            <a:pPr marL="0" indent="0"/>
            <a:r>
              <a:rPr lang="en-US" dirty="0"/>
              <a:t>Micro opener</a:t>
            </a:r>
          </a:p>
          <a:p>
            <a:pPr marL="457200" lvl="1" indent="0"/>
            <a:r>
              <a:rPr lang="en-US" sz="2000" dirty="0"/>
              <a:t>7 mm K type flutes</a:t>
            </a:r>
          </a:p>
          <a:p>
            <a:pPr marL="457200" lvl="1" indent="0"/>
            <a:r>
              <a:rPr lang="en-US" sz="2000" dirty="0"/>
              <a:t># 10, 15, 0.04, 0.06 tapers</a:t>
            </a:r>
          </a:p>
          <a:p>
            <a:pPr marL="0" indent="0"/>
            <a:endParaRPr lang="en-US" sz="2400" dirty="0">
              <a:solidFill>
                <a:schemeClr val="bg2"/>
              </a:solidFill>
            </a:endParaRPr>
          </a:p>
        </p:txBody>
      </p:sp>
      <p:sp>
        <p:nvSpPr>
          <p:cNvPr id="290820" name="Rectangle 4"/>
          <p:cNvSpPr>
            <a:spLocks noGrp="1" noChangeArrowheads="1"/>
          </p:cNvSpPr>
          <p:nvPr>
            <p:ph sz="half" idx="2"/>
          </p:nvPr>
        </p:nvSpPr>
        <p:spPr>
          <a:xfrm>
            <a:off x="4267200" y="685800"/>
            <a:ext cx="5105400" cy="5867400"/>
          </a:xfrm>
        </p:spPr>
        <p:txBody>
          <a:bodyPr/>
          <a:lstStyle/>
          <a:p>
            <a:pPr marL="0" indent="0"/>
            <a:r>
              <a:rPr lang="en-US" dirty="0"/>
              <a:t>Micro </a:t>
            </a:r>
            <a:r>
              <a:rPr lang="en-US" dirty="0" err="1"/>
              <a:t>debrider</a:t>
            </a:r>
            <a:r>
              <a:rPr lang="en-US" dirty="0"/>
              <a:t> </a:t>
            </a:r>
          </a:p>
          <a:p>
            <a:pPr marL="457200" lvl="1" indent="0"/>
            <a:r>
              <a:rPr lang="en-US" dirty="0" err="1"/>
              <a:t>Hedstrom</a:t>
            </a:r>
            <a:r>
              <a:rPr lang="en-US" dirty="0"/>
              <a:t> cutting configuration </a:t>
            </a:r>
          </a:p>
          <a:p>
            <a:pPr marL="457200" lvl="1" indent="0"/>
            <a:r>
              <a:rPr lang="en-US" dirty="0"/>
              <a:t>.02 taper, sizes #20, 30</a:t>
            </a:r>
          </a:p>
          <a:p>
            <a:pPr marL="457200" lvl="1" indent="0"/>
            <a:r>
              <a:rPr lang="en-US" dirty="0"/>
              <a:t>16mm cutting flutes</a:t>
            </a:r>
          </a:p>
          <a:p>
            <a:pPr marL="457200" lvl="1" indent="0"/>
            <a:r>
              <a:rPr lang="en-US" dirty="0"/>
              <a:t>For hard-to-reach, hard-to-visualize canals</a:t>
            </a:r>
          </a:p>
          <a:p>
            <a:pPr marL="0" indent="0"/>
            <a:endParaRPr lang="en-US" dirty="0">
              <a:solidFill>
                <a:srgbClr val="336699"/>
              </a:solidFill>
            </a:endParaRPr>
          </a:p>
        </p:txBody>
      </p:sp>
      <p:pic>
        <p:nvPicPr>
          <p:cNvPr id="290821" name="Picture 5"/>
          <p:cNvPicPr>
            <a:picLocks noChangeAspect="1" noChangeArrowheads="1"/>
          </p:cNvPicPr>
          <p:nvPr/>
        </p:nvPicPr>
        <p:blipFill>
          <a:blip r:embed="rId3"/>
          <a:srcRect/>
          <a:stretch>
            <a:fillRect/>
          </a:stretch>
        </p:blipFill>
        <p:spPr bwMode="auto">
          <a:xfrm>
            <a:off x="1828800" y="3949729"/>
            <a:ext cx="3657600" cy="2525684"/>
          </a:xfrm>
          <a:prstGeom prst="rect">
            <a:avLst/>
          </a:prstGeom>
          <a:noFill/>
          <a:ln w="28575">
            <a:solidFill>
              <a:srgbClr val="17104C"/>
            </a:solidFill>
            <a:miter lim="800000"/>
            <a:headEnd/>
            <a:tailEnd/>
          </a:ln>
          <a:effectLst/>
        </p:spPr>
      </p:pic>
      <p:pic>
        <p:nvPicPr>
          <p:cNvPr id="290822" name="Picture 6" descr="Micro-Openers and Micro-Debriders"/>
          <p:cNvPicPr>
            <a:picLocks noChangeAspect="1" noChangeArrowheads="1"/>
          </p:cNvPicPr>
          <p:nvPr/>
        </p:nvPicPr>
        <p:blipFill>
          <a:blip r:embed="rId4"/>
          <a:srcRect/>
          <a:stretch>
            <a:fillRect/>
          </a:stretch>
        </p:blipFill>
        <p:spPr bwMode="auto">
          <a:xfrm>
            <a:off x="5791200" y="4802188"/>
            <a:ext cx="2667000" cy="1903412"/>
          </a:xfrm>
          <a:prstGeom prst="rect">
            <a:avLst/>
          </a:prstGeom>
          <a:noFill/>
          <a:ln w="28575">
            <a:solidFill>
              <a:srgbClr val="17104C"/>
            </a:solidFill>
            <a:miter lim="800000"/>
            <a:headEnd/>
            <a:tailEnd/>
          </a:ln>
        </p:spPr>
      </p:pic>
      <p:pic>
        <p:nvPicPr>
          <p:cNvPr id="290823" name="Picture 7" descr="0007">
            <a:hlinkClick r:id="rId5" action="ppaction://hlinksldjump"/>
          </p:cNvPr>
          <p:cNvPicPr>
            <a:picLocks noChangeAspect="1" noChangeArrowheads="1"/>
          </p:cNvPicPr>
          <p:nvPr/>
        </p:nvPicPr>
        <p:blipFill>
          <a:blip r:embed="rId6" cstate="print"/>
          <a:srcRect/>
          <a:stretch>
            <a:fillRect/>
          </a:stretch>
        </p:blipFill>
        <p:spPr bwMode="auto">
          <a:xfrm>
            <a:off x="8615363" y="6324600"/>
            <a:ext cx="528637" cy="533400"/>
          </a:xfrm>
          <a:prstGeom prst="rect">
            <a:avLst/>
          </a:prstGeom>
          <a:noFill/>
        </p:spPr>
      </p:pic>
    </p:spTree>
  </p:cSld>
  <p:clrMapOvr>
    <a:masterClrMapping/>
  </p:clrMapOvr>
  <p:transition advClick="0">
    <p:check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290819">
                                            <p:txEl>
                                              <p:pRg st="0" end="0"/>
                                            </p:txEl>
                                          </p:spTgt>
                                        </p:tgtEl>
                                        <p:attrNameLst>
                                          <p:attrName>style.visibility</p:attrName>
                                        </p:attrNameLst>
                                      </p:cBhvr>
                                      <p:to>
                                        <p:strVal val="visible"/>
                                      </p:to>
                                    </p:set>
                                    <p:animEffect transition="in" filter="dissolve">
                                      <p:cBhvr>
                                        <p:cTn id="7" dur="500"/>
                                        <p:tgtEl>
                                          <p:spTgt spid="290819">
                                            <p:txEl>
                                              <p:pRg st="0" end="0"/>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290819">
                                            <p:txEl>
                                              <p:pRg st="1" end="1"/>
                                            </p:txEl>
                                          </p:spTgt>
                                        </p:tgtEl>
                                        <p:attrNameLst>
                                          <p:attrName>style.visibility</p:attrName>
                                        </p:attrNameLst>
                                      </p:cBhvr>
                                      <p:to>
                                        <p:strVal val="visible"/>
                                      </p:to>
                                    </p:set>
                                    <p:animEffect transition="in" filter="dissolve">
                                      <p:cBhvr>
                                        <p:cTn id="10" dur="500"/>
                                        <p:tgtEl>
                                          <p:spTgt spid="290819">
                                            <p:txEl>
                                              <p:pRg st="1" end="1"/>
                                            </p:txEl>
                                          </p:spTgt>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290819">
                                            <p:txEl>
                                              <p:pRg st="2" end="2"/>
                                            </p:txEl>
                                          </p:spTgt>
                                        </p:tgtEl>
                                        <p:attrNameLst>
                                          <p:attrName>style.visibility</p:attrName>
                                        </p:attrNameLst>
                                      </p:cBhvr>
                                      <p:to>
                                        <p:strVal val="visible"/>
                                      </p:to>
                                    </p:set>
                                    <p:animEffect transition="in" filter="dissolve">
                                      <p:cBhvr>
                                        <p:cTn id="13" dur="500"/>
                                        <p:tgtEl>
                                          <p:spTgt spid="290819">
                                            <p:txEl>
                                              <p:pRg st="2" end="2"/>
                                            </p:txEl>
                                          </p:spTgt>
                                        </p:tgtEl>
                                      </p:cBhvr>
                                    </p:animEffect>
                                  </p:childTnLst>
                                </p:cTn>
                              </p:par>
                              <p:par>
                                <p:cTn id="14" presetID="9" presetClass="entr" presetSubtype="0" fill="hold" nodeType="withEffect">
                                  <p:stCondLst>
                                    <p:cond delay="0"/>
                                  </p:stCondLst>
                                  <p:childTnLst>
                                    <p:set>
                                      <p:cBhvr>
                                        <p:cTn id="15" dur="1" fill="hold">
                                          <p:stCondLst>
                                            <p:cond delay="0"/>
                                          </p:stCondLst>
                                        </p:cTn>
                                        <p:tgtEl>
                                          <p:spTgt spid="290821"/>
                                        </p:tgtEl>
                                        <p:attrNameLst>
                                          <p:attrName>style.visibility</p:attrName>
                                        </p:attrNameLst>
                                      </p:cBhvr>
                                      <p:to>
                                        <p:strVal val="visible"/>
                                      </p:to>
                                    </p:set>
                                    <p:animEffect transition="in" filter="dissolve">
                                      <p:cBhvr>
                                        <p:cTn id="16" dur="500"/>
                                        <p:tgtEl>
                                          <p:spTgt spid="290821"/>
                                        </p:tgtEl>
                                      </p:cBhvr>
                                    </p:animEffect>
                                  </p:childTnLst>
                                </p:cTn>
                              </p:par>
                              <p:par>
                                <p:cTn id="17" presetID="9" presetClass="entr" presetSubtype="0" fill="hold" nodeType="withEffect">
                                  <p:stCondLst>
                                    <p:cond delay="0"/>
                                  </p:stCondLst>
                                  <p:childTnLst>
                                    <p:set>
                                      <p:cBhvr>
                                        <p:cTn id="18" dur="1" fill="hold">
                                          <p:stCondLst>
                                            <p:cond delay="0"/>
                                          </p:stCondLst>
                                        </p:cTn>
                                        <p:tgtEl>
                                          <p:spTgt spid="290822"/>
                                        </p:tgtEl>
                                        <p:attrNameLst>
                                          <p:attrName>style.visibility</p:attrName>
                                        </p:attrNameLst>
                                      </p:cBhvr>
                                      <p:to>
                                        <p:strVal val="visible"/>
                                      </p:to>
                                    </p:set>
                                    <p:animEffect transition="in" filter="dissolve">
                                      <p:cBhvr>
                                        <p:cTn id="19" dur="500"/>
                                        <p:tgtEl>
                                          <p:spTgt spid="290822"/>
                                        </p:tgtEl>
                                      </p:cBhvr>
                                    </p:animEffect>
                                  </p:childTnLst>
                                </p:cTn>
                              </p:par>
                              <p:par>
                                <p:cTn id="20" presetID="5" presetClass="entr" presetSubtype="10" fill="hold" nodeType="withEffect">
                                  <p:stCondLst>
                                    <p:cond delay="0"/>
                                  </p:stCondLst>
                                  <p:childTnLst>
                                    <p:set>
                                      <p:cBhvr>
                                        <p:cTn id="21" dur="1" fill="hold">
                                          <p:stCondLst>
                                            <p:cond delay="0"/>
                                          </p:stCondLst>
                                        </p:cTn>
                                        <p:tgtEl>
                                          <p:spTgt spid="290820">
                                            <p:txEl>
                                              <p:pRg st="0" end="0"/>
                                            </p:txEl>
                                          </p:spTgt>
                                        </p:tgtEl>
                                        <p:attrNameLst>
                                          <p:attrName>style.visibility</p:attrName>
                                        </p:attrNameLst>
                                      </p:cBhvr>
                                      <p:to>
                                        <p:strVal val="visible"/>
                                      </p:to>
                                    </p:set>
                                    <p:animEffect transition="in" filter="checkerboard(across)">
                                      <p:cBhvr>
                                        <p:cTn id="22" dur="500"/>
                                        <p:tgtEl>
                                          <p:spTgt spid="290820">
                                            <p:txEl>
                                              <p:pRg st="0" end="0"/>
                                            </p:txEl>
                                          </p:spTgt>
                                        </p:tgtEl>
                                      </p:cBhvr>
                                    </p:animEffect>
                                  </p:childTnLst>
                                </p:cTn>
                              </p:par>
                              <p:par>
                                <p:cTn id="23" presetID="5" presetClass="entr" presetSubtype="10" fill="hold" nodeType="withEffect">
                                  <p:stCondLst>
                                    <p:cond delay="0"/>
                                  </p:stCondLst>
                                  <p:childTnLst>
                                    <p:set>
                                      <p:cBhvr>
                                        <p:cTn id="24" dur="1" fill="hold">
                                          <p:stCondLst>
                                            <p:cond delay="0"/>
                                          </p:stCondLst>
                                        </p:cTn>
                                        <p:tgtEl>
                                          <p:spTgt spid="290820">
                                            <p:txEl>
                                              <p:pRg st="1" end="1"/>
                                            </p:txEl>
                                          </p:spTgt>
                                        </p:tgtEl>
                                        <p:attrNameLst>
                                          <p:attrName>style.visibility</p:attrName>
                                        </p:attrNameLst>
                                      </p:cBhvr>
                                      <p:to>
                                        <p:strVal val="visible"/>
                                      </p:to>
                                    </p:set>
                                    <p:animEffect transition="in" filter="checkerboard(across)">
                                      <p:cBhvr>
                                        <p:cTn id="25" dur="500"/>
                                        <p:tgtEl>
                                          <p:spTgt spid="290820">
                                            <p:txEl>
                                              <p:pRg st="1" end="1"/>
                                            </p:txEl>
                                          </p:spTgt>
                                        </p:tgtEl>
                                      </p:cBhvr>
                                    </p:animEffect>
                                  </p:childTnLst>
                                </p:cTn>
                              </p:par>
                              <p:par>
                                <p:cTn id="26" presetID="5" presetClass="entr" presetSubtype="10" fill="hold" nodeType="withEffect">
                                  <p:stCondLst>
                                    <p:cond delay="0"/>
                                  </p:stCondLst>
                                  <p:childTnLst>
                                    <p:set>
                                      <p:cBhvr>
                                        <p:cTn id="27" dur="1" fill="hold">
                                          <p:stCondLst>
                                            <p:cond delay="0"/>
                                          </p:stCondLst>
                                        </p:cTn>
                                        <p:tgtEl>
                                          <p:spTgt spid="290820">
                                            <p:txEl>
                                              <p:pRg st="2" end="2"/>
                                            </p:txEl>
                                          </p:spTgt>
                                        </p:tgtEl>
                                        <p:attrNameLst>
                                          <p:attrName>style.visibility</p:attrName>
                                        </p:attrNameLst>
                                      </p:cBhvr>
                                      <p:to>
                                        <p:strVal val="visible"/>
                                      </p:to>
                                    </p:set>
                                    <p:animEffect transition="in" filter="checkerboard(across)">
                                      <p:cBhvr>
                                        <p:cTn id="28" dur="500"/>
                                        <p:tgtEl>
                                          <p:spTgt spid="290820">
                                            <p:txEl>
                                              <p:pRg st="2" end="2"/>
                                            </p:txEl>
                                          </p:spTgt>
                                        </p:tgtEl>
                                      </p:cBhvr>
                                    </p:animEffect>
                                  </p:childTnLst>
                                </p:cTn>
                              </p:par>
                              <p:par>
                                <p:cTn id="29" presetID="5" presetClass="entr" presetSubtype="10" fill="hold" nodeType="withEffect">
                                  <p:stCondLst>
                                    <p:cond delay="0"/>
                                  </p:stCondLst>
                                  <p:childTnLst>
                                    <p:set>
                                      <p:cBhvr>
                                        <p:cTn id="30" dur="1" fill="hold">
                                          <p:stCondLst>
                                            <p:cond delay="0"/>
                                          </p:stCondLst>
                                        </p:cTn>
                                        <p:tgtEl>
                                          <p:spTgt spid="290820">
                                            <p:txEl>
                                              <p:pRg st="3" end="3"/>
                                            </p:txEl>
                                          </p:spTgt>
                                        </p:tgtEl>
                                        <p:attrNameLst>
                                          <p:attrName>style.visibility</p:attrName>
                                        </p:attrNameLst>
                                      </p:cBhvr>
                                      <p:to>
                                        <p:strVal val="visible"/>
                                      </p:to>
                                    </p:set>
                                    <p:animEffect transition="in" filter="checkerboard(across)">
                                      <p:cBhvr>
                                        <p:cTn id="31" dur="500"/>
                                        <p:tgtEl>
                                          <p:spTgt spid="290820">
                                            <p:txEl>
                                              <p:pRg st="3" end="3"/>
                                            </p:txEl>
                                          </p:spTgt>
                                        </p:tgtEl>
                                      </p:cBhvr>
                                    </p:animEffect>
                                  </p:childTnLst>
                                </p:cTn>
                              </p:par>
                              <p:par>
                                <p:cTn id="32" presetID="5" presetClass="entr" presetSubtype="10" fill="hold" nodeType="withEffect">
                                  <p:stCondLst>
                                    <p:cond delay="0"/>
                                  </p:stCondLst>
                                  <p:childTnLst>
                                    <p:set>
                                      <p:cBhvr>
                                        <p:cTn id="33" dur="1" fill="hold">
                                          <p:stCondLst>
                                            <p:cond delay="0"/>
                                          </p:stCondLst>
                                        </p:cTn>
                                        <p:tgtEl>
                                          <p:spTgt spid="290820">
                                            <p:txEl>
                                              <p:pRg st="4" end="4"/>
                                            </p:txEl>
                                          </p:spTgt>
                                        </p:tgtEl>
                                        <p:attrNameLst>
                                          <p:attrName>style.visibility</p:attrName>
                                        </p:attrNameLst>
                                      </p:cBhvr>
                                      <p:to>
                                        <p:strVal val="visible"/>
                                      </p:to>
                                    </p:set>
                                    <p:animEffect transition="in" filter="checkerboard(across)">
                                      <p:cBhvr>
                                        <p:cTn id="34" dur="500"/>
                                        <p:tgtEl>
                                          <p:spTgt spid="290820">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0819" grpId="0" build="p"/>
    </p:bldLst>
  </p:timing>
</p:sld>
</file>

<file path=ppt/slides/slide26.xml><?xml version="1.0" encoding="utf-8"?>
<p:sld xmlns:a="http://schemas.openxmlformats.org/drawingml/2006/main" xmlns:r="http://schemas.openxmlformats.org/officeDocument/2006/relationships" xmlns:p="http://schemas.openxmlformats.org/presentationml/2006/main" showMasterSp="0">
  <p:cSld>
    <p:bg>
      <p:bgPr>
        <a:solidFill>
          <a:schemeClr val="tx2"/>
        </a:solidFill>
        <a:effectLst/>
      </p:bgPr>
    </p:bg>
    <p:spTree>
      <p:nvGrpSpPr>
        <p:cNvPr id="1" name=""/>
        <p:cNvGrpSpPr/>
        <p:nvPr/>
      </p:nvGrpSpPr>
      <p:grpSpPr>
        <a:xfrm>
          <a:off x="0" y="0"/>
          <a:ext cx="0" cy="0"/>
          <a:chOff x="0" y="0"/>
          <a:chExt cx="0" cy="0"/>
        </a:xfrm>
      </p:grpSpPr>
      <p:sp>
        <p:nvSpPr>
          <p:cNvPr id="96258" name="Rectangle 2"/>
          <p:cNvSpPr>
            <a:spLocks noGrp="1" noChangeArrowheads="1"/>
          </p:cNvSpPr>
          <p:nvPr>
            <p:ph type="title"/>
          </p:nvPr>
        </p:nvSpPr>
        <p:spPr/>
        <p:txBody>
          <a:bodyPr/>
          <a:lstStyle/>
          <a:p>
            <a:endParaRPr lang="en-US"/>
          </a:p>
        </p:txBody>
      </p:sp>
      <p:sp>
        <p:nvSpPr>
          <p:cNvPr id="96259" name="Rectangle 3"/>
          <p:cNvSpPr>
            <a:spLocks noGrp="1" noChangeArrowheads="1"/>
          </p:cNvSpPr>
          <p:nvPr>
            <p:ph type="body" idx="1"/>
          </p:nvPr>
        </p:nvSpPr>
        <p:spPr/>
        <p:txBody>
          <a:bodyPr/>
          <a:lstStyle/>
          <a:p>
            <a:endParaRPr lang="en-US"/>
          </a:p>
        </p:txBody>
      </p:sp>
      <p:pic>
        <p:nvPicPr>
          <p:cNvPr id="96260" name="Picture 4" descr="Tulips Photo">
            <a:hlinkClick r:id="rId3"/>
          </p:cNvPr>
          <p:cNvPicPr>
            <a:picLocks noChangeAspect="1" noChangeArrowheads="1"/>
          </p:cNvPicPr>
          <p:nvPr/>
        </p:nvPicPr>
        <p:blipFill>
          <a:blip r:embed="rId4"/>
          <a:srcRect b="4445"/>
          <a:stretch>
            <a:fillRect/>
          </a:stretch>
        </p:blipFill>
        <p:spPr bwMode="auto">
          <a:xfrm>
            <a:off x="457200" y="228600"/>
            <a:ext cx="8305800" cy="6477000"/>
          </a:xfrm>
          <a:prstGeom prst="rect">
            <a:avLst/>
          </a:prstGeom>
          <a:noFill/>
          <a:ln w="9525">
            <a:noFill/>
            <a:miter lim="800000"/>
            <a:headEnd/>
            <a:tailEnd/>
          </a:ln>
        </p:spPr>
      </p:pic>
      <p:sp>
        <p:nvSpPr>
          <p:cNvPr id="96262" name="AutoShape 6"/>
          <p:cNvSpPr>
            <a:spLocks noChangeArrowheads="1"/>
          </p:cNvSpPr>
          <p:nvPr/>
        </p:nvSpPr>
        <p:spPr bwMode="auto">
          <a:xfrm>
            <a:off x="914400" y="304800"/>
            <a:ext cx="7010400" cy="6248400"/>
          </a:xfrm>
          <a:prstGeom prst="flowChartMagneticTape">
            <a:avLst/>
          </a:prstGeom>
          <a:solidFill>
            <a:srgbClr val="BE6698"/>
          </a:solidFill>
          <a:ln w="9525">
            <a:solidFill>
              <a:schemeClr val="tx1"/>
            </a:solidFill>
            <a:miter lim="800000"/>
            <a:headEnd/>
            <a:tailEnd/>
          </a:ln>
          <a:effectLst/>
        </p:spPr>
        <p:txBody>
          <a:bodyPr wrap="none" anchor="ctr"/>
          <a:lstStyle/>
          <a:p>
            <a:pPr algn="ctr"/>
            <a:r>
              <a:rPr lang="en-US" sz="4000" dirty="0" smtClean="0">
                <a:solidFill>
                  <a:schemeClr val="accent1"/>
                </a:solidFill>
              </a:rPr>
              <a:t>Hand Instruments </a:t>
            </a:r>
            <a:br>
              <a:rPr lang="en-US" sz="4000" dirty="0" smtClean="0">
                <a:solidFill>
                  <a:schemeClr val="accent1"/>
                </a:solidFill>
              </a:rPr>
            </a:br>
            <a:endParaRPr lang="en-US" sz="4000" dirty="0">
              <a:solidFill>
                <a:schemeClr val="accent1"/>
              </a:solidFill>
            </a:endParaRPr>
          </a:p>
        </p:txBody>
      </p:sp>
    </p:spTree>
  </p:cSld>
  <p:clrMapOvr>
    <a:masterClrMapping/>
  </p:clrMapOvr>
  <p:transition advClick="0">
    <p:checke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2"/>
          <p:cNvSpPr>
            <a:spLocks noGrp="1" noChangeArrowheads="1"/>
          </p:cNvSpPr>
          <p:nvPr>
            <p:ph type="title"/>
          </p:nvPr>
        </p:nvSpPr>
        <p:spPr>
          <a:xfrm>
            <a:off x="609600" y="914400"/>
            <a:ext cx="7543800" cy="838200"/>
          </a:xfrm>
        </p:spPr>
        <p:txBody>
          <a:bodyPr/>
          <a:lstStyle/>
          <a:p>
            <a:endParaRPr lang="en-US" sz="2800" dirty="0"/>
          </a:p>
        </p:txBody>
      </p:sp>
      <p:sp>
        <p:nvSpPr>
          <p:cNvPr id="242691" name="Rectangle 3"/>
          <p:cNvSpPr>
            <a:spLocks noGrp="1" noChangeArrowheads="1"/>
          </p:cNvSpPr>
          <p:nvPr>
            <p:ph idx="1"/>
          </p:nvPr>
        </p:nvSpPr>
        <p:spPr>
          <a:xfrm>
            <a:off x="1143000" y="1295400"/>
            <a:ext cx="2514600" cy="1905000"/>
          </a:xfrm>
        </p:spPr>
        <p:txBody>
          <a:bodyPr/>
          <a:lstStyle/>
          <a:p>
            <a:pPr>
              <a:lnSpc>
                <a:spcPct val="110000"/>
              </a:lnSpc>
            </a:pPr>
            <a:r>
              <a:rPr lang="en-US" sz="2000" dirty="0">
                <a:solidFill>
                  <a:srgbClr val="FFC000"/>
                </a:solidFill>
              </a:rPr>
              <a:t>Barbed broaches </a:t>
            </a:r>
          </a:p>
          <a:p>
            <a:pPr>
              <a:lnSpc>
                <a:spcPct val="110000"/>
              </a:lnSpc>
            </a:pPr>
            <a:r>
              <a:rPr lang="en-US" sz="2000" dirty="0">
                <a:solidFill>
                  <a:srgbClr val="FFC000"/>
                </a:solidFill>
              </a:rPr>
              <a:t>R-type Rasps</a:t>
            </a:r>
          </a:p>
          <a:p>
            <a:pPr>
              <a:lnSpc>
                <a:spcPct val="90000"/>
              </a:lnSpc>
            </a:pPr>
            <a:r>
              <a:rPr lang="en-US" sz="2000" dirty="0">
                <a:solidFill>
                  <a:srgbClr val="FFC000"/>
                </a:solidFill>
              </a:rPr>
              <a:t>Probes</a:t>
            </a:r>
          </a:p>
          <a:p>
            <a:pPr>
              <a:lnSpc>
                <a:spcPct val="90000"/>
              </a:lnSpc>
            </a:pPr>
            <a:r>
              <a:rPr lang="en-US" sz="2000" dirty="0">
                <a:solidFill>
                  <a:srgbClr val="FFC000"/>
                </a:solidFill>
              </a:rPr>
              <a:t>Applicators</a:t>
            </a:r>
            <a:r>
              <a:rPr lang="en-US" sz="2400" dirty="0">
                <a:solidFill>
                  <a:srgbClr val="FFC000"/>
                </a:solidFill>
              </a:rPr>
              <a:t> </a:t>
            </a:r>
          </a:p>
        </p:txBody>
      </p:sp>
      <p:pic>
        <p:nvPicPr>
          <p:cNvPr id="242692" name="Picture 4" descr="Picture 121"/>
          <p:cNvPicPr>
            <a:picLocks noChangeAspect="1" noChangeArrowheads="1"/>
          </p:cNvPicPr>
          <p:nvPr/>
        </p:nvPicPr>
        <p:blipFill>
          <a:blip r:embed="rId3">
            <a:lum bright="-18000" contrast="42000"/>
          </a:blip>
          <a:srcRect/>
          <a:stretch>
            <a:fillRect/>
          </a:stretch>
        </p:blipFill>
        <p:spPr bwMode="auto">
          <a:xfrm>
            <a:off x="3358564" y="2964727"/>
            <a:ext cx="3499436" cy="3434485"/>
          </a:xfrm>
          <a:prstGeom prst="rect">
            <a:avLst/>
          </a:prstGeom>
          <a:noFill/>
          <a:ln w="28575">
            <a:solidFill>
              <a:srgbClr val="336699"/>
            </a:solidFill>
            <a:miter lim="800000"/>
            <a:headEnd/>
            <a:tailEnd/>
          </a:ln>
        </p:spPr>
      </p:pic>
      <p:pic>
        <p:nvPicPr>
          <p:cNvPr id="242693" name="Picture 5" descr="Picture29"/>
          <p:cNvPicPr>
            <a:picLocks noChangeAspect="1" noChangeArrowheads="1"/>
          </p:cNvPicPr>
          <p:nvPr/>
        </p:nvPicPr>
        <p:blipFill>
          <a:blip r:embed="rId4"/>
          <a:srcRect t="6206" b="3815"/>
          <a:stretch>
            <a:fillRect/>
          </a:stretch>
        </p:blipFill>
        <p:spPr bwMode="auto">
          <a:xfrm>
            <a:off x="7162800" y="1752600"/>
            <a:ext cx="1771650" cy="2057400"/>
          </a:xfrm>
          <a:prstGeom prst="rect">
            <a:avLst/>
          </a:prstGeom>
          <a:noFill/>
          <a:ln w="28575">
            <a:solidFill>
              <a:srgbClr val="336699"/>
            </a:solidFill>
            <a:miter lim="800000"/>
            <a:headEnd/>
            <a:tailEnd/>
          </a:ln>
        </p:spPr>
      </p:pic>
      <p:pic>
        <p:nvPicPr>
          <p:cNvPr id="242694" name="Picture 6" descr="Picture 122"/>
          <p:cNvPicPr>
            <a:picLocks noChangeAspect="1" noChangeArrowheads="1"/>
          </p:cNvPicPr>
          <p:nvPr/>
        </p:nvPicPr>
        <p:blipFill>
          <a:blip r:embed="rId5">
            <a:lum bright="6000" contrast="12000"/>
          </a:blip>
          <a:srcRect b="4160"/>
          <a:stretch>
            <a:fillRect/>
          </a:stretch>
        </p:blipFill>
        <p:spPr bwMode="auto">
          <a:xfrm>
            <a:off x="1028700" y="3886200"/>
            <a:ext cx="2095500" cy="2514600"/>
          </a:xfrm>
          <a:prstGeom prst="rect">
            <a:avLst/>
          </a:prstGeom>
          <a:noFill/>
          <a:ln w="28575">
            <a:solidFill>
              <a:srgbClr val="336699"/>
            </a:solidFill>
            <a:miter lim="800000"/>
            <a:headEnd/>
            <a:tailEnd/>
          </a:ln>
        </p:spPr>
      </p:pic>
      <p:pic>
        <p:nvPicPr>
          <p:cNvPr id="242695" name="Picture 7" descr="barbed broach"/>
          <p:cNvPicPr>
            <a:picLocks noChangeAspect="1" noChangeArrowheads="1"/>
          </p:cNvPicPr>
          <p:nvPr/>
        </p:nvPicPr>
        <p:blipFill>
          <a:blip r:embed="rId6"/>
          <a:srcRect b="35233"/>
          <a:stretch>
            <a:fillRect/>
          </a:stretch>
        </p:blipFill>
        <p:spPr bwMode="auto">
          <a:xfrm>
            <a:off x="304800" y="152400"/>
            <a:ext cx="1676400" cy="685800"/>
          </a:xfrm>
          <a:prstGeom prst="rect">
            <a:avLst/>
          </a:prstGeom>
          <a:solidFill>
            <a:srgbClr val="CC1034"/>
          </a:solidFill>
          <a:ln w="28575">
            <a:solidFill>
              <a:srgbClr val="336699"/>
            </a:solidFill>
            <a:miter lim="800000"/>
            <a:headEnd/>
            <a:tailEnd/>
          </a:ln>
        </p:spPr>
      </p:pic>
    </p:spTree>
  </p:cSld>
  <p:clrMapOvr>
    <a:masterClrMapping/>
  </p:clrMapOvr>
  <p:transition advClick="0">
    <p:checke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4738" name="Picture 2" descr="coh6 barb"/>
          <p:cNvPicPr>
            <a:picLocks noChangeAspect="1" noChangeArrowheads="1"/>
          </p:cNvPicPr>
          <p:nvPr/>
        </p:nvPicPr>
        <p:blipFill>
          <a:blip r:embed="rId3">
            <a:lum contrast="12000"/>
          </a:blip>
          <a:srcRect l="2740" t="2608" b="6139"/>
          <a:stretch>
            <a:fillRect/>
          </a:stretch>
        </p:blipFill>
        <p:spPr bwMode="auto">
          <a:xfrm>
            <a:off x="1066800" y="1600200"/>
            <a:ext cx="7543800" cy="3719009"/>
          </a:xfrm>
          <a:prstGeom prst="rect">
            <a:avLst/>
          </a:prstGeom>
          <a:noFill/>
          <a:ln w="28575">
            <a:solidFill>
              <a:srgbClr val="336699"/>
            </a:solidFill>
            <a:miter lim="800000"/>
            <a:headEnd/>
            <a:tailEnd/>
          </a:ln>
        </p:spPr>
      </p:pic>
      <p:pic>
        <p:nvPicPr>
          <p:cNvPr id="244739" name="Picture 3" descr="mes broach"/>
          <p:cNvPicPr>
            <a:picLocks noChangeAspect="1" noChangeArrowheads="1"/>
          </p:cNvPicPr>
          <p:nvPr/>
        </p:nvPicPr>
        <p:blipFill>
          <a:blip r:embed="rId4"/>
          <a:srcRect l="11992" t="31107" r="14244" b="31207"/>
          <a:stretch>
            <a:fillRect/>
          </a:stretch>
        </p:blipFill>
        <p:spPr bwMode="auto">
          <a:xfrm>
            <a:off x="2133600" y="228600"/>
            <a:ext cx="4724400" cy="1066800"/>
          </a:xfrm>
          <a:prstGeom prst="rect">
            <a:avLst/>
          </a:prstGeom>
          <a:noFill/>
          <a:ln w="28575">
            <a:solidFill>
              <a:srgbClr val="336699"/>
            </a:solidFill>
            <a:miter lim="800000"/>
            <a:headEnd/>
            <a:tailEnd/>
          </a:ln>
        </p:spPr>
      </p:pic>
      <p:pic>
        <p:nvPicPr>
          <p:cNvPr id="244740" name="Picture 4" descr="antaeos barb brioach"/>
          <p:cNvPicPr>
            <a:picLocks noChangeAspect="1" noChangeArrowheads="1"/>
          </p:cNvPicPr>
          <p:nvPr/>
        </p:nvPicPr>
        <p:blipFill>
          <a:blip r:embed="rId5" cstate="print"/>
          <a:srcRect l="3922" r="15686" b="5882"/>
          <a:stretch>
            <a:fillRect/>
          </a:stretch>
        </p:blipFill>
        <p:spPr bwMode="auto">
          <a:xfrm>
            <a:off x="914400" y="4267200"/>
            <a:ext cx="2819400" cy="2474913"/>
          </a:xfrm>
          <a:prstGeom prst="rect">
            <a:avLst/>
          </a:prstGeom>
          <a:noFill/>
          <a:ln w="28575">
            <a:solidFill>
              <a:srgbClr val="336699"/>
            </a:solidFill>
            <a:miter lim="800000"/>
            <a:headEnd/>
            <a:tailEnd/>
          </a:ln>
        </p:spPr>
      </p:pic>
    </p:spTree>
  </p:cSld>
  <p:clrMapOvr>
    <a:masterClrMapping/>
  </p:clrMapOvr>
  <p:transition advClick="0">
    <p:check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244738"/>
                                        </p:tgtEl>
                                        <p:attrNameLst>
                                          <p:attrName>style.visibility</p:attrName>
                                        </p:attrNameLst>
                                      </p:cBhvr>
                                      <p:to>
                                        <p:strVal val="visible"/>
                                      </p:to>
                                    </p:set>
                                    <p:animEffect transition="in" filter="dissolve">
                                      <p:cBhvr>
                                        <p:cTn id="7" dur="500"/>
                                        <p:tgtEl>
                                          <p:spTgt spid="244738"/>
                                        </p:tgtEl>
                                      </p:cBhvr>
                                    </p:animEffect>
                                  </p:childTnLst>
                                </p:cTn>
                              </p:par>
                              <p:par>
                                <p:cTn id="8" presetID="9" presetClass="entr" presetSubtype="0" fill="hold" nodeType="withEffect">
                                  <p:stCondLst>
                                    <p:cond delay="0"/>
                                  </p:stCondLst>
                                  <p:childTnLst>
                                    <p:set>
                                      <p:cBhvr>
                                        <p:cTn id="9" dur="1" fill="hold">
                                          <p:stCondLst>
                                            <p:cond delay="0"/>
                                          </p:stCondLst>
                                        </p:cTn>
                                        <p:tgtEl>
                                          <p:spTgt spid="244739"/>
                                        </p:tgtEl>
                                        <p:attrNameLst>
                                          <p:attrName>style.visibility</p:attrName>
                                        </p:attrNameLst>
                                      </p:cBhvr>
                                      <p:to>
                                        <p:strVal val="visible"/>
                                      </p:to>
                                    </p:set>
                                    <p:animEffect transition="in" filter="dissolve">
                                      <p:cBhvr>
                                        <p:cTn id="10" dur="500"/>
                                        <p:tgtEl>
                                          <p:spTgt spid="244739"/>
                                        </p:tgtEl>
                                      </p:cBhvr>
                                    </p:animEffect>
                                  </p:childTnLst>
                                </p:cTn>
                              </p:par>
                            </p:childTnLst>
                          </p:cTn>
                        </p:par>
                        <p:par>
                          <p:cTn id="11" fill="hold">
                            <p:stCondLst>
                              <p:cond delay="500"/>
                            </p:stCondLst>
                            <p:childTnLst>
                              <p:par>
                                <p:cTn id="12" presetID="9" presetClass="entr" presetSubtype="0" fill="hold" nodeType="afterEffect">
                                  <p:stCondLst>
                                    <p:cond delay="0"/>
                                  </p:stCondLst>
                                  <p:childTnLst>
                                    <p:set>
                                      <p:cBhvr>
                                        <p:cTn id="13" dur="1" fill="hold">
                                          <p:stCondLst>
                                            <p:cond delay="0"/>
                                          </p:stCondLst>
                                        </p:cTn>
                                        <p:tgtEl>
                                          <p:spTgt spid="244740"/>
                                        </p:tgtEl>
                                        <p:attrNameLst>
                                          <p:attrName>style.visibility</p:attrName>
                                        </p:attrNameLst>
                                      </p:cBhvr>
                                      <p:to>
                                        <p:strVal val="visible"/>
                                      </p:to>
                                    </p:set>
                                    <p:animEffect transition="in" filter="dissolve">
                                      <p:cBhvr>
                                        <p:cTn id="14" dur="500"/>
                                        <p:tgtEl>
                                          <p:spTgt spid="2447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2"/>
          <p:cNvSpPr>
            <a:spLocks noGrp="1" noChangeArrowheads="1"/>
          </p:cNvSpPr>
          <p:nvPr>
            <p:ph type="title"/>
          </p:nvPr>
        </p:nvSpPr>
        <p:spPr>
          <a:xfrm>
            <a:off x="838200" y="0"/>
            <a:ext cx="8305800" cy="990600"/>
          </a:xfrm>
        </p:spPr>
        <p:txBody>
          <a:bodyPr/>
          <a:lstStyle/>
          <a:p>
            <a:r>
              <a:rPr lang="en-US" sz="2400"/>
              <a:t>K –Type Reamers &amp; Files (Ansi 28)</a:t>
            </a:r>
          </a:p>
        </p:txBody>
      </p:sp>
      <p:sp>
        <p:nvSpPr>
          <p:cNvPr id="245763" name="Rectangle 3"/>
          <p:cNvSpPr>
            <a:spLocks noGrp="1" noChangeArrowheads="1"/>
          </p:cNvSpPr>
          <p:nvPr>
            <p:ph idx="1"/>
          </p:nvPr>
        </p:nvSpPr>
        <p:spPr>
          <a:xfrm>
            <a:off x="1143000" y="1524000"/>
            <a:ext cx="8229600" cy="4114800"/>
          </a:xfrm>
        </p:spPr>
        <p:txBody>
          <a:bodyPr/>
          <a:lstStyle/>
          <a:p>
            <a:r>
              <a:rPr lang="en-US" sz="2000" dirty="0"/>
              <a:t>History- 1904</a:t>
            </a:r>
          </a:p>
          <a:p>
            <a:r>
              <a:rPr lang="en-US" sz="2000" dirty="0"/>
              <a:t>Manufacturing – 2 types</a:t>
            </a:r>
          </a:p>
          <a:p>
            <a:pPr lvl="1"/>
            <a:r>
              <a:rPr lang="en-US" sz="1800" dirty="0" smtClean="0"/>
              <a:t>Rake</a:t>
            </a:r>
            <a:endParaRPr lang="en-US" sz="1800" dirty="0"/>
          </a:p>
          <a:p>
            <a:r>
              <a:rPr lang="en-US" sz="2000" dirty="0"/>
              <a:t>Reamers</a:t>
            </a:r>
          </a:p>
          <a:p>
            <a:r>
              <a:rPr lang="en-US" sz="2000" dirty="0" smtClean="0"/>
              <a:t>Files</a:t>
            </a:r>
          </a:p>
        </p:txBody>
      </p:sp>
      <p:pic>
        <p:nvPicPr>
          <p:cNvPr id="245764" name="Picture 4"/>
          <p:cNvPicPr>
            <a:picLocks noChangeAspect="1" noChangeArrowheads="1"/>
          </p:cNvPicPr>
          <p:nvPr/>
        </p:nvPicPr>
        <p:blipFill>
          <a:blip r:embed="rId3">
            <a:lum contrast="12000"/>
          </a:blip>
          <a:srcRect/>
          <a:stretch>
            <a:fillRect/>
          </a:stretch>
        </p:blipFill>
        <p:spPr bwMode="auto">
          <a:xfrm>
            <a:off x="4800600" y="1752600"/>
            <a:ext cx="4038600" cy="1589598"/>
          </a:xfrm>
          <a:prstGeom prst="rect">
            <a:avLst/>
          </a:prstGeom>
          <a:noFill/>
          <a:ln w="38100" cmpd="dbl">
            <a:solidFill>
              <a:srgbClr val="336699"/>
            </a:solidFill>
            <a:miter lim="800000"/>
            <a:headEnd/>
            <a:tailEnd/>
          </a:ln>
          <a:effectLst/>
        </p:spPr>
      </p:pic>
      <p:pic>
        <p:nvPicPr>
          <p:cNvPr id="245765" name="Picture 5"/>
          <p:cNvPicPr>
            <a:picLocks noChangeAspect="1" noChangeArrowheads="1"/>
          </p:cNvPicPr>
          <p:nvPr/>
        </p:nvPicPr>
        <p:blipFill>
          <a:blip r:embed="rId4">
            <a:lum contrast="12000"/>
          </a:blip>
          <a:srcRect l="51060" t="12354" r="14987" b="4823"/>
          <a:stretch>
            <a:fillRect/>
          </a:stretch>
        </p:blipFill>
        <p:spPr bwMode="auto">
          <a:xfrm>
            <a:off x="6546850" y="3733800"/>
            <a:ext cx="2063750" cy="2838395"/>
          </a:xfrm>
          <a:prstGeom prst="rect">
            <a:avLst/>
          </a:prstGeom>
          <a:noFill/>
          <a:ln w="38100" cmpd="dbl">
            <a:solidFill>
              <a:srgbClr val="336699"/>
            </a:solidFill>
            <a:miter lim="800000"/>
            <a:headEnd/>
            <a:tailEnd/>
          </a:ln>
          <a:effectLst/>
        </p:spPr>
      </p:pic>
      <p:pic>
        <p:nvPicPr>
          <p:cNvPr id="245766" name="Picture 6" descr="cohen 4   398pg 001"/>
          <p:cNvPicPr>
            <a:picLocks noChangeAspect="1" noChangeArrowheads="1"/>
          </p:cNvPicPr>
          <p:nvPr/>
        </p:nvPicPr>
        <p:blipFill>
          <a:blip r:embed="rId5">
            <a:lum bright="6000" contrast="18000"/>
          </a:blip>
          <a:srcRect l="2811" r="32655" b="34694"/>
          <a:stretch>
            <a:fillRect/>
          </a:stretch>
        </p:blipFill>
        <p:spPr bwMode="auto">
          <a:xfrm>
            <a:off x="3676650" y="3733800"/>
            <a:ext cx="2571750" cy="2960288"/>
          </a:xfrm>
          <a:prstGeom prst="rect">
            <a:avLst/>
          </a:prstGeom>
          <a:noFill/>
          <a:ln w="38100" cmpd="dbl">
            <a:solidFill>
              <a:srgbClr val="336699"/>
            </a:solidFill>
            <a:miter lim="800000"/>
            <a:headEnd/>
            <a:tailEnd/>
          </a:ln>
        </p:spPr>
      </p:pic>
      <p:pic>
        <p:nvPicPr>
          <p:cNvPr id="245767" name="Picture 7" descr="KFILE"/>
          <p:cNvPicPr>
            <a:picLocks noChangeAspect="1" noChangeArrowheads="1"/>
          </p:cNvPicPr>
          <p:nvPr/>
        </p:nvPicPr>
        <p:blipFill>
          <a:blip r:embed="rId6"/>
          <a:srcRect/>
          <a:stretch>
            <a:fillRect/>
          </a:stretch>
        </p:blipFill>
        <p:spPr bwMode="auto">
          <a:xfrm>
            <a:off x="457200" y="4603750"/>
            <a:ext cx="2971800" cy="2178050"/>
          </a:xfrm>
          <a:prstGeom prst="rect">
            <a:avLst/>
          </a:prstGeom>
          <a:noFill/>
          <a:ln w="38100" cmpd="dbl">
            <a:solidFill>
              <a:srgbClr val="336699"/>
            </a:solidFill>
            <a:miter lim="800000"/>
            <a:headEnd/>
            <a:tailEnd/>
          </a:ln>
        </p:spPr>
      </p:pic>
    </p:spTree>
  </p:cSld>
  <p:clrMapOvr>
    <a:masterClrMapping/>
  </p:clrMapOvr>
  <p:transition advClick="0">
    <p:check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245763">
                                            <p:txEl>
                                              <p:pRg st="0" end="0"/>
                                            </p:txEl>
                                          </p:spTgt>
                                        </p:tgtEl>
                                        <p:attrNameLst>
                                          <p:attrName>style.visibility</p:attrName>
                                        </p:attrNameLst>
                                      </p:cBhvr>
                                      <p:to>
                                        <p:strVal val="visible"/>
                                      </p:to>
                                    </p:set>
                                    <p:animEffect transition="in" filter="dissolve">
                                      <p:cBhvr>
                                        <p:cTn id="7" dur="500"/>
                                        <p:tgtEl>
                                          <p:spTgt spid="245763">
                                            <p:txEl>
                                              <p:pRg st="0" end="0"/>
                                            </p:txEl>
                                          </p:spTgt>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245764"/>
                                        </p:tgtEl>
                                        <p:attrNameLst>
                                          <p:attrName>style.visibility</p:attrName>
                                        </p:attrNameLst>
                                      </p:cBhvr>
                                      <p:to>
                                        <p:strVal val="visible"/>
                                      </p:to>
                                    </p:set>
                                    <p:animEffect transition="in" filter="dissolve">
                                      <p:cBhvr>
                                        <p:cTn id="11" dur="500"/>
                                        <p:tgtEl>
                                          <p:spTgt spid="245764"/>
                                        </p:tgtEl>
                                      </p:cBhvr>
                                    </p:animEffect>
                                  </p:childTnLst>
                                </p:cTn>
                              </p:par>
                            </p:childTnLst>
                          </p:cTn>
                        </p:par>
                      </p:childTnLst>
                    </p:cTn>
                  </p:par>
                  <p:par>
                    <p:cTn id="12" fill="hold">
                      <p:stCondLst>
                        <p:cond delay="indefinite"/>
                      </p:stCondLst>
                      <p:childTnLst>
                        <p:par>
                          <p:cTn id="13" fill="hold">
                            <p:stCondLst>
                              <p:cond delay="0"/>
                            </p:stCondLst>
                            <p:childTnLst>
                              <p:par>
                                <p:cTn id="14" presetID="9" presetClass="entr" presetSubtype="0" fill="hold" nodeType="clickEffect">
                                  <p:stCondLst>
                                    <p:cond delay="0"/>
                                  </p:stCondLst>
                                  <p:childTnLst>
                                    <p:set>
                                      <p:cBhvr>
                                        <p:cTn id="15" dur="1" fill="hold">
                                          <p:stCondLst>
                                            <p:cond delay="0"/>
                                          </p:stCondLst>
                                        </p:cTn>
                                        <p:tgtEl>
                                          <p:spTgt spid="245763">
                                            <p:txEl>
                                              <p:pRg st="1" end="1"/>
                                            </p:txEl>
                                          </p:spTgt>
                                        </p:tgtEl>
                                        <p:attrNameLst>
                                          <p:attrName>style.visibility</p:attrName>
                                        </p:attrNameLst>
                                      </p:cBhvr>
                                      <p:to>
                                        <p:strVal val="visible"/>
                                      </p:to>
                                    </p:set>
                                    <p:animEffect transition="in" filter="dissolve">
                                      <p:cBhvr>
                                        <p:cTn id="16" dur="500"/>
                                        <p:tgtEl>
                                          <p:spTgt spid="245763">
                                            <p:txEl>
                                              <p:pRg st="1" end="1"/>
                                            </p:txEl>
                                          </p:spTgt>
                                        </p:tgtEl>
                                      </p:cBhvr>
                                    </p:animEffect>
                                  </p:childTnLst>
                                </p:cTn>
                              </p:par>
                              <p:par>
                                <p:cTn id="17" presetID="9" presetClass="entr" presetSubtype="0" fill="hold" nodeType="withEffect">
                                  <p:stCondLst>
                                    <p:cond delay="0"/>
                                  </p:stCondLst>
                                  <p:childTnLst>
                                    <p:set>
                                      <p:cBhvr>
                                        <p:cTn id="18" dur="1" fill="hold">
                                          <p:stCondLst>
                                            <p:cond delay="0"/>
                                          </p:stCondLst>
                                        </p:cTn>
                                        <p:tgtEl>
                                          <p:spTgt spid="245763">
                                            <p:txEl>
                                              <p:pRg st="2" end="2"/>
                                            </p:txEl>
                                          </p:spTgt>
                                        </p:tgtEl>
                                        <p:attrNameLst>
                                          <p:attrName>style.visibility</p:attrName>
                                        </p:attrNameLst>
                                      </p:cBhvr>
                                      <p:to>
                                        <p:strVal val="visible"/>
                                      </p:to>
                                    </p:set>
                                    <p:animEffect transition="in" filter="dissolve">
                                      <p:cBhvr>
                                        <p:cTn id="19" dur="500"/>
                                        <p:tgtEl>
                                          <p:spTgt spid="245763">
                                            <p:txEl>
                                              <p:pRg st="2" end="2"/>
                                            </p:txEl>
                                          </p:spTgt>
                                        </p:tgtEl>
                                      </p:cBhvr>
                                    </p:animEffect>
                                  </p:childTnLst>
                                </p:cTn>
                              </p:par>
                            </p:childTnLst>
                          </p:cTn>
                        </p:par>
                        <p:par>
                          <p:cTn id="20" fill="hold">
                            <p:stCondLst>
                              <p:cond delay="500"/>
                            </p:stCondLst>
                            <p:childTnLst>
                              <p:par>
                                <p:cTn id="21" presetID="9" presetClass="entr" presetSubtype="0" fill="hold" nodeType="afterEffect">
                                  <p:stCondLst>
                                    <p:cond delay="0"/>
                                  </p:stCondLst>
                                  <p:childTnLst>
                                    <p:set>
                                      <p:cBhvr>
                                        <p:cTn id="22" dur="1" fill="hold">
                                          <p:stCondLst>
                                            <p:cond delay="0"/>
                                          </p:stCondLst>
                                        </p:cTn>
                                        <p:tgtEl>
                                          <p:spTgt spid="245766"/>
                                        </p:tgtEl>
                                        <p:attrNameLst>
                                          <p:attrName>style.visibility</p:attrName>
                                        </p:attrNameLst>
                                      </p:cBhvr>
                                      <p:to>
                                        <p:strVal val="visible"/>
                                      </p:to>
                                    </p:set>
                                    <p:animEffect transition="in" filter="dissolve">
                                      <p:cBhvr>
                                        <p:cTn id="23" dur="500"/>
                                        <p:tgtEl>
                                          <p:spTgt spid="245766"/>
                                        </p:tgtEl>
                                      </p:cBhvr>
                                    </p:animEffect>
                                  </p:childTnLst>
                                </p:cTn>
                              </p:par>
                              <p:par>
                                <p:cTn id="24" presetID="9" presetClass="entr" presetSubtype="0" fill="hold" nodeType="withEffect">
                                  <p:stCondLst>
                                    <p:cond delay="0"/>
                                  </p:stCondLst>
                                  <p:childTnLst>
                                    <p:set>
                                      <p:cBhvr>
                                        <p:cTn id="25" dur="1" fill="hold">
                                          <p:stCondLst>
                                            <p:cond delay="0"/>
                                          </p:stCondLst>
                                        </p:cTn>
                                        <p:tgtEl>
                                          <p:spTgt spid="245763">
                                            <p:txEl>
                                              <p:pRg st="3" end="3"/>
                                            </p:txEl>
                                          </p:spTgt>
                                        </p:tgtEl>
                                        <p:attrNameLst>
                                          <p:attrName>style.visibility</p:attrName>
                                        </p:attrNameLst>
                                      </p:cBhvr>
                                      <p:to>
                                        <p:strVal val="visible"/>
                                      </p:to>
                                    </p:set>
                                    <p:animEffect transition="in" filter="dissolve">
                                      <p:cBhvr>
                                        <p:cTn id="26" dur="500"/>
                                        <p:tgtEl>
                                          <p:spTgt spid="245763">
                                            <p:txEl>
                                              <p:pRg st="3" end="3"/>
                                            </p:txEl>
                                          </p:spTgt>
                                        </p:tgtEl>
                                      </p:cBhvr>
                                    </p:animEffect>
                                  </p:childTnLst>
                                </p:cTn>
                              </p:par>
                              <p:par>
                                <p:cTn id="27" presetID="9" presetClass="entr" presetSubtype="0" fill="hold" nodeType="withEffect">
                                  <p:stCondLst>
                                    <p:cond delay="0"/>
                                  </p:stCondLst>
                                  <p:childTnLst>
                                    <p:set>
                                      <p:cBhvr>
                                        <p:cTn id="28" dur="1" fill="hold">
                                          <p:stCondLst>
                                            <p:cond delay="0"/>
                                          </p:stCondLst>
                                        </p:cTn>
                                        <p:tgtEl>
                                          <p:spTgt spid="245763">
                                            <p:txEl>
                                              <p:pRg st="4" end="4"/>
                                            </p:txEl>
                                          </p:spTgt>
                                        </p:tgtEl>
                                        <p:attrNameLst>
                                          <p:attrName>style.visibility</p:attrName>
                                        </p:attrNameLst>
                                      </p:cBhvr>
                                      <p:to>
                                        <p:strVal val="visible"/>
                                      </p:to>
                                    </p:set>
                                    <p:animEffect transition="in" filter="dissolve">
                                      <p:cBhvr>
                                        <p:cTn id="29" dur="500"/>
                                        <p:tgtEl>
                                          <p:spTgt spid="245763">
                                            <p:txEl>
                                              <p:pRg st="4" end="4"/>
                                            </p:txEl>
                                          </p:spTgt>
                                        </p:tgtEl>
                                      </p:cBhvr>
                                    </p:animEffect>
                                  </p:childTnLst>
                                </p:cTn>
                              </p:par>
                            </p:childTnLst>
                          </p:cTn>
                        </p:par>
                        <p:par>
                          <p:cTn id="30" fill="hold">
                            <p:stCondLst>
                              <p:cond delay="1000"/>
                            </p:stCondLst>
                            <p:childTnLst>
                              <p:par>
                                <p:cTn id="31" presetID="9" presetClass="entr" presetSubtype="0" fill="hold" nodeType="afterEffect">
                                  <p:stCondLst>
                                    <p:cond delay="0"/>
                                  </p:stCondLst>
                                  <p:childTnLst>
                                    <p:set>
                                      <p:cBhvr>
                                        <p:cTn id="32" dur="1" fill="hold">
                                          <p:stCondLst>
                                            <p:cond delay="0"/>
                                          </p:stCondLst>
                                        </p:cTn>
                                        <p:tgtEl>
                                          <p:spTgt spid="245765"/>
                                        </p:tgtEl>
                                        <p:attrNameLst>
                                          <p:attrName>style.visibility</p:attrName>
                                        </p:attrNameLst>
                                      </p:cBhvr>
                                      <p:to>
                                        <p:strVal val="visible"/>
                                      </p:to>
                                    </p:set>
                                    <p:animEffect transition="in" filter="dissolve">
                                      <p:cBhvr>
                                        <p:cTn id="33" dur="500"/>
                                        <p:tgtEl>
                                          <p:spTgt spid="245765"/>
                                        </p:tgtEl>
                                      </p:cBhvr>
                                    </p:animEffect>
                                  </p:childTnLst>
                                </p:cTn>
                              </p:par>
                            </p:childTnLst>
                          </p:cTn>
                        </p:par>
                        <p:par>
                          <p:cTn id="34" fill="hold">
                            <p:stCondLst>
                              <p:cond delay="1500"/>
                            </p:stCondLst>
                            <p:childTnLst>
                              <p:par>
                                <p:cTn id="35" presetID="9" presetClass="entr" presetSubtype="0" fill="hold" nodeType="afterEffect">
                                  <p:stCondLst>
                                    <p:cond delay="0"/>
                                  </p:stCondLst>
                                  <p:childTnLst>
                                    <p:set>
                                      <p:cBhvr>
                                        <p:cTn id="36" dur="1" fill="hold">
                                          <p:stCondLst>
                                            <p:cond delay="0"/>
                                          </p:stCondLst>
                                        </p:cTn>
                                        <p:tgtEl>
                                          <p:spTgt spid="245767"/>
                                        </p:tgtEl>
                                        <p:attrNameLst>
                                          <p:attrName>style.visibility</p:attrName>
                                        </p:attrNameLst>
                                      </p:cBhvr>
                                      <p:to>
                                        <p:strVal val="visible"/>
                                      </p:to>
                                    </p:set>
                                    <p:animEffect transition="in" filter="dissolve">
                                      <p:cBhvr>
                                        <p:cTn id="37" dur="500"/>
                                        <p:tgtEl>
                                          <p:spTgt spid="2457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2"/>
          <p:cNvSpPr>
            <a:spLocks noGrp="1" noChangeArrowheads="1"/>
          </p:cNvSpPr>
          <p:nvPr>
            <p:ph idx="1"/>
          </p:nvPr>
        </p:nvSpPr>
        <p:spPr>
          <a:xfrm>
            <a:off x="1371600" y="228600"/>
            <a:ext cx="6629400" cy="2362200"/>
          </a:xfrm>
        </p:spPr>
        <p:txBody>
          <a:bodyPr/>
          <a:lstStyle/>
          <a:p>
            <a:r>
              <a:rPr lang="en-US" sz="2800" dirty="0"/>
              <a:t>Differences in files and reamers</a:t>
            </a:r>
          </a:p>
          <a:p>
            <a:r>
              <a:rPr lang="en-US" sz="2800" dirty="0" smtClean="0"/>
              <a:t>Fracture</a:t>
            </a:r>
            <a:endParaRPr lang="en-US" sz="2800" dirty="0"/>
          </a:p>
        </p:txBody>
      </p:sp>
      <p:sp>
        <p:nvSpPr>
          <p:cNvPr id="247811" name="Oval 3"/>
          <p:cNvSpPr>
            <a:spLocks noChangeArrowheads="1"/>
          </p:cNvSpPr>
          <p:nvPr/>
        </p:nvSpPr>
        <p:spPr bwMode="auto">
          <a:xfrm>
            <a:off x="6324600" y="2286000"/>
            <a:ext cx="2057400" cy="1981200"/>
          </a:xfrm>
          <a:prstGeom prst="ellipse">
            <a:avLst/>
          </a:prstGeom>
          <a:solidFill>
            <a:schemeClr val="bg2"/>
          </a:solidFill>
          <a:ln w="9525">
            <a:solidFill>
              <a:schemeClr val="bg2"/>
            </a:solidFill>
            <a:round/>
            <a:headEnd/>
            <a:tailEnd/>
          </a:ln>
          <a:effectLst/>
        </p:spPr>
        <p:txBody>
          <a:bodyPr wrap="none" anchor="ctr"/>
          <a:lstStyle/>
          <a:p>
            <a:pPr algn="ctr" eaLnBrk="1" hangingPunct="1"/>
            <a:endParaRPr lang="en-US" sz="2400">
              <a:latin typeface="Lucida Console" pitchFamily="49" charset="0"/>
            </a:endParaRPr>
          </a:p>
        </p:txBody>
      </p:sp>
      <p:sp>
        <p:nvSpPr>
          <p:cNvPr id="247812" name="Rectangle 4" descr="Granite"/>
          <p:cNvSpPr>
            <a:spLocks noChangeArrowheads="1"/>
          </p:cNvSpPr>
          <p:nvPr/>
        </p:nvSpPr>
        <p:spPr bwMode="auto">
          <a:xfrm>
            <a:off x="6553200" y="2616200"/>
            <a:ext cx="1543050" cy="1270000"/>
          </a:xfrm>
          <a:prstGeom prst="rect">
            <a:avLst/>
          </a:prstGeom>
          <a:blipFill dpi="0" rotWithShape="1">
            <a:blip r:embed="rId3"/>
            <a:srcRect/>
            <a:tile tx="0" ty="0" sx="100000" sy="100000" flip="none" algn="tl"/>
          </a:blipFill>
          <a:ln w="9525">
            <a:solidFill>
              <a:schemeClr val="bg2"/>
            </a:solidFill>
            <a:miter lim="800000"/>
            <a:headEnd/>
            <a:tailEnd/>
          </a:ln>
          <a:effectLst/>
        </p:spPr>
        <p:txBody>
          <a:bodyPr wrap="none" anchor="ctr"/>
          <a:lstStyle/>
          <a:p>
            <a:pPr algn="ctr" eaLnBrk="1" hangingPunct="1"/>
            <a:endParaRPr lang="en-US" sz="2400">
              <a:latin typeface="Lucida Console" pitchFamily="49" charset="0"/>
            </a:endParaRPr>
          </a:p>
        </p:txBody>
      </p:sp>
      <p:sp>
        <p:nvSpPr>
          <p:cNvPr id="247813" name="Oval 5"/>
          <p:cNvSpPr>
            <a:spLocks noChangeArrowheads="1"/>
          </p:cNvSpPr>
          <p:nvPr/>
        </p:nvSpPr>
        <p:spPr bwMode="auto">
          <a:xfrm>
            <a:off x="6400800" y="4419600"/>
            <a:ext cx="1981200" cy="1905000"/>
          </a:xfrm>
          <a:prstGeom prst="ellipse">
            <a:avLst/>
          </a:prstGeom>
          <a:solidFill>
            <a:schemeClr val="bg2"/>
          </a:solidFill>
          <a:ln w="9525">
            <a:solidFill>
              <a:schemeClr val="bg2"/>
            </a:solidFill>
            <a:round/>
            <a:headEnd/>
            <a:tailEnd/>
          </a:ln>
          <a:effectLst/>
        </p:spPr>
        <p:txBody>
          <a:bodyPr wrap="none" anchor="ctr"/>
          <a:lstStyle/>
          <a:p>
            <a:endParaRPr lang="en-US"/>
          </a:p>
        </p:txBody>
      </p:sp>
      <p:sp>
        <p:nvSpPr>
          <p:cNvPr id="247814" name="AutoShape 6" descr="Granite"/>
          <p:cNvSpPr>
            <a:spLocks noChangeArrowheads="1"/>
          </p:cNvSpPr>
          <p:nvPr/>
        </p:nvSpPr>
        <p:spPr bwMode="auto">
          <a:xfrm>
            <a:off x="6553200" y="4419600"/>
            <a:ext cx="1676400" cy="1447800"/>
          </a:xfrm>
          <a:prstGeom prst="triangle">
            <a:avLst>
              <a:gd name="adj" fmla="val 50000"/>
            </a:avLst>
          </a:prstGeom>
          <a:blipFill dpi="0" rotWithShape="1">
            <a:blip r:embed="rId3"/>
            <a:srcRect/>
            <a:tile tx="0" ty="0" sx="100000" sy="100000" flip="none" algn="tl"/>
          </a:blipFill>
          <a:ln w="9525">
            <a:solidFill>
              <a:schemeClr val="bg2"/>
            </a:solidFill>
            <a:miter lim="800000"/>
            <a:headEnd/>
            <a:tailEnd/>
          </a:ln>
          <a:effectLst/>
        </p:spPr>
        <p:txBody>
          <a:bodyPr wrap="none" anchor="ctr"/>
          <a:lstStyle/>
          <a:p>
            <a:endParaRPr lang="en-US"/>
          </a:p>
        </p:txBody>
      </p:sp>
      <p:sp>
        <p:nvSpPr>
          <p:cNvPr id="247815" name="AutoShape 7"/>
          <p:cNvSpPr>
            <a:spLocks noChangeArrowheads="1"/>
          </p:cNvSpPr>
          <p:nvPr/>
        </p:nvSpPr>
        <p:spPr bwMode="auto">
          <a:xfrm>
            <a:off x="8382000" y="2362200"/>
            <a:ext cx="533400" cy="1828800"/>
          </a:xfrm>
          <a:prstGeom prst="curvedLeftArrow">
            <a:avLst>
              <a:gd name="adj1" fmla="val 68571"/>
              <a:gd name="adj2" fmla="val 137143"/>
              <a:gd name="adj3" fmla="val 33333"/>
            </a:avLst>
          </a:prstGeom>
          <a:solidFill>
            <a:schemeClr val="bg1"/>
          </a:solidFill>
          <a:ln w="9525">
            <a:solidFill>
              <a:schemeClr val="bg2"/>
            </a:solidFill>
            <a:miter lim="800000"/>
            <a:headEnd/>
            <a:tailEnd/>
          </a:ln>
          <a:effectLst/>
        </p:spPr>
        <p:txBody>
          <a:bodyPr wrap="none" anchor="ctr"/>
          <a:lstStyle/>
          <a:p>
            <a:endParaRPr lang="en-US"/>
          </a:p>
        </p:txBody>
      </p:sp>
      <p:sp>
        <p:nvSpPr>
          <p:cNvPr id="247816" name="AutoShape 8"/>
          <p:cNvSpPr>
            <a:spLocks noChangeArrowheads="1"/>
          </p:cNvSpPr>
          <p:nvPr/>
        </p:nvSpPr>
        <p:spPr bwMode="auto">
          <a:xfrm>
            <a:off x="8382000" y="4495800"/>
            <a:ext cx="457200" cy="1828800"/>
          </a:xfrm>
          <a:prstGeom prst="curvedLeftArrow">
            <a:avLst>
              <a:gd name="adj1" fmla="val 80000"/>
              <a:gd name="adj2" fmla="val 160000"/>
              <a:gd name="adj3" fmla="val 33333"/>
            </a:avLst>
          </a:prstGeom>
          <a:solidFill>
            <a:schemeClr val="bg1"/>
          </a:solidFill>
          <a:ln w="9525">
            <a:solidFill>
              <a:schemeClr val="bg2"/>
            </a:solidFill>
            <a:miter lim="800000"/>
            <a:headEnd/>
            <a:tailEnd/>
          </a:ln>
          <a:effectLst/>
        </p:spPr>
        <p:txBody>
          <a:bodyPr wrap="none" anchor="ctr"/>
          <a:lstStyle/>
          <a:p>
            <a:endParaRPr lang="en-US"/>
          </a:p>
        </p:txBody>
      </p:sp>
      <p:sp>
        <p:nvSpPr>
          <p:cNvPr id="247817" name="Text Box 9"/>
          <p:cNvSpPr txBox="1">
            <a:spLocks noChangeArrowheads="1"/>
          </p:cNvSpPr>
          <p:nvPr/>
        </p:nvSpPr>
        <p:spPr bwMode="auto">
          <a:xfrm>
            <a:off x="7467600" y="3443288"/>
            <a:ext cx="522288" cy="366712"/>
          </a:xfrm>
          <a:prstGeom prst="rect">
            <a:avLst/>
          </a:prstGeom>
          <a:solidFill>
            <a:schemeClr val="tx1"/>
          </a:solidFill>
          <a:ln w="9525">
            <a:noFill/>
            <a:miter lim="800000"/>
            <a:headEnd/>
            <a:tailEnd/>
          </a:ln>
          <a:effectLst/>
        </p:spPr>
        <p:txBody>
          <a:bodyPr wrap="none">
            <a:spAutoFit/>
          </a:bodyPr>
          <a:lstStyle/>
          <a:p>
            <a:pPr eaLnBrk="1" hangingPunct="1"/>
            <a:r>
              <a:rPr lang="en-US">
                <a:solidFill>
                  <a:schemeClr val="bg2"/>
                </a:solidFill>
                <a:latin typeface="Impact" pitchFamily="34" charset="0"/>
              </a:rPr>
              <a:t>90</a:t>
            </a:r>
            <a:r>
              <a:rPr lang="en-US">
                <a:solidFill>
                  <a:schemeClr val="bg2"/>
                </a:solidFill>
                <a:latin typeface="Impact" pitchFamily="34" charset="0"/>
                <a:cs typeface="Times New Roman" pitchFamily="18" charset="0"/>
              </a:rPr>
              <a:t>°</a:t>
            </a:r>
          </a:p>
        </p:txBody>
      </p:sp>
      <p:sp>
        <p:nvSpPr>
          <p:cNvPr id="247818" name="Text Box 10"/>
          <p:cNvSpPr txBox="1">
            <a:spLocks noChangeArrowheads="1"/>
          </p:cNvSpPr>
          <p:nvPr/>
        </p:nvSpPr>
        <p:spPr bwMode="auto">
          <a:xfrm>
            <a:off x="7402513" y="5424488"/>
            <a:ext cx="522287" cy="366712"/>
          </a:xfrm>
          <a:prstGeom prst="rect">
            <a:avLst/>
          </a:prstGeom>
          <a:solidFill>
            <a:schemeClr val="tx1"/>
          </a:solidFill>
          <a:ln w="9525">
            <a:noFill/>
            <a:miter lim="800000"/>
            <a:headEnd/>
            <a:tailEnd/>
          </a:ln>
          <a:effectLst/>
        </p:spPr>
        <p:txBody>
          <a:bodyPr wrap="none">
            <a:spAutoFit/>
          </a:bodyPr>
          <a:lstStyle/>
          <a:p>
            <a:pPr eaLnBrk="1" hangingPunct="1"/>
            <a:r>
              <a:rPr lang="en-US">
                <a:solidFill>
                  <a:schemeClr val="bg2"/>
                </a:solidFill>
                <a:latin typeface="Impact" pitchFamily="34" charset="0"/>
              </a:rPr>
              <a:t>60</a:t>
            </a:r>
            <a:r>
              <a:rPr lang="en-US">
                <a:solidFill>
                  <a:schemeClr val="bg2"/>
                </a:solidFill>
                <a:latin typeface="Impact" pitchFamily="34" charset="0"/>
                <a:cs typeface="Times New Roman" pitchFamily="18" charset="0"/>
              </a:rPr>
              <a:t>°</a:t>
            </a:r>
          </a:p>
        </p:txBody>
      </p:sp>
      <p:pic>
        <p:nvPicPr>
          <p:cNvPr id="247819" name="Picture 11" descr="Picture 124"/>
          <p:cNvPicPr>
            <a:picLocks noChangeAspect="1" noChangeArrowheads="1"/>
          </p:cNvPicPr>
          <p:nvPr/>
        </p:nvPicPr>
        <p:blipFill>
          <a:blip r:embed="rId4">
            <a:lum bright="-6000" contrast="24000"/>
          </a:blip>
          <a:srcRect l="4185" t="4747" r="5116" b="5045"/>
          <a:stretch>
            <a:fillRect/>
          </a:stretch>
        </p:blipFill>
        <p:spPr bwMode="auto">
          <a:xfrm>
            <a:off x="304800" y="4556125"/>
            <a:ext cx="5791200" cy="1692275"/>
          </a:xfrm>
          <a:prstGeom prst="rect">
            <a:avLst/>
          </a:prstGeom>
          <a:noFill/>
          <a:ln w="28575">
            <a:solidFill>
              <a:srgbClr val="336699"/>
            </a:solidFill>
            <a:miter lim="800000"/>
            <a:headEnd/>
            <a:tailEnd/>
          </a:ln>
        </p:spPr>
      </p:pic>
      <p:pic>
        <p:nvPicPr>
          <p:cNvPr id="247820" name="Picture 12" descr="Picture 123"/>
          <p:cNvPicPr>
            <a:picLocks noChangeAspect="1" noChangeArrowheads="1"/>
          </p:cNvPicPr>
          <p:nvPr/>
        </p:nvPicPr>
        <p:blipFill>
          <a:blip r:embed="rId5">
            <a:lum bright="-6000" contrast="24000"/>
          </a:blip>
          <a:srcRect l="4196" t="8290" r="4895" b="12953"/>
          <a:stretch>
            <a:fillRect/>
          </a:stretch>
        </p:blipFill>
        <p:spPr bwMode="auto">
          <a:xfrm>
            <a:off x="304800" y="2651125"/>
            <a:ext cx="5791200" cy="1692275"/>
          </a:xfrm>
          <a:prstGeom prst="rect">
            <a:avLst/>
          </a:prstGeom>
          <a:noFill/>
          <a:ln w="28575">
            <a:solidFill>
              <a:srgbClr val="336699"/>
            </a:solidFill>
            <a:miter lim="800000"/>
            <a:headEnd/>
            <a:tailEnd/>
          </a:ln>
        </p:spPr>
      </p:pic>
      <p:sp>
        <p:nvSpPr>
          <p:cNvPr id="247821" name="AutoShape 13"/>
          <p:cNvSpPr>
            <a:spLocks noChangeArrowheads="1"/>
          </p:cNvSpPr>
          <p:nvPr/>
        </p:nvSpPr>
        <p:spPr bwMode="auto">
          <a:xfrm rot="-2037947">
            <a:off x="3884613" y="4903788"/>
            <a:ext cx="1143000" cy="963612"/>
          </a:xfrm>
          <a:prstGeom prst="triangle">
            <a:avLst>
              <a:gd name="adj" fmla="val 50000"/>
            </a:avLst>
          </a:prstGeom>
          <a:noFill/>
          <a:ln w="57150">
            <a:solidFill>
              <a:schemeClr val="hlink"/>
            </a:solidFill>
            <a:miter lim="800000"/>
            <a:headEnd/>
            <a:tailEnd/>
          </a:ln>
          <a:effectLst/>
        </p:spPr>
        <p:txBody>
          <a:bodyPr wrap="none" anchor="ctr"/>
          <a:lstStyle/>
          <a:p>
            <a:endParaRPr lang="en-US"/>
          </a:p>
        </p:txBody>
      </p:sp>
      <p:sp>
        <p:nvSpPr>
          <p:cNvPr id="247822" name="Rectangle 14"/>
          <p:cNvSpPr>
            <a:spLocks noChangeArrowheads="1"/>
          </p:cNvSpPr>
          <p:nvPr/>
        </p:nvSpPr>
        <p:spPr bwMode="auto">
          <a:xfrm rot="-706628">
            <a:off x="4162425" y="3411538"/>
            <a:ext cx="685800" cy="762000"/>
          </a:xfrm>
          <a:prstGeom prst="rect">
            <a:avLst/>
          </a:prstGeom>
          <a:noFill/>
          <a:ln w="57150">
            <a:solidFill>
              <a:srgbClr val="FF0000"/>
            </a:solidFill>
            <a:miter lim="800000"/>
            <a:headEnd/>
            <a:tailEnd/>
          </a:ln>
          <a:effectLst/>
        </p:spPr>
        <p:txBody>
          <a:bodyPr wrap="none" anchor="ctr"/>
          <a:lstStyle/>
          <a:p>
            <a:endParaRPr lang="en-US"/>
          </a:p>
        </p:txBody>
      </p:sp>
    </p:spTree>
  </p:cSld>
  <p:clrMapOvr>
    <a:masterClrMapping/>
  </p:clrMapOvr>
  <p:transition advClick="0">
    <p:check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withEffect">
                                  <p:stCondLst>
                                    <p:cond delay="0"/>
                                  </p:stCondLst>
                                  <p:childTnLst>
                                    <p:set>
                                      <p:cBhvr>
                                        <p:cTn id="6" dur="1" fill="hold">
                                          <p:stCondLst>
                                            <p:cond delay="0"/>
                                          </p:stCondLst>
                                        </p:cTn>
                                        <p:tgtEl>
                                          <p:spTgt spid="247810">
                                            <p:txEl>
                                              <p:pRg st="0" end="0"/>
                                            </p:txEl>
                                          </p:spTgt>
                                        </p:tgtEl>
                                        <p:attrNameLst>
                                          <p:attrName>style.visibility</p:attrName>
                                        </p:attrNameLst>
                                      </p:cBhvr>
                                      <p:to>
                                        <p:strVal val="visible"/>
                                      </p:to>
                                    </p:set>
                                    <p:animEffect transition="in" filter="dissolve">
                                      <p:cBhvr>
                                        <p:cTn id="7" dur="500"/>
                                        <p:tgtEl>
                                          <p:spTgt spid="247810">
                                            <p:txEl>
                                              <p:pRg st="0" end="0"/>
                                            </p:txEl>
                                          </p:spTgt>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247820"/>
                                        </p:tgtEl>
                                        <p:attrNameLst>
                                          <p:attrName>style.visibility</p:attrName>
                                        </p:attrNameLst>
                                      </p:cBhvr>
                                      <p:to>
                                        <p:strVal val="visible"/>
                                      </p:to>
                                    </p:set>
                                    <p:animEffect transition="in" filter="dissolve">
                                      <p:cBhvr>
                                        <p:cTn id="11" dur="500"/>
                                        <p:tgtEl>
                                          <p:spTgt spid="247820"/>
                                        </p:tgtEl>
                                      </p:cBhvr>
                                    </p:animEffect>
                                  </p:childTnLst>
                                </p:cTn>
                              </p:par>
                            </p:childTnLst>
                          </p:cTn>
                        </p:par>
                        <p:par>
                          <p:cTn id="12" fill="hold">
                            <p:stCondLst>
                              <p:cond delay="1000"/>
                            </p:stCondLst>
                            <p:childTnLst>
                              <p:par>
                                <p:cTn id="13" presetID="9" presetClass="entr" presetSubtype="0" fill="hold" grpId="0" nodeType="afterEffect">
                                  <p:stCondLst>
                                    <p:cond delay="0"/>
                                  </p:stCondLst>
                                  <p:childTnLst>
                                    <p:set>
                                      <p:cBhvr>
                                        <p:cTn id="14" dur="1" fill="hold">
                                          <p:stCondLst>
                                            <p:cond delay="0"/>
                                          </p:stCondLst>
                                        </p:cTn>
                                        <p:tgtEl>
                                          <p:spTgt spid="247822"/>
                                        </p:tgtEl>
                                        <p:attrNameLst>
                                          <p:attrName>style.visibility</p:attrName>
                                        </p:attrNameLst>
                                      </p:cBhvr>
                                      <p:to>
                                        <p:strVal val="visible"/>
                                      </p:to>
                                    </p:set>
                                    <p:animEffect transition="in" filter="dissolve">
                                      <p:cBhvr>
                                        <p:cTn id="15" dur="500"/>
                                        <p:tgtEl>
                                          <p:spTgt spid="247822"/>
                                        </p:tgtEl>
                                      </p:cBhvr>
                                    </p:animEffect>
                                  </p:childTnLst>
                                </p:cTn>
                              </p:par>
                            </p:childTnLst>
                          </p:cTn>
                        </p:par>
                        <p:par>
                          <p:cTn id="16" fill="hold">
                            <p:stCondLst>
                              <p:cond delay="1500"/>
                            </p:stCondLst>
                            <p:childTnLst>
                              <p:par>
                                <p:cTn id="17" presetID="9" presetClass="entr" presetSubtype="0" fill="hold" nodeType="afterEffect">
                                  <p:stCondLst>
                                    <p:cond delay="0"/>
                                  </p:stCondLst>
                                  <p:childTnLst>
                                    <p:set>
                                      <p:cBhvr>
                                        <p:cTn id="18" dur="1" fill="hold">
                                          <p:stCondLst>
                                            <p:cond delay="0"/>
                                          </p:stCondLst>
                                        </p:cTn>
                                        <p:tgtEl>
                                          <p:spTgt spid="247819"/>
                                        </p:tgtEl>
                                        <p:attrNameLst>
                                          <p:attrName>style.visibility</p:attrName>
                                        </p:attrNameLst>
                                      </p:cBhvr>
                                      <p:to>
                                        <p:strVal val="visible"/>
                                      </p:to>
                                    </p:set>
                                    <p:animEffect transition="in" filter="dissolve">
                                      <p:cBhvr>
                                        <p:cTn id="19" dur="500"/>
                                        <p:tgtEl>
                                          <p:spTgt spid="247819"/>
                                        </p:tgtEl>
                                      </p:cBhvr>
                                    </p:animEffect>
                                  </p:childTnLst>
                                </p:cTn>
                              </p:par>
                            </p:childTnLst>
                          </p:cTn>
                        </p:par>
                        <p:par>
                          <p:cTn id="20" fill="hold">
                            <p:stCondLst>
                              <p:cond delay="2000"/>
                            </p:stCondLst>
                            <p:childTnLst>
                              <p:par>
                                <p:cTn id="21" presetID="9" presetClass="entr" presetSubtype="0" fill="hold" grpId="0" nodeType="afterEffect">
                                  <p:stCondLst>
                                    <p:cond delay="0"/>
                                  </p:stCondLst>
                                  <p:childTnLst>
                                    <p:set>
                                      <p:cBhvr>
                                        <p:cTn id="22" dur="1" fill="hold">
                                          <p:stCondLst>
                                            <p:cond delay="0"/>
                                          </p:stCondLst>
                                        </p:cTn>
                                        <p:tgtEl>
                                          <p:spTgt spid="247821"/>
                                        </p:tgtEl>
                                        <p:attrNameLst>
                                          <p:attrName>style.visibility</p:attrName>
                                        </p:attrNameLst>
                                      </p:cBhvr>
                                      <p:to>
                                        <p:strVal val="visible"/>
                                      </p:to>
                                    </p:set>
                                    <p:animEffect transition="in" filter="dissolve">
                                      <p:cBhvr>
                                        <p:cTn id="23" dur="500"/>
                                        <p:tgtEl>
                                          <p:spTgt spid="247821"/>
                                        </p:tgtEl>
                                      </p:cBhvr>
                                    </p:animEffect>
                                  </p:childTnLst>
                                </p:cTn>
                              </p:par>
                            </p:childTnLst>
                          </p:cTn>
                        </p:par>
                        <p:par>
                          <p:cTn id="24" fill="hold">
                            <p:stCondLst>
                              <p:cond delay="2500"/>
                            </p:stCondLst>
                            <p:childTnLst>
                              <p:par>
                                <p:cTn id="25" presetID="9" presetClass="entr" presetSubtype="0" fill="hold" grpId="0" nodeType="afterEffect">
                                  <p:stCondLst>
                                    <p:cond delay="0"/>
                                  </p:stCondLst>
                                  <p:childTnLst>
                                    <p:set>
                                      <p:cBhvr>
                                        <p:cTn id="26" dur="1" fill="hold">
                                          <p:stCondLst>
                                            <p:cond delay="0"/>
                                          </p:stCondLst>
                                        </p:cTn>
                                        <p:tgtEl>
                                          <p:spTgt spid="247812"/>
                                        </p:tgtEl>
                                        <p:attrNameLst>
                                          <p:attrName>style.visibility</p:attrName>
                                        </p:attrNameLst>
                                      </p:cBhvr>
                                      <p:to>
                                        <p:strVal val="visible"/>
                                      </p:to>
                                    </p:set>
                                    <p:animEffect transition="in" filter="dissolve">
                                      <p:cBhvr>
                                        <p:cTn id="27" dur="500"/>
                                        <p:tgtEl>
                                          <p:spTgt spid="247812"/>
                                        </p:tgtEl>
                                      </p:cBhvr>
                                    </p:animEffect>
                                  </p:childTnLst>
                                </p:cTn>
                              </p:par>
                              <p:par>
                                <p:cTn id="28" presetID="9" presetClass="entr" presetSubtype="0" fill="hold" grpId="0" nodeType="withEffect">
                                  <p:stCondLst>
                                    <p:cond delay="0"/>
                                  </p:stCondLst>
                                  <p:childTnLst>
                                    <p:set>
                                      <p:cBhvr>
                                        <p:cTn id="29" dur="1" fill="hold">
                                          <p:stCondLst>
                                            <p:cond delay="0"/>
                                          </p:stCondLst>
                                        </p:cTn>
                                        <p:tgtEl>
                                          <p:spTgt spid="247817"/>
                                        </p:tgtEl>
                                        <p:attrNameLst>
                                          <p:attrName>style.visibility</p:attrName>
                                        </p:attrNameLst>
                                      </p:cBhvr>
                                      <p:to>
                                        <p:strVal val="visible"/>
                                      </p:to>
                                    </p:set>
                                    <p:animEffect transition="in" filter="dissolve">
                                      <p:cBhvr>
                                        <p:cTn id="30" dur="500"/>
                                        <p:tgtEl>
                                          <p:spTgt spid="247817"/>
                                        </p:tgtEl>
                                      </p:cBhvr>
                                    </p:animEffect>
                                  </p:childTnLst>
                                </p:cTn>
                              </p:par>
                              <p:par>
                                <p:cTn id="31" presetID="9" presetClass="entr" presetSubtype="0" fill="hold" grpId="0" nodeType="withEffect">
                                  <p:stCondLst>
                                    <p:cond delay="0"/>
                                  </p:stCondLst>
                                  <p:childTnLst>
                                    <p:set>
                                      <p:cBhvr>
                                        <p:cTn id="32" dur="1" fill="hold">
                                          <p:stCondLst>
                                            <p:cond delay="0"/>
                                          </p:stCondLst>
                                        </p:cTn>
                                        <p:tgtEl>
                                          <p:spTgt spid="247811"/>
                                        </p:tgtEl>
                                        <p:attrNameLst>
                                          <p:attrName>style.visibility</p:attrName>
                                        </p:attrNameLst>
                                      </p:cBhvr>
                                      <p:to>
                                        <p:strVal val="visible"/>
                                      </p:to>
                                    </p:set>
                                    <p:animEffect transition="in" filter="dissolve">
                                      <p:cBhvr>
                                        <p:cTn id="33" dur="500"/>
                                        <p:tgtEl>
                                          <p:spTgt spid="247811"/>
                                        </p:tgtEl>
                                      </p:cBhvr>
                                    </p:animEffect>
                                  </p:childTnLst>
                                </p:cTn>
                              </p:par>
                              <p:par>
                                <p:cTn id="34" presetID="9" presetClass="entr" presetSubtype="0" fill="hold" grpId="0" nodeType="withEffect">
                                  <p:stCondLst>
                                    <p:cond delay="0"/>
                                  </p:stCondLst>
                                  <p:childTnLst>
                                    <p:set>
                                      <p:cBhvr>
                                        <p:cTn id="35" dur="1" fill="hold">
                                          <p:stCondLst>
                                            <p:cond delay="0"/>
                                          </p:stCondLst>
                                        </p:cTn>
                                        <p:tgtEl>
                                          <p:spTgt spid="247815"/>
                                        </p:tgtEl>
                                        <p:attrNameLst>
                                          <p:attrName>style.visibility</p:attrName>
                                        </p:attrNameLst>
                                      </p:cBhvr>
                                      <p:to>
                                        <p:strVal val="visible"/>
                                      </p:to>
                                    </p:set>
                                    <p:animEffect transition="in" filter="dissolve">
                                      <p:cBhvr>
                                        <p:cTn id="36" dur="500"/>
                                        <p:tgtEl>
                                          <p:spTgt spid="247815"/>
                                        </p:tgtEl>
                                      </p:cBhvr>
                                    </p:animEffect>
                                  </p:childTnLst>
                                </p:cTn>
                              </p:par>
                              <p:par>
                                <p:cTn id="37" presetID="9" presetClass="entr" presetSubtype="0" fill="hold" grpId="0" nodeType="withEffect">
                                  <p:stCondLst>
                                    <p:cond delay="0"/>
                                  </p:stCondLst>
                                  <p:childTnLst>
                                    <p:set>
                                      <p:cBhvr>
                                        <p:cTn id="38" dur="1" fill="hold">
                                          <p:stCondLst>
                                            <p:cond delay="0"/>
                                          </p:stCondLst>
                                        </p:cTn>
                                        <p:tgtEl>
                                          <p:spTgt spid="247816"/>
                                        </p:tgtEl>
                                        <p:attrNameLst>
                                          <p:attrName>style.visibility</p:attrName>
                                        </p:attrNameLst>
                                      </p:cBhvr>
                                      <p:to>
                                        <p:strVal val="visible"/>
                                      </p:to>
                                    </p:set>
                                    <p:animEffect transition="in" filter="dissolve">
                                      <p:cBhvr>
                                        <p:cTn id="39" dur="500"/>
                                        <p:tgtEl>
                                          <p:spTgt spid="247816"/>
                                        </p:tgtEl>
                                      </p:cBhvr>
                                    </p:animEffect>
                                  </p:childTnLst>
                                </p:cTn>
                              </p:par>
                              <p:par>
                                <p:cTn id="40" presetID="9" presetClass="entr" presetSubtype="0" fill="hold" grpId="0" nodeType="withEffect">
                                  <p:stCondLst>
                                    <p:cond delay="0"/>
                                  </p:stCondLst>
                                  <p:childTnLst>
                                    <p:set>
                                      <p:cBhvr>
                                        <p:cTn id="41" dur="1" fill="hold">
                                          <p:stCondLst>
                                            <p:cond delay="0"/>
                                          </p:stCondLst>
                                        </p:cTn>
                                        <p:tgtEl>
                                          <p:spTgt spid="247813"/>
                                        </p:tgtEl>
                                        <p:attrNameLst>
                                          <p:attrName>style.visibility</p:attrName>
                                        </p:attrNameLst>
                                      </p:cBhvr>
                                      <p:to>
                                        <p:strVal val="visible"/>
                                      </p:to>
                                    </p:set>
                                    <p:animEffect transition="in" filter="dissolve">
                                      <p:cBhvr>
                                        <p:cTn id="42" dur="500"/>
                                        <p:tgtEl>
                                          <p:spTgt spid="247813"/>
                                        </p:tgtEl>
                                      </p:cBhvr>
                                    </p:animEffect>
                                  </p:childTnLst>
                                </p:cTn>
                              </p:par>
                              <p:par>
                                <p:cTn id="43" presetID="9" presetClass="entr" presetSubtype="0" fill="hold" grpId="0" nodeType="withEffect">
                                  <p:stCondLst>
                                    <p:cond delay="0"/>
                                  </p:stCondLst>
                                  <p:childTnLst>
                                    <p:set>
                                      <p:cBhvr>
                                        <p:cTn id="44" dur="1" fill="hold">
                                          <p:stCondLst>
                                            <p:cond delay="0"/>
                                          </p:stCondLst>
                                        </p:cTn>
                                        <p:tgtEl>
                                          <p:spTgt spid="247814"/>
                                        </p:tgtEl>
                                        <p:attrNameLst>
                                          <p:attrName>style.visibility</p:attrName>
                                        </p:attrNameLst>
                                      </p:cBhvr>
                                      <p:to>
                                        <p:strVal val="visible"/>
                                      </p:to>
                                    </p:set>
                                    <p:animEffect transition="in" filter="dissolve">
                                      <p:cBhvr>
                                        <p:cTn id="45" dur="500"/>
                                        <p:tgtEl>
                                          <p:spTgt spid="247814"/>
                                        </p:tgtEl>
                                      </p:cBhvr>
                                    </p:animEffect>
                                  </p:childTnLst>
                                </p:cTn>
                              </p:par>
                              <p:par>
                                <p:cTn id="46" presetID="9" presetClass="entr" presetSubtype="0" fill="hold" grpId="0" nodeType="withEffect">
                                  <p:stCondLst>
                                    <p:cond delay="0"/>
                                  </p:stCondLst>
                                  <p:childTnLst>
                                    <p:set>
                                      <p:cBhvr>
                                        <p:cTn id="47" dur="1" fill="hold">
                                          <p:stCondLst>
                                            <p:cond delay="0"/>
                                          </p:stCondLst>
                                        </p:cTn>
                                        <p:tgtEl>
                                          <p:spTgt spid="247818"/>
                                        </p:tgtEl>
                                        <p:attrNameLst>
                                          <p:attrName>style.visibility</p:attrName>
                                        </p:attrNameLst>
                                      </p:cBhvr>
                                      <p:to>
                                        <p:strVal val="visible"/>
                                      </p:to>
                                    </p:set>
                                    <p:animEffect transition="in" filter="dissolve">
                                      <p:cBhvr>
                                        <p:cTn id="48" dur="500"/>
                                        <p:tgtEl>
                                          <p:spTgt spid="247818"/>
                                        </p:tgtEl>
                                      </p:cBhvr>
                                    </p:animEffect>
                                  </p:childTnLst>
                                </p:cTn>
                              </p:par>
                              <p:par>
                                <p:cTn id="49" presetID="9" presetClass="entr" presetSubtype="0" fill="hold" nodeType="withEffect">
                                  <p:stCondLst>
                                    <p:cond delay="0"/>
                                  </p:stCondLst>
                                  <p:childTnLst>
                                    <p:set>
                                      <p:cBhvr>
                                        <p:cTn id="50" dur="1" fill="hold">
                                          <p:stCondLst>
                                            <p:cond delay="0"/>
                                          </p:stCondLst>
                                        </p:cTn>
                                        <p:tgtEl>
                                          <p:spTgt spid="247810">
                                            <p:txEl>
                                              <p:pRg st="1" end="1"/>
                                            </p:txEl>
                                          </p:spTgt>
                                        </p:tgtEl>
                                        <p:attrNameLst>
                                          <p:attrName>style.visibility</p:attrName>
                                        </p:attrNameLst>
                                      </p:cBhvr>
                                      <p:to>
                                        <p:strVal val="visible"/>
                                      </p:to>
                                    </p:set>
                                    <p:animEffect transition="in" filter="dissolve">
                                      <p:cBhvr>
                                        <p:cTn id="51" dur="500"/>
                                        <p:tgtEl>
                                          <p:spTgt spid="247810">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7811" grpId="0" animBg="1"/>
      <p:bldP spid="247812" grpId="0" animBg="1"/>
      <p:bldP spid="247813" grpId="0" animBg="1"/>
      <p:bldP spid="247814" grpId="0" animBg="1"/>
      <p:bldP spid="247815" grpId="0" animBg="1"/>
      <p:bldP spid="247816" grpId="0" animBg="1"/>
      <p:bldP spid="247817" grpId="0" animBg="1"/>
      <p:bldP spid="247818" grpId="0" animBg="1"/>
      <p:bldP spid="247821" grpId="0" animBg="1"/>
      <p:bldP spid="247822"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2"/>
          <p:cNvSpPr>
            <a:spLocks noGrp="1" noChangeArrowheads="1"/>
          </p:cNvSpPr>
          <p:nvPr>
            <p:ph idx="1"/>
          </p:nvPr>
        </p:nvSpPr>
        <p:spPr>
          <a:xfrm>
            <a:off x="762000" y="609600"/>
            <a:ext cx="6019800" cy="4114800"/>
          </a:xfrm>
        </p:spPr>
        <p:txBody>
          <a:bodyPr/>
          <a:lstStyle/>
          <a:p>
            <a:pPr>
              <a:lnSpc>
                <a:spcPct val="110000"/>
              </a:lnSpc>
            </a:pPr>
            <a:r>
              <a:rPr lang="en-US" sz="2400" dirty="0" smtClean="0"/>
              <a:t>   Pathfinder</a:t>
            </a:r>
            <a:endParaRPr lang="en-US" sz="2400" dirty="0"/>
          </a:p>
          <a:p>
            <a:pPr lvl="1">
              <a:lnSpc>
                <a:spcPct val="110000"/>
              </a:lnSpc>
            </a:pPr>
            <a:r>
              <a:rPr lang="en-US" sz="2000" dirty="0"/>
              <a:t>Narrower taper </a:t>
            </a:r>
          </a:p>
          <a:p>
            <a:pPr lvl="1">
              <a:lnSpc>
                <a:spcPct val="110000"/>
              </a:lnSpc>
            </a:pPr>
            <a:r>
              <a:rPr lang="en-US" sz="2000" dirty="0"/>
              <a:t>Used to negotiate calcified, constricted canals</a:t>
            </a:r>
          </a:p>
          <a:p>
            <a:pPr lvl="1">
              <a:lnSpc>
                <a:spcPct val="110000"/>
              </a:lnSpc>
            </a:pPr>
            <a:r>
              <a:rPr lang="en-US" sz="2000" dirty="0">
                <a:solidFill>
                  <a:srgbClr val="FFC000"/>
                </a:solidFill>
              </a:rPr>
              <a:t>ProFinder: </a:t>
            </a:r>
            <a:r>
              <a:rPr lang="en-US" sz="2000" dirty="0"/>
              <a:t>variable minimal taper, #10,13,17, lengths: 18, 21, 25 mm</a:t>
            </a:r>
          </a:p>
          <a:p>
            <a:pPr lvl="1">
              <a:lnSpc>
                <a:spcPct val="110000"/>
              </a:lnSpc>
            </a:pPr>
            <a:endParaRPr lang="en-US" sz="2000" dirty="0"/>
          </a:p>
        </p:txBody>
      </p:sp>
      <p:pic>
        <p:nvPicPr>
          <p:cNvPr id="249859" name="Picture 3" descr="co9 9"/>
          <p:cNvPicPr>
            <a:picLocks noChangeAspect="1" noChangeArrowheads="1"/>
          </p:cNvPicPr>
          <p:nvPr/>
        </p:nvPicPr>
        <p:blipFill>
          <a:blip r:embed="rId3">
            <a:lum contrast="6000"/>
          </a:blip>
          <a:srcRect l="8267" t="10501" r="32001" b="9421"/>
          <a:stretch>
            <a:fillRect/>
          </a:stretch>
        </p:blipFill>
        <p:spPr bwMode="auto">
          <a:xfrm>
            <a:off x="2616200" y="3810000"/>
            <a:ext cx="2135188" cy="2590800"/>
          </a:xfrm>
          <a:prstGeom prst="rect">
            <a:avLst/>
          </a:prstGeom>
          <a:noFill/>
          <a:ln w="28575">
            <a:solidFill>
              <a:srgbClr val="336699"/>
            </a:solidFill>
            <a:miter lim="800000"/>
            <a:headEnd/>
            <a:tailEnd/>
          </a:ln>
        </p:spPr>
      </p:pic>
      <p:pic>
        <p:nvPicPr>
          <p:cNvPr id="249860" name="Picture 4" descr="Pathfinder"/>
          <p:cNvPicPr>
            <a:picLocks noChangeAspect="1" noChangeArrowheads="1"/>
          </p:cNvPicPr>
          <p:nvPr/>
        </p:nvPicPr>
        <p:blipFill>
          <a:blip r:embed="rId4">
            <a:lum contrast="6000"/>
          </a:blip>
          <a:srcRect/>
          <a:stretch>
            <a:fillRect/>
          </a:stretch>
        </p:blipFill>
        <p:spPr bwMode="auto">
          <a:xfrm>
            <a:off x="495300" y="3738563"/>
            <a:ext cx="1690688" cy="2662237"/>
          </a:xfrm>
          <a:prstGeom prst="rect">
            <a:avLst/>
          </a:prstGeom>
          <a:noFill/>
          <a:ln w="28575">
            <a:solidFill>
              <a:srgbClr val="336699"/>
            </a:solidFill>
            <a:miter lim="800000"/>
            <a:headEnd/>
            <a:tailEnd/>
          </a:ln>
        </p:spPr>
      </p:pic>
      <p:pic>
        <p:nvPicPr>
          <p:cNvPr id="249861" name="Picture 5" descr="DFINDERS"/>
          <p:cNvPicPr>
            <a:picLocks noChangeAspect="1" noChangeArrowheads="1"/>
          </p:cNvPicPr>
          <p:nvPr/>
        </p:nvPicPr>
        <p:blipFill>
          <a:blip r:embed="rId5"/>
          <a:srcRect/>
          <a:stretch>
            <a:fillRect/>
          </a:stretch>
        </p:blipFill>
        <p:spPr bwMode="auto">
          <a:xfrm>
            <a:off x="5129213" y="4343400"/>
            <a:ext cx="3405187" cy="2027238"/>
          </a:xfrm>
          <a:prstGeom prst="rect">
            <a:avLst/>
          </a:prstGeom>
          <a:noFill/>
          <a:ln w="28575">
            <a:solidFill>
              <a:srgbClr val="336699"/>
            </a:solidFill>
            <a:miter lim="800000"/>
            <a:headEnd/>
            <a:tailEnd/>
          </a:ln>
        </p:spPr>
      </p:pic>
      <p:pic>
        <p:nvPicPr>
          <p:cNvPr id="249862" name="Picture 6" descr="Product Image"/>
          <p:cNvPicPr>
            <a:picLocks noChangeAspect="1" noChangeArrowheads="1"/>
          </p:cNvPicPr>
          <p:nvPr/>
        </p:nvPicPr>
        <p:blipFill>
          <a:blip r:embed="rId6"/>
          <a:srcRect/>
          <a:stretch>
            <a:fillRect/>
          </a:stretch>
        </p:blipFill>
        <p:spPr bwMode="auto">
          <a:xfrm>
            <a:off x="5943600" y="1828800"/>
            <a:ext cx="2857500" cy="2152650"/>
          </a:xfrm>
          <a:prstGeom prst="rect">
            <a:avLst/>
          </a:prstGeom>
          <a:noFill/>
          <a:ln w="28575">
            <a:solidFill>
              <a:srgbClr val="336699"/>
            </a:solidFill>
            <a:miter lim="800000"/>
            <a:headEnd/>
            <a:tailEnd/>
          </a:ln>
        </p:spPr>
      </p:pic>
      <p:sp>
        <p:nvSpPr>
          <p:cNvPr id="249863" name="Text Box 7"/>
          <p:cNvSpPr txBox="1">
            <a:spLocks noChangeArrowheads="1"/>
          </p:cNvSpPr>
          <p:nvPr/>
        </p:nvSpPr>
        <p:spPr bwMode="auto">
          <a:xfrm>
            <a:off x="7013575" y="990600"/>
            <a:ext cx="2130425" cy="707886"/>
          </a:xfrm>
          <a:prstGeom prst="rect">
            <a:avLst/>
          </a:prstGeom>
          <a:noFill/>
          <a:ln w="9525">
            <a:noFill/>
            <a:miter lim="800000"/>
            <a:headEnd/>
            <a:tailEnd/>
          </a:ln>
          <a:effectLst/>
        </p:spPr>
        <p:txBody>
          <a:bodyPr>
            <a:spAutoFit/>
          </a:bodyPr>
          <a:lstStyle/>
          <a:p>
            <a:pPr eaLnBrk="1" hangingPunct="1"/>
            <a:r>
              <a:rPr lang="en-US" sz="2000" dirty="0">
                <a:solidFill>
                  <a:srgbClr val="FFC000"/>
                </a:solidFill>
                <a:latin typeface="Freehand471 BT" pitchFamily="66" charset="0"/>
              </a:rPr>
              <a:t>Senseus ProFinder</a:t>
            </a:r>
          </a:p>
        </p:txBody>
      </p:sp>
    </p:spTree>
  </p:cSld>
  <p:clrMapOvr>
    <a:masterClrMapping/>
  </p:clrMapOvr>
  <p:transition advClick="0">
    <p:check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withEffect">
                                  <p:stCondLst>
                                    <p:cond delay="0"/>
                                  </p:stCondLst>
                                  <p:childTnLst>
                                    <p:set>
                                      <p:cBhvr>
                                        <p:cTn id="6" dur="1" fill="hold">
                                          <p:stCondLst>
                                            <p:cond delay="0"/>
                                          </p:stCondLst>
                                        </p:cTn>
                                        <p:tgtEl>
                                          <p:spTgt spid="249858">
                                            <p:txEl>
                                              <p:pRg st="0" end="0"/>
                                            </p:txEl>
                                          </p:spTgt>
                                        </p:tgtEl>
                                        <p:attrNameLst>
                                          <p:attrName>style.visibility</p:attrName>
                                        </p:attrNameLst>
                                      </p:cBhvr>
                                      <p:to>
                                        <p:strVal val="visible"/>
                                      </p:to>
                                    </p:set>
                                    <p:animEffect transition="in" filter="dissolve">
                                      <p:cBhvr>
                                        <p:cTn id="7" dur="500"/>
                                        <p:tgtEl>
                                          <p:spTgt spid="249858">
                                            <p:txEl>
                                              <p:pRg st="0" end="0"/>
                                            </p:txEl>
                                          </p:spTgt>
                                        </p:tgtEl>
                                      </p:cBhvr>
                                    </p:animEffect>
                                  </p:childTnLst>
                                </p:cTn>
                              </p:par>
                              <p:par>
                                <p:cTn id="8" presetID="9" presetClass="entr" presetSubtype="0" fill="hold" nodeType="withEffect">
                                  <p:stCondLst>
                                    <p:cond delay="0"/>
                                  </p:stCondLst>
                                  <p:childTnLst>
                                    <p:set>
                                      <p:cBhvr>
                                        <p:cTn id="9" dur="1" fill="hold">
                                          <p:stCondLst>
                                            <p:cond delay="0"/>
                                          </p:stCondLst>
                                        </p:cTn>
                                        <p:tgtEl>
                                          <p:spTgt spid="249858">
                                            <p:txEl>
                                              <p:pRg st="1" end="1"/>
                                            </p:txEl>
                                          </p:spTgt>
                                        </p:tgtEl>
                                        <p:attrNameLst>
                                          <p:attrName>style.visibility</p:attrName>
                                        </p:attrNameLst>
                                      </p:cBhvr>
                                      <p:to>
                                        <p:strVal val="visible"/>
                                      </p:to>
                                    </p:set>
                                    <p:animEffect transition="in" filter="dissolve">
                                      <p:cBhvr>
                                        <p:cTn id="10" dur="500"/>
                                        <p:tgtEl>
                                          <p:spTgt spid="249858">
                                            <p:txEl>
                                              <p:pRg st="1" end="1"/>
                                            </p:txEl>
                                          </p:spTgt>
                                        </p:tgtEl>
                                      </p:cBhvr>
                                    </p:animEffect>
                                  </p:childTnLst>
                                </p:cTn>
                              </p:par>
                              <p:par>
                                <p:cTn id="11" presetID="9" presetClass="entr" presetSubtype="0" fill="hold" nodeType="withEffect">
                                  <p:stCondLst>
                                    <p:cond delay="0"/>
                                  </p:stCondLst>
                                  <p:childTnLst>
                                    <p:set>
                                      <p:cBhvr>
                                        <p:cTn id="12" dur="1" fill="hold">
                                          <p:stCondLst>
                                            <p:cond delay="0"/>
                                          </p:stCondLst>
                                        </p:cTn>
                                        <p:tgtEl>
                                          <p:spTgt spid="249858">
                                            <p:txEl>
                                              <p:pRg st="2" end="2"/>
                                            </p:txEl>
                                          </p:spTgt>
                                        </p:tgtEl>
                                        <p:attrNameLst>
                                          <p:attrName>style.visibility</p:attrName>
                                        </p:attrNameLst>
                                      </p:cBhvr>
                                      <p:to>
                                        <p:strVal val="visible"/>
                                      </p:to>
                                    </p:set>
                                    <p:animEffect transition="in" filter="dissolve">
                                      <p:cBhvr>
                                        <p:cTn id="13" dur="500"/>
                                        <p:tgtEl>
                                          <p:spTgt spid="249858">
                                            <p:txEl>
                                              <p:pRg st="2" end="2"/>
                                            </p:txEl>
                                          </p:spTgt>
                                        </p:tgtEl>
                                      </p:cBhvr>
                                    </p:animEffect>
                                  </p:childTnLst>
                                </p:cTn>
                              </p:par>
                            </p:childTnLst>
                          </p:cTn>
                        </p:par>
                        <p:par>
                          <p:cTn id="14" fill="hold">
                            <p:stCondLst>
                              <p:cond delay="500"/>
                            </p:stCondLst>
                            <p:childTnLst>
                              <p:par>
                                <p:cTn id="15" presetID="9" presetClass="entr" presetSubtype="0" fill="hold" nodeType="afterEffect">
                                  <p:stCondLst>
                                    <p:cond delay="0"/>
                                  </p:stCondLst>
                                  <p:childTnLst>
                                    <p:set>
                                      <p:cBhvr>
                                        <p:cTn id="16" dur="1" fill="hold">
                                          <p:stCondLst>
                                            <p:cond delay="0"/>
                                          </p:stCondLst>
                                        </p:cTn>
                                        <p:tgtEl>
                                          <p:spTgt spid="249859"/>
                                        </p:tgtEl>
                                        <p:attrNameLst>
                                          <p:attrName>style.visibility</p:attrName>
                                        </p:attrNameLst>
                                      </p:cBhvr>
                                      <p:to>
                                        <p:strVal val="visible"/>
                                      </p:to>
                                    </p:set>
                                    <p:animEffect transition="in" filter="dissolve">
                                      <p:cBhvr>
                                        <p:cTn id="17" dur="500"/>
                                        <p:tgtEl>
                                          <p:spTgt spid="249859"/>
                                        </p:tgtEl>
                                      </p:cBhvr>
                                    </p:animEffect>
                                  </p:childTnLst>
                                </p:cTn>
                              </p:par>
                              <p:par>
                                <p:cTn id="18" presetID="9" presetClass="entr" presetSubtype="0" fill="hold" nodeType="withEffect">
                                  <p:stCondLst>
                                    <p:cond delay="0"/>
                                  </p:stCondLst>
                                  <p:childTnLst>
                                    <p:set>
                                      <p:cBhvr>
                                        <p:cTn id="19" dur="1" fill="hold">
                                          <p:stCondLst>
                                            <p:cond delay="0"/>
                                          </p:stCondLst>
                                        </p:cTn>
                                        <p:tgtEl>
                                          <p:spTgt spid="249860"/>
                                        </p:tgtEl>
                                        <p:attrNameLst>
                                          <p:attrName>style.visibility</p:attrName>
                                        </p:attrNameLst>
                                      </p:cBhvr>
                                      <p:to>
                                        <p:strVal val="visible"/>
                                      </p:to>
                                    </p:set>
                                    <p:animEffect transition="in" filter="dissolve">
                                      <p:cBhvr>
                                        <p:cTn id="20" dur="500"/>
                                        <p:tgtEl>
                                          <p:spTgt spid="249860"/>
                                        </p:tgtEl>
                                      </p:cBhvr>
                                    </p:animEffect>
                                  </p:childTnLst>
                                </p:cTn>
                              </p:par>
                            </p:childTnLst>
                          </p:cTn>
                        </p:par>
                        <p:par>
                          <p:cTn id="21" fill="hold">
                            <p:stCondLst>
                              <p:cond delay="1000"/>
                            </p:stCondLst>
                            <p:childTnLst>
                              <p:par>
                                <p:cTn id="22" presetID="9" presetClass="entr" presetSubtype="0" fill="hold" nodeType="afterEffect">
                                  <p:stCondLst>
                                    <p:cond delay="0"/>
                                  </p:stCondLst>
                                  <p:childTnLst>
                                    <p:set>
                                      <p:cBhvr>
                                        <p:cTn id="23" dur="1" fill="hold">
                                          <p:stCondLst>
                                            <p:cond delay="0"/>
                                          </p:stCondLst>
                                        </p:cTn>
                                        <p:tgtEl>
                                          <p:spTgt spid="249861"/>
                                        </p:tgtEl>
                                        <p:attrNameLst>
                                          <p:attrName>style.visibility</p:attrName>
                                        </p:attrNameLst>
                                      </p:cBhvr>
                                      <p:to>
                                        <p:strVal val="visible"/>
                                      </p:to>
                                    </p:set>
                                    <p:animEffect transition="in" filter="dissolve">
                                      <p:cBhvr>
                                        <p:cTn id="24" dur="500"/>
                                        <p:tgtEl>
                                          <p:spTgt spid="249861"/>
                                        </p:tgtEl>
                                      </p:cBhvr>
                                    </p:animEffect>
                                  </p:childTnLst>
                                </p:cTn>
                              </p:par>
                            </p:childTnLst>
                          </p:cTn>
                        </p:par>
                        <p:par>
                          <p:cTn id="25" fill="hold">
                            <p:stCondLst>
                              <p:cond delay="1500"/>
                            </p:stCondLst>
                            <p:childTnLst>
                              <p:par>
                                <p:cTn id="26" presetID="9" presetClass="entr" presetSubtype="0" fill="hold" nodeType="afterEffect">
                                  <p:stCondLst>
                                    <p:cond delay="0"/>
                                  </p:stCondLst>
                                  <p:childTnLst>
                                    <p:set>
                                      <p:cBhvr>
                                        <p:cTn id="27" dur="1" fill="hold">
                                          <p:stCondLst>
                                            <p:cond delay="0"/>
                                          </p:stCondLst>
                                        </p:cTn>
                                        <p:tgtEl>
                                          <p:spTgt spid="249858">
                                            <p:txEl>
                                              <p:pRg st="3" end="3"/>
                                            </p:txEl>
                                          </p:spTgt>
                                        </p:tgtEl>
                                        <p:attrNameLst>
                                          <p:attrName>style.visibility</p:attrName>
                                        </p:attrNameLst>
                                      </p:cBhvr>
                                      <p:to>
                                        <p:strVal val="visible"/>
                                      </p:to>
                                    </p:set>
                                    <p:animEffect transition="in" filter="dissolve">
                                      <p:cBhvr>
                                        <p:cTn id="28" dur="500"/>
                                        <p:tgtEl>
                                          <p:spTgt spid="249858">
                                            <p:txEl>
                                              <p:pRg st="3" end="3"/>
                                            </p:txEl>
                                          </p:spTgt>
                                        </p:tgtEl>
                                      </p:cBhvr>
                                    </p:animEffect>
                                  </p:childTnLst>
                                </p:cTn>
                              </p:par>
                            </p:childTnLst>
                          </p:cTn>
                        </p:par>
                        <p:par>
                          <p:cTn id="29" fill="hold">
                            <p:stCondLst>
                              <p:cond delay="2000"/>
                            </p:stCondLst>
                            <p:childTnLst>
                              <p:par>
                                <p:cTn id="30" presetID="9" presetClass="entr" presetSubtype="0" fill="hold" grpId="0" nodeType="afterEffect">
                                  <p:stCondLst>
                                    <p:cond delay="0"/>
                                  </p:stCondLst>
                                  <p:childTnLst>
                                    <p:set>
                                      <p:cBhvr>
                                        <p:cTn id="31" dur="1" fill="hold">
                                          <p:stCondLst>
                                            <p:cond delay="0"/>
                                          </p:stCondLst>
                                        </p:cTn>
                                        <p:tgtEl>
                                          <p:spTgt spid="249863"/>
                                        </p:tgtEl>
                                        <p:attrNameLst>
                                          <p:attrName>style.visibility</p:attrName>
                                        </p:attrNameLst>
                                      </p:cBhvr>
                                      <p:to>
                                        <p:strVal val="visible"/>
                                      </p:to>
                                    </p:set>
                                    <p:animEffect transition="in" filter="dissolve">
                                      <p:cBhvr>
                                        <p:cTn id="32" dur="500"/>
                                        <p:tgtEl>
                                          <p:spTgt spid="249863"/>
                                        </p:tgtEl>
                                      </p:cBhvr>
                                    </p:animEffect>
                                  </p:childTnLst>
                                </p:cTn>
                              </p:par>
                              <p:par>
                                <p:cTn id="33" presetID="9" presetClass="entr" presetSubtype="0" fill="hold" nodeType="withEffect">
                                  <p:stCondLst>
                                    <p:cond delay="0"/>
                                  </p:stCondLst>
                                  <p:childTnLst>
                                    <p:set>
                                      <p:cBhvr>
                                        <p:cTn id="34" dur="1" fill="hold">
                                          <p:stCondLst>
                                            <p:cond delay="0"/>
                                          </p:stCondLst>
                                        </p:cTn>
                                        <p:tgtEl>
                                          <p:spTgt spid="249862"/>
                                        </p:tgtEl>
                                        <p:attrNameLst>
                                          <p:attrName>style.visibility</p:attrName>
                                        </p:attrNameLst>
                                      </p:cBhvr>
                                      <p:to>
                                        <p:strVal val="visible"/>
                                      </p:to>
                                    </p:set>
                                    <p:animEffect transition="in" filter="dissolve">
                                      <p:cBhvr>
                                        <p:cTn id="35" dur="500"/>
                                        <p:tgtEl>
                                          <p:spTgt spid="2498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9863"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2"/>
          <p:cNvSpPr>
            <a:spLocks noGrp="1" noChangeArrowheads="1"/>
          </p:cNvSpPr>
          <p:nvPr>
            <p:ph type="title"/>
          </p:nvPr>
        </p:nvSpPr>
        <p:spPr/>
        <p:txBody>
          <a:bodyPr/>
          <a:lstStyle/>
          <a:p>
            <a:r>
              <a:rPr lang="en-US"/>
              <a:t>Hedstrom Files (ANSI 58)</a:t>
            </a:r>
          </a:p>
        </p:txBody>
      </p:sp>
      <p:sp>
        <p:nvSpPr>
          <p:cNvPr id="252931" name="Rectangle 3"/>
          <p:cNvSpPr>
            <a:spLocks noGrp="1" noChangeArrowheads="1"/>
          </p:cNvSpPr>
          <p:nvPr>
            <p:ph type="body" sz="half" idx="1"/>
          </p:nvPr>
        </p:nvSpPr>
        <p:spPr>
          <a:xfrm>
            <a:off x="1371600" y="685800"/>
            <a:ext cx="7391400" cy="4114800"/>
          </a:xfrm>
        </p:spPr>
        <p:txBody>
          <a:bodyPr/>
          <a:lstStyle/>
          <a:p>
            <a:pPr marL="0" indent="0">
              <a:lnSpc>
                <a:spcPct val="150000"/>
              </a:lnSpc>
            </a:pPr>
            <a:r>
              <a:rPr lang="en-US" sz="2400" dirty="0"/>
              <a:t>Milled instrument- </a:t>
            </a:r>
            <a:r>
              <a:rPr lang="en-US" sz="2400" dirty="0">
                <a:solidFill>
                  <a:schemeClr val="bg1"/>
                </a:solidFill>
              </a:rPr>
              <a:t>multiaxial grinding </a:t>
            </a:r>
          </a:p>
          <a:p>
            <a:pPr marL="0" indent="0">
              <a:lnSpc>
                <a:spcPct val="150000"/>
              </a:lnSpc>
            </a:pPr>
            <a:r>
              <a:rPr lang="en-US" sz="2400" dirty="0"/>
              <a:t>Positive rake angle</a:t>
            </a:r>
          </a:p>
          <a:p>
            <a:pPr marL="0" indent="0">
              <a:lnSpc>
                <a:spcPct val="150000"/>
              </a:lnSpc>
            </a:pPr>
            <a:r>
              <a:rPr lang="en-US" sz="2400" dirty="0"/>
              <a:t>Cuts in pull motion </a:t>
            </a:r>
          </a:p>
          <a:p>
            <a:pPr marL="0" indent="0">
              <a:lnSpc>
                <a:spcPct val="150000"/>
              </a:lnSpc>
              <a:buNone/>
            </a:pPr>
            <a:endParaRPr lang="en-US" sz="2400" dirty="0"/>
          </a:p>
        </p:txBody>
      </p:sp>
      <p:pic>
        <p:nvPicPr>
          <p:cNvPr id="252932" name="Picture 4"/>
          <p:cNvPicPr>
            <a:picLocks noChangeAspect="1" noChangeArrowheads="1"/>
          </p:cNvPicPr>
          <p:nvPr/>
        </p:nvPicPr>
        <p:blipFill>
          <a:blip r:embed="rId3"/>
          <a:srcRect/>
          <a:stretch>
            <a:fillRect/>
          </a:stretch>
        </p:blipFill>
        <p:spPr bwMode="auto">
          <a:xfrm>
            <a:off x="7010400" y="1985963"/>
            <a:ext cx="1871663" cy="4338637"/>
          </a:xfrm>
          <a:prstGeom prst="rect">
            <a:avLst/>
          </a:prstGeom>
          <a:noFill/>
          <a:ln w="28575">
            <a:solidFill>
              <a:srgbClr val="336699"/>
            </a:solidFill>
            <a:miter lim="800000"/>
            <a:headEnd/>
            <a:tailEnd/>
          </a:ln>
          <a:effectLst/>
        </p:spPr>
      </p:pic>
      <p:pic>
        <p:nvPicPr>
          <p:cNvPr id="252933" name="Picture 5" descr="coh6 14"/>
          <p:cNvPicPr>
            <a:picLocks noChangeAspect="1" noChangeArrowheads="1"/>
          </p:cNvPicPr>
          <p:nvPr/>
        </p:nvPicPr>
        <p:blipFill>
          <a:blip r:embed="rId4">
            <a:lum contrast="18000"/>
          </a:blip>
          <a:srcRect l="3430" t="47458" r="57127" b="5084"/>
          <a:stretch>
            <a:fillRect/>
          </a:stretch>
        </p:blipFill>
        <p:spPr bwMode="auto">
          <a:xfrm>
            <a:off x="3810000" y="3200400"/>
            <a:ext cx="2567341" cy="3124200"/>
          </a:xfrm>
          <a:prstGeom prst="rect">
            <a:avLst/>
          </a:prstGeom>
          <a:noFill/>
          <a:ln w="28575">
            <a:solidFill>
              <a:srgbClr val="336699"/>
            </a:solidFill>
            <a:miter lim="800000"/>
            <a:headEnd/>
            <a:tailEnd/>
          </a:ln>
        </p:spPr>
      </p:pic>
      <p:pic>
        <p:nvPicPr>
          <p:cNvPr id="252934" name="Picture 6" descr="h files"/>
          <p:cNvPicPr>
            <a:picLocks noChangeAspect="1" noChangeArrowheads="1"/>
          </p:cNvPicPr>
          <p:nvPr/>
        </p:nvPicPr>
        <p:blipFill>
          <a:blip r:embed="rId5"/>
          <a:srcRect/>
          <a:stretch>
            <a:fillRect/>
          </a:stretch>
        </p:blipFill>
        <p:spPr bwMode="auto">
          <a:xfrm>
            <a:off x="228600" y="3883025"/>
            <a:ext cx="3200400" cy="2416175"/>
          </a:xfrm>
          <a:prstGeom prst="rect">
            <a:avLst/>
          </a:prstGeom>
          <a:noFill/>
          <a:ln w="28575">
            <a:solidFill>
              <a:srgbClr val="336699"/>
            </a:solidFill>
            <a:miter lim="800000"/>
            <a:headEnd/>
            <a:tailEnd/>
          </a:ln>
        </p:spPr>
      </p:pic>
    </p:spTree>
  </p:cSld>
  <p:clrMapOvr>
    <a:masterClrMapping/>
  </p:clrMapOvr>
  <p:transition advClick="0">
    <p:check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252934"/>
                                        </p:tgtEl>
                                        <p:attrNameLst>
                                          <p:attrName>style.visibility</p:attrName>
                                        </p:attrNameLst>
                                      </p:cBhvr>
                                      <p:to>
                                        <p:strVal val="visible"/>
                                      </p:to>
                                    </p:set>
                                    <p:animEffect transition="in" filter="dissolve">
                                      <p:cBhvr>
                                        <p:cTn id="7" dur="500"/>
                                        <p:tgtEl>
                                          <p:spTgt spid="252934"/>
                                        </p:tgtEl>
                                      </p:cBhvr>
                                    </p:animEffect>
                                  </p:childTnLst>
                                </p:cTn>
                              </p:par>
                              <p:par>
                                <p:cTn id="8" presetID="9" presetClass="entr" presetSubtype="0" fill="hold" nodeType="withEffect">
                                  <p:stCondLst>
                                    <p:cond delay="0"/>
                                  </p:stCondLst>
                                  <p:childTnLst>
                                    <p:set>
                                      <p:cBhvr>
                                        <p:cTn id="9" dur="1" fill="hold">
                                          <p:stCondLst>
                                            <p:cond delay="0"/>
                                          </p:stCondLst>
                                        </p:cTn>
                                        <p:tgtEl>
                                          <p:spTgt spid="252933"/>
                                        </p:tgtEl>
                                        <p:attrNameLst>
                                          <p:attrName>style.visibility</p:attrName>
                                        </p:attrNameLst>
                                      </p:cBhvr>
                                      <p:to>
                                        <p:strVal val="visible"/>
                                      </p:to>
                                    </p:set>
                                    <p:animEffect transition="in" filter="dissolve">
                                      <p:cBhvr>
                                        <p:cTn id="10" dur="500"/>
                                        <p:tgtEl>
                                          <p:spTgt spid="252933"/>
                                        </p:tgtEl>
                                      </p:cBhvr>
                                    </p:animEffect>
                                  </p:childTnLst>
                                </p:cTn>
                              </p:par>
                              <p:par>
                                <p:cTn id="11" presetID="9" presetClass="entr" presetSubtype="0" fill="hold" nodeType="withEffect">
                                  <p:stCondLst>
                                    <p:cond delay="0"/>
                                  </p:stCondLst>
                                  <p:childTnLst>
                                    <p:set>
                                      <p:cBhvr>
                                        <p:cTn id="12" dur="1" fill="hold">
                                          <p:stCondLst>
                                            <p:cond delay="0"/>
                                          </p:stCondLst>
                                        </p:cTn>
                                        <p:tgtEl>
                                          <p:spTgt spid="252932"/>
                                        </p:tgtEl>
                                        <p:attrNameLst>
                                          <p:attrName>style.visibility</p:attrName>
                                        </p:attrNameLst>
                                      </p:cBhvr>
                                      <p:to>
                                        <p:strVal val="visible"/>
                                      </p:to>
                                    </p:set>
                                    <p:animEffect transition="in" filter="dissolve">
                                      <p:cBhvr>
                                        <p:cTn id="13" dur="500"/>
                                        <p:tgtEl>
                                          <p:spTgt spid="252932"/>
                                        </p:tgtEl>
                                      </p:cBhvr>
                                    </p:animEffect>
                                  </p:childTnLst>
                                </p:cTn>
                              </p:par>
                            </p:childTnLst>
                          </p:cTn>
                        </p:par>
                        <p:par>
                          <p:cTn id="14" fill="hold">
                            <p:stCondLst>
                              <p:cond delay="500"/>
                            </p:stCondLst>
                            <p:childTnLst>
                              <p:par>
                                <p:cTn id="15" presetID="9" presetClass="entr" presetSubtype="0" fill="hold" grpId="0" nodeType="afterEffect">
                                  <p:stCondLst>
                                    <p:cond delay="0"/>
                                  </p:stCondLst>
                                  <p:childTnLst>
                                    <p:set>
                                      <p:cBhvr>
                                        <p:cTn id="16" dur="1" fill="hold">
                                          <p:stCondLst>
                                            <p:cond delay="0"/>
                                          </p:stCondLst>
                                        </p:cTn>
                                        <p:tgtEl>
                                          <p:spTgt spid="252931">
                                            <p:txEl>
                                              <p:pRg st="0" end="0"/>
                                            </p:txEl>
                                          </p:spTgt>
                                        </p:tgtEl>
                                        <p:attrNameLst>
                                          <p:attrName>style.visibility</p:attrName>
                                        </p:attrNameLst>
                                      </p:cBhvr>
                                      <p:to>
                                        <p:strVal val="visible"/>
                                      </p:to>
                                    </p:set>
                                    <p:animEffect transition="in" filter="dissolve">
                                      <p:cBhvr>
                                        <p:cTn id="17" dur="500"/>
                                        <p:tgtEl>
                                          <p:spTgt spid="252931">
                                            <p:txEl>
                                              <p:pRg st="0" end="0"/>
                                            </p:txEl>
                                          </p:spTgt>
                                        </p:tgtEl>
                                      </p:cBhvr>
                                    </p:animEffect>
                                  </p:childTnLst>
                                </p:cTn>
                              </p:par>
                            </p:childTnLst>
                          </p:cTn>
                        </p:par>
                        <p:par>
                          <p:cTn id="18" fill="hold">
                            <p:stCondLst>
                              <p:cond delay="1000"/>
                            </p:stCondLst>
                            <p:childTnLst>
                              <p:par>
                                <p:cTn id="19" presetID="9" presetClass="entr" presetSubtype="0" fill="hold" grpId="0" nodeType="afterEffect">
                                  <p:stCondLst>
                                    <p:cond delay="0"/>
                                  </p:stCondLst>
                                  <p:childTnLst>
                                    <p:set>
                                      <p:cBhvr>
                                        <p:cTn id="20" dur="1" fill="hold">
                                          <p:stCondLst>
                                            <p:cond delay="0"/>
                                          </p:stCondLst>
                                        </p:cTn>
                                        <p:tgtEl>
                                          <p:spTgt spid="252931">
                                            <p:txEl>
                                              <p:pRg st="1" end="1"/>
                                            </p:txEl>
                                          </p:spTgt>
                                        </p:tgtEl>
                                        <p:attrNameLst>
                                          <p:attrName>style.visibility</p:attrName>
                                        </p:attrNameLst>
                                      </p:cBhvr>
                                      <p:to>
                                        <p:strVal val="visible"/>
                                      </p:to>
                                    </p:set>
                                    <p:animEffect transition="in" filter="dissolve">
                                      <p:cBhvr>
                                        <p:cTn id="21" dur="500"/>
                                        <p:tgtEl>
                                          <p:spTgt spid="252931">
                                            <p:txEl>
                                              <p:pRg st="1" end="1"/>
                                            </p:txEl>
                                          </p:spTgt>
                                        </p:tgtEl>
                                      </p:cBhvr>
                                    </p:animEffect>
                                  </p:childTnLst>
                                </p:cTn>
                              </p:par>
                            </p:childTnLst>
                          </p:cTn>
                        </p:par>
                        <p:par>
                          <p:cTn id="22" fill="hold">
                            <p:stCondLst>
                              <p:cond delay="1500"/>
                            </p:stCondLst>
                            <p:childTnLst>
                              <p:par>
                                <p:cTn id="23" presetID="9" presetClass="entr" presetSubtype="0" fill="hold" grpId="0" nodeType="afterEffect">
                                  <p:stCondLst>
                                    <p:cond delay="0"/>
                                  </p:stCondLst>
                                  <p:childTnLst>
                                    <p:set>
                                      <p:cBhvr>
                                        <p:cTn id="24" dur="1" fill="hold">
                                          <p:stCondLst>
                                            <p:cond delay="0"/>
                                          </p:stCondLst>
                                        </p:cTn>
                                        <p:tgtEl>
                                          <p:spTgt spid="252931">
                                            <p:txEl>
                                              <p:pRg st="2" end="2"/>
                                            </p:txEl>
                                          </p:spTgt>
                                        </p:tgtEl>
                                        <p:attrNameLst>
                                          <p:attrName>style.visibility</p:attrName>
                                        </p:attrNameLst>
                                      </p:cBhvr>
                                      <p:to>
                                        <p:strVal val="visible"/>
                                      </p:to>
                                    </p:set>
                                    <p:animEffect transition="in" filter="dissolve">
                                      <p:cBhvr>
                                        <p:cTn id="25" dur="500"/>
                                        <p:tgtEl>
                                          <p:spTgt spid="25293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2931"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2"/>
          <p:cNvSpPr>
            <a:spLocks noGrp="1" noChangeArrowheads="1"/>
          </p:cNvSpPr>
          <p:nvPr>
            <p:ph type="title"/>
          </p:nvPr>
        </p:nvSpPr>
        <p:spPr>
          <a:xfrm>
            <a:off x="381000" y="152400"/>
            <a:ext cx="7696200" cy="685800"/>
          </a:xfrm>
        </p:spPr>
        <p:txBody>
          <a:bodyPr/>
          <a:lstStyle/>
          <a:p>
            <a:r>
              <a:rPr lang="en-US" sz="4000"/>
              <a:t>H file</a:t>
            </a:r>
          </a:p>
        </p:txBody>
      </p:sp>
      <p:pic>
        <p:nvPicPr>
          <p:cNvPr id="253955" name="Picture 3" descr="coh6 14"/>
          <p:cNvPicPr>
            <a:picLocks noGrp="1" noChangeAspect="1" noChangeArrowheads="1"/>
          </p:cNvPicPr>
          <p:nvPr>
            <p:ph sz="half" idx="1"/>
          </p:nvPr>
        </p:nvPicPr>
        <p:blipFill>
          <a:blip r:embed="rId3"/>
          <a:srcRect b="13179"/>
          <a:stretch>
            <a:fillRect/>
          </a:stretch>
        </p:blipFill>
        <p:spPr>
          <a:xfrm>
            <a:off x="2590801" y="1371600"/>
            <a:ext cx="5092500" cy="4473178"/>
          </a:xfrm>
          <a:noFill/>
          <a:ln w="28575">
            <a:solidFill>
              <a:srgbClr val="336699"/>
            </a:solidFill>
          </a:ln>
        </p:spPr>
      </p:pic>
      <p:pic>
        <p:nvPicPr>
          <p:cNvPr id="253956" name="Picture 4" descr="gman 193pg"/>
          <p:cNvPicPr>
            <a:picLocks noGrp="1" noChangeAspect="1" noChangeArrowheads="1"/>
          </p:cNvPicPr>
          <p:nvPr>
            <p:ph sz="half" idx="2"/>
          </p:nvPr>
        </p:nvPicPr>
        <p:blipFill>
          <a:blip r:embed="rId4"/>
          <a:srcRect l="5084" t="5540" r="5084" b="61598"/>
          <a:stretch>
            <a:fillRect/>
          </a:stretch>
        </p:blipFill>
        <p:spPr>
          <a:xfrm>
            <a:off x="1828800" y="1371600"/>
            <a:ext cx="6208089" cy="2133600"/>
          </a:xfrm>
          <a:noFill/>
          <a:ln w="28575">
            <a:solidFill>
              <a:srgbClr val="336699"/>
            </a:solidFill>
          </a:ln>
        </p:spPr>
      </p:pic>
    </p:spTree>
  </p:cSld>
  <p:clrMapOvr>
    <a:masterClrMapping/>
  </p:clrMapOvr>
  <p:transition advClick="0">
    <p:check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withEffect">
                                  <p:stCondLst>
                                    <p:cond delay="0"/>
                                  </p:stCondLst>
                                  <p:childTnLst>
                                    <p:set>
                                      <p:cBhvr>
                                        <p:cTn id="6" dur="1" fill="hold">
                                          <p:stCondLst>
                                            <p:cond delay="0"/>
                                          </p:stCondLst>
                                        </p:cTn>
                                        <p:tgtEl>
                                          <p:spTgt spid="253955"/>
                                        </p:tgtEl>
                                        <p:attrNameLst>
                                          <p:attrName>style.visibility</p:attrName>
                                        </p:attrNameLst>
                                      </p:cBhvr>
                                      <p:to>
                                        <p:strVal val="visible"/>
                                      </p:to>
                                    </p:set>
                                    <p:animEffect transition="in" filter="dissolve">
                                      <p:cBhvr>
                                        <p:cTn id="7" dur="500"/>
                                        <p:tgtEl>
                                          <p:spTgt spid="253955"/>
                                        </p:tgtEl>
                                      </p:cBhvr>
                                    </p:animEffect>
                                  </p:childTnLst>
                                </p:cTn>
                              </p:par>
                              <p:par>
                                <p:cTn id="8" presetID="9" presetClass="entr" presetSubtype="0" fill="hold" nodeType="withEffect">
                                  <p:stCondLst>
                                    <p:cond delay="0"/>
                                  </p:stCondLst>
                                  <p:childTnLst>
                                    <p:set>
                                      <p:cBhvr>
                                        <p:cTn id="9" dur="1" fill="hold">
                                          <p:stCondLst>
                                            <p:cond delay="0"/>
                                          </p:stCondLst>
                                        </p:cTn>
                                        <p:tgtEl>
                                          <p:spTgt spid="253956"/>
                                        </p:tgtEl>
                                        <p:attrNameLst>
                                          <p:attrName>style.visibility</p:attrName>
                                        </p:attrNameLst>
                                      </p:cBhvr>
                                      <p:to>
                                        <p:strVal val="visible"/>
                                      </p:to>
                                    </p:set>
                                    <p:animEffect transition="in" filter="dissolve">
                                      <p:cBhvr>
                                        <p:cTn id="10" dur="500"/>
                                        <p:tgtEl>
                                          <p:spTgt spid="2539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Rectangle 2"/>
          <p:cNvSpPr>
            <a:spLocks noGrp="1" noChangeArrowheads="1"/>
          </p:cNvSpPr>
          <p:nvPr>
            <p:ph type="title"/>
          </p:nvPr>
        </p:nvSpPr>
        <p:spPr>
          <a:xfrm>
            <a:off x="929024" y="0"/>
            <a:ext cx="7162800" cy="762000"/>
          </a:xfrm>
        </p:spPr>
        <p:txBody>
          <a:bodyPr/>
          <a:lstStyle/>
          <a:p>
            <a:r>
              <a:rPr lang="en-US"/>
              <a:t>Safety Hedstrom File</a:t>
            </a:r>
            <a:r>
              <a:rPr lang="en-US" sz="2800"/>
              <a:t> </a:t>
            </a:r>
          </a:p>
        </p:txBody>
      </p:sp>
      <p:pic>
        <p:nvPicPr>
          <p:cNvPr id="254979" name="Picture 3"/>
          <p:cNvPicPr>
            <a:picLocks noChangeAspect="1" noChangeArrowheads="1"/>
          </p:cNvPicPr>
          <p:nvPr/>
        </p:nvPicPr>
        <p:blipFill>
          <a:blip r:embed="rId3">
            <a:lum contrast="30000"/>
          </a:blip>
          <a:srcRect l="30902" t="11852" r="52762" b="8087"/>
          <a:stretch>
            <a:fillRect/>
          </a:stretch>
        </p:blipFill>
        <p:spPr bwMode="auto">
          <a:xfrm>
            <a:off x="5161299" y="1143000"/>
            <a:ext cx="1711325" cy="4724400"/>
          </a:xfrm>
          <a:prstGeom prst="rect">
            <a:avLst/>
          </a:prstGeom>
          <a:noFill/>
          <a:ln w="38100" cmpd="dbl">
            <a:solidFill>
              <a:schemeClr val="bg2"/>
            </a:solidFill>
            <a:miter lim="800000"/>
            <a:headEnd/>
            <a:tailEnd/>
          </a:ln>
          <a:effectLst/>
        </p:spPr>
      </p:pic>
      <p:pic>
        <p:nvPicPr>
          <p:cNvPr id="254980" name="Picture 4" descr="stock 126"/>
          <p:cNvPicPr>
            <a:picLocks noChangeAspect="1" noChangeArrowheads="1"/>
          </p:cNvPicPr>
          <p:nvPr/>
        </p:nvPicPr>
        <p:blipFill>
          <a:blip r:embed="rId4">
            <a:lum contrast="18000"/>
          </a:blip>
          <a:srcRect l="3156" t="6830" r="8481" b="7791"/>
          <a:stretch>
            <a:fillRect/>
          </a:stretch>
        </p:blipFill>
        <p:spPr bwMode="auto">
          <a:xfrm>
            <a:off x="1691024" y="914400"/>
            <a:ext cx="2900363" cy="5181600"/>
          </a:xfrm>
          <a:prstGeom prst="rect">
            <a:avLst/>
          </a:prstGeom>
          <a:noFill/>
          <a:ln w="38100" cmpd="dbl">
            <a:solidFill>
              <a:srgbClr val="000000"/>
            </a:solidFill>
            <a:miter lim="800000"/>
            <a:headEnd/>
            <a:tailEnd/>
          </a:ln>
        </p:spPr>
      </p:pic>
      <p:sp>
        <p:nvSpPr>
          <p:cNvPr id="254981" name="AutoShape 5"/>
          <p:cNvSpPr>
            <a:spLocks noChangeArrowheads="1"/>
          </p:cNvSpPr>
          <p:nvPr/>
        </p:nvSpPr>
        <p:spPr bwMode="auto">
          <a:xfrm>
            <a:off x="6491624" y="3505200"/>
            <a:ext cx="685800" cy="180975"/>
          </a:xfrm>
          <a:prstGeom prst="leftArrow">
            <a:avLst>
              <a:gd name="adj1" fmla="val 50000"/>
              <a:gd name="adj2" fmla="val 94737"/>
            </a:avLst>
          </a:prstGeom>
          <a:solidFill>
            <a:schemeClr val="hlink"/>
          </a:solidFill>
          <a:ln w="28575">
            <a:solidFill>
              <a:schemeClr val="bg2"/>
            </a:solidFill>
            <a:miter lim="800000"/>
            <a:headEnd/>
            <a:tailEnd/>
          </a:ln>
          <a:effectLst/>
        </p:spPr>
        <p:txBody>
          <a:bodyPr wrap="none" anchor="ctr"/>
          <a:lstStyle/>
          <a:p>
            <a:endParaRPr lang="en-US"/>
          </a:p>
        </p:txBody>
      </p:sp>
      <p:sp>
        <p:nvSpPr>
          <p:cNvPr id="254982" name="Text Box 6"/>
          <p:cNvSpPr txBox="1">
            <a:spLocks noChangeArrowheads="1"/>
          </p:cNvSpPr>
          <p:nvPr/>
        </p:nvSpPr>
        <p:spPr bwMode="auto">
          <a:xfrm>
            <a:off x="7329824" y="3429000"/>
            <a:ext cx="1737976" cy="461665"/>
          </a:xfrm>
          <a:prstGeom prst="rect">
            <a:avLst/>
          </a:prstGeom>
          <a:noFill/>
          <a:ln w="9525">
            <a:noFill/>
            <a:miter lim="800000"/>
            <a:headEnd/>
            <a:tailEnd/>
          </a:ln>
          <a:effectLst/>
        </p:spPr>
        <p:txBody>
          <a:bodyPr wrap="none">
            <a:spAutoFit/>
          </a:bodyPr>
          <a:lstStyle/>
          <a:p>
            <a:pPr eaLnBrk="1" hangingPunct="1"/>
            <a:r>
              <a:rPr lang="en-US" sz="2400" dirty="0">
                <a:solidFill>
                  <a:srgbClr val="FFC000"/>
                </a:solidFill>
                <a:latin typeface="Freehand471 BT" pitchFamily="66" charset="0"/>
              </a:rPr>
              <a:t>Safe</a:t>
            </a:r>
            <a:r>
              <a:rPr lang="en-US" sz="2400" dirty="0">
                <a:solidFill>
                  <a:srgbClr val="660033"/>
                </a:solidFill>
                <a:latin typeface="Freehand471 BT" pitchFamily="66" charset="0"/>
              </a:rPr>
              <a:t> </a:t>
            </a:r>
            <a:r>
              <a:rPr lang="en-US" sz="2400" dirty="0">
                <a:solidFill>
                  <a:srgbClr val="FFC000"/>
                </a:solidFill>
                <a:latin typeface="Freehand471 BT" pitchFamily="66" charset="0"/>
              </a:rPr>
              <a:t>sided</a:t>
            </a:r>
          </a:p>
        </p:txBody>
      </p:sp>
    </p:spTree>
  </p:cSld>
  <p:clrMapOvr>
    <a:masterClrMapping/>
  </p:clrMapOvr>
  <p:transition advClick="0">
    <p:check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254980"/>
                                        </p:tgtEl>
                                        <p:attrNameLst>
                                          <p:attrName>style.visibility</p:attrName>
                                        </p:attrNameLst>
                                      </p:cBhvr>
                                      <p:to>
                                        <p:strVal val="visible"/>
                                      </p:to>
                                    </p:set>
                                    <p:animEffect transition="in" filter="dissolve">
                                      <p:cBhvr>
                                        <p:cTn id="7" dur="500"/>
                                        <p:tgtEl>
                                          <p:spTgt spid="254980"/>
                                        </p:tgtEl>
                                      </p:cBhvr>
                                    </p:animEffect>
                                  </p:childTnLst>
                                </p:cTn>
                              </p:par>
                              <p:par>
                                <p:cTn id="8" presetID="9" presetClass="entr" presetSubtype="0" fill="hold" nodeType="withEffect">
                                  <p:stCondLst>
                                    <p:cond delay="0"/>
                                  </p:stCondLst>
                                  <p:childTnLst>
                                    <p:set>
                                      <p:cBhvr>
                                        <p:cTn id="9" dur="1" fill="hold">
                                          <p:stCondLst>
                                            <p:cond delay="0"/>
                                          </p:stCondLst>
                                        </p:cTn>
                                        <p:tgtEl>
                                          <p:spTgt spid="254979"/>
                                        </p:tgtEl>
                                        <p:attrNameLst>
                                          <p:attrName>style.visibility</p:attrName>
                                        </p:attrNameLst>
                                      </p:cBhvr>
                                      <p:to>
                                        <p:strVal val="visible"/>
                                      </p:to>
                                    </p:set>
                                    <p:animEffect transition="in" filter="dissolve">
                                      <p:cBhvr>
                                        <p:cTn id="10" dur="500"/>
                                        <p:tgtEl>
                                          <p:spTgt spid="254979"/>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254981"/>
                                        </p:tgtEl>
                                        <p:attrNameLst>
                                          <p:attrName>style.visibility</p:attrName>
                                        </p:attrNameLst>
                                      </p:cBhvr>
                                      <p:to>
                                        <p:strVal val="visible"/>
                                      </p:to>
                                    </p:set>
                                    <p:animEffect transition="in" filter="dissolve">
                                      <p:cBhvr>
                                        <p:cTn id="13" dur="500"/>
                                        <p:tgtEl>
                                          <p:spTgt spid="254981"/>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254982"/>
                                        </p:tgtEl>
                                        <p:attrNameLst>
                                          <p:attrName>style.visibility</p:attrName>
                                        </p:attrNameLst>
                                      </p:cBhvr>
                                      <p:to>
                                        <p:strVal val="visible"/>
                                      </p:to>
                                    </p:set>
                                    <p:animEffect transition="in" filter="dissolve">
                                      <p:cBhvr>
                                        <p:cTn id="16" dur="500"/>
                                        <p:tgtEl>
                                          <p:spTgt spid="2549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4981" grpId="0" animBg="1"/>
      <p:bldP spid="254982"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2"/>
          <p:cNvSpPr>
            <a:spLocks noGrp="1" noChangeArrowheads="1"/>
          </p:cNvSpPr>
          <p:nvPr>
            <p:ph type="title"/>
          </p:nvPr>
        </p:nvSpPr>
        <p:spPr>
          <a:xfrm>
            <a:off x="762000" y="152400"/>
            <a:ext cx="7086600" cy="685800"/>
          </a:xfrm>
        </p:spPr>
        <p:txBody>
          <a:bodyPr/>
          <a:lstStyle/>
          <a:p>
            <a:r>
              <a:rPr lang="en-US" b="0"/>
              <a:t>Power Driven Instruments</a:t>
            </a:r>
          </a:p>
        </p:txBody>
      </p:sp>
      <p:sp>
        <p:nvSpPr>
          <p:cNvPr id="258051" name="Rectangle 3"/>
          <p:cNvSpPr>
            <a:spLocks noGrp="1" noChangeArrowheads="1"/>
          </p:cNvSpPr>
          <p:nvPr>
            <p:ph idx="1"/>
          </p:nvPr>
        </p:nvSpPr>
        <p:spPr>
          <a:xfrm>
            <a:off x="1295400" y="838200"/>
            <a:ext cx="7696200" cy="5562600"/>
          </a:xfrm>
        </p:spPr>
        <p:txBody>
          <a:bodyPr/>
          <a:lstStyle/>
          <a:p>
            <a:r>
              <a:rPr lang="en-US" sz="2400" dirty="0"/>
              <a:t>Latch-type rotary instruments for </a:t>
            </a:r>
            <a:r>
              <a:rPr lang="en-US" sz="2400" dirty="0">
                <a:solidFill>
                  <a:srgbClr val="FFC000"/>
                </a:solidFill>
              </a:rPr>
              <a:t>conventional</a:t>
            </a:r>
            <a:r>
              <a:rPr lang="en-US" sz="2400" dirty="0">
                <a:solidFill>
                  <a:srgbClr val="17104C"/>
                </a:solidFill>
              </a:rPr>
              <a:t> </a:t>
            </a:r>
            <a:r>
              <a:rPr lang="en-US" sz="2400" dirty="0"/>
              <a:t>handpieces</a:t>
            </a:r>
          </a:p>
          <a:p>
            <a:pPr lvl="1"/>
            <a:r>
              <a:rPr lang="en-US" sz="2000" dirty="0" smtClean="0"/>
              <a:t>Paste fillers</a:t>
            </a:r>
            <a:r>
              <a:rPr lang="en-US" sz="2000" dirty="0"/>
              <a:t>, Ni Ti rotary systems </a:t>
            </a:r>
            <a:r>
              <a:rPr lang="en-US" sz="2000" dirty="0" smtClean="0"/>
              <a:t> ,GG </a:t>
            </a:r>
            <a:r>
              <a:rPr lang="en-US" sz="2000" dirty="0"/>
              <a:t>, </a:t>
            </a:r>
            <a:r>
              <a:rPr lang="en-US" sz="2000" dirty="0" err="1"/>
              <a:t>Peeso</a:t>
            </a:r>
            <a:r>
              <a:rPr lang="en-US" sz="2000" dirty="0"/>
              <a:t> drills 	</a:t>
            </a:r>
          </a:p>
          <a:p>
            <a:pPr>
              <a:buFontTx/>
              <a:buNone/>
            </a:pPr>
            <a:endParaRPr lang="en-US" sz="2400" dirty="0"/>
          </a:p>
          <a:p>
            <a:r>
              <a:rPr lang="en-US" sz="2400" dirty="0"/>
              <a:t>Endodontic files, reamers for </a:t>
            </a:r>
            <a:r>
              <a:rPr lang="en-US" sz="2400" dirty="0">
                <a:solidFill>
                  <a:srgbClr val="FFC000"/>
                </a:solidFill>
              </a:rPr>
              <a:t>reciprocal </a:t>
            </a:r>
            <a:r>
              <a:rPr lang="en-US" sz="2400" dirty="0"/>
              <a:t>or </a:t>
            </a:r>
            <a:r>
              <a:rPr lang="en-US" sz="2400" dirty="0">
                <a:solidFill>
                  <a:srgbClr val="FFC000"/>
                </a:solidFill>
              </a:rPr>
              <a:t>oscillating</a:t>
            </a:r>
            <a:r>
              <a:rPr lang="en-US" sz="2400" dirty="0">
                <a:solidFill>
                  <a:schemeClr val="bg1"/>
                </a:solidFill>
              </a:rPr>
              <a:t> </a:t>
            </a:r>
            <a:r>
              <a:rPr lang="en-US" sz="2400" dirty="0"/>
              <a:t>handpieces</a:t>
            </a:r>
          </a:p>
          <a:p>
            <a:pPr>
              <a:buFontTx/>
              <a:buNone/>
            </a:pPr>
            <a:endParaRPr lang="en-US" sz="2400" dirty="0"/>
          </a:p>
          <a:p>
            <a:r>
              <a:rPr lang="en-US" sz="2400" dirty="0"/>
              <a:t>Instruments in specialized </a:t>
            </a:r>
            <a:r>
              <a:rPr lang="en-US" sz="2400" dirty="0">
                <a:solidFill>
                  <a:srgbClr val="FFC000"/>
                </a:solidFill>
              </a:rPr>
              <a:t>vibratory</a:t>
            </a:r>
            <a:r>
              <a:rPr lang="en-US" sz="2400" dirty="0"/>
              <a:t> endodontic devices </a:t>
            </a:r>
          </a:p>
        </p:txBody>
      </p:sp>
      <p:pic>
        <p:nvPicPr>
          <p:cNvPr id="27649" name="Picture 1"/>
          <p:cNvPicPr>
            <a:picLocks noChangeAspect="1" noChangeArrowheads="1"/>
          </p:cNvPicPr>
          <p:nvPr/>
        </p:nvPicPr>
        <p:blipFill>
          <a:blip r:embed="rId3"/>
          <a:srcRect l="2361" t="3247" r="33573"/>
          <a:stretch>
            <a:fillRect/>
          </a:stretch>
        </p:blipFill>
        <p:spPr bwMode="auto">
          <a:xfrm>
            <a:off x="3810000" y="2590800"/>
            <a:ext cx="2667000" cy="3820991"/>
          </a:xfrm>
          <a:prstGeom prst="rect">
            <a:avLst/>
          </a:prstGeom>
          <a:ln w="228600" cap="sq" cmpd="thickThin">
            <a:solidFill>
              <a:srgbClr val="000000"/>
            </a:solidFill>
            <a:prstDash val="solid"/>
            <a:miter lim="800000"/>
          </a:ln>
          <a:effectLst>
            <a:innerShdw blurRad="76200">
              <a:srgbClr val="000000"/>
            </a:innerShdw>
          </a:effectLst>
        </p:spPr>
      </p:pic>
    </p:spTree>
  </p:cSld>
  <p:clrMapOvr>
    <a:masterClrMapping/>
  </p:clrMapOvr>
  <p:transition advClick="0">
    <p:check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258051">
                                            <p:txEl>
                                              <p:pRg st="0" end="0"/>
                                            </p:txEl>
                                          </p:spTgt>
                                        </p:tgtEl>
                                        <p:attrNameLst>
                                          <p:attrName>style.visibility</p:attrName>
                                        </p:attrNameLst>
                                      </p:cBhvr>
                                      <p:to>
                                        <p:strVal val="visible"/>
                                      </p:to>
                                    </p:set>
                                    <p:animEffect transition="in" filter="dissolve">
                                      <p:cBhvr>
                                        <p:cTn id="7" dur="500"/>
                                        <p:tgtEl>
                                          <p:spTgt spid="258051">
                                            <p:txEl>
                                              <p:pRg st="0" end="0"/>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258051">
                                            <p:txEl>
                                              <p:pRg st="1" end="1"/>
                                            </p:txEl>
                                          </p:spTgt>
                                        </p:tgtEl>
                                        <p:attrNameLst>
                                          <p:attrName>style.visibility</p:attrName>
                                        </p:attrNameLst>
                                      </p:cBhvr>
                                      <p:to>
                                        <p:strVal val="visible"/>
                                      </p:to>
                                    </p:set>
                                    <p:animEffect transition="in" filter="dissolve">
                                      <p:cBhvr>
                                        <p:cTn id="10" dur="500"/>
                                        <p:tgtEl>
                                          <p:spTgt spid="258051">
                                            <p:txEl>
                                              <p:pRg st="1" end="1"/>
                                            </p:txEl>
                                          </p:spTgt>
                                        </p:tgtEl>
                                      </p:cBhvr>
                                    </p:animEffect>
                                  </p:childTnLst>
                                </p:cTn>
                              </p:par>
                            </p:childTnLst>
                          </p:cTn>
                        </p:par>
                        <p:par>
                          <p:cTn id="11" fill="hold">
                            <p:stCondLst>
                              <p:cond delay="500"/>
                            </p:stCondLst>
                            <p:childTnLst>
                              <p:par>
                                <p:cTn id="12" presetID="9" presetClass="entr" presetSubtype="0" fill="hold" grpId="0" nodeType="afterEffect">
                                  <p:stCondLst>
                                    <p:cond delay="0"/>
                                  </p:stCondLst>
                                  <p:childTnLst>
                                    <p:set>
                                      <p:cBhvr>
                                        <p:cTn id="13" dur="1" fill="hold">
                                          <p:stCondLst>
                                            <p:cond delay="0"/>
                                          </p:stCondLst>
                                        </p:cTn>
                                        <p:tgtEl>
                                          <p:spTgt spid="258051">
                                            <p:txEl>
                                              <p:pRg st="3" end="3"/>
                                            </p:txEl>
                                          </p:spTgt>
                                        </p:tgtEl>
                                        <p:attrNameLst>
                                          <p:attrName>style.visibility</p:attrName>
                                        </p:attrNameLst>
                                      </p:cBhvr>
                                      <p:to>
                                        <p:strVal val="visible"/>
                                      </p:to>
                                    </p:set>
                                    <p:animEffect transition="in" filter="dissolve">
                                      <p:cBhvr>
                                        <p:cTn id="14" dur="500"/>
                                        <p:tgtEl>
                                          <p:spTgt spid="258051">
                                            <p:txEl>
                                              <p:pRg st="3" end="3"/>
                                            </p:txEl>
                                          </p:spTgt>
                                        </p:tgtEl>
                                      </p:cBhvr>
                                    </p:animEffect>
                                  </p:childTnLst>
                                </p:cTn>
                              </p:par>
                            </p:childTnLst>
                          </p:cTn>
                        </p:par>
                        <p:par>
                          <p:cTn id="15" fill="hold">
                            <p:stCondLst>
                              <p:cond delay="1000"/>
                            </p:stCondLst>
                            <p:childTnLst>
                              <p:par>
                                <p:cTn id="16" presetID="9" presetClass="entr" presetSubtype="0" fill="hold" grpId="0" nodeType="afterEffect">
                                  <p:stCondLst>
                                    <p:cond delay="0"/>
                                  </p:stCondLst>
                                  <p:childTnLst>
                                    <p:set>
                                      <p:cBhvr>
                                        <p:cTn id="17" dur="1" fill="hold">
                                          <p:stCondLst>
                                            <p:cond delay="0"/>
                                          </p:stCondLst>
                                        </p:cTn>
                                        <p:tgtEl>
                                          <p:spTgt spid="258051">
                                            <p:txEl>
                                              <p:pRg st="5" end="5"/>
                                            </p:txEl>
                                          </p:spTgt>
                                        </p:tgtEl>
                                        <p:attrNameLst>
                                          <p:attrName>style.visibility</p:attrName>
                                        </p:attrNameLst>
                                      </p:cBhvr>
                                      <p:to>
                                        <p:strVal val="visible"/>
                                      </p:to>
                                    </p:set>
                                    <p:animEffect transition="in" filter="dissolve">
                                      <p:cBhvr>
                                        <p:cTn id="18" dur="500"/>
                                        <p:tgtEl>
                                          <p:spTgt spid="258051">
                                            <p:txEl>
                                              <p:pRg st="5" end="5"/>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 presetClass="exit" presetSubtype="10" fill="hold" nodeType="clickEffect">
                                  <p:stCondLst>
                                    <p:cond delay="0"/>
                                  </p:stCondLst>
                                  <p:childTnLst>
                                    <p:animEffect transition="out" filter="blinds(horizontal)">
                                      <p:cBhvr>
                                        <p:cTn id="22" dur="500"/>
                                        <p:tgtEl>
                                          <p:spTgt spid="258051">
                                            <p:txEl>
                                              <p:pRg st="3" end="3"/>
                                            </p:txEl>
                                          </p:spTgt>
                                        </p:tgtEl>
                                      </p:cBhvr>
                                    </p:animEffect>
                                    <p:set>
                                      <p:cBhvr>
                                        <p:cTn id="23" dur="1" fill="hold">
                                          <p:stCondLst>
                                            <p:cond delay="499"/>
                                          </p:stCondLst>
                                        </p:cTn>
                                        <p:tgtEl>
                                          <p:spTgt spid="258051">
                                            <p:txEl>
                                              <p:pRg st="3" end="3"/>
                                            </p:txEl>
                                          </p:spTgt>
                                        </p:tgtEl>
                                        <p:attrNameLst>
                                          <p:attrName>style.visibility</p:attrName>
                                        </p:attrNameLst>
                                      </p:cBhvr>
                                      <p:to>
                                        <p:strVal val="hidden"/>
                                      </p:to>
                                    </p:set>
                                  </p:childTnLst>
                                </p:cTn>
                              </p:par>
                              <p:par>
                                <p:cTn id="24" presetID="3" presetClass="exit" presetSubtype="10" fill="hold" nodeType="withEffect">
                                  <p:stCondLst>
                                    <p:cond delay="0"/>
                                  </p:stCondLst>
                                  <p:childTnLst>
                                    <p:animEffect transition="out" filter="blinds(horizontal)">
                                      <p:cBhvr>
                                        <p:cTn id="25" dur="500"/>
                                        <p:tgtEl>
                                          <p:spTgt spid="258051">
                                            <p:txEl>
                                              <p:pRg st="5" end="5"/>
                                            </p:txEl>
                                          </p:spTgt>
                                        </p:tgtEl>
                                      </p:cBhvr>
                                    </p:animEffect>
                                    <p:set>
                                      <p:cBhvr>
                                        <p:cTn id="26" dur="1" fill="hold">
                                          <p:stCondLst>
                                            <p:cond delay="499"/>
                                          </p:stCondLst>
                                        </p:cTn>
                                        <p:tgtEl>
                                          <p:spTgt spid="258051">
                                            <p:txEl>
                                              <p:pRg st="5" end="5"/>
                                            </p:txEl>
                                          </p:spTgt>
                                        </p:tgtEl>
                                        <p:attrNameLst>
                                          <p:attrName>style.visibility</p:attrName>
                                        </p:attrNameLst>
                                      </p:cBhvr>
                                      <p:to>
                                        <p:strVal val="hidden"/>
                                      </p:to>
                                    </p:set>
                                  </p:childTnLst>
                                </p:cTn>
                              </p:par>
                              <p:par>
                                <p:cTn id="27" presetID="3" presetClass="entr" presetSubtype="10" fill="hold" nodeType="withEffect">
                                  <p:stCondLst>
                                    <p:cond delay="0"/>
                                  </p:stCondLst>
                                  <p:childTnLst>
                                    <p:set>
                                      <p:cBhvr>
                                        <p:cTn id="28" dur="1" fill="hold">
                                          <p:stCondLst>
                                            <p:cond delay="0"/>
                                          </p:stCondLst>
                                        </p:cTn>
                                        <p:tgtEl>
                                          <p:spTgt spid="27649"/>
                                        </p:tgtEl>
                                        <p:attrNameLst>
                                          <p:attrName>style.visibility</p:attrName>
                                        </p:attrNameLst>
                                      </p:cBhvr>
                                      <p:to>
                                        <p:strVal val="visible"/>
                                      </p:to>
                                    </p:set>
                                    <p:animEffect transition="in" filter="blinds(horizontal)">
                                      <p:cBhvr>
                                        <p:cTn id="29" dur="500"/>
                                        <p:tgtEl>
                                          <p:spTgt spid="276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8051" grpId="0" uiExpand="1"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2"/>
          <p:cNvSpPr>
            <a:spLocks noGrp="1" noChangeArrowheads="1"/>
          </p:cNvSpPr>
          <p:nvPr>
            <p:ph type="title"/>
          </p:nvPr>
        </p:nvSpPr>
        <p:spPr>
          <a:xfrm>
            <a:off x="1676400" y="-228600"/>
            <a:ext cx="7620000" cy="990600"/>
          </a:xfrm>
        </p:spPr>
        <p:txBody>
          <a:bodyPr/>
          <a:lstStyle/>
          <a:p>
            <a:r>
              <a:rPr lang="en-US" sz="2400" dirty="0"/>
              <a:t>Nickel Titanium Rotary Systems</a:t>
            </a:r>
            <a:endParaRPr lang="en-US" sz="1800" dirty="0"/>
          </a:p>
        </p:txBody>
      </p:sp>
      <p:sp>
        <p:nvSpPr>
          <p:cNvPr id="263171" name="Rectangle 3"/>
          <p:cNvSpPr>
            <a:spLocks noGrp="1" noChangeArrowheads="1"/>
          </p:cNvSpPr>
          <p:nvPr>
            <p:ph sz="half" idx="1"/>
          </p:nvPr>
        </p:nvSpPr>
        <p:spPr>
          <a:xfrm>
            <a:off x="1371600" y="1752600"/>
            <a:ext cx="3505200" cy="3886200"/>
          </a:xfrm>
          <a:solidFill>
            <a:schemeClr val="tx2"/>
          </a:solidFill>
        </p:spPr>
        <p:txBody>
          <a:bodyPr>
            <a:normAutofit/>
          </a:bodyPr>
          <a:lstStyle/>
          <a:p>
            <a:pPr marL="0" indent="0">
              <a:lnSpc>
                <a:spcPct val="150000"/>
              </a:lnSpc>
            </a:pPr>
            <a:r>
              <a:rPr lang="en-US" sz="1800" dirty="0"/>
              <a:t>2-3 times elastic flexibility</a:t>
            </a:r>
          </a:p>
          <a:p>
            <a:pPr marL="0" indent="0">
              <a:lnSpc>
                <a:spcPct val="150000"/>
              </a:lnSpc>
            </a:pPr>
            <a:r>
              <a:rPr lang="en-US" sz="1800" dirty="0"/>
              <a:t>Better fracture resistance </a:t>
            </a:r>
          </a:p>
          <a:p>
            <a:pPr marL="0" indent="0">
              <a:lnSpc>
                <a:spcPct val="150000"/>
              </a:lnSpc>
            </a:pPr>
            <a:r>
              <a:rPr lang="en-US" sz="1800" dirty="0"/>
              <a:t>Resistance to angular deflection</a:t>
            </a:r>
          </a:p>
          <a:p>
            <a:pPr marL="0" indent="0">
              <a:lnSpc>
                <a:spcPct val="150000"/>
              </a:lnSpc>
            </a:pPr>
            <a:r>
              <a:rPr lang="en-US" sz="1800" dirty="0"/>
              <a:t>More strength, toughness</a:t>
            </a:r>
          </a:p>
          <a:p>
            <a:pPr marL="0" indent="0">
              <a:lnSpc>
                <a:spcPct val="150000"/>
              </a:lnSpc>
            </a:pPr>
            <a:r>
              <a:rPr lang="en-US" sz="1800" dirty="0"/>
              <a:t>Resilient </a:t>
            </a:r>
          </a:p>
          <a:p>
            <a:pPr marL="0" indent="0">
              <a:lnSpc>
                <a:spcPct val="150000"/>
              </a:lnSpc>
            </a:pPr>
            <a:r>
              <a:rPr lang="en-US" sz="1800" dirty="0">
                <a:solidFill>
                  <a:srgbClr val="FFC000"/>
                </a:solidFill>
              </a:rPr>
              <a:t>Shape memory</a:t>
            </a:r>
          </a:p>
          <a:p>
            <a:pPr marL="0" indent="0">
              <a:lnSpc>
                <a:spcPct val="150000"/>
              </a:lnSpc>
            </a:pPr>
            <a:r>
              <a:rPr lang="en-US" sz="1800" dirty="0" err="1">
                <a:solidFill>
                  <a:srgbClr val="FFC000"/>
                </a:solidFill>
              </a:rPr>
              <a:t>Superelasticity</a:t>
            </a:r>
            <a:endParaRPr lang="en-US" sz="1800" dirty="0">
              <a:solidFill>
                <a:srgbClr val="FFC000"/>
              </a:solidFill>
            </a:endParaRPr>
          </a:p>
        </p:txBody>
      </p:sp>
      <p:sp>
        <p:nvSpPr>
          <p:cNvPr id="263172" name="Rectangle 4"/>
          <p:cNvSpPr>
            <a:spLocks noGrp="1" noChangeArrowheads="1"/>
          </p:cNvSpPr>
          <p:nvPr>
            <p:ph sz="half" idx="2"/>
          </p:nvPr>
        </p:nvSpPr>
        <p:spPr>
          <a:xfrm>
            <a:off x="5181600" y="1905000"/>
            <a:ext cx="3505200" cy="4267200"/>
          </a:xfrm>
          <a:solidFill>
            <a:schemeClr val="tx2"/>
          </a:solidFill>
        </p:spPr>
        <p:txBody>
          <a:bodyPr>
            <a:normAutofit/>
          </a:bodyPr>
          <a:lstStyle/>
          <a:p>
            <a:pPr marL="0" indent="0">
              <a:lnSpc>
                <a:spcPct val="150000"/>
              </a:lnSpc>
            </a:pPr>
            <a:r>
              <a:rPr lang="en-US" sz="1800" dirty="0"/>
              <a:t>Cutting efficiency-1/2 to 1/3 </a:t>
            </a:r>
          </a:p>
          <a:p>
            <a:pPr marL="0" indent="0">
              <a:lnSpc>
                <a:spcPct val="150000"/>
              </a:lnSpc>
            </a:pPr>
            <a:r>
              <a:rPr lang="en-US" sz="1800" dirty="0"/>
              <a:t>No indication of fracture</a:t>
            </a:r>
          </a:p>
          <a:p>
            <a:pPr marL="0" indent="0">
              <a:lnSpc>
                <a:spcPct val="150000"/>
              </a:lnSpc>
            </a:pPr>
            <a:r>
              <a:rPr lang="en-US" sz="1800" dirty="0"/>
              <a:t>More </a:t>
            </a:r>
            <a:r>
              <a:rPr lang="en-US" sz="1800" dirty="0" smtClean="0"/>
              <a:t>wear</a:t>
            </a:r>
            <a:endParaRPr lang="en-US" sz="1800" dirty="0"/>
          </a:p>
          <a:p>
            <a:pPr marL="0" indent="0">
              <a:lnSpc>
                <a:spcPct val="150000"/>
              </a:lnSpc>
            </a:pPr>
            <a:r>
              <a:rPr lang="en-US" sz="1800" dirty="0"/>
              <a:t>Not heat </a:t>
            </a:r>
            <a:r>
              <a:rPr lang="en-US" sz="1800" dirty="0" smtClean="0"/>
              <a:t>treatable</a:t>
            </a:r>
            <a:endParaRPr lang="en-US" sz="1800" dirty="0"/>
          </a:p>
          <a:p>
            <a:pPr marL="0" indent="0">
              <a:lnSpc>
                <a:spcPct val="150000"/>
              </a:lnSpc>
            </a:pPr>
            <a:r>
              <a:rPr lang="en-US" sz="1800" dirty="0"/>
              <a:t>Allergy- </a:t>
            </a:r>
            <a:r>
              <a:rPr lang="en-US" sz="1800" dirty="0" smtClean="0"/>
              <a:t>Ni</a:t>
            </a:r>
          </a:p>
          <a:p>
            <a:pPr marL="0" indent="0">
              <a:lnSpc>
                <a:spcPct val="150000"/>
              </a:lnSpc>
            </a:pPr>
            <a:r>
              <a:rPr lang="en-US" sz="1800" dirty="0" smtClean="0"/>
              <a:t>Cost</a:t>
            </a:r>
            <a:endParaRPr lang="en-US" sz="1800" dirty="0"/>
          </a:p>
        </p:txBody>
      </p:sp>
      <p:sp>
        <p:nvSpPr>
          <p:cNvPr id="263173" name="Text Box 5"/>
          <p:cNvSpPr txBox="1">
            <a:spLocks noChangeArrowheads="1"/>
          </p:cNvSpPr>
          <p:nvPr/>
        </p:nvSpPr>
        <p:spPr bwMode="auto">
          <a:xfrm>
            <a:off x="1373188" y="1260475"/>
            <a:ext cx="1931939" cy="461665"/>
          </a:xfrm>
          <a:prstGeom prst="rect">
            <a:avLst/>
          </a:prstGeom>
          <a:noFill/>
          <a:ln w="9525">
            <a:noFill/>
            <a:miter lim="800000"/>
            <a:headEnd/>
            <a:tailEnd/>
          </a:ln>
          <a:effectLst/>
        </p:spPr>
        <p:txBody>
          <a:bodyPr wrap="none">
            <a:spAutoFit/>
          </a:bodyPr>
          <a:lstStyle/>
          <a:p>
            <a:pPr eaLnBrk="1" hangingPunct="1"/>
            <a:r>
              <a:rPr lang="en-US" sz="2400" dirty="0">
                <a:solidFill>
                  <a:srgbClr val="66FF33"/>
                </a:solidFill>
                <a:latin typeface="Freehand471 BT" pitchFamily="66" charset="0"/>
              </a:rPr>
              <a:t>Advantages </a:t>
            </a:r>
          </a:p>
        </p:txBody>
      </p:sp>
      <p:sp>
        <p:nvSpPr>
          <p:cNvPr id="263174" name="Text Box 6"/>
          <p:cNvSpPr txBox="1">
            <a:spLocks noChangeArrowheads="1"/>
          </p:cNvSpPr>
          <p:nvPr/>
        </p:nvSpPr>
        <p:spPr bwMode="auto">
          <a:xfrm>
            <a:off x="5562600" y="1260475"/>
            <a:ext cx="2323072" cy="461665"/>
          </a:xfrm>
          <a:prstGeom prst="rect">
            <a:avLst/>
          </a:prstGeom>
          <a:noFill/>
          <a:ln w="9525">
            <a:noFill/>
            <a:miter lim="800000"/>
            <a:headEnd/>
            <a:tailEnd/>
          </a:ln>
          <a:effectLst/>
        </p:spPr>
        <p:txBody>
          <a:bodyPr wrap="none">
            <a:spAutoFit/>
          </a:bodyPr>
          <a:lstStyle/>
          <a:p>
            <a:pPr eaLnBrk="1" hangingPunct="1"/>
            <a:r>
              <a:rPr lang="en-US" sz="2400" dirty="0">
                <a:solidFill>
                  <a:srgbClr val="66FF33"/>
                </a:solidFill>
                <a:latin typeface="Freehand471 BT" pitchFamily="66" charset="0"/>
              </a:rPr>
              <a:t>Disadvantages </a:t>
            </a:r>
          </a:p>
        </p:txBody>
      </p:sp>
      <p:sp>
        <p:nvSpPr>
          <p:cNvPr id="8" name="TextBox 7"/>
          <p:cNvSpPr txBox="1"/>
          <p:nvPr/>
        </p:nvSpPr>
        <p:spPr>
          <a:xfrm>
            <a:off x="1808871" y="5486400"/>
            <a:ext cx="5298182" cy="1255728"/>
          </a:xfrm>
          <a:prstGeom prst="rect">
            <a:avLst/>
          </a:prstGeom>
          <a:noFill/>
        </p:spPr>
        <p:txBody>
          <a:bodyPr wrap="none" rtlCol="0">
            <a:spAutoFit/>
          </a:bodyPr>
          <a:lstStyle/>
          <a:p>
            <a:pPr>
              <a:lnSpc>
                <a:spcPct val="90000"/>
              </a:lnSpc>
            </a:pPr>
            <a:r>
              <a:rPr lang="en-US" sz="2400" dirty="0" smtClean="0">
                <a:latin typeface="Calibri" pitchFamily="34" charset="0"/>
              </a:rPr>
              <a:t>Barr ES et al (2000)</a:t>
            </a:r>
            <a:endParaRPr lang="en-US" sz="2000" dirty="0" smtClean="0">
              <a:latin typeface="Calibri" pitchFamily="34" charset="0"/>
            </a:endParaRPr>
          </a:p>
          <a:p>
            <a:pPr lvl="1">
              <a:lnSpc>
                <a:spcPct val="90000"/>
              </a:lnSpc>
            </a:pPr>
            <a:r>
              <a:rPr lang="en-US" sz="2000" dirty="0" smtClean="0">
                <a:latin typeface="Calibri" pitchFamily="34" charset="0"/>
              </a:rPr>
              <a:t>More effective in debriding  </a:t>
            </a:r>
          </a:p>
          <a:p>
            <a:pPr lvl="1">
              <a:lnSpc>
                <a:spcPct val="90000"/>
              </a:lnSpc>
            </a:pPr>
            <a:r>
              <a:rPr lang="en-US" sz="2000" dirty="0" smtClean="0">
                <a:latin typeface="Calibri" pitchFamily="34" charset="0"/>
              </a:rPr>
              <a:t>Provide consistently uniform , predictable fill</a:t>
            </a:r>
          </a:p>
          <a:p>
            <a:endParaRPr lang="en-US" dirty="0">
              <a:latin typeface="Calibri" pitchFamily="34" charset="0"/>
            </a:endParaRPr>
          </a:p>
        </p:txBody>
      </p:sp>
    </p:spTree>
  </p:cSld>
  <p:clrMapOvr>
    <a:masterClrMapping/>
  </p:clrMapOvr>
  <p:transition advClick="0">
    <p:check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263173"/>
                                        </p:tgtEl>
                                        <p:attrNameLst>
                                          <p:attrName>style.visibility</p:attrName>
                                        </p:attrNameLst>
                                      </p:cBhvr>
                                      <p:to>
                                        <p:strVal val="visible"/>
                                      </p:to>
                                    </p:set>
                                    <p:animEffect transition="in" filter="dissolve">
                                      <p:cBhvr>
                                        <p:cTn id="7" dur="500"/>
                                        <p:tgtEl>
                                          <p:spTgt spid="263173"/>
                                        </p:tgtEl>
                                      </p:cBhvr>
                                    </p:animEffect>
                                  </p:childTnLst>
                                </p:cTn>
                              </p:par>
                              <p:par>
                                <p:cTn id="8" presetID="9" presetClass="entr" presetSubtype="0" fill="hold" grpId="0" nodeType="withEffect">
                                  <p:stCondLst>
                                    <p:cond delay="0"/>
                                  </p:stCondLst>
                                  <p:childTnLst>
                                    <p:set>
                                      <p:cBhvr>
                                        <p:cTn id="9" dur="1" fill="hold">
                                          <p:stCondLst>
                                            <p:cond delay="0"/>
                                          </p:stCondLst>
                                        </p:cTn>
                                        <p:tgtEl>
                                          <p:spTgt spid="263171">
                                            <p:bg/>
                                          </p:spTgt>
                                        </p:tgtEl>
                                        <p:attrNameLst>
                                          <p:attrName>style.visibility</p:attrName>
                                        </p:attrNameLst>
                                      </p:cBhvr>
                                      <p:to>
                                        <p:strVal val="visible"/>
                                      </p:to>
                                    </p:set>
                                    <p:animEffect transition="in" filter="dissolve">
                                      <p:cBhvr>
                                        <p:cTn id="10" dur="500"/>
                                        <p:tgtEl>
                                          <p:spTgt spid="263171">
                                            <p:bg/>
                                          </p:spTgt>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263171">
                                            <p:txEl>
                                              <p:pRg st="0" end="0"/>
                                            </p:txEl>
                                          </p:spTgt>
                                        </p:tgtEl>
                                        <p:attrNameLst>
                                          <p:attrName>style.visibility</p:attrName>
                                        </p:attrNameLst>
                                      </p:cBhvr>
                                      <p:to>
                                        <p:strVal val="visible"/>
                                      </p:to>
                                    </p:set>
                                    <p:animEffect transition="in" filter="dissolve">
                                      <p:cBhvr>
                                        <p:cTn id="13" dur="500"/>
                                        <p:tgtEl>
                                          <p:spTgt spid="263171">
                                            <p:txEl>
                                              <p:pRg st="0" end="0"/>
                                            </p:txEl>
                                          </p:spTgt>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263171">
                                            <p:txEl>
                                              <p:pRg st="1" end="1"/>
                                            </p:txEl>
                                          </p:spTgt>
                                        </p:tgtEl>
                                        <p:attrNameLst>
                                          <p:attrName>style.visibility</p:attrName>
                                        </p:attrNameLst>
                                      </p:cBhvr>
                                      <p:to>
                                        <p:strVal val="visible"/>
                                      </p:to>
                                    </p:set>
                                    <p:animEffect transition="in" filter="dissolve">
                                      <p:cBhvr>
                                        <p:cTn id="16" dur="500"/>
                                        <p:tgtEl>
                                          <p:spTgt spid="263171">
                                            <p:txEl>
                                              <p:pRg st="1" end="1"/>
                                            </p:txEl>
                                          </p:spTgt>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263171">
                                            <p:txEl>
                                              <p:pRg st="2" end="2"/>
                                            </p:txEl>
                                          </p:spTgt>
                                        </p:tgtEl>
                                        <p:attrNameLst>
                                          <p:attrName>style.visibility</p:attrName>
                                        </p:attrNameLst>
                                      </p:cBhvr>
                                      <p:to>
                                        <p:strVal val="visible"/>
                                      </p:to>
                                    </p:set>
                                    <p:animEffect transition="in" filter="dissolve">
                                      <p:cBhvr>
                                        <p:cTn id="19" dur="500"/>
                                        <p:tgtEl>
                                          <p:spTgt spid="263171">
                                            <p:txEl>
                                              <p:pRg st="2" end="2"/>
                                            </p:txEl>
                                          </p:spTgt>
                                        </p:tgtEl>
                                      </p:cBhvr>
                                    </p:animEffect>
                                  </p:childTnLst>
                                </p:cTn>
                              </p:par>
                              <p:par>
                                <p:cTn id="20" presetID="9" presetClass="entr" presetSubtype="0" fill="hold" grpId="0" nodeType="withEffect">
                                  <p:stCondLst>
                                    <p:cond delay="0"/>
                                  </p:stCondLst>
                                  <p:childTnLst>
                                    <p:set>
                                      <p:cBhvr>
                                        <p:cTn id="21" dur="1" fill="hold">
                                          <p:stCondLst>
                                            <p:cond delay="0"/>
                                          </p:stCondLst>
                                        </p:cTn>
                                        <p:tgtEl>
                                          <p:spTgt spid="263171">
                                            <p:txEl>
                                              <p:pRg st="3" end="3"/>
                                            </p:txEl>
                                          </p:spTgt>
                                        </p:tgtEl>
                                        <p:attrNameLst>
                                          <p:attrName>style.visibility</p:attrName>
                                        </p:attrNameLst>
                                      </p:cBhvr>
                                      <p:to>
                                        <p:strVal val="visible"/>
                                      </p:to>
                                    </p:set>
                                    <p:animEffect transition="in" filter="dissolve">
                                      <p:cBhvr>
                                        <p:cTn id="22" dur="500"/>
                                        <p:tgtEl>
                                          <p:spTgt spid="263171">
                                            <p:txEl>
                                              <p:pRg st="3" end="3"/>
                                            </p:txEl>
                                          </p:spTgt>
                                        </p:tgtEl>
                                      </p:cBhvr>
                                    </p:animEffect>
                                  </p:childTnLst>
                                </p:cTn>
                              </p:par>
                              <p:par>
                                <p:cTn id="23" presetID="9" presetClass="entr" presetSubtype="0" fill="hold" grpId="0" nodeType="withEffect">
                                  <p:stCondLst>
                                    <p:cond delay="0"/>
                                  </p:stCondLst>
                                  <p:childTnLst>
                                    <p:set>
                                      <p:cBhvr>
                                        <p:cTn id="24" dur="1" fill="hold">
                                          <p:stCondLst>
                                            <p:cond delay="0"/>
                                          </p:stCondLst>
                                        </p:cTn>
                                        <p:tgtEl>
                                          <p:spTgt spid="263171">
                                            <p:txEl>
                                              <p:pRg st="4" end="4"/>
                                            </p:txEl>
                                          </p:spTgt>
                                        </p:tgtEl>
                                        <p:attrNameLst>
                                          <p:attrName>style.visibility</p:attrName>
                                        </p:attrNameLst>
                                      </p:cBhvr>
                                      <p:to>
                                        <p:strVal val="visible"/>
                                      </p:to>
                                    </p:set>
                                    <p:animEffect transition="in" filter="dissolve">
                                      <p:cBhvr>
                                        <p:cTn id="25" dur="500"/>
                                        <p:tgtEl>
                                          <p:spTgt spid="263171">
                                            <p:txEl>
                                              <p:pRg st="4" end="4"/>
                                            </p:txEl>
                                          </p:spTgt>
                                        </p:tgtEl>
                                      </p:cBhvr>
                                    </p:animEffect>
                                  </p:childTnLst>
                                </p:cTn>
                              </p:par>
                              <p:par>
                                <p:cTn id="26" presetID="9" presetClass="entr" presetSubtype="0" fill="hold" grpId="0" nodeType="withEffect">
                                  <p:stCondLst>
                                    <p:cond delay="0"/>
                                  </p:stCondLst>
                                  <p:childTnLst>
                                    <p:set>
                                      <p:cBhvr>
                                        <p:cTn id="27" dur="1" fill="hold">
                                          <p:stCondLst>
                                            <p:cond delay="0"/>
                                          </p:stCondLst>
                                        </p:cTn>
                                        <p:tgtEl>
                                          <p:spTgt spid="263171">
                                            <p:txEl>
                                              <p:pRg st="5" end="5"/>
                                            </p:txEl>
                                          </p:spTgt>
                                        </p:tgtEl>
                                        <p:attrNameLst>
                                          <p:attrName>style.visibility</p:attrName>
                                        </p:attrNameLst>
                                      </p:cBhvr>
                                      <p:to>
                                        <p:strVal val="visible"/>
                                      </p:to>
                                    </p:set>
                                    <p:animEffect transition="in" filter="dissolve">
                                      <p:cBhvr>
                                        <p:cTn id="28" dur="500"/>
                                        <p:tgtEl>
                                          <p:spTgt spid="263171">
                                            <p:txEl>
                                              <p:pRg st="5" end="5"/>
                                            </p:txEl>
                                          </p:spTgt>
                                        </p:tgtEl>
                                      </p:cBhvr>
                                    </p:animEffect>
                                  </p:childTnLst>
                                </p:cTn>
                              </p:par>
                              <p:par>
                                <p:cTn id="29" presetID="9" presetClass="entr" presetSubtype="0" fill="hold" grpId="0" nodeType="withEffect">
                                  <p:stCondLst>
                                    <p:cond delay="0"/>
                                  </p:stCondLst>
                                  <p:childTnLst>
                                    <p:set>
                                      <p:cBhvr>
                                        <p:cTn id="30" dur="1" fill="hold">
                                          <p:stCondLst>
                                            <p:cond delay="0"/>
                                          </p:stCondLst>
                                        </p:cTn>
                                        <p:tgtEl>
                                          <p:spTgt spid="263171">
                                            <p:txEl>
                                              <p:pRg st="6" end="6"/>
                                            </p:txEl>
                                          </p:spTgt>
                                        </p:tgtEl>
                                        <p:attrNameLst>
                                          <p:attrName>style.visibility</p:attrName>
                                        </p:attrNameLst>
                                      </p:cBhvr>
                                      <p:to>
                                        <p:strVal val="visible"/>
                                      </p:to>
                                    </p:set>
                                    <p:animEffect transition="in" filter="dissolve">
                                      <p:cBhvr>
                                        <p:cTn id="31" dur="500"/>
                                        <p:tgtEl>
                                          <p:spTgt spid="263171">
                                            <p:txEl>
                                              <p:pRg st="6" end="6"/>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9" presetClass="entr" presetSubtype="0" fill="hold" grpId="0" nodeType="clickEffect">
                                  <p:stCondLst>
                                    <p:cond delay="0"/>
                                  </p:stCondLst>
                                  <p:childTnLst>
                                    <p:set>
                                      <p:cBhvr>
                                        <p:cTn id="35" dur="1" fill="hold">
                                          <p:stCondLst>
                                            <p:cond delay="0"/>
                                          </p:stCondLst>
                                        </p:cTn>
                                        <p:tgtEl>
                                          <p:spTgt spid="263174"/>
                                        </p:tgtEl>
                                        <p:attrNameLst>
                                          <p:attrName>style.visibility</p:attrName>
                                        </p:attrNameLst>
                                      </p:cBhvr>
                                      <p:to>
                                        <p:strVal val="visible"/>
                                      </p:to>
                                    </p:set>
                                    <p:animEffect transition="in" filter="dissolve">
                                      <p:cBhvr>
                                        <p:cTn id="36" dur="500"/>
                                        <p:tgtEl>
                                          <p:spTgt spid="263174"/>
                                        </p:tgtEl>
                                      </p:cBhvr>
                                    </p:animEffect>
                                  </p:childTnLst>
                                </p:cTn>
                              </p:par>
                              <p:par>
                                <p:cTn id="37" presetID="9" presetClass="entr" presetSubtype="0" fill="hold" grpId="0" nodeType="withEffect">
                                  <p:stCondLst>
                                    <p:cond delay="0"/>
                                  </p:stCondLst>
                                  <p:childTnLst>
                                    <p:set>
                                      <p:cBhvr>
                                        <p:cTn id="38" dur="1" fill="hold">
                                          <p:stCondLst>
                                            <p:cond delay="0"/>
                                          </p:stCondLst>
                                        </p:cTn>
                                        <p:tgtEl>
                                          <p:spTgt spid="263172">
                                            <p:bg/>
                                          </p:spTgt>
                                        </p:tgtEl>
                                        <p:attrNameLst>
                                          <p:attrName>style.visibility</p:attrName>
                                        </p:attrNameLst>
                                      </p:cBhvr>
                                      <p:to>
                                        <p:strVal val="visible"/>
                                      </p:to>
                                    </p:set>
                                    <p:animEffect transition="in" filter="dissolve">
                                      <p:cBhvr>
                                        <p:cTn id="39" dur="500"/>
                                        <p:tgtEl>
                                          <p:spTgt spid="263172">
                                            <p:bg/>
                                          </p:spTgt>
                                        </p:tgtEl>
                                      </p:cBhvr>
                                    </p:animEffect>
                                  </p:childTnLst>
                                </p:cTn>
                              </p:par>
                              <p:par>
                                <p:cTn id="40" presetID="9" presetClass="entr" presetSubtype="0" fill="hold" grpId="0" nodeType="withEffect">
                                  <p:stCondLst>
                                    <p:cond delay="0"/>
                                  </p:stCondLst>
                                  <p:childTnLst>
                                    <p:set>
                                      <p:cBhvr>
                                        <p:cTn id="41" dur="1" fill="hold">
                                          <p:stCondLst>
                                            <p:cond delay="0"/>
                                          </p:stCondLst>
                                        </p:cTn>
                                        <p:tgtEl>
                                          <p:spTgt spid="263172">
                                            <p:txEl>
                                              <p:pRg st="0" end="0"/>
                                            </p:txEl>
                                          </p:spTgt>
                                        </p:tgtEl>
                                        <p:attrNameLst>
                                          <p:attrName>style.visibility</p:attrName>
                                        </p:attrNameLst>
                                      </p:cBhvr>
                                      <p:to>
                                        <p:strVal val="visible"/>
                                      </p:to>
                                    </p:set>
                                    <p:animEffect transition="in" filter="dissolve">
                                      <p:cBhvr>
                                        <p:cTn id="42" dur="500"/>
                                        <p:tgtEl>
                                          <p:spTgt spid="263172">
                                            <p:txEl>
                                              <p:pRg st="0" end="0"/>
                                            </p:txEl>
                                          </p:spTgt>
                                        </p:tgtEl>
                                      </p:cBhvr>
                                    </p:animEffect>
                                  </p:childTnLst>
                                </p:cTn>
                              </p:par>
                              <p:par>
                                <p:cTn id="43" presetID="9" presetClass="entr" presetSubtype="0" fill="hold" grpId="0" nodeType="withEffect">
                                  <p:stCondLst>
                                    <p:cond delay="0"/>
                                  </p:stCondLst>
                                  <p:childTnLst>
                                    <p:set>
                                      <p:cBhvr>
                                        <p:cTn id="44" dur="1" fill="hold">
                                          <p:stCondLst>
                                            <p:cond delay="0"/>
                                          </p:stCondLst>
                                        </p:cTn>
                                        <p:tgtEl>
                                          <p:spTgt spid="263172">
                                            <p:txEl>
                                              <p:pRg st="1" end="1"/>
                                            </p:txEl>
                                          </p:spTgt>
                                        </p:tgtEl>
                                        <p:attrNameLst>
                                          <p:attrName>style.visibility</p:attrName>
                                        </p:attrNameLst>
                                      </p:cBhvr>
                                      <p:to>
                                        <p:strVal val="visible"/>
                                      </p:to>
                                    </p:set>
                                    <p:animEffect transition="in" filter="dissolve">
                                      <p:cBhvr>
                                        <p:cTn id="45" dur="500"/>
                                        <p:tgtEl>
                                          <p:spTgt spid="263172">
                                            <p:txEl>
                                              <p:pRg st="1" end="1"/>
                                            </p:txEl>
                                          </p:spTgt>
                                        </p:tgtEl>
                                      </p:cBhvr>
                                    </p:animEffect>
                                  </p:childTnLst>
                                </p:cTn>
                              </p:par>
                              <p:par>
                                <p:cTn id="46" presetID="9" presetClass="entr" presetSubtype="0" fill="hold" grpId="0" nodeType="withEffect">
                                  <p:stCondLst>
                                    <p:cond delay="0"/>
                                  </p:stCondLst>
                                  <p:childTnLst>
                                    <p:set>
                                      <p:cBhvr>
                                        <p:cTn id="47" dur="1" fill="hold">
                                          <p:stCondLst>
                                            <p:cond delay="0"/>
                                          </p:stCondLst>
                                        </p:cTn>
                                        <p:tgtEl>
                                          <p:spTgt spid="263172">
                                            <p:txEl>
                                              <p:pRg st="2" end="2"/>
                                            </p:txEl>
                                          </p:spTgt>
                                        </p:tgtEl>
                                        <p:attrNameLst>
                                          <p:attrName>style.visibility</p:attrName>
                                        </p:attrNameLst>
                                      </p:cBhvr>
                                      <p:to>
                                        <p:strVal val="visible"/>
                                      </p:to>
                                    </p:set>
                                    <p:animEffect transition="in" filter="dissolve">
                                      <p:cBhvr>
                                        <p:cTn id="48" dur="500"/>
                                        <p:tgtEl>
                                          <p:spTgt spid="263172">
                                            <p:txEl>
                                              <p:pRg st="2" end="2"/>
                                            </p:txEl>
                                          </p:spTgt>
                                        </p:tgtEl>
                                      </p:cBhvr>
                                    </p:animEffect>
                                  </p:childTnLst>
                                </p:cTn>
                              </p:par>
                              <p:par>
                                <p:cTn id="49" presetID="9" presetClass="entr" presetSubtype="0" fill="hold" grpId="0" nodeType="withEffect">
                                  <p:stCondLst>
                                    <p:cond delay="0"/>
                                  </p:stCondLst>
                                  <p:childTnLst>
                                    <p:set>
                                      <p:cBhvr>
                                        <p:cTn id="50" dur="1" fill="hold">
                                          <p:stCondLst>
                                            <p:cond delay="0"/>
                                          </p:stCondLst>
                                        </p:cTn>
                                        <p:tgtEl>
                                          <p:spTgt spid="263172">
                                            <p:txEl>
                                              <p:pRg st="3" end="3"/>
                                            </p:txEl>
                                          </p:spTgt>
                                        </p:tgtEl>
                                        <p:attrNameLst>
                                          <p:attrName>style.visibility</p:attrName>
                                        </p:attrNameLst>
                                      </p:cBhvr>
                                      <p:to>
                                        <p:strVal val="visible"/>
                                      </p:to>
                                    </p:set>
                                    <p:animEffect transition="in" filter="dissolve">
                                      <p:cBhvr>
                                        <p:cTn id="51" dur="500"/>
                                        <p:tgtEl>
                                          <p:spTgt spid="263172">
                                            <p:txEl>
                                              <p:pRg st="3" end="3"/>
                                            </p:txEl>
                                          </p:spTgt>
                                        </p:tgtEl>
                                      </p:cBhvr>
                                    </p:animEffect>
                                  </p:childTnLst>
                                </p:cTn>
                              </p:par>
                              <p:par>
                                <p:cTn id="52" presetID="9" presetClass="entr" presetSubtype="0" fill="hold" grpId="0" nodeType="withEffect">
                                  <p:stCondLst>
                                    <p:cond delay="0"/>
                                  </p:stCondLst>
                                  <p:childTnLst>
                                    <p:set>
                                      <p:cBhvr>
                                        <p:cTn id="53" dur="1" fill="hold">
                                          <p:stCondLst>
                                            <p:cond delay="0"/>
                                          </p:stCondLst>
                                        </p:cTn>
                                        <p:tgtEl>
                                          <p:spTgt spid="263172">
                                            <p:txEl>
                                              <p:pRg st="4" end="4"/>
                                            </p:txEl>
                                          </p:spTgt>
                                        </p:tgtEl>
                                        <p:attrNameLst>
                                          <p:attrName>style.visibility</p:attrName>
                                        </p:attrNameLst>
                                      </p:cBhvr>
                                      <p:to>
                                        <p:strVal val="visible"/>
                                      </p:to>
                                    </p:set>
                                    <p:animEffect transition="in" filter="dissolve">
                                      <p:cBhvr>
                                        <p:cTn id="54" dur="500"/>
                                        <p:tgtEl>
                                          <p:spTgt spid="263172">
                                            <p:txEl>
                                              <p:pRg st="4" end="4"/>
                                            </p:txEl>
                                          </p:spTgt>
                                        </p:tgtEl>
                                      </p:cBhvr>
                                    </p:animEffect>
                                  </p:childTnLst>
                                </p:cTn>
                              </p:par>
                              <p:par>
                                <p:cTn id="55" presetID="9" presetClass="entr" presetSubtype="0" fill="hold" grpId="0" nodeType="withEffect">
                                  <p:stCondLst>
                                    <p:cond delay="0"/>
                                  </p:stCondLst>
                                  <p:childTnLst>
                                    <p:set>
                                      <p:cBhvr>
                                        <p:cTn id="56" dur="1" fill="hold">
                                          <p:stCondLst>
                                            <p:cond delay="0"/>
                                          </p:stCondLst>
                                        </p:cTn>
                                        <p:tgtEl>
                                          <p:spTgt spid="263172">
                                            <p:txEl>
                                              <p:pRg st="5" end="5"/>
                                            </p:txEl>
                                          </p:spTgt>
                                        </p:tgtEl>
                                        <p:attrNameLst>
                                          <p:attrName>style.visibility</p:attrName>
                                        </p:attrNameLst>
                                      </p:cBhvr>
                                      <p:to>
                                        <p:strVal val="visible"/>
                                      </p:to>
                                    </p:set>
                                    <p:animEffect transition="in" filter="dissolve">
                                      <p:cBhvr>
                                        <p:cTn id="57" dur="500"/>
                                        <p:tgtEl>
                                          <p:spTgt spid="263172">
                                            <p:txEl>
                                              <p:pRg st="5" end="5"/>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3" presetClass="entr" presetSubtype="10" fill="hold" nodeType="clickEffect">
                                  <p:stCondLst>
                                    <p:cond delay="0"/>
                                  </p:stCondLst>
                                  <p:childTnLst>
                                    <p:set>
                                      <p:cBhvr>
                                        <p:cTn id="61" dur="1" fill="hold">
                                          <p:stCondLst>
                                            <p:cond delay="0"/>
                                          </p:stCondLst>
                                        </p:cTn>
                                        <p:tgtEl>
                                          <p:spTgt spid="8">
                                            <p:txEl>
                                              <p:pRg st="0" end="0"/>
                                            </p:txEl>
                                          </p:spTgt>
                                        </p:tgtEl>
                                        <p:attrNameLst>
                                          <p:attrName>style.visibility</p:attrName>
                                        </p:attrNameLst>
                                      </p:cBhvr>
                                      <p:to>
                                        <p:strVal val="visible"/>
                                      </p:to>
                                    </p:set>
                                    <p:animEffect transition="in" filter="blinds(horizontal)">
                                      <p:cBhvr>
                                        <p:cTn id="62" dur="500"/>
                                        <p:tgtEl>
                                          <p:spTgt spid="8">
                                            <p:txEl>
                                              <p:pRg st="0" end="0"/>
                                            </p:txEl>
                                          </p:spTgt>
                                        </p:tgtEl>
                                      </p:cBhvr>
                                    </p:animEffect>
                                  </p:childTnLst>
                                </p:cTn>
                              </p:par>
                              <p:par>
                                <p:cTn id="63" presetID="3" presetClass="entr" presetSubtype="10" fill="hold" nodeType="withEffect">
                                  <p:stCondLst>
                                    <p:cond delay="0"/>
                                  </p:stCondLst>
                                  <p:childTnLst>
                                    <p:set>
                                      <p:cBhvr>
                                        <p:cTn id="64" dur="1" fill="hold">
                                          <p:stCondLst>
                                            <p:cond delay="0"/>
                                          </p:stCondLst>
                                        </p:cTn>
                                        <p:tgtEl>
                                          <p:spTgt spid="8">
                                            <p:txEl>
                                              <p:pRg st="1" end="1"/>
                                            </p:txEl>
                                          </p:spTgt>
                                        </p:tgtEl>
                                        <p:attrNameLst>
                                          <p:attrName>style.visibility</p:attrName>
                                        </p:attrNameLst>
                                      </p:cBhvr>
                                      <p:to>
                                        <p:strVal val="visible"/>
                                      </p:to>
                                    </p:set>
                                    <p:animEffect transition="in" filter="blinds(horizontal)">
                                      <p:cBhvr>
                                        <p:cTn id="65" dur="500"/>
                                        <p:tgtEl>
                                          <p:spTgt spid="8">
                                            <p:txEl>
                                              <p:pRg st="1" end="1"/>
                                            </p:txEl>
                                          </p:spTgt>
                                        </p:tgtEl>
                                      </p:cBhvr>
                                    </p:animEffect>
                                  </p:childTnLst>
                                </p:cTn>
                              </p:par>
                              <p:par>
                                <p:cTn id="66" presetID="3" presetClass="entr" presetSubtype="10" fill="hold" nodeType="withEffect">
                                  <p:stCondLst>
                                    <p:cond delay="0"/>
                                  </p:stCondLst>
                                  <p:childTnLst>
                                    <p:set>
                                      <p:cBhvr>
                                        <p:cTn id="67" dur="1" fill="hold">
                                          <p:stCondLst>
                                            <p:cond delay="0"/>
                                          </p:stCondLst>
                                        </p:cTn>
                                        <p:tgtEl>
                                          <p:spTgt spid="8">
                                            <p:txEl>
                                              <p:pRg st="2" end="2"/>
                                            </p:txEl>
                                          </p:spTgt>
                                        </p:tgtEl>
                                        <p:attrNameLst>
                                          <p:attrName>style.visibility</p:attrName>
                                        </p:attrNameLst>
                                      </p:cBhvr>
                                      <p:to>
                                        <p:strVal val="visible"/>
                                      </p:to>
                                    </p:set>
                                    <p:animEffect transition="in" filter="blinds(horizontal)">
                                      <p:cBhvr>
                                        <p:cTn id="68" dur="500"/>
                                        <p:tgtEl>
                                          <p:spTgt spid="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3171" grpId="0" build="p" animBg="1"/>
      <p:bldP spid="263172" grpId="0" uiExpand="1" build="p" animBg="1"/>
      <p:bldP spid="263173" grpId="0"/>
      <p:bldP spid="263174"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ChangeArrowheads="1"/>
          </p:cNvSpPr>
          <p:nvPr>
            <p:ph type="title"/>
          </p:nvPr>
        </p:nvSpPr>
        <p:spPr/>
        <p:txBody>
          <a:bodyPr/>
          <a:lstStyle/>
          <a:p>
            <a:endParaRPr lang="en-US"/>
          </a:p>
        </p:txBody>
      </p:sp>
      <p:sp>
        <p:nvSpPr>
          <p:cNvPr id="96259" name="Rectangle 3"/>
          <p:cNvSpPr>
            <a:spLocks noGrp="1" noChangeArrowheads="1"/>
          </p:cNvSpPr>
          <p:nvPr>
            <p:ph type="body" idx="1"/>
          </p:nvPr>
        </p:nvSpPr>
        <p:spPr/>
        <p:txBody>
          <a:bodyPr/>
          <a:lstStyle/>
          <a:p>
            <a:endParaRPr lang="en-US"/>
          </a:p>
        </p:txBody>
      </p:sp>
      <p:pic>
        <p:nvPicPr>
          <p:cNvPr id="96260" name="Picture 4" descr="Tulips Photo">
            <a:hlinkClick r:id="rId3"/>
          </p:cNvPr>
          <p:cNvPicPr>
            <a:picLocks noChangeAspect="1" noChangeArrowheads="1"/>
          </p:cNvPicPr>
          <p:nvPr/>
        </p:nvPicPr>
        <p:blipFill>
          <a:blip r:embed="rId4"/>
          <a:srcRect b="4445"/>
          <a:stretch>
            <a:fillRect/>
          </a:stretch>
        </p:blipFill>
        <p:spPr bwMode="auto">
          <a:xfrm>
            <a:off x="457200" y="228600"/>
            <a:ext cx="8305800" cy="6477000"/>
          </a:xfrm>
          <a:prstGeom prst="rect">
            <a:avLst/>
          </a:prstGeom>
          <a:noFill/>
          <a:ln w="9525">
            <a:noFill/>
            <a:miter lim="800000"/>
            <a:headEnd/>
            <a:tailEnd/>
          </a:ln>
        </p:spPr>
      </p:pic>
      <p:sp>
        <p:nvSpPr>
          <p:cNvPr id="96262" name="AutoShape 6"/>
          <p:cNvSpPr>
            <a:spLocks noChangeArrowheads="1"/>
          </p:cNvSpPr>
          <p:nvPr/>
        </p:nvSpPr>
        <p:spPr bwMode="auto">
          <a:xfrm>
            <a:off x="914400" y="304800"/>
            <a:ext cx="7010400" cy="6248400"/>
          </a:xfrm>
          <a:prstGeom prst="flowChartMagneticTape">
            <a:avLst/>
          </a:prstGeom>
          <a:solidFill>
            <a:srgbClr val="BE6698"/>
          </a:solidFill>
          <a:ln w="9525">
            <a:solidFill>
              <a:schemeClr val="tx1"/>
            </a:solidFill>
            <a:miter lim="800000"/>
            <a:headEnd/>
            <a:tailEnd/>
          </a:ln>
          <a:effectLst/>
        </p:spPr>
        <p:txBody>
          <a:bodyPr wrap="none" anchor="ctr"/>
          <a:lstStyle/>
          <a:p>
            <a:pPr algn="ctr"/>
            <a:r>
              <a:rPr lang="en-US" sz="3600" dirty="0" smtClean="0"/>
              <a:t>Working Length Determination</a:t>
            </a:r>
            <a:endParaRPr lang="en-US" sz="3600" dirty="0">
              <a:solidFill>
                <a:srgbClr val="002060"/>
              </a:solidFill>
            </a:endParaRPr>
          </a:p>
        </p:txBody>
      </p:sp>
    </p:spTree>
  </p:cSld>
  <p:clrMapOvr>
    <a:masterClrMapping/>
  </p:clrMapOvr>
  <p:transition advClick="0">
    <p:checke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2"/>
          <p:cNvSpPr>
            <a:spLocks noGrp="1" noChangeArrowheads="1"/>
          </p:cNvSpPr>
          <p:nvPr>
            <p:ph type="title"/>
          </p:nvPr>
        </p:nvSpPr>
        <p:spPr/>
        <p:txBody>
          <a:bodyPr/>
          <a:lstStyle/>
          <a:p>
            <a:r>
              <a:rPr lang="en-US" b="0"/>
              <a:t>Significance</a:t>
            </a:r>
            <a:endParaRPr lang="en-US" b="0">
              <a:solidFill>
                <a:srgbClr val="F67A0A"/>
              </a:solidFill>
            </a:endParaRPr>
          </a:p>
        </p:txBody>
      </p:sp>
      <p:sp>
        <p:nvSpPr>
          <p:cNvPr id="152579" name="Rectangle 3"/>
          <p:cNvSpPr>
            <a:spLocks noGrp="1" noChangeArrowheads="1"/>
          </p:cNvSpPr>
          <p:nvPr>
            <p:ph idx="1"/>
          </p:nvPr>
        </p:nvSpPr>
        <p:spPr>
          <a:xfrm>
            <a:off x="1371600" y="762000"/>
            <a:ext cx="7772400" cy="5334000"/>
          </a:xfrm>
        </p:spPr>
        <p:txBody>
          <a:bodyPr/>
          <a:lstStyle/>
          <a:p>
            <a:pPr marL="609600" indent="-609600"/>
            <a:endParaRPr lang="en-US" sz="1800" dirty="0">
              <a:solidFill>
                <a:srgbClr val="FFC000"/>
              </a:solidFill>
            </a:endParaRPr>
          </a:p>
          <a:p>
            <a:pPr marL="609600" indent="-609600"/>
            <a:r>
              <a:rPr lang="en-US" sz="2000" dirty="0"/>
              <a:t>Working length determines </a:t>
            </a:r>
          </a:p>
          <a:p>
            <a:pPr marL="990600" lvl="1" indent="-533400"/>
            <a:r>
              <a:rPr lang="en-US" sz="1800" dirty="0" smtClean="0"/>
              <a:t>Depth to </a:t>
            </a:r>
            <a:r>
              <a:rPr lang="en-US" sz="1800" dirty="0"/>
              <a:t>which instruments are placed in canal </a:t>
            </a:r>
          </a:p>
          <a:p>
            <a:pPr marL="990600" lvl="1" indent="-533400"/>
            <a:r>
              <a:rPr lang="en-US" sz="1800" dirty="0" smtClean="0"/>
              <a:t>Depth to </a:t>
            </a:r>
            <a:r>
              <a:rPr lang="en-US" sz="1800" dirty="0"/>
              <a:t>which canal filling </a:t>
            </a:r>
            <a:endParaRPr lang="en-US" sz="1800" dirty="0" smtClean="0"/>
          </a:p>
          <a:p>
            <a:pPr marL="990600" lvl="1" indent="-533400"/>
            <a:endParaRPr lang="en-US" sz="1800" dirty="0"/>
          </a:p>
          <a:p>
            <a:pPr marL="609600" indent="-609600"/>
            <a:r>
              <a:rPr lang="en-US" sz="2000" dirty="0" smtClean="0"/>
              <a:t>Importance</a:t>
            </a:r>
            <a:endParaRPr lang="en-US" sz="2000" dirty="0"/>
          </a:p>
        </p:txBody>
      </p:sp>
      <p:pic>
        <p:nvPicPr>
          <p:cNvPr id="152580" name="Picture 4"/>
          <p:cNvPicPr>
            <a:picLocks noChangeAspect="1" noChangeArrowheads="1"/>
          </p:cNvPicPr>
          <p:nvPr/>
        </p:nvPicPr>
        <p:blipFill>
          <a:blip r:embed="rId3"/>
          <a:srcRect l="57813" t="17709" r="7813" b="48959"/>
          <a:stretch>
            <a:fillRect/>
          </a:stretch>
        </p:blipFill>
        <p:spPr bwMode="auto">
          <a:xfrm>
            <a:off x="5867400" y="3657600"/>
            <a:ext cx="2971800" cy="2160588"/>
          </a:xfrm>
          <a:prstGeom prst="rect">
            <a:avLst/>
          </a:prstGeom>
          <a:noFill/>
          <a:ln w="28575">
            <a:solidFill>
              <a:srgbClr val="336699"/>
            </a:solidFill>
            <a:miter lim="800000"/>
            <a:headEnd/>
            <a:tailEnd/>
          </a:ln>
          <a:effectLst/>
        </p:spPr>
      </p:pic>
      <p:pic>
        <p:nvPicPr>
          <p:cNvPr id="5" name="Picture 2" descr="ingle method"/>
          <p:cNvPicPr>
            <a:picLocks noChangeAspect="1" noChangeArrowheads="1"/>
          </p:cNvPicPr>
          <p:nvPr/>
        </p:nvPicPr>
        <p:blipFill>
          <a:blip r:embed="rId4"/>
          <a:srcRect l="59166" t="38024" r="21667" b="18972"/>
          <a:stretch>
            <a:fillRect/>
          </a:stretch>
        </p:blipFill>
        <p:spPr bwMode="auto">
          <a:xfrm>
            <a:off x="3200400" y="3657600"/>
            <a:ext cx="1752600" cy="2590800"/>
          </a:xfrm>
          <a:prstGeom prst="rect">
            <a:avLst/>
          </a:prstGeom>
          <a:noFill/>
          <a:ln w="28575">
            <a:solidFill>
              <a:srgbClr val="336699"/>
            </a:solidFill>
            <a:miter lim="800000"/>
            <a:headEnd/>
            <a:tailEnd/>
          </a:ln>
        </p:spPr>
      </p:pic>
    </p:spTree>
  </p:cSld>
  <p:clrMapOvr>
    <a:masterClrMapping/>
  </p:clrMapOvr>
  <p:transition advClick="0">
    <p:check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nodeType="afterEffect">
                                  <p:stCondLst>
                                    <p:cond delay="0"/>
                                  </p:stCondLst>
                                  <p:childTnLst>
                                    <p:set>
                                      <p:cBhvr>
                                        <p:cTn id="6" dur="1" fill="hold">
                                          <p:stCondLst>
                                            <p:cond delay="0"/>
                                          </p:stCondLst>
                                        </p:cTn>
                                        <p:tgtEl>
                                          <p:spTgt spid="152579">
                                            <p:txEl>
                                              <p:pRg st="1" end="1"/>
                                            </p:txEl>
                                          </p:spTgt>
                                        </p:tgtEl>
                                        <p:attrNameLst>
                                          <p:attrName>style.visibility</p:attrName>
                                        </p:attrNameLst>
                                      </p:cBhvr>
                                      <p:to>
                                        <p:strVal val="visible"/>
                                      </p:to>
                                    </p:set>
                                    <p:animEffect transition="in" filter="checkerboard(across)">
                                      <p:cBhvr>
                                        <p:cTn id="7" dur="500"/>
                                        <p:tgtEl>
                                          <p:spTgt spid="152579">
                                            <p:txEl>
                                              <p:pRg st="1" end="1"/>
                                            </p:txEl>
                                          </p:spTgt>
                                        </p:tgtEl>
                                      </p:cBhvr>
                                    </p:animEffect>
                                  </p:childTnLst>
                                </p:cTn>
                              </p:par>
                              <p:par>
                                <p:cTn id="8" presetID="53" presetClass="entr" presetSubtype="0" fill="hold" nodeType="withEffect">
                                  <p:stCondLst>
                                    <p:cond delay="0"/>
                                  </p:stCondLst>
                                  <p:childTnLst>
                                    <p:set>
                                      <p:cBhvr>
                                        <p:cTn id="9" dur="1" fill="hold">
                                          <p:stCondLst>
                                            <p:cond delay="0"/>
                                          </p:stCondLst>
                                        </p:cTn>
                                        <p:tgtEl>
                                          <p:spTgt spid="152580"/>
                                        </p:tgtEl>
                                        <p:attrNameLst>
                                          <p:attrName>style.visibility</p:attrName>
                                        </p:attrNameLst>
                                      </p:cBhvr>
                                      <p:to>
                                        <p:strVal val="visible"/>
                                      </p:to>
                                    </p:set>
                                    <p:anim calcmode="lin" valueType="num">
                                      <p:cBhvr>
                                        <p:cTn id="10" dur="500" fill="hold"/>
                                        <p:tgtEl>
                                          <p:spTgt spid="152580"/>
                                        </p:tgtEl>
                                        <p:attrNameLst>
                                          <p:attrName>ppt_w</p:attrName>
                                        </p:attrNameLst>
                                      </p:cBhvr>
                                      <p:tavLst>
                                        <p:tav tm="0">
                                          <p:val>
                                            <p:fltVal val="0"/>
                                          </p:val>
                                        </p:tav>
                                        <p:tav tm="100000">
                                          <p:val>
                                            <p:strVal val="#ppt_w"/>
                                          </p:val>
                                        </p:tav>
                                      </p:tavLst>
                                    </p:anim>
                                    <p:anim calcmode="lin" valueType="num">
                                      <p:cBhvr>
                                        <p:cTn id="11" dur="500" fill="hold"/>
                                        <p:tgtEl>
                                          <p:spTgt spid="152580"/>
                                        </p:tgtEl>
                                        <p:attrNameLst>
                                          <p:attrName>ppt_h</p:attrName>
                                        </p:attrNameLst>
                                      </p:cBhvr>
                                      <p:tavLst>
                                        <p:tav tm="0">
                                          <p:val>
                                            <p:fltVal val="0"/>
                                          </p:val>
                                        </p:tav>
                                        <p:tav tm="100000">
                                          <p:val>
                                            <p:strVal val="#ppt_h"/>
                                          </p:val>
                                        </p:tav>
                                      </p:tavLst>
                                    </p:anim>
                                    <p:animEffect transition="in" filter="fade">
                                      <p:cBhvr>
                                        <p:cTn id="12" dur="500"/>
                                        <p:tgtEl>
                                          <p:spTgt spid="152580"/>
                                        </p:tgtEl>
                                      </p:cBhvr>
                                    </p:animEffect>
                                  </p:childTnLst>
                                </p:cTn>
                              </p:par>
                              <p:par>
                                <p:cTn id="13" presetID="29"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p:cTn id="15" dur="1000" fill="hold"/>
                                        <p:tgtEl>
                                          <p:spTgt spid="5"/>
                                        </p:tgtEl>
                                        <p:attrNameLst>
                                          <p:attrName>ppt_x</p:attrName>
                                        </p:attrNameLst>
                                      </p:cBhvr>
                                      <p:tavLst>
                                        <p:tav tm="0">
                                          <p:val>
                                            <p:strVal val="#ppt_x-.2"/>
                                          </p:val>
                                        </p:tav>
                                        <p:tav tm="100000">
                                          <p:val>
                                            <p:strVal val="#ppt_x"/>
                                          </p:val>
                                        </p:tav>
                                      </p:tavLst>
                                    </p:anim>
                                    <p:anim calcmode="lin" valueType="num">
                                      <p:cBhvr>
                                        <p:cTn id="16" dur="1000" fill="hold"/>
                                        <p:tgtEl>
                                          <p:spTgt spid="5"/>
                                        </p:tgtEl>
                                        <p:attrNameLst>
                                          <p:attrName>ppt_y</p:attrName>
                                        </p:attrNameLst>
                                      </p:cBhvr>
                                      <p:tavLst>
                                        <p:tav tm="0">
                                          <p:val>
                                            <p:strVal val="#ppt_y"/>
                                          </p:val>
                                        </p:tav>
                                        <p:tav tm="100000">
                                          <p:val>
                                            <p:strVal val="#ppt_y"/>
                                          </p:val>
                                        </p:tav>
                                      </p:tavLst>
                                    </p:anim>
                                    <p:animEffect transition="in" filter="wipe(right)" prLst="gradientSize: 0.1">
                                      <p:cBhvr>
                                        <p:cTn id="17" dur="1000"/>
                                        <p:tgtEl>
                                          <p:spTgt spid="5"/>
                                        </p:tgtEl>
                                      </p:cBhvr>
                                    </p:animEffect>
                                  </p:childTnLst>
                                </p:cTn>
                              </p:par>
                            </p:childTnLst>
                          </p:cTn>
                        </p:par>
                        <p:par>
                          <p:cTn id="18" fill="hold">
                            <p:stCondLst>
                              <p:cond delay="1000"/>
                            </p:stCondLst>
                            <p:childTnLst>
                              <p:par>
                                <p:cTn id="19" presetID="5" presetClass="entr" presetSubtype="10" fill="hold" nodeType="afterEffect">
                                  <p:stCondLst>
                                    <p:cond delay="0"/>
                                  </p:stCondLst>
                                  <p:childTnLst>
                                    <p:set>
                                      <p:cBhvr>
                                        <p:cTn id="20" dur="1" fill="hold">
                                          <p:stCondLst>
                                            <p:cond delay="0"/>
                                          </p:stCondLst>
                                        </p:cTn>
                                        <p:tgtEl>
                                          <p:spTgt spid="152579">
                                            <p:txEl>
                                              <p:pRg st="2" end="2"/>
                                            </p:txEl>
                                          </p:spTgt>
                                        </p:tgtEl>
                                        <p:attrNameLst>
                                          <p:attrName>style.visibility</p:attrName>
                                        </p:attrNameLst>
                                      </p:cBhvr>
                                      <p:to>
                                        <p:strVal val="visible"/>
                                      </p:to>
                                    </p:set>
                                    <p:animEffect transition="in" filter="checkerboard(across)">
                                      <p:cBhvr>
                                        <p:cTn id="21" dur="500"/>
                                        <p:tgtEl>
                                          <p:spTgt spid="152579">
                                            <p:txEl>
                                              <p:pRg st="2" end="2"/>
                                            </p:txEl>
                                          </p:spTgt>
                                        </p:tgtEl>
                                      </p:cBhvr>
                                    </p:animEffect>
                                  </p:childTnLst>
                                </p:cTn>
                              </p:par>
                            </p:childTnLst>
                          </p:cTn>
                        </p:par>
                        <p:par>
                          <p:cTn id="22" fill="hold">
                            <p:stCondLst>
                              <p:cond delay="1500"/>
                            </p:stCondLst>
                            <p:childTnLst>
                              <p:par>
                                <p:cTn id="23" presetID="5" presetClass="entr" presetSubtype="10" fill="hold" nodeType="afterEffect">
                                  <p:stCondLst>
                                    <p:cond delay="0"/>
                                  </p:stCondLst>
                                  <p:childTnLst>
                                    <p:set>
                                      <p:cBhvr>
                                        <p:cTn id="24" dur="1" fill="hold">
                                          <p:stCondLst>
                                            <p:cond delay="0"/>
                                          </p:stCondLst>
                                        </p:cTn>
                                        <p:tgtEl>
                                          <p:spTgt spid="152579">
                                            <p:txEl>
                                              <p:pRg st="3" end="3"/>
                                            </p:txEl>
                                          </p:spTgt>
                                        </p:tgtEl>
                                        <p:attrNameLst>
                                          <p:attrName>style.visibility</p:attrName>
                                        </p:attrNameLst>
                                      </p:cBhvr>
                                      <p:to>
                                        <p:strVal val="visible"/>
                                      </p:to>
                                    </p:set>
                                    <p:animEffect transition="in" filter="checkerboard(across)">
                                      <p:cBhvr>
                                        <p:cTn id="25" dur="500"/>
                                        <p:tgtEl>
                                          <p:spTgt spid="152579">
                                            <p:txEl>
                                              <p:pRg st="3" end="3"/>
                                            </p:txEl>
                                          </p:spTgt>
                                        </p:tgtEl>
                                      </p:cBhvr>
                                    </p:animEffect>
                                  </p:childTnLst>
                                </p:cTn>
                              </p:par>
                            </p:childTnLst>
                          </p:cTn>
                        </p:par>
                        <p:par>
                          <p:cTn id="26" fill="hold">
                            <p:stCondLst>
                              <p:cond delay="2000"/>
                            </p:stCondLst>
                            <p:childTnLst>
                              <p:par>
                                <p:cTn id="27" presetID="5" presetClass="entr" presetSubtype="10" fill="hold" nodeType="afterEffect">
                                  <p:stCondLst>
                                    <p:cond delay="0"/>
                                  </p:stCondLst>
                                  <p:childTnLst>
                                    <p:set>
                                      <p:cBhvr>
                                        <p:cTn id="28" dur="1" fill="hold">
                                          <p:stCondLst>
                                            <p:cond delay="0"/>
                                          </p:stCondLst>
                                        </p:cTn>
                                        <p:tgtEl>
                                          <p:spTgt spid="152579">
                                            <p:txEl>
                                              <p:pRg st="5" end="5"/>
                                            </p:txEl>
                                          </p:spTgt>
                                        </p:tgtEl>
                                        <p:attrNameLst>
                                          <p:attrName>style.visibility</p:attrName>
                                        </p:attrNameLst>
                                      </p:cBhvr>
                                      <p:to>
                                        <p:strVal val="visible"/>
                                      </p:to>
                                    </p:set>
                                    <p:animEffect transition="in" filter="checkerboard(across)">
                                      <p:cBhvr>
                                        <p:cTn id="29" dur="500"/>
                                        <p:tgtEl>
                                          <p:spTgt spid="15257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7" name="Rectangle 3"/>
          <p:cNvSpPr>
            <a:spLocks noGrp="1" noChangeArrowheads="1"/>
          </p:cNvSpPr>
          <p:nvPr>
            <p:ph idx="1"/>
          </p:nvPr>
        </p:nvSpPr>
        <p:spPr>
          <a:xfrm>
            <a:off x="1295400" y="990600"/>
            <a:ext cx="7848600" cy="6019800"/>
          </a:xfrm>
        </p:spPr>
        <p:txBody>
          <a:bodyPr/>
          <a:lstStyle/>
          <a:p>
            <a:pPr>
              <a:lnSpc>
                <a:spcPct val="80000"/>
              </a:lnSpc>
              <a:buFontTx/>
              <a:buNone/>
            </a:pPr>
            <a:r>
              <a:rPr lang="en-US" sz="2400" dirty="0" smtClean="0">
                <a:solidFill>
                  <a:srgbClr val="FFC000"/>
                </a:solidFill>
              </a:rPr>
              <a:t> Ideal method </a:t>
            </a:r>
            <a:endParaRPr lang="en-US" sz="2400" dirty="0">
              <a:solidFill>
                <a:srgbClr val="FFC000"/>
              </a:solidFill>
            </a:endParaRPr>
          </a:p>
          <a:p>
            <a:pPr>
              <a:lnSpc>
                <a:spcPct val="110000"/>
              </a:lnSpc>
            </a:pPr>
            <a:r>
              <a:rPr lang="en-US" sz="2400" dirty="0" smtClean="0"/>
              <a:t>Rapid location </a:t>
            </a:r>
            <a:r>
              <a:rPr lang="en-US" sz="2400" dirty="0"/>
              <a:t>of the apical constriction </a:t>
            </a:r>
          </a:p>
          <a:p>
            <a:pPr>
              <a:lnSpc>
                <a:spcPct val="110000"/>
              </a:lnSpc>
            </a:pPr>
            <a:r>
              <a:rPr lang="en-US" sz="2400" dirty="0" smtClean="0"/>
              <a:t>Easy measurement</a:t>
            </a:r>
            <a:endParaRPr lang="en-US" sz="2400" dirty="0"/>
          </a:p>
          <a:p>
            <a:pPr>
              <a:lnSpc>
                <a:spcPct val="110000"/>
              </a:lnSpc>
            </a:pPr>
            <a:r>
              <a:rPr lang="en-US" sz="2400" dirty="0" smtClean="0"/>
              <a:t>Rapid periodic </a:t>
            </a:r>
            <a:r>
              <a:rPr lang="en-US" sz="2400" dirty="0"/>
              <a:t>monitoring and confirmation </a:t>
            </a:r>
          </a:p>
          <a:p>
            <a:pPr>
              <a:lnSpc>
                <a:spcPct val="110000"/>
              </a:lnSpc>
            </a:pPr>
            <a:r>
              <a:rPr lang="en-US" sz="2400" dirty="0" smtClean="0"/>
              <a:t>Patient and </a:t>
            </a:r>
            <a:r>
              <a:rPr lang="en-US" sz="2400" dirty="0"/>
              <a:t>clinician comfort </a:t>
            </a:r>
          </a:p>
          <a:p>
            <a:pPr>
              <a:lnSpc>
                <a:spcPct val="110000"/>
              </a:lnSpc>
            </a:pPr>
            <a:r>
              <a:rPr lang="en-US" sz="2400" dirty="0" smtClean="0"/>
              <a:t>Minimal radiation </a:t>
            </a:r>
            <a:r>
              <a:rPr lang="en-US" sz="2400" dirty="0"/>
              <a:t>to the patient </a:t>
            </a:r>
          </a:p>
          <a:p>
            <a:pPr>
              <a:lnSpc>
                <a:spcPct val="110000"/>
              </a:lnSpc>
            </a:pPr>
            <a:r>
              <a:rPr lang="en-US" sz="2400" dirty="0" smtClean="0"/>
              <a:t>Ease of </a:t>
            </a:r>
            <a:r>
              <a:rPr lang="en-US" sz="2400" dirty="0"/>
              <a:t>use in special patients such as those with severe gag reflex, reduced mouth opening, pregnancy </a:t>
            </a:r>
            <a:r>
              <a:rPr lang="en-US" sz="2400" dirty="0" smtClean="0"/>
              <a:t> </a:t>
            </a:r>
            <a:endParaRPr lang="en-US" sz="2400" dirty="0"/>
          </a:p>
          <a:p>
            <a:pPr>
              <a:lnSpc>
                <a:spcPct val="110000"/>
              </a:lnSpc>
            </a:pPr>
            <a:r>
              <a:rPr lang="en-US" sz="2400" dirty="0"/>
              <a:t>Cost effectiveness</a:t>
            </a:r>
          </a:p>
        </p:txBody>
      </p:sp>
      <p:sp>
        <p:nvSpPr>
          <p:cNvPr id="5" name="Title 4"/>
          <p:cNvSpPr>
            <a:spLocks noGrp="1"/>
          </p:cNvSpPr>
          <p:nvPr>
            <p:ph type="title"/>
          </p:nvPr>
        </p:nvSpPr>
        <p:spPr/>
        <p:txBody>
          <a:bodyPr/>
          <a:lstStyle/>
          <a:p>
            <a:endParaRPr lang="en-US"/>
          </a:p>
        </p:txBody>
      </p:sp>
    </p:spTree>
  </p:cSld>
  <p:clrMapOvr>
    <a:masterClrMapping/>
  </p:clrMapOvr>
  <p:transition advClick="0">
    <p:check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nodeType="withEffect">
                                  <p:stCondLst>
                                    <p:cond delay="0"/>
                                  </p:stCondLst>
                                  <p:childTnLst>
                                    <p:set>
                                      <p:cBhvr>
                                        <p:cTn id="6" dur="1" fill="hold">
                                          <p:stCondLst>
                                            <p:cond delay="0"/>
                                          </p:stCondLst>
                                        </p:cTn>
                                        <p:tgtEl>
                                          <p:spTgt spid="154627">
                                            <p:txEl>
                                              <p:pRg st="1" end="1"/>
                                            </p:txEl>
                                          </p:spTgt>
                                        </p:tgtEl>
                                        <p:attrNameLst>
                                          <p:attrName>style.visibility</p:attrName>
                                        </p:attrNameLst>
                                      </p:cBhvr>
                                      <p:to>
                                        <p:strVal val="visible"/>
                                      </p:to>
                                    </p:set>
                                    <p:animEffect transition="in" filter="checkerboard(across)">
                                      <p:cBhvr>
                                        <p:cTn id="7" dur="500"/>
                                        <p:tgtEl>
                                          <p:spTgt spid="154627">
                                            <p:txEl>
                                              <p:pRg st="1" end="1"/>
                                            </p:txEl>
                                          </p:spTgt>
                                        </p:tgtEl>
                                      </p:cBhvr>
                                    </p:animEffect>
                                  </p:childTnLst>
                                </p:cTn>
                              </p:par>
                            </p:childTnLst>
                          </p:cTn>
                        </p:par>
                        <p:par>
                          <p:cTn id="8" fill="hold">
                            <p:stCondLst>
                              <p:cond delay="500"/>
                            </p:stCondLst>
                            <p:childTnLst>
                              <p:par>
                                <p:cTn id="9" presetID="5" presetClass="entr" presetSubtype="10" fill="hold" nodeType="afterEffect">
                                  <p:stCondLst>
                                    <p:cond delay="0"/>
                                  </p:stCondLst>
                                  <p:childTnLst>
                                    <p:set>
                                      <p:cBhvr>
                                        <p:cTn id="10" dur="1" fill="hold">
                                          <p:stCondLst>
                                            <p:cond delay="0"/>
                                          </p:stCondLst>
                                        </p:cTn>
                                        <p:tgtEl>
                                          <p:spTgt spid="154627">
                                            <p:txEl>
                                              <p:pRg st="2" end="2"/>
                                            </p:txEl>
                                          </p:spTgt>
                                        </p:tgtEl>
                                        <p:attrNameLst>
                                          <p:attrName>style.visibility</p:attrName>
                                        </p:attrNameLst>
                                      </p:cBhvr>
                                      <p:to>
                                        <p:strVal val="visible"/>
                                      </p:to>
                                    </p:set>
                                    <p:animEffect transition="in" filter="checkerboard(across)">
                                      <p:cBhvr>
                                        <p:cTn id="11" dur="500"/>
                                        <p:tgtEl>
                                          <p:spTgt spid="154627">
                                            <p:txEl>
                                              <p:pRg st="2" end="2"/>
                                            </p:txEl>
                                          </p:spTgt>
                                        </p:tgtEl>
                                      </p:cBhvr>
                                    </p:animEffect>
                                  </p:childTnLst>
                                </p:cTn>
                              </p:par>
                            </p:childTnLst>
                          </p:cTn>
                        </p:par>
                        <p:par>
                          <p:cTn id="12" fill="hold">
                            <p:stCondLst>
                              <p:cond delay="1000"/>
                            </p:stCondLst>
                            <p:childTnLst>
                              <p:par>
                                <p:cTn id="13" presetID="5" presetClass="entr" presetSubtype="10" fill="hold" nodeType="afterEffect">
                                  <p:stCondLst>
                                    <p:cond delay="0"/>
                                  </p:stCondLst>
                                  <p:childTnLst>
                                    <p:set>
                                      <p:cBhvr>
                                        <p:cTn id="14" dur="1" fill="hold">
                                          <p:stCondLst>
                                            <p:cond delay="0"/>
                                          </p:stCondLst>
                                        </p:cTn>
                                        <p:tgtEl>
                                          <p:spTgt spid="154627">
                                            <p:txEl>
                                              <p:pRg st="3" end="3"/>
                                            </p:txEl>
                                          </p:spTgt>
                                        </p:tgtEl>
                                        <p:attrNameLst>
                                          <p:attrName>style.visibility</p:attrName>
                                        </p:attrNameLst>
                                      </p:cBhvr>
                                      <p:to>
                                        <p:strVal val="visible"/>
                                      </p:to>
                                    </p:set>
                                    <p:animEffect transition="in" filter="checkerboard(across)">
                                      <p:cBhvr>
                                        <p:cTn id="15" dur="500"/>
                                        <p:tgtEl>
                                          <p:spTgt spid="154627">
                                            <p:txEl>
                                              <p:pRg st="3" end="3"/>
                                            </p:txEl>
                                          </p:spTgt>
                                        </p:tgtEl>
                                      </p:cBhvr>
                                    </p:animEffect>
                                  </p:childTnLst>
                                </p:cTn>
                              </p:par>
                            </p:childTnLst>
                          </p:cTn>
                        </p:par>
                        <p:par>
                          <p:cTn id="16" fill="hold">
                            <p:stCondLst>
                              <p:cond delay="1500"/>
                            </p:stCondLst>
                            <p:childTnLst>
                              <p:par>
                                <p:cTn id="17" presetID="5" presetClass="entr" presetSubtype="10" fill="hold" nodeType="afterEffect">
                                  <p:stCondLst>
                                    <p:cond delay="0"/>
                                  </p:stCondLst>
                                  <p:childTnLst>
                                    <p:set>
                                      <p:cBhvr>
                                        <p:cTn id="18" dur="1" fill="hold">
                                          <p:stCondLst>
                                            <p:cond delay="0"/>
                                          </p:stCondLst>
                                        </p:cTn>
                                        <p:tgtEl>
                                          <p:spTgt spid="154627">
                                            <p:txEl>
                                              <p:pRg st="4" end="4"/>
                                            </p:txEl>
                                          </p:spTgt>
                                        </p:tgtEl>
                                        <p:attrNameLst>
                                          <p:attrName>style.visibility</p:attrName>
                                        </p:attrNameLst>
                                      </p:cBhvr>
                                      <p:to>
                                        <p:strVal val="visible"/>
                                      </p:to>
                                    </p:set>
                                    <p:animEffect transition="in" filter="checkerboard(across)">
                                      <p:cBhvr>
                                        <p:cTn id="19" dur="500"/>
                                        <p:tgtEl>
                                          <p:spTgt spid="154627">
                                            <p:txEl>
                                              <p:pRg st="4" end="4"/>
                                            </p:txEl>
                                          </p:spTgt>
                                        </p:tgtEl>
                                      </p:cBhvr>
                                    </p:animEffect>
                                  </p:childTnLst>
                                </p:cTn>
                              </p:par>
                            </p:childTnLst>
                          </p:cTn>
                        </p:par>
                        <p:par>
                          <p:cTn id="20" fill="hold">
                            <p:stCondLst>
                              <p:cond delay="2000"/>
                            </p:stCondLst>
                            <p:childTnLst>
                              <p:par>
                                <p:cTn id="21" presetID="5" presetClass="entr" presetSubtype="10" fill="hold" nodeType="afterEffect">
                                  <p:stCondLst>
                                    <p:cond delay="0"/>
                                  </p:stCondLst>
                                  <p:childTnLst>
                                    <p:set>
                                      <p:cBhvr>
                                        <p:cTn id="22" dur="1" fill="hold">
                                          <p:stCondLst>
                                            <p:cond delay="0"/>
                                          </p:stCondLst>
                                        </p:cTn>
                                        <p:tgtEl>
                                          <p:spTgt spid="154627">
                                            <p:txEl>
                                              <p:pRg st="5" end="5"/>
                                            </p:txEl>
                                          </p:spTgt>
                                        </p:tgtEl>
                                        <p:attrNameLst>
                                          <p:attrName>style.visibility</p:attrName>
                                        </p:attrNameLst>
                                      </p:cBhvr>
                                      <p:to>
                                        <p:strVal val="visible"/>
                                      </p:to>
                                    </p:set>
                                    <p:animEffect transition="in" filter="checkerboard(across)">
                                      <p:cBhvr>
                                        <p:cTn id="23" dur="500"/>
                                        <p:tgtEl>
                                          <p:spTgt spid="154627">
                                            <p:txEl>
                                              <p:pRg st="5" end="5"/>
                                            </p:txEl>
                                          </p:spTgt>
                                        </p:tgtEl>
                                      </p:cBhvr>
                                    </p:animEffect>
                                  </p:childTnLst>
                                </p:cTn>
                              </p:par>
                            </p:childTnLst>
                          </p:cTn>
                        </p:par>
                        <p:par>
                          <p:cTn id="24" fill="hold">
                            <p:stCondLst>
                              <p:cond delay="2500"/>
                            </p:stCondLst>
                            <p:childTnLst>
                              <p:par>
                                <p:cTn id="25" presetID="5" presetClass="entr" presetSubtype="10" fill="hold" nodeType="afterEffect">
                                  <p:stCondLst>
                                    <p:cond delay="0"/>
                                  </p:stCondLst>
                                  <p:childTnLst>
                                    <p:set>
                                      <p:cBhvr>
                                        <p:cTn id="26" dur="1" fill="hold">
                                          <p:stCondLst>
                                            <p:cond delay="0"/>
                                          </p:stCondLst>
                                        </p:cTn>
                                        <p:tgtEl>
                                          <p:spTgt spid="154627">
                                            <p:txEl>
                                              <p:pRg st="6" end="6"/>
                                            </p:txEl>
                                          </p:spTgt>
                                        </p:tgtEl>
                                        <p:attrNameLst>
                                          <p:attrName>style.visibility</p:attrName>
                                        </p:attrNameLst>
                                      </p:cBhvr>
                                      <p:to>
                                        <p:strVal val="visible"/>
                                      </p:to>
                                    </p:set>
                                    <p:animEffect transition="in" filter="checkerboard(across)">
                                      <p:cBhvr>
                                        <p:cTn id="27" dur="500"/>
                                        <p:tgtEl>
                                          <p:spTgt spid="154627">
                                            <p:txEl>
                                              <p:pRg st="6" end="6"/>
                                            </p:txEl>
                                          </p:spTgt>
                                        </p:tgtEl>
                                      </p:cBhvr>
                                    </p:animEffect>
                                  </p:childTnLst>
                                </p:cTn>
                              </p:par>
                            </p:childTnLst>
                          </p:cTn>
                        </p:par>
                        <p:par>
                          <p:cTn id="28" fill="hold">
                            <p:stCondLst>
                              <p:cond delay="3000"/>
                            </p:stCondLst>
                            <p:childTnLst>
                              <p:par>
                                <p:cTn id="29" presetID="5" presetClass="entr" presetSubtype="10" fill="hold" nodeType="afterEffect">
                                  <p:stCondLst>
                                    <p:cond delay="0"/>
                                  </p:stCondLst>
                                  <p:childTnLst>
                                    <p:set>
                                      <p:cBhvr>
                                        <p:cTn id="30" dur="1" fill="hold">
                                          <p:stCondLst>
                                            <p:cond delay="0"/>
                                          </p:stCondLst>
                                        </p:cTn>
                                        <p:tgtEl>
                                          <p:spTgt spid="154627">
                                            <p:txEl>
                                              <p:pRg st="7" end="7"/>
                                            </p:txEl>
                                          </p:spTgt>
                                        </p:tgtEl>
                                        <p:attrNameLst>
                                          <p:attrName>style.visibility</p:attrName>
                                        </p:attrNameLst>
                                      </p:cBhvr>
                                      <p:to>
                                        <p:strVal val="visible"/>
                                      </p:to>
                                    </p:set>
                                    <p:animEffect transition="in" filter="checkerboard(across)">
                                      <p:cBhvr>
                                        <p:cTn id="31" dur="500"/>
                                        <p:tgtEl>
                                          <p:spTgt spid="154627">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2"/>
          <p:cNvSpPr>
            <a:spLocks noGrp="1" noChangeArrowheads="1"/>
          </p:cNvSpPr>
          <p:nvPr>
            <p:ph type="title"/>
          </p:nvPr>
        </p:nvSpPr>
        <p:spPr/>
        <p:txBody>
          <a:bodyPr/>
          <a:lstStyle/>
          <a:p>
            <a:r>
              <a:rPr lang="en-US" sz="2800" b="0" dirty="0"/>
              <a:t>Methods of working length determination</a:t>
            </a:r>
          </a:p>
        </p:txBody>
      </p:sp>
      <p:sp>
        <p:nvSpPr>
          <p:cNvPr id="140291" name="Rectangle 3"/>
          <p:cNvSpPr>
            <a:spLocks noGrp="1" noChangeArrowheads="1"/>
          </p:cNvSpPr>
          <p:nvPr>
            <p:ph sz="half" idx="1"/>
          </p:nvPr>
        </p:nvSpPr>
        <p:spPr>
          <a:xfrm>
            <a:off x="1371600" y="1219200"/>
            <a:ext cx="3810000" cy="6096000"/>
          </a:xfrm>
        </p:spPr>
        <p:txBody>
          <a:bodyPr/>
          <a:lstStyle/>
          <a:p>
            <a:pPr marL="0" indent="0"/>
            <a:r>
              <a:rPr lang="en-US" sz="1800" dirty="0"/>
              <a:t>RADIOGRAPHIC     </a:t>
            </a:r>
          </a:p>
          <a:p>
            <a:pPr marL="0" indent="0">
              <a:buFontTx/>
              <a:buNone/>
            </a:pPr>
            <a:r>
              <a:rPr lang="en-US" sz="1800" dirty="0"/>
              <a:t>  METHODS</a:t>
            </a:r>
          </a:p>
          <a:p>
            <a:pPr marL="457200" lvl="1" indent="0"/>
            <a:r>
              <a:rPr lang="en-US" dirty="0"/>
              <a:t>Conventional method</a:t>
            </a:r>
          </a:p>
          <a:p>
            <a:pPr marL="914400" lvl="2" indent="0"/>
            <a:r>
              <a:rPr lang="en-US" dirty="0"/>
              <a:t>Ingle method</a:t>
            </a:r>
          </a:p>
          <a:p>
            <a:pPr marL="914400" lvl="2" indent="0"/>
            <a:r>
              <a:rPr lang="en-US" dirty="0"/>
              <a:t>Grossman method </a:t>
            </a:r>
          </a:p>
          <a:p>
            <a:pPr marL="457200" lvl="1" indent="0"/>
            <a:r>
              <a:rPr lang="en-US" dirty="0"/>
              <a:t>Digital radiography</a:t>
            </a:r>
          </a:p>
          <a:p>
            <a:pPr marL="457200" lvl="1" indent="0"/>
            <a:r>
              <a:rPr lang="en-US" dirty="0" err="1" smtClean="0"/>
              <a:t>Xeroradiograpy</a:t>
            </a:r>
            <a:endParaRPr lang="en-US" dirty="0" smtClean="0"/>
          </a:p>
        </p:txBody>
      </p:sp>
      <p:sp>
        <p:nvSpPr>
          <p:cNvPr id="140292" name="Rectangle 4"/>
          <p:cNvSpPr>
            <a:spLocks noGrp="1" noChangeArrowheads="1"/>
          </p:cNvSpPr>
          <p:nvPr>
            <p:ph sz="half" idx="2"/>
          </p:nvPr>
        </p:nvSpPr>
        <p:spPr>
          <a:xfrm>
            <a:off x="5334000" y="1219200"/>
            <a:ext cx="3810000" cy="6096000"/>
          </a:xfrm>
        </p:spPr>
        <p:txBody>
          <a:bodyPr/>
          <a:lstStyle/>
          <a:p>
            <a:pPr marL="0" indent="0"/>
            <a:r>
              <a:rPr lang="en-US" sz="1800" dirty="0"/>
              <a:t>NON RADIOGRAPHIC</a:t>
            </a:r>
          </a:p>
          <a:p>
            <a:pPr marL="0" indent="0">
              <a:buFontTx/>
              <a:buNone/>
            </a:pPr>
            <a:r>
              <a:rPr lang="en-US" sz="1800" dirty="0"/>
              <a:t>  METHODS</a:t>
            </a:r>
            <a:endParaRPr lang="en-US" sz="2400" dirty="0"/>
          </a:p>
          <a:p>
            <a:pPr marL="457200" lvl="1" indent="0"/>
            <a:r>
              <a:rPr lang="en-US" sz="2000" dirty="0"/>
              <a:t>Tactile sense</a:t>
            </a:r>
          </a:p>
          <a:p>
            <a:pPr marL="457200" lvl="1" indent="0"/>
            <a:r>
              <a:rPr lang="en-US" sz="2000" dirty="0"/>
              <a:t>Paper point</a:t>
            </a:r>
          </a:p>
          <a:p>
            <a:pPr marL="457200" lvl="1" indent="0"/>
            <a:r>
              <a:rPr lang="en-US" sz="2000" dirty="0"/>
              <a:t>Apical PDL sensitivity</a:t>
            </a:r>
          </a:p>
          <a:p>
            <a:pPr marL="457200" lvl="1" indent="0"/>
            <a:r>
              <a:rPr lang="en-US" sz="2000" dirty="0"/>
              <a:t>APEX LOCATORS</a:t>
            </a:r>
          </a:p>
          <a:p>
            <a:pPr marL="0" indent="0">
              <a:buFontTx/>
              <a:buNone/>
            </a:pPr>
            <a:endParaRPr lang="en-US" sz="2400" dirty="0"/>
          </a:p>
          <a:p>
            <a:pPr marL="0" indent="0">
              <a:buFontTx/>
              <a:buNone/>
            </a:pPr>
            <a:endParaRPr lang="en-US" sz="2400" dirty="0"/>
          </a:p>
        </p:txBody>
      </p:sp>
    </p:spTree>
  </p:cSld>
  <p:clrMapOvr>
    <a:masterClrMapping/>
  </p:clrMapOvr>
  <p:transition advClick="0">
    <p:check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nodeType="withEffect">
                                  <p:stCondLst>
                                    <p:cond delay="0"/>
                                  </p:stCondLst>
                                  <p:childTnLst>
                                    <p:set>
                                      <p:cBhvr>
                                        <p:cTn id="6" dur="1" fill="hold">
                                          <p:stCondLst>
                                            <p:cond delay="0"/>
                                          </p:stCondLst>
                                        </p:cTn>
                                        <p:tgtEl>
                                          <p:spTgt spid="140291">
                                            <p:txEl>
                                              <p:pRg st="0" end="0"/>
                                            </p:txEl>
                                          </p:spTgt>
                                        </p:tgtEl>
                                        <p:attrNameLst>
                                          <p:attrName>style.visibility</p:attrName>
                                        </p:attrNameLst>
                                      </p:cBhvr>
                                      <p:to>
                                        <p:strVal val="visible"/>
                                      </p:to>
                                    </p:set>
                                    <p:animEffect transition="in" filter="checkerboard(across)">
                                      <p:cBhvr>
                                        <p:cTn id="7" dur="500"/>
                                        <p:tgtEl>
                                          <p:spTgt spid="140291">
                                            <p:txEl>
                                              <p:pRg st="0" end="0"/>
                                            </p:txEl>
                                          </p:spTgt>
                                        </p:tgtEl>
                                      </p:cBhvr>
                                    </p:animEffect>
                                  </p:childTnLst>
                                </p:cTn>
                              </p:par>
                            </p:childTnLst>
                          </p:cTn>
                        </p:par>
                        <p:par>
                          <p:cTn id="8" fill="hold">
                            <p:stCondLst>
                              <p:cond delay="500"/>
                            </p:stCondLst>
                            <p:childTnLst>
                              <p:par>
                                <p:cTn id="9" presetID="5" presetClass="entr" presetSubtype="10" fill="hold" nodeType="afterEffect">
                                  <p:stCondLst>
                                    <p:cond delay="0"/>
                                  </p:stCondLst>
                                  <p:childTnLst>
                                    <p:set>
                                      <p:cBhvr>
                                        <p:cTn id="10" dur="1" fill="hold">
                                          <p:stCondLst>
                                            <p:cond delay="0"/>
                                          </p:stCondLst>
                                        </p:cTn>
                                        <p:tgtEl>
                                          <p:spTgt spid="140291">
                                            <p:txEl>
                                              <p:pRg st="1" end="1"/>
                                            </p:txEl>
                                          </p:spTgt>
                                        </p:tgtEl>
                                        <p:attrNameLst>
                                          <p:attrName>style.visibility</p:attrName>
                                        </p:attrNameLst>
                                      </p:cBhvr>
                                      <p:to>
                                        <p:strVal val="visible"/>
                                      </p:to>
                                    </p:set>
                                    <p:animEffect transition="in" filter="checkerboard(across)">
                                      <p:cBhvr>
                                        <p:cTn id="11" dur="500"/>
                                        <p:tgtEl>
                                          <p:spTgt spid="140291">
                                            <p:txEl>
                                              <p:pRg st="1" end="1"/>
                                            </p:txEl>
                                          </p:spTgt>
                                        </p:tgtEl>
                                      </p:cBhvr>
                                    </p:animEffect>
                                  </p:childTnLst>
                                </p:cTn>
                              </p:par>
                            </p:childTnLst>
                          </p:cTn>
                        </p:par>
                        <p:par>
                          <p:cTn id="12" fill="hold">
                            <p:stCondLst>
                              <p:cond delay="1000"/>
                            </p:stCondLst>
                            <p:childTnLst>
                              <p:par>
                                <p:cTn id="13" presetID="5" presetClass="entr" presetSubtype="10" fill="hold" nodeType="afterEffect">
                                  <p:stCondLst>
                                    <p:cond delay="0"/>
                                  </p:stCondLst>
                                  <p:childTnLst>
                                    <p:set>
                                      <p:cBhvr>
                                        <p:cTn id="14" dur="1" fill="hold">
                                          <p:stCondLst>
                                            <p:cond delay="0"/>
                                          </p:stCondLst>
                                        </p:cTn>
                                        <p:tgtEl>
                                          <p:spTgt spid="140291">
                                            <p:txEl>
                                              <p:pRg st="2" end="2"/>
                                            </p:txEl>
                                          </p:spTgt>
                                        </p:tgtEl>
                                        <p:attrNameLst>
                                          <p:attrName>style.visibility</p:attrName>
                                        </p:attrNameLst>
                                      </p:cBhvr>
                                      <p:to>
                                        <p:strVal val="visible"/>
                                      </p:to>
                                    </p:set>
                                    <p:animEffect transition="in" filter="checkerboard(across)">
                                      <p:cBhvr>
                                        <p:cTn id="15" dur="500"/>
                                        <p:tgtEl>
                                          <p:spTgt spid="140291">
                                            <p:txEl>
                                              <p:pRg st="2" end="2"/>
                                            </p:txEl>
                                          </p:spTgt>
                                        </p:tgtEl>
                                      </p:cBhvr>
                                    </p:animEffect>
                                  </p:childTnLst>
                                </p:cTn>
                              </p:par>
                            </p:childTnLst>
                          </p:cTn>
                        </p:par>
                        <p:par>
                          <p:cTn id="16" fill="hold">
                            <p:stCondLst>
                              <p:cond delay="1500"/>
                            </p:stCondLst>
                            <p:childTnLst>
                              <p:par>
                                <p:cTn id="17" presetID="5" presetClass="entr" presetSubtype="10" fill="hold" nodeType="afterEffect">
                                  <p:stCondLst>
                                    <p:cond delay="0"/>
                                  </p:stCondLst>
                                  <p:childTnLst>
                                    <p:set>
                                      <p:cBhvr>
                                        <p:cTn id="18" dur="1" fill="hold">
                                          <p:stCondLst>
                                            <p:cond delay="0"/>
                                          </p:stCondLst>
                                        </p:cTn>
                                        <p:tgtEl>
                                          <p:spTgt spid="140291">
                                            <p:txEl>
                                              <p:pRg st="3" end="3"/>
                                            </p:txEl>
                                          </p:spTgt>
                                        </p:tgtEl>
                                        <p:attrNameLst>
                                          <p:attrName>style.visibility</p:attrName>
                                        </p:attrNameLst>
                                      </p:cBhvr>
                                      <p:to>
                                        <p:strVal val="visible"/>
                                      </p:to>
                                    </p:set>
                                    <p:animEffect transition="in" filter="checkerboard(across)">
                                      <p:cBhvr>
                                        <p:cTn id="19" dur="500"/>
                                        <p:tgtEl>
                                          <p:spTgt spid="140291">
                                            <p:txEl>
                                              <p:pRg st="3" end="3"/>
                                            </p:txEl>
                                          </p:spTgt>
                                        </p:tgtEl>
                                      </p:cBhvr>
                                    </p:animEffect>
                                  </p:childTnLst>
                                </p:cTn>
                              </p:par>
                            </p:childTnLst>
                          </p:cTn>
                        </p:par>
                        <p:par>
                          <p:cTn id="20" fill="hold">
                            <p:stCondLst>
                              <p:cond delay="2000"/>
                            </p:stCondLst>
                            <p:childTnLst>
                              <p:par>
                                <p:cTn id="21" presetID="5" presetClass="entr" presetSubtype="10" fill="hold" nodeType="afterEffect">
                                  <p:stCondLst>
                                    <p:cond delay="0"/>
                                  </p:stCondLst>
                                  <p:childTnLst>
                                    <p:set>
                                      <p:cBhvr>
                                        <p:cTn id="22" dur="1" fill="hold">
                                          <p:stCondLst>
                                            <p:cond delay="0"/>
                                          </p:stCondLst>
                                        </p:cTn>
                                        <p:tgtEl>
                                          <p:spTgt spid="140291">
                                            <p:txEl>
                                              <p:pRg st="4" end="4"/>
                                            </p:txEl>
                                          </p:spTgt>
                                        </p:tgtEl>
                                        <p:attrNameLst>
                                          <p:attrName>style.visibility</p:attrName>
                                        </p:attrNameLst>
                                      </p:cBhvr>
                                      <p:to>
                                        <p:strVal val="visible"/>
                                      </p:to>
                                    </p:set>
                                    <p:animEffect transition="in" filter="checkerboard(across)">
                                      <p:cBhvr>
                                        <p:cTn id="23" dur="500"/>
                                        <p:tgtEl>
                                          <p:spTgt spid="140291">
                                            <p:txEl>
                                              <p:pRg st="4" end="4"/>
                                            </p:txEl>
                                          </p:spTgt>
                                        </p:tgtEl>
                                      </p:cBhvr>
                                    </p:animEffect>
                                  </p:childTnLst>
                                </p:cTn>
                              </p:par>
                            </p:childTnLst>
                          </p:cTn>
                        </p:par>
                        <p:par>
                          <p:cTn id="24" fill="hold">
                            <p:stCondLst>
                              <p:cond delay="2500"/>
                            </p:stCondLst>
                            <p:childTnLst>
                              <p:par>
                                <p:cTn id="25" presetID="5" presetClass="entr" presetSubtype="10" fill="hold" nodeType="afterEffect">
                                  <p:stCondLst>
                                    <p:cond delay="0"/>
                                  </p:stCondLst>
                                  <p:childTnLst>
                                    <p:set>
                                      <p:cBhvr>
                                        <p:cTn id="26" dur="1" fill="hold">
                                          <p:stCondLst>
                                            <p:cond delay="0"/>
                                          </p:stCondLst>
                                        </p:cTn>
                                        <p:tgtEl>
                                          <p:spTgt spid="140291">
                                            <p:txEl>
                                              <p:pRg st="5" end="5"/>
                                            </p:txEl>
                                          </p:spTgt>
                                        </p:tgtEl>
                                        <p:attrNameLst>
                                          <p:attrName>style.visibility</p:attrName>
                                        </p:attrNameLst>
                                      </p:cBhvr>
                                      <p:to>
                                        <p:strVal val="visible"/>
                                      </p:to>
                                    </p:set>
                                    <p:animEffect transition="in" filter="checkerboard(across)">
                                      <p:cBhvr>
                                        <p:cTn id="27" dur="500"/>
                                        <p:tgtEl>
                                          <p:spTgt spid="140291">
                                            <p:txEl>
                                              <p:pRg st="5" end="5"/>
                                            </p:txEl>
                                          </p:spTgt>
                                        </p:tgtEl>
                                      </p:cBhvr>
                                    </p:animEffect>
                                  </p:childTnLst>
                                </p:cTn>
                              </p:par>
                            </p:childTnLst>
                          </p:cTn>
                        </p:par>
                        <p:par>
                          <p:cTn id="28" fill="hold">
                            <p:stCondLst>
                              <p:cond delay="3000"/>
                            </p:stCondLst>
                            <p:childTnLst>
                              <p:par>
                                <p:cTn id="29" presetID="5" presetClass="entr" presetSubtype="10" fill="hold" nodeType="afterEffect">
                                  <p:stCondLst>
                                    <p:cond delay="0"/>
                                  </p:stCondLst>
                                  <p:childTnLst>
                                    <p:set>
                                      <p:cBhvr>
                                        <p:cTn id="30" dur="1" fill="hold">
                                          <p:stCondLst>
                                            <p:cond delay="0"/>
                                          </p:stCondLst>
                                        </p:cTn>
                                        <p:tgtEl>
                                          <p:spTgt spid="140291">
                                            <p:txEl>
                                              <p:pRg st="6" end="6"/>
                                            </p:txEl>
                                          </p:spTgt>
                                        </p:tgtEl>
                                        <p:attrNameLst>
                                          <p:attrName>style.visibility</p:attrName>
                                        </p:attrNameLst>
                                      </p:cBhvr>
                                      <p:to>
                                        <p:strVal val="visible"/>
                                      </p:to>
                                    </p:set>
                                    <p:animEffect transition="in" filter="checkerboard(across)">
                                      <p:cBhvr>
                                        <p:cTn id="31" dur="500"/>
                                        <p:tgtEl>
                                          <p:spTgt spid="140291">
                                            <p:txEl>
                                              <p:pRg st="6" end="6"/>
                                            </p:txEl>
                                          </p:spTgt>
                                        </p:tgtEl>
                                      </p:cBhvr>
                                    </p:animEffect>
                                  </p:childTnLst>
                                </p:cTn>
                              </p:par>
                              <p:par>
                                <p:cTn id="32" presetID="5" presetClass="entr" presetSubtype="10" fill="hold" nodeType="withEffect">
                                  <p:stCondLst>
                                    <p:cond delay="0"/>
                                  </p:stCondLst>
                                  <p:childTnLst>
                                    <p:set>
                                      <p:cBhvr>
                                        <p:cTn id="33" dur="1" fill="hold">
                                          <p:stCondLst>
                                            <p:cond delay="0"/>
                                          </p:stCondLst>
                                        </p:cTn>
                                        <p:tgtEl>
                                          <p:spTgt spid="140292">
                                            <p:txEl>
                                              <p:pRg st="0" end="0"/>
                                            </p:txEl>
                                          </p:spTgt>
                                        </p:tgtEl>
                                        <p:attrNameLst>
                                          <p:attrName>style.visibility</p:attrName>
                                        </p:attrNameLst>
                                      </p:cBhvr>
                                      <p:to>
                                        <p:strVal val="visible"/>
                                      </p:to>
                                    </p:set>
                                    <p:animEffect transition="in" filter="checkerboard(across)">
                                      <p:cBhvr>
                                        <p:cTn id="34" dur="500"/>
                                        <p:tgtEl>
                                          <p:spTgt spid="140292">
                                            <p:txEl>
                                              <p:pRg st="0" end="0"/>
                                            </p:txEl>
                                          </p:spTgt>
                                        </p:tgtEl>
                                      </p:cBhvr>
                                    </p:animEffect>
                                  </p:childTnLst>
                                </p:cTn>
                              </p:par>
                            </p:childTnLst>
                          </p:cTn>
                        </p:par>
                        <p:par>
                          <p:cTn id="35" fill="hold">
                            <p:stCondLst>
                              <p:cond delay="3500"/>
                            </p:stCondLst>
                            <p:childTnLst>
                              <p:par>
                                <p:cTn id="36" presetID="5" presetClass="entr" presetSubtype="10" fill="hold" nodeType="afterEffect">
                                  <p:stCondLst>
                                    <p:cond delay="0"/>
                                  </p:stCondLst>
                                  <p:childTnLst>
                                    <p:set>
                                      <p:cBhvr>
                                        <p:cTn id="37" dur="1" fill="hold">
                                          <p:stCondLst>
                                            <p:cond delay="0"/>
                                          </p:stCondLst>
                                        </p:cTn>
                                        <p:tgtEl>
                                          <p:spTgt spid="140292">
                                            <p:txEl>
                                              <p:pRg st="1" end="1"/>
                                            </p:txEl>
                                          </p:spTgt>
                                        </p:tgtEl>
                                        <p:attrNameLst>
                                          <p:attrName>style.visibility</p:attrName>
                                        </p:attrNameLst>
                                      </p:cBhvr>
                                      <p:to>
                                        <p:strVal val="visible"/>
                                      </p:to>
                                    </p:set>
                                    <p:animEffect transition="in" filter="checkerboard(across)">
                                      <p:cBhvr>
                                        <p:cTn id="38" dur="500"/>
                                        <p:tgtEl>
                                          <p:spTgt spid="140292">
                                            <p:txEl>
                                              <p:pRg st="1" end="1"/>
                                            </p:txEl>
                                          </p:spTgt>
                                        </p:tgtEl>
                                      </p:cBhvr>
                                    </p:animEffect>
                                  </p:childTnLst>
                                </p:cTn>
                              </p:par>
                            </p:childTnLst>
                          </p:cTn>
                        </p:par>
                        <p:par>
                          <p:cTn id="39" fill="hold">
                            <p:stCondLst>
                              <p:cond delay="4000"/>
                            </p:stCondLst>
                            <p:childTnLst>
                              <p:par>
                                <p:cTn id="40" presetID="5" presetClass="entr" presetSubtype="10" fill="hold" nodeType="afterEffect">
                                  <p:stCondLst>
                                    <p:cond delay="0"/>
                                  </p:stCondLst>
                                  <p:childTnLst>
                                    <p:set>
                                      <p:cBhvr>
                                        <p:cTn id="41" dur="1" fill="hold">
                                          <p:stCondLst>
                                            <p:cond delay="0"/>
                                          </p:stCondLst>
                                        </p:cTn>
                                        <p:tgtEl>
                                          <p:spTgt spid="140292">
                                            <p:txEl>
                                              <p:pRg st="2" end="2"/>
                                            </p:txEl>
                                          </p:spTgt>
                                        </p:tgtEl>
                                        <p:attrNameLst>
                                          <p:attrName>style.visibility</p:attrName>
                                        </p:attrNameLst>
                                      </p:cBhvr>
                                      <p:to>
                                        <p:strVal val="visible"/>
                                      </p:to>
                                    </p:set>
                                    <p:animEffect transition="in" filter="checkerboard(across)">
                                      <p:cBhvr>
                                        <p:cTn id="42" dur="500"/>
                                        <p:tgtEl>
                                          <p:spTgt spid="140292">
                                            <p:txEl>
                                              <p:pRg st="2" end="2"/>
                                            </p:txEl>
                                          </p:spTgt>
                                        </p:tgtEl>
                                      </p:cBhvr>
                                    </p:animEffect>
                                  </p:childTnLst>
                                </p:cTn>
                              </p:par>
                            </p:childTnLst>
                          </p:cTn>
                        </p:par>
                        <p:par>
                          <p:cTn id="43" fill="hold">
                            <p:stCondLst>
                              <p:cond delay="4500"/>
                            </p:stCondLst>
                            <p:childTnLst>
                              <p:par>
                                <p:cTn id="44" presetID="5" presetClass="entr" presetSubtype="10" fill="hold" nodeType="afterEffect">
                                  <p:stCondLst>
                                    <p:cond delay="0"/>
                                  </p:stCondLst>
                                  <p:childTnLst>
                                    <p:set>
                                      <p:cBhvr>
                                        <p:cTn id="45" dur="1" fill="hold">
                                          <p:stCondLst>
                                            <p:cond delay="0"/>
                                          </p:stCondLst>
                                        </p:cTn>
                                        <p:tgtEl>
                                          <p:spTgt spid="140292">
                                            <p:txEl>
                                              <p:pRg st="3" end="3"/>
                                            </p:txEl>
                                          </p:spTgt>
                                        </p:tgtEl>
                                        <p:attrNameLst>
                                          <p:attrName>style.visibility</p:attrName>
                                        </p:attrNameLst>
                                      </p:cBhvr>
                                      <p:to>
                                        <p:strVal val="visible"/>
                                      </p:to>
                                    </p:set>
                                    <p:animEffect transition="in" filter="checkerboard(across)">
                                      <p:cBhvr>
                                        <p:cTn id="46" dur="500"/>
                                        <p:tgtEl>
                                          <p:spTgt spid="140292">
                                            <p:txEl>
                                              <p:pRg st="3" end="3"/>
                                            </p:txEl>
                                          </p:spTgt>
                                        </p:tgtEl>
                                      </p:cBhvr>
                                    </p:animEffect>
                                  </p:childTnLst>
                                </p:cTn>
                              </p:par>
                            </p:childTnLst>
                          </p:cTn>
                        </p:par>
                        <p:par>
                          <p:cTn id="47" fill="hold">
                            <p:stCondLst>
                              <p:cond delay="5000"/>
                            </p:stCondLst>
                            <p:childTnLst>
                              <p:par>
                                <p:cTn id="48" presetID="5" presetClass="entr" presetSubtype="10" fill="hold" nodeType="afterEffect">
                                  <p:stCondLst>
                                    <p:cond delay="0"/>
                                  </p:stCondLst>
                                  <p:childTnLst>
                                    <p:set>
                                      <p:cBhvr>
                                        <p:cTn id="49" dur="1" fill="hold">
                                          <p:stCondLst>
                                            <p:cond delay="0"/>
                                          </p:stCondLst>
                                        </p:cTn>
                                        <p:tgtEl>
                                          <p:spTgt spid="140292">
                                            <p:txEl>
                                              <p:pRg st="4" end="4"/>
                                            </p:txEl>
                                          </p:spTgt>
                                        </p:tgtEl>
                                        <p:attrNameLst>
                                          <p:attrName>style.visibility</p:attrName>
                                        </p:attrNameLst>
                                      </p:cBhvr>
                                      <p:to>
                                        <p:strVal val="visible"/>
                                      </p:to>
                                    </p:set>
                                    <p:animEffect transition="in" filter="checkerboard(across)">
                                      <p:cBhvr>
                                        <p:cTn id="50" dur="500"/>
                                        <p:tgtEl>
                                          <p:spTgt spid="140292">
                                            <p:txEl>
                                              <p:pRg st="4" end="4"/>
                                            </p:txEl>
                                          </p:spTgt>
                                        </p:tgtEl>
                                      </p:cBhvr>
                                    </p:animEffect>
                                  </p:childTnLst>
                                </p:cTn>
                              </p:par>
                            </p:childTnLst>
                          </p:cTn>
                        </p:par>
                        <p:par>
                          <p:cTn id="51" fill="hold">
                            <p:stCondLst>
                              <p:cond delay="5500"/>
                            </p:stCondLst>
                            <p:childTnLst>
                              <p:par>
                                <p:cTn id="52" presetID="5" presetClass="entr" presetSubtype="10" fill="hold" nodeType="afterEffect">
                                  <p:stCondLst>
                                    <p:cond delay="0"/>
                                  </p:stCondLst>
                                  <p:childTnLst>
                                    <p:set>
                                      <p:cBhvr>
                                        <p:cTn id="53" dur="1" fill="hold">
                                          <p:stCondLst>
                                            <p:cond delay="0"/>
                                          </p:stCondLst>
                                        </p:cTn>
                                        <p:tgtEl>
                                          <p:spTgt spid="140292">
                                            <p:txEl>
                                              <p:pRg st="5" end="5"/>
                                            </p:txEl>
                                          </p:spTgt>
                                        </p:tgtEl>
                                        <p:attrNameLst>
                                          <p:attrName>style.visibility</p:attrName>
                                        </p:attrNameLst>
                                      </p:cBhvr>
                                      <p:to>
                                        <p:strVal val="visible"/>
                                      </p:to>
                                    </p:set>
                                    <p:animEffect transition="in" filter="checkerboard(across)">
                                      <p:cBhvr>
                                        <p:cTn id="54" dur="500"/>
                                        <p:tgtEl>
                                          <p:spTgt spid="14029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9" name="Rectangle 3"/>
          <p:cNvSpPr>
            <a:spLocks noGrp="1" noChangeArrowheads="1"/>
          </p:cNvSpPr>
          <p:nvPr>
            <p:ph type="title"/>
          </p:nvPr>
        </p:nvSpPr>
        <p:spPr>
          <a:xfrm>
            <a:off x="228600" y="0"/>
            <a:ext cx="8686800" cy="685800"/>
          </a:xfrm>
        </p:spPr>
        <p:txBody>
          <a:bodyPr/>
          <a:lstStyle/>
          <a:p>
            <a:r>
              <a:rPr lang="en-US" sz="2400" b="0"/>
              <a:t>Conventional radiography – Ingle’s method</a:t>
            </a:r>
          </a:p>
        </p:txBody>
      </p:sp>
      <p:pic>
        <p:nvPicPr>
          <p:cNvPr id="142338" name="Picture 2" descr="ingle method"/>
          <p:cNvPicPr>
            <a:picLocks noChangeAspect="1" noChangeArrowheads="1"/>
          </p:cNvPicPr>
          <p:nvPr/>
        </p:nvPicPr>
        <p:blipFill>
          <a:blip r:embed="rId3"/>
          <a:srcRect/>
          <a:stretch>
            <a:fillRect/>
          </a:stretch>
        </p:blipFill>
        <p:spPr bwMode="auto">
          <a:xfrm>
            <a:off x="0" y="833438"/>
            <a:ext cx="9144000" cy="6024562"/>
          </a:xfrm>
          <a:prstGeom prst="rect">
            <a:avLst/>
          </a:prstGeom>
          <a:noFill/>
          <a:ln w="28575">
            <a:solidFill>
              <a:srgbClr val="336699"/>
            </a:solidFill>
            <a:miter lim="800000"/>
            <a:headEnd/>
            <a:tailEnd/>
          </a:ln>
        </p:spPr>
      </p:pic>
    </p:spTree>
  </p:cSld>
  <p:clrMapOvr>
    <a:masterClrMapping/>
  </p:clrMapOvr>
  <p:transition advClick="0">
    <p:check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nodeType="afterEffect">
                                  <p:stCondLst>
                                    <p:cond delay="0"/>
                                  </p:stCondLst>
                                  <p:childTnLst>
                                    <p:set>
                                      <p:cBhvr>
                                        <p:cTn id="6" dur="1" fill="hold">
                                          <p:stCondLst>
                                            <p:cond delay="0"/>
                                          </p:stCondLst>
                                        </p:cTn>
                                        <p:tgtEl>
                                          <p:spTgt spid="142338"/>
                                        </p:tgtEl>
                                        <p:attrNameLst>
                                          <p:attrName>style.visibility</p:attrName>
                                        </p:attrNameLst>
                                      </p:cBhvr>
                                      <p:to>
                                        <p:strVal val="visible"/>
                                      </p:to>
                                    </p:set>
                                    <p:anim calcmode="lin" valueType="num">
                                      <p:cBhvr>
                                        <p:cTn id="7" dur="1000" fill="hold"/>
                                        <p:tgtEl>
                                          <p:spTgt spid="142338"/>
                                        </p:tgtEl>
                                        <p:attrNameLst>
                                          <p:attrName>ppt_x</p:attrName>
                                        </p:attrNameLst>
                                      </p:cBhvr>
                                      <p:tavLst>
                                        <p:tav tm="0">
                                          <p:val>
                                            <p:strVal val="#ppt_x-.2"/>
                                          </p:val>
                                        </p:tav>
                                        <p:tav tm="100000">
                                          <p:val>
                                            <p:strVal val="#ppt_x"/>
                                          </p:val>
                                        </p:tav>
                                      </p:tavLst>
                                    </p:anim>
                                    <p:anim calcmode="lin" valueType="num">
                                      <p:cBhvr>
                                        <p:cTn id="8" dur="1000" fill="hold"/>
                                        <p:tgtEl>
                                          <p:spTgt spid="142338"/>
                                        </p:tgtEl>
                                        <p:attrNameLst>
                                          <p:attrName>ppt_y</p:attrName>
                                        </p:attrNameLst>
                                      </p:cBhvr>
                                      <p:tavLst>
                                        <p:tav tm="0">
                                          <p:val>
                                            <p:strVal val="#ppt_y"/>
                                          </p:val>
                                        </p:tav>
                                        <p:tav tm="100000">
                                          <p:val>
                                            <p:strVal val="#ppt_y"/>
                                          </p:val>
                                        </p:tav>
                                      </p:tavLst>
                                    </p:anim>
                                    <p:animEffect transition="in" filter="wipe(right)" prLst="gradientSize: 0.1">
                                      <p:cBhvr>
                                        <p:cTn id="9" dur="1000"/>
                                        <p:tgtEl>
                                          <p:spTgt spid="1423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2"/>
          <p:cNvSpPr>
            <a:spLocks noGrp="1" noChangeArrowheads="1"/>
          </p:cNvSpPr>
          <p:nvPr>
            <p:ph type="title"/>
          </p:nvPr>
        </p:nvSpPr>
        <p:spPr>
          <a:xfrm>
            <a:off x="228600" y="304800"/>
            <a:ext cx="7848600" cy="346075"/>
          </a:xfrm>
        </p:spPr>
        <p:txBody>
          <a:bodyPr/>
          <a:lstStyle/>
          <a:p>
            <a:r>
              <a:rPr lang="en-US" sz="4000" b="0"/>
              <a:t>Weine’s modification</a:t>
            </a:r>
          </a:p>
        </p:txBody>
      </p:sp>
      <p:sp>
        <p:nvSpPr>
          <p:cNvPr id="143363" name="Rectangle 3"/>
          <p:cNvSpPr>
            <a:spLocks noGrp="1" noChangeArrowheads="1"/>
          </p:cNvSpPr>
          <p:nvPr>
            <p:ph idx="1"/>
          </p:nvPr>
        </p:nvSpPr>
        <p:spPr>
          <a:xfrm>
            <a:off x="1295400" y="3352800"/>
            <a:ext cx="8458200" cy="3048000"/>
          </a:xfrm>
        </p:spPr>
        <p:txBody>
          <a:bodyPr/>
          <a:lstStyle/>
          <a:p>
            <a:pPr>
              <a:lnSpc>
                <a:spcPct val="90000"/>
              </a:lnSpc>
              <a:buFontTx/>
              <a:buNone/>
            </a:pPr>
            <a:r>
              <a:rPr lang="en-US" sz="2400" dirty="0">
                <a:solidFill>
                  <a:srgbClr val="FFC000"/>
                </a:solidFill>
              </a:rPr>
              <a:t>Grossman method </a:t>
            </a:r>
          </a:p>
          <a:p>
            <a:pPr>
              <a:lnSpc>
                <a:spcPct val="90000"/>
              </a:lnSpc>
            </a:pPr>
            <a:r>
              <a:rPr lang="en-US" sz="2000" dirty="0"/>
              <a:t>actual length of tooth is determined by mathematical formula </a:t>
            </a:r>
          </a:p>
          <a:p>
            <a:pPr>
              <a:lnSpc>
                <a:spcPct val="90000"/>
              </a:lnSpc>
            </a:pPr>
            <a:endParaRPr lang="en-US" sz="2000" dirty="0"/>
          </a:p>
          <a:p>
            <a:pPr>
              <a:lnSpc>
                <a:spcPct val="90000"/>
              </a:lnSpc>
            </a:pPr>
            <a:r>
              <a:rPr lang="en-US" sz="2000" dirty="0"/>
              <a:t>Actual length of tooth =</a:t>
            </a:r>
          </a:p>
          <a:p>
            <a:pPr>
              <a:lnSpc>
                <a:spcPct val="90000"/>
              </a:lnSpc>
              <a:buFontTx/>
              <a:buNone/>
            </a:pPr>
            <a:r>
              <a:rPr lang="en-US" sz="2000" dirty="0"/>
              <a:t>	</a:t>
            </a:r>
            <a:r>
              <a:rPr lang="en-US" sz="2000" u="sng" dirty="0"/>
              <a:t>actual length of the instrument  X  x-ray length of tooth</a:t>
            </a:r>
          </a:p>
          <a:p>
            <a:pPr>
              <a:lnSpc>
                <a:spcPct val="90000"/>
              </a:lnSpc>
              <a:buFontTx/>
              <a:buNone/>
            </a:pPr>
            <a:r>
              <a:rPr lang="en-US" sz="2000" dirty="0"/>
              <a:t>			x ray length of </a:t>
            </a:r>
            <a:r>
              <a:rPr lang="en-US" sz="2000" dirty="0" smtClean="0"/>
              <a:t>the instrument</a:t>
            </a:r>
            <a:endParaRPr lang="en-US" sz="2400" dirty="0"/>
          </a:p>
        </p:txBody>
      </p:sp>
      <p:pic>
        <p:nvPicPr>
          <p:cNvPr id="143364" name="Picture 4" descr="weine"/>
          <p:cNvPicPr>
            <a:picLocks noChangeAspect="1" noChangeArrowheads="1"/>
          </p:cNvPicPr>
          <p:nvPr/>
        </p:nvPicPr>
        <p:blipFill>
          <a:blip r:embed="rId3"/>
          <a:srcRect b="14815"/>
          <a:stretch>
            <a:fillRect/>
          </a:stretch>
        </p:blipFill>
        <p:spPr bwMode="auto">
          <a:xfrm>
            <a:off x="381000" y="838200"/>
            <a:ext cx="8153400" cy="2286000"/>
          </a:xfrm>
          <a:prstGeom prst="rect">
            <a:avLst/>
          </a:prstGeom>
          <a:noFill/>
          <a:ln w="28575">
            <a:solidFill>
              <a:srgbClr val="336699"/>
            </a:solidFill>
            <a:miter lim="800000"/>
            <a:headEnd/>
            <a:tailEnd/>
          </a:ln>
        </p:spPr>
      </p:pic>
    </p:spTree>
  </p:cSld>
  <p:clrMapOvr>
    <a:masterClrMapping/>
  </p:clrMapOvr>
  <p:transition advClick="0">
    <p:check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nodeType="afterEffect">
                                  <p:stCondLst>
                                    <p:cond delay="0"/>
                                  </p:stCondLst>
                                  <p:childTnLst>
                                    <p:set>
                                      <p:cBhvr>
                                        <p:cTn id="6" dur="1" fill="hold">
                                          <p:stCondLst>
                                            <p:cond delay="0"/>
                                          </p:stCondLst>
                                        </p:cTn>
                                        <p:tgtEl>
                                          <p:spTgt spid="143364"/>
                                        </p:tgtEl>
                                        <p:attrNameLst>
                                          <p:attrName>style.visibility</p:attrName>
                                        </p:attrNameLst>
                                      </p:cBhvr>
                                      <p:to>
                                        <p:strVal val="visible"/>
                                      </p:to>
                                    </p:set>
                                    <p:anim calcmode="lin" valueType="num">
                                      <p:cBhvr>
                                        <p:cTn id="7" dur="1000" fill="hold"/>
                                        <p:tgtEl>
                                          <p:spTgt spid="143364"/>
                                        </p:tgtEl>
                                        <p:attrNameLst>
                                          <p:attrName>ppt_x</p:attrName>
                                        </p:attrNameLst>
                                      </p:cBhvr>
                                      <p:tavLst>
                                        <p:tav tm="0">
                                          <p:val>
                                            <p:strVal val="#ppt_x-.2"/>
                                          </p:val>
                                        </p:tav>
                                        <p:tav tm="100000">
                                          <p:val>
                                            <p:strVal val="#ppt_x"/>
                                          </p:val>
                                        </p:tav>
                                      </p:tavLst>
                                    </p:anim>
                                    <p:anim calcmode="lin" valueType="num">
                                      <p:cBhvr>
                                        <p:cTn id="8" dur="1000" fill="hold"/>
                                        <p:tgtEl>
                                          <p:spTgt spid="143364"/>
                                        </p:tgtEl>
                                        <p:attrNameLst>
                                          <p:attrName>ppt_y</p:attrName>
                                        </p:attrNameLst>
                                      </p:cBhvr>
                                      <p:tavLst>
                                        <p:tav tm="0">
                                          <p:val>
                                            <p:strVal val="#ppt_y"/>
                                          </p:val>
                                        </p:tav>
                                        <p:tav tm="100000">
                                          <p:val>
                                            <p:strVal val="#ppt_y"/>
                                          </p:val>
                                        </p:tav>
                                      </p:tavLst>
                                    </p:anim>
                                    <p:animEffect transition="in" filter="wipe(right)" prLst="gradientSize: 0.1">
                                      <p:cBhvr>
                                        <p:cTn id="9" dur="1000"/>
                                        <p:tgtEl>
                                          <p:spTgt spid="143364"/>
                                        </p:tgtEl>
                                      </p:cBhvr>
                                    </p:animEffect>
                                  </p:childTnLst>
                                </p:cTn>
                              </p:par>
                            </p:childTnLst>
                          </p:cTn>
                        </p:par>
                      </p:childTnLst>
                    </p:cTn>
                  </p:par>
                  <p:par>
                    <p:cTn id="10" fill="hold">
                      <p:stCondLst>
                        <p:cond delay="indefinite"/>
                      </p:stCondLst>
                      <p:childTnLst>
                        <p:par>
                          <p:cTn id="11" fill="hold">
                            <p:stCondLst>
                              <p:cond delay="0"/>
                            </p:stCondLst>
                            <p:childTnLst>
                              <p:par>
                                <p:cTn id="12" presetID="5" presetClass="entr" presetSubtype="10" fill="hold" nodeType="clickEffect">
                                  <p:stCondLst>
                                    <p:cond delay="0"/>
                                  </p:stCondLst>
                                  <p:childTnLst>
                                    <p:set>
                                      <p:cBhvr>
                                        <p:cTn id="13" dur="1" fill="hold">
                                          <p:stCondLst>
                                            <p:cond delay="0"/>
                                          </p:stCondLst>
                                        </p:cTn>
                                        <p:tgtEl>
                                          <p:spTgt spid="143363">
                                            <p:txEl>
                                              <p:pRg st="0" end="0"/>
                                            </p:txEl>
                                          </p:spTgt>
                                        </p:tgtEl>
                                        <p:attrNameLst>
                                          <p:attrName>style.visibility</p:attrName>
                                        </p:attrNameLst>
                                      </p:cBhvr>
                                      <p:to>
                                        <p:strVal val="visible"/>
                                      </p:to>
                                    </p:set>
                                    <p:animEffect transition="in" filter="checkerboard(across)">
                                      <p:cBhvr>
                                        <p:cTn id="14" dur="500"/>
                                        <p:tgtEl>
                                          <p:spTgt spid="143363">
                                            <p:txEl>
                                              <p:pRg st="0" end="0"/>
                                            </p:txEl>
                                          </p:spTgt>
                                        </p:tgtEl>
                                      </p:cBhvr>
                                    </p:animEffect>
                                  </p:childTnLst>
                                </p:cTn>
                              </p:par>
                              <p:par>
                                <p:cTn id="15" presetID="5" presetClass="entr" presetSubtype="10" fill="hold" nodeType="withEffect">
                                  <p:stCondLst>
                                    <p:cond delay="0"/>
                                  </p:stCondLst>
                                  <p:childTnLst>
                                    <p:set>
                                      <p:cBhvr>
                                        <p:cTn id="16" dur="1" fill="hold">
                                          <p:stCondLst>
                                            <p:cond delay="0"/>
                                          </p:stCondLst>
                                        </p:cTn>
                                        <p:tgtEl>
                                          <p:spTgt spid="143363">
                                            <p:txEl>
                                              <p:pRg st="1" end="1"/>
                                            </p:txEl>
                                          </p:spTgt>
                                        </p:tgtEl>
                                        <p:attrNameLst>
                                          <p:attrName>style.visibility</p:attrName>
                                        </p:attrNameLst>
                                      </p:cBhvr>
                                      <p:to>
                                        <p:strVal val="visible"/>
                                      </p:to>
                                    </p:set>
                                    <p:animEffect transition="in" filter="checkerboard(across)">
                                      <p:cBhvr>
                                        <p:cTn id="17" dur="500"/>
                                        <p:tgtEl>
                                          <p:spTgt spid="143363">
                                            <p:txEl>
                                              <p:pRg st="1" end="1"/>
                                            </p:txEl>
                                          </p:spTgt>
                                        </p:tgtEl>
                                      </p:cBhvr>
                                    </p:animEffect>
                                  </p:childTnLst>
                                </p:cTn>
                              </p:par>
                              <p:par>
                                <p:cTn id="18" presetID="5" presetClass="entr" presetSubtype="10" fill="hold" nodeType="withEffect">
                                  <p:stCondLst>
                                    <p:cond delay="0"/>
                                  </p:stCondLst>
                                  <p:childTnLst>
                                    <p:set>
                                      <p:cBhvr>
                                        <p:cTn id="19" dur="1" fill="hold">
                                          <p:stCondLst>
                                            <p:cond delay="0"/>
                                          </p:stCondLst>
                                        </p:cTn>
                                        <p:tgtEl>
                                          <p:spTgt spid="143363">
                                            <p:txEl>
                                              <p:pRg st="3" end="3"/>
                                            </p:txEl>
                                          </p:spTgt>
                                        </p:tgtEl>
                                        <p:attrNameLst>
                                          <p:attrName>style.visibility</p:attrName>
                                        </p:attrNameLst>
                                      </p:cBhvr>
                                      <p:to>
                                        <p:strVal val="visible"/>
                                      </p:to>
                                    </p:set>
                                    <p:animEffect transition="in" filter="checkerboard(across)">
                                      <p:cBhvr>
                                        <p:cTn id="20" dur="500"/>
                                        <p:tgtEl>
                                          <p:spTgt spid="143363">
                                            <p:txEl>
                                              <p:pRg st="3" end="3"/>
                                            </p:txEl>
                                          </p:spTgt>
                                        </p:tgtEl>
                                      </p:cBhvr>
                                    </p:animEffect>
                                  </p:childTnLst>
                                </p:cTn>
                              </p:par>
                              <p:par>
                                <p:cTn id="21" presetID="5" presetClass="entr" presetSubtype="10" fill="hold" nodeType="withEffect">
                                  <p:stCondLst>
                                    <p:cond delay="0"/>
                                  </p:stCondLst>
                                  <p:childTnLst>
                                    <p:set>
                                      <p:cBhvr>
                                        <p:cTn id="22" dur="1" fill="hold">
                                          <p:stCondLst>
                                            <p:cond delay="0"/>
                                          </p:stCondLst>
                                        </p:cTn>
                                        <p:tgtEl>
                                          <p:spTgt spid="143363">
                                            <p:txEl>
                                              <p:pRg st="4" end="4"/>
                                            </p:txEl>
                                          </p:spTgt>
                                        </p:tgtEl>
                                        <p:attrNameLst>
                                          <p:attrName>style.visibility</p:attrName>
                                        </p:attrNameLst>
                                      </p:cBhvr>
                                      <p:to>
                                        <p:strVal val="visible"/>
                                      </p:to>
                                    </p:set>
                                    <p:animEffect transition="in" filter="checkerboard(across)">
                                      <p:cBhvr>
                                        <p:cTn id="23" dur="500"/>
                                        <p:tgtEl>
                                          <p:spTgt spid="143363">
                                            <p:txEl>
                                              <p:pRg st="4" end="4"/>
                                            </p:txEl>
                                          </p:spTgt>
                                        </p:tgtEl>
                                      </p:cBhvr>
                                    </p:animEffect>
                                  </p:childTnLst>
                                </p:cTn>
                              </p:par>
                              <p:par>
                                <p:cTn id="24" presetID="5" presetClass="entr" presetSubtype="10" fill="hold" nodeType="withEffect">
                                  <p:stCondLst>
                                    <p:cond delay="0"/>
                                  </p:stCondLst>
                                  <p:childTnLst>
                                    <p:set>
                                      <p:cBhvr>
                                        <p:cTn id="25" dur="1" fill="hold">
                                          <p:stCondLst>
                                            <p:cond delay="0"/>
                                          </p:stCondLst>
                                        </p:cTn>
                                        <p:tgtEl>
                                          <p:spTgt spid="143363">
                                            <p:txEl>
                                              <p:pRg st="5" end="5"/>
                                            </p:txEl>
                                          </p:spTgt>
                                        </p:tgtEl>
                                        <p:attrNameLst>
                                          <p:attrName>style.visibility</p:attrName>
                                        </p:attrNameLst>
                                      </p:cBhvr>
                                      <p:to>
                                        <p:strVal val="visible"/>
                                      </p:to>
                                    </p:set>
                                    <p:animEffect transition="in" filter="checkerboard(across)">
                                      <p:cBhvr>
                                        <p:cTn id="26" dur="500"/>
                                        <p:tgtEl>
                                          <p:spTgt spid="14336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2"/>
          <p:cNvSpPr>
            <a:spLocks noGrp="1" noChangeArrowheads="1"/>
          </p:cNvSpPr>
          <p:nvPr>
            <p:ph type="title"/>
          </p:nvPr>
        </p:nvSpPr>
        <p:spPr>
          <a:xfrm>
            <a:off x="1143000" y="377825"/>
            <a:ext cx="7848600" cy="384175"/>
          </a:xfrm>
        </p:spPr>
        <p:txBody>
          <a:bodyPr/>
          <a:lstStyle/>
          <a:p>
            <a:r>
              <a:rPr lang="en-US" sz="2800" dirty="0">
                <a:solidFill>
                  <a:srgbClr val="66FF33"/>
                </a:solidFill>
              </a:rPr>
              <a:t>Digital </a:t>
            </a:r>
            <a:r>
              <a:rPr lang="en-US" sz="2800" dirty="0" smtClean="0">
                <a:solidFill>
                  <a:srgbClr val="66FF33"/>
                </a:solidFill>
              </a:rPr>
              <a:t>radiography &amp; Xeroradiography: </a:t>
            </a:r>
            <a:br>
              <a:rPr lang="en-US" sz="2800" dirty="0" smtClean="0">
                <a:solidFill>
                  <a:srgbClr val="66FF33"/>
                </a:solidFill>
              </a:rPr>
            </a:br>
            <a:endParaRPr lang="en-US" sz="2800" dirty="0">
              <a:solidFill>
                <a:srgbClr val="66FF33"/>
              </a:solidFill>
            </a:endParaRPr>
          </a:p>
        </p:txBody>
      </p:sp>
      <p:sp>
        <p:nvSpPr>
          <p:cNvPr id="144387" name="Rectangle 3"/>
          <p:cNvSpPr>
            <a:spLocks noGrp="1" noChangeArrowheads="1"/>
          </p:cNvSpPr>
          <p:nvPr>
            <p:ph idx="1"/>
          </p:nvPr>
        </p:nvSpPr>
        <p:spPr>
          <a:xfrm>
            <a:off x="1371600" y="762000"/>
            <a:ext cx="7924800" cy="5791200"/>
          </a:xfrm>
        </p:spPr>
        <p:txBody>
          <a:bodyPr>
            <a:normAutofit/>
          </a:bodyPr>
          <a:lstStyle/>
          <a:p>
            <a:pPr>
              <a:lnSpc>
                <a:spcPct val="80000"/>
              </a:lnSpc>
              <a:buNone/>
            </a:pPr>
            <a:endParaRPr lang="en-US" sz="2000" dirty="0"/>
          </a:p>
          <a:p>
            <a:pPr>
              <a:lnSpc>
                <a:spcPct val="80000"/>
              </a:lnSpc>
            </a:pPr>
            <a:r>
              <a:rPr lang="en-US" sz="2400" dirty="0"/>
              <a:t>Advantages </a:t>
            </a:r>
          </a:p>
          <a:p>
            <a:pPr lvl="1">
              <a:lnSpc>
                <a:spcPct val="80000"/>
              </a:lnSpc>
            </a:pPr>
            <a:r>
              <a:rPr lang="en-US" sz="2000" dirty="0" smtClean="0"/>
              <a:t>Decrease in </a:t>
            </a:r>
            <a:r>
              <a:rPr lang="en-US" sz="2000" dirty="0"/>
              <a:t>radiation exposure</a:t>
            </a:r>
          </a:p>
          <a:p>
            <a:pPr lvl="1">
              <a:lnSpc>
                <a:spcPct val="80000"/>
              </a:lnSpc>
            </a:pPr>
            <a:r>
              <a:rPr lang="en-US" sz="2000" dirty="0" smtClean="0"/>
              <a:t>No dark </a:t>
            </a:r>
            <a:r>
              <a:rPr lang="en-US" sz="2000" dirty="0"/>
              <a:t>room</a:t>
            </a:r>
          </a:p>
          <a:p>
            <a:pPr lvl="1">
              <a:lnSpc>
                <a:spcPct val="80000"/>
              </a:lnSpc>
            </a:pPr>
            <a:r>
              <a:rPr lang="en-US" sz="2000" dirty="0" smtClean="0"/>
              <a:t>Time saving</a:t>
            </a:r>
            <a:endParaRPr lang="en-US" sz="2000" dirty="0"/>
          </a:p>
          <a:p>
            <a:pPr lvl="1">
              <a:lnSpc>
                <a:spcPct val="80000"/>
              </a:lnSpc>
            </a:pPr>
            <a:r>
              <a:rPr lang="en-US" sz="2000" dirty="0" smtClean="0"/>
              <a:t>Duplication with </a:t>
            </a:r>
            <a:r>
              <a:rPr lang="en-US" sz="2000" dirty="0"/>
              <a:t>out loss of the image </a:t>
            </a:r>
            <a:r>
              <a:rPr lang="en-US" sz="2000" dirty="0" smtClean="0"/>
              <a:t>quality</a:t>
            </a:r>
            <a:endParaRPr lang="en-US" sz="2000" dirty="0"/>
          </a:p>
          <a:p>
            <a:pPr lvl="1">
              <a:lnSpc>
                <a:spcPct val="80000"/>
              </a:lnSpc>
            </a:pPr>
            <a:r>
              <a:rPr lang="en-US" sz="2000" dirty="0" smtClean="0"/>
              <a:t>Positive and </a:t>
            </a:r>
            <a:r>
              <a:rPr lang="en-US" sz="2000" dirty="0"/>
              <a:t>negative image possible</a:t>
            </a:r>
          </a:p>
        </p:txBody>
      </p:sp>
    </p:spTree>
  </p:cSld>
  <p:clrMapOvr>
    <a:masterClrMapping/>
  </p:clrMapOvr>
  <p:transition advClick="0">
    <p:check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afterEffect">
                                  <p:stCondLst>
                                    <p:cond delay="0"/>
                                  </p:stCondLst>
                                  <p:childTnLst>
                                    <p:set>
                                      <p:cBhvr>
                                        <p:cTn id="6" dur="1" fill="hold">
                                          <p:stCondLst>
                                            <p:cond delay="0"/>
                                          </p:stCondLst>
                                        </p:cTn>
                                        <p:tgtEl>
                                          <p:spTgt spid="144387">
                                            <p:txEl>
                                              <p:pRg st="2" end="2"/>
                                            </p:txEl>
                                          </p:spTgt>
                                        </p:tgtEl>
                                        <p:attrNameLst>
                                          <p:attrName>style.visibility</p:attrName>
                                        </p:attrNameLst>
                                      </p:cBhvr>
                                      <p:to>
                                        <p:strVal val="visible"/>
                                      </p:to>
                                    </p:set>
                                    <p:animEffect transition="in" filter="blinds(horizontal)">
                                      <p:cBhvr>
                                        <p:cTn id="7" dur="500"/>
                                        <p:tgtEl>
                                          <p:spTgt spid="144387">
                                            <p:txEl>
                                              <p:pRg st="2" end="2"/>
                                            </p:txEl>
                                          </p:spTgt>
                                        </p:tgtEl>
                                      </p:cBhvr>
                                    </p:animEffect>
                                  </p:childTnLst>
                                </p:cTn>
                              </p:par>
                            </p:childTnLst>
                          </p:cTn>
                        </p:par>
                        <p:par>
                          <p:cTn id="8" fill="hold">
                            <p:stCondLst>
                              <p:cond delay="500"/>
                            </p:stCondLst>
                            <p:childTnLst>
                              <p:par>
                                <p:cTn id="9" presetID="3" presetClass="entr" presetSubtype="10" fill="hold" nodeType="afterEffect">
                                  <p:stCondLst>
                                    <p:cond delay="0"/>
                                  </p:stCondLst>
                                  <p:childTnLst>
                                    <p:set>
                                      <p:cBhvr>
                                        <p:cTn id="10" dur="1" fill="hold">
                                          <p:stCondLst>
                                            <p:cond delay="0"/>
                                          </p:stCondLst>
                                        </p:cTn>
                                        <p:tgtEl>
                                          <p:spTgt spid="144387">
                                            <p:txEl>
                                              <p:pRg st="3" end="3"/>
                                            </p:txEl>
                                          </p:spTgt>
                                        </p:tgtEl>
                                        <p:attrNameLst>
                                          <p:attrName>style.visibility</p:attrName>
                                        </p:attrNameLst>
                                      </p:cBhvr>
                                      <p:to>
                                        <p:strVal val="visible"/>
                                      </p:to>
                                    </p:set>
                                    <p:animEffect transition="in" filter="blinds(horizontal)">
                                      <p:cBhvr>
                                        <p:cTn id="11" dur="500"/>
                                        <p:tgtEl>
                                          <p:spTgt spid="144387">
                                            <p:txEl>
                                              <p:pRg st="3" end="3"/>
                                            </p:txEl>
                                          </p:spTgt>
                                        </p:tgtEl>
                                      </p:cBhvr>
                                    </p:animEffect>
                                  </p:childTnLst>
                                </p:cTn>
                              </p:par>
                            </p:childTnLst>
                          </p:cTn>
                        </p:par>
                        <p:par>
                          <p:cTn id="12" fill="hold">
                            <p:stCondLst>
                              <p:cond delay="1000"/>
                            </p:stCondLst>
                            <p:childTnLst>
                              <p:par>
                                <p:cTn id="13" presetID="3" presetClass="entr" presetSubtype="10" fill="hold" nodeType="afterEffect">
                                  <p:stCondLst>
                                    <p:cond delay="0"/>
                                  </p:stCondLst>
                                  <p:childTnLst>
                                    <p:set>
                                      <p:cBhvr>
                                        <p:cTn id="14" dur="1" fill="hold">
                                          <p:stCondLst>
                                            <p:cond delay="0"/>
                                          </p:stCondLst>
                                        </p:cTn>
                                        <p:tgtEl>
                                          <p:spTgt spid="144387">
                                            <p:txEl>
                                              <p:pRg st="4" end="4"/>
                                            </p:txEl>
                                          </p:spTgt>
                                        </p:tgtEl>
                                        <p:attrNameLst>
                                          <p:attrName>style.visibility</p:attrName>
                                        </p:attrNameLst>
                                      </p:cBhvr>
                                      <p:to>
                                        <p:strVal val="visible"/>
                                      </p:to>
                                    </p:set>
                                    <p:animEffect transition="in" filter="blinds(horizontal)">
                                      <p:cBhvr>
                                        <p:cTn id="15" dur="500"/>
                                        <p:tgtEl>
                                          <p:spTgt spid="144387">
                                            <p:txEl>
                                              <p:pRg st="4" end="4"/>
                                            </p:txEl>
                                          </p:spTgt>
                                        </p:tgtEl>
                                      </p:cBhvr>
                                    </p:animEffect>
                                  </p:childTnLst>
                                </p:cTn>
                              </p:par>
                            </p:childTnLst>
                          </p:cTn>
                        </p:par>
                        <p:par>
                          <p:cTn id="16" fill="hold">
                            <p:stCondLst>
                              <p:cond delay="1500"/>
                            </p:stCondLst>
                            <p:childTnLst>
                              <p:par>
                                <p:cTn id="17" presetID="3" presetClass="entr" presetSubtype="10" fill="hold" nodeType="afterEffect">
                                  <p:stCondLst>
                                    <p:cond delay="0"/>
                                  </p:stCondLst>
                                  <p:childTnLst>
                                    <p:set>
                                      <p:cBhvr>
                                        <p:cTn id="18" dur="1" fill="hold">
                                          <p:stCondLst>
                                            <p:cond delay="0"/>
                                          </p:stCondLst>
                                        </p:cTn>
                                        <p:tgtEl>
                                          <p:spTgt spid="144387">
                                            <p:txEl>
                                              <p:pRg st="5" end="5"/>
                                            </p:txEl>
                                          </p:spTgt>
                                        </p:tgtEl>
                                        <p:attrNameLst>
                                          <p:attrName>style.visibility</p:attrName>
                                        </p:attrNameLst>
                                      </p:cBhvr>
                                      <p:to>
                                        <p:strVal val="visible"/>
                                      </p:to>
                                    </p:set>
                                    <p:animEffect transition="in" filter="blinds(horizontal)">
                                      <p:cBhvr>
                                        <p:cTn id="19" dur="500"/>
                                        <p:tgtEl>
                                          <p:spTgt spid="144387">
                                            <p:txEl>
                                              <p:pRg st="5" end="5"/>
                                            </p:txEl>
                                          </p:spTgt>
                                        </p:tgtEl>
                                      </p:cBhvr>
                                    </p:animEffect>
                                  </p:childTnLst>
                                </p:cTn>
                              </p:par>
                            </p:childTnLst>
                          </p:cTn>
                        </p:par>
                        <p:par>
                          <p:cTn id="20" fill="hold">
                            <p:stCondLst>
                              <p:cond delay="2000"/>
                            </p:stCondLst>
                            <p:childTnLst>
                              <p:par>
                                <p:cTn id="21" presetID="3" presetClass="entr" presetSubtype="10" fill="hold" nodeType="afterEffect">
                                  <p:stCondLst>
                                    <p:cond delay="0"/>
                                  </p:stCondLst>
                                  <p:childTnLst>
                                    <p:set>
                                      <p:cBhvr>
                                        <p:cTn id="22" dur="1" fill="hold">
                                          <p:stCondLst>
                                            <p:cond delay="0"/>
                                          </p:stCondLst>
                                        </p:cTn>
                                        <p:tgtEl>
                                          <p:spTgt spid="144387">
                                            <p:txEl>
                                              <p:pRg st="6" end="6"/>
                                            </p:txEl>
                                          </p:spTgt>
                                        </p:tgtEl>
                                        <p:attrNameLst>
                                          <p:attrName>style.visibility</p:attrName>
                                        </p:attrNameLst>
                                      </p:cBhvr>
                                      <p:to>
                                        <p:strVal val="visible"/>
                                      </p:to>
                                    </p:set>
                                    <p:animEffect transition="in" filter="blinds(horizontal)">
                                      <p:cBhvr>
                                        <p:cTn id="23" dur="500"/>
                                        <p:tgtEl>
                                          <p:spTgt spid="144387">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4" name="Rectangle 4"/>
          <p:cNvSpPr>
            <a:spLocks noGrp="1" noChangeArrowheads="1"/>
          </p:cNvSpPr>
          <p:nvPr>
            <p:ph type="title"/>
          </p:nvPr>
        </p:nvSpPr>
        <p:spPr>
          <a:xfrm>
            <a:off x="1524000" y="228600"/>
            <a:ext cx="7772400" cy="685800"/>
          </a:xfrm>
        </p:spPr>
        <p:txBody>
          <a:bodyPr/>
          <a:lstStyle/>
          <a:p>
            <a:r>
              <a:rPr lang="en-US" sz="2800" b="0" dirty="0"/>
              <a:t>Non Radiographic Methods</a:t>
            </a:r>
          </a:p>
        </p:txBody>
      </p:sp>
      <p:sp>
        <p:nvSpPr>
          <p:cNvPr id="148482" name="Rectangle 2"/>
          <p:cNvSpPr>
            <a:spLocks noGrp="1" noChangeArrowheads="1"/>
          </p:cNvSpPr>
          <p:nvPr>
            <p:ph idx="1"/>
          </p:nvPr>
        </p:nvSpPr>
        <p:spPr>
          <a:xfrm>
            <a:off x="1066800" y="1143000"/>
            <a:ext cx="8458200" cy="5791200"/>
          </a:xfrm>
        </p:spPr>
        <p:txBody>
          <a:bodyPr>
            <a:normAutofit/>
          </a:bodyPr>
          <a:lstStyle/>
          <a:p>
            <a:pPr>
              <a:lnSpc>
                <a:spcPct val="80000"/>
              </a:lnSpc>
            </a:pPr>
            <a:r>
              <a:rPr lang="en-US" sz="2400" dirty="0"/>
              <a:t>Tactile sense</a:t>
            </a:r>
          </a:p>
          <a:p>
            <a:pPr lvl="1">
              <a:lnSpc>
                <a:spcPct val="80000"/>
              </a:lnSpc>
              <a:buNone/>
            </a:pPr>
            <a:r>
              <a:rPr lang="en-US" sz="2000" dirty="0"/>
              <a:t/>
            </a:r>
            <a:br>
              <a:rPr lang="en-US" sz="2000" dirty="0"/>
            </a:br>
            <a:endParaRPr lang="en-US" sz="2000" dirty="0"/>
          </a:p>
          <a:p>
            <a:pPr>
              <a:lnSpc>
                <a:spcPct val="80000"/>
              </a:lnSpc>
            </a:pPr>
            <a:r>
              <a:rPr lang="en-US" sz="2400" dirty="0"/>
              <a:t>Paper point ( Baggeh et al 1996)</a:t>
            </a:r>
          </a:p>
          <a:p>
            <a:pPr lvl="1">
              <a:lnSpc>
                <a:spcPct val="80000"/>
              </a:lnSpc>
            </a:pPr>
            <a:r>
              <a:rPr lang="en-US" sz="2000" dirty="0"/>
              <a:t>Used to seek out apical moisture and bleeding</a:t>
            </a:r>
          </a:p>
          <a:p>
            <a:pPr>
              <a:lnSpc>
                <a:spcPct val="80000"/>
              </a:lnSpc>
            </a:pPr>
            <a:endParaRPr lang="en-US" sz="2400" dirty="0"/>
          </a:p>
          <a:p>
            <a:pPr>
              <a:lnSpc>
                <a:spcPct val="80000"/>
              </a:lnSpc>
            </a:pPr>
            <a:r>
              <a:rPr lang="en-US" sz="2400" dirty="0"/>
              <a:t>Apical periodontal </a:t>
            </a:r>
            <a:r>
              <a:rPr lang="en-US" sz="2400" dirty="0" smtClean="0"/>
              <a:t>sensitivity</a:t>
            </a:r>
            <a:endParaRPr lang="en-US" dirty="0"/>
          </a:p>
          <a:p>
            <a:pPr lvl="2">
              <a:lnSpc>
                <a:spcPct val="80000"/>
              </a:lnSpc>
            </a:pPr>
            <a:r>
              <a:rPr lang="en-US" dirty="0" smtClean="0"/>
              <a:t>Painful method </a:t>
            </a:r>
            <a:endParaRPr lang="en-US" dirty="0"/>
          </a:p>
          <a:p>
            <a:pPr lvl="2">
              <a:lnSpc>
                <a:spcPct val="80000"/>
              </a:lnSpc>
            </a:pPr>
            <a:r>
              <a:rPr lang="en-US" dirty="0" smtClean="0"/>
              <a:t>Apical abscess </a:t>
            </a:r>
            <a:r>
              <a:rPr lang="en-US" dirty="0"/>
              <a:t>no pain on reaching apex </a:t>
            </a:r>
            <a:r>
              <a:rPr lang="en-US" dirty="0" smtClean="0"/>
              <a:t> </a:t>
            </a:r>
            <a:endParaRPr lang="en-US" dirty="0"/>
          </a:p>
          <a:p>
            <a:pPr lvl="2">
              <a:lnSpc>
                <a:spcPct val="80000"/>
              </a:lnSpc>
            </a:pPr>
            <a:endParaRPr lang="en-US" sz="1800" dirty="0"/>
          </a:p>
        </p:txBody>
      </p:sp>
    </p:spTree>
  </p:cSld>
  <p:clrMapOvr>
    <a:masterClrMapping/>
  </p:clrMapOvr>
  <p:transition advClick="0">
    <p:check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nodeType="withEffect">
                                  <p:stCondLst>
                                    <p:cond delay="0"/>
                                  </p:stCondLst>
                                  <p:childTnLst>
                                    <p:set>
                                      <p:cBhvr>
                                        <p:cTn id="6" dur="1" fill="hold">
                                          <p:stCondLst>
                                            <p:cond delay="0"/>
                                          </p:stCondLst>
                                        </p:cTn>
                                        <p:tgtEl>
                                          <p:spTgt spid="148482">
                                            <p:txEl>
                                              <p:pRg st="0" end="0"/>
                                            </p:txEl>
                                          </p:spTgt>
                                        </p:tgtEl>
                                        <p:attrNameLst>
                                          <p:attrName>style.visibility</p:attrName>
                                        </p:attrNameLst>
                                      </p:cBhvr>
                                      <p:to>
                                        <p:strVal val="visible"/>
                                      </p:to>
                                    </p:set>
                                    <p:animEffect transition="in" filter="checkerboard(across)">
                                      <p:cBhvr>
                                        <p:cTn id="7" dur="500"/>
                                        <p:tgtEl>
                                          <p:spTgt spid="148482">
                                            <p:txEl>
                                              <p:pRg st="0" end="0"/>
                                            </p:txEl>
                                          </p:spTgt>
                                        </p:tgtEl>
                                      </p:cBhvr>
                                    </p:animEffect>
                                  </p:childTnLst>
                                </p:cTn>
                              </p:par>
                            </p:childTnLst>
                          </p:cTn>
                        </p:par>
                        <p:par>
                          <p:cTn id="8" fill="hold">
                            <p:stCondLst>
                              <p:cond delay="500"/>
                            </p:stCondLst>
                            <p:childTnLst>
                              <p:par>
                                <p:cTn id="9" presetID="5" presetClass="entr" presetSubtype="10" fill="hold" nodeType="afterEffect">
                                  <p:stCondLst>
                                    <p:cond delay="0"/>
                                  </p:stCondLst>
                                  <p:childTnLst>
                                    <p:set>
                                      <p:cBhvr>
                                        <p:cTn id="10" dur="1" fill="hold">
                                          <p:stCondLst>
                                            <p:cond delay="0"/>
                                          </p:stCondLst>
                                        </p:cTn>
                                        <p:tgtEl>
                                          <p:spTgt spid="148482">
                                            <p:txEl>
                                              <p:pRg st="1" end="1"/>
                                            </p:txEl>
                                          </p:spTgt>
                                        </p:tgtEl>
                                        <p:attrNameLst>
                                          <p:attrName>style.visibility</p:attrName>
                                        </p:attrNameLst>
                                      </p:cBhvr>
                                      <p:to>
                                        <p:strVal val="visible"/>
                                      </p:to>
                                    </p:set>
                                    <p:animEffect transition="in" filter="checkerboard(across)">
                                      <p:cBhvr>
                                        <p:cTn id="11" dur="500"/>
                                        <p:tgtEl>
                                          <p:spTgt spid="148482">
                                            <p:txEl>
                                              <p:pRg st="1" end="1"/>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5" presetClass="entr" presetSubtype="10" fill="hold" nodeType="clickEffect">
                                  <p:stCondLst>
                                    <p:cond delay="0"/>
                                  </p:stCondLst>
                                  <p:childTnLst>
                                    <p:set>
                                      <p:cBhvr>
                                        <p:cTn id="15" dur="1" fill="hold">
                                          <p:stCondLst>
                                            <p:cond delay="0"/>
                                          </p:stCondLst>
                                        </p:cTn>
                                        <p:tgtEl>
                                          <p:spTgt spid="148482">
                                            <p:txEl>
                                              <p:pRg st="2" end="2"/>
                                            </p:txEl>
                                          </p:spTgt>
                                        </p:tgtEl>
                                        <p:attrNameLst>
                                          <p:attrName>style.visibility</p:attrName>
                                        </p:attrNameLst>
                                      </p:cBhvr>
                                      <p:to>
                                        <p:strVal val="visible"/>
                                      </p:to>
                                    </p:set>
                                    <p:animEffect transition="in" filter="checkerboard(across)">
                                      <p:cBhvr>
                                        <p:cTn id="16" dur="500"/>
                                        <p:tgtEl>
                                          <p:spTgt spid="148482">
                                            <p:txEl>
                                              <p:pRg st="2" end="2"/>
                                            </p:txEl>
                                          </p:spTgt>
                                        </p:tgtEl>
                                      </p:cBhvr>
                                    </p:animEffect>
                                  </p:childTnLst>
                                </p:cTn>
                              </p:par>
                            </p:childTnLst>
                          </p:cTn>
                        </p:par>
                        <p:par>
                          <p:cTn id="17" fill="hold">
                            <p:stCondLst>
                              <p:cond delay="500"/>
                            </p:stCondLst>
                            <p:childTnLst>
                              <p:par>
                                <p:cTn id="18" presetID="5" presetClass="entr" presetSubtype="10" fill="hold" nodeType="afterEffect">
                                  <p:stCondLst>
                                    <p:cond delay="0"/>
                                  </p:stCondLst>
                                  <p:childTnLst>
                                    <p:set>
                                      <p:cBhvr>
                                        <p:cTn id="19" dur="1" fill="hold">
                                          <p:stCondLst>
                                            <p:cond delay="0"/>
                                          </p:stCondLst>
                                        </p:cTn>
                                        <p:tgtEl>
                                          <p:spTgt spid="148482">
                                            <p:txEl>
                                              <p:pRg st="3" end="3"/>
                                            </p:txEl>
                                          </p:spTgt>
                                        </p:tgtEl>
                                        <p:attrNameLst>
                                          <p:attrName>style.visibility</p:attrName>
                                        </p:attrNameLst>
                                      </p:cBhvr>
                                      <p:to>
                                        <p:strVal val="visible"/>
                                      </p:to>
                                    </p:set>
                                    <p:animEffect transition="in" filter="checkerboard(across)">
                                      <p:cBhvr>
                                        <p:cTn id="20" dur="500"/>
                                        <p:tgtEl>
                                          <p:spTgt spid="148482">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5" presetClass="entr" presetSubtype="10" fill="hold" nodeType="clickEffect">
                                  <p:stCondLst>
                                    <p:cond delay="0"/>
                                  </p:stCondLst>
                                  <p:childTnLst>
                                    <p:set>
                                      <p:cBhvr>
                                        <p:cTn id="24" dur="1" fill="hold">
                                          <p:stCondLst>
                                            <p:cond delay="0"/>
                                          </p:stCondLst>
                                        </p:cTn>
                                        <p:tgtEl>
                                          <p:spTgt spid="148482">
                                            <p:txEl>
                                              <p:pRg st="5" end="5"/>
                                            </p:txEl>
                                          </p:spTgt>
                                        </p:tgtEl>
                                        <p:attrNameLst>
                                          <p:attrName>style.visibility</p:attrName>
                                        </p:attrNameLst>
                                      </p:cBhvr>
                                      <p:to>
                                        <p:strVal val="visible"/>
                                      </p:to>
                                    </p:set>
                                    <p:animEffect transition="in" filter="checkerboard(across)">
                                      <p:cBhvr>
                                        <p:cTn id="25" dur="500"/>
                                        <p:tgtEl>
                                          <p:spTgt spid="148482">
                                            <p:txEl>
                                              <p:pRg st="5" end="5"/>
                                            </p:txEl>
                                          </p:spTgt>
                                        </p:tgtEl>
                                      </p:cBhvr>
                                    </p:animEffect>
                                  </p:childTnLst>
                                </p:cTn>
                              </p:par>
                            </p:childTnLst>
                          </p:cTn>
                        </p:par>
                        <p:par>
                          <p:cTn id="26" fill="hold">
                            <p:stCondLst>
                              <p:cond delay="500"/>
                            </p:stCondLst>
                            <p:childTnLst>
                              <p:par>
                                <p:cTn id="27" presetID="5" presetClass="entr" presetSubtype="10" fill="hold" nodeType="afterEffect">
                                  <p:stCondLst>
                                    <p:cond delay="0"/>
                                  </p:stCondLst>
                                  <p:childTnLst>
                                    <p:set>
                                      <p:cBhvr>
                                        <p:cTn id="28" dur="1" fill="hold">
                                          <p:stCondLst>
                                            <p:cond delay="0"/>
                                          </p:stCondLst>
                                        </p:cTn>
                                        <p:tgtEl>
                                          <p:spTgt spid="148482">
                                            <p:txEl>
                                              <p:pRg st="6" end="6"/>
                                            </p:txEl>
                                          </p:spTgt>
                                        </p:tgtEl>
                                        <p:attrNameLst>
                                          <p:attrName>style.visibility</p:attrName>
                                        </p:attrNameLst>
                                      </p:cBhvr>
                                      <p:to>
                                        <p:strVal val="visible"/>
                                      </p:to>
                                    </p:set>
                                    <p:animEffect transition="in" filter="checkerboard(across)">
                                      <p:cBhvr>
                                        <p:cTn id="29" dur="500"/>
                                        <p:tgtEl>
                                          <p:spTgt spid="148482">
                                            <p:txEl>
                                              <p:pRg st="6" end="6"/>
                                            </p:txEl>
                                          </p:spTgt>
                                        </p:tgtEl>
                                      </p:cBhvr>
                                    </p:animEffect>
                                  </p:childTnLst>
                                </p:cTn>
                              </p:par>
                            </p:childTnLst>
                          </p:cTn>
                        </p:par>
                        <p:par>
                          <p:cTn id="30" fill="hold">
                            <p:stCondLst>
                              <p:cond delay="1000"/>
                            </p:stCondLst>
                            <p:childTnLst>
                              <p:par>
                                <p:cTn id="31" presetID="5" presetClass="entr" presetSubtype="10" fill="hold" nodeType="afterEffect">
                                  <p:stCondLst>
                                    <p:cond delay="0"/>
                                  </p:stCondLst>
                                  <p:childTnLst>
                                    <p:set>
                                      <p:cBhvr>
                                        <p:cTn id="32" dur="1" fill="hold">
                                          <p:stCondLst>
                                            <p:cond delay="0"/>
                                          </p:stCondLst>
                                        </p:cTn>
                                        <p:tgtEl>
                                          <p:spTgt spid="148482">
                                            <p:txEl>
                                              <p:pRg st="7" end="7"/>
                                            </p:txEl>
                                          </p:spTgt>
                                        </p:tgtEl>
                                        <p:attrNameLst>
                                          <p:attrName>style.visibility</p:attrName>
                                        </p:attrNameLst>
                                      </p:cBhvr>
                                      <p:to>
                                        <p:strVal val="visible"/>
                                      </p:to>
                                    </p:set>
                                    <p:animEffect transition="in" filter="checkerboard(across)">
                                      <p:cBhvr>
                                        <p:cTn id="33" dur="500"/>
                                        <p:tgtEl>
                                          <p:spTgt spid="148482">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2"/>
          <p:cNvSpPr>
            <a:spLocks noGrp="1" noChangeArrowheads="1"/>
          </p:cNvSpPr>
          <p:nvPr>
            <p:ph type="title"/>
          </p:nvPr>
        </p:nvSpPr>
        <p:spPr/>
        <p:txBody>
          <a:bodyPr/>
          <a:lstStyle/>
          <a:p>
            <a:r>
              <a:rPr lang="en-US" b="0"/>
              <a:t>Apex Locators</a:t>
            </a:r>
          </a:p>
        </p:txBody>
      </p:sp>
      <p:graphicFrame>
        <p:nvGraphicFramePr>
          <p:cNvPr id="149507" name="Object 3"/>
          <p:cNvGraphicFramePr>
            <a:graphicFrameLocks noGrp="1" noChangeAspect="1"/>
          </p:cNvGraphicFramePr>
          <p:nvPr>
            <p:ph idx="1"/>
          </p:nvPr>
        </p:nvGraphicFramePr>
        <p:xfrm>
          <a:off x="700088" y="1428750"/>
          <a:ext cx="7820025" cy="4381500"/>
        </p:xfrm>
        <a:graphic>
          <a:graphicData uri="http://schemas.openxmlformats.org/presentationml/2006/ole">
            <p:oleObj spid="_x0000_s1032" name="Image" r:id="rId4" imgW="11060317" imgH="6196825" progId="">
              <p:embed/>
            </p:oleObj>
          </a:graphicData>
        </a:graphic>
      </p:graphicFrame>
    </p:spTree>
  </p:cSld>
  <p:clrMapOvr>
    <a:masterClrMapping/>
  </p:clrMapOvr>
  <p:transition advClick="0">
    <p:check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49507"/>
                                        </p:tgtEl>
                                        <p:attrNameLst>
                                          <p:attrName>style.visibility</p:attrName>
                                        </p:attrNameLst>
                                      </p:cBhvr>
                                      <p:to>
                                        <p:strVal val="visible"/>
                                      </p:to>
                                    </p:set>
                                    <p:animEffect transition="in" filter="dissolve">
                                      <p:cBhvr>
                                        <p:cTn id="7" dur="500"/>
                                        <p:tgtEl>
                                          <p:spTgt spid="1495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Default Design">
  <a:themeElements>
    <a:clrScheme name="Default Design 13">
      <a:dk1>
        <a:srgbClr val="FFFFFF"/>
      </a:dk1>
      <a:lt1>
        <a:srgbClr val="FFFFFF"/>
      </a:lt1>
      <a:dk2>
        <a:srgbClr val="000000"/>
      </a:dk2>
      <a:lt2>
        <a:srgbClr val="808080"/>
      </a:lt2>
      <a:accent1>
        <a:srgbClr val="BBE0E3"/>
      </a:accent1>
      <a:accent2>
        <a:srgbClr val="333399"/>
      </a:accent2>
      <a:accent3>
        <a:srgbClr val="FFFFFF"/>
      </a:accent3>
      <a:accent4>
        <a:srgbClr val="DADADA"/>
      </a:accent4>
      <a:accent5>
        <a:srgbClr val="DAEDEF"/>
      </a:accent5>
      <a:accent6>
        <a:srgbClr val="2D2D8A"/>
      </a:accent6>
      <a:hlink>
        <a:srgbClr val="009999"/>
      </a:hlink>
      <a:folHlink>
        <a:srgbClr val="99CC00"/>
      </a:folHlink>
    </a:clrScheme>
    <a:fontScheme name="Default Design">
      <a:majorFont>
        <a:latin typeface="Manga Temple"/>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FFFFFF"/>
        </a:dk1>
        <a:lt1>
          <a:srgbClr val="FFFFFF"/>
        </a:lt1>
        <a:dk2>
          <a:srgbClr val="000000"/>
        </a:dk2>
        <a:lt2>
          <a:srgbClr val="808080"/>
        </a:lt2>
        <a:accent1>
          <a:srgbClr val="BBE0E3"/>
        </a:accent1>
        <a:accent2>
          <a:srgbClr val="333399"/>
        </a:accent2>
        <a:accent3>
          <a:srgbClr val="FFFFFF"/>
        </a:accent3>
        <a:accent4>
          <a:srgbClr val="DADADA"/>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Default Design">
  <a:themeElements>
    <a:clrScheme name="Default Design 13">
      <a:dk1>
        <a:srgbClr val="FFFFFF"/>
      </a:dk1>
      <a:lt1>
        <a:srgbClr val="FFFFFF"/>
      </a:lt1>
      <a:dk2>
        <a:srgbClr val="000000"/>
      </a:dk2>
      <a:lt2>
        <a:srgbClr val="808080"/>
      </a:lt2>
      <a:accent1>
        <a:srgbClr val="BBE0E3"/>
      </a:accent1>
      <a:accent2>
        <a:srgbClr val="333399"/>
      </a:accent2>
      <a:accent3>
        <a:srgbClr val="FFFFFF"/>
      </a:accent3>
      <a:accent4>
        <a:srgbClr val="DADADA"/>
      </a:accent4>
      <a:accent5>
        <a:srgbClr val="DAEDEF"/>
      </a:accent5>
      <a:accent6>
        <a:srgbClr val="2D2D8A"/>
      </a:accent6>
      <a:hlink>
        <a:srgbClr val="009999"/>
      </a:hlink>
      <a:folHlink>
        <a:srgbClr val="99CC00"/>
      </a:folHlink>
    </a:clrScheme>
    <a:fontScheme name="Default Design">
      <a:majorFont>
        <a:latin typeface="Manga Temple"/>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FFFFFF"/>
        </a:dk1>
        <a:lt1>
          <a:srgbClr val="FFFFFF"/>
        </a:lt1>
        <a:dk2>
          <a:srgbClr val="000000"/>
        </a:dk2>
        <a:lt2>
          <a:srgbClr val="808080"/>
        </a:lt2>
        <a:accent1>
          <a:srgbClr val="BBE0E3"/>
        </a:accent1>
        <a:accent2>
          <a:srgbClr val="333399"/>
        </a:accent2>
        <a:accent3>
          <a:srgbClr val="FFFFFF"/>
        </a:accent3>
        <a:accent4>
          <a:srgbClr val="DADADA"/>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Default Design">
  <a:themeElements>
    <a:clrScheme name="Default Design 13">
      <a:dk1>
        <a:srgbClr val="FFFFFF"/>
      </a:dk1>
      <a:lt1>
        <a:srgbClr val="FFFFFF"/>
      </a:lt1>
      <a:dk2>
        <a:srgbClr val="000000"/>
      </a:dk2>
      <a:lt2>
        <a:srgbClr val="808080"/>
      </a:lt2>
      <a:accent1>
        <a:srgbClr val="BBE0E3"/>
      </a:accent1>
      <a:accent2>
        <a:srgbClr val="333399"/>
      </a:accent2>
      <a:accent3>
        <a:srgbClr val="FFFFFF"/>
      </a:accent3>
      <a:accent4>
        <a:srgbClr val="DADADA"/>
      </a:accent4>
      <a:accent5>
        <a:srgbClr val="DAEDEF"/>
      </a:accent5>
      <a:accent6>
        <a:srgbClr val="2D2D8A"/>
      </a:accent6>
      <a:hlink>
        <a:srgbClr val="009999"/>
      </a:hlink>
      <a:folHlink>
        <a:srgbClr val="99CC00"/>
      </a:folHlink>
    </a:clrScheme>
    <a:fontScheme name="Default Design">
      <a:majorFont>
        <a:latin typeface="Manga Temple"/>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FFFFFF"/>
        </a:dk1>
        <a:lt1>
          <a:srgbClr val="FFFFFF"/>
        </a:lt1>
        <a:dk2>
          <a:srgbClr val="000000"/>
        </a:dk2>
        <a:lt2>
          <a:srgbClr val="808080"/>
        </a:lt2>
        <a:accent1>
          <a:srgbClr val="BBE0E3"/>
        </a:accent1>
        <a:accent2>
          <a:srgbClr val="333399"/>
        </a:accent2>
        <a:accent3>
          <a:srgbClr val="FFFFFF"/>
        </a:accent3>
        <a:accent4>
          <a:srgbClr val="DADADA"/>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14629</TotalTime>
  <Words>5641</Words>
  <Application>Microsoft Office PowerPoint</Application>
  <PresentationFormat>On-screen Show (4:3)</PresentationFormat>
  <Paragraphs>534</Paragraphs>
  <Slides>45</Slides>
  <Notes>44</Notes>
  <HiddenSlides>0</HiddenSlides>
  <MMClips>0</MMClips>
  <ScaleCrop>false</ScaleCrop>
  <HeadingPairs>
    <vt:vector size="6" baseType="variant">
      <vt:variant>
        <vt:lpstr>Theme</vt:lpstr>
      </vt:variant>
      <vt:variant>
        <vt:i4>3</vt:i4>
      </vt:variant>
      <vt:variant>
        <vt:lpstr>Embedded OLE Servers</vt:lpstr>
      </vt:variant>
      <vt:variant>
        <vt:i4>1</vt:i4>
      </vt:variant>
      <vt:variant>
        <vt:lpstr>Slide Titles</vt:lpstr>
      </vt:variant>
      <vt:variant>
        <vt:i4>45</vt:i4>
      </vt:variant>
    </vt:vector>
  </HeadingPairs>
  <TitlesOfParts>
    <vt:vector size="49" baseType="lpstr">
      <vt:lpstr>Default Design</vt:lpstr>
      <vt:lpstr>1_Default Design</vt:lpstr>
      <vt:lpstr>2_Default Design</vt:lpstr>
      <vt:lpstr>Image</vt:lpstr>
      <vt:lpstr>Slide 1</vt:lpstr>
      <vt:lpstr>PULPECTOMY </vt:lpstr>
      <vt:lpstr>Slide 3</vt:lpstr>
      <vt:lpstr>Pulp Therapy in Pediatric Dentistry</vt:lpstr>
      <vt:lpstr>What is ………pulpectomy???</vt:lpstr>
      <vt:lpstr>Rationale</vt:lpstr>
      <vt:lpstr>Slide 7</vt:lpstr>
      <vt:lpstr>Major Indications…</vt:lpstr>
      <vt:lpstr>Slide 9</vt:lpstr>
      <vt:lpstr>Other Indications….</vt:lpstr>
      <vt:lpstr>Major Contraindications…</vt:lpstr>
      <vt:lpstr>Other Contraindications…</vt:lpstr>
      <vt:lpstr>Medical contraindications</vt:lpstr>
      <vt:lpstr>Armamentarium</vt:lpstr>
      <vt:lpstr>Instrument Pack</vt:lpstr>
      <vt:lpstr>Slide 16</vt:lpstr>
      <vt:lpstr>The access preparation</vt:lpstr>
      <vt:lpstr>Need to obtain a straight access???</vt:lpstr>
      <vt:lpstr>Imp diff b/w prim and perm teeth</vt:lpstr>
      <vt:lpstr>Access Cavity Instruments</vt:lpstr>
      <vt:lpstr>Slide 21</vt:lpstr>
      <vt:lpstr>Slide 22</vt:lpstr>
      <vt:lpstr>Slide 23</vt:lpstr>
      <vt:lpstr>Slide 24</vt:lpstr>
      <vt:lpstr>Micro opener &amp; Debrider </vt:lpstr>
      <vt:lpstr>Slide 26</vt:lpstr>
      <vt:lpstr>Slide 27</vt:lpstr>
      <vt:lpstr>Slide 28</vt:lpstr>
      <vt:lpstr>K –Type Reamers &amp; Files (Ansi 28)</vt:lpstr>
      <vt:lpstr>Slide 30</vt:lpstr>
      <vt:lpstr>Slide 31</vt:lpstr>
      <vt:lpstr>Hedstrom Files (ANSI 58)</vt:lpstr>
      <vt:lpstr>H file</vt:lpstr>
      <vt:lpstr>Safety Hedstrom File </vt:lpstr>
      <vt:lpstr>Power Driven Instruments</vt:lpstr>
      <vt:lpstr>Nickel Titanium Rotary Systems</vt:lpstr>
      <vt:lpstr>Slide 37</vt:lpstr>
      <vt:lpstr>Significance</vt:lpstr>
      <vt:lpstr>Slide 39</vt:lpstr>
      <vt:lpstr>Methods of working length determination</vt:lpstr>
      <vt:lpstr>Conventional radiography – Ingle’s method</vt:lpstr>
      <vt:lpstr>Weine’s modification</vt:lpstr>
      <vt:lpstr>Digital radiography &amp; Xeroradiography:  </vt:lpstr>
      <vt:lpstr>Non Radiographic Methods</vt:lpstr>
      <vt:lpstr>Apex Locators</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Taran</dc:creator>
  <cp:lastModifiedBy>HP</cp:lastModifiedBy>
  <cp:revision>475</cp:revision>
  <dcterms:created xsi:type="dcterms:W3CDTF">2009-02-03T14:38:25Z</dcterms:created>
  <dcterms:modified xsi:type="dcterms:W3CDTF">2020-04-27T11:39:28Z</dcterms:modified>
</cp:coreProperties>
</file>