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9" r:id="rId1"/>
  </p:sldMasterIdLst>
  <p:notesMasterIdLst>
    <p:notesMasterId r:id="rId26"/>
  </p:notesMasterIdLst>
  <p:sldIdLst>
    <p:sldId id="256" r:id="rId2"/>
    <p:sldId id="257" r:id="rId3"/>
    <p:sldId id="280" r:id="rId4"/>
    <p:sldId id="258" r:id="rId5"/>
    <p:sldId id="312" r:id="rId6"/>
    <p:sldId id="313" r:id="rId7"/>
    <p:sldId id="314" r:id="rId8"/>
    <p:sldId id="260" r:id="rId9"/>
    <p:sldId id="268" r:id="rId10"/>
    <p:sldId id="296" r:id="rId11"/>
    <p:sldId id="306" r:id="rId12"/>
    <p:sldId id="297" r:id="rId13"/>
    <p:sldId id="298" r:id="rId14"/>
    <p:sldId id="299" r:id="rId15"/>
    <p:sldId id="317" r:id="rId16"/>
    <p:sldId id="281" r:id="rId17"/>
    <p:sldId id="286" r:id="rId18"/>
    <p:sldId id="263" r:id="rId19"/>
    <p:sldId id="264" r:id="rId20"/>
    <p:sldId id="259" r:id="rId21"/>
    <p:sldId id="266" r:id="rId22"/>
    <p:sldId id="275" r:id="rId23"/>
    <p:sldId id="289" r:id="rId24"/>
    <p:sldId id="291"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50000"/>
    <p:restoredTop sz="94674"/>
  </p:normalViewPr>
  <p:slideViewPr>
    <p:cSldViewPr>
      <p:cViewPr varScale="1">
        <p:scale>
          <a:sx n="84" d="100"/>
          <a:sy n="84" d="100"/>
        </p:scale>
        <p:origin x="1891"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0A0A28-4AA7-4DDA-98D8-62FC6CFB0E20}" type="datetimeFigureOut">
              <a:rPr lang="en-IN" smtClean="0"/>
              <a:pPr/>
              <a:t>18-05-2023</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D4F14B-6B34-48ED-B5FB-96060E11981E}" type="slidenum">
              <a:rPr lang="en-IN" smtClean="0"/>
              <a:pPr/>
              <a:t>‹#›</a:t>
            </a:fld>
            <a:endParaRPr lang="en-IN"/>
          </a:p>
        </p:txBody>
      </p:sp>
    </p:spTree>
    <p:extLst>
      <p:ext uri="{BB962C8B-B14F-4D97-AF65-F5344CB8AC3E}">
        <p14:creationId xmlns:p14="http://schemas.microsoft.com/office/powerpoint/2010/main" val="1999204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4D4F14B-6B34-48ED-B5FB-96060E11981E}" type="slidenum">
              <a:rPr lang="en-IN" smtClean="0"/>
              <a:pPr/>
              <a:t>10</a:t>
            </a:fld>
            <a:endParaRPr lang="en-IN"/>
          </a:p>
        </p:txBody>
      </p:sp>
    </p:spTree>
    <p:extLst>
      <p:ext uri="{BB962C8B-B14F-4D97-AF65-F5344CB8AC3E}">
        <p14:creationId xmlns:p14="http://schemas.microsoft.com/office/powerpoint/2010/main" val="199839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4D4F14B-6B34-48ED-B5FB-96060E11981E}" type="slidenum">
              <a:rPr lang="en-IN" smtClean="0"/>
              <a:pPr/>
              <a:t>13</a:t>
            </a:fld>
            <a:endParaRPr lang="en-IN"/>
          </a:p>
        </p:txBody>
      </p:sp>
    </p:spTree>
    <p:extLst>
      <p:ext uri="{BB962C8B-B14F-4D97-AF65-F5344CB8AC3E}">
        <p14:creationId xmlns:p14="http://schemas.microsoft.com/office/powerpoint/2010/main" val="1503136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4D4F14B-6B34-48ED-B5FB-96060E11981E}" type="slidenum">
              <a:rPr lang="en-IN" smtClean="0"/>
              <a:pPr/>
              <a:t>14</a:t>
            </a:fld>
            <a:endParaRPr lang="en-IN"/>
          </a:p>
        </p:txBody>
      </p:sp>
    </p:spTree>
    <p:extLst>
      <p:ext uri="{BB962C8B-B14F-4D97-AF65-F5344CB8AC3E}">
        <p14:creationId xmlns:p14="http://schemas.microsoft.com/office/powerpoint/2010/main" val="343947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5/18/2023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19557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5/18/2023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84360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21124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5/18/2023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1532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5/18/2023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38856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5/18/2023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67663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80456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32836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72041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5/18/2023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52818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5/18/2023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7747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5/18/2023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548550334"/>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image" Target="../media/image6.jpe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80135"/>
            <a:ext cx="7848600" cy="3196465"/>
          </a:xfrm>
        </p:spPr>
        <p:txBody>
          <a:bodyPr/>
          <a:lstStyle/>
          <a:p>
            <a:r>
              <a:rPr lang="en-IN" sz="4200" b="1" cap="none" dirty="0">
                <a:solidFill>
                  <a:srgbClr val="0070C0"/>
                </a:solidFill>
              </a:rPr>
              <a:t>                    </a:t>
            </a:r>
            <a:br>
              <a:rPr lang="en-IN" sz="4200" b="1" cap="none" dirty="0">
                <a:solidFill>
                  <a:srgbClr val="0070C0"/>
                </a:solidFill>
              </a:rPr>
            </a:br>
            <a:r>
              <a:rPr lang="en-IN" b="1" cap="none" dirty="0">
                <a:solidFill>
                  <a:schemeClr val="accent1"/>
                </a:solidFill>
              </a:rPr>
              <a:t>Biomedical Waste Management</a:t>
            </a:r>
            <a:endParaRPr lang="en-IN" b="1" dirty="0">
              <a:solidFill>
                <a:schemeClr val="accent1"/>
              </a:solidFill>
            </a:endParaRPr>
          </a:p>
        </p:txBody>
      </p:sp>
    </p:spTree>
    <p:extLst>
      <p:ext uri="{BB962C8B-B14F-4D97-AF65-F5344CB8AC3E}">
        <p14:creationId xmlns:p14="http://schemas.microsoft.com/office/powerpoint/2010/main" val="440171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800" b="1" dirty="0">
                <a:solidFill>
                  <a:schemeClr val="accent1"/>
                </a:solidFill>
              </a:rPr>
              <a:t>Biomedical Waste</a:t>
            </a:r>
          </a:p>
        </p:txBody>
      </p:sp>
      <p:sp>
        <p:nvSpPr>
          <p:cNvPr id="3" name="Content Placeholder 2"/>
          <p:cNvSpPr>
            <a:spLocks noGrp="1"/>
          </p:cNvSpPr>
          <p:nvPr>
            <p:ph idx="1"/>
          </p:nvPr>
        </p:nvSpPr>
        <p:spPr>
          <a:xfrm>
            <a:off x="628650" y="2285999"/>
            <a:ext cx="7886700" cy="3890963"/>
          </a:xfrm>
        </p:spPr>
        <p:txBody>
          <a:bodyPr>
            <a:normAutofit/>
          </a:bodyPr>
          <a:lstStyle/>
          <a:p>
            <a:pPr>
              <a:buFont typeface="Wingdings" pitchFamily="2" charset="2"/>
              <a:buChar char="q"/>
            </a:pPr>
            <a:r>
              <a:rPr lang="en-US" sz="2400" dirty="0">
                <a:cs typeface="Times New Roman" panose="02020603050405020304" pitchFamily="18" charset="0"/>
              </a:rPr>
              <a:t>Any waste which is generated during the diagnosis, treatment or immunization of human beings or animals or in research activities pertaining there to or in the production or testing of biologicals or in health camps.</a:t>
            </a:r>
            <a:endParaRPr lang="en-IN" sz="2400" dirty="0">
              <a:cs typeface="Times New Roman" panose="02020603050405020304" pitchFamily="18" charset="0"/>
            </a:endParaRPr>
          </a:p>
        </p:txBody>
      </p:sp>
    </p:spTree>
    <p:extLst>
      <p:ext uri="{BB962C8B-B14F-4D97-AF65-F5344CB8AC3E}">
        <p14:creationId xmlns:p14="http://schemas.microsoft.com/office/powerpoint/2010/main" val="2219029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solidFill>
                  <a:schemeClr val="accent1"/>
                </a:solidFill>
              </a:rPr>
              <a:t>Biomedical waste statistics</a:t>
            </a:r>
          </a:p>
        </p:txBody>
      </p:sp>
      <p:sp>
        <p:nvSpPr>
          <p:cNvPr id="3" name="Content Placeholder 2"/>
          <p:cNvSpPr>
            <a:spLocks noGrp="1"/>
          </p:cNvSpPr>
          <p:nvPr>
            <p:ph idx="1"/>
          </p:nvPr>
        </p:nvSpPr>
        <p:spPr>
          <a:xfrm>
            <a:off x="809997" y="1905000"/>
            <a:ext cx="7524003" cy="4343399"/>
          </a:xfrm>
        </p:spPr>
        <p:txBody>
          <a:bodyPr>
            <a:noAutofit/>
          </a:bodyPr>
          <a:lstStyle/>
          <a:p>
            <a:pPr>
              <a:buFont typeface="Wingdings" pitchFamily="2" charset="2"/>
              <a:buChar char="Ø"/>
            </a:pPr>
            <a:r>
              <a:rPr lang="en-US" sz="2400" dirty="0"/>
              <a:t>Developed Countries- 1-5kg/bed/day, with variation   </a:t>
            </a:r>
          </a:p>
          <a:p>
            <a:pPr>
              <a:buNone/>
            </a:pPr>
            <a:r>
              <a:rPr lang="en-US" sz="2400" dirty="0"/>
              <a:t>                                       among countries.</a:t>
            </a:r>
          </a:p>
          <a:p>
            <a:pPr>
              <a:buNone/>
            </a:pPr>
            <a:endParaRPr lang="en-US" sz="2400" dirty="0"/>
          </a:p>
          <a:p>
            <a:pPr>
              <a:buFont typeface="Wingdings" pitchFamily="2" charset="2"/>
              <a:buChar char="Ø"/>
            </a:pPr>
            <a:r>
              <a:rPr lang="en-US" sz="2400" dirty="0"/>
              <a:t>In India-</a:t>
            </a:r>
          </a:p>
          <a:p>
            <a:pPr>
              <a:buNone/>
            </a:pPr>
            <a:r>
              <a:rPr lang="en-US" sz="2400" dirty="0"/>
              <a:t>                 - 1-2kg/bed/day with variation among Govt. and   </a:t>
            </a:r>
          </a:p>
          <a:p>
            <a:pPr>
              <a:buNone/>
            </a:pPr>
            <a:r>
              <a:rPr lang="en-US" sz="2400" dirty="0"/>
              <a:t>                    private establishments.</a:t>
            </a:r>
          </a:p>
          <a:p>
            <a:pPr>
              <a:buNone/>
            </a:pPr>
            <a:r>
              <a:rPr lang="en-US" sz="2400" dirty="0"/>
              <a:t>                 - Approximately 506.74 tons/day wastes    </a:t>
            </a:r>
          </a:p>
          <a:p>
            <a:pPr>
              <a:buNone/>
            </a:pPr>
            <a:r>
              <a:rPr lang="en-US" sz="2400" dirty="0"/>
              <a:t>                    generated.</a:t>
            </a:r>
          </a:p>
          <a:p>
            <a:pPr>
              <a:buNone/>
            </a:pPr>
            <a:r>
              <a:rPr lang="en-US" sz="2400" dirty="0"/>
              <a:t>                 -  Out of which only 57% waste undergoes   </a:t>
            </a:r>
          </a:p>
          <a:p>
            <a:pPr>
              <a:buNone/>
            </a:pPr>
            <a:r>
              <a:rPr lang="en-US" sz="2400" dirty="0"/>
              <a:t>                     proper treatment</a:t>
            </a:r>
          </a:p>
          <a:p>
            <a:pPr>
              <a:buNone/>
            </a:pPr>
            <a:r>
              <a:rPr lang="en-US" sz="2400" dirty="0"/>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800" b="1" dirty="0">
                <a:solidFill>
                  <a:schemeClr val="accent1"/>
                </a:solidFill>
              </a:rPr>
              <a:t>Sources</a:t>
            </a:r>
          </a:p>
        </p:txBody>
      </p:sp>
      <p:sp>
        <p:nvSpPr>
          <p:cNvPr id="3" name="Content Placeholder 2"/>
          <p:cNvSpPr>
            <a:spLocks noGrp="1"/>
          </p:cNvSpPr>
          <p:nvPr>
            <p:ph sz="half" idx="2"/>
          </p:nvPr>
        </p:nvSpPr>
        <p:spPr>
          <a:xfrm>
            <a:off x="809996" y="1828800"/>
            <a:ext cx="3687391" cy="4032251"/>
          </a:xfrm>
        </p:spPr>
        <p:txBody>
          <a:bodyPr>
            <a:noAutofit/>
          </a:bodyPr>
          <a:lstStyle/>
          <a:p>
            <a:pPr marL="514350" indent="-514350">
              <a:buFont typeface="+mj-lt"/>
              <a:buAutoNum type="arabicPeriod"/>
            </a:pPr>
            <a:r>
              <a:rPr lang="en-IN" sz="2400" dirty="0"/>
              <a:t>Hospitals </a:t>
            </a:r>
          </a:p>
          <a:p>
            <a:pPr marL="514350" indent="-514350">
              <a:buFont typeface="+mj-lt"/>
              <a:buAutoNum type="arabicPeriod"/>
            </a:pPr>
            <a:r>
              <a:rPr lang="en-IN" sz="2400" dirty="0"/>
              <a:t>Nursing Homes</a:t>
            </a:r>
          </a:p>
          <a:p>
            <a:pPr marL="514350" indent="-514350">
              <a:buFont typeface="+mj-lt"/>
              <a:buAutoNum type="arabicPeriod"/>
            </a:pPr>
            <a:r>
              <a:rPr lang="en-IN" sz="2400" dirty="0"/>
              <a:t>Clinics</a:t>
            </a:r>
          </a:p>
          <a:p>
            <a:pPr marL="514350" indent="-514350">
              <a:buFont typeface="+mj-lt"/>
              <a:buAutoNum type="arabicPeriod"/>
            </a:pPr>
            <a:r>
              <a:rPr lang="en-IN" sz="2400" dirty="0"/>
              <a:t>Dispensaries</a:t>
            </a:r>
          </a:p>
          <a:p>
            <a:pPr marL="514350" indent="-514350">
              <a:buFont typeface="+mj-lt"/>
              <a:buAutoNum type="arabicPeriod"/>
            </a:pPr>
            <a:r>
              <a:rPr lang="en-IN" sz="2400" dirty="0"/>
              <a:t>Veterinary Institutions</a:t>
            </a:r>
          </a:p>
          <a:p>
            <a:pPr marL="514350" indent="-514350">
              <a:buFont typeface="+mj-lt"/>
              <a:buAutoNum type="arabicPeriod"/>
            </a:pPr>
            <a:r>
              <a:rPr lang="en-IN" sz="2400" dirty="0"/>
              <a:t>Animal Houses</a:t>
            </a:r>
          </a:p>
          <a:p>
            <a:pPr marL="457200" indent="-457200">
              <a:buFont typeface="+mj-lt"/>
              <a:buAutoNum type="arabicPeriod"/>
            </a:pPr>
            <a:r>
              <a:rPr lang="en-IN" sz="2400" dirty="0"/>
              <a:t>Pathology Laboratories</a:t>
            </a:r>
          </a:p>
          <a:p>
            <a:pPr marL="457200" indent="-457200">
              <a:buFont typeface="+mj-lt"/>
              <a:buAutoNum type="arabicPeriod"/>
            </a:pPr>
            <a:r>
              <a:rPr lang="en-IN" sz="2400" dirty="0"/>
              <a:t>Blood Banks</a:t>
            </a:r>
          </a:p>
          <a:p>
            <a:pPr marL="457200" indent="-457200">
              <a:buFont typeface="+mj-lt"/>
              <a:buAutoNum type="arabicPeriod"/>
            </a:pPr>
            <a:r>
              <a:rPr lang="en-IN" sz="2400" dirty="0"/>
              <a:t>AYUSH Hospitals</a:t>
            </a:r>
          </a:p>
          <a:p>
            <a:pPr marL="457200" indent="-457200">
              <a:buFont typeface="+mj-lt"/>
              <a:buAutoNum type="arabicPeriod"/>
            </a:pPr>
            <a:r>
              <a:rPr lang="en-IN" sz="2400" dirty="0"/>
              <a:t>Clinical Establishments</a:t>
            </a:r>
            <a:endParaRPr lang="en-IN" sz="2400" dirty="0">
              <a:solidFill>
                <a:srgbClr val="7030A0"/>
              </a:solidFill>
            </a:endParaRPr>
          </a:p>
        </p:txBody>
      </p:sp>
      <p:sp>
        <p:nvSpPr>
          <p:cNvPr id="6" name="Content Placeholder 5"/>
          <p:cNvSpPr>
            <a:spLocks noGrp="1"/>
          </p:cNvSpPr>
          <p:nvPr>
            <p:ph sz="quarter" idx="4"/>
          </p:nvPr>
        </p:nvSpPr>
        <p:spPr>
          <a:xfrm>
            <a:off x="4999408" y="1828800"/>
            <a:ext cx="3687391" cy="4032251"/>
          </a:xfrm>
        </p:spPr>
        <p:txBody>
          <a:bodyPr>
            <a:noAutofit/>
          </a:bodyPr>
          <a:lstStyle/>
          <a:p>
            <a:pPr marL="457200" indent="-457200">
              <a:buFont typeface="+mj-lt"/>
              <a:buAutoNum type="arabicPeriod" startAt="11"/>
            </a:pPr>
            <a:r>
              <a:rPr lang="en-IN" sz="2400" dirty="0"/>
              <a:t>Research Institutions</a:t>
            </a:r>
          </a:p>
          <a:p>
            <a:pPr marL="457200" indent="-457200">
              <a:buFont typeface="+mj-lt"/>
              <a:buAutoNum type="arabicPeriod" startAt="11"/>
            </a:pPr>
            <a:r>
              <a:rPr lang="en-IN" sz="2400" dirty="0"/>
              <a:t>Educational Institutions</a:t>
            </a:r>
          </a:p>
          <a:p>
            <a:pPr marL="457200" indent="-457200">
              <a:buFont typeface="+mj-lt"/>
              <a:buAutoNum type="arabicPeriod" startAt="11"/>
            </a:pPr>
            <a:r>
              <a:rPr lang="en-IN" sz="2400" dirty="0"/>
              <a:t>Health Camps</a:t>
            </a:r>
          </a:p>
          <a:p>
            <a:pPr marL="457200" indent="-457200">
              <a:buFont typeface="+mj-lt"/>
              <a:buAutoNum type="arabicPeriod" startAt="11"/>
            </a:pPr>
            <a:r>
              <a:rPr lang="en-IN" sz="2400" dirty="0"/>
              <a:t>Medical Camps</a:t>
            </a:r>
          </a:p>
          <a:p>
            <a:pPr marL="457200" indent="-457200">
              <a:buFont typeface="+mj-lt"/>
              <a:buAutoNum type="arabicPeriod" startAt="11"/>
            </a:pPr>
            <a:r>
              <a:rPr lang="en-IN" sz="2400" dirty="0"/>
              <a:t>Surgical Camps</a:t>
            </a:r>
          </a:p>
          <a:p>
            <a:pPr marL="457200" indent="-457200">
              <a:buFont typeface="+mj-lt"/>
              <a:buAutoNum type="arabicPeriod" startAt="11"/>
            </a:pPr>
            <a:r>
              <a:rPr lang="en-IN" sz="2400" dirty="0"/>
              <a:t>Vaccination Camps</a:t>
            </a:r>
          </a:p>
          <a:p>
            <a:pPr marL="457200" indent="-457200">
              <a:buFont typeface="+mj-lt"/>
              <a:buAutoNum type="arabicPeriod" startAt="11"/>
            </a:pPr>
            <a:r>
              <a:rPr lang="en-IN" sz="2400" dirty="0"/>
              <a:t>Blood Donation Camps</a:t>
            </a:r>
          </a:p>
          <a:p>
            <a:pPr marL="457200" indent="-457200">
              <a:buFont typeface="+mj-lt"/>
              <a:buAutoNum type="arabicPeriod" startAt="11"/>
            </a:pPr>
            <a:r>
              <a:rPr lang="en-IN" sz="2400" dirty="0"/>
              <a:t>First Aids Rooms of Schools</a:t>
            </a:r>
          </a:p>
          <a:p>
            <a:pPr marL="457200" indent="-457200">
              <a:buFont typeface="+mj-lt"/>
              <a:buAutoNum type="arabicPeriod" startAt="11"/>
            </a:pPr>
            <a:r>
              <a:rPr lang="en-IN" sz="2400" dirty="0"/>
              <a:t>Forensic Labs</a:t>
            </a:r>
          </a:p>
          <a:p>
            <a:pPr marL="457200" indent="-457200">
              <a:buFont typeface="+mj-lt"/>
              <a:buAutoNum type="arabicPeriod" startAt="11"/>
            </a:pPr>
            <a:r>
              <a:rPr lang="en-IN" sz="2400" dirty="0"/>
              <a:t>Research Labs</a:t>
            </a:r>
          </a:p>
        </p:txBody>
      </p:sp>
    </p:spTree>
    <p:extLst>
      <p:ext uri="{BB962C8B-B14F-4D97-AF65-F5344CB8AC3E}">
        <p14:creationId xmlns:p14="http://schemas.microsoft.com/office/powerpoint/2010/main" val="1471416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4C8525-1911-924D-95D9-76585D0ACBE4}"/>
              </a:ext>
            </a:extLst>
          </p:cNvPr>
          <p:cNvSpPr>
            <a:spLocks noGrp="1"/>
          </p:cNvSpPr>
          <p:nvPr>
            <p:ph type="title"/>
          </p:nvPr>
        </p:nvSpPr>
        <p:spPr/>
        <p:txBody>
          <a:bodyPr>
            <a:noAutofit/>
          </a:bodyPr>
          <a:lstStyle/>
          <a:p>
            <a:r>
              <a:rPr lang="en-US" sz="3200" b="1" dirty="0">
                <a:solidFill>
                  <a:schemeClr val="accent1"/>
                </a:solidFill>
              </a:rPr>
              <a:t>Comparison of </a:t>
            </a:r>
            <a:r>
              <a:rPr lang="en-IN" sz="3200" b="1" dirty="0">
                <a:solidFill>
                  <a:schemeClr val="accent1"/>
                </a:solidFill>
              </a:rPr>
              <a:t>Bio-medical Waste (Management &amp; Handling) Rules, 1998 with Bio-medical Waste Management Rules, 2016</a:t>
            </a:r>
            <a:endParaRPr lang="en-US" sz="3200" b="1" dirty="0">
              <a:solidFill>
                <a:schemeClr val="accent1"/>
              </a:solidFill>
            </a:endParaRPr>
          </a:p>
        </p:txBody>
      </p:sp>
      <p:sp>
        <p:nvSpPr>
          <p:cNvPr id="3" name="Text Placeholder 2">
            <a:extLst>
              <a:ext uri="{FF2B5EF4-FFF2-40B4-BE49-F238E27FC236}">
                <a16:creationId xmlns:a16="http://schemas.microsoft.com/office/drawing/2014/main" xmlns="" id="{417F3F6F-64E1-164D-A4D6-307206BC3F35}"/>
              </a:ext>
            </a:extLst>
          </p:cNvPr>
          <p:cNvSpPr>
            <a:spLocks noGrp="1"/>
          </p:cNvSpPr>
          <p:nvPr>
            <p:ph type="body" idx="1"/>
          </p:nvPr>
        </p:nvSpPr>
        <p:spPr>
          <a:xfrm>
            <a:off x="629842" y="2285999"/>
            <a:ext cx="3868340" cy="823912"/>
          </a:xfrm>
        </p:spPr>
        <p:txBody>
          <a:bodyPr>
            <a:noAutofit/>
          </a:bodyPr>
          <a:lstStyle/>
          <a:p>
            <a:r>
              <a:rPr lang="en-IN" dirty="0"/>
              <a:t>Bio-medical Waste (Management &amp; Handling) Rules, 1998</a:t>
            </a:r>
            <a:endParaRPr lang="en-US" dirty="0"/>
          </a:p>
        </p:txBody>
      </p:sp>
      <p:sp>
        <p:nvSpPr>
          <p:cNvPr id="4" name="Content Placeholder 3">
            <a:extLst>
              <a:ext uri="{FF2B5EF4-FFF2-40B4-BE49-F238E27FC236}">
                <a16:creationId xmlns:a16="http://schemas.microsoft.com/office/drawing/2014/main" xmlns="" id="{D54B0289-5A24-684A-A4B2-50D5A4FC9511}"/>
              </a:ext>
            </a:extLst>
          </p:cNvPr>
          <p:cNvSpPr>
            <a:spLocks noGrp="1"/>
          </p:cNvSpPr>
          <p:nvPr>
            <p:ph sz="half" idx="2"/>
          </p:nvPr>
        </p:nvSpPr>
        <p:spPr>
          <a:xfrm>
            <a:off x="629842" y="3248021"/>
            <a:ext cx="3868340" cy="3609979"/>
          </a:xfrm>
        </p:spPr>
        <p:txBody>
          <a:bodyPr>
            <a:normAutofit/>
          </a:bodyPr>
          <a:lstStyle/>
          <a:p>
            <a:r>
              <a:rPr lang="en-US" sz="2400" dirty="0"/>
              <a:t>Occupier with more than 1000 patients per month or more to obtain authorization.</a:t>
            </a:r>
          </a:p>
          <a:p>
            <a:r>
              <a:rPr lang="en-US" sz="2400" dirty="0"/>
              <a:t>Operator duties absent.</a:t>
            </a:r>
          </a:p>
          <a:p>
            <a:r>
              <a:rPr lang="en-US" sz="2400" dirty="0"/>
              <a:t>Bio-medical waste classified into 10 categories.</a:t>
            </a:r>
          </a:p>
        </p:txBody>
      </p:sp>
      <p:sp>
        <p:nvSpPr>
          <p:cNvPr id="5" name="Text Placeholder 4">
            <a:extLst>
              <a:ext uri="{FF2B5EF4-FFF2-40B4-BE49-F238E27FC236}">
                <a16:creationId xmlns:a16="http://schemas.microsoft.com/office/drawing/2014/main" xmlns="" id="{C8E6B10D-362D-974B-8E91-72D5458BF3DE}"/>
              </a:ext>
            </a:extLst>
          </p:cNvPr>
          <p:cNvSpPr>
            <a:spLocks noGrp="1"/>
          </p:cNvSpPr>
          <p:nvPr>
            <p:ph type="body" sz="quarter" idx="3"/>
          </p:nvPr>
        </p:nvSpPr>
        <p:spPr>
          <a:xfrm>
            <a:off x="4645820" y="1690688"/>
            <a:ext cx="3887391" cy="1128711"/>
          </a:xfrm>
        </p:spPr>
        <p:txBody>
          <a:bodyPr>
            <a:normAutofit/>
          </a:bodyPr>
          <a:lstStyle/>
          <a:p>
            <a:r>
              <a:rPr lang="en-IN" dirty="0"/>
              <a:t>Bio-medical Waste Management Rules, 2016</a:t>
            </a:r>
            <a:endParaRPr lang="en-US" dirty="0"/>
          </a:p>
        </p:txBody>
      </p:sp>
      <p:sp>
        <p:nvSpPr>
          <p:cNvPr id="6" name="Content Placeholder 5">
            <a:extLst>
              <a:ext uri="{FF2B5EF4-FFF2-40B4-BE49-F238E27FC236}">
                <a16:creationId xmlns:a16="http://schemas.microsoft.com/office/drawing/2014/main" xmlns="" id="{7F2B0E28-1387-FF4E-9870-809507224EEE}"/>
              </a:ext>
            </a:extLst>
          </p:cNvPr>
          <p:cNvSpPr>
            <a:spLocks noGrp="1"/>
          </p:cNvSpPr>
          <p:nvPr>
            <p:ph sz="quarter" idx="4"/>
          </p:nvPr>
        </p:nvSpPr>
        <p:spPr>
          <a:xfrm>
            <a:off x="4629150" y="3248019"/>
            <a:ext cx="3887391" cy="3244854"/>
          </a:xfrm>
        </p:spPr>
        <p:txBody>
          <a:bodyPr>
            <a:normAutofit/>
          </a:bodyPr>
          <a:lstStyle/>
          <a:p>
            <a:r>
              <a:rPr lang="en-US" sz="2400" dirty="0"/>
              <a:t>Every occupier generating BMW, including health camp and </a:t>
            </a:r>
            <a:r>
              <a:rPr lang="en-US" sz="2400" dirty="0" err="1"/>
              <a:t>Ayush</a:t>
            </a:r>
            <a:r>
              <a:rPr lang="en-US" sz="2400" dirty="0"/>
              <a:t> require to obtain authorization.</a:t>
            </a:r>
          </a:p>
          <a:p>
            <a:r>
              <a:rPr lang="en-US" sz="2400" dirty="0"/>
              <a:t>Duties of the operator listed.</a:t>
            </a:r>
          </a:p>
          <a:p>
            <a:r>
              <a:rPr lang="en-US" sz="2400" dirty="0"/>
              <a:t>Bio-medical waste divided into 4 categories.</a:t>
            </a:r>
          </a:p>
          <a:p>
            <a:endParaRPr lang="en-US" dirty="0"/>
          </a:p>
        </p:txBody>
      </p:sp>
    </p:spTree>
    <p:extLst>
      <p:ext uri="{BB962C8B-B14F-4D97-AF65-F5344CB8AC3E}">
        <p14:creationId xmlns:p14="http://schemas.microsoft.com/office/powerpoint/2010/main" val="2340849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xmlns="" id="{92953CBA-DFE7-5647-BD8B-6A0EA4240C8B}"/>
              </a:ext>
            </a:extLst>
          </p:cNvPr>
          <p:cNvSpPr>
            <a:spLocks noGrp="1"/>
          </p:cNvSpPr>
          <p:nvPr>
            <p:ph type="body" idx="1"/>
          </p:nvPr>
        </p:nvSpPr>
        <p:spPr>
          <a:xfrm>
            <a:off x="629842" y="838200"/>
            <a:ext cx="3868340" cy="1666875"/>
          </a:xfrm>
        </p:spPr>
        <p:txBody>
          <a:bodyPr>
            <a:normAutofit fontScale="92500"/>
          </a:bodyPr>
          <a:lstStyle/>
          <a:p>
            <a:r>
              <a:rPr lang="en-IN" sz="3400" dirty="0">
                <a:solidFill>
                  <a:schemeClr val="accent1"/>
                </a:solidFill>
              </a:rPr>
              <a:t>Bio-medical Waste (Management &amp; Handling) Rules, 1998</a:t>
            </a:r>
            <a:endParaRPr lang="en-US" sz="3400" dirty="0">
              <a:solidFill>
                <a:schemeClr val="accent1"/>
              </a:solidFill>
            </a:endParaRPr>
          </a:p>
          <a:p>
            <a:endParaRPr lang="en-US" dirty="0"/>
          </a:p>
        </p:txBody>
      </p:sp>
      <p:sp>
        <p:nvSpPr>
          <p:cNvPr id="9" name="Content Placeholder 8">
            <a:extLst>
              <a:ext uri="{FF2B5EF4-FFF2-40B4-BE49-F238E27FC236}">
                <a16:creationId xmlns:a16="http://schemas.microsoft.com/office/drawing/2014/main" xmlns="" id="{8876EA55-A944-B64E-BACB-FAAF7BC002FE}"/>
              </a:ext>
            </a:extLst>
          </p:cNvPr>
          <p:cNvSpPr>
            <a:spLocks noGrp="1"/>
          </p:cNvSpPr>
          <p:nvPr>
            <p:ph sz="half" idx="2"/>
          </p:nvPr>
        </p:nvSpPr>
        <p:spPr>
          <a:xfrm>
            <a:off x="629842" y="2505074"/>
            <a:ext cx="3868340" cy="3819525"/>
          </a:xfrm>
        </p:spPr>
        <p:txBody>
          <a:bodyPr>
            <a:normAutofit/>
          </a:bodyPr>
          <a:lstStyle/>
          <a:p>
            <a:r>
              <a:rPr lang="en-US" sz="2400" dirty="0"/>
              <a:t>Rules restricted to HCE’s with more than 1000 patients per month.</a:t>
            </a:r>
          </a:p>
          <a:p>
            <a:r>
              <a:rPr lang="en-US" sz="2400" dirty="0"/>
              <a:t>Rules permits on-site treatment and disposal of biomedical waste through common bio-medical waste treatment facility (CBMWTF)</a:t>
            </a:r>
          </a:p>
        </p:txBody>
      </p:sp>
      <p:sp>
        <p:nvSpPr>
          <p:cNvPr id="10" name="Text Placeholder 9">
            <a:extLst>
              <a:ext uri="{FF2B5EF4-FFF2-40B4-BE49-F238E27FC236}">
                <a16:creationId xmlns:a16="http://schemas.microsoft.com/office/drawing/2014/main" xmlns="" id="{ACD53991-5E63-2A4A-B8DD-D7598D4603E6}"/>
              </a:ext>
            </a:extLst>
          </p:cNvPr>
          <p:cNvSpPr>
            <a:spLocks noGrp="1"/>
          </p:cNvSpPr>
          <p:nvPr>
            <p:ph type="body" sz="quarter" idx="3"/>
          </p:nvPr>
        </p:nvSpPr>
        <p:spPr>
          <a:xfrm>
            <a:off x="4629150" y="838200"/>
            <a:ext cx="3887391" cy="1524001"/>
          </a:xfrm>
        </p:spPr>
        <p:txBody>
          <a:bodyPr>
            <a:normAutofit/>
          </a:bodyPr>
          <a:lstStyle/>
          <a:p>
            <a:r>
              <a:rPr lang="en-IN" sz="3100" dirty="0">
                <a:solidFill>
                  <a:schemeClr val="accent1"/>
                </a:solidFill>
              </a:rPr>
              <a:t>Bio-medical Waste Management Rules, 2016</a:t>
            </a:r>
            <a:endParaRPr lang="en-US" sz="3100" dirty="0">
              <a:solidFill>
                <a:schemeClr val="accent1"/>
              </a:solidFill>
            </a:endParaRPr>
          </a:p>
          <a:p>
            <a:endParaRPr lang="en-US" dirty="0"/>
          </a:p>
        </p:txBody>
      </p:sp>
      <p:sp>
        <p:nvSpPr>
          <p:cNvPr id="13" name="Content Placeholder 12">
            <a:extLst>
              <a:ext uri="{FF2B5EF4-FFF2-40B4-BE49-F238E27FC236}">
                <a16:creationId xmlns:a16="http://schemas.microsoft.com/office/drawing/2014/main" xmlns="" id="{0F08AA70-CEB7-6D49-ABEA-051A8F2D4BFB}"/>
              </a:ext>
            </a:extLst>
          </p:cNvPr>
          <p:cNvSpPr>
            <a:spLocks noGrp="1"/>
          </p:cNvSpPr>
          <p:nvPr>
            <p:ph sz="quarter" idx="4"/>
          </p:nvPr>
        </p:nvSpPr>
        <p:spPr>
          <a:xfrm>
            <a:off x="4629150" y="2505075"/>
            <a:ext cx="3887391" cy="3819524"/>
          </a:xfrm>
        </p:spPr>
        <p:txBody>
          <a:bodyPr>
            <a:normAutofit/>
          </a:bodyPr>
          <a:lstStyle/>
          <a:p>
            <a:r>
              <a:rPr lang="en-US" sz="2400" dirty="0"/>
              <a:t>Treatment and disposal of biomedical waste mandatory for all HCE’s.</a:t>
            </a:r>
          </a:p>
          <a:p>
            <a:r>
              <a:rPr lang="en-US" sz="2400" dirty="0"/>
              <a:t>Permits HCF to have on-site treatment provided if there is no CBMWTF within a distance of 75 </a:t>
            </a:r>
            <a:r>
              <a:rPr lang="en-US" sz="2400" dirty="0" err="1"/>
              <a:t>kms</a:t>
            </a:r>
            <a:r>
              <a:rPr lang="en-US" sz="2400" dirty="0"/>
              <a:t>.</a:t>
            </a:r>
          </a:p>
        </p:txBody>
      </p:sp>
    </p:spTree>
    <p:extLst>
      <p:ext uri="{BB962C8B-B14F-4D97-AF65-F5344CB8AC3E}">
        <p14:creationId xmlns:p14="http://schemas.microsoft.com/office/powerpoint/2010/main" val="38803582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xmlns="" id="{A100E1E7-3681-C249-A76E-C5D0E1A60F90}"/>
              </a:ext>
            </a:extLst>
          </p:cNvPr>
          <p:cNvSpPr>
            <a:spLocks noGrp="1"/>
          </p:cNvSpPr>
          <p:nvPr>
            <p:ph type="body" idx="1"/>
          </p:nvPr>
        </p:nvSpPr>
        <p:spPr>
          <a:xfrm>
            <a:off x="629842" y="762000"/>
            <a:ext cx="3868340" cy="1743075"/>
          </a:xfrm>
        </p:spPr>
        <p:txBody>
          <a:bodyPr>
            <a:normAutofit/>
          </a:bodyPr>
          <a:lstStyle/>
          <a:p>
            <a:r>
              <a:rPr lang="en-IN" dirty="0">
                <a:solidFill>
                  <a:schemeClr val="accent1"/>
                </a:solidFill>
              </a:rPr>
              <a:t>Bio-medical Waste (Management &amp; Handling) Rules, 1998</a:t>
            </a:r>
            <a:endParaRPr lang="en-US" dirty="0">
              <a:solidFill>
                <a:schemeClr val="accent1"/>
              </a:solidFill>
            </a:endParaRPr>
          </a:p>
          <a:p>
            <a:endParaRPr lang="en-US" dirty="0"/>
          </a:p>
        </p:txBody>
      </p:sp>
      <p:sp>
        <p:nvSpPr>
          <p:cNvPr id="4" name="Content Placeholder 3">
            <a:extLst>
              <a:ext uri="{FF2B5EF4-FFF2-40B4-BE49-F238E27FC236}">
                <a16:creationId xmlns:a16="http://schemas.microsoft.com/office/drawing/2014/main" xmlns="" id="{84C56E5C-7E8A-454A-AF16-8ED26D68F596}"/>
              </a:ext>
            </a:extLst>
          </p:cNvPr>
          <p:cNvSpPr>
            <a:spLocks noGrp="1"/>
          </p:cNvSpPr>
          <p:nvPr>
            <p:ph sz="half" idx="2"/>
          </p:nvPr>
        </p:nvSpPr>
        <p:spPr>
          <a:xfrm>
            <a:off x="629842" y="2505074"/>
            <a:ext cx="3868340" cy="3971925"/>
          </a:xfrm>
        </p:spPr>
        <p:txBody>
          <a:bodyPr>
            <a:normAutofit/>
          </a:bodyPr>
          <a:lstStyle/>
          <a:p>
            <a:r>
              <a:rPr lang="en-US" sz="2400" dirty="0"/>
              <a:t>No format for annual report prescribed.</a:t>
            </a:r>
          </a:p>
          <a:p>
            <a:r>
              <a:rPr lang="en-US" sz="2400" dirty="0"/>
              <a:t>Schedule I, II, III, IV &amp; V.</a:t>
            </a:r>
          </a:p>
          <a:p>
            <a:r>
              <a:rPr lang="en-US" sz="2400" dirty="0"/>
              <a:t>Prescribed authority i.e., State Pollution Control Board/ </a:t>
            </a:r>
            <a:r>
              <a:rPr lang="en-IN" sz="2400" dirty="0"/>
              <a:t>Pollution Control Board.</a:t>
            </a:r>
            <a:endParaRPr lang="en-US" sz="2400" dirty="0"/>
          </a:p>
        </p:txBody>
      </p:sp>
      <p:sp>
        <p:nvSpPr>
          <p:cNvPr id="5" name="Text Placeholder 4">
            <a:extLst>
              <a:ext uri="{FF2B5EF4-FFF2-40B4-BE49-F238E27FC236}">
                <a16:creationId xmlns:a16="http://schemas.microsoft.com/office/drawing/2014/main" xmlns="" id="{F0669840-A610-A843-A70E-E0FC68797267}"/>
              </a:ext>
            </a:extLst>
          </p:cNvPr>
          <p:cNvSpPr>
            <a:spLocks noGrp="1"/>
          </p:cNvSpPr>
          <p:nvPr>
            <p:ph type="body" sz="quarter" idx="3"/>
          </p:nvPr>
        </p:nvSpPr>
        <p:spPr>
          <a:xfrm>
            <a:off x="4629150" y="762001"/>
            <a:ext cx="3887391" cy="1371600"/>
          </a:xfrm>
        </p:spPr>
        <p:txBody>
          <a:bodyPr>
            <a:normAutofit/>
          </a:bodyPr>
          <a:lstStyle/>
          <a:p>
            <a:r>
              <a:rPr lang="en-IN" dirty="0">
                <a:solidFill>
                  <a:schemeClr val="accent1"/>
                </a:solidFill>
              </a:rPr>
              <a:t>Bio-medical Waste Management Rules, 2016</a:t>
            </a:r>
            <a:endParaRPr lang="en-US" dirty="0">
              <a:solidFill>
                <a:schemeClr val="accent1"/>
              </a:solidFill>
            </a:endParaRPr>
          </a:p>
          <a:p>
            <a:endParaRPr lang="en-US" dirty="0"/>
          </a:p>
        </p:txBody>
      </p:sp>
      <p:sp>
        <p:nvSpPr>
          <p:cNvPr id="6" name="Content Placeholder 5">
            <a:extLst>
              <a:ext uri="{FF2B5EF4-FFF2-40B4-BE49-F238E27FC236}">
                <a16:creationId xmlns:a16="http://schemas.microsoft.com/office/drawing/2014/main" xmlns="" id="{3FB0C327-EF82-D84B-988A-2E1DF0963A3B}"/>
              </a:ext>
            </a:extLst>
          </p:cNvPr>
          <p:cNvSpPr>
            <a:spLocks noGrp="1"/>
          </p:cNvSpPr>
          <p:nvPr>
            <p:ph sz="quarter" idx="4"/>
          </p:nvPr>
        </p:nvSpPr>
        <p:spPr>
          <a:xfrm>
            <a:off x="4629150" y="2505075"/>
            <a:ext cx="3887391" cy="3971924"/>
          </a:xfrm>
        </p:spPr>
        <p:txBody>
          <a:bodyPr>
            <a:normAutofit/>
          </a:bodyPr>
          <a:lstStyle/>
          <a:p>
            <a:r>
              <a:rPr lang="en-US" sz="2400" dirty="0"/>
              <a:t>A format for annual report appended with rules.</a:t>
            </a:r>
          </a:p>
          <a:p>
            <a:r>
              <a:rPr lang="en-US" sz="2400" dirty="0"/>
              <a:t>Changes incorporated in schedule I, II, III &amp; IV.</a:t>
            </a:r>
          </a:p>
          <a:p>
            <a:r>
              <a:rPr lang="en-US" sz="2400" dirty="0"/>
              <a:t>List of prescribed authorities and the corresponding duties prescribed under the rules. </a:t>
            </a:r>
          </a:p>
        </p:txBody>
      </p:sp>
    </p:spTree>
    <p:extLst>
      <p:ext uri="{BB962C8B-B14F-4D97-AF65-F5344CB8AC3E}">
        <p14:creationId xmlns:p14="http://schemas.microsoft.com/office/powerpoint/2010/main" val="40147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IN" b="1" dirty="0">
                <a:solidFill>
                  <a:schemeClr val="accent1"/>
                </a:solidFill>
              </a:rPr>
              <a:t>Biomedical Waste Management Rules, 2016</a:t>
            </a:r>
            <a:endParaRPr lang="en-IN" dirty="0">
              <a:solidFill>
                <a:schemeClr val="accent1"/>
              </a:solidFill>
            </a:endParaRPr>
          </a:p>
        </p:txBody>
      </p:sp>
      <p:sp>
        <p:nvSpPr>
          <p:cNvPr id="8" name="Content Placeholder 7"/>
          <p:cNvSpPr>
            <a:spLocks noGrp="1"/>
          </p:cNvSpPr>
          <p:nvPr>
            <p:ph idx="1"/>
          </p:nvPr>
        </p:nvSpPr>
        <p:spPr>
          <a:xfrm>
            <a:off x="628650" y="2209799"/>
            <a:ext cx="7886700" cy="3967163"/>
          </a:xfrm>
        </p:spPr>
        <p:txBody>
          <a:bodyPr/>
          <a:lstStyle/>
          <a:p>
            <a:pPr marL="0" indent="0">
              <a:buNone/>
            </a:pPr>
            <a:r>
              <a:rPr lang="en-US" sz="2400" b="1" dirty="0">
                <a:solidFill>
                  <a:schemeClr val="accent1"/>
                </a:solidFill>
              </a:rPr>
              <a:t>Aim:</a:t>
            </a:r>
          </a:p>
          <a:p>
            <a:pPr marL="0" indent="0">
              <a:buNone/>
            </a:pPr>
            <a:r>
              <a:rPr lang="en-US" sz="2400" dirty="0"/>
              <a:t>To protect the public health and environment. </a:t>
            </a:r>
          </a:p>
          <a:p>
            <a:pPr marL="0" indent="0">
              <a:buNone/>
            </a:pPr>
            <a:endParaRPr lang="en-US" sz="2400" dirty="0"/>
          </a:p>
          <a:p>
            <a:pPr marL="0" indent="0">
              <a:buNone/>
            </a:pPr>
            <a:r>
              <a:rPr lang="en-US" sz="2400" b="1" dirty="0">
                <a:solidFill>
                  <a:schemeClr val="accent1"/>
                </a:solidFill>
              </a:rPr>
              <a:t>Objectives: </a:t>
            </a:r>
          </a:p>
          <a:p>
            <a:pPr marL="457200" indent="-457200">
              <a:buFont typeface="+mj-lt"/>
              <a:buAutoNum type="arabicPeriod"/>
            </a:pPr>
            <a:r>
              <a:rPr lang="en-US" sz="2400" dirty="0"/>
              <a:t>To reduce the magnitude of hazardous wastes.</a:t>
            </a:r>
          </a:p>
          <a:p>
            <a:pPr marL="457200" indent="-457200">
              <a:buFont typeface="+mj-lt"/>
              <a:buAutoNum type="arabicPeriod"/>
            </a:pPr>
            <a:r>
              <a:rPr lang="en-US" sz="2400" dirty="0"/>
              <a:t>To reduce the health and environmental risks.</a:t>
            </a:r>
          </a:p>
          <a:p>
            <a:pPr marL="457200" indent="-457200">
              <a:buFont typeface="+mj-lt"/>
              <a:buAutoNum type="arabicPeriod"/>
            </a:pPr>
            <a:endParaRPr lang="en-IN" sz="2400" dirty="0"/>
          </a:p>
          <a:p>
            <a:pPr marL="457200" indent="-457200">
              <a:buFont typeface="+mj-lt"/>
              <a:buAutoNum type="arabicPeriod"/>
            </a:pPr>
            <a:endParaRPr lang="en-IN" dirty="0"/>
          </a:p>
        </p:txBody>
      </p:sp>
    </p:spTree>
    <p:extLst>
      <p:ext uri="{BB962C8B-B14F-4D97-AF65-F5344CB8AC3E}">
        <p14:creationId xmlns:p14="http://schemas.microsoft.com/office/powerpoint/2010/main" val="1527563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b="1" dirty="0">
                <a:solidFill>
                  <a:schemeClr val="accent1"/>
                </a:solidFill>
              </a:rPr>
              <a:t>Bio-Medical Waste Management Rules-2016</a:t>
            </a:r>
          </a:p>
        </p:txBody>
      </p:sp>
      <p:sp>
        <p:nvSpPr>
          <p:cNvPr id="3" name="Content Placeholder 2"/>
          <p:cNvSpPr>
            <a:spLocks noGrp="1"/>
          </p:cNvSpPr>
          <p:nvPr>
            <p:ph idx="1"/>
          </p:nvPr>
        </p:nvSpPr>
        <p:spPr>
          <a:xfrm>
            <a:off x="762000" y="1962807"/>
            <a:ext cx="7467600" cy="4876800"/>
          </a:xfrm>
        </p:spPr>
        <p:txBody>
          <a:bodyPr>
            <a:normAutofit/>
          </a:bodyPr>
          <a:lstStyle/>
          <a:p>
            <a:endParaRPr lang="en-IN" dirty="0"/>
          </a:p>
          <a:p>
            <a:r>
              <a:rPr lang="en-IN" sz="2400" dirty="0"/>
              <a:t>Schedules: 1 to 4</a:t>
            </a:r>
          </a:p>
          <a:p>
            <a:r>
              <a:rPr lang="en-IN" sz="2400" dirty="0"/>
              <a:t>Form: 1 to 5</a:t>
            </a:r>
          </a:p>
          <a:p>
            <a:r>
              <a:rPr lang="en-IN" sz="2400" dirty="0"/>
              <a:t>Rules: 1 to 18</a:t>
            </a:r>
          </a:p>
          <a:p>
            <a:endParaRPr lang="en-IN" sz="2400" dirty="0"/>
          </a:p>
          <a:p>
            <a:pPr marL="0" indent="0">
              <a:buNone/>
            </a:pPr>
            <a:r>
              <a:rPr lang="en-US" sz="2400" dirty="0">
                <a:solidFill>
                  <a:schemeClr val="accent1"/>
                </a:solidFill>
              </a:rPr>
              <a:t>Central Pollution Control Board (CPCB)</a:t>
            </a:r>
            <a:endParaRPr lang="en-IN" sz="2400" dirty="0">
              <a:solidFill>
                <a:schemeClr val="accent1"/>
              </a:solidFill>
            </a:endParaRPr>
          </a:p>
          <a:p>
            <a:r>
              <a:rPr lang="en-IN" sz="2400" dirty="0"/>
              <a:t>http://cpcb.nic.in/bio-medical-waste-rules/</a:t>
            </a:r>
          </a:p>
          <a:p>
            <a:endParaRPr lang="en-IN" sz="3200" b="1" dirty="0"/>
          </a:p>
        </p:txBody>
      </p:sp>
    </p:spTree>
    <p:extLst>
      <p:ext uri="{BB962C8B-B14F-4D97-AF65-F5344CB8AC3E}">
        <p14:creationId xmlns:p14="http://schemas.microsoft.com/office/powerpoint/2010/main" val="2025694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F69623-2A07-4349-BE3C-B2515F8FB1B2}"/>
              </a:ext>
            </a:extLst>
          </p:cNvPr>
          <p:cNvSpPr>
            <a:spLocks noGrp="1"/>
          </p:cNvSpPr>
          <p:nvPr>
            <p:ph type="title"/>
          </p:nvPr>
        </p:nvSpPr>
        <p:spPr/>
        <p:txBody>
          <a:bodyPr>
            <a:normAutofit/>
          </a:bodyPr>
          <a:lstStyle/>
          <a:p>
            <a:r>
              <a:rPr lang="en-IN" sz="4800" b="1" dirty="0">
                <a:solidFill>
                  <a:schemeClr val="accent1"/>
                </a:solidFill>
              </a:rPr>
              <a:t>Schedules</a:t>
            </a:r>
            <a:endParaRPr lang="en-US" sz="4800" b="1" dirty="0">
              <a:solidFill>
                <a:schemeClr val="accent1"/>
              </a:solidFill>
            </a:endParaRPr>
          </a:p>
        </p:txBody>
      </p:sp>
      <p:sp>
        <p:nvSpPr>
          <p:cNvPr id="3" name="Content Placeholder 2">
            <a:extLst>
              <a:ext uri="{FF2B5EF4-FFF2-40B4-BE49-F238E27FC236}">
                <a16:creationId xmlns:a16="http://schemas.microsoft.com/office/drawing/2014/main" xmlns="" id="{C2155DE5-4EB3-104C-A465-DC053848B4BC}"/>
              </a:ext>
            </a:extLst>
          </p:cNvPr>
          <p:cNvSpPr>
            <a:spLocks noGrp="1"/>
          </p:cNvSpPr>
          <p:nvPr>
            <p:ph idx="1"/>
          </p:nvPr>
        </p:nvSpPr>
        <p:spPr>
          <a:xfrm>
            <a:off x="628650" y="1904999"/>
            <a:ext cx="7886700" cy="4953001"/>
          </a:xfrm>
        </p:spPr>
        <p:txBody>
          <a:bodyPr>
            <a:normAutofit fontScale="40000" lnSpcReduction="20000"/>
          </a:bodyPr>
          <a:lstStyle/>
          <a:p>
            <a:pPr marL="521334" marR="5080">
              <a:lnSpc>
                <a:spcPct val="170000"/>
              </a:lnSpc>
              <a:spcBef>
                <a:spcPts val="100"/>
              </a:spcBef>
              <a:buFont typeface="+mj-lt"/>
              <a:buAutoNum type="arabicPeriod"/>
              <a:tabLst>
                <a:tab pos="521334" algn="l"/>
                <a:tab pos="2293620" algn="l"/>
                <a:tab pos="3455035" algn="l"/>
                <a:tab pos="5075555" algn="l"/>
                <a:tab pos="5882005" algn="l"/>
                <a:tab pos="6823075" algn="l"/>
              </a:tabLst>
            </a:pPr>
            <a:r>
              <a:rPr lang="en-IN" sz="5900" spc="-15" dirty="0"/>
              <a:t>B</a:t>
            </a:r>
            <a:r>
              <a:rPr lang="en-IN" sz="5900" spc="10" dirty="0"/>
              <a:t>i</a:t>
            </a:r>
            <a:r>
              <a:rPr lang="en-IN" sz="5900" dirty="0"/>
              <a:t>ome</a:t>
            </a:r>
            <a:r>
              <a:rPr lang="en-IN" sz="5900" spc="-10" dirty="0"/>
              <a:t>d</a:t>
            </a:r>
            <a:r>
              <a:rPr lang="en-IN" sz="5900" dirty="0"/>
              <a:t>ical </a:t>
            </a:r>
            <a:r>
              <a:rPr lang="en-IN" sz="5900" spc="-15" dirty="0"/>
              <a:t>w</a:t>
            </a:r>
            <a:r>
              <a:rPr lang="en-IN" sz="5900" dirty="0"/>
              <a:t>a</a:t>
            </a:r>
            <a:r>
              <a:rPr lang="en-IN" sz="5900" spc="-5" dirty="0"/>
              <a:t>s</a:t>
            </a:r>
            <a:r>
              <a:rPr lang="en-IN" sz="5900" spc="5" dirty="0"/>
              <a:t>t</a:t>
            </a:r>
            <a:r>
              <a:rPr lang="en-IN" sz="5900" spc="-5" dirty="0"/>
              <a:t>e </a:t>
            </a:r>
            <a:r>
              <a:rPr lang="en-IN" sz="5900" dirty="0"/>
              <a:t>categories a</a:t>
            </a:r>
            <a:r>
              <a:rPr lang="en-IN" sz="5900" spc="-5" dirty="0"/>
              <a:t>n</a:t>
            </a:r>
            <a:r>
              <a:rPr lang="en-IN" sz="5900" dirty="0"/>
              <a:t>d t</a:t>
            </a:r>
            <a:r>
              <a:rPr lang="en-IN" sz="5900" spc="-5" dirty="0"/>
              <a:t>h</a:t>
            </a:r>
            <a:r>
              <a:rPr lang="en-IN" sz="5900" dirty="0"/>
              <a:t>eir segr</a:t>
            </a:r>
            <a:r>
              <a:rPr lang="en-IN" sz="5900" spc="-5" dirty="0"/>
              <a:t>e</a:t>
            </a:r>
            <a:r>
              <a:rPr lang="en-IN" sz="5900" spc="5" dirty="0"/>
              <a:t>g</a:t>
            </a:r>
            <a:r>
              <a:rPr lang="en-IN" sz="5900" dirty="0"/>
              <a:t>atio</a:t>
            </a:r>
            <a:r>
              <a:rPr lang="en-IN" sz="5900" spc="-5" dirty="0"/>
              <a:t>n</a:t>
            </a:r>
            <a:r>
              <a:rPr lang="en-IN" sz="5900" dirty="0"/>
              <a:t>, collection,</a:t>
            </a:r>
            <a:r>
              <a:rPr lang="en-IN" sz="5900" spc="5" dirty="0"/>
              <a:t> </a:t>
            </a:r>
            <a:r>
              <a:rPr lang="en-IN" sz="5900" spc="-5" dirty="0"/>
              <a:t>treatment,</a:t>
            </a:r>
            <a:r>
              <a:rPr lang="en-IN" sz="5900" spc="5" dirty="0"/>
              <a:t> </a:t>
            </a:r>
            <a:r>
              <a:rPr lang="en-IN" sz="5900" spc="-5" dirty="0"/>
              <a:t>processing</a:t>
            </a:r>
            <a:r>
              <a:rPr lang="en-IN" sz="5900" dirty="0"/>
              <a:t> </a:t>
            </a:r>
            <a:r>
              <a:rPr lang="en-IN" sz="5900" spc="-5" dirty="0"/>
              <a:t>and</a:t>
            </a:r>
            <a:r>
              <a:rPr lang="en-IN" sz="5900" spc="-10" dirty="0"/>
              <a:t> </a:t>
            </a:r>
            <a:r>
              <a:rPr lang="en-IN" sz="5900" spc="-5" dirty="0"/>
              <a:t>disposal</a:t>
            </a:r>
            <a:r>
              <a:rPr lang="en-IN" sz="5900" spc="5" dirty="0"/>
              <a:t> </a:t>
            </a:r>
            <a:r>
              <a:rPr lang="en-IN" sz="5900" spc="-5" dirty="0"/>
              <a:t>options.</a:t>
            </a:r>
          </a:p>
          <a:p>
            <a:pPr marL="521334" marR="5080">
              <a:lnSpc>
                <a:spcPct val="170000"/>
              </a:lnSpc>
              <a:spcBef>
                <a:spcPts val="100"/>
              </a:spcBef>
              <a:buFont typeface="+mj-lt"/>
              <a:buAutoNum type="arabicPeriod"/>
              <a:tabLst>
                <a:tab pos="521334" algn="l"/>
                <a:tab pos="2293620" algn="l"/>
                <a:tab pos="3455035" algn="l"/>
                <a:tab pos="5075555" algn="l"/>
                <a:tab pos="5882005" algn="l"/>
                <a:tab pos="6823075" algn="l"/>
              </a:tabLst>
            </a:pPr>
            <a:r>
              <a:rPr lang="en-IN" sz="5900" spc="-5" dirty="0"/>
              <a:t>Standards</a:t>
            </a:r>
            <a:r>
              <a:rPr lang="en-IN" sz="5900" dirty="0"/>
              <a:t> for</a:t>
            </a:r>
            <a:r>
              <a:rPr lang="en-IN" sz="5900" spc="5" dirty="0"/>
              <a:t> </a:t>
            </a:r>
            <a:r>
              <a:rPr lang="en-IN" sz="5900" spc="-5" dirty="0"/>
              <a:t>treatment</a:t>
            </a:r>
            <a:r>
              <a:rPr lang="en-IN" sz="5900" spc="10" dirty="0"/>
              <a:t> </a:t>
            </a:r>
            <a:r>
              <a:rPr lang="en-IN" sz="5900" spc="-5" dirty="0"/>
              <a:t>and disposal</a:t>
            </a:r>
            <a:r>
              <a:rPr lang="en-IN" sz="5900" spc="5" dirty="0"/>
              <a:t> </a:t>
            </a:r>
            <a:r>
              <a:rPr lang="en-IN" sz="5900" dirty="0"/>
              <a:t>of</a:t>
            </a:r>
            <a:r>
              <a:rPr lang="en-IN" sz="5900" spc="10" dirty="0"/>
              <a:t> </a:t>
            </a:r>
            <a:r>
              <a:rPr lang="en-IN" sz="5900" spc="-5" dirty="0"/>
              <a:t>bio-medical</a:t>
            </a:r>
            <a:r>
              <a:rPr lang="en-IN" sz="5900" dirty="0"/>
              <a:t> </a:t>
            </a:r>
            <a:r>
              <a:rPr lang="en-IN" sz="5900" spc="-5" dirty="0"/>
              <a:t>wastes.</a:t>
            </a:r>
          </a:p>
          <a:p>
            <a:pPr marL="521334" marR="5080">
              <a:lnSpc>
                <a:spcPct val="170000"/>
              </a:lnSpc>
              <a:spcBef>
                <a:spcPts val="100"/>
              </a:spcBef>
              <a:buFont typeface="+mj-lt"/>
              <a:buAutoNum type="arabicPeriod"/>
              <a:tabLst>
                <a:tab pos="521334" algn="l"/>
                <a:tab pos="2293620" algn="l"/>
                <a:tab pos="3455035" algn="l"/>
                <a:tab pos="5075555" algn="l"/>
                <a:tab pos="5882005" algn="l"/>
                <a:tab pos="6823075" algn="l"/>
              </a:tabLst>
            </a:pPr>
            <a:r>
              <a:rPr lang="en-IN" sz="5900" spc="-5" dirty="0"/>
              <a:t>List</a:t>
            </a:r>
            <a:r>
              <a:rPr lang="en-IN" sz="5900" spc="10" dirty="0"/>
              <a:t> </a:t>
            </a:r>
            <a:r>
              <a:rPr lang="en-IN" sz="5900" dirty="0"/>
              <a:t>of</a:t>
            </a:r>
            <a:r>
              <a:rPr lang="en-IN" sz="5900" spc="5" dirty="0"/>
              <a:t> </a:t>
            </a:r>
            <a:r>
              <a:rPr lang="en-IN" sz="5900" spc="-5" dirty="0"/>
              <a:t>prescribed authorities</a:t>
            </a:r>
            <a:r>
              <a:rPr lang="en-IN" sz="5900" spc="5" dirty="0"/>
              <a:t> </a:t>
            </a:r>
            <a:r>
              <a:rPr lang="en-IN" sz="5900" spc="-5" dirty="0"/>
              <a:t>and the</a:t>
            </a:r>
            <a:r>
              <a:rPr lang="en-IN" sz="5900" spc="5" dirty="0"/>
              <a:t> </a:t>
            </a:r>
            <a:r>
              <a:rPr lang="en-IN" sz="5900" spc="-5" dirty="0"/>
              <a:t>corresponding</a:t>
            </a:r>
            <a:r>
              <a:rPr lang="en-IN" sz="5900" spc="5" dirty="0"/>
              <a:t> </a:t>
            </a:r>
            <a:r>
              <a:rPr lang="en-IN" sz="5900" spc="-5" dirty="0"/>
              <a:t>duties.</a:t>
            </a:r>
          </a:p>
          <a:p>
            <a:pPr marL="521334">
              <a:lnSpc>
                <a:spcPct val="170000"/>
              </a:lnSpc>
              <a:buFont typeface="+mj-lt"/>
              <a:buAutoNum type="arabicPeriod"/>
              <a:tabLst>
                <a:tab pos="483234" algn="l"/>
              </a:tabLst>
            </a:pPr>
            <a:r>
              <a:rPr lang="en-IN" sz="5900" spc="-5" dirty="0"/>
              <a:t>Label</a:t>
            </a:r>
            <a:r>
              <a:rPr lang="en-IN" sz="5900" dirty="0"/>
              <a:t> for </a:t>
            </a:r>
            <a:r>
              <a:rPr lang="en-IN" sz="5900" spc="-5" dirty="0"/>
              <a:t>bio-medical</a:t>
            </a:r>
            <a:r>
              <a:rPr lang="en-IN" sz="5900" dirty="0"/>
              <a:t> </a:t>
            </a:r>
            <a:r>
              <a:rPr lang="en-IN" sz="5900" spc="-5" dirty="0"/>
              <a:t>waste</a:t>
            </a:r>
            <a:r>
              <a:rPr lang="en-IN" sz="5900" spc="5" dirty="0"/>
              <a:t> </a:t>
            </a:r>
            <a:r>
              <a:rPr lang="en-IN" sz="5900" spc="-5" dirty="0"/>
              <a:t>containers</a:t>
            </a:r>
            <a:r>
              <a:rPr lang="en-IN" sz="5900" dirty="0"/>
              <a:t> or</a:t>
            </a:r>
            <a:r>
              <a:rPr lang="en-IN" sz="5900" spc="-5" dirty="0"/>
              <a:t> </a:t>
            </a:r>
            <a:r>
              <a:rPr lang="en-IN" sz="5900" dirty="0"/>
              <a:t>bags &amp;</a:t>
            </a:r>
            <a:r>
              <a:rPr lang="en-IN" sz="5900" spc="5" dirty="0"/>
              <a:t> </a:t>
            </a:r>
            <a:r>
              <a:rPr lang="en-IN" sz="5900" spc="-5" dirty="0"/>
              <a:t>label</a:t>
            </a:r>
            <a:r>
              <a:rPr lang="en-IN" sz="5900" dirty="0"/>
              <a:t> for </a:t>
            </a:r>
            <a:r>
              <a:rPr lang="en-IN" sz="5900" spc="-5" dirty="0"/>
              <a:t>transporting</a:t>
            </a:r>
            <a:r>
              <a:rPr lang="en-IN" sz="5900" dirty="0"/>
              <a:t> </a:t>
            </a:r>
            <a:r>
              <a:rPr lang="en-IN" sz="5900" spc="-5" dirty="0"/>
              <a:t>bio-medical</a:t>
            </a:r>
            <a:r>
              <a:rPr lang="en-IN" sz="5900" dirty="0"/>
              <a:t> </a:t>
            </a:r>
            <a:r>
              <a:rPr lang="en-IN" sz="5900" spc="-5" dirty="0"/>
              <a:t>waste</a:t>
            </a:r>
            <a:r>
              <a:rPr lang="en-IN" sz="5900" spc="5" dirty="0"/>
              <a:t> </a:t>
            </a:r>
            <a:r>
              <a:rPr lang="en-IN" sz="5900" spc="-5" dirty="0"/>
              <a:t>bags </a:t>
            </a:r>
            <a:r>
              <a:rPr lang="en-IN" sz="5900" dirty="0"/>
              <a:t>or</a:t>
            </a:r>
            <a:r>
              <a:rPr lang="en-IN" sz="5900" spc="-5" dirty="0"/>
              <a:t> containers.</a:t>
            </a:r>
          </a:p>
          <a:p>
            <a:pPr marL="178434" indent="0">
              <a:lnSpc>
                <a:spcPct val="170000"/>
              </a:lnSpc>
              <a:buNone/>
              <a:tabLst>
                <a:tab pos="483234" algn="l"/>
              </a:tabLst>
            </a:pPr>
            <a:endParaRPr lang="en-IN" sz="5900" spc="-5" dirty="0"/>
          </a:p>
          <a:p>
            <a:pPr marL="521334">
              <a:lnSpc>
                <a:spcPct val="170000"/>
              </a:lnSpc>
              <a:buFont typeface="+mj-lt"/>
              <a:buAutoNum type="arabicPeriod"/>
              <a:tabLst>
                <a:tab pos="483234" algn="l"/>
              </a:tabLst>
            </a:pPr>
            <a:endParaRPr lang="en-IN" sz="4400" spc="-5" dirty="0"/>
          </a:p>
          <a:p>
            <a:pPr marL="165735">
              <a:lnSpc>
                <a:spcPct val="170000"/>
              </a:lnSpc>
              <a:spcBef>
                <a:spcPts val="30"/>
              </a:spcBef>
              <a:buFont typeface="+mj-lt"/>
              <a:buAutoNum type="arabicPeriod"/>
            </a:pPr>
            <a:endParaRPr lang="en-IN" sz="4400" dirty="0"/>
          </a:p>
          <a:p>
            <a:endParaRPr lang="en-US" dirty="0"/>
          </a:p>
        </p:txBody>
      </p:sp>
    </p:spTree>
    <p:extLst>
      <p:ext uri="{BB962C8B-B14F-4D97-AF65-F5344CB8AC3E}">
        <p14:creationId xmlns:p14="http://schemas.microsoft.com/office/powerpoint/2010/main" val="522186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EDFE9AE-86FA-EF4F-B4F9-70677CA70DD8}"/>
              </a:ext>
            </a:extLst>
          </p:cNvPr>
          <p:cNvSpPr>
            <a:spLocks noGrp="1"/>
          </p:cNvSpPr>
          <p:nvPr>
            <p:ph type="title"/>
          </p:nvPr>
        </p:nvSpPr>
        <p:spPr/>
        <p:txBody>
          <a:bodyPr>
            <a:normAutofit/>
          </a:bodyPr>
          <a:lstStyle/>
          <a:p>
            <a:r>
              <a:rPr lang="en-IN" sz="4800" b="1" spc="-5" dirty="0">
                <a:solidFill>
                  <a:schemeClr val="accent1"/>
                </a:solidFill>
              </a:rPr>
              <a:t>Label</a:t>
            </a:r>
            <a:r>
              <a:rPr lang="en-IN" sz="4800" b="1" dirty="0">
                <a:solidFill>
                  <a:schemeClr val="accent1"/>
                </a:solidFill>
              </a:rPr>
              <a:t> for </a:t>
            </a:r>
            <a:r>
              <a:rPr lang="en-IN" sz="4800" b="1" spc="-5" dirty="0">
                <a:solidFill>
                  <a:schemeClr val="accent1"/>
                </a:solidFill>
              </a:rPr>
              <a:t>bio-medical</a:t>
            </a:r>
            <a:r>
              <a:rPr lang="en-IN" sz="4800" b="1" dirty="0">
                <a:solidFill>
                  <a:schemeClr val="accent1"/>
                </a:solidFill>
              </a:rPr>
              <a:t> </a:t>
            </a:r>
            <a:r>
              <a:rPr lang="en-IN" sz="4800" b="1" spc="-5" dirty="0">
                <a:solidFill>
                  <a:schemeClr val="accent1"/>
                </a:solidFill>
              </a:rPr>
              <a:t>waste</a:t>
            </a:r>
            <a:endParaRPr lang="en-US" sz="4800" b="1" dirty="0">
              <a:solidFill>
                <a:schemeClr val="accent1"/>
              </a:solidFill>
            </a:endParaRPr>
          </a:p>
        </p:txBody>
      </p:sp>
      <p:sp>
        <p:nvSpPr>
          <p:cNvPr id="5" name="Text Placeholder 4">
            <a:extLst>
              <a:ext uri="{FF2B5EF4-FFF2-40B4-BE49-F238E27FC236}">
                <a16:creationId xmlns:a16="http://schemas.microsoft.com/office/drawing/2014/main" xmlns="" id="{E16A9673-7568-3549-9AFC-DD8B961B1BF8}"/>
              </a:ext>
            </a:extLst>
          </p:cNvPr>
          <p:cNvSpPr>
            <a:spLocks noGrp="1"/>
          </p:cNvSpPr>
          <p:nvPr>
            <p:ph type="body" idx="1"/>
          </p:nvPr>
        </p:nvSpPr>
        <p:spPr/>
        <p:txBody>
          <a:bodyPr>
            <a:normAutofit/>
          </a:bodyPr>
          <a:lstStyle/>
          <a:p>
            <a:pPr algn="ctr"/>
            <a:r>
              <a:rPr lang="en-US" sz="2800" dirty="0"/>
              <a:t>Bio-hazard label</a:t>
            </a:r>
          </a:p>
        </p:txBody>
      </p:sp>
      <p:pic>
        <p:nvPicPr>
          <p:cNvPr id="10" name="Content Placeholder 9">
            <a:extLst>
              <a:ext uri="{FF2B5EF4-FFF2-40B4-BE49-F238E27FC236}">
                <a16:creationId xmlns:a16="http://schemas.microsoft.com/office/drawing/2014/main" xmlns="" id="{A57C1366-DE33-B147-BCFA-197B5BE30AA5}"/>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24609" t="30565" r="49909" b="31256"/>
          <a:stretch/>
        </p:blipFill>
        <p:spPr>
          <a:xfrm>
            <a:off x="1295400" y="3276600"/>
            <a:ext cx="2362200" cy="2400300"/>
          </a:xfrm>
        </p:spPr>
      </p:pic>
      <p:sp>
        <p:nvSpPr>
          <p:cNvPr id="7" name="Text Placeholder 6">
            <a:extLst>
              <a:ext uri="{FF2B5EF4-FFF2-40B4-BE49-F238E27FC236}">
                <a16:creationId xmlns:a16="http://schemas.microsoft.com/office/drawing/2014/main" xmlns="" id="{EAB65468-4F13-9A40-8D57-BCA4F7B728FB}"/>
              </a:ext>
            </a:extLst>
          </p:cNvPr>
          <p:cNvSpPr>
            <a:spLocks noGrp="1"/>
          </p:cNvSpPr>
          <p:nvPr>
            <p:ph type="body" sz="quarter" idx="3"/>
          </p:nvPr>
        </p:nvSpPr>
        <p:spPr/>
        <p:txBody>
          <a:bodyPr>
            <a:normAutofit/>
          </a:bodyPr>
          <a:lstStyle/>
          <a:p>
            <a:pPr algn="ctr"/>
            <a:r>
              <a:rPr lang="en-US" sz="2800" dirty="0"/>
              <a:t>Cytotoxic label</a:t>
            </a:r>
          </a:p>
        </p:txBody>
      </p:sp>
      <p:pic>
        <p:nvPicPr>
          <p:cNvPr id="11" name="Content Placeholder 9">
            <a:extLst>
              <a:ext uri="{FF2B5EF4-FFF2-40B4-BE49-F238E27FC236}">
                <a16:creationId xmlns:a16="http://schemas.microsoft.com/office/drawing/2014/main" xmlns="" id="{64D430F5-10E1-C345-8BE5-C5D3D3085FBE}"/>
              </a:ext>
            </a:extLst>
          </p:cNvPr>
          <p:cNvPicPr>
            <a:picLocks noGrp="1" noChangeAspect="1"/>
          </p:cNvPicPr>
          <p:nvPr>
            <p:ph sz="quarter" idx="4"/>
          </p:nvPr>
        </p:nvPicPr>
        <p:blipFill rotWithShape="1">
          <a:blip r:embed="rId2">
            <a:extLst>
              <a:ext uri="{28A0092B-C50C-407E-A947-70E740481C1C}">
                <a14:useLocalDpi xmlns:a14="http://schemas.microsoft.com/office/drawing/2010/main" val="0"/>
              </a:ext>
            </a:extLst>
          </a:blip>
          <a:srcRect l="51240" t="30301" r="25240" b="31516"/>
          <a:stretch/>
        </p:blipFill>
        <p:spPr>
          <a:xfrm>
            <a:off x="5486402" y="3276600"/>
            <a:ext cx="2438398" cy="2400300"/>
          </a:xfrm>
        </p:spPr>
      </p:pic>
    </p:spTree>
    <p:extLst>
      <p:ext uri="{BB962C8B-B14F-4D97-AF65-F5344CB8AC3E}">
        <p14:creationId xmlns:p14="http://schemas.microsoft.com/office/powerpoint/2010/main" val="2970259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B99B9F-AF34-2B41-8C17-DFF0F3D2A41E}"/>
              </a:ext>
            </a:extLst>
          </p:cNvPr>
          <p:cNvSpPr>
            <a:spLocks noGrp="1"/>
          </p:cNvSpPr>
          <p:nvPr>
            <p:ph type="title"/>
          </p:nvPr>
        </p:nvSpPr>
        <p:spPr/>
        <p:txBody>
          <a:bodyPr>
            <a:normAutofit/>
          </a:bodyPr>
          <a:lstStyle/>
          <a:p>
            <a:r>
              <a:rPr lang="en-IN" sz="4800" b="1" dirty="0">
                <a:solidFill>
                  <a:schemeClr val="accent1"/>
                </a:solidFill>
              </a:rPr>
              <a:t>Forms</a:t>
            </a:r>
            <a:endParaRPr lang="en-US" sz="4800" b="1" dirty="0">
              <a:solidFill>
                <a:schemeClr val="accent1"/>
              </a:solidFill>
            </a:endParaRPr>
          </a:p>
        </p:txBody>
      </p:sp>
      <p:sp>
        <p:nvSpPr>
          <p:cNvPr id="3" name="Content Placeholder 2">
            <a:extLst>
              <a:ext uri="{FF2B5EF4-FFF2-40B4-BE49-F238E27FC236}">
                <a16:creationId xmlns:a16="http://schemas.microsoft.com/office/drawing/2014/main" xmlns="" id="{06D8A6C2-A1D4-1A47-80AB-70067B5C1BC0}"/>
              </a:ext>
            </a:extLst>
          </p:cNvPr>
          <p:cNvSpPr>
            <a:spLocks noGrp="1"/>
          </p:cNvSpPr>
          <p:nvPr>
            <p:ph idx="1"/>
          </p:nvPr>
        </p:nvSpPr>
        <p:spPr>
          <a:xfrm>
            <a:off x="809997" y="1905000"/>
            <a:ext cx="7886700" cy="4267200"/>
          </a:xfrm>
        </p:spPr>
        <p:txBody>
          <a:bodyPr>
            <a:normAutofit lnSpcReduction="10000"/>
          </a:bodyPr>
          <a:lstStyle/>
          <a:p>
            <a:pPr marL="469900" indent="-457200">
              <a:lnSpc>
                <a:spcPct val="100000"/>
              </a:lnSpc>
              <a:spcBef>
                <a:spcPts val="100"/>
              </a:spcBef>
              <a:buFont typeface="+mj-lt"/>
              <a:buAutoNum type="arabicPeriod"/>
              <a:tabLst>
                <a:tab pos="469265" algn="l"/>
                <a:tab pos="469900" algn="l"/>
              </a:tabLst>
            </a:pPr>
            <a:r>
              <a:rPr lang="en-IN" sz="2400" spc="-5" dirty="0">
                <a:cs typeface="Times New Roman"/>
              </a:rPr>
              <a:t>Accident</a:t>
            </a:r>
            <a:r>
              <a:rPr lang="en-IN" sz="2400" spc="-25" dirty="0">
                <a:cs typeface="Times New Roman"/>
              </a:rPr>
              <a:t> </a:t>
            </a:r>
            <a:r>
              <a:rPr lang="en-IN" sz="2400" spc="-5" dirty="0">
                <a:cs typeface="Times New Roman"/>
              </a:rPr>
              <a:t>reporting</a:t>
            </a:r>
            <a:endParaRPr lang="en-IN" sz="2400" dirty="0">
              <a:cs typeface="Times New Roman"/>
            </a:endParaRPr>
          </a:p>
          <a:p>
            <a:pPr marL="457200" indent="-457200">
              <a:lnSpc>
                <a:spcPct val="100000"/>
              </a:lnSpc>
              <a:spcBef>
                <a:spcPts val="55"/>
              </a:spcBef>
              <a:buFont typeface="+mj-lt"/>
              <a:buAutoNum type="arabicPeriod"/>
            </a:pPr>
            <a:endParaRPr lang="en-IN" sz="2400" dirty="0">
              <a:cs typeface="Times New Roman"/>
            </a:endParaRPr>
          </a:p>
          <a:p>
            <a:pPr marL="469900" indent="-457200">
              <a:lnSpc>
                <a:spcPct val="100000"/>
              </a:lnSpc>
              <a:buFont typeface="+mj-lt"/>
              <a:buAutoNum type="arabicPeriod"/>
              <a:tabLst>
                <a:tab pos="317500" algn="l"/>
              </a:tabLst>
            </a:pPr>
            <a:r>
              <a:rPr lang="en-IN" sz="2400" spc="-5" dirty="0">
                <a:cs typeface="Times New Roman"/>
              </a:rPr>
              <a:t>Application</a:t>
            </a:r>
            <a:r>
              <a:rPr lang="en-IN" sz="2400" dirty="0">
                <a:cs typeface="Times New Roman"/>
              </a:rPr>
              <a:t> for</a:t>
            </a:r>
            <a:r>
              <a:rPr lang="en-IN" sz="2400" spc="5" dirty="0">
                <a:cs typeface="Times New Roman"/>
              </a:rPr>
              <a:t> </a:t>
            </a:r>
            <a:r>
              <a:rPr lang="en-IN" sz="2400" spc="-5" dirty="0">
                <a:cs typeface="Times New Roman"/>
              </a:rPr>
              <a:t>authorization</a:t>
            </a:r>
            <a:r>
              <a:rPr lang="en-IN" sz="2400" spc="5" dirty="0">
                <a:cs typeface="Times New Roman"/>
              </a:rPr>
              <a:t> </a:t>
            </a:r>
            <a:r>
              <a:rPr lang="en-IN" sz="2400" dirty="0">
                <a:cs typeface="Times New Roman"/>
              </a:rPr>
              <a:t>or </a:t>
            </a:r>
            <a:r>
              <a:rPr lang="en-IN" sz="2400" spc="-5" dirty="0">
                <a:cs typeface="Times New Roman"/>
              </a:rPr>
              <a:t>renewal</a:t>
            </a:r>
            <a:r>
              <a:rPr lang="en-IN" sz="2400" spc="5" dirty="0">
                <a:cs typeface="Times New Roman"/>
              </a:rPr>
              <a:t> </a:t>
            </a:r>
            <a:r>
              <a:rPr lang="en-IN" sz="2400" dirty="0">
                <a:cs typeface="Times New Roman"/>
              </a:rPr>
              <a:t>of</a:t>
            </a:r>
            <a:r>
              <a:rPr lang="en-IN" sz="2400" spc="5" dirty="0">
                <a:cs typeface="Times New Roman"/>
              </a:rPr>
              <a:t> </a:t>
            </a:r>
            <a:r>
              <a:rPr lang="en-IN" sz="2400" spc="-5" dirty="0">
                <a:cs typeface="Times New Roman"/>
              </a:rPr>
              <a:t>authorization</a:t>
            </a:r>
            <a:endParaRPr lang="en-IN" sz="2400" dirty="0">
              <a:cs typeface="Times New Roman"/>
            </a:endParaRPr>
          </a:p>
          <a:p>
            <a:pPr marL="457200" indent="-457200">
              <a:lnSpc>
                <a:spcPct val="100000"/>
              </a:lnSpc>
              <a:spcBef>
                <a:spcPts val="45"/>
              </a:spcBef>
              <a:buFont typeface="+mj-lt"/>
              <a:buAutoNum type="arabicPeriod"/>
            </a:pPr>
            <a:endParaRPr lang="en-IN" sz="2400" dirty="0">
              <a:cs typeface="Times New Roman"/>
            </a:endParaRPr>
          </a:p>
          <a:p>
            <a:pPr marL="469900" indent="-457200">
              <a:lnSpc>
                <a:spcPct val="100000"/>
              </a:lnSpc>
              <a:buFont typeface="+mj-lt"/>
              <a:buAutoNum type="arabicPeriod"/>
              <a:tabLst>
                <a:tab pos="317500" algn="l"/>
              </a:tabLst>
            </a:pPr>
            <a:r>
              <a:rPr lang="en-IN" sz="2400" spc="-5" dirty="0">
                <a:cs typeface="Times New Roman"/>
              </a:rPr>
              <a:t>Authorization</a:t>
            </a:r>
            <a:endParaRPr lang="en-IN" sz="2400" dirty="0">
              <a:cs typeface="Times New Roman"/>
            </a:endParaRPr>
          </a:p>
          <a:p>
            <a:pPr marL="457200" indent="-457200">
              <a:lnSpc>
                <a:spcPct val="100000"/>
              </a:lnSpc>
              <a:spcBef>
                <a:spcPts val="55"/>
              </a:spcBef>
              <a:buFont typeface="+mj-lt"/>
              <a:buAutoNum type="arabicPeriod"/>
            </a:pPr>
            <a:endParaRPr lang="en-IN" sz="2400" dirty="0">
              <a:cs typeface="Times New Roman"/>
            </a:endParaRPr>
          </a:p>
          <a:p>
            <a:pPr marL="469900" indent="-457200">
              <a:lnSpc>
                <a:spcPct val="100000"/>
              </a:lnSpc>
              <a:buFont typeface="+mj-lt"/>
              <a:buAutoNum type="arabicPeriod"/>
              <a:tabLst>
                <a:tab pos="317500" algn="l"/>
              </a:tabLst>
            </a:pPr>
            <a:r>
              <a:rPr lang="en-IN" sz="2400" spc="-5" dirty="0">
                <a:cs typeface="Times New Roman"/>
              </a:rPr>
              <a:t>Annual</a:t>
            </a:r>
            <a:r>
              <a:rPr lang="en-IN" sz="2400" spc="-35" dirty="0">
                <a:cs typeface="Times New Roman"/>
              </a:rPr>
              <a:t> </a:t>
            </a:r>
            <a:r>
              <a:rPr lang="en-IN" sz="2400" spc="-5" dirty="0">
                <a:cs typeface="Times New Roman"/>
              </a:rPr>
              <a:t>report</a:t>
            </a:r>
            <a:endParaRPr lang="en-IN" sz="2400" dirty="0">
              <a:cs typeface="Times New Roman"/>
            </a:endParaRPr>
          </a:p>
          <a:p>
            <a:pPr marL="457200" indent="-457200">
              <a:lnSpc>
                <a:spcPct val="100000"/>
              </a:lnSpc>
              <a:spcBef>
                <a:spcPts val="40"/>
              </a:spcBef>
              <a:buFont typeface="+mj-lt"/>
              <a:buAutoNum type="arabicPeriod"/>
            </a:pPr>
            <a:endParaRPr lang="en-IN" sz="2400" dirty="0">
              <a:cs typeface="Times New Roman"/>
            </a:endParaRPr>
          </a:p>
          <a:p>
            <a:pPr marL="241300" marR="634365" indent="-457200">
              <a:lnSpc>
                <a:spcPct val="120500"/>
              </a:lnSpc>
              <a:buFont typeface="+mj-lt"/>
              <a:buAutoNum type="arabicPeriod"/>
              <a:tabLst>
                <a:tab pos="317500" algn="l"/>
              </a:tabLst>
            </a:pPr>
            <a:r>
              <a:rPr lang="en-IN" sz="2400" spc="-5" dirty="0">
                <a:cs typeface="Times New Roman"/>
              </a:rPr>
              <a:t>Application </a:t>
            </a:r>
            <a:r>
              <a:rPr lang="en-IN" sz="2400" dirty="0">
                <a:cs typeface="Times New Roman"/>
              </a:rPr>
              <a:t>for filing </a:t>
            </a:r>
            <a:r>
              <a:rPr lang="en-IN" sz="2400" spc="-5" dirty="0">
                <a:cs typeface="Times New Roman"/>
              </a:rPr>
              <a:t>appeal</a:t>
            </a:r>
            <a:r>
              <a:rPr lang="en-IN" sz="2400" spc="5" dirty="0">
                <a:cs typeface="Times New Roman"/>
              </a:rPr>
              <a:t> </a:t>
            </a:r>
            <a:r>
              <a:rPr lang="en-IN" sz="2400" spc="-5" dirty="0">
                <a:cs typeface="Times New Roman"/>
              </a:rPr>
              <a:t>against</a:t>
            </a:r>
            <a:r>
              <a:rPr lang="en-IN" sz="2400" spc="5" dirty="0">
                <a:cs typeface="Times New Roman"/>
              </a:rPr>
              <a:t> </a:t>
            </a:r>
            <a:r>
              <a:rPr lang="en-IN" sz="2400" spc="-5" dirty="0">
                <a:cs typeface="Times New Roman"/>
              </a:rPr>
              <a:t>order passed by </a:t>
            </a:r>
            <a:r>
              <a:rPr lang="en-IN" sz="2400" spc="-585" dirty="0">
                <a:cs typeface="Times New Roman"/>
              </a:rPr>
              <a:t>      </a:t>
            </a:r>
            <a:r>
              <a:rPr lang="en-IN" sz="2400" spc="-5" dirty="0">
                <a:cs typeface="Times New Roman"/>
              </a:rPr>
              <a:t>the prescribed</a:t>
            </a:r>
            <a:r>
              <a:rPr lang="en-IN" sz="2400" spc="-10" dirty="0">
                <a:cs typeface="Times New Roman"/>
              </a:rPr>
              <a:t> </a:t>
            </a:r>
            <a:r>
              <a:rPr lang="en-IN" sz="2400" spc="-5" dirty="0">
                <a:cs typeface="Times New Roman"/>
              </a:rPr>
              <a:t>authority</a:t>
            </a:r>
            <a:endParaRPr lang="en-IN" sz="2400" dirty="0">
              <a:cs typeface="Times New Roman"/>
            </a:endParaRPr>
          </a:p>
          <a:p>
            <a:endParaRPr lang="en-US" dirty="0"/>
          </a:p>
        </p:txBody>
      </p:sp>
    </p:spTree>
    <p:extLst>
      <p:ext uri="{BB962C8B-B14F-4D97-AF65-F5344CB8AC3E}">
        <p14:creationId xmlns:p14="http://schemas.microsoft.com/office/powerpoint/2010/main" val="3690365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98BEE7F1-973F-2641-875D-48E0E9188829}"/>
              </a:ext>
            </a:extLst>
          </p:cNvPr>
          <p:cNvSpPr>
            <a:spLocks noGrp="1"/>
          </p:cNvSpPr>
          <p:nvPr>
            <p:ph type="title"/>
          </p:nvPr>
        </p:nvSpPr>
        <p:spPr/>
        <p:txBody>
          <a:bodyPr>
            <a:normAutofit/>
          </a:bodyPr>
          <a:lstStyle/>
          <a:p>
            <a:r>
              <a:rPr lang="en-IN" sz="4800" b="1" dirty="0">
                <a:solidFill>
                  <a:schemeClr val="accent1"/>
                </a:solidFill>
              </a:rPr>
              <a:t>Rules</a:t>
            </a:r>
            <a:endParaRPr lang="en-US" sz="4800" b="1" dirty="0">
              <a:solidFill>
                <a:schemeClr val="accent1"/>
              </a:solidFill>
            </a:endParaRPr>
          </a:p>
        </p:txBody>
      </p:sp>
      <p:sp>
        <p:nvSpPr>
          <p:cNvPr id="5" name="Content Placeholder 4">
            <a:extLst>
              <a:ext uri="{FF2B5EF4-FFF2-40B4-BE49-F238E27FC236}">
                <a16:creationId xmlns:a16="http://schemas.microsoft.com/office/drawing/2014/main" xmlns="" id="{56B441B5-C47D-EE4D-B2A6-D727D8E8DA62}"/>
              </a:ext>
            </a:extLst>
          </p:cNvPr>
          <p:cNvSpPr>
            <a:spLocks noGrp="1"/>
          </p:cNvSpPr>
          <p:nvPr>
            <p:ph sz="half" idx="1"/>
          </p:nvPr>
        </p:nvSpPr>
        <p:spPr/>
        <p:txBody>
          <a:bodyPr>
            <a:normAutofit fontScale="25000" lnSpcReduction="20000"/>
          </a:bodyPr>
          <a:lstStyle/>
          <a:p>
            <a:pPr marL="267335" indent="-255270">
              <a:lnSpc>
                <a:spcPct val="120000"/>
              </a:lnSpc>
              <a:spcBef>
                <a:spcPts val="100"/>
              </a:spcBef>
              <a:buAutoNum type="arabicPeriod"/>
              <a:tabLst>
                <a:tab pos="267970" algn="l"/>
              </a:tabLst>
            </a:pPr>
            <a:r>
              <a:rPr lang="en-IN" sz="9600" dirty="0">
                <a:cs typeface="Times New Roman"/>
              </a:rPr>
              <a:t> Short</a:t>
            </a:r>
            <a:r>
              <a:rPr lang="en-IN" sz="9600" spc="-5" dirty="0">
                <a:cs typeface="Times New Roman"/>
              </a:rPr>
              <a:t> title</a:t>
            </a:r>
            <a:r>
              <a:rPr lang="en-IN" sz="9600" spc="-10" dirty="0">
                <a:cs typeface="Times New Roman"/>
              </a:rPr>
              <a:t> </a:t>
            </a:r>
            <a:r>
              <a:rPr lang="en-IN" sz="9600" dirty="0">
                <a:cs typeface="Times New Roman"/>
              </a:rPr>
              <a:t>and</a:t>
            </a:r>
            <a:r>
              <a:rPr lang="en-IN" sz="9600" spc="-5" dirty="0">
                <a:cs typeface="Times New Roman"/>
              </a:rPr>
              <a:t> </a:t>
            </a:r>
            <a:r>
              <a:rPr lang="en-IN" sz="9600" dirty="0">
                <a:cs typeface="Times New Roman"/>
              </a:rPr>
              <a:t>commencement</a:t>
            </a:r>
          </a:p>
          <a:p>
            <a:pPr marL="267335" indent="-255270">
              <a:lnSpc>
                <a:spcPct val="120000"/>
              </a:lnSpc>
              <a:spcBef>
                <a:spcPts val="1700"/>
              </a:spcBef>
              <a:buAutoNum type="arabicPeriod"/>
              <a:tabLst>
                <a:tab pos="267970" algn="l"/>
              </a:tabLst>
            </a:pPr>
            <a:r>
              <a:rPr lang="en-IN" sz="9600" spc="-5" dirty="0">
                <a:cs typeface="Times New Roman"/>
              </a:rPr>
              <a:t> Application</a:t>
            </a:r>
            <a:endParaRPr lang="en-IN" sz="9600" dirty="0">
              <a:cs typeface="Times New Roman"/>
            </a:endParaRPr>
          </a:p>
          <a:p>
            <a:pPr marL="267335" indent="-255270">
              <a:lnSpc>
                <a:spcPct val="120000"/>
              </a:lnSpc>
              <a:spcBef>
                <a:spcPts val="1700"/>
              </a:spcBef>
              <a:buAutoNum type="arabicPeriod"/>
              <a:tabLst>
                <a:tab pos="267970" algn="l"/>
              </a:tabLst>
            </a:pPr>
            <a:r>
              <a:rPr lang="en-IN" sz="9600" spc="-5" dirty="0">
                <a:cs typeface="Times New Roman"/>
              </a:rPr>
              <a:t> Definitions</a:t>
            </a:r>
            <a:endParaRPr lang="en-IN" sz="9600" dirty="0">
              <a:cs typeface="Times New Roman"/>
            </a:endParaRPr>
          </a:p>
          <a:p>
            <a:pPr marL="267335" indent="-255270">
              <a:lnSpc>
                <a:spcPct val="120000"/>
              </a:lnSpc>
              <a:spcBef>
                <a:spcPts val="1700"/>
              </a:spcBef>
              <a:buAutoNum type="arabicPeriod"/>
              <a:tabLst>
                <a:tab pos="267970" algn="l"/>
              </a:tabLst>
            </a:pPr>
            <a:r>
              <a:rPr lang="en-IN" sz="9600" spc="-5" dirty="0">
                <a:cs typeface="Times New Roman"/>
              </a:rPr>
              <a:t> Duties </a:t>
            </a:r>
            <a:r>
              <a:rPr lang="en-IN" sz="9600" dirty="0">
                <a:cs typeface="Times New Roman"/>
              </a:rPr>
              <a:t>of</a:t>
            </a:r>
            <a:r>
              <a:rPr lang="en-IN" sz="9600" spc="-20" dirty="0">
                <a:cs typeface="Times New Roman"/>
              </a:rPr>
              <a:t> </a:t>
            </a:r>
            <a:r>
              <a:rPr lang="en-IN" sz="9600" dirty="0">
                <a:cs typeface="Times New Roman"/>
              </a:rPr>
              <a:t>the</a:t>
            </a:r>
            <a:r>
              <a:rPr lang="en-IN" sz="9600" spc="-5" dirty="0">
                <a:cs typeface="Times New Roman"/>
              </a:rPr>
              <a:t> Occupier</a:t>
            </a:r>
            <a:endParaRPr lang="en-IN" sz="9600" dirty="0">
              <a:cs typeface="Times New Roman"/>
            </a:endParaRPr>
          </a:p>
          <a:p>
            <a:pPr marL="267970" marR="5080" indent="-267970">
              <a:lnSpc>
                <a:spcPct val="120000"/>
              </a:lnSpc>
              <a:spcBef>
                <a:spcPts val="500"/>
              </a:spcBef>
              <a:buAutoNum type="arabicPeriod"/>
              <a:tabLst>
                <a:tab pos="267970" algn="l"/>
              </a:tabLst>
            </a:pPr>
            <a:r>
              <a:rPr lang="en-IN" sz="9600" spc="-5" dirty="0">
                <a:cs typeface="Times New Roman"/>
              </a:rPr>
              <a:t> Duties </a:t>
            </a:r>
            <a:r>
              <a:rPr lang="en-IN" sz="9600" dirty="0">
                <a:cs typeface="Times New Roman"/>
              </a:rPr>
              <a:t>of the operator of a </a:t>
            </a:r>
            <a:r>
              <a:rPr lang="en-IN" sz="9600" spc="5" dirty="0">
                <a:cs typeface="Times New Roman"/>
              </a:rPr>
              <a:t>common </a:t>
            </a:r>
            <a:r>
              <a:rPr lang="en-IN" sz="9600" spc="-484" dirty="0">
                <a:cs typeface="Times New Roman"/>
              </a:rPr>
              <a:t> </a:t>
            </a:r>
            <a:r>
              <a:rPr lang="en-IN" sz="9600" spc="-5" dirty="0">
                <a:cs typeface="Times New Roman"/>
              </a:rPr>
              <a:t>bio-medical</a:t>
            </a:r>
            <a:r>
              <a:rPr lang="en-IN" sz="9600" dirty="0">
                <a:cs typeface="Times New Roman"/>
              </a:rPr>
              <a:t> </a:t>
            </a:r>
            <a:r>
              <a:rPr lang="en-IN" sz="9600" spc="-5" dirty="0">
                <a:cs typeface="Times New Roman"/>
              </a:rPr>
              <a:t>waste</a:t>
            </a:r>
            <a:r>
              <a:rPr lang="en-IN" sz="9600" dirty="0">
                <a:cs typeface="Times New Roman"/>
              </a:rPr>
              <a:t> treatment and </a:t>
            </a:r>
            <a:r>
              <a:rPr lang="en-IN" sz="9600" spc="5" dirty="0">
                <a:cs typeface="Times New Roman"/>
              </a:rPr>
              <a:t> </a:t>
            </a:r>
            <a:r>
              <a:rPr lang="en-IN" sz="9600" spc="-5" dirty="0">
                <a:cs typeface="Times New Roman"/>
              </a:rPr>
              <a:t>disposal</a:t>
            </a:r>
            <a:r>
              <a:rPr lang="en-IN" sz="9600" spc="-15" dirty="0">
                <a:cs typeface="Times New Roman"/>
              </a:rPr>
              <a:t> </a:t>
            </a:r>
            <a:r>
              <a:rPr lang="en-IN" sz="9600" spc="-5" dirty="0">
                <a:cs typeface="Times New Roman"/>
              </a:rPr>
              <a:t>facility</a:t>
            </a:r>
            <a:endParaRPr lang="en-IN" sz="9600" dirty="0">
              <a:cs typeface="Times New Roman"/>
            </a:endParaRPr>
          </a:p>
          <a:p>
            <a:endParaRPr lang="en-US" dirty="0"/>
          </a:p>
        </p:txBody>
      </p:sp>
      <p:sp>
        <p:nvSpPr>
          <p:cNvPr id="6" name="Content Placeholder 5">
            <a:extLst>
              <a:ext uri="{FF2B5EF4-FFF2-40B4-BE49-F238E27FC236}">
                <a16:creationId xmlns:a16="http://schemas.microsoft.com/office/drawing/2014/main" xmlns="" id="{DD6931FB-BFE2-FF49-9A2A-118EB514B030}"/>
              </a:ext>
            </a:extLst>
          </p:cNvPr>
          <p:cNvSpPr>
            <a:spLocks noGrp="1"/>
          </p:cNvSpPr>
          <p:nvPr>
            <p:ph sz="half" idx="2"/>
          </p:nvPr>
        </p:nvSpPr>
        <p:spPr>
          <a:xfrm>
            <a:off x="5181600" y="1825624"/>
            <a:ext cx="3733800" cy="4667249"/>
          </a:xfrm>
        </p:spPr>
        <p:txBody>
          <a:bodyPr>
            <a:normAutofit fontScale="25000" lnSpcReduction="20000"/>
          </a:bodyPr>
          <a:lstStyle/>
          <a:p>
            <a:pPr marL="12065" indent="0">
              <a:lnSpc>
                <a:spcPct val="120000"/>
              </a:lnSpc>
              <a:spcBef>
                <a:spcPts val="1700"/>
              </a:spcBef>
              <a:buNone/>
              <a:tabLst>
                <a:tab pos="267970" algn="l"/>
              </a:tabLst>
            </a:pPr>
            <a:r>
              <a:rPr lang="en-IN" sz="9600" dirty="0">
                <a:cs typeface="Times New Roman"/>
              </a:rPr>
              <a:t>6. </a:t>
            </a:r>
            <a:r>
              <a:rPr lang="en-IN" sz="9600" spc="-5" dirty="0">
                <a:cs typeface="Times New Roman"/>
              </a:rPr>
              <a:t>Duties </a:t>
            </a:r>
            <a:r>
              <a:rPr lang="en-IN" sz="9600" dirty="0">
                <a:cs typeface="Times New Roman"/>
              </a:rPr>
              <a:t>of</a:t>
            </a:r>
            <a:r>
              <a:rPr lang="en-IN" sz="9600" spc="-15" dirty="0">
                <a:cs typeface="Times New Roman"/>
              </a:rPr>
              <a:t> </a:t>
            </a:r>
            <a:r>
              <a:rPr lang="en-IN" sz="9600" spc="-5" dirty="0">
                <a:cs typeface="Times New Roman"/>
              </a:rPr>
              <a:t>authorities</a:t>
            </a:r>
          </a:p>
          <a:p>
            <a:pPr marL="12065" indent="0">
              <a:lnSpc>
                <a:spcPct val="120000"/>
              </a:lnSpc>
              <a:spcBef>
                <a:spcPts val="1700"/>
              </a:spcBef>
              <a:buNone/>
              <a:tabLst>
                <a:tab pos="267970" algn="l"/>
              </a:tabLst>
            </a:pPr>
            <a:r>
              <a:rPr lang="en-IN" sz="9600" dirty="0">
                <a:cs typeface="Times New Roman"/>
              </a:rPr>
              <a:t>7. Treatment</a:t>
            </a:r>
            <a:r>
              <a:rPr lang="en-IN" sz="9600" spc="-25" dirty="0">
                <a:cs typeface="Times New Roman"/>
              </a:rPr>
              <a:t> </a:t>
            </a:r>
            <a:r>
              <a:rPr lang="en-IN" sz="9600" dirty="0">
                <a:cs typeface="Times New Roman"/>
              </a:rPr>
              <a:t>and</a:t>
            </a:r>
            <a:r>
              <a:rPr lang="en-IN" sz="9600" spc="-10" dirty="0">
                <a:cs typeface="Times New Roman"/>
              </a:rPr>
              <a:t> </a:t>
            </a:r>
            <a:r>
              <a:rPr lang="en-IN" sz="9600" spc="-5" dirty="0">
                <a:cs typeface="Times New Roman"/>
              </a:rPr>
              <a:t>disposal</a:t>
            </a:r>
            <a:endParaRPr lang="en-IN" sz="9600" dirty="0">
              <a:cs typeface="Times New Roman"/>
            </a:endParaRPr>
          </a:p>
          <a:p>
            <a:pPr marL="0" marR="850900" indent="0">
              <a:lnSpc>
                <a:spcPct val="120000"/>
              </a:lnSpc>
              <a:spcBef>
                <a:spcPts val="500"/>
              </a:spcBef>
              <a:buNone/>
              <a:tabLst>
                <a:tab pos="267970" algn="l"/>
              </a:tabLst>
            </a:pPr>
            <a:r>
              <a:rPr lang="en-IN" sz="9600" dirty="0">
                <a:cs typeface="Times New Roman"/>
              </a:rPr>
              <a:t>8. Segregation, packaging, </a:t>
            </a:r>
            <a:r>
              <a:rPr lang="en-IN" sz="9600" spc="5" dirty="0">
                <a:cs typeface="Times New Roman"/>
              </a:rPr>
              <a:t> </a:t>
            </a:r>
            <a:r>
              <a:rPr lang="en-IN" sz="9600" dirty="0">
                <a:cs typeface="Times New Roman"/>
              </a:rPr>
              <a:t>transportation</a:t>
            </a:r>
            <a:r>
              <a:rPr lang="en-IN" sz="9600" spc="-35" dirty="0">
                <a:cs typeface="Times New Roman"/>
              </a:rPr>
              <a:t> </a:t>
            </a:r>
            <a:r>
              <a:rPr lang="en-IN" sz="9600" dirty="0">
                <a:cs typeface="Times New Roman"/>
              </a:rPr>
              <a:t>and</a:t>
            </a:r>
            <a:r>
              <a:rPr lang="en-IN" sz="9600" spc="-35" dirty="0">
                <a:cs typeface="Times New Roman"/>
              </a:rPr>
              <a:t> </a:t>
            </a:r>
            <a:r>
              <a:rPr lang="en-IN" sz="9600" dirty="0">
                <a:cs typeface="Times New Roman"/>
              </a:rPr>
              <a:t>storage</a:t>
            </a:r>
          </a:p>
          <a:p>
            <a:pPr marL="12065" indent="0">
              <a:lnSpc>
                <a:spcPct val="120000"/>
              </a:lnSpc>
              <a:spcBef>
                <a:spcPts val="1690"/>
              </a:spcBef>
              <a:buNone/>
              <a:tabLst>
                <a:tab pos="267970" algn="l"/>
              </a:tabLst>
            </a:pPr>
            <a:r>
              <a:rPr lang="en-IN" sz="9600" spc="-5" dirty="0">
                <a:cs typeface="Times New Roman"/>
              </a:rPr>
              <a:t>9. Prescribed</a:t>
            </a:r>
            <a:r>
              <a:rPr lang="en-IN" sz="9600" spc="-30" dirty="0">
                <a:cs typeface="Times New Roman"/>
              </a:rPr>
              <a:t> </a:t>
            </a:r>
            <a:r>
              <a:rPr lang="en-IN" sz="9600" dirty="0">
                <a:cs typeface="Times New Roman"/>
              </a:rPr>
              <a:t>authority</a:t>
            </a:r>
          </a:p>
          <a:p>
            <a:endParaRPr lang="en-US" dirty="0"/>
          </a:p>
        </p:txBody>
      </p:sp>
    </p:spTree>
    <p:extLst>
      <p:ext uri="{BB962C8B-B14F-4D97-AF65-F5344CB8AC3E}">
        <p14:creationId xmlns:p14="http://schemas.microsoft.com/office/powerpoint/2010/main" val="1832768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631DAC0-B14F-1549-9929-BF861DF7A17E}"/>
              </a:ext>
            </a:extLst>
          </p:cNvPr>
          <p:cNvSpPr>
            <a:spLocks noGrp="1"/>
          </p:cNvSpPr>
          <p:nvPr>
            <p:ph sz="half" idx="1"/>
          </p:nvPr>
        </p:nvSpPr>
        <p:spPr>
          <a:xfrm>
            <a:off x="609600" y="1143000"/>
            <a:ext cx="3871119" cy="6324599"/>
          </a:xfrm>
        </p:spPr>
        <p:txBody>
          <a:bodyPr>
            <a:normAutofit/>
          </a:bodyPr>
          <a:lstStyle/>
          <a:p>
            <a:pPr marL="396240" indent="-384175">
              <a:lnSpc>
                <a:spcPct val="120000"/>
              </a:lnSpc>
              <a:spcBef>
                <a:spcPts val="1300"/>
              </a:spcBef>
              <a:buAutoNum type="arabicPeriod" startAt="10"/>
              <a:tabLst>
                <a:tab pos="396875" algn="l"/>
              </a:tabLst>
            </a:pPr>
            <a:r>
              <a:rPr lang="en-IN" sz="2400" spc="-5" dirty="0">
                <a:cs typeface="Times New Roman"/>
              </a:rPr>
              <a:t>Procedure</a:t>
            </a:r>
            <a:r>
              <a:rPr lang="en-IN" sz="2400" dirty="0">
                <a:cs typeface="Times New Roman"/>
              </a:rPr>
              <a:t> </a:t>
            </a:r>
            <a:r>
              <a:rPr lang="en-IN" sz="2400" spc="-5" dirty="0">
                <a:cs typeface="Times New Roman"/>
              </a:rPr>
              <a:t>for authorization</a:t>
            </a:r>
            <a:endParaRPr lang="en-IN" sz="2400" dirty="0">
              <a:cs typeface="Times New Roman"/>
            </a:endParaRPr>
          </a:p>
          <a:p>
            <a:pPr marL="396240" indent="-384175">
              <a:lnSpc>
                <a:spcPct val="120000"/>
              </a:lnSpc>
              <a:spcBef>
                <a:spcPts val="1200"/>
              </a:spcBef>
              <a:buAutoNum type="arabicPeriod" startAt="10"/>
              <a:tabLst>
                <a:tab pos="396875" algn="l"/>
              </a:tabLst>
            </a:pPr>
            <a:r>
              <a:rPr lang="en-IN" sz="2400" dirty="0">
                <a:cs typeface="Times New Roman"/>
              </a:rPr>
              <a:t>Advisory</a:t>
            </a:r>
            <a:r>
              <a:rPr lang="en-IN" sz="2400" spc="-5" dirty="0">
                <a:cs typeface="Times New Roman"/>
              </a:rPr>
              <a:t> </a:t>
            </a:r>
            <a:r>
              <a:rPr lang="en-IN" sz="2400" dirty="0">
                <a:cs typeface="Times New Roman"/>
              </a:rPr>
              <a:t>Committee</a:t>
            </a:r>
          </a:p>
          <a:p>
            <a:pPr marL="12700" marR="5080">
              <a:lnSpc>
                <a:spcPct val="120000"/>
              </a:lnSpc>
              <a:buAutoNum type="arabicPeriod" startAt="10"/>
              <a:tabLst>
                <a:tab pos="464820" algn="l"/>
                <a:tab pos="465455" algn="l"/>
                <a:tab pos="1842770" algn="l"/>
                <a:tab pos="2187575" algn="l"/>
              </a:tabLst>
            </a:pPr>
            <a:r>
              <a:rPr lang="en-IN" sz="2400" spc="10" dirty="0">
                <a:cs typeface="Times New Roman"/>
              </a:rPr>
              <a:t>M</a:t>
            </a:r>
            <a:r>
              <a:rPr lang="en-IN" sz="2400" dirty="0">
                <a:cs typeface="Times New Roman"/>
              </a:rPr>
              <a:t>o</a:t>
            </a:r>
            <a:r>
              <a:rPr lang="en-IN" sz="2400" spc="5" dirty="0">
                <a:cs typeface="Times New Roman"/>
              </a:rPr>
              <a:t>n</a:t>
            </a:r>
            <a:r>
              <a:rPr lang="en-IN" sz="2400" spc="-10" dirty="0">
                <a:cs typeface="Times New Roman"/>
              </a:rPr>
              <a:t>i</a:t>
            </a:r>
            <a:r>
              <a:rPr lang="en-IN" sz="2400" spc="10" dirty="0">
                <a:cs typeface="Times New Roman"/>
              </a:rPr>
              <a:t>t</a:t>
            </a:r>
            <a:r>
              <a:rPr lang="en-IN" sz="2400" dirty="0">
                <a:cs typeface="Times New Roman"/>
              </a:rPr>
              <a:t>or</a:t>
            </a:r>
            <a:r>
              <a:rPr lang="en-IN" sz="2400" spc="-10" dirty="0">
                <a:cs typeface="Times New Roman"/>
              </a:rPr>
              <a:t>i</a:t>
            </a:r>
            <a:r>
              <a:rPr lang="en-IN" sz="2400" spc="5" dirty="0">
                <a:cs typeface="Times New Roman"/>
              </a:rPr>
              <a:t>n</a:t>
            </a:r>
            <a:r>
              <a:rPr lang="en-IN" sz="2400" dirty="0">
                <a:cs typeface="Times New Roman"/>
              </a:rPr>
              <a:t>g	 </a:t>
            </a:r>
            <a:r>
              <a:rPr lang="en-IN" sz="2400" spc="5" dirty="0">
                <a:cs typeface="Times New Roman"/>
              </a:rPr>
              <a:t>o</a:t>
            </a:r>
            <a:r>
              <a:rPr lang="en-IN" sz="2400" dirty="0">
                <a:cs typeface="Times New Roman"/>
              </a:rPr>
              <a:t>f </a:t>
            </a:r>
            <a:r>
              <a:rPr lang="en-IN" sz="2400" spc="-10" dirty="0">
                <a:cs typeface="Times New Roman"/>
              </a:rPr>
              <a:t>i</a:t>
            </a:r>
            <a:r>
              <a:rPr lang="en-IN" sz="2400" spc="10" dirty="0">
                <a:cs typeface="Times New Roman"/>
              </a:rPr>
              <a:t>m</a:t>
            </a:r>
            <a:r>
              <a:rPr lang="en-IN" sz="2400" spc="5" dirty="0">
                <a:cs typeface="Times New Roman"/>
              </a:rPr>
              <a:t>p</a:t>
            </a:r>
            <a:r>
              <a:rPr lang="en-IN" sz="2400" spc="-10" dirty="0">
                <a:cs typeface="Times New Roman"/>
              </a:rPr>
              <a:t>l</a:t>
            </a:r>
            <a:r>
              <a:rPr lang="en-IN" sz="2400" dirty="0">
                <a:cs typeface="Times New Roman"/>
              </a:rPr>
              <a:t>e</a:t>
            </a:r>
            <a:r>
              <a:rPr lang="en-IN" sz="2400" spc="10" dirty="0">
                <a:cs typeface="Times New Roman"/>
              </a:rPr>
              <a:t>m</a:t>
            </a:r>
            <a:r>
              <a:rPr lang="en-IN" sz="2400" dirty="0">
                <a:cs typeface="Times New Roman"/>
              </a:rPr>
              <a:t>e</a:t>
            </a:r>
            <a:r>
              <a:rPr lang="en-IN" sz="2400" spc="-5" dirty="0">
                <a:cs typeface="Times New Roman"/>
              </a:rPr>
              <a:t>n</a:t>
            </a:r>
            <a:r>
              <a:rPr lang="en-IN" sz="2400" spc="10" dirty="0">
                <a:cs typeface="Times New Roman"/>
              </a:rPr>
              <a:t>t</a:t>
            </a:r>
            <a:r>
              <a:rPr lang="en-IN" sz="2400" dirty="0">
                <a:cs typeface="Times New Roman"/>
              </a:rPr>
              <a:t>a</a:t>
            </a:r>
            <a:r>
              <a:rPr lang="en-IN" sz="2400" spc="10" dirty="0">
                <a:cs typeface="Times New Roman"/>
              </a:rPr>
              <a:t>t</a:t>
            </a:r>
            <a:r>
              <a:rPr lang="en-IN" sz="2400" spc="-10" dirty="0">
                <a:cs typeface="Times New Roman"/>
              </a:rPr>
              <a:t>i</a:t>
            </a:r>
            <a:r>
              <a:rPr lang="en-IN" sz="2400" spc="5" dirty="0">
                <a:cs typeface="Times New Roman"/>
              </a:rPr>
              <a:t>o</a:t>
            </a:r>
            <a:r>
              <a:rPr lang="en-IN" sz="2400" dirty="0">
                <a:cs typeface="Times New Roman"/>
              </a:rPr>
              <a:t>n of</a:t>
            </a:r>
            <a:r>
              <a:rPr lang="en-IN" sz="2400" spc="-15" dirty="0">
                <a:cs typeface="Times New Roman"/>
              </a:rPr>
              <a:t> </a:t>
            </a:r>
            <a:r>
              <a:rPr lang="en-IN" sz="2400" spc="-5" dirty="0">
                <a:cs typeface="Times New Roman"/>
              </a:rPr>
              <a:t>rules</a:t>
            </a:r>
            <a:r>
              <a:rPr lang="en-IN" sz="2400" spc="-10" dirty="0">
                <a:cs typeface="Times New Roman"/>
              </a:rPr>
              <a:t> </a:t>
            </a:r>
            <a:r>
              <a:rPr lang="en-IN" sz="2400" dirty="0">
                <a:cs typeface="Times New Roman"/>
              </a:rPr>
              <a:t>in</a:t>
            </a:r>
            <a:r>
              <a:rPr lang="en-IN" sz="2400" spc="-10" dirty="0">
                <a:cs typeface="Times New Roman"/>
              </a:rPr>
              <a:t> </a:t>
            </a:r>
            <a:r>
              <a:rPr lang="en-IN" sz="2400" dirty="0">
                <a:cs typeface="Times New Roman"/>
              </a:rPr>
              <a:t>health </a:t>
            </a:r>
            <a:r>
              <a:rPr lang="en-IN" sz="2400" spc="-5" dirty="0">
                <a:cs typeface="Times New Roman"/>
              </a:rPr>
              <a:t>care</a:t>
            </a:r>
            <a:r>
              <a:rPr lang="en-IN" sz="2400" spc="5" dirty="0">
                <a:cs typeface="Times New Roman"/>
              </a:rPr>
              <a:t> </a:t>
            </a:r>
            <a:r>
              <a:rPr lang="en-IN" sz="2400" spc="-5" dirty="0">
                <a:cs typeface="Times New Roman"/>
              </a:rPr>
              <a:t>facilities</a:t>
            </a:r>
            <a:endParaRPr lang="en-IN" sz="2400" dirty="0">
              <a:cs typeface="Times New Roman"/>
            </a:endParaRPr>
          </a:p>
          <a:p>
            <a:pPr marL="396240" indent="-384175">
              <a:lnSpc>
                <a:spcPct val="120000"/>
              </a:lnSpc>
              <a:spcBef>
                <a:spcPts val="1200"/>
              </a:spcBef>
              <a:buAutoNum type="arabicPeriod" startAt="10"/>
              <a:tabLst>
                <a:tab pos="396875" algn="l"/>
              </a:tabLst>
            </a:pPr>
            <a:r>
              <a:rPr lang="en-IN" sz="2400" dirty="0">
                <a:cs typeface="Times New Roman"/>
              </a:rPr>
              <a:t>Annual</a:t>
            </a:r>
            <a:r>
              <a:rPr lang="en-IN" sz="2400" spc="-50" dirty="0">
                <a:cs typeface="Times New Roman"/>
              </a:rPr>
              <a:t> </a:t>
            </a:r>
            <a:r>
              <a:rPr lang="en-IN" sz="2400" dirty="0">
                <a:cs typeface="Times New Roman"/>
              </a:rPr>
              <a:t>report</a:t>
            </a:r>
          </a:p>
          <a:p>
            <a:pPr marL="396240" indent="-384175">
              <a:lnSpc>
                <a:spcPct val="120000"/>
              </a:lnSpc>
              <a:spcBef>
                <a:spcPts val="1200"/>
              </a:spcBef>
              <a:buAutoNum type="arabicPeriod" startAt="10"/>
              <a:tabLst>
                <a:tab pos="396875" algn="l"/>
              </a:tabLst>
            </a:pPr>
            <a:r>
              <a:rPr lang="en-IN" sz="2400" dirty="0">
                <a:cs typeface="Times New Roman"/>
              </a:rPr>
              <a:t>Maintenance</a:t>
            </a:r>
            <a:r>
              <a:rPr lang="en-IN" sz="2400" spc="-20" dirty="0">
                <a:cs typeface="Times New Roman"/>
              </a:rPr>
              <a:t> </a:t>
            </a:r>
            <a:r>
              <a:rPr lang="en-IN" sz="2400" dirty="0">
                <a:cs typeface="Times New Roman"/>
              </a:rPr>
              <a:t>of</a:t>
            </a:r>
            <a:r>
              <a:rPr lang="en-IN" sz="2400" spc="-25" dirty="0">
                <a:cs typeface="Times New Roman"/>
              </a:rPr>
              <a:t> </a:t>
            </a:r>
            <a:r>
              <a:rPr lang="en-IN" sz="2400" spc="-5" dirty="0">
                <a:cs typeface="Times New Roman"/>
              </a:rPr>
              <a:t>records</a:t>
            </a:r>
            <a:endParaRPr lang="en-IN" sz="2400" dirty="0">
              <a:cs typeface="Times New Roman"/>
            </a:endParaRPr>
          </a:p>
          <a:p>
            <a:endParaRPr lang="en-US" dirty="0"/>
          </a:p>
        </p:txBody>
      </p:sp>
      <p:sp>
        <p:nvSpPr>
          <p:cNvPr id="4" name="Content Placeholder 3">
            <a:extLst>
              <a:ext uri="{FF2B5EF4-FFF2-40B4-BE49-F238E27FC236}">
                <a16:creationId xmlns:a16="http://schemas.microsoft.com/office/drawing/2014/main" xmlns="" id="{CFA267B7-41FF-7E4A-B433-F25EB90798BA}"/>
              </a:ext>
            </a:extLst>
          </p:cNvPr>
          <p:cNvSpPr>
            <a:spLocks noGrp="1"/>
          </p:cNvSpPr>
          <p:nvPr>
            <p:ph sz="half" idx="2"/>
          </p:nvPr>
        </p:nvSpPr>
        <p:spPr>
          <a:xfrm>
            <a:off x="4800600" y="1143000"/>
            <a:ext cx="3733800" cy="5714999"/>
          </a:xfrm>
        </p:spPr>
        <p:txBody>
          <a:bodyPr>
            <a:normAutofit/>
          </a:bodyPr>
          <a:lstStyle/>
          <a:p>
            <a:pPr marL="12065" indent="0">
              <a:lnSpc>
                <a:spcPct val="120000"/>
              </a:lnSpc>
              <a:spcBef>
                <a:spcPts val="1200"/>
              </a:spcBef>
              <a:buNone/>
              <a:tabLst>
                <a:tab pos="396875" algn="l"/>
              </a:tabLst>
            </a:pPr>
            <a:r>
              <a:rPr lang="en-IN" sz="2600" spc="-5" dirty="0">
                <a:cs typeface="Times New Roman"/>
              </a:rPr>
              <a:t>15. Accident</a:t>
            </a:r>
            <a:r>
              <a:rPr lang="en-IN" sz="2600" spc="-15" dirty="0">
                <a:cs typeface="Times New Roman"/>
              </a:rPr>
              <a:t> </a:t>
            </a:r>
            <a:r>
              <a:rPr lang="en-IN" sz="2600" spc="-5" dirty="0">
                <a:cs typeface="Times New Roman"/>
              </a:rPr>
              <a:t>reporting</a:t>
            </a:r>
            <a:endParaRPr lang="en-IN" sz="2600" dirty="0">
              <a:cs typeface="Times New Roman"/>
            </a:endParaRPr>
          </a:p>
          <a:p>
            <a:pPr marL="12065" indent="0" algn="just">
              <a:lnSpc>
                <a:spcPct val="120000"/>
              </a:lnSpc>
              <a:spcBef>
                <a:spcPts val="1200"/>
              </a:spcBef>
              <a:buNone/>
              <a:tabLst>
                <a:tab pos="396875" algn="l"/>
              </a:tabLst>
            </a:pPr>
            <a:r>
              <a:rPr lang="en-IN" sz="2600" spc="-5" dirty="0">
                <a:cs typeface="Times New Roman"/>
              </a:rPr>
              <a:t>16. Appeal</a:t>
            </a:r>
            <a:endParaRPr lang="en-IN" sz="2600" dirty="0">
              <a:cs typeface="Times New Roman"/>
            </a:endParaRPr>
          </a:p>
          <a:p>
            <a:pPr marL="0" marR="5080" indent="0" algn="just">
              <a:lnSpc>
                <a:spcPct val="120000"/>
              </a:lnSpc>
              <a:buNone/>
              <a:tabLst>
                <a:tab pos="489584" algn="l"/>
              </a:tabLst>
            </a:pPr>
            <a:r>
              <a:rPr lang="en-IN" sz="2600" spc="-5" dirty="0">
                <a:cs typeface="Times New Roman"/>
              </a:rPr>
              <a:t>17. Site</a:t>
            </a:r>
            <a:r>
              <a:rPr lang="en-IN" sz="2600" dirty="0">
                <a:cs typeface="Times New Roman"/>
              </a:rPr>
              <a:t> </a:t>
            </a:r>
            <a:r>
              <a:rPr lang="en-IN" sz="2600" spc="-5" dirty="0">
                <a:cs typeface="Times New Roman"/>
              </a:rPr>
              <a:t>for</a:t>
            </a:r>
            <a:r>
              <a:rPr lang="en-IN" sz="2600" dirty="0">
                <a:cs typeface="Times New Roman"/>
              </a:rPr>
              <a:t> common</a:t>
            </a:r>
            <a:r>
              <a:rPr lang="en-IN" sz="2600" spc="5" dirty="0">
                <a:cs typeface="Times New Roman"/>
              </a:rPr>
              <a:t> </a:t>
            </a:r>
            <a:r>
              <a:rPr lang="en-IN" sz="2600" dirty="0">
                <a:cs typeface="Times New Roman"/>
              </a:rPr>
              <a:t>bio-medical </a:t>
            </a:r>
            <a:r>
              <a:rPr lang="en-IN" sz="2600" spc="5" dirty="0">
                <a:cs typeface="Times New Roman"/>
              </a:rPr>
              <a:t> </a:t>
            </a:r>
            <a:r>
              <a:rPr lang="en-IN" sz="2600" spc="-5" dirty="0">
                <a:cs typeface="Times New Roman"/>
              </a:rPr>
              <a:t>waste</a:t>
            </a:r>
            <a:r>
              <a:rPr lang="en-IN" sz="2600" dirty="0">
                <a:cs typeface="Times New Roman"/>
              </a:rPr>
              <a:t> treatment</a:t>
            </a:r>
            <a:r>
              <a:rPr lang="en-IN" sz="2600" spc="5" dirty="0">
                <a:cs typeface="Times New Roman"/>
              </a:rPr>
              <a:t> </a:t>
            </a:r>
            <a:r>
              <a:rPr lang="en-IN" sz="2600" dirty="0">
                <a:cs typeface="Times New Roman"/>
              </a:rPr>
              <a:t>and</a:t>
            </a:r>
            <a:r>
              <a:rPr lang="en-IN" sz="2600" spc="505" dirty="0">
                <a:cs typeface="Times New Roman"/>
              </a:rPr>
              <a:t> </a:t>
            </a:r>
            <a:r>
              <a:rPr lang="en-IN" sz="2600" spc="-5" dirty="0">
                <a:cs typeface="Times New Roman"/>
              </a:rPr>
              <a:t>disposal </a:t>
            </a:r>
            <a:r>
              <a:rPr lang="en-IN" sz="2600" dirty="0">
                <a:cs typeface="Times New Roman"/>
              </a:rPr>
              <a:t> </a:t>
            </a:r>
            <a:r>
              <a:rPr lang="en-IN" sz="2600" spc="-5" dirty="0">
                <a:cs typeface="Times New Roman"/>
              </a:rPr>
              <a:t>facility</a:t>
            </a:r>
            <a:endParaRPr lang="en-IN" sz="2600" dirty="0">
              <a:cs typeface="Times New Roman"/>
            </a:endParaRPr>
          </a:p>
          <a:p>
            <a:pPr marL="0" marR="5080" indent="0">
              <a:lnSpc>
                <a:spcPct val="120000"/>
              </a:lnSpc>
              <a:buNone/>
              <a:tabLst>
                <a:tab pos="605155" algn="l"/>
              </a:tabLst>
            </a:pPr>
            <a:r>
              <a:rPr lang="en-IN" sz="2600" spc="-5" dirty="0">
                <a:cs typeface="Times New Roman"/>
              </a:rPr>
              <a:t>18. Liability</a:t>
            </a:r>
            <a:r>
              <a:rPr lang="en-IN" sz="2600" dirty="0">
                <a:cs typeface="Times New Roman"/>
              </a:rPr>
              <a:t> of</a:t>
            </a:r>
            <a:r>
              <a:rPr lang="en-IN" sz="2600" spc="5" dirty="0">
                <a:cs typeface="Times New Roman"/>
              </a:rPr>
              <a:t> </a:t>
            </a:r>
            <a:r>
              <a:rPr lang="en-IN" sz="2600" spc="-5" dirty="0">
                <a:cs typeface="Times New Roman"/>
              </a:rPr>
              <a:t>the</a:t>
            </a:r>
            <a:r>
              <a:rPr lang="en-IN" sz="2600" dirty="0">
                <a:cs typeface="Times New Roman"/>
              </a:rPr>
              <a:t> </a:t>
            </a:r>
            <a:r>
              <a:rPr lang="en-IN" sz="2600" spc="-5" dirty="0">
                <a:cs typeface="Times New Roman"/>
              </a:rPr>
              <a:t>occupier, </a:t>
            </a:r>
            <a:r>
              <a:rPr lang="en-IN" sz="2600" dirty="0">
                <a:cs typeface="Times New Roman"/>
              </a:rPr>
              <a:t> operator</a:t>
            </a:r>
            <a:r>
              <a:rPr lang="en-IN" sz="2600" spc="-5" dirty="0">
                <a:cs typeface="Times New Roman"/>
              </a:rPr>
              <a:t> </a:t>
            </a:r>
            <a:r>
              <a:rPr lang="en-IN" sz="2600" dirty="0">
                <a:cs typeface="Times New Roman"/>
              </a:rPr>
              <a:t>of</a:t>
            </a:r>
            <a:r>
              <a:rPr lang="en-IN" sz="2600" spc="-15" dirty="0">
                <a:cs typeface="Times New Roman"/>
              </a:rPr>
              <a:t> </a:t>
            </a:r>
            <a:r>
              <a:rPr lang="en-IN" sz="2600" dirty="0">
                <a:cs typeface="Times New Roman"/>
              </a:rPr>
              <a:t>a</a:t>
            </a:r>
            <a:r>
              <a:rPr lang="en-IN" sz="2600" spc="15" dirty="0">
                <a:cs typeface="Times New Roman"/>
              </a:rPr>
              <a:t> </a:t>
            </a:r>
            <a:r>
              <a:rPr lang="en-IN" sz="2600" spc="-5" dirty="0">
                <a:cs typeface="Times New Roman"/>
              </a:rPr>
              <a:t>facility</a:t>
            </a:r>
            <a:endParaRPr lang="en-IN" sz="2600" dirty="0">
              <a:cs typeface="Times New Roman"/>
            </a:endParaRPr>
          </a:p>
          <a:p>
            <a:endParaRPr lang="en-US" dirty="0"/>
          </a:p>
        </p:txBody>
      </p:sp>
    </p:spTree>
    <p:extLst>
      <p:ext uri="{BB962C8B-B14F-4D97-AF65-F5344CB8AC3E}">
        <p14:creationId xmlns:p14="http://schemas.microsoft.com/office/powerpoint/2010/main" val="3483773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4B46AABF-044A-7F42-977F-875D6A3E7915}"/>
              </a:ext>
            </a:extLst>
          </p:cNvPr>
          <p:cNvSpPr>
            <a:spLocks noGrp="1"/>
          </p:cNvSpPr>
          <p:nvPr>
            <p:ph type="title"/>
          </p:nvPr>
        </p:nvSpPr>
        <p:spPr/>
        <p:txBody>
          <a:bodyPr/>
          <a:lstStyle/>
          <a:p>
            <a:r>
              <a:rPr lang="en-IN" b="1" dirty="0">
                <a:solidFill>
                  <a:schemeClr val="accent1"/>
                </a:solidFill>
              </a:rPr>
              <a:t>Biomedical Waste Hazards:</a:t>
            </a:r>
            <a:endParaRPr lang="en-US" dirty="0"/>
          </a:p>
        </p:txBody>
      </p:sp>
      <p:sp>
        <p:nvSpPr>
          <p:cNvPr id="6" name="Content Placeholder 5">
            <a:extLst>
              <a:ext uri="{FF2B5EF4-FFF2-40B4-BE49-F238E27FC236}">
                <a16:creationId xmlns:a16="http://schemas.microsoft.com/office/drawing/2014/main" xmlns="" id="{0E3ABD9A-0C0C-C54A-9648-09EC74A5155F}"/>
              </a:ext>
            </a:extLst>
          </p:cNvPr>
          <p:cNvSpPr>
            <a:spLocks noGrp="1"/>
          </p:cNvSpPr>
          <p:nvPr>
            <p:ph idx="1"/>
          </p:nvPr>
        </p:nvSpPr>
        <p:spPr/>
        <p:txBody>
          <a:bodyPr/>
          <a:lstStyle/>
          <a:p>
            <a:r>
              <a:rPr lang="en-US" dirty="0"/>
              <a:t>Environmental hazards</a:t>
            </a:r>
          </a:p>
          <a:p>
            <a:r>
              <a:rPr lang="en-US" dirty="0"/>
              <a:t>Health hazards</a:t>
            </a:r>
          </a:p>
        </p:txBody>
      </p:sp>
    </p:spTree>
    <p:extLst>
      <p:ext uri="{BB962C8B-B14F-4D97-AF65-F5344CB8AC3E}">
        <p14:creationId xmlns:p14="http://schemas.microsoft.com/office/powerpoint/2010/main" val="11610718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solidFill>
                  <a:schemeClr val="accent1"/>
                </a:solidFill>
              </a:rPr>
              <a:t>Environmental Hazards</a:t>
            </a:r>
          </a:p>
        </p:txBody>
      </p:sp>
      <p:sp>
        <p:nvSpPr>
          <p:cNvPr id="3" name="Content Placeholder 2"/>
          <p:cNvSpPr>
            <a:spLocks noGrp="1"/>
          </p:cNvSpPr>
          <p:nvPr>
            <p:ph idx="1"/>
          </p:nvPr>
        </p:nvSpPr>
        <p:spPr>
          <a:xfrm>
            <a:off x="628650" y="2057400"/>
            <a:ext cx="7886700" cy="4119562"/>
          </a:xfrm>
        </p:spPr>
        <p:txBody>
          <a:bodyPr>
            <a:normAutofit/>
          </a:bodyPr>
          <a:lstStyle/>
          <a:p>
            <a:pPr>
              <a:lnSpc>
                <a:spcPct val="150000"/>
              </a:lnSpc>
              <a:buFont typeface="Wingdings" pitchFamily="2" charset="2"/>
              <a:buChar char="Ø"/>
            </a:pPr>
            <a:r>
              <a:rPr lang="en-US" dirty="0"/>
              <a:t>The improper management of biomedical waste causes serious environmental problems in terms of:</a:t>
            </a:r>
          </a:p>
          <a:p>
            <a:pPr>
              <a:lnSpc>
                <a:spcPct val="150000"/>
              </a:lnSpc>
              <a:buFont typeface="+mj-lt"/>
              <a:buAutoNum type="arabicPeriod"/>
            </a:pPr>
            <a:r>
              <a:rPr lang="en-US" dirty="0"/>
              <a:t> Air pollution</a:t>
            </a:r>
          </a:p>
          <a:p>
            <a:pPr>
              <a:lnSpc>
                <a:spcPct val="150000"/>
              </a:lnSpc>
              <a:buFont typeface="+mj-lt"/>
              <a:buAutoNum type="arabicPeriod"/>
            </a:pPr>
            <a:r>
              <a:rPr lang="en-US" dirty="0"/>
              <a:t> Water pollution</a:t>
            </a:r>
          </a:p>
          <a:p>
            <a:pPr>
              <a:lnSpc>
                <a:spcPct val="150000"/>
              </a:lnSpc>
              <a:buFont typeface="+mj-lt"/>
              <a:buAutoNum type="arabicPeriod"/>
            </a:pPr>
            <a:r>
              <a:rPr lang="en-US" dirty="0"/>
              <a:t> Land pollution</a:t>
            </a:r>
          </a:p>
          <a:p>
            <a:pPr marL="0" indent="0">
              <a:buNone/>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solidFill>
                  <a:schemeClr val="accent1"/>
                </a:solidFill>
              </a:rPr>
              <a:t>Health Hazards</a:t>
            </a:r>
          </a:p>
        </p:txBody>
      </p:sp>
      <p:sp>
        <p:nvSpPr>
          <p:cNvPr id="3" name="Content Placeholder 2"/>
          <p:cNvSpPr>
            <a:spLocks noGrp="1"/>
          </p:cNvSpPr>
          <p:nvPr>
            <p:ph idx="1"/>
          </p:nvPr>
        </p:nvSpPr>
        <p:spPr>
          <a:xfrm>
            <a:off x="628650" y="1904999"/>
            <a:ext cx="7886700" cy="4271963"/>
          </a:xfrm>
        </p:spPr>
        <p:txBody>
          <a:bodyPr>
            <a:normAutofit fontScale="92500"/>
          </a:bodyPr>
          <a:lstStyle/>
          <a:p>
            <a:pPr marL="514350" indent="-514350">
              <a:lnSpc>
                <a:spcPct val="150000"/>
              </a:lnSpc>
              <a:buFont typeface="+mj-lt"/>
              <a:buAutoNum type="arabicPeriod"/>
            </a:pPr>
            <a:r>
              <a:rPr lang="en-US" sz="2400" dirty="0"/>
              <a:t>Infection ( G.I.T, RTI, Skin infection, Blood born infections- AIDS, Hepatitis B &amp;C)</a:t>
            </a:r>
          </a:p>
          <a:p>
            <a:pPr marL="457200" indent="-457200">
              <a:lnSpc>
                <a:spcPct val="150000"/>
              </a:lnSpc>
              <a:buFont typeface="+mj-lt"/>
              <a:buAutoNum type="arabicPeriod"/>
            </a:pPr>
            <a:r>
              <a:rPr lang="en-US" sz="2400" dirty="0"/>
              <a:t>Genotoxicity and Cytotoxicity </a:t>
            </a:r>
          </a:p>
          <a:p>
            <a:pPr marL="457200" indent="-457200">
              <a:lnSpc>
                <a:spcPct val="150000"/>
              </a:lnSpc>
              <a:buFont typeface="+mj-lt"/>
              <a:buAutoNum type="arabicPeriod"/>
            </a:pPr>
            <a:r>
              <a:rPr lang="en-US" sz="2400" dirty="0"/>
              <a:t>Chemical toxicity </a:t>
            </a:r>
          </a:p>
          <a:p>
            <a:pPr marL="457200" indent="-457200">
              <a:lnSpc>
                <a:spcPct val="150000"/>
              </a:lnSpc>
              <a:buFont typeface="+mj-lt"/>
              <a:buAutoNum type="arabicPeriod"/>
            </a:pPr>
            <a:r>
              <a:rPr lang="en-US" sz="2400" dirty="0"/>
              <a:t>Radioactivity hazards</a:t>
            </a:r>
          </a:p>
          <a:p>
            <a:pPr marL="457200" indent="-457200">
              <a:lnSpc>
                <a:spcPct val="150000"/>
              </a:lnSpc>
              <a:buFont typeface="+mj-lt"/>
              <a:buAutoNum type="arabicPeriod"/>
            </a:pPr>
            <a:r>
              <a:rPr lang="en-US" sz="2400" dirty="0"/>
              <a:t>Physical injuries </a:t>
            </a:r>
          </a:p>
          <a:p>
            <a:pPr marL="457200" indent="-457200">
              <a:lnSpc>
                <a:spcPct val="150000"/>
              </a:lnSpc>
              <a:buFont typeface="+mj-lt"/>
              <a:buAutoNum type="arabicPeriod"/>
            </a:pPr>
            <a:r>
              <a:rPr lang="en-US" sz="2400" dirty="0"/>
              <a:t>Public sensitivity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IN" sz="4800" b="1" dirty="0">
                <a:solidFill>
                  <a:schemeClr val="accent1"/>
                </a:solidFill>
              </a:rPr>
              <a:t>Steps of Biomedical Wastes Management</a:t>
            </a:r>
          </a:p>
        </p:txBody>
      </p:sp>
      <p:sp>
        <p:nvSpPr>
          <p:cNvPr id="6" name="Content Placeholder 5"/>
          <p:cNvSpPr>
            <a:spLocks noGrp="1"/>
          </p:cNvSpPr>
          <p:nvPr>
            <p:ph idx="1"/>
          </p:nvPr>
        </p:nvSpPr>
        <p:spPr>
          <a:xfrm>
            <a:off x="800100" y="2133600"/>
            <a:ext cx="7886700" cy="4495800"/>
          </a:xfrm>
        </p:spPr>
        <p:txBody>
          <a:bodyPr>
            <a:normAutofit fontScale="92500" lnSpcReduction="20000"/>
          </a:bodyPr>
          <a:lstStyle/>
          <a:p>
            <a:pPr marL="457200" indent="-457200">
              <a:lnSpc>
                <a:spcPct val="150000"/>
              </a:lnSpc>
              <a:buFont typeface="+mj-lt"/>
              <a:buAutoNum type="arabicPeriod"/>
            </a:pPr>
            <a:r>
              <a:rPr lang="en-IN" sz="2800" dirty="0"/>
              <a:t>Characterization</a:t>
            </a:r>
          </a:p>
          <a:p>
            <a:pPr marL="457200" indent="-457200">
              <a:lnSpc>
                <a:spcPct val="150000"/>
              </a:lnSpc>
              <a:buFont typeface="+mj-lt"/>
              <a:buAutoNum type="arabicPeriod"/>
            </a:pPr>
            <a:r>
              <a:rPr lang="en-IN" sz="2800" dirty="0"/>
              <a:t>Quantification</a:t>
            </a:r>
          </a:p>
          <a:p>
            <a:pPr marL="457200" indent="-457200">
              <a:lnSpc>
                <a:spcPct val="150000"/>
              </a:lnSpc>
              <a:buFont typeface="+mj-lt"/>
              <a:buAutoNum type="arabicPeriod"/>
            </a:pPr>
            <a:r>
              <a:rPr lang="en-IN" sz="2800" dirty="0"/>
              <a:t>Segregation</a:t>
            </a:r>
          </a:p>
          <a:p>
            <a:pPr marL="457200" indent="-457200">
              <a:lnSpc>
                <a:spcPct val="150000"/>
              </a:lnSpc>
              <a:buFont typeface="+mj-lt"/>
              <a:buAutoNum type="arabicPeriod"/>
            </a:pPr>
            <a:r>
              <a:rPr lang="en-IN" sz="2800" dirty="0"/>
              <a:t>Storage</a:t>
            </a:r>
          </a:p>
          <a:p>
            <a:pPr marL="457200" indent="-457200">
              <a:lnSpc>
                <a:spcPct val="150000"/>
              </a:lnSpc>
              <a:buFont typeface="+mj-lt"/>
              <a:buAutoNum type="arabicPeriod"/>
            </a:pPr>
            <a:r>
              <a:rPr lang="en-IN" sz="2800" dirty="0"/>
              <a:t>Transportation</a:t>
            </a:r>
          </a:p>
          <a:p>
            <a:pPr marL="457200" indent="-457200">
              <a:lnSpc>
                <a:spcPct val="150000"/>
              </a:lnSpc>
              <a:buFont typeface="+mj-lt"/>
              <a:buAutoNum type="arabicPeriod"/>
            </a:pPr>
            <a:r>
              <a:rPr lang="en-IN" sz="2800" dirty="0"/>
              <a:t>Treatment </a:t>
            </a:r>
          </a:p>
          <a:p>
            <a:pPr marL="457200" indent="-457200">
              <a:lnSpc>
                <a:spcPct val="150000"/>
              </a:lnSpc>
              <a:buFont typeface="+mj-lt"/>
              <a:buAutoNum type="arabicPeriod"/>
            </a:pPr>
            <a:r>
              <a:rPr lang="en-IN" sz="2800" dirty="0"/>
              <a:t>Disposal</a:t>
            </a:r>
          </a:p>
        </p:txBody>
      </p:sp>
    </p:spTree>
    <p:extLst>
      <p:ext uri="{BB962C8B-B14F-4D97-AF65-F5344CB8AC3E}">
        <p14:creationId xmlns:p14="http://schemas.microsoft.com/office/powerpoint/2010/main" val="408679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365126"/>
            <a:ext cx="8305800" cy="1325563"/>
          </a:xfrm>
        </p:spPr>
        <p:txBody>
          <a:bodyPr>
            <a:noAutofit/>
          </a:bodyPr>
          <a:lstStyle/>
          <a:p>
            <a:pPr marL="457200" indent="-457200"/>
            <a:r>
              <a:rPr lang="en-IN" sz="4800" b="1" dirty="0">
                <a:solidFill>
                  <a:schemeClr val="accent1"/>
                </a:solidFill>
              </a:rPr>
              <a:t>Quantification, Characterization </a:t>
            </a:r>
            <a:endParaRPr lang="en-IN" sz="4800" dirty="0">
              <a:solidFill>
                <a:schemeClr val="accent1"/>
              </a:solidFill>
            </a:endParaRPr>
          </a:p>
        </p:txBody>
      </p:sp>
      <p:sp>
        <p:nvSpPr>
          <p:cNvPr id="10" name="Text Placeholder 9"/>
          <p:cNvSpPr>
            <a:spLocks noGrp="1"/>
          </p:cNvSpPr>
          <p:nvPr>
            <p:ph type="body" idx="1"/>
          </p:nvPr>
        </p:nvSpPr>
        <p:spPr/>
        <p:txBody>
          <a:bodyPr>
            <a:noAutofit/>
          </a:bodyPr>
          <a:lstStyle/>
          <a:p>
            <a:r>
              <a:rPr lang="en-IN" sz="2400" b="1" dirty="0">
                <a:solidFill>
                  <a:schemeClr val="accent1"/>
                </a:solidFill>
              </a:rPr>
              <a:t>Biomedical Wastes (15%)</a:t>
            </a:r>
          </a:p>
        </p:txBody>
      </p:sp>
      <p:sp>
        <p:nvSpPr>
          <p:cNvPr id="11" name="Content Placeholder 10"/>
          <p:cNvSpPr>
            <a:spLocks noGrp="1"/>
          </p:cNvSpPr>
          <p:nvPr>
            <p:ph sz="half" idx="2"/>
          </p:nvPr>
        </p:nvSpPr>
        <p:spPr>
          <a:xfrm>
            <a:off x="629842" y="2971799"/>
            <a:ext cx="3868340" cy="3217863"/>
          </a:xfrm>
        </p:spPr>
        <p:txBody>
          <a:bodyPr>
            <a:noAutofit/>
          </a:bodyPr>
          <a:lstStyle/>
          <a:p>
            <a:pPr marL="514350" indent="-514350">
              <a:buFont typeface="+mj-lt"/>
              <a:buAutoNum type="arabicPeriod"/>
            </a:pPr>
            <a:r>
              <a:rPr lang="en-IN" sz="2400" dirty="0"/>
              <a:t>Infectious waste</a:t>
            </a:r>
          </a:p>
          <a:p>
            <a:pPr marL="514350" indent="-514350">
              <a:buFont typeface="+mj-lt"/>
              <a:buAutoNum type="arabicPeriod"/>
            </a:pPr>
            <a:r>
              <a:rPr lang="en-IN" sz="2400" dirty="0"/>
              <a:t>Pathological waste</a:t>
            </a:r>
          </a:p>
          <a:p>
            <a:pPr marL="514350" indent="-514350">
              <a:buFont typeface="+mj-lt"/>
              <a:buAutoNum type="arabicPeriod"/>
            </a:pPr>
            <a:r>
              <a:rPr lang="en-IN" sz="2400" dirty="0"/>
              <a:t>Sharps</a:t>
            </a:r>
          </a:p>
          <a:p>
            <a:pPr marL="514350" indent="-514350">
              <a:buFont typeface="+mj-lt"/>
              <a:buAutoNum type="arabicPeriod"/>
            </a:pPr>
            <a:r>
              <a:rPr lang="en-IN" sz="2400" dirty="0"/>
              <a:t>Pharmaceuticals </a:t>
            </a:r>
          </a:p>
          <a:p>
            <a:pPr marL="514350" indent="-514350">
              <a:buFont typeface="+mj-lt"/>
              <a:buAutoNum type="arabicPeriod"/>
            </a:pPr>
            <a:r>
              <a:rPr lang="en-IN" sz="2400" dirty="0"/>
              <a:t>Genotoxic waste</a:t>
            </a:r>
          </a:p>
          <a:p>
            <a:pPr marL="514350" indent="-514350">
              <a:buFont typeface="+mj-lt"/>
              <a:buAutoNum type="arabicPeriod"/>
            </a:pPr>
            <a:r>
              <a:rPr lang="en-IN" sz="2400" dirty="0"/>
              <a:t>Chemical waste</a:t>
            </a:r>
          </a:p>
          <a:p>
            <a:pPr marL="514350" indent="-514350">
              <a:buFont typeface="+mj-lt"/>
              <a:buAutoNum type="arabicPeriod"/>
            </a:pPr>
            <a:r>
              <a:rPr lang="en-IN" sz="2400" dirty="0"/>
              <a:t>Radioactive waste</a:t>
            </a:r>
          </a:p>
        </p:txBody>
      </p:sp>
      <p:sp>
        <p:nvSpPr>
          <p:cNvPr id="12" name="Text Placeholder 11"/>
          <p:cNvSpPr>
            <a:spLocks noGrp="1"/>
          </p:cNvSpPr>
          <p:nvPr>
            <p:ph type="body" sz="quarter" idx="3"/>
          </p:nvPr>
        </p:nvSpPr>
        <p:spPr>
          <a:xfrm>
            <a:off x="4952999" y="1981200"/>
            <a:ext cx="3733801" cy="779681"/>
          </a:xfrm>
        </p:spPr>
        <p:txBody>
          <a:bodyPr>
            <a:noAutofit/>
          </a:bodyPr>
          <a:lstStyle/>
          <a:p>
            <a:r>
              <a:rPr lang="en-IN" sz="2400" b="1" dirty="0">
                <a:solidFill>
                  <a:schemeClr val="accent1"/>
                </a:solidFill>
                <a:cs typeface="Times New Roman" panose="02020603050405020304" pitchFamily="18" charset="0"/>
              </a:rPr>
              <a:t>Municipal solid wastes (85%</a:t>
            </a:r>
            <a:r>
              <a:rPr lang="en-IN" b="1" dirty="0">
                <a:solidFill>
                  <a:schemeClr val="accent1"/>
                </a:solidFill>
                <a:cs typeface="Times New Roman" panose="02020603050405020304" pitchFamily="18" charset="0"/>
              </a:rPr>
              <a:t>)</a:t>
            </a:r>
          </a:p>
        </p:txBody>
      </p:sp>
      <p:sp>
        <p:nvSpPr>
          <p:cNvPr id="13" name="Content Placeholder 12"/>
          <p:cNvSpPr>
            <a:spLocks noGrp="1"/>
          </p:cNvSpPr>
          <p:nvPr>
            <p:ph sz="quarter" idx="4"/>
          </p:nvPr>
        </p:nvSpPr>
        <p:spPr>
          <a:xfrm>
            <a:off x="5029200" y="2971800"/>
            <a:ext cx="3962400" cy="2889250"/>
          </a:xfrm>
        </p:spPr>
        <p:txBody>
          <a:bodyPr>
            <a:noAutofit/>
          </a:bodyPr>
          <a:lstStyle/>
          <a:p>
            <a:pPr marL="514350" indent="-514350">
              <a:buFont typeface="+mj-lt"/>
              <a:buAutoNum type="arabicPeriod"/>
            </a:pPr>
            <a:r>
              <a:rPr lang="en-IN" sz="2400" dirty="0"/>
              <a:t>Food waste</a:t>
            </a:r>
          </a:p>
          <a:p>
            <a:pPr marL="514350" indent="-514350">
              <a:buFont typeface="+mj-lt"/>
              <a:buAutoNum type="arabicPeriod"/>
            </a:pPr>
            <a:r>
              <a:rPr lang="en-IN" sz="2400" dirty="0"/>
              <a:t>Vegetables &amp; Fruits  </a:t>
            </a:r>
          </a:p>
          <a:p>
            <a:pPr marL="514350" indent="-514350">
              <a:buFont typeface="+mj-lt"/>
              <a:buAutoNum type="arabicPeriod"/>
            </a:pPr>
            <a:r>
              <a:rPr lang="en-IN" sz="2400" dirty="0"/>
              <a:t>Paper</a:t>
            </a:r>
          </a:p>
          <a:p>
            <a:pPr marL="514350" indent="-514350">
              <a:buFont typeface="+mj-lt"/>
              <a:buAutoNum type="arabicPeriod"/>
            </a:pPr>
            <a:r>
              <a:rPr lang="en-IN" sz="2400" dirty="0"/>
              <a:t>Cardboard</a:t>
            </a:r>
          </a:p>
          <a:p>
            <a:pPr marL="514350" indent="-514350">
              <a:buFont typeface="+mj-lt"/>
              <a:buAutoNum type="arabicPeriod"/>
            </a:pPr>
            <a:r>
              <a:rPr lang="en-IN" sz="2400" dirty="0"/>
              <a:t>Bottles, jars</a:t>
            </a:r>
          </a:p>
          <a:p>
            <a:pPr marL="514350" indent="-514350">
              <a:buFont typeface="+mj-lt"/>
              <a:buAutoNum type="arabicPeriod"/>
            </a:pPr>
            <a:r>
              <a:rPr lang="en-IN" sz="2400" dirty="0"/>
              <a:t>Cans, foils, </a:t>
            </a:r>
          </a:p>
          <a:p>
            <a:pPr marL="514350" indent="-514350">
              <a:buFont typeface="+mj-lt"/>
              <a:buAutoNum type="arabicPeriod"/>
            </a:pPr>
            <a:r>
              <a:rPr lang="en-IN" sz="2400" dirty="0"/>
              <a:t>Plastics, clothes</a:t>
            </a:r>
          </a:p>
        </p:txBody>
      </p:sp>
    </p:spTree>
    <p:extLst>
      <p:ext uri="{BB962C8B-B14F-4D97-AF65-F5344CB8AC3E}">
        <p14:creationId xmlns:p14="http://schemas.microsoft.com/office/powerpoint/2010/main" val="36079237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pPr algn="ctr"/>
            <a:r>
              <a:rPr lang="en-IN" sz="4800" b="1" dirty="0">
                <a:solidFill>
                  <a:schemeClr val="accent1"/>
                </a:solidFill>
              </a:rPr>
              <a:t>Wastes</a:t>
            </a:r>
          </a:p>
        </p:txBody>
      </p:sp>
      <p:sp>
        <p:nvSpPr>
          <p:cNvPr id="10" name="Text Placeholder 9"/>
          <p:cNvSpPr>
            <a:spLocks noGrp="1"/>
          </p:cNvSpPr>
          <p:nvPr>
            <p:ph type="body" idx="1"/>
          </p:nvPr>
        </p:nvSpPr>
        <p:spPr>
          <a:xfrm>
            <a:off x="809996" y="1690689"/>
            <a:ext cx="3670723" cy="503232"/>
          </a:xfrm>
        </p:spPr>
        <p:txBody>
          <a:bodyPr>
            <a:normAutofit/>
          </a:bodyPr>
          <a:lstStyle/>
          <a:p>
            <a:r>
              <a:rPr lang="en-IN" sz="2400" b="1" dirty="0"/>
              <a:t>Biomedical wastes </a:t>
            </a:r>
          </a:p>
        </p:txBody>
      </p:sp>
      <p:pic>
        <p:nvPicPr>
          <p:cNvPr id="102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304800" y="2438400"/>
            <a:ext cx="2362200" cy="18756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 Placeholder 11"/>
          <p:cNvSpPr>
            <a:spLocks noGrp="1"/>
          </p:cNvSpPr>
          <p:nvPr>
            <p:ph type="body" sz="quarter" idx="3"/>
          </p:nvPr>
        </p:nvSpPr>
        <p:spPr>
          <a:xfrm>
            <a:off x="4985914" y="1752600"/>
            <a:ext cx="3535787" cy="441321"/>
          </a:xfrm>
        </p:spPr>
        <p:txBody>
          <a:bodyPr>
            <a:noAutofit/>
          </a:bodyPr>
          <a:lstStyle/>
          <a:p>
            <a:r>
              <a:rPr lang="en-IN" sz="2400" b="1" dirty="0">
                <a:cs typeface="Times New Roman" panose="02020603050405020304" pitchFamily="18" charset="0"/>
              </a:rPr>
              <a:t>Municipal solid wastes</a:t>
            </a:r>
          </a:p>
        </p:txBody>
      </p:sp>
      <p:pic>
        <p:nvPicPr>
          <p:cNvPr id="4" name="Content Placeholder 3"/>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4800600" y="5453062"/>
            <a:ext cx="1676400" cy="1243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4801" y="2465385"/>
            <a:ext cx="1576387"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66913" y="4584699"/>
            <a:ext cx="2466975" cy="1857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419601"/>
            <a:ext cx="1523999" cy="199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86600" y="5257800"/>
            <a:ext cx="1581150" cy="1155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00600" y="2414587"/>
            <a:ext cx="1905000" cy="1471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34200" y="2414587"/>
            <a:ext cx="1523999" cy="1471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76801" y="3962400"/>
            <a:ext cx="1828800" cy="1490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97701" y="4051299"/>
            <a:ext cx="1524000" cy="10668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89405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8"/>
          <p:cNvSpPr>
            <a:spLocks noGrp="1"/>
          </p:cNvSpPr>
          <p:nvPr>
            <p:ph type="title"/>
          </p:nvPr>
        </p:nvSpPr>
        <p:spPr>
          <a:xfrm>
            <a:off x="457200" y="228600"/>
            <a:ext cx="8229600" cy="609600"/>
          </a:xfrm>
        </p:spPr>
        <p:txBody>
          <a:bodyPr>
            <a:noAutofit/>
          </a:bodyPr>
          <a:lstStyle/>
          <a:p>
            <a:r>
              <a:rPr lang="en-IN" sz="4800" b="1" dirty="0">
                <a:solidFill>
                  <a:schemeClr val="accent1"/>
                </a:solidFill>
              </a:rPr>
              <a:t>Segregation</a:t>
            </a:r>
          </a:p>
        </p:txBody>
      </p:sp>
    </p:spTree>
    <p:extLst>
      <p:ext uri="{BB962C8B-B14F-4D97-AF65-F5344CB8AC3E}">
        <p14:creationId xmlns:p14="http://schemas.microsoft.com/office/powerpoint/2010/main" val="29359732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800" b="1" dirty="0">
                <a:solidFill>
                  <a:schemeClr val="accent1"/>
                </a:solidFill>
              </a:rPr>
              <a:t>Local Storage Room </a:t>
            </a:r>
          </a:p>
        </p:txBody>
      </p:sp>
      <p:pic>
        <p:nvPicPr>
          <p:cNvPr id="8"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4876800" y="2286000"/>
            <a:ext cx="3886200" cy="3073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a:extLst>
              <a:ext uri="{FF2B5EF4-FFF2-40B4-BE49-F238E27FC236}">
                <a16:creationId xmlns:a16="http://schemas.microsoft.com/office/drawing/2014/main" xmlns="" id="{1E194966-5C5F-6249-A511-F1470E11529E}"/>
              </a:ext>
            </a:extLst>
          </p:cNvPr>
          <p:cNvSpPr>
            <a:spLocks noGrp="1"/>
          </p:cNvSpPr>
          <p:nvPr>
            <p:ph sz="half" idx="2"/>
          </p:nvPr>
        </p:nvSpPr>
        <p:spPr>
          <a:xfrm>
            <a:off x="4267200" y="1498430"/>
            <a:ext cx="4648200" cy="5130970"/>
          </a:xfrm>
        </p:spPr>
        <p:txBody>
          <a:bodyPr/>
          <a:lstStyle/>
          <a:p>
            <a:endParaRPr lang="en-US" dirty="0"/>
          </a:p>
        </p:txBody>
      </p:sp>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1861252"/>
            <a:ext cx="4000500" cy="4315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02412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a:solidFill>
                  <a:schemeClr val="accent1"/>
                </a:solidFill>
              </a:rPr>
              <a:t>Disposal Methods of Bio-Medical Wastes</a:t>
            </a:r>
          </a:p>
        </p:txBody>
      </p:sp>
      <p:sp>
        <p:nvSpPr>
          <p:cNvPr id="3" name="Content Placeholder 2"/>
          <p:cNvSpPr>
            <a:spLocks noGrp="1"/>
          </p:cNvSpPr>
          <p:nvPr>
            <p:ph idx="1"/>
          </p:nvPr>
        </p:nvSpPr>
        <p:spPr>
          <a:xfrm>
            <a:off x="809997" y="1981200"/>
            <a:ext cx="7524003" cy="4571999"/>
          </a:xfrm>
        </p:spPr>
        <p:txBody>
          <a:bodyPr>
            <a:noAutofit/>
          </a:bodyPr>
          <a:lstStyle/>
          <a:p>
            <a:pPr>
              <a:buFont typeface="Wingdings" pitchFamily="2" charset="2"/>
              <a:buChar char="Ø"/>
            </a:pPr>
            <a:r>
              <a:rPr lang="en-US" dirty="0"/>
              <a:t>Incineration  (High temperature dry oxidation)</a:t>
            </a:r>
          </a:p>
          <a:p>
            <a:pPr>
              <a:buFont typeface="Wingdings" pitchFamily="2" charset="2"/>
              <a:buChar char="Ø"/>
            </a:pPr>
            <a:r>
              <a:rPr lang="en-US" dirty="0"/>
              <a:t>Chemical disinfection </a:t>
            </a:r>
          </a:p>
          <a:p>
            <a:pPr>
              <a:buFont typeface="Wingdings" pitchFamily="2" charset="2"/>
              <a:buChar char="Ø"/>
            </a:pPr>
            <a:r>
              <a:rPr lang="en-US" dirty="0" err="1"/>
              <a:t>Inertisation</a:t>
            </a:r>
            <a:r>
              <a:rPr lang="en-US" dirty="0"/>
              <a:t> (65% waste</a:t>
            </a:r>
            <a:r>
              <a:rPr lang="en-US" baseline="-25000" dirty="0"/>
              <a:t>,</a:t>
            </a:r>
            <a:r>
              <a:rPr lang="en-US" dirty="0"/>
              <a:t> 15% lime,15%cement, 5% water)</a:t>
            </a:r>
          </a:p>
          <a:p>
            <a:pPr>
              <a:buFont typeface="Wingdings" pitchFamily="2" charset="2"/>
              <a:buChar char="Ø"/>
            </a:pPr>
            <a:r>
              <a:rPr lang="en-US" dirty="0"/>
              <a:t>Autoclave </a:t>
            </a:r>
          </a:p>
          <a:p>
            <a:pPr>
              <a:buFont typeface="Wingdings" pitchFamily="2" charset="2"/>
              <a:buChar char="Ø"/>
            </a:pPr>
            <a:r>
              <a:rPr lang="en-US" dirty="0"/>
              <a:t>Microwave  </a:t>
            </a:r>
          </a:p>
          <a:p>
            <a:pPr>
              <a:buFont typeface="Wingdings" pitchFamily="2" charset="2"/>
              <a:buChar char="Ø"/>
            </a:pPr>
            <a:r>
              <a:rPr lang="en-US" dirty="0"/>
              <a:t>Shredder </a:t>
            </a:r>
          </a:p>
          <a:p>
            <a:pPr>
              <a:buFont typeface="Wingdings" pitchFamily="2" charset="2"/>
              <a:buChar char="Ø"/>
            </a:pPr>
            <a:r>
              <a:rPr lang="en-US" dirty="0"/>
              <a:t>Plasma pyrolysis </a:t>
            </a:r>
          </a:p>
          <a:p>
            <a:pPr>
              <a:buFont typeface="Wingdings" pitchFamily="2" charset="2"/>
              <a:buChar char="Ø"/>
            </a:pPr>
            <a:r>
              <a:rPr lang="en-US" dirty="0"/>
              <a:t>Deep burial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A82473B-62BE-DC42-9BE4-E22B7F2369B2}"/>
              </a:ext>
            </a:extLst>
          </p:cNvPr>
          <p:cNvSpPr>
            <a:spLocks noGrp="1"/>
          </p:cNvSpPr>
          <p:nvPr>
            <p:ph idx="4294967295"/>
          </p:nvPr>
        </p:nvSpPr>
        <p:spPr>
          <a:xfrm>
            <a:off x="1295400" y="2819400"/>
            <a:ext cx="6591300" cy="3357563"/>
          </a:xfrm>
        </p:spPr>
        <p:txBody>
          <a:bodyPr>
            <a:normAutofit/>
          </a:bodyPr>
          <a:lstStyle/>
          <a:p>
            <a:pPr marL="0" indent="0" algn="ctr">
              <a:buNone/>
            </a:pPr>
            <a:r>
              <a:rPr lang="en-US" sz="4000" dirty="0"/>
              <a:t>THANK YOU!</a:t>
            </a:r>
          </a:p>
        </p:txBody>
      </p:sp>
    </p:spTree>
    <p:extLst>
      <p:ext uri="{BB962C8B-B14F-4D97-AF65-F5344CB8AC3E}">
        <p14:creationId xmlns:p14="http://schemas.microsoft.com/office/powerpoint/2010/main" val="353210977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1943</TotalTime>
  <Words>738</Words>
  <Application>Microsoft Office PowerPoint</Application>
  <PresentationFormat>On-screen Show (4:3)</PresentationFormat>
  <Paragraphs>171</Paragraphs>
  <Slides>24</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Calibri Light</vt:lpstr>
      <vt:lpstr>Times New Roman</vt:lpstr>
      <vt:lpstr>Wingdings</vt:lpstr>
      <vt:lpstr>Office Theme</vt:lpstr>
      <vt:lpstr>                     Biomedical Waste Management</vt:lpstr>
      <vt:lpstr>Biomedical Waste</vt:lpstr>
      <vt:lpstr>Biomedical waste statistics</vt:lpstr>
      <vt:lpstr>Sources</vt:lpstr>
      <vt:lpstr>Comparison of Bio-medical Waste (Management &amp; Handling) Rules, 1998 with Bio-medical Waste Management Rules, 2016</vt:lpstr>
      <vt:lpstr>PowerPoint Presentation</vt:lpstr>
      <vt:lpstr>PowerPoint Presentation</vt:lpstr>
      <vt:lpstr>Biomedical Waste Management Rules, 2016</vt:lpstr>
      <vt:lpstr>Bio-Medical Waste Management Rules-2016</vt:lpstr>
      <vt:lpstr>Schedules</vt:lpstr>
      <vt:lpstr>Label for bio-medical waste</vt:lpstr>
      <vt:lpstr>Forms</vt:lpstr>
      <vt:lpstr>Rules</vt:lpstr>
      <vt:lpstr>PowerPoint Presentation</vt:lpstr>
      <vt:lpstr>Biomedical Waste Hazards:</vt:lpstr>
      <vt:lpstr>Environmental Hazards</vt:lpstr>
      <vt:lpstr>Health Hazards</vt:lpstr>
      <vt:lpstr>Steps of Biomedical Wastes Management</vt:lpstr>
      <vt:lpstr>Quantification, Characterization </vt:lpstr>
      <vt:lpstr>Wastes</vt:lpstr>
      <vt:lpstr>Segregation</vt:lpstr>
      <vt:lpstr>Local Storage Room </vt:lpstr>
      <vt:lpstr>Disposal Methods of Bio-Medical Wastes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Biomedical Waste Management</dc:title>
  <dc:creator>Arun Singh</dc:creator>
  <cp:lastModifiedBy>HP</cp:lastModifiedBy>
  <cp:revision>147</cp:revision>
  <dcterms:created xsi:type="dcterms:W3CDTF">2006-08-16T00:00:00Z</dcterms:created>
  <dcterms:modified xsi:type="dcterms:W3CDTF">2023-05-18T08:41:17Z</dcterms:modified>
</cp:coreProperties>
</file>