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3"/>
  </p:notesMasterIdLst>
  <p:sldIdLst>
    <p:sldId id="276" r:id="rId2"/>
    <p:sldId id="256" r:id="rId3"/>
    <p:sldId id="260" r:id="rId4"/>
    <p:sldId id="259" r:id="rId5"/>
    <p:sldId id="272" r:id="rId6"/>
    <p:sldId id="269" r:id="rId7"/>
    <p:sldId id="270" r:id="rId8"/>
    <p:sldId id="273" r:id="rId9"/>
    <p:sldId id="278" r:id="rId10"/>
    <p:sldId id="274" r:id="rId11"/>
    <p:sldId id="271" r:id="rId12"/>
    <p:sldId id="262" r:id="rId13"/>
    <p:sldId id="277" r:id="rId14"/>
    <p:sldId id="263" r:id="rId15"/>
    <p:sldId id="267" r:id="rId16"/>
    <p:sldId id="283" r:id="rId17"/>
    <p:sldId id="264" r:id="rId18"/>
    <p:sldId id="265" r:id="rId19"/>
    <p:sldId id="282" r:id="rId20"/>
    <p:sldId id="281" r:id="rId21"/>
    <p:sldId id="27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FAF8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26" autoAdjust="0"/>
  </p:normalViewPr>
  <p:slideViewPr>
    <p:cSldViewPr snapToGrid="0">
      <p:cViewPr varScale="1">
        <p:scale>
          <a:sx n="64" d="100"/>
          <a:sy n="64"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CEA564-F964-4916-9A6E-12FA4B72915B}" type="datetimeFigureOut">
              <a:rPr lang="en-IN" smtClean="0"/>
              <a:t>27-04-2020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7CAE3-F95A-41FE-8995-80C6F42CF3F2}" type="slidenum">
              <a:rPr lang="en-IN" smtClean="0"/>
              <a:t>‹#›</a:t>
            </a:fld>
            <a:endParaRPr lang="en-IN"/>
          </a:p>
        </p:txBody>
      </p:sp>
    </p:spTree>
    <p:extLst>
      <p:ext uri="{BB962C8B-B14F-4D97-AF65-F5344CB8AC3E}">
        <p14:creationId xmlns:p14="http://schemas.microsoft.com/office/powerpoint/2010/main" val="1771479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5A7CAE3-F95A-41FE-8995-80C6F42CF3F2}" type="slidenum">
              <a:rPr lang="en-IN" smtClean="0"/>
              <a:t>14</a:t>
            </a:fld>
            <a:endParaRPr lang="en-IN"/>
          </a:p>
        </p:txBody>
      </p:sp>
    </p:spTree>
    <p:extLst>
      <p:ext uri="{BB962C8B-B14F-4D97-AF65-F5344CB8AC3E}">
        <p14:creationId xmlns:p14="http://schemas.microsoft.com/office/powerpoint/2010/main" val="3106035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5A7CAE3-F95A-41FE-8995-80C6F42CF3F2}" type="slidenum">
              <a:rPr lang="en-IN" smtClean="0"/>
              <a:t>15</a:t>
            </a:fld>
            <a:endParaRPr lang="en-IN"/>
          </a:p>
        </p:txBody>
      </p:sp>
    </p:spTree>
    <p:extLst>
      <p:ext uri="{BB962C8B-B14F-4D97-AF65-F5344CB8AC3E}">
        <p14:creationId xmlns:p14="http://schemas.microsoft.com/office/powerpoint/2010/main" val="236842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5A7CAE3-F95A-41FE-8995-80C6F42CF3F2}" type="slidenum">
              <a:rPr lang="en-IN" smtClean="0"/>
              <a:t>20</a:t>
            </a:fld>
            <a:endParaRPr lang="en-IN"/>
          </a:p>
        </p:txBody>
      </p:sp>
    </p:spTree>
    <p:extLst>
      <p:ext uri="{BB962C8B-B14F-4D97-AF65-F5344CB8AC3E}">
        <p14:creationId xmlns:p14="http://schemas.microsoft.com/office/powerpoint/2010/main" val="2043715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DC16A43-6909-439C-BDD0-F2770B188F88}" type="datetimeFigureOut">
              <a:rPr lang="en-IN" smtClean="0"/>
              <a:t>27-04-2020</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325082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C16A43-6909-439C-BDD0-F2770B188F88}" type="datetimeFigureOut">
              <a:rPr lang="en-IN" smtClean="0"/>
              <a:t>27-04-2020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160222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DC16A43-6909-439C-BDD0-F2770B188F88}" type="datetimeFigureOut">
              <a:rPr lang="en-IN" smtClean="0"/>
              <a:t>27-04-2020</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7394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350044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DC16A43-6909-439C-BDD0-F2770B188F88}" type="datetimeFigureOut">
              <a:rPr lang="en-IN" smtClean="0"/>
              <a:t>27-04-2020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888222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C16A43-6909-439C-BDD0-F2770B188F88}" type="datetimeFigureOut">
              <a:rPr lang="en-IN" smtClean="0"/>
              <a:t>27-04-2020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7095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16A43-6909-439C-BDD0-F2770B188F88}" type="datetimeFigureOut">
              <a:rPr lang="en-IN" smtClean="0"/>
              <a:t>27-04-2020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1326050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077385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4294286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16150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786797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081AF4FD-C600-438C-BE1D-37A18BD3CAC0}"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43704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DC16A43-6909-439C-BDD0-F2770B188F88}" type="datetimeFigureOut">
              <a:rPr lang="en-IN" smtClean="0"/>
              <a:t>27-04-2020</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324867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DC16A43-6909-439C-BDD0-F2770B188F88}" type="datetimeFigureOut">
              <a:rPr lang="en-IN" smtClean="0"/>
              <a:t>27-04-2020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3034149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DC16A43-6909-439C-BDD0-F2770B188F88}" type="datetimeFigureOut">
              <a:rPr lang="en-IN" smtClean="0"/>
              <a:t>27-04-2020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979045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C16A43-6909-439C-BDD0-F2770B188F88}" type="datetimeFigureOut">
              <a:rPr lang="en-IN" smtClean="0"/>
              <a:t>27-04-2020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2505629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DC16A43-6909-439C-BDD0-F2770B188F88}" type="datetimeFigureOut">
              <a:rPr lang="en-IN" smtClean="0"/>
              <a:t>27-04-2020</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081AF4FD-C600-438C-BE1D-37A18BD3CAC0}" type="slidenum">
              <a:rPr lang="en-IN" smtClean="0"/>
              <a:t>‹#›</a:t>
            </a:fld>
            <a:endParaRPr lang="en-IN"/>
          </a:p>
        </p:txBody>
      </p:sp>
    </p:spTree>
    <p:extLst>
      <p:ext uri="{BB962C8B-B14F-4D97-AF65-F5344CB8AC3E}">
        <p14:creationId xmlns:p14="http://schemas.microsoft.com/office/powerpoint/2010/main" val="94966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A0"/>
        </a:solidFill>
        <a:effectLst/>
      </p:bgPr>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DC16A43-6909-439C-BDD0-F2770B188F88}" type="datetimeFigureOut">
              <a:rPr lang="en-IN" smtClean="0"/>
              <a:t>27-04-2020</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81AF4FD-C600-438C-BE1D-37A18BD3CAC0}" type="slidenum">
              <a:rPr lang="en-IN" smtClean="0"/>
              <a:t>‹#›</a:t>
            </a:fld>
            <a:endParaRPr lang="en-IN"/>
          </a:p>
        </p:txBody>
      </p:sp>
    </p:spTree>
    <p:extLst>
      <p:ext uri="{BB962C8B-B14F-4D97-AF65-F5344CB8AC3E}">
        <p14:creationId xmlns:p14="http://schemas.microsoft.com/office/powerpoint/2010/main" val="368985965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4819" y="1311036"/>
            <a:ext cx="9448800" cy="1825096"/>
          </a:xfrm>
        </p:spPr>
        <p:txBody>
          <a:bodyPr>
            <a:normAutofit/>
          </a:bodyPr>
          <a:lstStyle/>
          <a:p>
            <a:r>
              <a:rPr lang="en-US" sz="4000" b="1" dirty="0" err="1" smtClean="0">
                <a:latin typeface="Bahnschrift SemiBold" panose="020B0502040204020203" pitchFamily="34" charset="0"/>
              </a:rPr>
              <a:t>Defluoridation</a:t>
            </a:r>
            <a:r>
              <a:rPr lang="en-US" sz="4000" b="1" dirty="0" smtClean="0">
                <a:latin typeface="Bahnschrift SemiBold" panose="020B0502040204020203" pitchFamily="34" charset="0"/>
              </a:rPr>
              <a:t> </a:t>
            </a:r>
            <a:r>
              <a:rPr lang="en-US" sz="4000" b="1" dirty="0" smtClean="0">
                <a:latin typeface="Bahnschrift SemiBold" panose="020B0502040204020203" pitchFamily="34" charset="0"/>
              </a:rPr>
              <a:t>techniques</a:t>
            </a:r>
            <a:br>
              <a:rPr lang="en-US" sz="4000" b="1" dirty="0" smtClean="0">
                <a:latin typeface="Bahnschrift SemiBold" panose="020B0502040204020203" pitchFamily="34" charset="0"/>
              </a:rPr>
            </a:br>
            <a:endParaRPr lang="en-IN" sz="4000" b="1" dirty="0">
              <a:latin typeface="Bahnschrift SemiBold" panose="020B0502040204020203" pitchFamily="34" charset="0"/>
            </a:endParaRPr>
          </a:p>
        </p:txBody>
      </p:sp>
      <p:sp>
        <p:nvSpPr>
          <p:cNvPr id="6" name="TextBox 5"/>
          <p:cNvSpPr txBox="1"/>
          <p:nvPr/>
        </p:nvSpPr>
        <p:spPr>
          <a:xfrm>
            <a:off x="4362138" y="4586990"/>
            <a:ext cx="7045377" cy="1200329"/>
          </a:xfrm>
          <a:prstGeom prst="rect">
            <a:avLst/>
          </a:prstGeom>
          <a:noFill/>
        </p:spPr>
        <p:txBody>
          <a:bodyPr wrap="square" rtlCol="0">
            <a:spAutoFit/>
          </a:bodyPr>
          <a:lstStyle/>
          <a:p>
            <a:r>
              <a:rPr lang="en-US" dirty="0" smtClean="0"/>
              <a:t>BDS III YEAR </a:t>
            </a:r>
          </a:p>
          <a:p>
            <a:r>
              <a:rPr lang="en-US" dirty="0" smtClean="0"/>
              <a:t>DATED – 27 APRIL 2020</a:t>
            </a:r>
          </a:p>
          <a:p>
            <a:r>
              <a:rPr lang="en-US" dirty="0" smtClean="0"/>
              <a:t>LECTUE BY DR ANSHUL</a:t>
            </a:r>
          </a:p>
          <a:p>
            <a:r>
              <a:rPr lang="en-US" dirty="0" smtClean="0"/>
              <a:t>DEPTT OF PEDIATRIC &amp; PREVENTIVE DENTISTRY</a:t>
            </a:r>
            <a:endParaRPr lang="en-IN" dirty="0"/>
          </a:p>
        </p:txBody>
      </p:sp>
    </p:spTree>
    <p:extLst>
      <p:ext uri="{BB962C8B-B14F-4D97-AF65-F5344CB8AC3E}">
        <p14:creationId xmlns:p14="http://schemas.microsoft.com/office/powerpoint/2010/main" val="4160034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87769" y="479481"/>
            <a:ext cx="9448800" cy="685800"/>
          </a:xfrm>
        </p:spPr>
        <p:txBody>
          <a:bodyPr>
            <a:normAutofit fontScale="25000" lnSpcReduction="20000"/>
          </a:bodyPr>
          <a:lstStyle/>
          <a:p>
            <a:r>
              <a:rPr lang="en-US" sz="6400" dirty="0">
                <a:solidFill>
                  <a:schemeClr val="bg2">
                    <a:lumMod val="10000"/>
                  </a:schemeClr>
                </a:solidFill>
                <a:latin typeface="Arial Rounded MT Bold" panose="020F0704030504030204" pitchFamily="34" charset="0"/>
              </a:rPr>
              <a:t>Fluoride is often described as </a:t>
            </a:r>
            <a:r>
              <a:rPr lang="en-US" sz="6400" dirty="0" smtClean="0">
                <a:solidFill>
                  <a:schemeClr val="bg2">
                    <a:lumMod val="10000"/>
                  </a:schemeClr>
                </a:solidFill>
                <a:latin typeface="Arial Rounded MT Bold" panose="020F0704030504030204" pitchFamily="34" charset="0"/>
              </a:rPr>
              <a:t>a </a:t>
            </a:r>
            <a:r>
              <a:rPr lang="en-US" sz="7200" dirty="0" smtClean="0">
                <a:solidFill>
                  <a:schemeClr val="bg2">
                    <a:lumMod val="10000"/>
                  </a:schemeClr>
                </a:solidFill>
                <a:latin typeface="Arial Rounded MT Bold" panose="020F0704030504030204" pitchFamily="34" charset="0"/>
              </a:rPr>
              <a:t>double-edged sword  </a:t>
            </a:r>
            <a:r>
              <a:rPr lang="en-US" sz="6400" dirty="0">
                <a:solidFill>
                  <a:schemeClr val="bg2">
                    <a:lumMod val="10000"/>
                  </a:schemeClr>
                </a:solidFill>
                <a:latin typeface="Arial Rounded MT Bold" panose="020F0704030504030204" pitchFamily="34" charset="0"/>
              </a:rPr>
              <a:t>as inadequate ingestion is associated with dental caries, where as excessive intake leads to dental, skeletal and soft tissue </a:t>
            </a:r>
            <a:r>
              <a:rPr lang="en-US" sz="6400" dirty="0" smtClean="0">
                <a:solidFill>
                  <a:schemeClr val="bg2">
                    <a:lumMod val="10000"/>
                  </a:schemeClr>
                </a:solidFill>
                <a:latin typeface="Arial Rounded MT Bold" panose="020F0704030504030204" pitchFamily="34" charset="0"/>
              </a:rPr>
              <a:t>fluorosis-</a:t>
            </a:r>
          </a:p>
          <a:p>
            <a:r>
              <a:rPr lang="en-US" sz="6400" dirty="0" smtClean="0">
                <a:solidFill>
                  <a:schemeClr val="bg2">
                    <a:lumMod val="10000"/>
                  </a:schemeClr>
                </a:solidFill>
                <a:latin typeface="Arial Rounded MT Bold" panose="020F0704030504030204" pitchFamily="34" charset="0"/>
              </a:rPr>
              <a:t> </a:t>
            </a:r>
            <a:endParaRPr lang="en-US" sz="6400" dirty="0">
              <a:solidFill>
                <a:schemeClr val="bg2">
                  <a:lumMod val="10000"/>
                </a:schemeClr>
              </a:solidFill>
              <a:latin typeface="Arial Rounded MT Bold" panose="020F0704030504030204" pitchFamily="34" charset="0"/>
            </a:endParaRPr>
          </a:p>
          <a:p>
            <a:r>
              <a:rPr lang="en-US" sz="6400" dirty="0">
                <a:solidFill>
                  <a:schemeClr val="bg2">
                    <a:lumMod val="10000"/>
                  </a:schemeClr>
                </a:solidFill>
                <a:latin typeface="Arial Rounded MT Bold" panose="020F0704030504030204" pitchFamily="34" charset="0"/>
              </a:rPr>
              <a:t>Water is </a:t>
            </a:r>
            <a:r>
              <a:rPr lang="en-US" sz="6400" dirty="0" err="1">
                <a:solidFill>
                  <a:schemeClr val="bg2">
                    <a:lumMod val="10000"/>
                  </a:schemeClr>
                </a:solidFill>
                <a:latin typeface="Arial Rounded MT Bold" panose="020F0704030504030204" pitchFamily="34" charset="0"/>
              </a:rPr>
              <a:t>essentaiL</a:t>
            </a:r>
            <a:r>
              <a:rPr lang="en-US" sz="6400" dirty="0">
                <a:solidFill>
                  <a:schemeClr val="bg2">
                    <a:lumMod val="10000"/>
                  </a:schemeClr>
                </a:solidFill>
                <a:latin typeface="Arial Rounded MT Bold" panose="020F0704030504030204" pitchFamily="34" charset="0"/>
              </a:rPr>
              <a:t> element for life and may be contaminated by natural sources or </a:t>
            </a:r>
            <a:r>
              <a:rPr lang="en-US" sz="6400" dirty="0" err="1" smtClean="0">
                <a:solidFill>
                  <a:schemeClr val="bg2">
                    <a:lumMod val="10000"/>
                  </a:schemeClr>
                </a:solidFill>
                <a:latin typeface="Arial Rounded MT Bold" panose="020F0704030504030204" pitchFamily="34" charset="0"/>
              </a:rPr>
              <a:t>insdustrial</a:t>
            </a:r>
            <a:r>
              <a:rPr lang="en-US" sz="6400" dirty="0" smtClean="0">
                <a:solidFill>
                  <a:schemeClr val="bg2">
                    <a:lumMod val="10000"/>
                  </a:schemeClr>
                </a:solidFill>
                <a:latin typeface="Arial Rounded MT Bold" panose="020F0704030504030204" pitchFamily="34" charset="0"/>
              </a:rPr>
              <a:t> </a:t>
            </a:r>
            <a:r>
              <a:rPr lang="en-US" sz="6400" dirty="0">
                <a:solidFill>
                  <a:schemeClr val="bg2">
                    <a:lumMod val="10000"/>
                  </a:schemeClr>
                </a:solidFill>
                <a:latin typeface="Arial Rounded MT Bold" panose="020F0704030504030204" pitchFamily="34" charset="0"/>
              </a:rPr>
              <a:t>wastage . One such contaminant is fluoride</a:t>
            </a:r>
            <a:r>
              <a:rPr lang="en-US" sz="6400" dirty="0" smtClean="0">
                <a:solidFill>
                  <a:schemeClr val="bg2">
                    <a:lumMod val="10000"/>
                  </a:schemeClr>
                </a:solidFill>
                <a:latin typeface="Arial Rounded MT Bold" panose="020F0704030504030204" pitchFamily="34" charset="0"/>
              </a:rPr>
              <a:t>.</a:t>
            </a:r>
          </a:p>
          <a:p>
            <a:endParaRPr lang="en-US" sz="6400" dirty="0">
              <a:solidFill>
                <a:schemeClr val="bg2">
                  <a:lumMod val="10000"/>
                </a:schemeClr>
              </a:solidFill>
              <a:latin typeface="Arial Rounded MT Bold" panose="020F0704030504030204" pitchFamily="34" charset="0"/>
            </a:endParaRPr>
          </a:p>
          <a:p>
            <a:r>
              <a:rPr lang="en-US" sz="6400" dirty="0">
                <a:solidFill>
                  <a:schemeClr val="bg2">
                    <a:lumMod val="10000"/>
                  </a:schemeClr>
                </a:solidFill>
                <a:latin typeface="Arial Rounded MT Bold" panose="020F0704030504030204" pitchFamily="34" charset="0"/>
              </a:rPr>
              <a:t>Fluoride is a normal constituents of natural water and its </a:t>
            </a:r>
            <a:r>
              <a:rPr lang="en-US" sz="6400" dirty="0" err="1" smtClean="0">
                <a:solidFill>
                  <a:schemeClr val="bg2">
                    <a:lumMod val="10000"/>
                  </a:schemeClr>
                </a:solidFill>
                <a:latin typeface="Arial Rounded MT Bold" panose="020F0704030504030204" pitchFamily="34" charset="0"/>
              </a:rPr>
              <a:t>concentraton</a:t>
            </a:r>
            <a:r>
              <a:rPr lang="en-US" sz="6400" dirty="0" smtClean="0">
                <a:solidFill>
                  <a:schemeClr val="bg2">
                    <a:lumMod val="10000"/>
                  </a:schemeClr>
                </a:solidFill>
                <a:latin typeface="Arial Rounded MT Bold" panose="020F0704030504030204" pitchFamily="34" charset="0"/>
              </a:rPr>
              <a:t>  varies </a:t>
            </a:r>
            <a:r>
              <a:rPr lang="en-US" sz="6400" dirty="0">
                <a:solidFill>
                  <a:schemeClr val="bg2">
                    <a:lumMod val="10000"/>
                  </a:schemeClr>
                </a:solidFill>
                <a:latin typeface="Arial Rounded MT Bold" panose="020F0704030504030204" pitchFamily="34" charset="0"/>
              </a:rPr>
              <a:t>depending on the water source</a:t>
            </a:r>
            <a:r>
              <a:rPr lang="en-US" sz="6400" dirty="0" smtClean="0">
                <a:solidFill>
                  <a:schemeClr val="bg2">
                    <a:lumMod val="10000"/>
                  </a:schemeClr>
                </a:solidFill>
                <a:latin typeface="Arial Rounded MT Bold" panose="020F0704030504030204" pitchFamily="34" charset="0"/>
              </a:rPr>
              <a:t>.</a:t>
            </a:r>
          </a:p>
          <a:p>
            <a:endParaRPr lang="en-US" sz="6400" dirty="0">
              <a:solidFill>
                <a:schemeClr val="bg2">
                  <a:lumMod val="10000"/>
                </a:schemeClr>
              </a:solidFill>
              <a:latin typeface="Arial Rounded MT Bold" panose="020F0704030504030204" pitchFamily="34" charset="0"/>
            </a:endParaRPr>
          </a:p>
          <a:p>
            <a:r>
              <a:rPr lang="en-US" sz="6400" dirty="0">
                <a:solidFill>
                  <a:schemeClr val="bg2">
                    <a:lumMod val="10000"/>
                  </a:schemeClr>
                </a:solidFill>
                <a:latin typeface="Arial Rounded MT Bold" panose="020F0704030504030204" pitchFamily="34" charset="0"/>
              </a:rPr>
              <a:t>WHO standards and </a:t>
            </a:r>
            <a:r>
              <a:rPr lang="en-US" sz="6400" dirty="0" err="1">
                <a:solidFill>
                  <a:schemeClr val="bg2">
                    <a:lumMod val="10000"/>
                  </a:schemeClr>
                </a:solidFill>
                <a:latin typeface="Arial Rounded MT Bold" panose="020F0704030504030204" pitchFamily="34" charset="0"/>
              </a:rPr>
              <a:t>Bis</a:t>
            </a:r>
            <a:r>
              <a:rPr lang="en-US" sz="6400" dirty="0">
                <a:solidFill>
                  <a:schemeClr val="bg2">
                    <a:lumMod val="10000"/>
                  </a:schemeClr>
                </a:solidFill>
                <a:latin typeface="Arial Rounded MT Bold" panose="020F0704030504030204" pitchFamily="34" charset="0"/>
              </a:rPr>
              <a:t> permits only 1.5 mg/dl as the upper permissible </a:t>
            </a:r>
            <a:r>
              <a:rPr lang="en-US" sz="6400" dirty="0" smtClean="0">
                <a:solidFill>
                  <a:schemeClr val="bg2">
                    <a:lumMod val="10000"/>
                  </a:schemeClr>
                </a:solidFill>
                <a:latin typeface="Arial Rounded MT Bold" panose="020F0704030504030204" pitchFamily="34" charset="0"/>
              </a:rPr>
              <a:t>limit for </a:t>
            </a:r>
            <a:r>
              <a:rPr lang="en-US" sz="6400" dirty="0">
                <a:solidFill>
                  <a:schemeClr val="bg2">
                    <a:lumMod val="10000"/>
                  </a:schemeClr>
                </a:solidFill>
                <a:latin typeface="Arial Rounded MT Bold" panose="020F0704030504030204" pitchFamily="34" charset="0"/>
              </a:rPr>
              <a:t>fluoride in </a:t>
            </a:r>
            <a:r>
              <a:rPr lang="en-US" sz="6400" dirty="0" smtClean="0">
                <a:solidFill>
                  <a:schemeClr val="bg2">
                    <a:lumMod val="10000"/>
                  </a:schemeClr>
                </a:solidFill>
                <a:latin typeface="Arial Rounded MT Bold" panose="020F0704030504030204" pitchFamily="34" charset="0"/>
              </a:rPr>
              <a:t>drinking </a:t>
            </a:r>
            <a:r>
              <a:rPr lang="en-US" sz="6400" dirty="0">
                <a:solidFill>
                  <a:schemeClr val="bg2">
                    <a:lumMod val="10000"/>
                  </a:schemeClr>
                </a:solidFill>
                <a:latin typeface="Arial Rounded MT Bold" panose="020F0704030504030204" pitchFamily="34" charset="0"/>
              </a:rPr>
              <a:t>water in </a:t>
            </a:r>
            <a:r>
              <a:rPr lang="en-US" sz="6400" dirty="0" err="1">
                <a:solidFill>
                  <a:schemeClr val="bg2">
                    <a:lumMod val="10000"/>
                  </a:schemeClr>
                </a:solidFill>
                <a:latin typeface="Arial Rounded MT Bold" panose="020F0704030504030204" pitchFamily="34" charset="0"/>
              </a:rPr>
              <a:t>indian</a:t>
            </a:r>
            <a:r>
              <a:rPr lang="en-US" sz="6400" dirty="0">
                <a:solidFill>
                  <a:schemeClr val="bg2">
                    <a:lumMod val="10000"/>
                  </a:schemeClr>
                </a:solidFill>
                <a:latin typeface="Arial Rounded MT Bold" panose="020F0704030504030204" pitchFamily="34" charset="0"/>
              </a:rPr>
              <a:t> context</a:t>
            </a:r>
          </a:p>
          <a:p>
            <a:r>
              <a:rPr lang="en-US" dirty="0"/>
              <a:t/>
            </a:r>
            <a:br>
              <a:rPr lang="en-US" dirty="0"/>
            </a:br>
            <a:r>
              <a:rPr lang="en-US" dirty="0"/>
              <a:t/>
            </a:r>
            <a:br>
              <a:rPr lang="en-US" dirty="0"/>
            </a:b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020717867"/>
              </p:ext>
            </p:extLst>
          </p:nvPr>
        </p:nvGraphicFramePr>
        <p:xfrm>
          <a:off x="3119437" y="3354688"/>
          <a:ext cx="6972300" cy="3254971"/>
        </p:xfrm>
        <a:graphic>
          <a:graphicData uri="http://schemas.openxmlformats.org/drawingml/2006/table">
            <a:tbl>
              <a:tblPr/>
              <a:tblGrid>
                <a:gridCol w="1037936">
                  <a:extLst>
                    <a:ext uri="{9D8B030D-6E8A-4147-A177-3AD203B41FA5}">
                      <a16:colId xmlns:a16="http://schemas.microsoft.com/office/drawing/2014/main" val="2663438162"/>
                    </a:ext>
                  </a:extLst>
                </a:gridCol>
                <a:gridCol w="3610264">
                  <a:extLst>
                    <a:ext uri="{9D8B030D-6E8A-4147-A177-3AD203B41FA5}">
                      <a16:colId xmlns:a16="http://schemas.microsoft.com/office/drawing/2014/main" val="3711598641"/>
                    </a:ext>
                  </a:extLst>
                </a:gridCol>
                <a:gridCol w="2324100">
                  <a:extLst>
                    <a:ext uri="{9D8B030D-6E8A-4147-A177-3AD203B41FA5}">
                      <a16:colId xmlns:a16="http://schemas.microsoft.com/office/drawing/2014/main" val="3533314787"/>
                    </a:ext>
                  </a:extLst>
                </a:gridCol>
              </a:tblGrid>
              <a:tr h="694651">
                <a:tc gridSpan="3">
                  <a:txBody>
                    <a:bodyPr/>
                    <a:lstStyle/>
                    <a:p>
                      <a:pPr algn="ctr"/>
                      <a:r>
                        <a:rPr lang="en-US" sz="1600" b="1" i="0" u="sng" dirty="0">
                          <a:solidFill>
                            <a:srgbClr val="242021"/>
                          </a:solidFill>
                          <a:effectLst/>
                          <a:latin typeface="Cambria-Bold"/>
                        </a:rPr>
                        <a:t>Permissible limit of fluoride in drinking water prescribed by various organizations</a:t>
                      </a:r>
                      <a:endParaRPr lang="en-US" sz="1600" u="sng" dirty="0">
                        <a:effectLst/>
                      </a:endParaRPr>
                    </a:p>
                  </a:txBody>
                  <a:tcPr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dirty="0"/>
                    </a:p>
                  </a:txBody>
                  <a:tcPr>
                    <a:lnL w="6350" cap="flat" cmpd="sng" algn="ctr">
                      <a:solidFill>
                        <a:srgbClr val="000000"/>
                      </a:solidFill>
                      <a:prstDash val="solid"/>
                      <a:round/>
                      <a:headEnd type="none" w="med" len="med"/>
                      <a:tailEnd type="none" w="med" len="med"/>
                    </a:lnL>
                    <a:lnB w="6350" cap="flat" cmpd="sng" algn="ctr">
                      <a:solidFill>
                        <a:srgbClr val="000000"/>
                      </a:solidFill>
                      <a:prstDash val="solid"/>
                      <a:round/>
                      <a:headEnd type="none" w="med" len="med"/>
                      <a:tailEnd type="none" w="med" len="med"/>
                    </a:lnB>
                  </a:tcPr>
                </a:tc>
                <a:tc hMerge="1">
                  <a:txBody>
                    <a:bodyPr/>
                    <a:lstStyle/>
                    <a:p>
                      <a:endParaRPr lang="en-IN" dirty="0"/>
                    </a:p>
                  </a:txBody>
                  <a:tcPr>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13737"/>
                  </a:ext>
                </a:extLst>
              </a:tr>
              <a:tr h="526206">
                <a:tc>
                  <a:txBody>
                    <a:bodyPr/>
                    <a:lstStyle/>
                    <a:p>
                      <a:r>
                        <a:rPr lang="en-IN" sz="1600" b="1" i="0">
                          <a:solidFill>
                            <a:srgbClr val="242021"/>
                          </a:solidFill>
                          <a:effectLst/>
                          <a:latin typeface="Cambria-Bold"/>
                        </a:rPr>
                        <a:t>S. No. </a:t>
                      </a:r>
                      <a:endParaRPr lang="en-IN" sz="160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IN" sz="1600" b="1" i="0" dirty="0">
                          <a:solidFill>
                            <a:srgbClr val="242021"/>
                          </a:solidFill>
                          <a:effectLst/>
                          <a:latin typeface="Cambria-Bold"/>
                        </a:rPr>
                        <a:t>Name of organization </a:t>
                      </a:r>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600" b="1" i="0">
                          <a:solidFill>
                            <a:srgbClr val="242021"/>
                          </a:solidFill>
                          <a:effectLst/>
                          <a:latin typeface="Cambria-Bold"/>
                        </a:rPr>
                        <a:t>Permissible limit of fluoride ion (mg/l)</a:t>
                      </a:r>
                      <a:endParaRPr lang="en-US" sz="160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9816977"/>
                  </a:ext>
                </a:extLst>
              </a:tr>
              <a:tr h="747766">
                <a:tc>
                  <a:txBody>
                    <a:bodyPr/>
                    <a:lstStyle/>
                    <a:p>
                      <a:r>
                        <a:rPr lang="en-IN" sz="1600" b="0" i="0" dirty="0">
                          <a:solidFill>
                            <a:srgbClr val="242021"/>
                          </a:solidFill>
                          <a:effectLst/>
                          <a:latin typeface="Cambria" panose="02040503050406030204" pitchFamily="18" charset="0"/>
                        </a:rPr>
                        <a:t>1. </a:t>
                      </a:r>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600" b="0" i="0" dirty="0">
                          <a:solidFill>
                            <a:srgbClr val="242021"/>
                          </a:solidFill>
                          <a:effectLst/>
                          <a:latin typeface="Cambria" panose="02040503050406030204" pitchFamily="18" charset="0"/>
                        </a:rPr>
                        <a:t>World Health Organization (International standard of drinking water) </a:t>
                      </a:r>
                      <a:endParaRPr lang="en-US"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IN" sz="1600" b="0" i="0">
                          <a:solidFill>
                            <a:srgbClr val="242021"/>
                          </a:solidFill>
                          <a:effectLst/>
                          <a:latin typeface="Cambria" panose="02040503050406030204" pitchFamily="18" charset="0"/>
                        </a:rPr>
                        <a:t>0.6-1.5</a:t>
                      </a:r>
                      <a:endParaRPr lang="en-IN" sz="160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4773471"/>
                  </a:ext>
                </a:extLst>
              </a:tr>
              <a:tr h="304645">
                <a:tc>
                  <a:txBody>
                    <a:bodyPr/>
                    <a:lstStyle/>
                    <a:p>
                      <a:r>
                        <a:rPr lang="en-IN" sz="1600" b="0" i="0" dirty="0">
                          <a:solidFill>
                            <a:srgbClr val="242021"/>
                          </a:solidFill>
                          <a:effectLst/>
                          <a:latin typeface="Cambria" panose="02040503050406030204" pitchFamily="18" charset="0"/>
                        </a:rPr>
                        <a:t>2</a:t>
                      </a:r>
                      <a:r>
                        <a:rPr lang="en-IN" sz="1600" b="0" i="0" dirty="0" smtClean="0">
                          <a:solidFill>
                            <a:srgbClr val="242021"/>
                          </a:solidFill>
                          <a:effectLst/>
                          <a:latin typeface="Cambria" panose="02040503050406030204" pitchFamily="18" charset="0"/>
                        </a:rPr>
                        <a:t>. </a:t>
                      </a:r>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b="0" i="0" dirty="0">
                          <a:solidFill>
                            <a:srgbClr val="242021"/>
                          </a:solidFill>
                          <a:effectLst/>
                          <a:latin typeface="Cambria" panose="02040503050406030204" pitchFamily="18" charset="0"/>
                        </a:rPr>
                        <a:t>ICMR </a:t>
                      </a:r>
                      <a:r>
                        <a:rPr lang="en-US" sz="1600" b="1" i="0" dirty="0" smtClean="0">
                          <a:solidFill>
                            <a:schemeClr val="accent5">
                              <a:lumMod val="75000"/>
                            </a:schemeClr>
                          </a:solidFill>
                          <a:effectLst/>
                          <a:latin typeface="Cambria" panose="02040503050406030204" pitchFamily="18" charset="0"/>
                        </a:rPr>
                        <a:t>ICMR: Indian Council of Medical Research, </a:t>
                      </a:r>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IN" sz="1600" b="0" i="0">
                          <a:solidFill>
                            <a:srgbClr val="242021"/>
                          </a:solidFill>
                          <a:effectLst/>
                          <a:latin typeface="Cambria" panose="02040503050406030204" pitchFamily="18" charset="0"/>
                        </a:rPr>
                        <a:t>1.0</a:t>
                      </a:r>
                      <a:endParaRPr lang="en-IN" sz="160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0808163"/>
                  </a:ext>
                </a:extLst>
              </a:tr>
              <a:tr h="304645">
                <a:tc>
                  <a:txBody>
                    <a:bodyPr/>
                    <a:lstStyle/>
                    <a:p>
                      <a:r>
                        <a:rPr lang="en-IN" sz="1600" b="0" i="0" dirty="0">
                          <a:solidFill>
                            <a:srgbClr val="242021"/>
                          </a:solidFill>
                          <a:effectLst/>
                          <a:latin typeface="Cambria" panose="02040503050406030204" pitchFamily="18" charset="0"/>
                        </a:rPr>
                        <a:t>3</a:t>
                      </a:r>
                      <a:r>
                        <a:rPr lang="en-IN" sz="1600" b="0" i="0" dirty="0" smtClean="0">
                          <a:solidFill>
                            <a:srgbClr val="242021"/>
                          </a:solidFill>
                          <a:effectLst/>
                          <a:latin typeface="Cambria" panose="02040503050406030204" pitchFamily="18" charset="0"/>
                        </a:rPr>
                        <a:t>. </a:t>
                      </a:r>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b="0" i="0" dirty="0">
                          <a:solidFill>
                            <a:srgbClr val="242021"/>
                          </a:solidFill>
                          <a:effectLst/>
                          <a:latin typeface="Cambria" panose="02040503050406030204" pitchFamily="18" charset="0"/>
                        </a:rPr>
                        <a:t>BIS </a:t>
                      </a:r>
                      <a:r>
                        <a:rPr lang="en-US" sz="1600" b="1" i="0" dirty="0" smtClean="0">
                          <a:solidFill>
                            <a:schemeClr val="accent5">
                              <a:lumMod val="75000"/>
                            </a:schemeClr>
                          </a:solidFill>
                          <a:effectLst/>
                          <a:latin typeface="Cambria" panose="02040503050406030204" pitchFamily="18" charset="0"/>
                        </a:rPr>
                        <a:t>BIS: Bureau of Indian Standards</a:t>
                      </a:r>
                      <a:endParaRPr lang="en-US" sz="4800" b="1" dirty="0" smtClean="0">
                        <a:solidFill>
                          <a:schemeClr val="accent5">
                            <a:lumMod val="75000"/>
                          </a:schemeClr>
                        </a:solidFill>
                        <a:effectLst/>
                      </a:endParaRPr>
                    </a:p>
                    <a:p>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IN" sz="1600" b="0" i="0" dirty="0">
                          <a:solidFill>
                            <a:srgbClr val="242021"/>
                          </a:solidFill>
                          <a:effectLst/>
                          <a:latin typeface="Cambria" panose="02040503050406030204" pitchFamily="18" charset="0"/>
                        </a:rPr>
                        <a:t>0.6-1.5</a:t>
                      </a:r>
                      <a:endParaRPr lang="en-IN" sz="1600"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1895085"/>
                  </a:ext>
                </a:extLst>
              </a:tr>
            </a:tbl>
          </a:graphicData>
        </a:graphic>
      </p:graphicFrame>
      <p:sp>
        <p:nvSpPr>
          <p:cNvPr id="5" name="Rectangle 7"/>
          <p:cNvSpPr>
            <a:spLocks noGrp="1" noChangeArrowheads="1"/>
          </p:cNvSpPr>
          <p:nvPr>
            <p:ph type="ctrTitle"/>
          </p:nvPr>
        </p:nvSpPr>
        <p:spPr bwMode="auto">
          <a:xfrm>
            <a:off x="4113646" y="-2231635"/>
            <a:ext cx="9448800" cy="182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77249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46379" y="2540768"/>
            <a:ext cx="10130516" cy="999067"/>
          </a:xfrm>
        </p:spPr>
        <p:txBody>
          <a:bodyPr>
            <a:noAutofit/>
          </a:bodyPr>
          <a:lstStyle/>
          <a:p>
            <a:r>
              <a:rPr lang="en-US" sz="1800" dirty="0">
                <a:latin typeface="Arial" panose="020B0604020202020204" pitchFamily="34" charset="0"/>
                <a:cs typeface="Arial" panose="020B0604020202020204" pitchFamily="34" charset="0"/>
              </a:rPr>
              <a:t>Presently 17 states which are endemic for fluorosis are- </a:t>
            </a:r>
          </a:p>
          <a:p>
            <a:r>
              <a:rPr lang="en-US" sz="1800" dirty="0">
                <a:latin typeface="Arial" panose="020B0604020202020204" pitchFamily="34" charset="0"/>
                <a:cs typeface="Arial" panose="020B0604020202020204" pitchFamily="34" charset="0"/>
              </a:rPr>
              <a:t>40-100% districts in </a:t>
            </a:r>
            <a:r>
              <a:rPr lang="en-US" sz="1800" dirty="0" smtClean="0">
                <a:latin typeface="Arial" panose="020B0604020202020204" pitchFamily="34" charset="0"/>
                <a:cs typeface="Arial" panose="020B0604020202020204" pitchFamily="34" charset="0"/>
              </a:rPr>
              <a:t>Andhra </a:t>
            </a:r>
            <a:r>
              <a:rPr lang="en-US" sz="1800" dirty="0">
                <a:latin typeface="Arial" panose="020B0604020202020204" pitchFamily="34" charset="0"/>
                <a:cs typeface="Arial" panose="020B0604020202020204" pitchFamily="34" charset="0"/>
              </a:rPr>
              <a:t>Pradesh, Gujrat, R</a:t>
            </a:r>
            <a:r>
              <a:rPr lang="en-US" sz="1800" dirty="0" smtClean="0">
                <a:latin typeface="Arial" panose="020B0604020202020204" pitchFamily="34" charset="0"/>
                <a:cs typeface="Arial" panose="020B0604020202020204" pitchFamily="34" charset="0"/>
              </a:rPr>
              <a:t>ajasthan</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40-70% districts in B</a:t>
            </a:r>
            <a:r>
              <a:rPr lang="en-US" sz="1800" dirty="0" smtClean="0">
                <a:latin typeface="Arial" panose="020B0604020202020204" pitchFamily="34" charset="0"/>
                <a:cs typeface="Arial" panose="020B0604020202020204" pitchFamily="34" charset="0"/>
              </a:rPr>
              <a:t>ihar </a:t>
            </a:r>
            <a:r>
              <a:rPr lang="en-US" sz="1800" dirty="0">
                <a:latin typeface="Arial" panose="020B0604020202020204" pitchFamily="34" charset="0"/>
                <a:cs typeface="Arial" panose="020B0604020202020204" pitchFamily="34" charset="0"/>
              </a:rPr>
              <a:t>, D</a:t>
            </a:r>
            <a:r>
              <a:rPr lang="en-US" sz="1800" dirty="0" smtClean="0">
                <a:latin typeface="Arial" panose="020B0604020202020204" pitchFamily="34" charset="0"/>
                <a:cs typeface="Arial" panose="020B0604020202020204" pitchFamily="34" charset="0"/>
              </a:rPr>
              <a:t>elhi</a:t>
            </a:r>
            <a:r>
              <a:rPr lang="en-US" sz="1800" dirty="0">
                <a:latin typeface="Arial" panose="020B0604020202020204" pitchFamily="34" charset="0"/>
                <a:cs typeface="Arial" panose="020B0604020202020204" pitchFamily="34" charset="0"/>
              </a:rPr>
              <a:t>, Haryana </a:t>
            </a:r>
            <a:r>
              <a:rPr lang="en-US" sz="1800" dirty="0" smtClean="0">
                <a:latin typeface="Arial" panose="020B0604020202020204" pitchFamily="34" charset="0"/>
                <a:cs typeface="Arial" panose="020B0604020202020204" pitchFamily="34" charset="0"/>
              </a:rPr>
              <a:t>Jharkhand </a:t>
            </a:r>
            <a:r>
              <a:rPr lang="en-US" sz="1800" dirty="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Maharastra</a:t>
            </a:r>
            <a:r>
              <a:rPr lang="en-US" sz="1800" dirty="0" smtClean="0">
                <a:latin typeface="Arial" panose="020B0604020202020204" pitchFamily="34" charset="0"/>
                <a:cs typeface="Arial" panose="020B0604020202020204" pitchFamily="34" charset="0"/>
              </a:rPr>
              <a:t> , MP, Orissa</a:t>
            </a:r>
            <a:r>
              <a:rPr lang="en-US" sz="1800" dirty="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Tamilnadu</a:t>
            </a:r>
            <a:r>
              <a:rPr lang="en-US" sz="1800" dirty="0" smtClean="0">
                <a:latin typeface="Arial" panose="020B0604020202020204" pitchFamily="34" charset="0"/>
                <a:cs typeface="Arial" panose="020B0604020202020204" pitchFamily="34" charset="0"/>
              </a:rPr>
              <a:t> , UP</a:t>
            </a:r>
          </a:p>
          <a:p>
            <a:r>
              <a:rPr lang="en-US" sz="1800" dirty="0" smtClean="0">
                <a:latin typeface="Arial" panose="020B0604020202020204" pitchFamily="34" charset="0"/>
                <a:cs typeface="Arial" panose="020B0604020202020204" pitchFamily="34" charset="0"/>
              </a:rPr>
              <a:t>10-40</a:t>
            </a:r>
            <a:r>
              <a:rPr lang="en-US" sz="1800" dirty="0">
                <a:latin typeface="Arial" panose="020B0604020202020204" pitchFamily="34" charset="0"/>
                <a:cs typeface="Arial" panose="020B0604020202020204" pitchFamily="34" charset="0"/>
              </a:rPr>
              <a:t>% in A</a:t>
            </a:r>
            <a:r>
              <a:rPr lang="en-US" sz="1800" dirty="0" smtClean="0">
                <a:latin typeface="Arial" panose="020B0604020202020204" pitchFamily="34" charset="0"/>
                <a:cs typeface="Arial" panose="020B0604020202020204" pitchFamily="34" charset="0"/>
              </a:rPr>
              <a:t>ssam </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J&amp; </a:t>
            </a:r>
            <a:r>
              <a:rPr lang="en-US" sz="1800" dirty="0">
                <a:latin typeface="Arial" panose="020B0604020202020204" pitchFamily="34" charset="0"/>
                <a:cs typeface="Arial" panose="020B0604020202020204" pitchFamily="34" charset="0"/>
              </a:rPr>
              <a:t>k</a:t>
            </a:r>
            <a:r>
              <a:rPr lang="en-US" sz="1800" dirty="0" smtClean="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kerala</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Chattisgarh</a:t>
            </a:r>
            <a:r>
              <a:rPr lang="en-US" sz="1800" dirty="0" smtClean="0">
                <a:latin typeface="Arial" panose="020B0604020202020204" pitchFamily="34" charset="0"/>
                <a:cs typeface="Arial" panose="020B0604020202020204" pitchFamily="34" charset="0"/>
              </a:rPr>
              <a:t> ,West </a:t>
            </a:r>
            <a:r>
              <a:rPr lang="en-US" sz="1800" dirty="0">
                <a:latin typeface="Arial" panose="020B0604020202020204" pitchFamily="34" charset="0"/>
                <a:cs typeface="Arial" panose="020B0604020202020204" pitchFamily="34" charset="0"/>
              </a:rPr>
              <a:t>Bengal</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r>
              <a:rPr lang="en-US" dirty="0">
                <a:solidFill>
                  <a:srgbClr val="FF0000"/>
                </a:solidFill>
              </a:rPr>
              <a:t>Providing water, with optimal fluoride concentration </a:t>
            </a:r>
            <a:r>
              <a:rPr lang="en-US" dirty="0" smtClean="0">
                <a:solidFill>
                  <a:srgbClr val="FF0000"/>
                </a:solidFill>
              </a:rPr>
              <a:t> </a:t>
            </a:r>
            <a:r>
              <a:rPr lang="en-US" dirty="0">
                <a:solidFill>
                  <a:srgbClr val="FF0000"/>
                </a:solidFill>
              </a:rPr>
              <a:t>can be achieved by the following methods:</a:t>
            </a:r>
          </a:p>
          <a:p>
            <a:r>
              <a:rPr lang="en-US" dirty="0"/>
              <a:t/>
            </a:r>
            <a:br>
              <a:rPr lang="en-US" dirty="0"/>
            </a:br>
            <a:r>
              <a:rPr lang="en-US" dirty="0"/>
              <a:t> Removal of fluoride from water (</a:t>
            </a:r>
            <a:r>
              <a:rPr lang="en-US" dirty="0" err="1"/>
              <a:t>defluoridation</a:t>
            </a:r>
            <a:r>
              <a:rPr lang="en-US" dirty="0"/>
              <a:t>), using suitable techniques.</a:t>
            </a:r>
          </a:p>
          <a:p>
            <a:r>
              <a:rPr lang="en-US" dirty="0"/>
              <a:t/>
            </a:r>
            <a:br>
              <a:rPr lang="en-US" dirty="0"/>
            </a:br>
            <a:r>
              <a:rPr lang="en-US" dirty="0"/>
              <a:t> Locating alternative sources of safe water.</a:t>
            </a:r>
          </a:p>
          <a:p>
            <a:r>
              <a:rPr lang="en-US" dirty="0"/>
              <a:t/>
            </a:r>
            <a:br>
              <a:rPr lang="en-US" dirty="0"/>
            </a:br>
            <a:r>
              <a:rPr lang="en-US" dirty="0"/>
              <a:t> Bringing in water from a distant, safe source.</a:t>
            </a:r>
          </a:p>
          <a:p>
            <a:r>
              <a:rPr lang="en-US" dirty="0"/>
              <a:t/>
            </a:r>
            <a:br>
              <a:rPr lang="en-US" dirty="0"/>
            </a:br>
            <a:r>
              <a:rPr lang="en-US" dirty="0"/>
              <a:t> Prevention of industrial fluorosis by rigorous enforcement of procedures for minimizing industrial fluoride pollution.</a:t>
            </a:r>
            <a:r>
              <a:rPr lang="en-US" sz="1800" dirty="0"/>
              <a:t> </a:t>
            </a:r>
            <a:br>
              <a:rPr lang="en-US" sz="1800" dirty="0"/>
            </a:br>
            <a:endParaRPr lang="en-I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863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730" y="3983636"/>
            <a:ext cx="10462539" cy="2218814"/>
          </a:xfrm>
        </p:spPr>
        <p:txBody>
          <a:bodyPr>
            <a:noAutofit/>
          </a:bodyPr>
          <a:lstStyle/>
          <a:p>
            <a:r>
              <a:rPr lang="en-US" sz="1800" b="1" u="sng" dirty="0" err="1">
                <a:latin typeface="Cambria Math" panose="02040503050406030204" pitchFamily="18" charset="0"/>
                <a:ea typeface="Cambria Math" panose="02040503050406030204" pitchFamily="18" charset="0"/>
              </a:rPr>
              <a:t>Defluoridation</a:t>
            </a:r>
            <a:r>
              <a:rPr lang="en-US" sz="1800" b="1" u="sng" dirty="0">
                <a:latin typeface="Cambria Math" panose="02040503050406030204" pitchFamily="18" charset="0"/>
                <a:ea typeface="Cambria Math" panose="02040503050406030204" pitchFamily="18" charset="0"/>
              </a:rPr>
              <a:t> techniques can be broadly classified in to four categories:</a:t>
            </a:r>
            <a:r>
              <a:rPr lang="en-US" sz="1800" u="sng" dirty="0"/>
              <a:t/>
            </a:r>
            <a:br>
              <a:rPr lang="en-US" sz="1800" u="sng" dirty="0"/>
            </a:br>
            <a:r>
              <a:rPr lang="en-US" sz="1800" dirty="0"/>
              <a:t/>
            </a:r>
            <a:br>
              <a:rPr lang="en-US" sz="1800" dirty="0"/>
            </a:br>
            <a:r>
              <a:rPr lang="en-US" sz="1800" b="1" dirty="0"/>
              <a:t>1. Adsorption </a:t>
            </a:r>
            <a:r>
              <a:rPr lang="en-US" sz="1800" b="1" dirty="0" smtClean="0"/>
              <a:t>technique</a:t>
            </a:r>
            <a:br>
              <a:rPr lang="en-US" sz="1800" b="1" dirty="0" smtClean="0"/>
            </a:br>
            <a:r>
              <a:rPr lang="en-US" sz="1800" b="1" dirty="0"/>
              <a:t/>
            </a:r>
            <a:br>
              <a:rPr lang="en-US" sz="1800" b="1" dirty="0"/>
            </a:br>
            <a:r>
              <a:rPr lang="en-US" sz="1800" b="1" dirty="0"/>
              <a:t>2. Ion-exchange </a:t>
            </a:r>
            <a:r>
              <a:rPr lang="en-US" sz="1800" b="1" dirty="0" smtClean="0"/>
              <a:t>technique</a:t>
            </a:r>
            <a:br>
              <a:rPr lang="en-US" sz="1800" b="1" dirty="0" smtClean="0"/>
            </a:br>
            <a:r>
              <a:rPr lang="en-US" sz="1800" b="1" dirty="0" smtClean="0"/>
              <a:t/>
            </a:r>
            <a:br>
              <a:rPr lang="en-US" sz="1800" b="1" dirty="0" smtClean="0"/>
            </a:br>
            <a:r>
              <a:rPr lang="en-US" sz="1800" b="1" dirty="0"/>
              <a:t/>
            </a:r>
            <a:br>
              <a:rPr lang="en-US" sz="1800" b="1" dirty="0"/>
            </a:br>
            <a:r>
              <a:rPr lang="en-US" sz="1800" b="1" dirty="0"/>
              <a:t>3. Precipitation </a:t>
            </a:r>
            <a:r>
              <a:rPr lang="en-US" sz="1800" b="1" dirty="0" smtClean="0"/>
              <a:t>technique</a:t>
            </a:r>
            <a:br>
              <a:rPr lang="en-US" sz="1800" b="1" dirty="0" smtClean="0"/>
            </a:br>
            <a:r>
              <a:rPr lang="en-US" sz="1800" b="1" dirty="0"/>
              <a:t/>
            </a:r>
            <a:br>
              <a:rPr lang="en-US" sz="1800" b="1" dirty="0"/>
            </a:br>
            <a:r>
              <a:rPr lang="en-US" sz="1800" b="1" dirty="0"/>
              <a:t>4. Other techniques, which include electro chemical ,</a:t>
            </a:r>
            <a:r>
              <a:rPr lang="en-US" sz="1800" b="1" dirty="0" smtClean="0"/>
              <a:t>Reverse Osmosis …….</a:t>
            </a:r>
            <a:r>
              <a:rPr lang="en-US" sz="1800" b="1" dirty="0"/>
              <a:t/>
            </a:r>
            <a:br>
              <a:rPr lang="en-US" sz="1800" b="1" dirty="0"/>
            </a:br>
            <a:r>
              <a:rPr lang="en-IN" sz="1800" b="1" dirty="0"/>
              <a:t/>
            </a:r>
            <a:br>
              <a:rPr lang="en-IN" sz="1800" b="1" dirty="0"/>
            </a:br>
            <a:endParaRPr lang="en-IN" sz="1800" b="1" dirty="0"/>
          </a:p>
        </p:txBody>
      </p:sp>
      <p:sp>
        <p:nvSpPr>
          <p:cNvPr id="4" name="AutoShape 10" descr=" Cost effective&#10; Easy to handle or operate by the people.&#10; Independent of input fluoride concentration, alkalinity,&#10;pH,..."/>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11" descr="Based on the nature of processes:&#10; Precipitation method&#10; Ion exchange method.&#10; Adsorption method&#10; Membrane technique m..."/>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12" descr="• Activated carbons&#10;• Processed bone&#10;• Natural or synthetic&#10;tricalcium phosphate&#10;• Hydroxyapatite&#10;• Magnesia&#10;• Activated a..."/>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13" descr="•Polystyrene resins.&#10;•NCL polyanion resin.&#10;•Tulsion A27&#10;•Lewatit MIH-59&#10;•Amberlite IRA-400&#10;•Deacedodite FF-IP&#10;•Waso resin-..."/>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AutoShape 14" descr="• Lime&#10;• Alum&#10;• Lime and alum(Nalgonda Tech)&#10;i) Fill and draw&#10;ii) Continuous flow&#10;• Alum floc blanket method&#10;• Polyalumin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15" descr="Nalgonda technique:&#10; 1961– NEERI in Nagpur. (National Environment&#10;Engineering Research Institute)&#10; Involves addition of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 name="AutoShape 16" descr=" Aluminum salts  aluminum sulphate or&#10;chloride or combination of two&#10; Selection of aluminum sulphate or chloride depend..."/>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 name="AutoShape 17" descr=" Rapid mix: Provides thorough mixing of chemicals&#10; Flocculation: Gentle agitation&#10;- combination of polyhydroxy aluminum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AutoShape 18" descr=" Sedimentation: permits settling of flocs loaded with&#10;fluorides and other impurities&#10; Filtration: rapid gravity sand fil..."/>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AutoShape 19" descr="CLICK HERE TO DOWNLOAD&#10;THIS PPT&#10;https://userupload.net/sp2g2fnmzoy9&#10;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AutoShape 20" descr=" It can be used at domestic and community level.&#10; The chemicals are the same as those used in municipal/ urban&#10;water sup..."/>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AutoShape 21" descr=" Simplicity of design, construction, operation and&#10;maintenance.&#10; Local skills can be readily employed.&#10; Highly efficien..."/>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AutoShape 22" descr=" The daily operations require a trained and conscientious&#10;operator.&#10; The major cause for concern with the lime and alum&#10;..."/>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 name="AutoShape 23" descr=" Absence of alternate low fluoride source for drinking&#10;water.&#10; Total dissolved solids  below 1500mg/l&#10; More than1500mg..."/>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 name="AutoShape 24" descr=" Annual cost (1991) of defluoridation of water at 40 litres&#10;/capita/day is Rs.20/- for domestic treatment.&#10; Rs.85/- fo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 name="AutoShape 25" descr="NALGONDA&#10;TECHNIQUE&#10;DOMESTIC&#10;DEFLUORIDATION&#10;FILL AND&#10;DRAWDEFLUORIDATION&#10;(SMALL COMMUNITY)&#10;FILL AND DRAW&#10;DEFLUORIDATION&#10;(RUR..."/>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 name="AutoShape 26" descr=" Carried out in a container( bucket)– 60lts capacity&#10;with tap 3-5 cm above the bottom.&#10; The raw water in the container 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1" name="AutoShape 27" descr=" Lime and bleaching powder is then added &amp; stirred&#10;slowly for 20min.&#10; Allowed to settle for nearly one hour.&#10; The super..."/>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2" name="AutoShape 28" descr=" Batch method for communities with up to population 200&#10;people.&#10; Consists of a Hopper- bottom cylindrical tank with a d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3" name="AutoShape 29" descr="Advantages:&#10; Completes in about 4hrs  at least 3 batches in a day&#10;can be obtained.&#10; Accessories are few and easily ava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4" name="AutoShape 30" descr="Components:&#10; Reactor(s): It is reaction-cum-sedimentation tank equipped with&#10;power driven agitator assembly.&#10; Sump well...."/>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5" name="AutoShape 31" descr=" Based on one to four operations in each reactor per&#10;day.&#10; Each reactor will be of 10,20,30 m3 capacity.&#10; The defluorid..."/>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6" name="AutoShape 32" descr=" By doubling the concentrations of alum and lime,&#10;water fluoride levels fell significantly (p&lt;0.001) in&#10;tap water and dr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7" name="AutoShape 33" descr=" In modified Nalgonda technique fluoride levels&#10;decreased by 75% in tap water and 88.2% in drinking&#10;water.&#10;(Ann Trop Med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8" name="AutoShape 34" descr=" Appropriate amounts of calcium and phosphate&#10;compounds are added to the raw water prior to its&#10;flow through the fluorid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9" name="AutoShape 35" descr="Anion exchange resins&#10; Polysterene anion exchange resins &amp; strongly basic&#10;quaternary ammonium type resins (tulsion A-27,&#10;..."/>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0" name="AutoShape 36" descr=" Loose their capacity on prolong use (10-15 cycles)-&#10;total replacement.&#10; Drawbacks :&#10; Costly (capital cost of plant– R..."/>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1" name="AutoShape 37" descr="Defluoron 1: Bhakuni (1964,1970)&#10; Sulphonated saw dust impregnated with 2% alum&#10;solution.&#10; Cost  Rs 0.60 / m3 of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24" name="AutoShape 38" descr="Carbion:&#10;- is a cation exchange resin of good durability and&#10;can be used for both sodium and hydrogen cycles&#10; Fluoride r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2" name="AutoShape 39" descr=" Using carbion and defluoron-1 in 8:1 proportion&#10;was installed at Gangapur (Rajasthan).&#10; Filter alum of 2, 3, 5, 6 and 1..."/>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3" name="AutoShape 40" descr="Magnesia:&#10;- Dose of 1500mg/lts.&#10;- Contact period of 3hrs was required to reduce&#10;fluoride.&#10;- Extent to 1mg /lts of water&#10;-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4" name="AutoShape 41" descr="Drawbacks:&#10; High cost of magnesia&#10; Large concentration is required&#10; Complexity of preparation&#10; Alkaline PH of treated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5" name="AutoShape 42" descr="Defluoron 2:&#10;- Developed in 1968&#10;- Is a Sulphonated Coal and works on Aluminum cycles&#10;- life of medium 2-4 yrs.&#10;- average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6" name="AutoShape 43" descr=" Adsorption is the property of a solid substance to attract&#10;and hold to it’s surface a gas, liquid or a substance in&#10;solu..."/>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7" name="AutoShape 44" descr=" Prasanti Technology using Activated Alumina:&#10; This was the result of research and development&#10;activities carried out at..."/>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8" name="AutoShape 45" descr=" The grade suitable for defluoridation depends on the&#10;porosity and surface area of the alumina.&#10; Using activated alumina..."/>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39" name="AutoShape 46" descr=" Twenty community defluoridation plants, each serving&#10;approximately 200-400 people at a cost of&#10;Rs.35,000/plant have been..."/>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0" name="AutoShape 47" descr=" Expensive process.&#10; Reactivation of filter material is cumbersome and can&#10;be done only with the help of trained persons..."/>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1" name="AutoShape 48" descr=" Launched by UNICEF in rural India.&#10; The unit has two chambers&#10; The upper chamber is fitted with a flow controlled&#10;dev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2" name="AutoShape 49" descr=" A perforated plate of either stainless steel or tin metal is&#10;placed on top of the AA bed to facilitate uniform&#10;distribut..."/>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3" name="AutoShape 50" descr=" Exhausted AA can be regenerated by dip regeneration&#10;method.&#10; Casket containing exhausted alumina is placed in a&#10;bucket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4" name="AutoShape 51" descr=" Wash with raw water till the pH rises above 7.0.&#10; Activated alumina bed is ready for next defluoridation&#10;cycle.&#10;Limitat..."/>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5" name="AutoShape 52" descr=" Addresses the disadvantages of the dip method.&#10; A plastic bucket with flow control device –&#10;continuously pass the regen..."/>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6" name="AutoShape 53" descr=" UNICEF supported the research for development of&#10;technology along with water, environment, Sanitation&#10;section (WESS) by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7" name="AutoShape 54" descr=" Kadiri Mandal of Ananthpur district is a chronic high&#10;fluoride area.&#10; Domestic defluoridation unit was installed in 98-..."/>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8" name="AutoShape 55" descr="Phase I: Carried out in 1998 in 6 villages.&#10; DDFUs with plastic containers using AA were used.&#10; 30 units supplied at th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49" name="AutoShape 56" descr="Phase II: Carried out in 1999-2000 in 25 villages.&#10; 2000 DDFU made of stainless steel chambers&#10;distributed at unit cost o..."/>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0" name="AutoShape 57" descr="Phase III:&#10; Expansion was carried out to 25 more villages at the&#10;same cost as in Phase II. 1800 units were distributed in..."/>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1" name="AutoShape 58" descr=" Out of the 32 districts in Rajasthan, 22 are fluoride&#10;affected.&#10; UNICEF assisted two NGOs, SKIACH and SARITA for&#10;pilot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2" name="AutoShape 59" descr=" A cylindrical DFU was field tested in Makkur, Unnao&#10;district in Uttar Pradesh, 1993.&#10; Drum was 0.5 m in diameter, 1.5 m..."/>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3" name="AutoShape 60" descr=" Raw water fluoride concentration ranged from 0.7&#10;mg/l.&#10; Regeneration of AA was carried out insitu within the&#10;column and..."/>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4" name="AutoShape 61" descr="Advantages:&#10; No major maintenance problem.&#10; No complaint from users about the palatability of&#10;water or the design.&#10;Disad..."/>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5" name="AutoShape 62" descr=" Adopted for rural areas.&#10; Reduces fluoride level at less than 1 ppm in a single stage.&#10; Simple and user friendly.&#10;Ava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6" name="AutoShape 63" descr="The point-of-use unit has a three stage process of filtration&#10;and fluoride removal.&#10;1) Filtration&#10;Water is passed through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7" name="AutoShape 64" descr="3) Filtration&#10; Fluoride free water passes through a filter dome.&#10; It retains the media in place and provides polishing&#10;f..."/>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8" name="AutoShape 65" descr="Advantages:&#10; Stainless steel units are corrosion resistant.&#10; Easy to handle.&#10; Does not require electricity to operate.&#10;..."/>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59" name="AutoShape 66" descr="Supplied to&#10; Methan, Mehasana district of Gujarat in 1997.&#10; Treats 30,000 litres/day for drinking and cooking -&#10;at a tr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0" name="AutoShape 67" descr=" Installed at Mangi Kolam site in Yavatmal district in&#10;Rural Maharashtra.&#10; The fluoride content of ground water reduced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1" name="AutoShape 68" descr=" The method uses magnesium oxide, calcium hydroxide&#10;and sodium bisulfate.&#10; Magnesium oxide removes dissolved fluoride io..."/>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2" name="AutoShape 69" descr=" It is adjusted to desirable limits (6.5 to 8.5) by adding&#10;sodium bisulfate (0.15 to 0.2 g per litre).&#10; Here, 0.3 g calc..."/>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3" name="AutoShape 70" descr=" A simple to use domestic defluoridation unit is&#10;developed to treat 15 litres of fluoride contaminated&#10;water by IISc meth..."/>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4" name="AutoShape 71" descr=" The IISc method of defluoridation is being practiced&#10;in Pavagada Taluk in Tumkur district in Karnataka,&#10;Luh district Har..."/>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5" name="AutoShape 72" descr=" Study was conducted by Srivastava BK, Vani A, 2009&#10; Method: Compared five defluoridation techniques –&#10;using red mud, ac..."/>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6" name="AutoShape 73" descr=" The Bone is processed by burning in air and&#10;pulverizing it to fine powder&#10; Fluoride removal capacity  1000mg/lts&#10;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7" name="AutoShape 74" descr="- Degreased and alkali treated bones.&#10; Effective in the removal of fluoride.&#10; It reduces fluoride from 3.5 mg fluoride/L..."/>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8" name="AutoShape 75" descr="PROCESSED BONE&#10;- The bone is de-greased, dried and powdered ,the&#10;powder can be used as a contact bed for removal of&#10;Fluor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69" name="AutoShape 76" descr="- Natural or prepared synthetically by reacting milk of&#10;lime and phosphoric acid.&#10;- It has a capacity to remove 700 mg flu..."/>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0" name="AutoShape 77" descr="- Carbons prepared from different carbonaceous sources&#10;showed fluoride removal capacity after alum&#10;impregnation.&#10;- Has hig..."/>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1" name="AutoShape 78" descr=" Maximum defluoridation was achieved at pH 7.0.&#10; Defluoridation capacity decreases with increase in&#10;temperature and part..."/>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2" name="AutoShape 79" descr=" Study by Khandare in 2010, to evaluate the effect of&#10;tamarind ingestion on dental and skeletal fluorosis.&#10; Prevalence o..."/>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3" name="AutoShape 80" descr="It applies to the material containing one or both the&#10;minerals-chrysotile and antigorite.&#10;- medium cannot be regenerated.&#10;..."/>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4" name="AutoShape 81" descr=" Barks of moringa olifera and emblica officinalis.&#10; Roots of vetiveria zizanoides.&#10; Leaves of cycnodon tactylon.&#10;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5" name="AutoShape 82" descr=" Fresh leaves chosen based on their crude fiber content&#10;and tress were obtained from neem (Azadirachta indica),&#10;pipal (F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6" name="AutoShape 83" descr=" Fly ash is a major solid waste by–product of coal fired&#10;power plants.&#10; produced as a fine residue carried off with the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7" name="AutoShape 84" descr=" The presence of unburnt carbon and surface area of 1&#10;m2 g -1, make it a good candidate for utilization as an&#10;inexpensiv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8" name="AutoShape 85" descr=" It was observed that the amount of fluoride adsorbed&#10;increases with time upto 140 hours after which&#10;equilibrium is atta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79" name="AutoShape 86" descr="consisting of 70% clay &amp; 30% red soil&#10;particle size 500 microns&#10;efficiency is more at low PH range&#10;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0" name="AutoShape 87" descr=" Brick pieces of 15 to 20 mm sizes packed in a 225&#10;mm diameter PVC pipe for a height of 925 mm.&#10; 20 mm diameter PVC pip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1" name="AutoShape 88" descr=" Cost of unit is about Rs.600/-&#10; Aluminum oxide present in soil gets activated during&#10;burning operation in the kiln fo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2" name="AutoShape 89" descr=" To improve the efficiency of bone char method by&#10;pretreating the water with Brushite and Calcium&#10;hydroxide.&#10; Various am..."/>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3" name="AutoShape 90" descr=" Bone char used alone took up fluoride slowly and&#10;inefficiently.&#10; The addition of Brushite and Ca(OH)2 resulted in high&#10;..."/>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4" name="AutoShape 91" descr=" A new method encompassing Brushite &amp; Calcite&#10;suspension followed by boiling.&#10; Brushite 0.3-0.5g &amp; equal wt of Calcite 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5" name="AutoShape 92" descr=" The fluoride content of water containing 5,10&amp;20 ppm&#10;was reduced to 0.06,0.4 &amp;5.9 ppm respectively.&#10; It was concluded t..."/>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6" name="AutoShape 93" descr=" Krishna Ram Ayurvigyan Shodh Sansthan, India&#10;(Krass India) - is a non-profit organization&#10;dedicated to improving the qua..."/>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7" name="AutoShape 94" descr="Advantages:&#10; Simple process and cost effective&#10; Very low traces of residual aluminum in outlet&#10;water.&#10; There is no limi..."/>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8" name="AutoShape 95" descr=" Minimal involvement of technical personnel.&#10; Once laid down, the only expenditure is that of recharging&#10;according to th..."/>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89" name="AutoShape 96" descr=" Reverse osmosis- physical process.&#10; Contaminants are removed – applying pressure on&#10;the feed water to direct it through..."/>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0" name="AutoShape 97" descr=" Five RO membrane-based defluoridation plants of&#10;600-1000 l/h capacity have been commissioned at&#10;Mylaram village of Nalgo..."/>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1" name="AutoShape 98" descr=" Here rain water is harvested to fight fluoride.&#10; Successfully tried in Balisana village of Gujarat.&#10; Here 3.05 m long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2" name="AutoShape 99" descr=" Britton, USA&#10;Fluoride level – 6.6ppm&#10;1948- DENTAL FLUOROSIS was 100% in children(6-&#10;10year olds).&#10;1948- Defluoridation p..."/>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3" name="AutoShape 100" descr=" Bartlette, USA&#10;1952- FLUORIDE LEVEL in water – 8.0ppm.&#10;Dental fluorosis -96% at the baseline.&#10;Defluoridation plant insta..."/>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4" name="AutoShape 101" descr=" Boiling Water - This will concentrate the fluoride&#10;rather than reduce it.&#10; Freezing Water - Freezing water does not aff..."/>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5" name="AutoShape 102" descr=" Fluorides have certain physiological properties of&#10;great interest in relation to human health and well&#10;being.&#10; Fluoride..."/>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6" name="AutoShape 103" descr=" Excess fluoride in water affects not only bone and teeth,&#10;but every tissue and organ of the body.&#10; It not only affects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7" name="AutoShape 104" descr=" According to reports by Susheela, 62 million people&#10;in India are affected with dental, skeleton /non&#10;skeleton fluorosis...."/>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8" name="AutoShape 105" descr=" Hence, it becomes necessary to bring down the fluoride&#10;concentration within permissible limit of 1.5mg/l&#10;according to In..."/>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99" name="AutoShape 106" descr=" Fluorosis is of major health concern in certain parts of&#10;India.&#10; Appropriate defluoridation measures should be&#10;institut..."/>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0" name="AutoShape 107" descr=" Maliyekkal et al. Manganese oxide coated alumina a&#10;promising solvent for defluoridation of water. Water&#10;Research. 2006:4..."/>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1" name="AutoShape 108" descr=" Eswar P, Devraj CJ. Water defluoridation: Field studies&#10;in india. Indian journal of Dental Advancements.&#10;2011:3(2):526-3..."/>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2" name="AutoShape 109" descr=" Susheela AK. A treatise on fluorosis. Edi A.K Susheela,&#10;New Delhi, India.&#10; Srimurali M et al. Activated alumina for Def..."/>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3" name="AutoShape 110" descr=" Murray JJ, Rugg—Gunn, Jenkins GN. Fluorides in caries&#10;prevention. 3rd edn. Varghese publishing house,&#10;Mumbai. 1991. p 94..."/>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4" name="AutoShape 111" descr=" Hiremath SS. Textbook of Preventive and Community&#10;Dentistry. 2nd edn. Elsevier publications, India. 2011.&#10; Larsen MJ, P..."/>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5" name="AutoShape 112"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6" name="AutoShape 113"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7" name="AutoShape 114"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8" name="AutoShape 115"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09" name="AutoShape 116"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10" name="AutoShape 117"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11" name="AutoShape 118"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12" name="AutoShape 119" descr="Defluoridation of drinking water "/>
          <p:cNvSpPr>
            <a:spLocks noChangeAspect="1" noChangeArrowheads="1"/>
          </p:cNvSpPr>
          <p:nvPr/>
        </p:nvSpPr>
        <p:spPr bwMode="auto">
          <a:xfrm>
            <a:off x="2576946" y="11247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13" name="Rectangle 120"/>
          <p:cNvSpPr>
            <a:spLocks noChangeArrowheads="1"/>
          </p:cNvSpPr>
          <p:nvPr/>
        </p:nvSpPr>
        <p:spPr bwMode="auto">
          <a:xfrm>
            <a:off x="2576946" y="112470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14" name="AutoShape 9" descr="CLICK HERE TO DOWNLOAD&#10;THIS PPT&#10;https://userupload.net/sp2g2fnmzoy9&#10; "/>
          <p:cNvSpPr>
            <a:spLocks noChangeAspect="1" noChangeArrowheads="1"/>
          </p:cNvSpPr>
          <p:nvPr/>
        </p:nvSpPr>
        <p:spPr bwMode="auto">
          <a:xfrm>
            <a:off x="2602346" y="84371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25" name="TextBox 1024">
            <a:extLst>
              <a:ext uri="{FF2B5EF4-FFF2-40B4-BE49-F238E27FC236}">
                <a16:creationId xmlns:a16="http://schemas.microsoft.com/office/drawing/2014/main" id="{9F9B50B2-81AA-4790-95D2-BB3B325A7937}"/>
              </a:ext>
            </a:extLst>
          </p:cNvPr>
          <p:cNvSpPr txBox="1"/>
          <p:nvPr/>
        </p:nvSpPr>
        <p:spPr>
          <a:xfrm>
            <a:off x="1357745" y="935085"/>
            <a:ext cx="8432800" cy="1569660"/>
          </a:xfrm>
          <a:prstGeom prst="rect">
            <a:avLst/>
          </a:prstGeom>
          <a:noFill/>
        </p:spPr>
        <p:txBody>
          <a:bodyPr wrap="square" rtlCol="0">
            <a:spAutoFit/>
          </a:bodyPr>
          <a:lstStyle/>
          <a:p>
            <a:pPr algn="ctr"/>
            <a:r>
              <a:rPr lang="en-US" sz="2400" b="1" u="sng" dirty="0">
                <a:latin typeface="Calibri" panose="020F0502020204030204" pitchFamily="34" charset="0"/>
                <a:cs typeface="Calibri" panose="020F0502020204030204" pitchFamily="34" charset="0"/>
              </a:rPr>
              <a:t>DEFLUORIDATION</a:t>
            </a:r>
            <a:endParaRPr lang="en-US" b="1" u="sng" dirty="0">
              <a:latin typeface="Calibri" panose="020F0502020204030204" pitchFamily="34" charset="0"/>
              <a:cs typeface="Calibri" panose="020F0502020204030204" pitchFamily="34" charset="0"/>
            </a:endParaRPr>
          </a:p>
          <a:p>
            <a:endParaRPr lang="en-US" dirty="0"/>
          </a:p>
          <a:p>
            <a:r>
              <a:rPr lang="en-US" dirty="0"/>
              <a:t>Downward adjustment of concentration of fluoride ion in the public water supply in such a way that  the concentration of fluoride In water is maintained constantly at 1ppm.</a:t>
            </a:r>
            <a:endParaRPr lang="en-IN" dirty="0"/>
          </a:p>
        </p:txBody>
      </p:sp>
    </p:spTree>
    <p:extLst>
      <p:ext uri="{BB962C8B-B14F-4D97-AF65-F5344CB8AC3E}">
        <p14:creationId xmlns:p14="http://schemas.microsoft.com/office/powerpoint/2010/main" val="1182418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51417" y="1110847"/>
            <a:ext cx="5005409" cy="2511835"/>
          </a:xfrm>
        </p:spPr>
        <p:txBody>
          <a:bodyPr>
            <a:noAutofit/>
          </a:bodyPr>
          <a:lstStyle/>
          <a:p>
            <a:pPr fontAlgn="ctr"/>
            <a:r>
              <a:rPr lang="en-US" sz="1600" dirty="0">
                <a:latin typeface="Arial" panose="020B0604020202020204" pitchFamily="34" charset="0"/>
                <a:cs typeface="Arial" panose="020B0604020202020204" pitchFamily="34" charset="0"/>
              </a:rPr>
              <a:t/>
            </a:r>
            <a:br>
              <a:rPr lang="en-US" sz="1600" dirty="0">
                <a:latin typeface="Arial" panose="020B0604020202020204" pitchFamily="34" charset="0"/>
                <a:cs typeface="Arial" panose="020B0604020202020204" pitchFamily="34" charset="0"/>
              </a:rPr>
            </a:br>
            <a:r>
              <a:rPr lang="en-IN" sz="1600" b="1" dirty="0">
                <a:latin typeface="Arial" panose="020B0604020202020204" pitchFamily="34" charset="0"/>
                <a:cs typeface="Arial" panose="020B0604020202020204" pitchFamily="34" charset="0"/>
              </a:rPr>
              <a:t/>
            </a:r>
            <a:br>
              <a:rPr lang="en-IN" sz="1600" b="1" dirty="0">
                <a:latin typeface="Arial" panose="020B0604020202020204" pitchFamily="34" charset="0"/>
                <a:cs typeface="Arial" panose="020B0604020202020204" pitchFamily="34" charset="0"/>
              </a:rPr>
            </a:br>
            <a:r>
              <a:rPr lang="en-IN" sz="1600" b="1" dirty="0">
                <a:latin typeface="Arial" panose="020B0604020202020204" pitchFamily="34" charset="0"/>
                <a:cs typeface="Arial" panose="020B0604020202020204" pitchFamily="34" charset="0"/>
              </a:rPr>
              <a:t/>
            </a:r>
            <a:br>
              <a:rPr lang="en-IN" sz="1600" b="1" dirty="0">
                <a:latin typeface="Arial" panose="020B0604020202020204" pitchFamily="34" charset="0"/>
                <a:cs typeface="Arial" panose="020B0604020202020204" pitchFamily="34" charset="0"/>
              </a:rPr>
            </a:br>
            <a:r>
              <a:rPr lang="en-IN" sz="1600" b="1" dirty="0">
                <a:latin typeface="Arial" panose="020B0604020202020204" pitchFamily="34" charset="0"/>
                <a:cs typeface="Arial" panose="020B0604020202020204" pitchFamily="34" charset="0"/>
              </a:rPr>
              <a:t/>
            </a:r>
            <a:br>
              <a:rPr lang="en-IN" sz="1600" b="1" dirty="0">
                <a:latin typeface="Arial" panose="020B0604020202020204" pitchFamily="34" charset="0"/>
                <a:cs typeface="Arial" panose="020B0604020202020204" pitchFamily="34" charset="0"/>
              </a:rPr>
            </a:br>
            <a:r>
              <a:rPr lang="en-IN" sz="1600" dirty="0">
                <a:latin typeface="Arial" panose="020B0604020202020204" pitchFamily="34" charset="0"/>
                <a:cs typeface="Arial" panose="020B0604020202020204" pitchFamily="34" charset="0"/>
              </a:rPr>
              <a:t/>
            </a:r>
            <a:br>
              <a:rPr lang="en-IN" sz="1600" dirty="0">
                <a:latin typeface="Arial" panose="020B0604020202020204" pitchFamily="34" charset="0"/>
                <a:cs typeface="Arial" panose="020B0604020202020204" pitchFamily="34" charset="0"/>
              </a:rPr>
            </a:br>
            <a:endParaRPr lang="en-IN" sz="1600" dirty="0">
              <a:latin typeface="Arial" panose="020B0604020202020204" pitchFamily="34" charset="0"/>
              <a:cs typeface="Arial" panose="020B0604020202020204" pitchFamily="34" charset="0"/>
            </a:endParaRPr>
          </a:p>
        </p:txBody>
      </p:sp>
      <p:sp>
        <p:nvSpPr>
          <p:cNvPr id="5" name="Rectangle 4"/>
          <p:cNvSpPr/>
          <p:nvPr/>
        </p:nvSpPr>
        <p:spPr>
          <a:xfrm>
            <a:off x="0" y="1680727"/>
            <a:ext cx="6096000" cy="4247317"/>
          </a:xfrm>
          <a:prstGeom prst="rect">
            <a:avLst/>
          </a:prstGeom>
        </p:spPr>
        <p:txBody>
          <a:bodyPr>
            <a:spAutoFit/>
          </a:bodyPr>
          <a:lstStyle/>
          <a:p>
            <a:pPr algn="ctr"/>
            <a:r>
              <a:rPr lang="en-IN" b="1" u="sng" dirty="0">
                <a:latin typeface="+mj-lt"/>
                <a:cs typeface="Adobe Devanagari" panose="02040503050201020203" pitchFamily="18" charset="0"/>
              </a:rPr>
              <a:t>MATERIALS USED</a:t>
            </a:r>
          </a:p>
          <a:p>
            <a:endParaRPr lang="en-IN" dirty="0">
              <a:latin typeface="+mj-lt"/>
              <a:cs typeface="Adobe Devanagari" panose="02040503050201020203" pitchFamily="18" charset="0"/>
            </a:endParaRPr>
          </a:p>
          <a:p>
            <a:r>
              <a:rPr lang="en-IN" dirty="0">
                <a:latin typeface="Adobe Devanagari" panose="02040503050201020203" pitchFamily="18" charset="0"/>
                <a:cs typeface="Adobe Devanagari" panose="02040503050201020203" pitchFamily="18" charset="0"/>
              </a:rPr>
              <a:t>1&gt; Carbon materials,</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Activated Alumina,</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 Magnesia, Tricalcium phosphate, Calcite,</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 Hydroxy apatite, Wood,</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 Lignite, Activated char coal, Fish</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 bone char, Processed bone, Fly ash,</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 Bauxite, Serpentine</a:t>
            </a:r>
          </a:p>
          <a:p>
            <a:endParaRPr lang="en-IN" dirty="0">
              <a:latin typeface="Adobe Devanagari" panose="02040503050201020203" pitchFamily="18" charset="0"/>
              <a:cs typeface="Adobe Devanagari" panose="02040503050201020203" pitchFamily="18" charset="0"/>
            </a:endParaRPr>
          </a:p>
          <a:p>
            <a:r>
              <a:rPr lang="en-IN" dirty="0">
                <a:latin typeface="Adobe Devanagari" panose="02040503050201020203" pitchFamily="18" charset="0"/>
                <a:cs typeface="Adobe Devanagari" panose="02040503050201020203" pitchFamily="18" charset="0"/>
              </a:rPr>
              <a:t>2&gt; Natural </a:t>
            </a:r>
            <a:r>
              <a:rPr lang="en-IN" dirty="0" err="1">
                <a:latin typeface="Adobe Devanagari" panose="02040503050201020203" pitchFamily="18" charset="0"/>
                <a:cs typeface="Adobe Devanagari" panose="02040503050201020203" pitchFamily="18" charset="0"/>
              </a:rPr>
              <a:t>adsorbants</a:t>
            </a:r>
            <a:r>
              <a:rPr lang="en-IN" dirty="0">
                <a:latin typeface="Adobe Devanagari" panose="02040503050201020203" pitchFamily="18" charset="0"/>
                <a:cs typeface="Adobe Devanagari" panose="02040503050201020203" pitchFamily="18" charset="0"/>
              </a:rPr>
              <a:t>- Nut shells, Avaram bark,</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Paddy husk, Coffee husk, Tea waste,</a:t>
            </a:r>
            <a:br>
              <a:rPr lang="en-IN" dirty="0">
                <a:latin typeface="Adobe Devanagari" panose="02040503050201020203" pitchFamily="18" charset="0"/>
                <a:cs typeface="Adobe Devanagari" panose="02040503050201020203" pitchFamily="18" charset="0"/>
              </a:rPr>
            </a:br>
            <a:r>
              <a:rPr lang="en-IN" dirty="0">
                <a:latin typeface="Adobe Devanagari" panose="02040503050201020203" pitchFamily="18" charset="0"/>
                <a:cs typeface="Adobe Devanagari" panose="02040503050201020203" pitchFamily="18" charset="0"/>
              </a:rPr>
              <a:t>Jute waste, Coir pitch,</a:t>
            </a:r>
            <a:r>
              <a:rPr lang="en-US" dirty="0">
                <a:latin typeface="Adobe Devanagari" panose="02040503050201020203" pitchFamily="18" charset="0"/>
                <a:cs typeface="Adobe Devanagari" panose="02040503050201020203" pitchFamily="18" charset="0"/>
              </a:rPr>
              <a:t> </a:t>
            </a:r>
          </a:p>
          <a:p>
            <a:r>
              <a:rPr lang="en-US" dirty="0">
                <a:latin typeface="Adobe Devanagari" panose="02040503050201020203" pitchFamily="18" charset="0"/>
                <a:cs typeface="Adobe Devanagari" panose="02040503050201020203" pitchFamily="18" charset="0"/>
              </a:rPr>
              <a:t>Seeds of the Drumstick tree, roots of Vetiver grass and</a:t>
            </a:r>
            <a:br>
              <a:rPr lang="en-US" dirty="0">
                <a:latin typeface="Adobe Devanagari" panose="02040503050201020203" pitchFamily="18" charset="0"/>
                <a:cs typeface="Adobe Devanagari" panose="02040503050201020203" pitchFamily="18" charset="0"/>
              </a:rPr>
            </a:br>
            <a:r>
              <a:rPr lang="en-US" dirty="0">
                <a:latin typeface="Adobe Devanagari" panose="02040503050201020203" pitchFamily="18" charset="0"/>
                <a:cs typeface="Adobe Devanagari" panose="02040503050201020203" pitchFamily="18" charset="0"/>
              </a:rPr>
              <a:t>Tamarind seeds</a:t>
            </a:r>
            <a:endParaRPr lang="en-IN" dirty="0">
              <a:latin typeface="Adobe Devanagari" panose="02040503050201020203" pitchFamily="18" charset="0"/>
              <a:cs typeface="Adobe Devanagari" panose="02040503050201020203" pitchFamily="18" charset="0"/>
            </a:endParaRPr>
          </a:p>
        </p:txBody>
      </p:sp>
      <p:sp>
        <p:nvSpPr>
          <p:cNvPr id="2" name="Rectangle 1">
            <a:extLst>
              <a:ext uri="{FF2B5EF4-FFF2-40B4-BE49-F238E27FC236}">
                <a16:creationId xmlns:a16="http://schemas.microsoft.com/office/drawing/2014/main" id="{E2ACF971-9AF8-4915-B96D-6C3A5F3EDC28}"/>
              </a:ext>
            </a:extLst>
          </p:cNvPr>
          <p:cNvSpPr/>
          <p:nvPr/>
        </p:nvSpPr>
        <p:spPr>
          <a:xfrm>
            <a:off x="4731572" y="533192"/>
            <a:ext cx="2618024" cy="369332"/>
          </a:xfrm>
          <a:prstGeom prst="rect">
            <a:avLst/>
          </a:prstGeom>
        </p:spPr>
        <p:txBody>
          <a:bodyPr wrap="none">
            <a:spAutoFit/>
          </a:bodyPr>
          <a:lstStyle/>
          <a:p>
            <a:r>
              <a:rPr lang="en-IN" b="1" dirty="0"/>
              <a:t>Adsorption Technique</a:t>
            </a:r>
            <a:endParaRPr lang="en-IN" dirty="0"/>
          </a:p>
        </p:txBody>
      </p:sp>
      <p:sp>
        <p:nvSpPr>
          <p:cNvPr id="3" name="Rectangle 2"/>
          <p:cNvSpPr/>
          <p:nvPr/>
        </p:nvSpPr>
        <p:spPr>
          <a:xfrm>
            <a:off x="5250873" y="1304836"/>
            <a:ext cx="6096000" cy="2308324"/>
          </a:xfrm>
          <a:prstGeom prst="rect">
            <a:avLst/>
          </a:prstGeom>
        </p:spPr>
        <p:txBody>
          <a:bodyPr>
            <a:spAutoFit/>
          </a:bodyPr>
          <a:lstStyle/>
          <a:p>
            <a:r>
              <a:rPr lang="en-US" dirty="0">
                <a:solidFill>
                  <a:srgbClr val="404040"/>
                </a:solidFill>
                <a:latin typeface="Trebuchet MS" panose="020B0603020202020204" pitchFamily="34" charset="0"/>
              </a:rPr>
              <a:t>This technique functions on the adsorption of fluoride ions </a:t>
            </a:r>
            <a:r>
              <a:rPr lang="en-US" dirty="0" smtClean="0">
                <a:solidFill>
                  <a:srgbClr val="404040"/>
                </a:solidFill>
                <a:latin typeface="Trebuchet MS" panose="020B0603020202020204" pitchFamily="34" charset="0"/>
              </a:rPr>
              <a:t>onto   the </a:t>
            </a:r>
            <a:r>
              <a:rPr lang="en-US" dirty="0">
                <a:solidFill>
                  <a:srgbClr val="404040"/>
                </a:solidFill>
                <a:latin typeface="Trebuchet MS" panose="020B0603020202020204" pitchFamily="34" charset="0"/>
              </a:rPr>
              <a:t>surface of an active </a:t>
            </a:r>
            <a:r>
              <a:rPr lang="en-US" dirty="0" smtClean="0">
                <a:solidFill>
                  <a:srgbClr val="404040"/>
                </a:solidFill>
                <a:latin typeface="Trebuchet MS" panose="020B0603020202020204" pitchFamily="34" charset="0"/>
              </a:rPr>
              <a:t>agent.</a:t>
            </a:r>
          </a:p>
          <a:p>
            <a:endParaRPr lang="en-US" dirty="0">
              <a:solidFill>
                <a:srgbClr val="404040"/>
              </a:solidFill>
              <a:latin typeface="Trebuchet MS" panose="020B0603020202020204" pitchFamily="34" charset="0"/>
            </a:endParaRPr>
          </a:p>
          <a:p>
            <a:r>
              <a:rPr lang="en-US" dirty="0"/>
              <a:t>Activated alumina, activated carbon and bone char </a:t>
            </a:r>
            <a:r>
              <a:rPr lang="en-US" dirty="0" smtClean="0"/>
              <a:t>were</a:t>
            </a:r>
            <a:r>
              <a:rPr lang="en-US" dirty="0"/>
              <a:t> </a:t>
            </a:r>
            <a:r>
              <a:rPr lang="en-US" dirty="0" smtClean="0"/>
              <a:t> among </a:t>
            </a:r>
            <a:r>
              <a:rPr lang="en-US" dirty="0"/>
              <a:t>the highly tested adsorbing agents. </a:t>
            </a:r>
            <a:br>
              <a:rPr lang="en-US" dirty="0"/>
            </a:br>
            <a:r>
              <a:rPr lang="en-US" dirty="0"/>
              <a:t> </a:t>
            </a:r>
            <a:br>
              <a:rPr lang="en-US" dirty="0"/>
            </a:br>
            <a:endParaRPr lang="en-IN" dirty="0"/>
          </a:p>
        </p:txBody>
      </p:sp>
    </p:spTree>
    <p:extLst>
      <p:ext uri="{BB962C8B-B14F-4D97-AF65-F5344CB8AC3E}">
        <p14:creationId xmlns:p14="http://schemas.microsoft.com/office/powerpoint/2010/main" val="2325683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365" y="697850"/>
            <a:ext cx="8383694" cy="2511835"/>
          </a:xfrm>
        </p:spPr>
        <p:txBody>
          <a:bodyPr>
            <a:noAutofit/>
          </a:bodyPr>
          <a:lstStyle/>
          <a:p>
            <a:r>
              <a:rPr lang="en-US" sz="1400" cap="none" dirty="0" smtClean="0">
                <a:latin typeface="Arial" panose="020B0604020202020204" pitchFamily="34" charset="0"/>
                <a:cs typeface="Arial" panose="020B0604020202020204" pitchFamily="34" charset="0"/>
              </a:rPr>
              <a:t>Most Commonly Used Adsorbents Are Activated Alumina And Activated Carbon.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a:t>
            </a: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Activated Alumina ( </a:t>
            </a:r>
            <a:r>
              <a:rPr lang="en-US" sz="1800" b="1" cap="none" dirty="0" err="1" smtClean="0">
                <a:latin typeface="Arial" panose="020B0604020202020204" pitchFamily="34" charset="0"/>
                <a:cs typeface="Arial" panose="020B0604020202020204" pitchFamily="34" charset="0"/>
              </a:rPr>
              <a:t>Prasanti</a:t>
            </a:r>
            <a:r>
              <a:rPr lang="en-US" sz="1800" b="1" cap="none" dirty="0" smtClean="0">
                <a:latin typeface="Arial" panose="020B0604020202020204" pitchFamily="34" charset="0"/>
                <a:cs typeface="Arial" panose="020B0604020202020204" pitchFamily="34" charset="0"/>
              </a:rPr>
              <a:t> technology )</a:t>
            </a:r>
            <a:r>
              <a:rPr lang="en-US" sz="1400" b="1" cap="none" dirty="0" smtClean="0">
                <a:latin typeface="Arial" panose="020B0604020202020204" pitchFamily="34" charset="0"/>
                <a:cs typeface="Arial" panose="020B0604020202020204" pitchFamily="34" charset="0"/>
              </a:rPr>
              <a:t/>
            </a:r>
            <a:br>
              <a:rPr lang="en-US" sz="1400" b="1" cap="none" dirty="0" smtClean="0">
                <a:latin typeface="Arial" panose="020B0604020202020204" pitchFamily="34" charset="0"/>
                <a:cs typeface="Arial" panose="020B0604020202020204" pitchFamily="34" charset="0"/>
              </a:rPr>
            </a:br>
            <a:r>
              <a:rPr lang="en-US" sz="1400" b="1" cap="none" dirty="0" smtClean="0">
                <a:latin typeface="Arial" panose="020B0604020202020204" pitchFamily="34" charset="0"/>
                <a:cs typeface="Arial" panose="020B0604020202020204" pitchFamily="34" charset="0"/>
              </a:rPr>
              <a:t/>
            </a:r>
            <a:br>
              <a:rPr lang="en-US" sz="1400" b="1"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Application Of Domestic </a:t>
            </a:r>
            <a:r>
              <a:rPr lang="en-US" sz="1400" cap="none" dirty="0" err="1" smtClean="0">
                <a:latin typeface="Arial" panose="020B0604020202020204" pitchFamily="34" charset="0"/>
                <a:cs typeface="Arial" panose="020B0604020202020204" pitchFamily="34" charset="0"/>
              </a:rPr>
              <a:t>Defluoridation</a:t>
            </a:r>
            <a:r>
              <a:rPr lang="en-US" sz="1400" cap="none" dirty="0" smtClean="0">
                <a:latin typeface="Arial" panose="020B0604020202020204" pitchFamily="34" charset="0"/>
                <a:cs typeface="Arial" panose="020B0604020202020204" pitchFamily="34" charset="0"/>
              </a:rPr>
              <a:t> Plant, Based On Activated Alumina, Was Launched By UNICEF In Rural India</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600" b="1" i="1" cap="none" dirty="0" smtClean="0">
                <a:solidFill>
                  <a:srgbClr val="660033"/>
                </a:solidFill>
                <a:latin typeface="Arial" panose="020B0604020202020204" pitchFamily="34" charset="0"/>
                <a:cs typeface="Arial" panose="020B0604020202020204" pitchFamily="34" charset="0"/>
              </a:rPr>
              <a:t>The Disadvantages </a:t>
            </a:r>
            <a:r>
              <a:rPr lang="en-US" sz="1600" cap="none" dirty="0" smtClean="0">
                <a:latin typeface="Arial" panose="020B0604020202020204" pitchFamily="34" charset="0"/>
                <a:cs typeface="Arial" panose="020B0604020202020204" pitchFamily="34" charset="0"/>
              </a:rPr>
              <a:t>With Activated Alumina Are; Adsorption Of Fluoride Is Possible Only </a:t>
            </a:r>
            <a:r>
              <a:rPr lang="en-US" sz="1600" u="sng" cap="none" dirty="0" smtClean="0">
                <a:latin typeface="Arial" panose="020B0604020202020204" pitchFamily="34" charset="0"/>
                <a:cs typeface="Arial" panose="020B0604020202020204" pitchFamily="34" charset="0"/>
              </a:rPr>
              <a:t>At Specific </a:t>
            </a:r>
            <a:r>
              <a:rPr lang="en-US" sz="1600" u="sng" cap="none" dirty="0" err="1" smtClean="0">
                <a:latin typeface="Arial" panose="020B0604020202020204" pitchFamily="34" charset="0"/>
                <a:cs typeface="Arial" panose="020B0604020202020204" pitchFamily="34" charset="0"/>
              </a:rPr>
              <a:t>Ph</a:t>
            </a:r>
            <a:r>
              <a:rPr lang="en-US" sz="1600" u="sng" cap="none" dirty="0" smtClean="0">
                <a:latin typeface="Arial" panose="020B0604020202020204" pitchFamily="34" charset="0"/>
                <a:cs typeface="Arial" panose="020B0604020202020204" pitchFamily="34" charset="0"/>
              </a:rPr>
              <a:t> Range, Needing Pre And Post- </a:t>
            </a:r>
            <a:r>
              <a:rPr lang="en-US" sz="1600" u="sng" cap="none" dirty="0" err="1" smtClean="0">
                <a:latin typeface="Arial" panose="020B0604020202020204" pitchFamily="34" charset="0"/>
                <a:cs typeface="Arial" panose="020B0604020202020204" pitchFamily="34" charset="0"/>
              </a:rPr>
              <a:t>Ph</a:t>
            </a:r>
            <a:r>
              <a:rPr lang="en-US" sz="1600" u="sng" cap="none" dirty="0" smtClean="0">
                <a:latin typeface="Arial" panose="020B0604020202020204" pitchFamily="34" charset="0"/>
                <a:cs typeface="Arial" panose="020B0604020202020204" pitchFamily="34" charset="0"/>
              </a:rPr>
              <a:t> Adjustment Of Water.</a:t>
            </a:r>
            <a:br>
              <a:rPr lang="en-US" sz="1600" u="sng" cap="none" dirty="0" smtClean="0">
                <a:latin typeface="Arial" panose="020B0604020202020204" pitchFamily="34" charset="0"/>
                <a:cs typeface="Arial" panose="020B0604020202020204" pitchFamily="34" charset="0"/>
              </a:rPr>
            </a:br>
            <a:r>
              <a:rPr lang="en-US" sz="1600" u="sng" cap="none" dirty="0" smtClean="0">
                <a:latin typeface="Arial" panose="020B0604020202020204" pitchFamily="34" charset="0"/>
                <a:cs typeface="Arial" panose="020B0604020202020204" pitchFamily="34" charset="0"/>
              </a:rPr>
              <a:t/>
            </a:r>
            <a:br>
              <a:rPr lang="en-US" sz="1600" u="sng" cap="none" dirty="0" smtClean="0">
                <a:latin typeface="Arial" panose="020B0604020202020204" pitchFamily="34" charset="0"/>
                <a:cs typeface="Arial" panose="020B0604020202020204" pitchFamily="34" charset="0"/>
              </a:rPr>
            </a:br>
            <a:r>
              <a:rPr lang="en-US" sz="1400" i="1" u="sng" cap="none" dirty="0" smtClean="0">
                <a:latin typeface="Arial" panose="020B0604020202020204" pitchFamily="34" charset="0"/>
                <a:cs typeface="Arial" panose="020B0604020202020204" pitchFamily="34" charset="0"/>
              </a:rPr>
              <a:t>Frequent Activation Of Alumina </a:t>
            </a:r>
            <a:r>
              <a:rPr lang="en-US" sz="1400" cap="none" dirty="0" smtClean="0">
                <a:latin typeface="Arial" panose="020B0604020202020204" pitchFamily="34" charset="0"/>
                <a:cs typeface="Arial" panose="020B0604020202020204" pitchFamily="34" charset="0"/>
              </a:rPr>
              <a:t>Is Needed, Which Make The Technique Expensive. </a:t>
            </a:r>
            <a:r>
              <a:rPr lang="en-US" sz="1600" dirty="0"/>
              <a:t/>
            </a:r>
            <a:br>
              <a:rPr lang="en-US" sz="1600" dirty="0"/>
            </a:br>
            <a:endParaRPr lang="en-IN" sz="1600"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5863D17C-C364-454B-A6A7-28580C54EA64}"/>
              </a:ext>
            </a:extLst>
          </p:cNvPr>
          <p:cNvSpPr txBox="1">
            <a:spLocks/>
          </p:cNvSpPr>
          <p:nvPr/>
        </p:nvSpPr>
        <p:spPr>
          <a:xfrm>
            <a:off x="670365" y="3048000"/>
            <a:ext cx="7514265" cy="364831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US" sz="1800" b="1" cap="none" dirty="0" smtClean="0">
                <a:latin typeface="Arial" panose="020B0604020202020204" pitchFamily="34" charset="0"/>
                <a:cs typeface="Arial" panose="020B0604020202020204" pitchFamily="34" charset="0"/>
              </a:rPr>
              <a:t>Bone Char</a:t>
            </a:r>
            <a:r>
              <a:rPr lang="en-US" sz="1400" b="1" cap="none" dirty="0" smtClean="0">
                <a:latin typeface="Arial" panose="020B0604020202020204" pitchFamily="34" charset="0"/>
                <a:cs typeface="Arial" panose="020B0604020202020204" pitchFamily="34" charset="0"/>
              </a:rPr>
              <a:t/>
            </a:r>
            <a:br>
              <a:rPr lang="en-US" sz="1400" b="1" cap="none" dirty="0" smtClean="0">
                <a:latin typeface="Arial" panose="020B0604020202020204" pitchFamily="34" charset="0"/>
                <a:cs typeface="Arial" panose="020B0604020202020204" pitchFamily="34" charset="0"/>
              </a:rPr>
            </a:br>
            <a:r>
              <a:rPr lang="en-US" sz="1400" b="1" cap="none" dirty="0" smtClean="0">
                <a:latin typeface="Arial" panose="020B0604020202020204" pitchFamily="34" charset="0"/>
                <a:cs typeface="Arial" panose="020B0604020202020204" pitchFamily="34" charset="0"/>
              </a:rPr>
              <a:t/>
            </a:r>
            <a:br>
              <a:rPr lang="en-US" sz="1400" b="1"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The Process Of </a:t>
            </a:r>
            <a:r>
              <a:rPr lang="en-US" sz="1400" cap="none" dirty="0" err="1" smtClean="0">
                <a:latin typeface="Arial" panose="020B0604020202020204" pitchFamily="34" charset="0"/>
                <a:cs typeface="Arial" panose="020B0604020202020204" pitchFamily="34" charset="0"/>
              </a:rPr>
              <a:t>Defluoridation</a:t>
            </a:r>
            <a:r>
              <a:rPr lang="en-US" sz="1400" cap="none" dirty="0" smtClean="0">
                <a:latin typeface="Arial" panose="020B0604020202020204" pitchFamily="34" charset="0"/>
                <a:cs typeface="Arial" panose="020B0604020202020204" pitchFamily="34" charset="0"/>
              </a:rPr>
              <a:t> By Bone Char As </a:t>
            </a:r>
            <a:r>
              <a:rPr lang="en-US" sz="1400" b="1" u="sng" cap="none" dirty="0" smtClean="0">
                <a:latin typeface="Arial" panose="020B0604020202020204" pitchFamily="34" charset="0"/>
                <a:cs typeface="Arial" panose="020B0604020202020204" pitchFamily="34" charset="0"/>
              </a:rPr>
              <a:t>The Ion Exchange And Adsorption Between Fluoride In The Solution.</a:t>
            </a:r>
            <a:br>
              <a:rPr lang="en-US" sz="1400" b="1" u="sng"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The </a:t>
            </a:r>
            <a:r>
              <a:rPr lang="en-US" sz="1400" b="1" u="sng" cap="none" dirty="0" smtClean="0">
                <a:latin typeface="Arial" panose="020B0604020202020204" pitchFamily="34" charset="0"/>
                <a:cs typeface="Arial" panose="020B0604020202020204" pitchFamily="34" charset="0"/>
              </a:rPr>
              <a:t>Efficacy</a:t>
            </a:r>
            <a:r>
              <a:rPr lang="en-US" sz="1400" cap="none" dirty="0" smtClean="0">
                <a:latin typeface="Arial" panose="020B0604020202020204" pitchFamily="34" charset="0"/>
                <a:cs typeface="Arial" panose="020B0604020202020204" pitchFamily="34" charset="0"/>
              </a:rPr>
              <a:t> Of The Plant </a:t>
            </a:r>
            <a:r>
              <a:rPr lang="en-US" sz="1400" b="1" u="sng" cap="none" dirty="0" smtClean="0">
                <a:latin typeface="Arial" panose="020B0604020202020204" pitchFamily="34" charset="0"/>
                <a:cs typeface="Arial" panose="020B0604020202020204" pitchFamily="34" charset="0"/>
              </a:rPr>
              <a:t>Depends Upon Temperature And </a:t>
            </a:r>
            <a:r>
              <a:rPr lang="en-US" sz="1400" b="1" u="sng" cap="none" dirty="0" err="1" smtClean="0">
                <a:latin typeface="Arial" panose="020B0604020202020204" pitchFamily="34" charset="0"/>
                <a:cs typeface="Arial" panose="020B0604020202020204" pitchFamily="34" charset="0"/>
              </a:rPr>
              <a:t>Ph</a:t>
            </a:r>
            <a:r>
              <a:rPr lang="en-US" sz="1400" b="1" u="sng" cap="none" dirty="0" smtClean="0">
                <a:latin typeface="Arial" panose="020B0604020202020204" pitchFamily="34" charset="0"/>
                <a:cs typeface="Arial" panose="020B0604020202020204" pitchFamily="34" charset="0"/>
              </a:rPr>
              <a:t> Of Raw Water</a:t>
            </a:r>
            <a:r>
              <a:rPr lang="en-US" sz="1400" cap="none" dirty="0" smtClean="0">
                <a:latin typeface="Arial" panose="020B0604020202020204" pitchFamily="34" charset="0"/>
                <a:cs typeface="Arial" panose="020B0604020202020204" pitchFamily="34" charset="0"/>
              </a:rPr>
              <a:t>; Duration For Which The Bone-char Is In Contact With Raw Water.</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It Is A Highly Economic Technique With A </a:t>
            </a:r>
            <a:r>
              <a:rPr lang="en-US" sz="1400" cap="none" dirty="0" err="1" smtClean="0">
                <a:latin typeface="Arial" panose="020B0604020202020204" pitchFamily="34" charset="0"/>
                <a:cs typeface="Arial" panose="020B0604020202020204" pitchFamily="34" charset="0"/>
              </a:rPr>
              <a:t>Defluoridation</a:t>
            </a:r>
            <a:r>
              <a:rPr lang="en-US" sz="1400" cap="none" dirty="0" smtClean="0">
                <a:latin typeface="Arial" panose="020B0604020202020204" pitchFamily="34" charset="0"/>
                <a:cs typeface="Arial" panose="020B0604020202020204" pitchFamily="34" charset="0"/>
              </a:rPr>
              <a:t> Percentage Of 62 To 66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b="1" cap="none" dirty="0" smtClean="0">
                <a:solidFill>
                  <a:srgbClr val="660033"/>
                </a:solidFill>
                <a:latin typeface="Arial" panose="020B0604020202020204" pitchFamily="34" charset="0"/>
                <a:cs typeface="Arial" panose="020B0604020202020204" pitchFamily="34" charset="0"/>
              </a:rPr>
              <a:t>Disadvantage :</a:t>
            </a: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The Bone </a:t>
            </a:r>
            <a:r>
              <a:rPr lang="en-US" sz="1400" cap="none"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Char </a:t>
            </a:r>
            <a:r>
              <a:rPr lang="en-US" sz="1400" u="sng" cap="none"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Harbors Bacteria And Hence Unhygienic.</a:t>
            </a:r>
            <a:r>
              <a:rPr lang="en-US" sz="1400" cap="none"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1400" cap="none"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It Is A Technique Sensitive Procedure,</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r>
              <a:rPr lang="en-US" sz="1400" cap="none" dirty="0" smtClean="0">
                <a:latin typeface="Arial" panose="020B0604020202020204" pitchFamily="34" charset="0"/>
                <a:cs typeface="Arial" panose="020B0604020202020204" pitchFamily="34" charset="0"/>
              </a:rPr>
              <a:t>The Use Of Bone-char May </a:t>
            </a:r>
            <a:r>
              <a:rPr lang="en-US" sz="1400" u="sng" cap="none"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Invite Cultural And Religious Objections </a:t>
            </a:r>
            <a:r>
              <a:rPr lang="en-US" sz="1400" cap="none" dirty="0" smtClean="0">
                <a:latin typeface="Arial" panose="020B0604020202020204" pitchFamily="34" charset="0"/>
                <a:cs typeface="Arial" panose="020B0604020202020204" pitchFamily="34" charset="0"/>
              </a:rPr>
              <a:t/>
            </a:r>
            <a:br>
              <a:rPr lang="en-US" sz="1400" cap="none" dirty="0" smtClean="0">
                <a:latin typeface="Arial" panose="020B0604020202020204" pitchFamily="34" charset="0"/>
                <a:cs typeface="Arial" panose="020B0604020202020204" pitchFamily="34" charset="0"/>
              </a:rPr>
            </a:br>
            <a:endParaRPr lang="en-IN" sz="1400" cap="none"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9054059" y="504825"/>
            <a:ext cx="2857500" cy="2543175"/>
          </a:xfrm>
          <a:prstGeom prst="rect">
            <a:avLst/>
          </a:prstGeom>
        </p:spPr>
      </p:pic>
      <p:pic>
        <p:nvPicPr>
          <p:cNvPr id="5" name="Picture 4"/>
          <p:cNvPicPr>
            <a:picLocks noChangeAspect="1"/>
          </p:cNvPicPr>
          <p:nvPr/>
        </p:nvPicPr>
        <p:blipFill>
          <a:blip r:embed="rId3"/>
          <a:stretch>
            <a:fillRect/>
          </a:stretch>
        </p:blipFill>
        <p:spPr>
          <a:xfrm>
            <a:off x="8874177" y="3209685"/>
            <a:ext cx="2986377" cy="3648316"/>
          </a:xfrm>
          <a:prstGeom prst="rect">
            <a:avLst/>
          </a:prstGeom>
        </p:spPr>
      </p:pic>
    </p:spTree>
    <p:extLst>
      <p:ext uri="{BB962C8B-B14F-4D97-AF65-F5344CB8AC3E}">
        <p14:creationId xmlns:p14="http://schemas.microsoft.com/office/powerpoint/2010/main" val="1594240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03519" y="754154"/>
            <a:ext cx="10144654" cy="2493867"/>
          </a:xfrm>
        </p:spPr>
        <p:txBody>
          <a:bodyPr>
            <a:noAutofit/>
          </a:bodyPr>
          <a:lstStyle/>
          <a:p>
            <a:r>
              <a:rPr lang="en-US" sz="1800" b="1" dirty="0">
                <a:latin typeface="Arial" panose="020B0604020202020204" pitchFamily="34" charset="0"/>
                <a:cs typeface="Arial" panose="020B0604020202020204" pitchFamily="34" charset="0"/>
              </a:rPr>
              <a:t>Brick pieces column</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The basic principle of functioning of Brick piece column is the same as that of activated alumina.</a:t>
            </a:r>
          </a:p>
          <a:p>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The soil used for brick manufacturing contains </a:t>
            </a:r>
            <a:r>
              <a:rPr lang="en-US" sz="1800" dirty="0" err="1">
                <a:latin typeface="Arial" panose="020B0604020202020204" pitchFamily="34" charset="0"/>
                <a:cs typeface="Arial" panose="020B0604020202020204" pitchFamily="34" charset="0"/>
              </a:rPr>
              <a:t>Aluminium</a:t>
            </a:r>
            <a:r>
              <a:rPr lang="en-US" sz="1800" dirty="0">
                <a:latin typeface="Arial" panose="020B0604020202020204" pitchFamily="34" charset="0"/>
                <a:cs typeface="Arial" panose="020B0604020202020204" pitchFamily="34" charset="0"/>
              </a:rPr>
              <a:t> oxide</a:t>
            </a:r>
            <a:r>
              <a:rPr lang="en-US" sz="1800" dirty="0" smtClean="0">
                <a:latin typeface="Arial" panose="020B0604020202020204" pitchFamily="34" charset="0"/>
                <a:cs typeface="Arial" panose="020B0604020202020204" pitchFamily="34" charset="0"/>
              </a:rPr>
              <a:t>.</a:t>
            </a:r>
          </a:p>
          <a:p>
            <a:r>
              <a:rPr lang="en-US" sz="1800" dirty="0">
                <a:latin typeface="Arial" panose="020B0604020202020204" pitchFamily="34" charset="0"/>
                <a:cs typeface="Arial" panose="020B0604020202020204" pitchFamily="34" charset="0"/>
              </a:rPr>
              <a:t>During burning operation in the kiln, it </a:t>
            </a:r>
            <a:r>
              <a:rPr lang="en-US" sz="1800" dirty="0" smtClean="0">
                <a:latin typeface="Arial" panose="020B0604020202020204" pitchFamily="34" charset="0"/>
                <a:cs typeface="Arial" panose="020B0604020202020204" pitchFamily="34" charset="0"/>
              </a:rPr>
              <a:t>gets activated </a:t>
            </a:r>
            <a:r>
              <a:rPr lang="en-US" sz="1800" dirty="0">
                <a:latin typeface="Arial" panose="020B0604020202020204" pitchFamily="34" charset="0"/>
                <a:cs typeface="Arial" panose="020B0604020202020204" pitchFamily="34" charset="0"/>
              </a:rPr>
              <a:t>and adsorbs excess fluoride when raw water is passed through </a:t>
            </a:r>
            <a:endParaRPr lang="en-US" sz="1800" dirty="0" smtClean="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Replacement of filter media is </a:t>
            </a:r>
            <a:r>
              <a:rPr lang="en-US" sz="1800" dirty="0" smtClean="0">
                <a:latin typeface="Arial" panose="020B0604020202020204" pitchFamily="34" charset="0"/>
                <a:cs typeface="Arial" panose="020B0604020202020204" pitchFamily="34" charset="0"/>
              </a:rPr>
              <a:t>required once </a:t>
            </a:r>
            <a:r>
              <a:rPr lang="en-US" sz="1800" dirty="0">
                <a:latin typeface="Arial" panose="020B0604020202020204" pitchFamily="34" charset="0"/>
                <a:cs typeface="Arial" panose="020B0604020202020204" pitchFamily="34" charset="0"/>
              </a:rPr>
              <a:t>in three months if fluoride content in raw water is 2.50 mg/l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Mud </a:t>
            </a:r>
            <a:r>
              <a:rPr lang="en-US" sz="1800" b="1" dirty="0" smtClean="0">
                <a:latin typeface="Arial" panose="020B0604020202020204" pitchFamily="34" charset="0"/>
                <a:cs typeface="Arial" panose="020B0604020202020204" pitchFamily="34" charset="0"/>
              </a:rPr>
              <a:t>pot</a:t>
            </a:r>
          </a:p>
          <a:p>
            <a:r>
              <a:rPr lang="en-US" sz="1800" dirty="0">
                <a:latin typeface="Arial" panose="020B0604020202020204" pitchFamily="34" charset="0"/>
                <a:cs typeface="Arial" panose="020B0604020202020204" pitchFamily="34" charset="0"/>
              </a:rPr>
              <a:t>mud pot </a:t>
            </a:r>
            <a:r>
              <a:rPr lang="en-US" sz="1800" dirty="0" smtClean="0">
                <a:latin typeface="Arial" panose="020B0604020202020204" pitchFamily="34" charset="0"/>
                <a:cs typeface="Arial" panose="020B0604020202020204" pitchFamily="34" charset="0"/>
              </a:rPr>
              <a:t>also will </a:t>
            </a:r>
            <a:r>
              <a:rPr lang="en-US" sz="1800" dirty="0">
                <a:latin typeface="Arial" panose="020B0604020202020204" pitchFamily="34" charset="0"/>
                <a:cs typeface="Arial" panose="020B0604020202020204" pitchFamily="34" charset="0"/>
              </a:rPr>
              <a:t>act as an adsorbent media. </a:t>
            </a:r>
            <a:br>
              <a:rPr lang="en-US" sz="1800"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The fluoride removal capacity will vary with respect to the alumina </a:t>
            </a:r>
            <a:r>
              <a:rPr lang="en-US" sz="1800" dirty="0" smtClean="0">
                <a:latin typeface="Arial" panose="020B0604020202020204" pitchFamily="34" charset="0"/>
                <a:cs typeface="Arial" panose="020B0604020202020204" pitchFamily="34" charset="0"/>
              </a:rPr>
              <a:t>content present </a:t>
            </a:r>
            <a:r>
              <a:rPr lang="en-US" sz="1800" dirty="0">
                <a:latin typeface="Arial" panose="020B0604020202020204" pitchFamily="34" charset="0"/>
                <a:cs typeface="Arial" panose="020B0604020202020204" pitchFamily="34" charset="0"/>
              </a:rPr>
              <a:t>in the soils used for pot production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The major advantages of mud pots are they are economic and readily acceptable for the rural communities . </a:t>
            </a:r>
            <a:br>
              <a:rPr lang="en-US" sz="1800" dirty="0">
                <a:latin typeface="Arial" panose="020B0604020202020204" pitchFamily="34" charset="0"/>
                <a:cs typeface="Arial" panose="020B0604020202020204" pitchFamily="34" charset="0"/>
              </a:rPr>
            </a:br>
            <a:endParaRPr lang="en-I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337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7756" y="94115"/>
            <a:ext cx="4720427" cy="3241964"/>
          </a:xfrm>
        </p:spPr>
        <p:txBody>
          <a:bodyPr>
            <a:normAutofit/>
          </a:bodyPr>
          <a:lstStyle/>
          <a:p>
            <a:r>
              <a:rPr lang="en-US" sz="1600" dirty="0">
                <a:latin typeface="Arial" panose="020B0604020202020204" pitchFamily="34" charset="0"/>
                <a:cs typeface="Arial" panose="020B0604020202020204" pitchFamily="34" charset="0"/>
              </a:rPr>
              <a:t>These resins have been used in chloride and </a:t>
            </a:r>
            <a:r>
              <a:rPr lang="en-US" sz="1600" dirty="0" err="1">
                <a:latin typeface="Arial" panose="020B0604020202020204" pitchFamily="34" charset="0"/>
                <a:cs typeface="Arial" panose="020B0604020202020204" pitchFamily="34" charset="0"/>
              </a:rPr>
              <a:t>hydroxy</a:t>
            </a:r>
            <a:r>
              <a:rPr lang="en-US" sz="1600" dirty="0">
                <a:latin typeface="Arial" panose="020B0604020202020204" pitchFamily="34" charset="0"/>
                <a:cs typeface="Arial" panose="020B0604020202020204" pitchFamily="34" charset="0"/>
              </a:rPr>
              <a:t> form</a:t>
            </a:r>
            <a:r>
              <a:rPr lang="en-US" sz="1600" dirty="0" smtClean="0">
                <a:latin typeface="Arial" panose="020B0604020202020204" pitchFamily="34" charset="0"/>
                <a:cs typeface="Arial" panose="020B0604020202020204" pitchFamily="34" charset="0"/>
              </a:rPr>
              <a:t>.</a:t>
            </a:r>
            <a:br>
              <a:rPr lang="en-US" sz="1600" dirty="0" smtClean="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
            </a:r>
            <a:br>
              <a:rPr lang="en-US" sz="1600" dirty="0">
                <a:latin typeface="Arial" panose="020B0604020202020204" pitchFamily="34" charset="0"/>
                <a:cs typeface="Arial" panose="020B0604020202020204" pitchFamily="34" charset="0"/>
              </a:rPr>
            </a:b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The fluoride </a:t>
            </a:r>
            <a:r>
              <a:rPr lang="en-US" sz="1600" dirty="0" smtClean="0">
                <a:latin typeface="Arial" panose="020B0604020202020204" pitchFamily="34" charset="0"/>
                <a:cs typeface="Arial" panose="020B0604020202020204" pitchFamily="34" charset="0"/>
              </a:rPr>
              <a:t>exchange</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 capacity </a:t>
            </a:r>
            <a:r>
              <a:rPr lang="en-US" sz="1600" dirty="0">
                <a:latin typeface="Arial" panose="020B0604020202020204" pitchFamily="34" charset="0"/>
                <a:cs typeface="Arial" panose="020B0604020202020204" pitchFamily="34" charset="0"/>
              </a:rPr>
              <a:t>of these resins depends upon the ratio of fluoride to total anions in water </a:t>
            </a:r>
            <a:br>
              <a:rPr lang="en-US" sz="1600" dirty="0">
                <a:latin typeface="Arial" panose="020B0604020202020204" pitchFamily="34" charset="0"/>
                <a:cs typeface="Arial" panose="020B0604020202020204" pitchFamily="34" charset="0"/>
              </a:rPr>
            </a:br>
            <a:endParaRPr lang="en-IN" sz="1600" dirty="0">
              <a:latin typeface="Arial" panose="020B0604020202020204" pitchFamily="34" charset="0"/>
              <a:cs typeface="Arial" panose="020B0604020202020204" pitchFamily="34" charset="0"/>
            </a:endParaRPr>
          </a:p>
        </p:txBody>
      </p:sp>
      <p:pic>
        <p:nvPicPr>
          <p:cNvPr id="1026" name="Picture 2" descr="â¢Polystyrene resins.&#10;â¢NCL polyanion resin.&#10;â¢Tulsion A27&#10;â¢Lewatit MIH-59&#10;â¢Amberlite IRA-400&#10;â¢Deacedodite FF-IP&#10;â¢Waso res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879" y="253218"/>
            <a:ext cx="6076950" cy="45624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319082" y="839565"/>
            <a:ext cx="3652689" cy="400110"/>
          </a:xfrm>
          <a:prstGeom prst="rect">
            <a:avLst/>
          </a:prstGeom>
        </p:spPr>
        <p:txBody>
          <a:bodyPr wrap="square">
            <a:spAutoFit/>
          </a:bodyPr>
          <a:lstStyle/>
          <a:p>
            <a:r>
              <a:rPr lang="en-US" sz="2000" b="1" u="sng" dirty="0"/>
              <a:t>Ion-exchange technique</a:t>
            </a:r>
            <a:endParaRPr lang="en-IN" sz="2000" b="1" u="sng" dirty="0"/>
          </a:p>
        </p:txBody>
      </p:sp>
    </p:spTree>
    <p:extLst>
      <p:ext uri="{BB962C8B-B14F-4D97-AF65-F5344CB8AC3E}">
        <p14:creationId xmlns:p14="http://schemas.microsoft.com/office/powerpoint/2010/main" val="3760778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2935" y="1136480"/>
            <a:ext cx="10146186" cy="2511835"/>
          </a:xfrm>
        </p:spPr>
        <p:txBody>
          <a:bodyPr>
            <a:normAutofit fontScale="90000"/>
          </a:bodyPr>
          <a:lstStyle/>
          <a:p>
            <a:r>
              <a:rPr lang="en-US" dirty="0"/>
              <a:t/>
            </a:r>
            <a:br>
              <a:rPr lang="en-US" dirty="0"/>
            </a:br>
            <a:r>
              <a:rPr lang="en-US" sz="2000" b="1" u="sng" dirty="0" smtClean="0">
                <a:solidFill>
                  <a:srgbClr val="000000"/>
                </a:solidFill>
                <a:latin typeface="Arial" panose="020B0604020202020204" pitchFamily="34" charset="0"/>
                <a:cs typeface="Arial" panose="020B0604020202020204" pitchFamily="34" charset="0"/>
              </a:rPr>
              <a:t>Adsorption Through Ion Exchange</a:t>
            </a:r>
            <a:r>
              <a:rPr lang="en-US" sz="2000" b="1" u="sng" dirty="0">
                <a:solidFill>
                  <a:srgbClr val="000000"/>
                </a:solidFill>
                <a:latin typeface="Arial" panose="020B0604020202020204" pitchFamily="34" charset="0"/>
                <a:cs typeface="Arial" panose="020B0604020202020204" pitchFamily="34" charset="0"/>
              </a:rPr>
              <a:t/>
            </a:r>
            <a:br>
              <a:rPr lang="en-US" sz="2000" b="1" u="sng" dirty="0">
                <a:solidFill>
                  <a:srgbClr val="000000"/>
                </a:solidFill>
                <a:latin typeface="Arial" panose="020B0604020202020204" pitchFamily="34" charset="0"/>
                <a:cs typeface="Arial" panose="020B0604020202020204" pitchFamily="34" charset="0"/>
              </a:rPr>
            </a:br>
            <a:r>
              <a:rPr lang="en-US" sz="2000" dirty="0">
                <a:solidFill>
                  <a:srgbClr val="000000"/>
                </a:solidFill>
                <a:latin typeface="Arial" panose="020B0604020202020204" pitchFamily="34" charset="0"/>
                <a:cs typeface="Arial" panose="020B0604020202020204" pitchFamily="34" charset="0"/>
              </a:rPr>
              <a:t/>
            </a:r>
            <a:br>
              <a:rPr lang="en-US" sz="2000" dirty="0">
                <a:solidFill>
                  <a:srgbClr val="000000"/>
                </a:solidFill>
                <a:latin typeface="Arial" panose="020B0604020202020204" pitchFamily="34" charset="0"/>
                <a:cs typeface="Arial" panose="020B0604020202020204" pitchFamily="34" charset="0"/>
              </a:rPr>
            </a:br>
            <a:r>
              <a:rPr lang="en-US" sz="2000" dirty="0" smtClean="0">
                <a:solidFill>
                  <a:srgbClr val="000000"/>
                </a:solidFill>
                <a:latin typeface="Arial" panose="020B0604020202020204" pitchFamily="34" charset="0"/>
                <a:cs typeface="Arial" panose="020B0604020202020204" pitchFamily="34" charset="0"/>
              </a:rPr>
              <a:t>1.  </a:t>
            </a:r>
            <a:r>
              <a:rPr lang="en-US" sz="2000" cap="none" dirty="0" smtClean="0">
                <a:solidFill>
                  <a:srgbClr val="000000"/>
                </a:solidFill>
                <a:latin typeface="Arial" panose="020B0604020202020204" pitchFamily="34" charset="0"/>
                <a:cs typeface="Arial" panose="020B0604020202020204" pitchFamily="34" charset="0"/>
              </a:rPr>
              <a:t>process involves passage of water through a contact bed where fluoride is removed by ion exchange or surface chemical reaction with</a:t>
            </a:r>
            <a:r>
              <a:rPr lang="en-US" sz="2000" cap="none" dirty="0">
                <a:solidFill>
                  <a:srgbClr val="000000"/>
                </a:solidFill>
                <a:latin typeface="Arial" panose="020B0604020202020204" pitchFamily="34" charset="0"/>
                <a:cs typeface="Arial" panose="020B0604020202020204" pitchFamily="34" charset="0"/>
              </a:rPr>
              <a:t> </a:t>
            </a:r>
            <a:r>
              <a:rPr lang="en-US" sz="2000" cap="none" dirty="0" smtClean="0">
                <a:solidFill>
                  <a:srgbClr val="000000"/>
                </a:solidFill>
                <a:latin typeface="Arial" panose="020B0604020202020204" pitchFamily="34" charset="0"/>
                <a:cs typeface="Arial" panose="020B0604020202020204" pitchFamily="34" charset="0"/>
              </a:rPr>
              <a:t>solid bed matrix.</a:t>
            </a:r>
            <a:br>
              <a:rPr lang="en-US" sz="2000" cap="none" dirty="0" smtClean="0">
                <a:solidFill>
                  <a:srgbClr val="000000"/>
                </a:solidFill>
                <a:latin typeface="Arial" panose="020B0604020202020204" pitchFamily="34" charset="0"/>
                <a:cs typeface="Arial" panose="020B0604020202020204" pitchFamily="34" charset="0"/>
              </a:rPr>
            </a:br>
            <a:r>
              <a:rPr lang="en-US" sz="2000" cap="none" dirty="0" smtClean="0">
                <a:solidFill>
                  <a:srgbClr val="000000"/>
                </a:solidFill>
                <a:latin typeface="Arial" panose="020B0604020202020204" pitchFamily="34" charset="0"/>
                <a:cs typeface="Arial" panose="020B0604020202020204" pitchFamily="34" charset="0"/>
              </a:rPr>
              <a:t/>
            </a:r>
            <a:br>
              <a:rPr lang="en-US" sz="2000" cap="none" dirty="0" smtClean="0">
                <a:solidFill>
                  <a:srgbClr val="000000"/>
                </a:solidFill>
                <a:latin typeface="Arial" panose="020B0604020202020204" pitchFamily="34" charset="0"/>
                <a:cs typeface="Arial" panose="020B0604020202020204" pitchFamily="34" charset="0"/>
              </a:rPr>
            </a:br>
            <a:r>
              <a:rPr lang="en-US" sz="2000" cap="none" dirty="0" smtClean="0">
                <a:solidFill>
                  <a:srgbClr val="000000"/>
                </a:solidFill>
                <a:latin typeface="Arial" panose="020B0604020202020204" pitchFamily="34" charset="0"/>
                <a:cs typeface="Arial" panose="020B0604020202020204" pitchFamily="34" charset="0"/>
              </a:rPr>
              <a:t>2. water is filtered down through column packed with an ion exchange resin. </a:t>
            </a:r>
            <a:br>
              <a:rPr lang="en-US" sz="2000" cap="none" dirty="0" smtClean="0">
                <a:solidFill>
                  <a:srgbClr val="000000"/>
                </a:solidFill>
                <a:latin typeface="Arial" panose="020B0604020202020204" pitchFamily="34" charset="0"/>
                <a:cs typeface="Arial" panose="020B0604020202020204" pitchFamily="34" charset="0"/>
              </a:rPr>
            </a:br>
            <a:r>
              <a:rPr lang="en-US" sz="2000" cap="none" dirty="0" smtClean="0">
                <a:solidFill>
                  <a:srgbClr val="000000"/>
                </a:solidFill>
                <a:latin typeface="Arial" panose="020B0604020202020204" pitchFamily="34" charset="0"/>
                <a:cs typeface="Arial" panose="020B0604020202020204" pitchFamily="34" charset="0"/>
              </a:rPr>
              <a:t/>
            </a:r>
            <a:br>
              <a:rPr lang="en-US" sz="2000" cap="none" dirty="0" smtClean="0">
                <a:solidFill>
                  <a:srgbClr val="000000"/>
                </a:solidFill>
                <a:latin typeface="Arial" panose="020B0604020202020204" pitchFamily="34" charset="0"/>
                <a:cs typeface="Arial" panose="020B0604020202020204" pitchFamily="34" charset="0"/>
              </a:rPr>
            </a:br>
            <a:r>
              <a:rPr lang="en-US" sz="2000" cap="none" dirty="0" smtClean="0">
                <a:solidFill>
                  <a:srgbClr val="000000"/>
                </a:solidFill>
                <a:latin typeface="Arial" panose="020B0604020202020204" pitchFamily="34" charset="0"/>
                <a:cs typeface="Arial" panose="020B0604020202020204" pitchFamily="34" charset="0"/>
              </a:rPr>
              <a:t>3.  when adsorbent becomes saturated with fluoride ions (f-), material must be backwashed (recharged) with a mild acid or  alkali solution to clear and regenerate it</a:t>
            </a:r>
            <a:r>
              <a:rPr lang="en-US" sz="2000" cap="none" dirty="0" smtClean="0">
                <a:latin typeface="Arial" panose="020B0604020202020204" pitchFamily="34" charset="0"/>
                <a:cs typeface="Arial" panose="020B0604020202020204" pitchFamily="34" charset="0"/>
              </a:rPr>
              <a:t> </a:t>
            </a:r>
            <a:br>
              <a:rPr lang="en-US" sz="2000" cap="none" dirty="0" smtClean="0">
                <a:latin typeface="Arial" panose="020B0604020202020204" pitchFamily="34" charset="0"/>
                <a:cs typeface="Arial" panose="020B0604020202020204" pitchFamily="34" charset="0"/>
              </a:rPr>
            </a:br>
            <a:r>
              <a:rPr lang="en-IN" cap="none" dirty="0" smtClean="0"/>
              <a:t/>
            </a:r>
            <a:br>
              <a:rPr lang="en-IN" cap="none" dirty="0" smtClean="0"/>
            </a:br>
            <a:endParaRPr lang="en-IN" cap="none" dirty="0"/>
          </a:p>
        </p:txBody>
      </p:sp>
      <p:sp>
        <p:nvSpPr>
          <p:cNvPr id="3" name="Text Placeholder 2"/>
          <p:cNvSpPr>
            <a:spLocks noGrp="1"/>
          </p:cNvSpPr>
          <p:nvPr>
            <p:ph type="body" sz="half" idx="2"/>
          </p:nvPr>
        </p:nvSpPr>
        <p:spPr>
          <a:xfrm>
            <a:off x="1022935" y="3301952"/>
            <a:ext cx="10144654" cy="2766340"/>
          </a:xfrm>
        </p:spPr>
        <p:txBody>
          <a:bodyPr>
            <a:noAutofit/>
          </a:bodyPr>
          <a:lstStyle/>
          <a:p>
            <a:r>
              <a:rPr lang="en-US" sz="1800" b="1" dirty="0">
                <a:latin typeface="Arial" panose="020B0604020202020204" pitchFamily="34" charset="0"/>
                <a:cs typeface="Arial" panose="020B0604020202020204" pitchFamily="34" charset="0"/>
              </a:rPr>
              <a:t>Disadvantages :</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The resins increased the concentration of </a:t>
            </a:r>
            <a:r>
              <a:rPr lang="en-US" sz="1800" b="1" dirty="0" smtClean="0">
                <a:latin typeface="Arial" panose="020B0604020202020204" pitchFamily="34" charset="0"/>
                <a:cs typeface="Arial" panose="020B0604020202020204" pitchFamily="34" charset="0"/>
              </a:rPr>
              <a:t>chloride</a:t>
            </a: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in </a:t>
            </a:r>
            <a:r>
              <a:rPr lang="en-US" sz="1800" b="1" dirty="0">
                <a:latin typeface="Arial" panose="020B0604020202020204" pitchFamily="34" charset="0"/>
                <a:cs typeface="Arial" panose="020B0604020202020204" pitchFamily="34" charset="0"/>
              </a:rPr>
              <a:t>treated water, which can cause corrosion of </a:t>
            </a:r>
            <a:r>
              <a:rPr lang="en-US" sz="1800" b="1" dirty="0" smtClean="0">
                <a:latin typeface="Arial" panose="020B0604020202020204" pitchFamily="34" charset="0"/>
                <a:cs typeface="Arial" panose="020B0604020202020204" pitchFamily="34" charset="0"/>
              </a:rPr>
              <a:t>the</a:t>
            </a: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water </a:t>
            </a:r>
            <a:r>
              <a:rPr lang="en-US" sz="1800" b="1" dirty="0">
                <a:latin typeface="Arial" panose="020B0604020202020204" pitchFamily="34" charset="0"/>
                <a:cs typeface="Arial" panose="020B0604020202020204" pitchFamily="34" charset="0"/>
              </a:rPr>
              <a:t>storage utensils</a:t>
            </a:r>
            <a:r>
              <a:rPr lang="en-US" sz="1800" b="1" dirty="0" smtClean="0">
                <a:latin typeface="Arial" panose="020B0604020202020204" pitchFamily="34" charset="0"/>
                <a:cs typeface="Arial" panose="020B0604020202020204" pitchFamily="34" charset="0"/>
              </a:rPr>
              <a:t>.</a:t>
            </a:r>
          </a:p>
          <a:p>
            <a:r>
              <a:rPr lang="en-US" sz="1800" b="1" dirty="0">
                <a:latin typeface="Arial" panose="020B0604020202020204" pitchFamily="34" charset="0"/>
                <a:cs typeface="Arial" panose="020B0604020202020204" pitchFamily="34" charset="0"/>
              </a:rPr>
              <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The treated water also had high </a:t>
            </a:r>
            <a:r>
              <a:rPr lang="en-US" sz="1800" b="1" dirty="0" err="1">
                <a:latin typeface="Arial" panose="020B0604020202020204" pitchFamily="34" charset="0"/>
                <a:cs typeface="Arial" panose="020B0604020202020204" pitchFamily="34" charset="0"/>
              </a:rPr>
              <a:t>pH</a:t>
            </a:r>
            <a:r>
              <a:rPr lang="en-US" sz="1800" b="1" dirty="0" err="1" smtClean="0">
                <a:latin typeface="Arial" panose="020B0604020202020204" pitchFamily="34" charset="0"/>
                <a:cs typeface="Arial" panose="020B0604020202020204" pitchFamily="34" charset="0"/>
              </a:rPr>
              <a:t>.</a:t>
            </a:r>
            <a:endParaRPr lang="en-US" sz="1800" b="1" dirty="0" smtClean="0">
              <a:latin typeface="Arial" panose="020B0604020202020204" pitchFamily="34" charset="0"/>
              <a:cs typeface="Arial" panose="020B0604020202020204" pitchFamily="34" charset="0"/>
            </a:endParaRPr>
          </a:p>
          <a:p>
            <a:r>
              <a:rPr lang="en-US" sz="1800" b="1" dirty="0">
                <a:latin typeface="Arial" panose="020B0604020202020204" pitchFamily="34" charset="0"/>
                <a:cs typeface="Arial" panose="020B0604020202020204" pitchFamily="34" charset="0"/>
              </a:rPr>
              <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regeneration process of cation and anion </a:t>
            </a:r>
            <a:r>
              <a:rPr lang="en-US" sz="1800" b="1" dirty="0" smtClean="0">
                <a:latin typeface="Arial" panose="020B0604020202020204" pitchFamily="34" charset="0"/>
                <a:cs typeface="Arial" panose="020B0604020202020204" pitchFamily="34" charset="0"/>
              </a:rPr>
              <a:t>exchange</a:t>
            </a: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resins </a:t>
            </a:r>
            <a:r>
              <a:rPr lang="en-US" sz="1800" b="1" dirty="0">
                <a:latin typeface="Arial" panose="020B0604020202020204" pitchFamily="34" charset="0"/>
                <a:cs typeface="Arial" panose="020B0604020202020204" pitchFamily="34" charset="0"/>
              </a:rPr>
              <a:t>required large volumes of </a:t>
            </a:r>
            <a:r>
              <a:rPr lang="en-US" sz="1800" b="1" dirty="0" err="1">
                <a:latin typeface="Arial" panose="020B0604020202020204" pitchFamily="34" charset="0"/>
                <a:cs typeface="Arial" panose="020B0604020202020204" pitchFamily="34" charset="0"/>
              </a:rPr>
              <a:t>regenerant</a:t>
            </a:r>
            <a:r>
              <a:rPr lang="en-US" sz="1800" b="1" dirty="0">
                <a:latin typeface="Arial" panose="020B0604020202020204" pitchFamily="34" charset="0"/>
                <a:cs typeface="Arial" panose="020B0604020202020204" pitchFamily="34" charset="0"/>
              </a:rPr>
              <a:t>.</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the resins are very complex, contamination </a:t>
            </a:r>
            <a:r>
              <a:rPr lang="en-US" sz="1800" b="1" dirty="0" smtClean="0">
                <a:latin typeface="Arial" panose="020B0604020202020204" pitchFamily="34" charset="0"/>
                <a:cs typeface="Arial" panose="020B0604020202020204" pitchFamily="34" charset="0"/>
              </a:rPr>
              <a:t>prone</a:t>
            </a: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 and expensive</a:t>
            </a:r>
          </a:p>
          <a:p>
            <a:r>
              <a:rPr lang="en-US" sz="1800" b="1" dirty="0">
                <a:latin typeface="Arial" panose="020B0604020202020204" pitchFamily="34" charset="0"/>
                <a:cs typeface="Arial" panose="020B0604020202020204" pitchFamily="34" charset="0"/>
              </a:rPr>
              <a:t/>
            </a:r>
            <a:br>
              <a:rPr lang="en-US" sz="18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waste produced is also very large</a:t>
            </a:r>
            <a:r>
              <a:rPr lang="en-US" sz="1800" dirty="0">
                <a:latin typeface="Arial" panose="020B0604020202020204" pitchFamily="34" charset="0"/>
                <a:cs typeface="Arial" panose="020B0604020202020204" pitchFamily="34" charset="0"/>
              </a:rPr>
              <a:t> </a:t>
            </a:r>
            <a:br>
              <a:rPr lang="en-US" sz="1800" dirty="0">
                <a:latin typeface="Arial" panose="020B0604020202020204" pitchFamily="34" charset="0"/>
                <a:cs typeface="Arial" panose="020B0604020202020204" pitchFamily="34" charset="0"/>
              </a:rPr>
            </a:br>
            <a:endParaRPr lang="en-IN" sz="1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83104" t="-2734" r="714" b="19833"/>
          <a:stretch/>
        </p:blipFill>
        <p:spPr>
          <a:xfrm>
            <a:off x="10786106" y="801292"/>
            <a:ext cx="764499" cy="3182210"/>
          </a:xfrm>
          <a:prstGeom prst="rect">
            <a:avLst/>
          </a:prstGeom>
        </p:spPr>
      </p:pic>
    </p:spTree>
    <p:extLst>
      <p:ext uri="{BB962C8B-B14F-4D97-AF65-F5344CB8AC3E}">
        <p14:creationId xmlns:p14="http://schemas.microsoft.com/office/powerpoint/2010/main" val="3986992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1" y="1395686"/>
            <a:ext cx="10146186" cy="2100768"/>
          </a:xfrm>
        </p:spPr>
        <p:txBody>
          <a:bodyPr>
            <a:normAutofit fontScale="90000"/>
          </a:bodyPr>
          <a:lstStyle/>
          <a:p>
            <a:r>
              <a:rPr lang="en-US" sz="1800" b="1" cap="none" dirty="0" err="1" smtClean="0">
                <a:latin typeface="Arial" panose="020B0604020202020204" pitchFamily="34" charset="0"/>
                <a:cs typeface="Arial" panose="020B0604020202020204" pitchFamily="34" charset="0"/>
              </a:rPr>
              <a:t>Defluoron</a:t>
            </a:r>
            <a:r>
              <a:rPr lang="en-US" sz="1800" b="1" cap="none" dirty="0" smtClean="0">
                <a:latin typeface="Arial" panose="020B0604020202020204" pitchFamily="34" charset="0"/>
                <a:cs typeface="Arial" panose="020B0604020202020204" pitchFamily="34" charset="0"/>
              </a:rPr>
              <a:t> 1:-</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cap="none" dirty="0" smtClean="0">
                <a:latin typeface="Arial" panose="020B0604020202020204" pitchFamily="34" charset="0"/>
                <a:cs typeface="Arial" panose="020B0604020202020204" pitchFamily="34" charset="0"/>
              </a:rPr>
              <a:t>- </a:t>
            </a:r>
            <a:r>
              <a:rPr lang="en-US" sz="1800" b="1" cap="none" dirty="0" err="1" smtClean="0">
                <a:latin typeface="Arial" panose="020B0604020202020204" pitchFamily="34" charset="0"/>
                <a:cs typeface="Arial" panose="020B0604020202020204" pitchFamily="34" charset="0"/>
              </a:rPr>
              <a:t>Bhakuni</a:t>
            </a:r>
            <a:r>
              <a:rPr lang="en-US" sz="1800" b="1" cap="none" dirty="0" smtClean="0">
                <a:latin typeface="Arial" panose="020B0604020202020204" pitchFamily="34" charset="0"/>
                <a:cs typeface="Arial" panose="020B0604020202020204" pitchFamily="34" charset="0"/>
              </a:rPr>
              <a:t> (1964)</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t>
            </a:r>
            <a:r>
              <a:rPr lang="en-US" sz="1800" cap="none" dirty="0" smtClean="0">
                <a:latin typeface="Arial" panose="020B0604020202020204" pitchFamily="34" charset="0"/>
                <a:cs typeface="Arial" panose="020B0604020202020204" pitchFamily="34" charset="0"/>
              </a:rPr>
              <a:t>• </a:t>
            </a:r>
            <a:r>
              <a:rPr lang="en-US" sz="1800" b="1" cap="none" dirty="0" err="1" smtClean="0">
                <a:solidFill>
                  <a:srgbClr val="0070C0"/>
                </a:solidFill>
                <a:latin typeface="Arial" panose="020B0604020202020204" pitchFamily="34" charset="0"/>
                <a:cs typeface="Arial" panose="020B0604020202020204" pitchFamily="34" charset="0"/>
              </a:rPr>
              <a:t>Sulphonated</a:t>
            </a:r>
            <a:r>
              <a:rPr lang="en-US" sz="1800" b="1" cap="none" dirty="0" smtClean="0">
                <a:solidFill>
                  <a:srgbClr val="0070C0"/>
                </a:solidFill>
                <a:latin typeface="Arial" panose="020B0604020202020204" pitchFamily="34" charset="0"/>
                <a:cs typeface="Arial" panose="020B0604020202020204" pitchFamily="34" charset="0"/>
              </a:rPr>
              <a:t> Saw Dust Impregnate With 2% Alum Solution</a:t>
            </a:r>
            <a:br>
              <a:rPr lang="en-US" sz="1800" b="1" cap="none" dirty="0" smtClean="0">
                <a:solidFill>
                  <a:srgbClr val="0070C0"/>
                </a:solidFill>
                <a:latin typeface="Arial" panose="020B0604020202020204" pitchFamily="34" charset="0"/>
                <a:cs typeface="Arial" panose="020B0604020202020204" pitchFamily="34" charset="0"/>
              </a:rPr>
            </a:br>
            <a:r>
              <a:rPr lang="en-US" sz="1800" b="1" cap="none" dirty="0" smtClean="0">
                <a:solidFill>
                  <a:srgbClr val="0070C0"/>
                </a:solidFill>
                <a:latin typeface="Arial" panose="020B0604020202020204" pitchFamily="34" charset="0"/>
                <a:cs typeface="Arial" panose="020B0604020202020204" pitchFamily="34" charset="0"/>
              </a:rPr>
              <a:t/>
            </a:r>
            <a:br>
              <a:rPr lang="en-US" sz="1800" b="1" cap="none" dirty="0" smtClean="0">
                <a:solidFill>
                  <a:srgbClr val="0070C0"/>
                </a:solidFill>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u="sng" cap="none" dirty="0" smtClean="0">
                <a:solidFill>
                  <a:srgbClr val="660033"/>
                </a:solidFill>
                <a:latin typeface="Arial" panose="020B0604020202020204" pitchFamily="34" charset="0"/>
                <a:cs typeface="Arial" panose="020B0604020202020204" pitchFamily="34" charset="0"/>
              </a:rPr>
              <a:t>• </a:t>
            </a:r>
            <a:r>
              <a:rPr lang="en-US" sz="1800" b="1" u="sng" cap="none" dirty="0" smtClean="0">
                <a:solidFill>
                  <a:srgbClr val="660033"/>
                </a:solidFill>
                <a:latin typeface="Arial" panose="020B0604020202020204" pitchFamily="34" charset="0"/>
                <a:cs typeface="Arial" panose="020B0604020202020204" pitchFamily="34" charset="0"/>
              </a:rPr>
              <a:t>Drawbacks :-</a:t>
            </a:r>
            <a:br>
              <a:rPr lang="en-US" sz="1800" b="1" u="sng" cap="none" dirty="0" smtClean="0">
                <a:solidFill>
                  <a:srgbClr val="660033"/>
                </a:solidFill>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The Medium Had Poor Hydraulic Properties</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Suffered From Heavy Attritional Losses</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Cost</a:t>
            </a:r>
            <a:r>
              <a:rPr lang="en-US" sz="1800" cap="none"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r>
            <a:br>
              <a:rPr lang="en-US" sz="1600" dirty="0">
                <a:latin typeface="Arial" panose="020B0604020202020204" pitchFamily="34" charset="0"/>
                <a:cs typeface="Arial" panose="020B0604020202020204" pitchFamily="34" charset="0"/>
              </a:rPr>
            </a:br>
            <a:endParaRPr lang="en-IN" sz="1600" dirty="0">
              <a:latin typeface="Arial" panose="020B0604020202020204" pitchFamily="34" charset="0"/>
              <a:cs typeface="Arial" panose="020B0604020202020204" pitchFamily="34" charset="0"/>
            </a:endParaRPr>
          </a:p>
        </p:txBody>
      </p:sp>
      <p:sp>
        <p:nvSpPr>
          <p:cNvPr id="3" name="Text Placeholder 2"/>
          <p:cNvSpPr>
            <a:spLocks noGrp="1"/>
          </p:cNvSpPr>
          <p:nvPr>
            <p:ph type="body" sz="half" idx="2"/>
          </p:nvPr>
        </p:nvSpPr>
        <p:spPr>
          <a:xfrm>
            <a:off x="4245969" y="3247072"/>
            <a:ext cx="10144654" cy="1338783"/>
          </a:xfrm>
        </p:spPr>
        <p:txBody>
          <a:bodyPr>
            <a:normAutofit fontScale="25000" lnSpcReduction="20000"/>
          </a:bodyPr>
          <a:lstStyle/>
          <a:p>
            <a:r>
              <a:rPr lang="en-US" sz="7200" b="1" dirty="0" err="1">
                <a:latin typeface="Arial" panose="020B0604020202020204" pitchFamily="34" charset="0"/>
                <a:cs typeface="Arial" panose="020B0604020202020204" pitchFamily="34" charset="0"/>
              </a:rPr>
              <a:t>Defluoron</a:t>
            </a:r>
            <a:r>
              <a:rPr lang="en-US" sz="7200" b="1" dirty="0">
                <a:latin typeface="Arial" panose="020B0604020202020204" pitchFamily="34" charset="0"/>
                <a:cs typeface="Arial" panose="020B0604020202020204" pitchFamily="34" charset="0"/>
              </a:rPr>
              <a:t> 2</a:t>
            </a:r>
            <a:r>
              <a:rPr lang="en-US" sz="7200" b="1" dirty="0" smtClean="0">
                <a:latin typeface="Arial" panose="020B0604020202020204" pitchFamily="34" charset="0"/>
                <a:cs typeface="Arial" panose="020B0604020202020204" pitchFamily="34" charset="0"/>
              </a:rPr>
              <a:t>:-</a:t>
            </a:r>
          </a:p>
          <a:p>
            <a:r>
              <a:rPr lang="en-US" sz="6400" b="1" dirty="0">
                <a:latin typeface="Arial" panose="020B0604020202020204" pitchFamily="34" charset="0"/>
                <a:cs typeface="Arial" panose="020B0604020202020204" pitchFamily="34" charset="0"/>
              </a:rPr>
              <a:t/>
            </a:r>
            <a:br>
              <a:rPr lang="en-US" sz="6400" b="1" dirty="0">
                <a:latin typeface="Arial" panose="020B0604020202020204" pitchFamily="34" charset="0"/>
                <a:cs typeface="Arial" panose="020B0604020202020204" pitchFamily="34" charset="0"/>
              </a:rPr>
            </a:br>
            <a:r>
              <a:rPr lang="en-US" sz="6400" dirty="0">
                <a:latin typeface="Arial" panose="020B0604020202020204" pitchFamily="34" charset="0"/>
                <a:cs typeface="Arial" panose="020B0604020202020204" pitchFamily="34" charset="0"/>
              </a:rPr>
              <a:t>• </a:t>
            </a:r>
            <a:r>
              <a:rPr lang="en-US" sz="6400" b="1" dirty="0">
                <a:latin typeface="Arial" panose="020B0604020202020204" pitchFamily="34" charset="0"/>
                <a:cs typeface="Arial" panose="020B0604020202020204" pitchFamily="34" charset="0"/>
              </a:rPr>
              <a:t>Developed in </a:t>
            </a:r>
            <a:r>
              <a:rPr lang="en-US" sz="6400" b="1" dirty="0" smtClean="0">
                <a:latin typeface="Arial" panose="020B0604020202020204" pitchFamily="34" charset="0"/>
                <a:cs typeface="Arial" panose="020B0604020202020204" pitchFamily="34" charset="0"/>
              </a:rPr>
              <a:t>1968</a:t>
            </a:r>
          </a:p>
          <a:p>
            <a:r>
              <a:rPr lang="en-US" sz="6400" b="1" dirty="0">
                <a:latin typeface="Arial" panose="020B0604020202020204" pitchFamily="34" charset="0"/>
                <a:cs typeface="Arial" panose="020B0604020202020204" pitchFamily="34" charset="0"/>
              </a:rPr>
              <a:t/>
            </a:r>
            <a:br>
              <a:rPr lang="en-US" sz="6400" b="1" dirty="0">
                <a:latin typeface="Arial" panose="020B0604020202020204" pitchFamily="34" charset="0"/>
                <a:cs typeface="Arial" panose="020B0604020202020204" pitchFamily="34" charset="0"/>
              </a:rPr>
            </a:br>
            <a:r>
              <a:rPr lang="en-US" sz="6400" dirty="0">
                <a:latin typeface="Arial" panose="020B0604020202020204" pitchFamily="34" charset="0"/>
                <a:cs typeface="Arial" panose="020B0604020202020204" pitchFamily="34" charset="0"/>
              </a:rPr>
              <a:t>• </a:t>
            </a:r>
            <a:r>
              <a:rPr lang="en-US" sz="6400" b="1" dirty="0" err="1">
                <a:solidFill>
                  <a:srgbClr val="0070C0"/>
                </a:solidFill>
                <a:latin typeface="Arial" panose="020B0604020202020204" pitchFamily="34" charset="0"/>
                <a:cs typeface="Arial" panose="020B0604020202020204" pitchFamily="34" charset="0"/>
              </a:rPr>
              <a:t>Sulphonated</a:t>
            </a:r>
            <a:r>
              <a:rPr lang="en-US" sz="6400" b="1" dirty="0">
                <a:solidFill>
                  <a:srgbClr val="0070C0"/>
                </a:solidFill>
                <a:latin typeface="Arial" panose="020B0604020202020204" pitchFamily="34" charset="0"/>
                <a:cs typeface="Arial" panose="020B0604020202020204" pitchFamily="34" charset="0"/>
              </a:rPr>
              <a:t> Coal and works on Aluminum </a:t>
            </a:r>
            <a:r>
              <a:rPr lang="en-US" sz="6400" b="1" dirty="0" smtClean="0">
                <a:solidFill>
                  <a:srgbClr val="0070C0"/>
                </a:solidFill>
                <a:latin typeface="Arial" panose="020B0604020202020204" pitchFamily="34" charset="0"/>
                <a:cs typeface="Arial" panose="020B0604020202020204" pitchFamily="34" charset="0"/>
              </a:rPr>
              <a:t>cycles</a:t>
            </a:r>
          </a:p>
          <a:p>
            <a:r>
              <a:rPr lang="en-US" sz="6400" b="1" dirty="0">
                <a:latin typeface="Arial" panose="020B0604020202020204" pitchFamily="34" charset="0"/>
                <a:cs typeface="Arial" panose="020B0604020202020204" pitchFamily="34" charset="0"/>
              </a:rPr>
              <a:t/>
            </a:r>
            <a:br>
              <a:rPr lang="en-US" sz="6400" b="1" dirty="0">
                <a:latin typeface="Arial" panose="020B0604020202020204" pitchFamily="34" charset="0"/>
                <a:cs typeface="Arial" panose="020B0604020202020204" pitchFamily="34" charset="0"/>
              </a:rPr>
            </a:br>
            <a:r>
              <a:rPr lang="en-US" sz="6400" dirty="0">
                <a:latin typeface="Arial" panose="020B0604020202020204" pitchFamily="34" charset="0"/>
                <a:cs typeface="Arial" panose="020B0604020202020204" pitchFamily="34" charset="0"/>
              </a:rPr>
              <a:t>• </a:t>
            </a:r>
            <a:r>
              <a:rPr lang="en-US" sz="6400" b="1" dirty="0">
                <a:latin typeface="Arial" panose="020B0604020202020204" pitchFamily="34" charset="0"/>
                <a:cs typeface="Arial" panose="020B0604020202020204" pitchFamily="34" charset="0"/>
              </a:rPr>
              <a:t>life of medium 2-4 </a:t>
            </a:r>
            <a:r>
              <a:rPr lang="en-US" sz="6400" b="1" dirty="0" err="1" smtClean="0">
                <a:latin typeface="Arial" panose="020B0604020202020204" pitchFamily="34" charset="0"/>
                <a:cs typeface="Arial" panose="020B0604020202020204" pitchFamily="34" charset="0"/>
              </a:rPr>
              <a:t>yrs</a:t>
            </a:r>
            <a:endParaRPr lang="en-US" sz="6400" b="1" dirty="0" smtClean="0">
              <a:latin typeface="Arial" panose="020B0604020202020204" pitchFamily="34" charset="0"/>
              <a:cs typeface="Arial" panose="020B0604020202020204" pitchFamily="34" charset="0"/>
            </a:endParaRPr>
          </a:p>
          <a:p>
            <a:r>
              <a:rPr lang="en-US" sz="6400" b="1" dirty="0">
                <a:latin typeface="Arial" panose="020B0604020202020204" pitchFamily="34" charset="0"/>
                <a:cs typeface="Arial" panose="020B0604020202020204" pitchFamily="34" charset="0"/>
              </a:rPr>
              <a:t/>
            </a:r>
            <a:br>
              <a:rPr lang="en-US" sz="6400" b="1" dirty="0">
                <a:latin typeface="Arial" panose="020B0604020202020204" pitchFamily="34" charset="0"/>
                <a:cs typeface="Arial" panose="020B0604020202020204" pitchFamily="34" charset="0"/>
              </a:rPr>
            </a:br>
            <a:r>
              <a:rPr lang="en-US" sz="6400" dirty="0">
                <a:latin typeface="Arial" panose="020B0604020202020204" pitchFamily="34" charset="0"/>
                <a:cs typeface="Arial" panose="020B0604020202020204" pitchFamily="34" charset="0"/>
              </a:rPr>
              <a:t>• </a:t>
            </a:r>
            <a:r>
              <a:rPr lang="en-US" sz="6400" b="1" dirty="0">
                <a:latin typeface="Arial" panose="020B0604020202020204" pitchFamily="34" charset="0"/>
                <a:cs typeface="Arial" panose="020B0604020202020204" pitchFamily="34" charset="0"/>
              </a:rPr>
              <a:t>The average fluoride removal capacity of </a:t>
            </a:r>
            <a:r>
              <a:rPr lang="en-US" sz="6400" b="1" dirty="0" smtClean="0">
                <a:latin typeface="Arial" panose="020B0604020202020204" pitchFamily="34" charset="0"/>
                <a:cs typeface="Arial" panose="020B0604020202020204" pitchFamily="34" charset="0"/>
              </a:rPr>
              <a:t>the medium </a:t>
            </a:r>
            <a:r>
              <a:rPr lang="en-US" sz="6400" b="1" dirty="0">
                <a:latin typeface="Arial" panose="020B0604020202020204" pitchFamily="34" charset="0"/>
                <a:cs typeface="Arial" panose="020B0604020202020204" pitchFamily="34" charset="0"/>
              </a:rPr>
              <a:t>was 484 </a:t>
            </a:r>
            <a:r>
              <a:rPr lang="en-US" sz="6400" b="1" dirty="0" err="1" smtClean="0">
                <a:latin typeface="Arial" panose="020B0604020202020204" pitchFamily="34" charset="0"/>
                <a:cs typeface="Arial" panose="020B0604020202020204" pitchFamily="34" charset="0"/>
              </a:rPr>
              <a:t>mgF</a:t>
            </a:r>
            <a:r>
              <a:rPr lang="en-US" sz="6400" b="1" dirty="0" smtClean="0">
                <a:latin typeface="Arial" panose="020B0604020202020204" pitchFamily="34" charset="0"/>
                <a:cs typeface="Arial" panose="020B0604020202020204" pitchFamily="34" charset="0"/>
              </a:rPr>
              <a:t>/L</a:t>
            </a:r>
          </a:p>
          <a:p>
            <a:r>
              <a:rPr lang="en-US" sz="6400" b="1" dirty="0">
                <a:latin typeface="Arial" panose="020B0604020202020204" pitchFamily="34" charset="0"/>
                <a:cs typeface="Arial" panose="020B0604020202020204" pitchFamily="34" charset="0"/>
              </a:rPr>
              <a:t/>
            </a:r>
            <a:br>
              <a:rPr lang="en-US" sz="6400" b="1" dirty="0">
                <a:latin typeface="Arial" panose="020B0604020202020204" pitchFamily="34" charset="0"/>
                <a:cs typeface="Arial" panose="020B0604020202020204" pitchFamily="34" charset="0"/>
              </a:rPr>
            </a:br>
            <a:r>
              <a:rPr lang="en-US" sz="6400" b="1" u="sng" dirty="0" smtClean="0">
                <a:solidFill>
                  <a:srgbClr val="660033"/>
                </a:solidFill>
                <a:latin typeface="Arial" panose="020B0604020202020204" pitchFamily="34" charset="0"/>
                <a:cs typeface="Arial" panose="020B0604020202020204" pitchFamily="34" charset="0"/>
              </a:rPr>
              <a:t>Disadvantages</a:t>
            </a:r>
          </a:p>
          <a:p>
            <a:r>
              <a:rPr lang="en-US" sz="6400" b="1" dirty="0">
                <a:latin typeface="Arial" panose="020B0604020202020204" pitchFamily="34" charset="0"/>
                <a:cs typeface="Arial" panose="020B0604020202020204" pitchFamily="34" charset="0"/>
              </a:rPr>
              <a:t/>
            </a:r>
            <a:br>
              <a:rPr lang="en-US" sz="6400" b="1" dirty="0">
                <a:latin typeface="Arial" panose="020B0604020202020204" pitchFamily="34" charset="0"/>
                <a:cs typeface="Arial" panose="020B0604020202020204" pitchFamily="34" charset="0"/>
              </a:rPr>
            </a:br>
            <a:r>
              <a:rPr lang="en-US" sz="6400" dirty="0">
                <a:latin typeface="Arial" panose="020B0604020202020204" pitchFamily="34" charset="0"/>
                <a:cs typeface="Arial" panose="020B0604020202020204" pitchFamily="34" charset="0"/>
              </a:rPr>
              <a:t>• </a:t>
            </a:r>
            <a:r>
              <a:rPr lang="en-US" sz="6400" b="1" dirty="0">
                <a:latin typeface="Arial" panose="020B0604020202020204" pitchFamily="34" charset="0"/>
                <a:cs typeface="Arial" panose="020B0604020202020204" pitchFamily="34" charset="0"/>
              </a:rPr>
              <a:t>For regeneration and maintenance there is </a:t>
            </a:r>
            <a:r>
              <a:rPr lang="en-US" sz="6400" b="1" dirty="0" smtClean="0">
                <a:latin typeface="Arial" panose="020B0604020202020204" pitchFamily="34" charset="0"/>
                <a:cs typeface="Arial" panose="020B0604020202020204" pitchFamily="34" charset="0"/>
              </a:rPr>
              <a:t>a requirement </a:t>
            </a:r>
            <a:r>
              <a:rPr lang="en-US" sz="6400" b="1" dirty="0">
                <a:latin typeface="Arial" panose="020B0604020202020204" pitchFamily="34" charset="0"/>
                <a:cs typeface="Arial" panose="020B0604020202020204" pitchFamily="34" charset="0"/>
              </a:rPr>
              <a:t>for skilled operator</a:t>
            </a:r>
            <a:r>
              <a:rPr lang="en-US" sz="6400" dirty="0">
                <a:latin typeface="Arial" panose="020B0604020202020204" pitchFamily="34" charset="0"/>
                <a:cs typeface="Arial" panose="020B0604020202020204" pitchFamily="34" charset="0"/>
              </a:rPr>
              <a:t> </a:t>
            </a:r>
            <a:r>
              <a:rPr lang="en-US" dirty="0"/>
              <a:t/>
            </a:r>
            <a:br>
              <a:rPr lang="en-US" dirty="0"/>
            </a:br>
            <a:endParaRPr lang="en-IN" dirty="0"/>
          </a:p>
        </p:txBody>
      </p:sp>
    </p:spTree>
    <p:extLst>
      <p:ext uri="{BB962C8B-B14F-4D97-AF65-F5344CB8AC3E}">
        <p14:creationId xmlns:p14="http://schemas.microsoft.com/office/powerpoint/2010/main" val="1307239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06657171"/>
              </p:ext>
            </p:extLst>
          </p:nvPr>
        </p:nvGraphicFramePr>
        <p:xfrm>
          <a:off x="154745" y="2334641"/>
          <a:ext cx="11276961" cy="4051639"/>
        </p:xfrm>
        <a:graphic>
          <a:graphicData uri="http://schemas.openxmlformats.org/drawingml/2006/table">
            <a:tbl>
              <a:tblPr/>
              <a:tblGrid>
                <a:gridCol w="11276961">
                  <a:extLst>
                    <a:ext uri="{9D8B030D-6E8A-4147-A177-3AD203B41FA5}">
                      <a16:colId xmlns:a16="http://schemas.microsoft.com/office/drawing/2014/main" val="3441681920"/>
                    </a:ext>
                  </a:extLst>
                </a:gridCol>
              </a:tblGrid>
              <a:tr h="417870">
                <a:tc>
                  <a:txBody>
                    <a:bodyPr/>
                    <a:lstStyle/>
                    <a:p>
                      <a:r>
                        <a:rPr lang="en-IN" sz="1800" b="1" i="0" dirty="0">
                          <a:solidFill>
                            <a:srgbClr val="000000"/>
                          </a:solidFill>
                          <a:effectLst/>
                          <a:latin typeface="Times New Roman" panose="02020603050405020304" pitchFamily="18" charset="0"/>
                        </a:rPr>
                        <a:t>Precipitation </a:t>
                      </a:r>
                      <a:r>
                        <a:rPr lang="en-IN" sz="1800" b="1" i="0" dirty="0" smtClean="0">
                          <a:solidFill>
                            <a:srgbClr val="000000"/>
                          </a:solidFill>
                          <a:effectLst/>
                          <a:latin typeface="Times New Roman" panose="02020603050405020304" pitchFamily="18" charset="0"/>
                        </a:rPr>
                        <a:t>Materials</a:t>
                      </a:r>
                      <a:endParaRPr lang="en-IN" sz="1800" dirty="0">
                        <a:effectLst/>
                      </a:endParaRPr>
                    </a:p>
                  </a:txBody>
                  <a:tcPr marL="82129" marR="82129" marT="41064" marB="4106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3017415"/>
                  </a:ext>
                </a:extLst>
              </a:tr>
              <a:tr h="3633769">
                <a:tc>
                  <a:txBody>
                    <a:bodyPr/>
                    <a:lstStyle/>
                    <a:p>
                      <a:pPr algn="r"/>
                      <a:r>
                        <a:rPr lang="en-IN" sz="1800" b="0" i="0" dirty="0">
                          <a:solidFill>
                            <a:srgbClr val="000000"/>
                          </a:solidFill>
                          <a:effectLst/>
                          <a:latin typeface="Times New Roman" panose="02020603050405020304" pitchFamily="18" charset="0"/>
                        </a:rPr>
                        <a:t/>
                      </a:r>
                      <a:br>
                        <a:rPr lang="en-IN" sz="1800" b="0" i="0" dirty="0">
                          <a:solidFill>
                            <a:srgbClr val="000000"/>
                          </a:solidFill>
                          <a:effectLst/>
                          <a:latin typeface="Times New Roman" panose="02020603050405020304" pitchFamily="18" charset="0"/>
                        </a:rPr>
                      </a:br>
                      <a:r>
                        <a:rPr lang="en-IN" sz="1800" b="0" i="0" dirty="0">
                          <a:solidFill>
                            <a:srgbClr val="000000"/>
                          </a:solidFill>
                          <a:effectLst/>
                          <a:latin typeface="Times New Roman" panose="02020603050405020304" pitchFamily="18" charset="0"/>
                        </a:rPr>
                        <a:t>Lime &amp; Alum (</a:t>
                      </a:r>
                      <a:r>
                        <a:rPr lang="en-IN" sz="1800" b="0" i="0" dirty="0" smtClean="0">
                          <a:solidFill>
                            <a:srgbClr val="000000"/>
                          </a:solidFill>
                          <a:effectLst/>
                          <a:latin typeface="Times New Roman" panose="02020603050405020304" pitchFamily="18" charset="0"/>
                        </a:rPr>
                        <a:t>Nalgonda technique</a:t>
                      </a:r>
                      <a:r>
                        <a:rPr lang="en-IN" sz="1800" b="0" i="0" dirty="0">
                          <a:solidFill>
                            <a:srgbClr val="000000"/>
                          </a:solidFill>
                          <a:effectLst/>
                          <a:latin typeface="Times New Roman" panose="02020603050405020304" pitchFamily="18" charset="0"/>
                        </a:rPr>
                        <a:t>), Alum flock </a:t>
                      </a:r>
                      <a:r>
                        <a:rPr lang="en-IN" sz="1800" b="0" i="0" dirty="0" smtClean="0">
                          <a:solidFill>
                            <a:srgbClr val="000000"/>
                          </a:solidFill>
                          <a:effectLst/>
                          <a:latin typeface="Times New Roman" panose="02020603050405020304" pitchFamily="18" charset="0"/>
                        </a:rPr>
                        <a:t>       </a:t>
                      </a:r>
                      <a:r>
                        <a:rPr lang="en-US" sz="1800" b="1" i="0" kern="1200" dirty="0" smtClean="0">
                          <a:solidFill>
                            <a:schemeClr val="tx1"/>
                          </a:solidFill>
                          <a:effectLst/>
                          <a:latin typeface="+mn-lt"/>
                          <a:ea typeface="+mn-ea"/>
                          <a:cs typeface="+mn-cs"/>
                        </a:rPr>
                        <a:t>Precipitation </a:t>
                      </a:r>
                      <a:r>
                        <a:rPr lang="en-US" sz="1800" b="1" i="0" kern="1200" dirty="0">
                          <a:solidFill>
                            <a:schemeClr val="tx1"/>
                          </a:solidFill>
                          <a:effectLst/>
                          <a:latin typeface="+mn-lt"/>
                          <a:ea typeface="+mn-ea"/>
                          <a:cs typeface="+mn-cs"/>
                        </a:rPr>
                        <a:t>methods are </a:t>
                      </a:r>
                      <a:r>
                        <a:rPr lang="en-US" sz="1800" b="1" i="0" kern="1200" dirty="0" smtClean="0">
                          <a:solidFill>
                            <a:schemeClr val="tx1"/>
                          </a:solidFill>
                          <a:effectLst/>
                          <a:latin typeface="+mn-lt"/>
                          <a:ea typeface="+mn-ea"/>
                          <a:cs typeface="+mn-cs"/>
                        </a:rPr>
                        <a:t>based on </a:t>
                      </a:r>
                      <a:r>
                        <a:rPr lang="en-US" sz="1800" b="1" i="0" kern="1200" dirty="0">
                          <a:solidFill>
                            <a:schemeClr val="tx1"/>
                          </a:solidFill>
                          <a:effectLst/>
                          <a:latin typeface="+mn-lt"/>
                          <a:ea typeface="+mn-ea"/>
                          <a:cs typeface="+mn-cs"/>
                        </a:rPr>
                        <a:t>the addition of</a:t>
                      </a:r>
                      <a:br>
                        <a:rPr lang="en-US" sz="1800" b="1" i="0" kern="1200" dirty="0">
                          <a:solidFill>
                            <a:schemeClr val="tx1"/>
                          </a:solidFill>
                          <a:effectLst/>
                          <a:latin typeface="+mn-lt"/>
                          <a:ea typeface="+mn-ea"/>
                          <a:cs typeface="+mn-cs"/>
                        </a:rPr>
                      </a:br>
                      <a:r>
                        <a:rPr lang="en-US" sz="1800" b="1" i="0" kern="1200" dirty="0">
                          <a:solidFill>
                            <a:schemeClr val="tx1"/>
                          </a:solidFill>
                          <a:effectLst/>
                          <a:latin typeface="+mn-lt"/>
                          <a:ea typeface="+mn-ea"/>
                          <a:cs typeface="+mn-cs"/>
                        </a:rPr>
                        <a:t>chemicals (coagulants and coagulant aids) and </a:t>
                      </a:r>
                      <a:r>
                        <a:rPr lang="en-US" sz="1800" b="1" i="0" kern="1200" dirty="0" smtClean="0">
                          <a:solidFill>
                            <a:schemeClr val="tx1"/>
                          </a:solidFill>
                          <a:effectLst/>
                          <a:latin typeface="+mn-lt"/>
                          <a:ea typeface="+mn-ea"/>
                          <a:cs typeface="+mn-cs"/>
                        </a:rPr>
                        <a:t>the</a:t>
                      </a:r>
                      <a:br>
                        <a:rPr lang="en-US" sz="1800" b="1" i="0" kern="1200" dirty="0" smtClean="0">
                          <a:solidFill>
                            <a:schemeClr val="tx1"/>
                          </a:solidFill>
                          <a:effectLst/>
                          <a:latin typeface="+mn-lt"/>
                          <a:ea typeface="+mn-ea"/>
                          <a:cs typeface="+mn-cs"/>
                        </a:rPr>
                      </a:br>
                      <a:r>
                        <a:rPr lang="en-US" sz="1800" b="1" i="0" kern="1200" dirty="0" smtClean="0">
                          <a:solidFill>
                            <a:schemeClr val="tx1"/>
                          </a:solidFill>
                          <a:effectLst/>
                          <a:latin typeface="+mn-lt"/>
                          <a:ea typeface="+mn-ea"/>
                          <a:cs typeface="+mn-cs"/>
                        </a:rPr>
                        <a:t>subsequent </a:t>
                      </a:r>
                      <a:r>
                        <a:rPr lang="en-US" sz="1800" b="1" i="0" kern="1200" dirty="0">
                          <a:solidFill>
                            <a:schemeClr val="tx1"/>
                          </a:solidFill>
                          <a:effectLst/>
                          <a:latin typeface="+mn-lt"/>
                          <a:ea typeface="+mn-ea"/>
                          <a:cs typeface="+mn-cs"/>
                        </a:rPr>
                        <a:t>precipitation of a sparingly soluble</a:t>
                      </a:r>
                      <a:br>
                        <a:rPr lang="en-US" sz="1800" b="1" i="0" kern="1200" dirty="0">
                          <a:solidFill>
                            <a:schemeClr val="tx1"/>
                          </a:solidFill>
                          <a:effectLst/>
                          <a:latin typeface="+mn-lt"/>
                          <a:ea typeface="+mn-ea"/>
                          <a:cs typeface="+mn-cs"/>
                        </a:rPr>
                      </a:br>
                      <a:r>
                        <a:rPr lang="en-US" sz="1800" b="1" i="0" kern="1200" dirty="0">
                          <a:solidFill>
                            <a:schemeClr val="tx1"/>
                          </a:solidFill>
                          <a:effectLst/>
                          <a:latin typeface="+mn-lt"/>
                          <a:ea typeface="+mn-ea"/>
                          <a:cs typeface="+mn-cs"/>
                        </a:rPr>
                        <a:t>fluoride salt as insoluble </a:t>
                      </a:r>
                      <a:r>
                        <a:rPr lang="en-US" sz="1800" b="1" i="0" kern="1200" dirty="0" err="1">
                          <a:solidFill>
                            <a:schemeClr val="tx1"/>
                          </a:solidFill>
                          <a:effectLst/>
                          <a:latin typeface="+mn-lt"/>
                          <a:ea typeface="+mn-ea"/>
                          <a:cs typeface="+mn-cs"/>
                        </a:rPr>
                        <a:t>fluorapatite</a:t>
                      </a:r>
                      <a:r>
                        <a:rPr lang="en-US" sz="1800" b="1" i="0" kern="1200" dirty="0">
                          <a:solidFill>
                            <a:schemeClr val="tx1"/>
                          </a:solidFill>
                          <a:effectLst/>
                          <a:latin typeface="+mn-lt"/>
                          <a:ea typeface="+mn-ea"/>
                          <a:cs typeface="+mn-cs"/>
                        </a:rPr>
                        <a:t/>
                      </a:r>
                      <a:br>
                        <a:rPr lang="en-US" sz="1800" b="1" i="0" kern="1200" dirty="0">
                          <a:solidFill>
                            <a:schemeClr val="tx1"/>
                          </a:solidFill>
                          <a:effectLst/>
                          <a:latin typeface="+mn-lt"/>
                          <a:ea typeface="+mn-ea"/>
                          <a:cs typeface="+mn-cs"/>
                        </a:rPr>
                      </a:br>
                      <a:r>
                        <a:rPr lang="en-US" sz="1800" b="0" i="0" kern="1200" dirty="0">
                          <a:solidFill>
                            <a:schemeClr val="tx1"/>
                          </a:solidFill>
                          <a:effectLst/>
                          <a:latin typeface="+mn-lt"/>
                          <a:ea typeface="+mn-ea"/>
                          <a:cs typeface="+mn-cs"/>
                        </a:rPr>
                        <a:t>• </a:t>
                      </a:r>
                      <a:r>
                        <a:rPr lang="en-US" sz="1800" b="1" i="0" kern="1200" dirty="0">
                          <a:solidFill>
                            <a:schemeClr val="tx1"/>
                          </a:solidFill>
                          <a:effectLst/>
                          <a:latin typeface="+mn-lt"/>
                          <a:ea typeface="+mn-ea"/>
                          <a:cs typeface="+mn-cs"/>
                        </a:rPr>
                        <a:t>Fluoride removal is accomplished with separation</a:t>
                      </a:r>
                      <a:br>
                        <a:rPr lang="en-US" sz="1800" b="1" i="0" kern="1200" dirty="0">
                          <a:solidFill>
                            <a:schemeClr val="tx1"/>
                          </a:solidFill>
                          <a:effectLst/>
                          <a:latin typeface="+mn-lt"/>
                          <a:ea typeface="+mn-ea"/>
                          <a:cs typeface="+mn-cs"/>
                        </a:rPr>
                      </a:br>
                      <a:r>
                        <a:rPr lang="en-US" sz="1800" b="1" i="0" kern="1200" dirty="0">
                          <a:solidFill>
                            <a:schemeClr val="tx1"/>
                          </a:solidFill>
                          <a:effectLst/>
                          <a:latin typeface="+mn-lt"/>
                          <a:ea typeface="+mn-ea"/>
                          <a:cs typeface="+mn-cs"/>
                        </a:rPr>
                        <a:t>of solids from liquid</a:t>
                      </a:r>
                      <a:r>
                        <a:rPr lang="en-US" dirty="0"/>
                        <a:t> </a:t>
                      </a:r>
                      <a:br>
                        <a:rPr lang="en-US" dirty="0"/>
                      </a:br>
                      <a:r>
                        <a:rPr lang="en-IN" sz="1800" b="0" i="0" dirty="0">
                          <a:solidFill>
                            <a:srgbClr val="000000"/>
                          </a:solidFill>
                          <a:effectLst/>
                          <a:latin typeface="Times New Roman" panose="02020603050405020304" pitchFamily="18" charset="0"/>
                        </a:rPr>
                        <a:t/>
                      </a:r>
                      <a:br>
                        <a:rPr lang="en-IN" sz="1800" b="0" i="0" dirty="0">
                          <a:solidFill>
                            <a:srgbClr val="000000"/>
                          </a:solidFill>
                          <a:effectLst/>
                          <a:latin typeface="Times New Roman" panose="02020603050405020304" pitchFamily="18" charset="0"/>
                        </a:rPr>
                      </a:br>
                      <a:r>
                        <a:rPr lang="en-IN" sz="1800" b="0" i="0" dirty="0" smtClean="0">
                          <a:solidFill>
                            <a:srgbClr val="000000"/>
                          </a:solidFill>
                          <a:effectLst/>
                          <a:latin typeface="Times New Roman" panose="02020603050405020304" pitchFamily="18" charset="0"/>
                        </a:rPr>
                        <a:t>.</a:t>
                      </a:r>
                      <a:endParaRPr lang="en-IN" sz="1800" dirty="0">
                        <a:effectLst/>
                      </a:endParaRPr>
                    </a:p>
                  </a:txBody>
                  <a:tcPr marL="82129" marR="82129" marT="41064" marB="4106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9474170"/>
                  </a:ext>
                </a:extLst>
              </a:tr>
            </a:tbl>
          </a:graphicData>
        </a:graphic>
      </p:graphicFrame>
      <p:sp>
        <p:nvSpPr>
          <p:cNvPr id="5" name="Rectangle 4"/>
          <p:cNvSpPr/>
          <p:nvPr/>
        </p:nvSpPr>
        <p:spPr>
          <a:xfrm>
            <a:off x="1440873" y="0"/>
            <a:ext cx="8936182" cy="2585323"/>
          </a:xfrm>
          <a:prstGeom prst="rect">
            <a:avLst/>
          </a:prstGeom>
        </p:spPr>
        <p:txBody>
          <a:bodyPr wrap="square">
            <a:spAutoFit/>
          </a:bodyPr>
          <a:lstStyle/>
          <a:p>
            <a:r>
              <a:rPr lang="en-US" sz="2400" b="1" dirty="0" smtClean="0">
                <a:latin typeface="Trebuchet MS" panose="020B0603020202020204" pitchFamily="34" charset="0"/>
              </a:rPr>
              <a:t>                                                 Precipitation  technique</a:t>
            </a:r>
          </a:p>
          <a:p>
            <a:r>
              <a:rPr lang="en-US" sz="2400" b="1" dirty="0">
                <a:solidFill>
                  <a:srgbClr val="90C226"/>
                </a:solidFill>
                <a:latin typeface="Trebuchet MS" panose="020B0603020202020204" pitchFamily="34" charset="0"/>
              </a:rPr>
              <a:t/>
            </a:r>
            <a:br>
              <a:rPr lang="en-US" sz="2400" b="1" dirty="0">
                <a:solidFill>
                  <a:srgbClr val="90C226"/>
                </a:solidFill>
                <a:latin typeface="Trebuchet MS" panose="020B0603020202020204" pitchFamily="34" charset="0"/>
              </a:rPr>
            </a:br>
            <a:r>
              <a:rPr lang="en-US" sz="2400" b="1" dirty="0" smtClean="0">
                <a:solidFill>
                  <a:srgbClr val="90C226"/>
                </a:solidFill>
                <a:latin typeface="Trebuchet MS" panose="020B0603020202020204" pitchFamily="34" charset="0"/>
              </a:rPr>
              <a:t>                  </a:t>
            </a:r>
            <a:r>
              <a:rPr lang="en-US" sz="1600" dirty="0" smtClean="0">
                <a:solidFill>
                  <a:srgbClr val="90C226"/>
                </a:solidFill>
                <a:latin typeface="Wingdings 3" panose="05040102010807070707" pitchFamily="18" charset="2"/>
              </a:rPr>
              <a:t></a:t>
            </a:r>
            <a:r>
              <a:rPr lang="en-US" dirty="0" smtClean="0">
                <a:solidFill>
                  <a:srgbClr val="404040"/>
                </a:solidFill>
                <a:latin typeface="Trebuchet MS" panose="020B0603020202020204" pitchFamily="34" charset="0"/>
              </a:rPr>
              <a:t>The  </a:t>
            </a:r>
            <a:r>
              <a:rPr lang="en-US" dirty="0">
                <a:solidFill>
                  <a:srgbClr val="404040"/>
                </a:solidFill>
                <a:latin typeface="Trebuchet MS" panose="020B0603020202020204" pitchFamily="34" charset="0"/>
              </a:rPr>
              <a:t>drawbacks of Ion-exchange </a:t>
            </a:r>
            <a:r>
              <a:rPr lang="en-US" dirty="0" smtClean="0">
                <a:solidFill>
                  <a:srgbClr val="404040"/>
                </a:solidFill>
                <a:latin typeface="Trebuchet MS" panose="020B0603020202020204" pitchFamily="34" charset="0"/>
              </a:rPr>
              <a:t>and    adsorption </a:t>
            </a:r>
            <a:r>
              <a:rPr lang="en-US" dirty="0">
                <a:solidFill>
                  <a:srgbClr val="404040"/>
                </a:solidFill>
                <a:latin typeface="Trebuchet MS" panose="020B0603020202020204" pitchFamily="34" charset="0"/>
              </a:rPr>
              <a:t>techniques are</a:t>
            </a:r>
            <a:r>
              <a:rPr lang="en-US" dirty="0" smtClean="0">
                <a:solidFill>
                  <a:srgbClr val="404040"/>
                </a:solidFill>
                <a:latin typeface="Trebuchet MS" panose="020B0603020202020204" pitchFamily="34" charset="0"/>
              </a:rPr>
              <a:t>:</a:t>
            </a:r>
          </a:p>
          <a:p>
            <a:r>
              <a:rPr lang="en-US" dirty="0">
                <a:solidFill>
                  <a:srgbClr val="404040"/>
                </a:solidFill>
                <a:latin typeface="Trebuchet MS" panose="020B0603020202020204" pitchFamily="34" charset="0"/>
              </a:rPr>
              <a:t/>
            </a:r>
            <a:br>
              <a:rPr lang="en-US" dirty="0">
                <a:solidFill>
                  <a:srgbClr val="404040"/>
                </a:solidFill>
                <a:latin typeface="Trebuchet MS" panose="020B0603020202020204" pitchFamily="34" charset="0"/>
              </a:rPr>
            </a:br>
            <a:r>
              <a:rPr lang="en-US" sz="1600" dirty="0">
                <a:solidFill>
                  <a:srgbClr val="90C226"/>
                </a:solidFill>
                <a:latin typeface="Wingdings" panose="05000000000000000000" pitchFamily="2" charset="2"/>
              </a:rPr>
              <a:t> </a:t>
            </a:r>
            <a:r>
              <a:rPr lang="en-US" dirty="0">
                <a:solidFill>
                  <a:srgbClr val="404040"/>
                </a:solidFill>
                <a:latin typeface="Trebuchet MS" panose="020B0603020202020204" pitchFamily="34" charset="0"/>
              </a:rPr>
              <a:t>The necessary flow through system is often </a:t>
            </a:r>
            <a:r>
              <a:rPr lang="en-US" dirty="0" smtClean="0">
                <a:solidFill>
                  <a:srgbClr val="404040"/>
                </a:solidFill>
                <a:latin typeface="Trebuchet MS" panose="020B0603020202020204" pitchFamily="34" charset="0"/>
              </a:rPr>
              <a:t>difficult  to </a:t>
            </a:r>
            <a:r>
              <a:rPr lang="en-US" dirty="0">
                <a:solidFill>
                  <a:srgbClr val="404040"/>
                </a:solidFill>
                <a:latin typeface="Trebuchet MS" panose="020B0603020202020204" pitchFamily="34" charset="0"/>
              </a:rPr>
              <a:t>arrange where there is no piped water supply</a:t>
            </a:r>
            <a:br>
              <a:rPr lang="en-US" dirty="0">
                <a:solidFill>
                  <a:srgbClr val="404040"/>
                </a:solidFill>
                <a:latin typeface="Trebuchet MS" panose="020B0603020202020204" pitchFamily="34" charset="0"/>
              </a:rPr>
            </a:br>
            <a:r>
              <a:rPr lang="en-US" sz="1600" dirty="0">
                <a:solidFill>
                  <a:srgbClr val="90C226"/>
                </a:solidFill>
                <a:latin typeface="Wingdings" panose="05000000000000000000" pitchFamily="2" charset="2"/>
              </a:rPr>
              <a:t> </a:t>
            </a:r>
            <a:r>
              <a:rPr lang="en-US" dirty="0">
                <a:solidFill>
                  <a:srgbClr val="404040"/>
                </a:solidFill>
                <a:latin typeface="Trebuchet MS" panose="020B0603020202020204" pitchFamily="34" charset="0"/>
              </a:rPr>
              <a:t>gradual exhaustion of the active agent is not </a:t>
            </a:r>
            <a:r>
              <a:rPr lang="en-US" dirty="0" smtClean="0">
                <a:solidFill>
                  <a:srgbClr val="404040"/>
                </a:solidFill>
                <a:latin typeface="Trebuchet MS" panose="020B0603020202020204" pitchFamily="34" charset="0"/>
              </a:rPr>
              <a:t>easily  detected</a:t>
            </a:r>
            <a:r>
              <a:rPr lang="en-US" dirty="0">
                <a:solidFill>
                  <a:srgbClr val="404040"/>
                </a:solidFill>
                <a:latin typeface="Trebuchet MS" panose="020B0603020202020204" pitchFamily="34" charset="0"/>
              </a:rPr>
              <a:t>.</a:t>
            </a:r>
            <a:r>
              <a:rPr lang="en-US" dirty="0"/>
              <a:t> </a:t>
            </a:r>
            <a:br>
              <a:rPr lang="en-US" dirty="0"/>
            </a:br>
            <a:endParaRPr lang="en-IN" dirty="0"/>
          </a:p>
        </p:txBody>
      </p:sp>
      <p:sp>
        <p:nvSpPr>
          <p:cNvPr id="2" name="TextBox 1"/>
          <p:cNvSpPr txBox="1"/>
          <p:nvPr/>
        </p:nvSpPr>
        <p:spPr>
          <a:xfrm>
            <a:off x="942535" y="3793304"/>
            <a:ext cx="3460653" cy="1477328"/>
          </a:xfrm>
          <a:prstGeom prst="rect">
            <a:avLst/>
          </a:prstGeom>
          <a:noFill/>
        </p:spPr>
        <p:txBody>
          <a:bodyPr wrap="square" rtlCol="0">
            <a:spAutoFit/>
          </a:bodyPr>
          <a:lstStyle/>
          <a:p>
            <a:r>
              <a:rPr lang="en-IN" dirty="0">
                <a:solidFill>
                  <a:srgbClr val="000000"/>
                </a:solidFill>
                <a:latin typeface="Times New Roman" panose="02020603050405020304" pitchFamily="18" charset="0"/>
              </a:rPr>
              <a:t>blanket method,</a:t>
            </a:r>
            <a:br>
              <a:rPr lang="en-IN" dirty="0">
                <a:solidFill>
                  <a:srgbClr val="000000"/>
                </a:solidFill>
                <a:latin typeface="Times New Roman" panose="02020603050405020304" pitchFamily="18" charset="0"/>
              </a:rPr>
            </a:br>
            <a:r>
              <a:rPr lang="en-IN" dirty="0">
                <a:solidFill>
                  <a:srgbClr val="000000"/>
                </a:solidFill>
                <a:latin typeface="Times New Roman" panose="02020603050405020304" pitchFamily="18" charset="0"/>
              </a:rPr>
              <a:t>Poly Aluminium Chloride</a:t>
            </a:r>
            <a:br>
              <a:rPr lang="en-IN" dirty="0">
                <a:solidFill>
                  <a:srgbClr val="000000"/>
                </a:solidFill>
                <a:latin typeface="Times New Roman" panose="02020603050405020304" pitchFamily="18" charset="0"/>
              </a:rPr>
            </a:br>
            <a:r>
              <a:rPr lang="en-IN" dirty="0">
                <a:solidFill>
                  <a:srgbClr val="000000"/>
                </a:solidFill>
                <a:latin typeface="Times New Roman" panose="02020603050405020304" pitchFamily="18" charset="0"/>
              </a:rPr>
              <a:t>(PAC), Poly Aluminium</a:t>
            </a:r>
            <a:br>
              <a:rPr lang="en-IN" dirty="0">
                <a:solidFill>
                  <a:srgbClr val="000000"/>
                </a:solidFill>
                <a:latin typeface="Times New Roman" panose="02020603050405020304" pitchFamily="18" charset="0"/>
              </a:rPr>
            </a:br>
            <a:r>
              <a:rPr lang="en-IN" dirty="0" err="1">
                <a:solidFill>
                  <a:srgbClr val="000000"/>
                </a:solidFill>
                <a:latin typeface="Times New Roman" panose="02020603050405020304" pitchFamily="18" charset="0"/>
              </a:rPr>
              <a:t>Hydroxy</a:t>
            </a:r>
            <a:r>
              <a:rPr lang="en-IN" dirty="0">
                <a:solidFill>
                  <a:srgbClr val="000000"/>
                </a:solidFill>
                <a:latin typeface="Times New Roman" panose="02020603050405020304" pitchFamily="18" charset="0"/>
              </a:rPr>
              <a:t> Sulphate (PAHS),</a:t>
            </a:r>
            <a:br>
              <a:rPr lang="en-IN" dirty="0">
                <a:solidFill>
                  <a:srgbClr val="000000"/>
                </a:solidFill>
                <a:latin typeface="Times New Roman" panose="02020603050405020304" pitchFamily="18" charset="0"/>
              </a:rPr>
            </a:br>
            <a:r>
              <a:rPr lang="en-IN" dirty="0" err="1">
                <a:solidFill>
                  <a:srgbClr val="000000"/>
                </a:solidFill>
                <a:latin typeface="Times New Roman" panose="02020603050405020304" pitchFamily="18" charset="0"/>
              </a:rPr>
              <a:t>Brushite</a:t>
            </a:r>
            <a:endParaRPr lang="en-IN" dirty="0"/>
          </a:p>
        </p:txBody>
      </p:sp>
    </p:spTree>
    <p:extLst>
      <p:ext uri="{BB962C8B-B14F-4D97-AF65-F5344CB8AC3E}">
        <p14:creationId xmlns:p14="http://schemas.microsoft.com/office/powerpoint/2010/main" val="4090963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939470" y="260398"/>
            <a:ext cx="9103962" cy="999885"/>
          </a:xfrm>
        </p:spPr>
        <p:txBody>
          <a:bodyPr>
            <a:normAutofit/>
          </a:bodyPr>
          <a:lstStyle/>
          <a:p>
            <a:r>
              <a:rPr lang="en-IN" sz="2600" b="1" dirty="0" smtClean="0">
                <a:latin typeface="Arial" panose="020B0604020202020204" pitchFamily="34" charset="0"/>
                <a:cs typeface="Arial" panose="020B0604020202020204" pitchFamily="34" charset="0"/>
              </a:rPr>
              <a:t> </a:t>
            </a:r>
            <a:r>
              <a:rPr lang="en-US" sz="2800" dirty="0"/>
              <a:t>Precipitation </a:t>
            </a:r>
            <a:r>
              <a:rPr lang="en-US" sz="2800" dirty="0" smtClean="0"/>
              <a:t>technique   -  </a:t>
            </a:r>
            <a:r>
              <a:rPr lang="en-IN" sz="2600" b="1" dirty="0" err="1" smtClean="0">
                <a:latin typeface="Arial" panose="020B0604020202020204" pitchFamily="34" charset="0"/>
                <a:cs typeface="Arial" panose="020B0604020202020204" pitchFamily="34" charset="0"/>
              </a:rPr>
              <a:t>NalgondaTechnique</a:t>
            </a:r>
            <a:r>
              <a:rPr lang="en-IN" sz="5600" b="1" dirty="0"/>
              <a:t/>
            </a:r>
            <a:br>
              <a:rPr lang="en-IN" sz="5600" b="1" dirty="0"/>
            </a:br>
            <a:endParaRPr lang="en-IN" dirty="0"/>
          </a:p>
        </p:txBody>
      </p:sp>
      <p:sp>
        <p:nvSpPr>
          <p:cNvPr id="4" name="Rectangle 3"/>
          <p:cNvSpPr/>
          <p:nvPr/>
        </p:nvSpPr>
        <p:spPr>
          <a:xfrm>
            <a:off x="1191491" y="3352800"/>
            <a:ext cx="10155381" cy="2585323"/>
          </a:xfrm>
          <a:prstGeom prst="rect">
            <a:avLst/>
          </a:prstGeom>
        </p:spPr>
        <p:txBody>
          <a:bodyPr wrap="square">
            <a:spAutoFit/>
          </a:bodyPr>
          <a:lstStyle/>
          <a:p>
            <a:pPr marL="342900" indent="-342900">
              <a:buAutoNum type="arabicPeriod"/>
            </a:pPr>
            <a:r>
              <a:rPr lang="en-IN" b="1" dirty="0" smtClean="0">
                <a:solidFill>
                  <a:srgbClr val="7030A0"/>
                </a:solidFill>
                <a:latin typeface="Garamond-Bold"/>
              </a:rPr>
              <a:t>Aluminium </a:t>
            </a:r>
            <a:r>
              <a:rPr lang="en-IN" b="1" dirty="0">
                <a:solidFill>
                  <a:srgbClr val="7030A0"/>
                </a:solidFill>
                <a:latin typeface="Garamond-Bold"/>
              </a:rPr>
              <a:t>salts </a:t>
            </a:r>
            <a:r>
              <a:rPr lang="en-IN" b="1" dirty="0" smtClean="0">
                <a:solidFill>
                  <a:srgbClr val="7030A0"/>
                </a:solidFill>
                <a:latin typeface="Garamond-Bold"/>
              </a:rPr>
              <a:t> </a:t>
            </a:r>
            <a:r>
              <a:rPr lang="en-IN" b="1" dirty="0" smtClean="0">
                <a:solidFill>
                  <a:srgbClr val="000000"/>
                </a:solidFill>
                <a:latin typeface="Garamond-Bold"/>
              </a:rPr>
              <a:t>(</a:t>
            </a:r>
            <a:r>
              <a:rPr lang="en-IN" b="1" dirty="0">
                <a:solidFill>
                  <a:srgbClr val="000000"/>
                </a:solidFill>
                <a:latin typeface="Garamond-Bold"/>
              </a:rPr>
              <a:t>aluminium </a:t>
            </a:r>
            <a:r>
              <a:rPr lang="en-IN" b="1" dirty="0" err="1">
                <a:solidFill>
                  <a:srgbClr val="000000"/>
                </a:solidFill>
                <a:latin typeface="Garamond-Bold"/>
              </a:rPr>
              <a:t>sulfate</a:t>
            </a:r>
            <a:r>
              <a:rPr lang="en-IN" b="1" dirty="0">
                <a:solidFill>
                  <a:srgbClr val="000000"/>
                </a:solidFill>
                <a:latin typeface="Garamond-Bold"/>
              </a:rPr>
              <a:t>-alum </a:t>
            </a:r>
            <a:r>
              <a:rPr lang="en-IN" b="1" dirty="0" smtClean="0">
                <a:solidFill>
                  <a:srgbClr val="000000"/>
                </a:solidFill>
                <a:latin typeface="Garamond-Bold"/>
              </a:rPr>
              <a:t>or</a:t>
            </a:r>
            <a:r>
              <a:rPr lang="en-IN" b="1" dirty="0">
                <a:solidFill>
                  <a:srgbClr val="000000"/>
                </a:solidFill>
                <a:latin typeface="Garamond-Bold"/>
              </a:rPr>
              <a:t> </a:t>
            </a:r>
            <a:r>
              <a:rPr lang="en-IN" b="1" dirty="0" smtClean="0">
                <a:solidFill>
                  <a:srgbClr val="000000"/>
                </a:solidFill>
                <a:latin typeface="Garamond-Bold"/>
              </a:rPr>
              <a:t>aluminium </a:t>
            </a:r>
            <a:r>
              <a:rPr lang="en-IN" b="1" dirty="0">
                <a:solidFill>
                  <a:srgbClr val="000000"/>
                </a:solidFill>
                <a:latin typeface="Garamond-Bold"/>
              </a:rPr>
              <a:t>chloride or combination of these two) </a:t>
            </a:r>
            <a:r>
              <a:rPr lang="en-IN" b="1" dirty="0" smtClean="0">
                <a:solidFill>
                  <a:srgbClr val="000000"/>
                </a:solidFill>
                <a:latin typeface="Garamond-Bold"/>
              </a:rPr>
              <a:t>:</a:t>
            </a:r>
            <a:r>
              <a:rPr lang="en-IN" b="1" dirty="0">
                <a:solidFill>
                  <a:srgbClr val="000000"/>
                </a:solidFill>
                <a:latin typeface="Garamond-Bold"/>
              </a:rPr>
              <a:t> </a:t>
            </a:r>
            <a:r>
              <a:rPr lang="en-IN" b="1" dirty="0" smtClean="0">
                <a:solidFill>
                  <a:srgbClr val="000000"/>
                </a:solidFill>
                <a:latin typeface="Garamond-Bold"/>
              </a:rPr>
              <a:t>  </a:t>
            </a:r>
            <a:r>
              <a:rPr lang="en-IN" b="1" dirty="0" smtClean="0">
                <a:solidFill>
                  <a:srgbClr val="FF0000"/>
                </a:solidFill>
                <a:latin typeface="Garamond-Bold"/>
              </a:rPr>
              <a:t>responsible </a:t>
            </a:r>
            <a:r>
              <a:rPr lang="en-IN" b="1" dirty="0">
                <a:solidFill>
                  <a:srgbClr val="FF0000"/>
                </a:solidFill>
                <a:latin typeface="Garamond-Bold"/>
              </a:rPr>
              <a:t>for removal of fluoride from </a:t>
            </a:r>
            <a:r>
              <a:rPr lang="en-IN" b="1" dirty="0" smtClean="0">
                <a:solidFill>
                  <a:srgbClr val="FF0000"/>
                </a:solidFill>
                <a:latin typeface="Garamond-Bold"/>
              </a:rPr>
              <a:t>water</a:t>
            </a:r>
          </a:p>
          <a:p>
            <a:r>
              <a:rPr lang="en-IN" b="1" dirty="0">
                <a:solidFill>
                  <a:srgbClr val="FF0000"/>
                </a:solidFill>
                <a:latin typeface="Garamond-Bold"/>
              </a:rPr>
              <a:t/>
            </a:r>
            <a:br>
              <a:rPr lang="en-IN" b="1" dirty="0">
                <a:solidFill>
                  <a:srgbClr val="FF0000"/>
                </a:solidFill>
                <a:latin typeface="Garamond-Bold"/>
              </a:rPr>
            </a:br>
            <a:r>
              <a:rPr lang="en-IN" b="1" dirty="0">
                <a:solidFill>
                  <a:srgbClr val="7030A0"/>
                </a:solidFill>
                <a:latin typeface="Garamond-Bold"/>
              </a:rPr>
              <a:t>2. Lime : </a:t>
            </a:r>
            <a:r>
              <a:rPr lang="en-IN" b="1" dirty="0">
                <a:solidFill>
                  <a:srgbClr val="000000"/>
                </a:solidFill>
                <a:latin typeface="Garamond-Bold"/>
              </a:rPr>
              <a:t>facilitates </a:t>
            </a:r>
            <a:r>
              <a:rPr lang="en-IN" b="1" dirty="0">
                <a:solidFill>
                  <a:srgbClr val="FF0000"/>
                </a:solidFill>
                <a:latin typeface="Garamond-Bold"/>
              </a:rPr>
              <a:t>forming dense flocks </a:t>
            </a:r>
            <a:r>
              <a:rPr lang="en-IN" b="1" dirty="0">
                <a:solidFill>
                  <a:srgbClr val="000000"/>
                </a:solidFill>
                <a:latin typeface="Garamond-Bold"/>
              </a:rPr>
              <a:t>for </a:t>
            </a:r>
            <a:r>
              <a:rPr lang="en-IN" b="1" dirty="0" smtClean="0">
                <a:solidFill>
                  <a:srgbClr val="000000"/>
                </a:solidFill>
                <a:latin typeface="Garamond-Bold"/>
              </a:rPr>
              <a:t>rapid  settling </a:t>
            </a:r>
            <a:r>
              <a:rPr lang="en-IN" b="1" dirty="0">
                <a:solidFill>
                  <a:srgbClr val="000000"/>
                </a:solidFill>
                <a:latin typeface="Garamond-Bold"/>
              </a:rPr>
              <a:t>of insoluble fluoride salts .</a:t>
            </a:r>
            <a:br>
              <a:rPr lang="en-IN" b="1" dirty="0">
                <a:solidFill>
                  <a:srgbClr val="000000"/>
                </a:solidFill>
                <a:latin typeface="Garamond-Bold"/>
              </a:rPr>
            </a:br>
            <a:r>
              <a:rPr lang="en-IN" b="1" dirty="0">
                <a:solidFill>
                  <a:srgbClr val="000000"/>
                </a:solidFill>
                <a:latin typeface="Garamond-Bold"/>
              </a:rPr>
              <a:t>Dose : empirically 1/20th of that of the dose of</a:t>
            </a:r>
            <a:br>
              <a:rPr lang="en-IN" b="1" dirty="0">
                <a:solidFill>
                  <a:srgbClr val="000000"/>
                </a:solidFill>
                <a:latin typeface="Garamond-Bold"/>
              </a:rPr>
            </a:br>
            <a:r>
              <a:rPr lang="en-IN" b="1" dirty="0">
                <a:solidFill>
                  <a:srgbClr val="000000"/>
                </a:solidFill>
                <a:latin typeface="Garamond-Bold"/>
              </a:rPr>
              <a:t>aluminium </a:t>
            </a:r>
            <a:r>
              <a:rPr lang="en-IN" b="1" dirty="0" smtClean="0">
                <a:solidFill>
                  <a:srgbClr val="000000"/>
                </a:solidFill>
                <a:latin typeface="Garamond-Bold"/>
              </a:rPr>
              <a:t>salt</a:t>
            </a:r>
          </a:p>
          <a:p>
            <a:r>
              <a:rPr lang="en-IN" b="1" dirty="0">
                <a:solidFill>
                  <a:srgbClr val="000000"/>
                </a:solidFill>
                <a:latin typeface="Garamond-Bold"/>
              </a:rPr>
              <a:t/>
            </a:r>
            <a:br>
              <a:rPr lang="en-IN" b="1" dirty="0">
                <a:solidFill>
                  <a:srgbClr val="000000"/>
                </a:solidFill>
                <a:latin typeface="Garamond-Bold"/>
              </a:rPr>
            </a:br>
            <a:r>
              <a:rPr lang="en-IN" b="1" dirty="0">
                <a:solidFill>
                  <a:srgbClr val="7030A0"/>
                </a:solidFill>
                <a:latin typeface="Garamond-Bold"/>
              </a:rPr>
              <a:t>3. Bleaching powder : </a:t>
            </a:r>
            <a:r>
              <a:rPr lang="en-IN" b="1" dirty="0">
                <a:solidFill>
                  <a:srgbClr val="000000"/>
                </a:solidFill>
                <a:latin typeface="Garamond-Bold"/>
              </a:rPr>
              <a:t>disinfection-3 mg/l</a:t>
            </a:r>
            <a:r>
              <a:rPr lang="en-IN" dirty="0"/>
              <a:t> </a:t>
            </a:r>
            <a:br>
              <a:rPr lang="en-IN" dirty="0"/>
            </a:br>
            <a:endParaRPr lang="en-IN" dirty="0"/>
          </a:p>
        </p:txBody>
      </p:sp>
      <p:sp>
        <p:nvSpPr>
          <p:cNvPr id="5" name="Rectangle 4"/>
          <p:cNvSpPr/>
          <p:nvPr/>
        </p:nvSpPr>
        <p:spPr>
          <a:xfrm>
            <a:off x="665018" y="1482436"/>
            <a:ext cx="11707090" cy="2031325"/>
          </a:xfrm>
          <a:prstGeom prst="rect">
            <a:avLst/>
          </a:prstGeom>
        </p:spPr>
        <p:txBody>
          <a:bodyPr wrap="square">
            <a:spAutoFit/>
          </a:bodyPr>
          <a:lstStyle/>
          <a:p>
            <a:r>
              <a:rPr lang="en-US" dirty="0">
                <a:solidFill>
                  <a:srgbClr val="404040"/>
                </a:solidFill>
                <a:latin typeface="Trebuchet MS" panose="020B0603020202020204" pitchFamily="34" charset="0"/>
              </a:rPr>
              <a:t>National Environmental Engineering Research </a:t>
            </a:r>
            <a:r>
              <a:rPr lang="en-US" dirty="0" smtClean="0">
                <a:solidFill>
                  <a:srgbClr val="404040"/>
                </a:solidFill>
                <a:latin typeface="Trebuchet MS" panose="020B0603020202020204" pitchFamily="34" charset="0"/>
              </a:rPr>
              <a:t>Institute</a:t>
            </a:r>
            <a:r>
              <a:rPr lang="en-US" dirty="0">
                <a:solidFill>
                  <a:srgbClr val="404040"/>
                </a:solidFill>
                <a:latin typeface="Trebuchet MS" panose="020B0603020202020204" pitchFamily="34" charset="0"/>
              </a:rPr>
              <a:t> </a:t>
            </a:r>
            <a:r>
              <a:rPr lang="en-US" dirty="0" smtClean="0">
                <a:solidFill>
                  <a:srgbClr val="404040"/>
                </a:solidFill>
                <a:latin typeface="Trebuchet MS" panose="020B0603020202020204" pitchFamily="34" charset="0"/>
              </a:rPr>
              <a:t>(NEERI</a:t>
            </a:r>
            <a:r>
              <a:rPr lang="en-US" dirty="0">
                <a:solidFill>
                  <a:srgbClr val="404040"/>
                </a:solidFill>
                <a:latin typeface="Trebuchet MS" panose="020B0603020202020204" pitchFamily="34" charset="0"/>
              </a:rPr>
              <a:t>), Nagpur has evolved an economical </a:t>
            </a:r>
            <a:r>
              <a:rPr lang="en-US" dirty="0" smtClean="0">
                <a:solidFill>
                  <a:srgbClr val="404040"/>
                </a:solidFill>
                <a:latin typeface="Trebuchet MS" panose="020B0603020202020204" pitchFamily="34" charset="0"/>
              </a:rPr>
              <a:t>and simple  method </a:t>
            </a:r>
            <a:r>
              <a:rPr lang="en-US" dirty="0">
                <a:solidFill>
                  <a:srgbClr val="404040"/>
                </a:solidFill>
                <a:latin typeface="Trebuchet MS" panose="020B0603020202020204" pitchFamily="34" charset="0"/>
              </a:rPr>
              <a:t>for removal of fluoride which is referred to </a:t>
            </a:r>
            <a:r>
              <a:rPr lang="en-US" dirty="0" smtClean="0">
                <a:solidFill>
                  <a:srgbClr val="404040"/>
                </a:solidFill>
                <a:latin typeface="Trebuchet MS" panose="020B0603020202020204" pitchFamily="34" charset="0"/>
              </a:rPr>
              <a:t>as</a:t>
            </a:r>
            <a:r>
              <a:rPr lang="en-US" dirty="0">
                <a:solidFill>
                  <a:srgbClr val="404040"/>
                </a:solidFill>
                <a:latin typeface="Trebuchet MS" panose="020B0603020202020204" pitchFamily="34" charset="0"/>
              </a:rPr>
              <a:t> </a:t>
            </a:r>
            <a:r>
              <a:rPr lang="en-US" dirty="0" smtClean="0">
                <a:solidFill>
                  <a:srgbClr val="404040"/>
                </a:solidFill>
                <a:latin typeface="Trebuchet MS" panose="020B0603020202020204" pitchFamily="34" charset="0"/>
              </a:rPr>
              <a:t>Nalgonda </a:t>
            </a:r>
            <a:r>
              <a:rPr lang="en-US" dirty="0">
                <a:solidFill>
                  <a:srgbClr val="404040"/>
                </a:solidFill>
                <a:latin typeface="Trebuchet MS" panose="020B0603020202020204" pitchFamily="34" charset="0"/>
              </a:rPr>
              <a:t>Technique</a:t>
            </a:r>
            <a:r>
              <a:rPr lang="en-US" dirty="0">
                <a:solidFill>
                  <a:srgbClr val="404040"/>
                </a:solidFill>
                <a:latin typeface="Arial" panose="020B0604020202020204" pitchFamily="34" charset="0"/>
              </a:rPr>
              <a:t>‟ </a:t>
            </a:r>
            <a:r>
              <a:rPr lang="en-US" dirty="0">
                <a:solidFill>
                  <a:srgbClr val="404040"/>
                </a:solidFill>
                <a:latin typeface="Trebuchet MS" panose="020B0603020202020204" pitchFamily="34" charset="0"/>
              </a:rPr>
              <a:t>(</a:t>
            </a:r>
            <a:r>
              <a:rPr lang="en-US" dirty="0" err="1">
                <a:solidFill>
                  <a:srgbClr val="404040"/>
                </a:solidFill>
                <a:latin typeface="Trebuchet MS" panose="020B0603020202020204" pitchFamily="34" charset="0"/>
              </a:rPr>
              <a:t>Nawlakhe</a:t>
            </a:r>
            <a:r>
              <a:rPr lang="en-US" dirty="0">
                <a:solidFill>
                  <a:srgbClr val="404040"/>
                </a:solidFill>
                <a:latin typeface="Trebuchet MS" panose="020B0603020202020204" pitchFamily="34" charset="0"/>
              </a:rPr>
              <a:t> et al 1974).</a:t>
            </a:r>
            <a:br>
              <a:rPr lang="en-US" dirty="0">
                <a:solidFill>
                  <a:srgbClr val="404040"/>
                </a:solidFill>
                <a:latin typeface="Trebuchet MS" panose="020B0603020202020204" pitchFamily="34" charset="0"/>
              </a:rPr>
            </a:br>
            <a:r>
              <a:rPr lang="en-US" sz="1600" dirty="0">
                <a:solidFill>
                  <a:srgbClr val="90C226"/>
                </a:solidFill>
                <a:latin typeface="Wingdings 3" panose="05040102010807070707" pitchFamily="18" charset="2"/>
              </a:rPr>
              <a:t> </a:t>
            </a:r>
            <a:r>
              <a:rPr lang="en-US" dirty="0">
                <a:solidFill>
                  <a:srgbClr val="404040"/>
                </a:solidFill>
                <a:latin typeface="Trebuchet MS" panose="020B0603020202020204" pitchFamily="34" charset="0"/>
              </a:rPr>
              <a:t>The process comprises addition in sequence of </a:t>
            </a:r>
            <a:r>
              <a:rPr lang="en-US" dirty="0" smtClean="0">
                <a:solidFill>
                  <a:srgbClr val="404040"/>
                </a:solidFill>
                <a:latin typeface="Trebuchet MS" panose="020B0603020202020204" pitchFamily="34" charset="0"/>
              </a:rPr>
              <a:t>sodium</a:t>
            </a:r>
            <a:r>
              <a:rPr lang="en-US" dirty="0">
                <a:solidFill>
                  <a:srgbClr val="404040"/>
                </a:solidFill>
                <a:latin typeface="Trebuchet MS" panose="020B0603020202020204" pitchFamily="34" charset="0"/>
              </a:rPr>
              <a:t> </a:t>
            </a:r>
            <a:r>
              <a:rPr lang="en-US" dirty="0" smtClean="0">
                <a:solidFill>
                  <a:srgbClr val="404040"/>
                </a:solidFill>
                <a:latin typeface="Trebuchet MS" panose="020B0603020202020204" pitchFamily="34" charset="0"/>
              </a:rPr>
              <a:t>aluminate </a:t>
            </a:r>
            <a:r>
              <a:rPr lang="en-US" dirty="0">
                <a:solidFill>
                  <a:srgbClr val="404040"/>
                </a:solidFill>
                <a:latin typeface="Trebuchet MS" panose="020B0603020202020204" pitchFamily="34" charset="0"/>
              </a:rPr>
              <a:t>(filter alum), lime and bleaching powder to </a:t>
            </a:r>
            <a:r>
              <a:rPr lang="en-US" dirty="0" smtClean="0">
                <a:solidFill>
                  <a:srgbClr val="404040"/>
                </a:solidFill>
                <a:latin typeface="Trebuchet MS" panose="020B0603020202020204" pitchFamily="34" charset="0"/>
              </a:rPr>
              <a:t>the</a:t>
            </a:r>
            <a:r>
              <a:rPr lang="en-US" dirty="0">
                <a:solidFill>
                  <a:srgbClr val="404040"/>
                </a:solidFill>
                <a:latin typeface="Trebuchet MS" panose="020B0603020202020204" pitchFamily="34" charset="0"/>
              </a:rPr>
              <a:t> </a:t>
            </a:r>
            <a:r>
              <a:rPr lang="en-US" dirty="0" smtClean="0">
                <a:solidFill>
                  <a:srgbClr val="404040"/>
                </a:solidFill>
                <a:latin typeface="Trebuchet MS" panose="020B0603020202020204" pitchFamily="34" charset="0"/>
              </a:rPr>
              <a:t>fluoride </a:t>
            </a:r>
            <a:r>
              <a:rPr lang="en-US" dirty="0">
                <a:solidFill>
                  <a:srgbClr val="404040"/>
                </a:solidFill>
                <a:latin typeface="Trebuchet MS" panose="020B0603020202020204" pitchFamily="34" charset="0"/>
              </a:rPr>
              <a:t>water followed by flocculation, sedimentation </a:t>
            </a:r>
            <a:r>
              <a:rPr lang="en-US" dirty="0" smtClean="0">
                <a:solidFill>
                  <a:srgbClr val="404040"/>
                </a:solidFill>
                <a:latin typeface="Trebuchet MS" panose="020B0603020202020204" pitchFamily="34" charset="0"/>
              </a:rPr>
              <a:t>,</a:t>
            </a:r>
            <a:r>
              <a:rPr lang="en-US" dirty="0">
                <a:solidFill>
                  <a:srgbClr val="404040"/>
                </a:solidFill>
                <a:latin typeface="Trebuchet MS" panose="020B0603020202020204" pitchFamily="34" charset="0"/>
              </a:rPr>
              <a:t> </a:t>
            </a:r>
            <a:r>
              <a:rPr lang="en-US" dirty="0" smtClean="0">
                <a:solidFill>
                  <a:srgbClr val="404040"/>
                </a:solidFill>
                <a:latin typeface="Trebuchet MS" panose="020B0603020202020204" pitchFamily="34" charset="0"/>
              </a:rPr>
              <a:t>filtration and disinfection</a:t>
            </a:r>
            <a:r>
              <a:rPr lang="en-US" dirty="0">
                <a:solidFill>
                  <a:srgbClr val="404040"/>
                </a:solidFill>
                <a:latin typeface="Trebuchet MS" panose="020B0603020202020204" pitchFamily="34" charset="0"/>
              </a:rPr>
              <a:t/>
            </a:r>
            <a:br>
              <a:rPr lang="en-US" dirty="0">
                <a:solidFill>
                  <a:srgbClr val="404040"/>
                </a:solidFill>
                <a:latin typeface="Trebuchet MS" panose="020B0603020202020204" pitchFamily="34" charset="0"/>
              </a:rPr>
            </a:br>
            <a:r>
              <a:rPr lang="en-US" sz="1600" dirty="0">
                <a:solidFill>
                  <a:srgbClr val="90C226"/>
                </a:solidFill>
                <a:latin typeface="Wingdings 3" panose="05040102010807070707" pitchFamily="18" charset="2"/>
              </a:rPr>
              <a:t> </a:t>
            </a:r>
            <a:r>
              <a:rPr lang="en-US" dirty="0">
                <a:solidFill>
                  <a:srgbClr val="404040"/>
                </a:solidFill>
                <a:latin typeface="Trebuchet MS" panose="020B0603020202020204" pitchFamily="34" charset="0"/>
              </a:rPr>
              <a:t>This technique is extremely useful for both domestic as</a:t>
            </a:r>
            <a:br>
              <a:rPr lang="en-US" dirty="0">
                <a:solidFill>
                  <a:srgbClr val="404040"/>
                </a:solidFill>
                <a:latin typeface="Trebuchet MS" panose="020B0603020202020204" pitchFamily="34" charset="0"/>
              </a:rPr>
            </a:br>
            <a:r>
              <a:rPr lang="en-US" dirty="0">
                <a:solidFill>
                  <a:srgbClr val="404040"/>
                </a:solidFill>
                <a:latin typeface="Trebuchet MS" panose="020B0603020202020204" pitchFamily="34" charset="0"/>
              </a:rPr>
              <a:t>well as for community water supply.</a:t>
            </a:r>
            <a:r>
              <a:rPr lang="en-US" dirty="0"/>
              <a:t> </a:t>
            </a:r>
            <a:br>
              <a:rPr lang="en-US" dirty="0"/>
            </a:br>
            <a:endParaRPr lang="en-IN" dirty="0"/>
          </a:p>
        </p:txBody>
      </p:sp>
    </p:spTree>
    <p:extLst>
      <p:ext uri="{BB962C8B-B14F-4D97-AF65-F5344CB8AC3E}">
        <p14:creationId xmlns:p14="http://schemas.microsoft.com/office/powerpoint/2010/main" val="19519478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73848" y="295515"/>
            <a:ext cx="10144654" cy="999885"/>
          </a:xfrm>
        </p:spPr>
        <p:txBody>
          <a:bodyPr/>
          <a:lstStyle/>
          <a:p>
            <a:pPr algn="ctr"/>
            <a:r>
              <a:rPr lang="en-IN" sz="3200" b="1" u="sng" dirty="0">
                <a:solidFill>
                  <a:srgbClr val="00B0F0"/>
                </a:solidFill>
                <a:latin typeface="Garamond-Bold"/>
              </a:rPr>
              <a:t>Mechanism of Nalgonda technique</a:t>
            </a:r>
            <a:r>
              <a:rPr lang="en-IN" sz="1800" b="1" dirty="0">
                <a:solidFill>
                  <a:srgbClr val="00B0F0"/>
                </a:solidFill>
                <a:latin typeface="Garamond-Bold"/>
              </a:rPr>
              <a:t/>
            </a:r>
            <a:br>
              <a:rPr lang="en-IN" sz="1800" b="1" dirty="0">
                <a:solidFill>
                  <a:srgbClr val="00B0F0"/>
                </a:solidFill>
                <a:latin typeface="Garamond-Bold"/>
              </a:rPr>
            </a:br>
            <a:endParaRPr lang="en-IN" dirty="0"/>
          </a:p>
        </p:txBody>
      </p:sp>
      <p:sp>
        <p:nvSpPr>
          <p:cNvPr id="5" name="TextBox 4"/>
          <p:cNvSpPr txBox="1"/>
          <p:nvPr/>
        </p:nvSpPr>
        <p:spPr>
          <a:xfrm>
            <a:off x="1" y="1440873"/>
            <a:ext cx="5805054" cy="5355312"/>
          </a:xfrm>
          <a:prstGeom prst="rect">
            <a:avLst/>
          </a:prstGeom>
          <a:noFill/>
        </p:spPr>
        <p:txBody>
          <a:bodyPr wrap="square" rtlCol="0">
            <a:spAutoFit/>
          </a:bodyPr>
          <a:lstStyle/>
          <a:p>
            <a:r>
              <a:rPr lang="en-US" dirty="0" smtClean="0">
                <a:solidFill>
                  <a:srgbClr val="FF0000"/>
                </a:solidFill>
                <a:latin typeface="ArialMT"/>
              </a:rPr>
              <a:t>1&gt;&gt;&gt;&gt;</a:t>
            </a:r>
            <a:endParaRPr lang="en-IN" dirty="0" smtClean="0">
              <a:solidFill>
                <a:srgbClr val="FF0000"/>
              </a:solidFill>
              <a:latin typeface="ArialMT"/>
            </a:endParaRPr>
          </a:p>
          <a:p>
            <a:r>
              <a:rPr lang="en-IN" dirty="0" smtClean="0">
                <a:solidFill>
                  <a:srgbClr val="FF0000"/>
                </a:solidFill>
                <a:latin typeface="ArialMT"/>
              </a:rPr>
              <a:t>–</a:t>
            </a:r>
            <a:r>
              <a:rPr lang="en-IN" b="1" dirty="0">
                <a:solidFill>
                  <a:srgbClr val="FF0000"/>
                </a:solidFill>
                <a:latin typeface="Garamond-Bold"/>
              </a:rPr>
              <a:t>Rapid mix:- </a:t>
            </a:r>
            <a:r>
              <a:rPr lang="en-IN" dirty="0">
                <a:solidFill>
                  <a:srgbClr val="000000"/>
                </a:solidFill>
                <a:latin typeface="Garamond" panose="02020404030301010803" pitchFamily="18" charset="0"/>
              </a:rPr>
              <a:t>provides thorough mixing of </a:t>
            </a:r>
            <a:r>
              <a:rPr lang="en-IN" dirty="0" smtClean="0">
                <a:solidFill>
                  <a:srgbClr val="000000"/>
                </a:solidFill>
                <a:latin typeface="Garamond" panose="02020404030301010803" pitchFamily="18" charset="0"/>
              </a:rPr>
              <a:t>chemicals</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The unit holds 22 </a:t>
            </a:r>
            <a:r>
              <a:rPr lang="en-US" dirty="0" err="1">
                <a:latin typeface="Arial" panose="020B0604020202020204" pitchFamily="34" charset="0"/>
                <a:cs typeface="Arial" panose="020B0604020202020204" pitchFamily="34" charset="0"/>
              </a:rPr>
              <a:t>litres</a:t>
            </a:r>
            <a:r>
              <a:rPr lang="en-US" dirty="0">
                <a:latin typeface="Arial" panose="020B0604020202020204" pitchFamily="34" charset="0"/>
                <a:cs typeface="Arial" panose="020B0604020202020204" pitchFamily="34" charset="0"/>
              </a:rPr>
              <a:t> of water, which is filled into </a:t>
            </a:r>
            <a:r>
              <a:rPr lang="en-US" dirty="0" smtClean="0">
                <a:latin typeface="Arial" panose="020B0604020202020204" pitchFamily="34" charset="0"/>
                <a:cs typeface="Arial" panose="020B0604020202020204" pitchFamily="34" charset="0"/>
              </a:rPr>
              <a:t>the upper </a:t>
            </a:r>
            <a:r>
              <a:rPr lang="en-US" dirty="0">
                <a:latin typeface="Arial" panose="020B0604020202020204" pitchFamily="34" charset="0"/>
                <a:cs typeface="Arial" panose="020B0604020202020204" pitchFamily="34" charset="0"/>
              </a:rPr>
              <a:t>chamber</a:t>
            </a:r>
            <a:r>
              <a:rPr lang="en-US" dirty="0" smtClean="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Rapid mixing is an operation by which the coagulant </a:t>
            </a:r>
            <a:r>
              <a:rPr lang="en-US" dirty="0" smtClean="0">
                <a:latin typeface="Arial" panose="020B0604020202020204" pitchFamily="34" charset="0"/>
                <a:cs typeface="Arial" panose="020B0604020202020204" pitchFamily="34" charset="0"/>
              </a:rPr>
              <a:t>is rapidly </a:t>
            </a:r>
            <a:r>
              <a:rPr lang="en-US" dirty="0">
                <a:latin typeface="Arial" panose="020B0604020202020204" pitchFamily="34" charset="0"/>
                <a:cs typeface="Arial" panose="020B0604020202020204" pitchFamily="34" charset="0"/>
              </a:rPr>
              <a:t>and uniformly dispersed through out a single </a:t>
            </a:r>
            <a:r>
              <a:rPr lang="en-US" dirty="0" smtClean="0">
                <a:latin typeface="Arial" panose="020B0604020202020204" pitchFamily="34" charset="0"/>
                <a:cs typeface="Arial" panose="020B0604020202020204" pitchFamily="34" charset="0"/>
              </a:rPr>
              <a:t>or multiple phase system</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It is rapidly mixed for a period of 30 to 60 sec with speed </a:t>
            </a:r>
            <a:r>
              <a:rPr lang="en-US" dirty="0" smtClean="0">
                <a:latin typeface="Arial" panose="020B0604020202020204" pitchFamily="34" charset="0"/>
                <a:cs typeface="Arial" panose="020B0604020202020204" pitchFamily="34" charset="0"/>
              </a:rPr>
              <a:t>of 10 </a:t>
            </a:r>
            <a:r>
              <a:rPr lang="en-US" dirty="0">
                <a:latin typeface="Arial" panose="020B0604020202020204" pitchFamily="34" charset="0"/>
                <a:cs typeface="Arial" panose="020B0604020202020204" pitchFamily="34" charset="0"/>
              </a:rPr>
              <a:t>to 20 rpm so that the coagulant is rapidly and </a:t>
            </a:r>
            <a:r>
              <a:rPr lang="en-US" dirty="0" smtClean="0">
                <a:latin typeface="Arial" panose="020B0604020202020204" pitchFamily="34" charset="0"/>
                <a:cs typeface="Arial" panose="020B0604020202020204" pitchFamily="34" charset="0"/>
              </a:rPr>
              <a:t>uniformly dispersed.</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This help in the formation of micro flocs and result in </a:t>
            </a:r>
            <a:r>
              <a:rPr lang="en-US" dirty="0" smtClean="0">
                <a:latin typeface="Arial" panose="020B0604020202020204" pitchFamily="34" charset="0"/>
                <a:cs typeface="Arial" panose="020B0604020202020204" pitchFamily="34" charset="0"/>
              </a:rPr>
              <a:t>proper utilization </a:t>
            </a:r>
            <a:r>
              <a:rPr lang="en-US" dirty="0">
                <a:latin typeface="Arial" panose="020B0604020202020204" pitchFamily="34" charset="0"/>
                <a:cs typeface="Arial" panose="020B0604020202020204" pitchFamily="34" charset="0"/>
              </a:rPr>
              <a:t>of chemical coagulant. </a:t>
            </a:r>
            <a:br>
              <a:rPr lang="en-US" dirty="0">
                <a:latin typeface="Arial" panose="020B0604020202020204" pitchFamily="34" charset="0"/>
                <a:cs typeface="Arial" panose="020B0604020202020204" pitchFamily="34" charset="0"/>
              </a:rPr>
            </a:br>
            <a:endParaRPr lang="en-IN" dirty="0" smtClean="0">
              <a:solidFill>
                <a:srgbClr val="000000"/>
              </a:solidFill>
              <a:latin typeface="Garamond" panose="02020404030301010803" pitchFamily="18" charset="0"/>
            </a:endParaRPr>
          </a:p>
          <a:p>
            <a:r>
              <a:rPr lang="en-IN" dirty="0" smtClean="0">
                <a:solidFill>
                  <a:srgbClr val="000000"/>
                </a:solidFill>
                <a:latin typeface="Garamond" panose="02020404030301010803" pitchFamily="18" charset="0"/>
              </a:rPr>
              <a:t> </a:t>
            </a:r>
            <a:r>
              <a:rPr lang="en-IN" dirty="0">
                <a:solidFill>
                  <a:srgbClr val="000000"/>
                </a:solidFill>
                <a:latin typeface="Garamond" panose="02020404030301010803" pitchFamily="18" charset="0"/>
              </a:rPr>
              <a:t/>
            </a:r>
            <a:br>
              <a:rPr lang="en-IN" dirty="0">
                <a:solidFill>
                  <a:srgbClr val="000000"/>
                </a:solidFill>
                <a:latin typeface="Garamond" panose="02020404030301010803" pitchFamily="18" charset="0"/>
              </a:rPr>
            </a:br>
            <a:endParaRPr lang="en-IN" dirty="0"/>
          </a:p>
          <a:p>
            <a:endParaRPr lang="en-IN" dirty="0"/>
          </a:p>
        </p:txBody>
      </p:sp>
      <p:sp>
        <p:nvSpPr>
          <p:cNvPr id="6" name="TextBox 5"/>
          <p:cNvSpPr txBox="1"/>
          <p:nvPr/>
        </p:nvSpPr>
        <p:spPr>
          <a:xfrm>
            <a:off x="6788727" y="1295400"/>
            <a:ext cx="5403273" cy="5355312"/>
          </a:xfrm>
          <a:prstGeom prst="rect">
            <a:avLst/>
          </a:prstGeom>
          <a:noFill/>
        </p:spPr>
        <p:txBody>
          <a:bodyPr wrap="square" rtlCol="0">
            <a:spAutoFit/>
          </a:bodyPr>
          <a:lstStyle/>
          <a:p>
            <a:r>
              <a:rPr lang="en-US" dirty="0" smtClean="0">
                <a:solidFill>
                  <a:srgbClr val="FF0000"/>
                </a:solidFill>
              </a:rPr>
              <a:t>2&gt;&gt;&gt;&gt;</a:t>
            </a:r>
          </a:p>
          <a:p>
            <a:r>
              <a:rPr lang="en-IN" dirty="0">
                <a:solidFill>
                  <a:srgbClr val="FF0000"/>
                </a:solidFill>
                <a:latin typeface="ArialMT"/>
              </a:rPr>
              <a:t>–</a:t>
            </a:r>
            <a:r>
              <a:rPr lang="en-IN" b="1" dirty="0">
                <a:solidFill>
                  <a:srgbClr val="FF0000"/>
                </a:solidFill>
                <a:latin typeface="Arial" panose="020B0604020202020204" pitchFamily="34" charset="0"/>
                <a:cs typeface="Arial" panose="020B0604020202020204" pitchFamily="34" charset="0"/>
              </a:rPr>
              <a:t>Flocculation:- </a:t>
            </a:r>
            <a:r>
              <a:rPr lang="en-US" dirty="0">
                <a:latin typeface="Arial" panose="020B0604020202020204" pitchFamily="34" charset="0"/>
                <a:cs typeface="Arial" panose="020B0604020202020204" pitchFamily="34" charset="0"/>
              </a:rPr>
              <a:t>It is the 2nd stage of the formation of </a:t>
            </a:r>
            <a:r>
              <a:rPr lang="en-US" dirty="0" smtClean="0">
                <a:latin typeface="Arial" panose="020B0604020202020204" pitchFamily="34" charset="0"/>
                <a:cs typeface="Arial" panose="020B0604020202020204" pitchFamily="34" charset="0"/>
              </a:rPr>
              <a:t>suitable particles(flocs</a:t>
            </a:r>
            <a:r>
              <a:rPr lang="en-US" dirty="0">
                <a:latin typeface="Arial" panose="020B0604020202020204" pitchFamily="34" charset="0"/>
                <a:cs typeface="Arial" panose="020B0604020202020204" pitchFamily="34" charset="0"/>
              </a:rPr>
              <a:t>) from destabilized colloidal </a:t>
            </a:r>
            <a:r>
              <a:rPr lang="en-US" dirty="0" smtClean="0">
                <a:latin typeface="Arial" panose="020B0604020202020204" pitchFamily="34" charset="0"/>
                <a:cs typeface="Arial" panose="020B0604020202020204" pitchFamily="34" charset="0"/>
              </a:rPr>
              <a:t>size particles.</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It is achieved by gentle and prolonged mixing for </a:t>
            </a:r>
            <a:r>
              <a:rPr lang="en-US" dirty="0" smtClean="0">
                <a:latin typeface="Arial" panose="020B0604020202020204" pitchFamily="34" charset="0"/>
                <a:cs typeface="Arial" panose="020B0604020202020204" pitchFamily="34" charset="0"/>
              </a:rPr>
              <a:t>a period </a:t>
            </a:r>
            <a:r>
              <a:rPr lang="en-US" dirty="0">
                <a:latin typeface="Arial" panose="020B0604020202020204" pitchFamily="34" charset="0"/>
                <a:cs typeface="Arial" panose="020B0604020202020204" pitchFamily="34" charset="0"/>
              </a:rPr>
              <a:t>of 10 to 15 min with the speed of 2 to 4 rpm.</a:t>
            </a:r>
            <a:endParaRPr lang="en-IN" dirty="0">
              <a:solidFill>
                <a:srgbClr val="000000"/>
              </a:solidFill>
              <a:latin typeface="Arial" panose="020B0604020202020204" pitchFamily="34" charset="0"/>
              <a:cs typeface="Arial" panose="020B0604020202020204" pitchFamily="34" charset="0"/>
            </a:endParaRPr>
          </a:p>
          <a:p>
            <a:r>
              <a:rPr lang="en-IN" dirty="0">
                <a:solidFill>
                  <a:srgbClr val="000000"/>
                </a:solidFill>
                <a:latin typeface="Arial" panose="020B0604020202020204" pitchFamily="34" charset="0"/>
                <a:cs typeface="Arial" panose="020B0604020202020204" pitchFamily="34" charset="0"/>
              </a:rPr>
              <a:t/>
            </a:r>
            <a:br>
              <a:rPr lang="en-IN" dirty="0">
                <a:solidFill>
                  <a:srgbClr val="000000"/>
                </a:solidFill>
                <a:latin typeface="Arial" panose="020B0604020202020204" pitchFamily="34" charset="0"/>
                <a:cs typeface="Arial" panose="020B0604020202020204" pitchFamily="34" charset="0"/>
              </a:rPr>
            </a:br>
            <a:r>
              <a:rPr lang="en-IN" dirty="0">
                <a:solidFill>
                  <a:srgbClr val="000000"/>
                </a:solidFill>
                <a:latin typeface="Arial" panose="020B0604020202020204" pitchFamily="34" charset="0"/>
                <a:cs typeface="Arial" panose="020B0604020202020204" pitchFamily="34" charset="0"/>
              </a:rPr>
              <a:t>• combination of </a:t>
            </a:r>
            <a:r>
              <a:rPr lang="en-IN" dirty="0">
                <a:solidFill>
                  <a:srgbClr val="0070C0"/>
                </a:solidFill>
                <a:latin typeface="Arial" panose="020B0604020202020204" pitchFamily="34" charset="0"/>
                <a:cs typeface="Arial" panose="020B0604020202020204" pitchFamily="34" charset="0"/>
              </a:rPr>
              <a:t>poly </a:t>
            </a:r>
            <a:r>
              <a:rPr lang="en-IN" dirty="0" err="1">
                <a:solidFill>
                  <a:srgbClr val="0070C0"/>
                </a:solidFill>
                <a:latin typeface="Arial" panose="020B0604020202020204" pitchFamily="34" charset="0"/>
                <a:cs typeface="Arial" panose="020B0604020202020204" pitchFamily="34" charset="0"/>
              </a:rPr>
              <a:t>hydroxy</a:t>
            </a:r>
            <a:r>
              <a:rPr lang="en-IN" dirty="0">
                <a:solidFill>
                  <a:srgbClr val="0070C0"/>
                </a:solidFill>
                <a:latin typeface="Arial" panose="020B0604020202020204" pitchFamily="34" charset="0"/>
                <a:cs typeface="Arial" panose="020B0604020202020204" pitchFamily="34" charset="0"/>
              </a:rPr>
              <a:t> </a:t>
            </a:r>
            <a:r>
              <a:rPr lang="en-IN" dirty="0" err="1">
                <a:solidFill>
                  <a:srgbClr val="0070C0"/>
                </a:solidFill>
                <a:latin typeface="Arial" panose="020B0604020202020204" pitchFamily="34" charset="0"/>
                <a:cs typeface="Arial" panose="020B0604020202020204" pitchFamily="34" charset="0"/>
              </a:rPr>
              <a:t>aluminum</a:t>
            </a:r>
            <a:r>
              <a:rPr lang="en-IN" dirty="0">
                <a:solidFill>
                  <a:srgbClr val="0070C0"/>
                </a:solidFill>
                <a:latin typeface="Arial" panose="020B0604020202020204" pitchFamily="34" charset="0"/>
                <a:cs typeface="Arial" panose="020B0604020202020204" pitchFamily="34" charset="0"/>
              </a:rPr>
              <a:t> complex </a:t>
            </a:r>
            <a:r>
              <a:rPr lang="en-IN" dirty="0" smtClean="0">
                <a:solidFill>
                  <a:srgbClr val="0070C0"/>
                </a:solidFill>
                <a:latin typeface="Arial" panose="020B0604020202020204" pitchFamily="34" charset="0"/>
                <a:cs typeface="Arial" panose="020B0604020202020204" pitchFamily="34" charset="0"/>
              </a:rPr>
              <a:t>with fluoride </a:t>
            </a:r>
            <a:r>
              <a:rPr lang="en-IN" dirty="0">
                <a:solidFill>
                  <a:srgbClr val="000000"/>
                </a:solidFill>
                <a:latin typeface="Arial" panose="020B0604020202020204" pitchFamily="34" charset="0"/>
                <a:cs typeface="Arial" panose="020B0604020202020204" pitchFamily="34" charset="0"/>
              </a:rPr>
              <a:t>&amp; </a:t>
            </a:r>
            <a:r>
              <a:rPr lang="en-IN" dirty="0">
                <a:solidFill>
                  <a:srgbClr val="0070C0"/>
                </a:solidFill>
                <a:latin typeface="Arial" panose="020B0604020202020204" pitchFamily="34" charset="0"/>
                <a:cs typeface="Arial" panose="020B0604020202020204" pitchFamily="34" charset="0"/>
              </a:rPr>
              <a:t>polymeric </a:t>
            </a:r>
            <a:r>
              <a:rPr lang="en-IN" dirty="0" err="1">
                <a:solidFill>
                  <a:srgbClr val="0070C0"/>
                </a:solidFill>
                <a:latin typeface="Arial" panose="020B0604020202020204" pitchFamily="34" charset="0"/>
                <a:cs typeface="Arial" panose="020B0604020202020204" pitchFamily="34" charset="0"/>
              </a:rPr>
              <a:t>aluminum</a:t>
            </a:r>
            <a:r>
              <a:rPr lang="en-IN" dirty="0">
                <a:solidFill>
                  <a:srgbClr val="0070C0"/>
                </a:solidFill>
                <a:latin typeface="Arial" panose="020B0604020202020204" pitchFamily="34" charset="0"/>
                <a:cs typeface="Arial" panose="020B0604020202020204" pitchFamily="34" charset="0"/>
              </a:rPr>
              <a:t> hydroxides </a:t>
            </a:r>
            <a:r>
              <a:rPr lang="en-IN" dirty="0">
                <a:solidFill>
                  <a:srgbClr val="000000"/>
                </a:solidFill>
                <a:latin typeface="Arial" panose="020B0604020202020204" pitchFamily="34" charset="0"/>
                <a:cs typeface="Arial" panose="020B0604020202020204" pitchFamily="34" charset="0"/>
              </a:rPr>
              <a:t>are </a:t>
            </a:r>
            <a:r>
              <a:rPr lang="en-IN" dirty="0" smtClean="0">
                <a:solidFill>
                  <a:srgbClr val="000000"/>
                </a:solidFill>
                <a:latin typeface="Arial" panose="020B0604020202020204" pitchFamily="34" charset="0"/>
                <a:cs typeface="Arial" panose="020B0604020202020204" pitchFamily="34" charset="0"/>
              </a:rPr>
              <a:t>formed (flocs)</a:t>
            </a:r>
          </a:p>
          <a:p>
            <a:r>
              <a:rPr lang="en-IN" dirty="0">
                <a:solidFill>
                  <a:srgbClr val="000000"/>
                </a:solidFill>
                <a:latin typeface="Arial" panose="020B0604020202020204" pitchFamily="34" charset="0"/>
                <a:cs typeface="Arial" panose="020B0604020202020204" pitchFamily="34" charset="0"/>
              </a:rPr>
              <a:t/>
            </a:r>
            <a:br>
              <a:rPr lang="en-IN" dirty="0">
                <a:solidFill>
                  <a:srgbClr val="000000"/>
                </a:solidFill>
                <a:latin typeface="Arial" panose="020B0604020202020204" pitchFamily="34" charset="0"/>
                <a:cs typeface="Arial" panose="020B0604020202020204" pitchFamily="34" charset="0"/>
              </a:rPr>
            </a:br>
            <a:r>
              <a:rPr lang="en-IN" dirty="0">
                <a:solidFill>
                  <a:srgbClr val="000000"/>
                </a:solidFill>
                <a:latin typeface="Arial" panose="020B0604020202020204" pitchFamily="34" charset="0"/>
                <a:cs typeface="Arial" panose="020B0604020202020204" pitchFamily="34" charset="0"/>
              </a:rPr>
              <a:t>• turbidity, </a:t>
            </a:r>
            <a:r>
              <a:rPr lang="en-IN" dirty="0" err="1">
                <a:solidFill>
                  <a:srgbClr val="000000"/>
                </a:solidFill>
                <a:latin typeface="Arial" panose="020B0604020202020204" pitchFamily="34" charset="0"/>
                <a:cs typeface="Arial" panose="020B0604020202020204" pitchFamily="34" charset="0"/>
              </a:rPr>
              <a:t>color</a:t>
            </a:r>
            <a:r>
              <a:rPr lang="en-IN" dirty="0">
                <a:solidFill>
                  <a:srgbClr val="000000"/>
                </a:solidFill>
                <a:latin typeface="Arial" panose="020B0604020202020204" pitchFamily="34" charset="0"/>
                <a:cs typeface="Arial" panose="020B0604020202020204" pitchFamily="34" charset="0"/>
              </a:rPr>
              <a:t> ,odour </a:t>
            </a:r>
            <a:r>
              <a:rPr lang="en-IN" dirty="0" smtClean="0">
                <a:solidFill>
                  <a:srgbClr val="000000"/>
                </a:solidFill>
                <a:latin typeface="Arial" panose="020B0604020202020204" pitchFamily="34" charset="0"/>
                <a:cs typeface="Arial" panose="020B0604020202020204" pitchFamily="34" charset="0"/>
              </a:rPr>
              <a:t> </a:t>
            </a:r>
            <a:r>
              <a:rPr lang="en-IN" dirty="0">
                <a:solidFill>
                  <a:srgbClr val="000000"/>
                </a:solidFill>
                <a:latin typeface="Arial" panose="020B0604020202020204" pitchFamily="34" charset="0"/>
                <a:cs typeface="Arial" panose="020B0604020202020204" pitchFamily="34" charset="0"/>
              </a:rPr>
              <a:t>removed; bacterial load</a:t>
            </a:r>
            <a:br>
              <a:rPr lang="en-IN" dirty="0">
                <a:solidFill>
                  <a:srgbClr val="000000"/>
                </a:solidFill>
                <a:latin typeface="Arial" panose="020B0604020202020204" pitchFamily="34" charset="0"/>
                <a:cs typeface="Arial" panose="020B0604020202020204" pitchFamily="34" charset="0"/>
              </a:rPr>
            </a:br>
            <a:r>
              <a:rPr lang="en-IN" dirty="0" smtClean="0">
                <a:solidFill>
                  <a:srgbClr val="000000"/>
                </a:solidFill>
                <a:latin typeface="Arial" panose="020B0604020202020204" pitchFamily="34" charset="0"/>
                <a:cs typeface="Arial" panose="020B0604020202020204" pitchFamily="34" charset="0"/>
              </a:rPr>
              <a:t>reduces</a:t>
            </a:r>
          </a:p>
          <a:p>
            <a:r>
              <a:rPr lang="en-IN" dirty="0">
                <a:solidFill>
                  <a:srgbClr val="000000"/>
                </a:solidFill>
                <a:latin typeface="Arial" panose="020B0604020202020204" pitchFamily="34" charset="0"/>
                <a:cs typeface="Arial" panose="020B0604020202020204" pitchFamily="34" charset="0"/>
              </a:rPr>
              <a:t/>
            </a:r>
            <a:br>
              <a:rPr lang="en-IN" dirty="0">
                <a:solidFill>
                  <a:srgbClr val="000000"/>
                </a:solidFill>
                <a:latin typeface="Arial" panose="020B0604020202020204" pitchFamily="34" charset="0"/>
                <a:cs typeface="Arial" panose="020B0604020202020204" pitchFamily="34" charset="0"/>
              </a:rPr>
            </a:br>
            <a:r>
              <a:rPr lang="en-IN" dirty="0">
                <a:solidFill>
                  <a:srgbClr val="000000"/>
                </a:solidFill>
                <a:latin typeface="Arial" panose="020B0604020202020204" pitchFamily="34" charset="0"/>
                <a:cs typeface="Arial" panose="020B0604020202020204" pitchFamily="34" charset="0"/>
              </a:rPr>
              <a:t>• Lime ensures that residual </a:t>
            </a:r>
            <a:r>
              <a:rPr lang="en-IN" dirty="0" err="1">
                <a:solidFill>
                  <a:srgbClr val="000000"/>
                </a:solidFill>
                <a:latin typeface="Arial" panose="020B0604020202020204" pitchFamily="34" charset="0"/>
                <a:cs typeface="Arial" panose="020B0604020202020204" pitchFamily="34" charset="0"/>
              </a:rPr>
              <a:t>aluminum</a:t>
            </a:r>
            <a:r>
              <a:rPr lang="en-IN" dirty="0">
                <a:solidFill>
                  <a:srgbClr val="000000"/>
                </a:solidFill>
                <a:latin typeface="Arial" panose="020B0604020202020204" pitchFamily="34" charset="0"/>
                <a:cs typeface="Arial" panose="020B0604020202020204" pitchFamily="34" charset="0"/>
              </a:rPr>
              <a:t> does not </a:t>
            </a:r>
            <a:r>
              <a:rPr lang="en-IN" dirty="0" smtClean="0">
                <a:solidFill>
                  <a:srgbClr val="000000"/>
                </a:solidFill>
                <a:latin typeface="Arial" panose="020B0604020202020204" pitchFamily="34" charset="0"/>
                <a:cs typeface="Arial" panose="020B0604020202020204" pitchFamily="34" charset="0"/>
              </a:rPr>
              <a:t>remain in treated water</a:t>
            </a:r>
          </a:p>
          <a:p>
            <a:endParaRPr lang="en-US" dirty="0" smtClean="0"/>
          </a:p>
          <a:p>
            <a:endParaRPr lang="en-IN" dirty="0"/>
          </a:p>
        </p:txBody>
      </p:sp>
    </p:spTree>
    <p:extLst>
      <p:ext uri="{BB962C8B-B14F-4D97-AF65-F5344CB8AC3E}">
        <p14:creationId xmlns:p14="http://schemas.microsoft.com/office/powerpoint/2010/main" val="14914087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80328" y="1473692"/>
            <a:ext cx="10144654" cy="3306667"/>
          </a:xfrm>
        </p:spPr>
        <p:txBody>
          <a:bodyPr>
            <a:normAutofit lnSpcReduction="10000"/>
          </a:bodyPr>
          <a:lstStyle/>
          <a:p>
            <a:r>
              <a:rPr lang="en-US" b="1" dirty="0" smtClean="0">
                <a:solidFill>
                  <a:srgbClr val="FF0000"/>
                </a:solidFill>
              </a:rPr>
              <a:t>3&gt;&gt;&gt;&gt;</a:t>
            </a:r>
            <a:r>
              <a:rPr lang="en-US" dirty="0"/>
              <a:t/>
            </a:r>
            <a:br>
              <a:rPr lang="en-US" dirty="0"/>
            </a:br>
            <a:r>
              <a:rPr lang="en-US" sz="1800" b="1" dirty="0">
                <a:solidFill>
                  <a:srgbClr val="FF0000"/>
                </a:solidFill>
                <a:latin typeface="Arial" panose="020B0604020202020204" pitchFamily="34" charset="0"/>
                <a:cs typeface="Arial" panose="020B0604020202020204" pitchFamily="34" charset="0"/>
              </a:rPr>
              <a:t>Sedimentation :</a:t>
            </a: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It is the separation from the water by gravitational</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setting of suspended particles that are heavier than</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water</a:t>
            </a:r>
            <a:r>
              <a:rPr lang="en-US" sz="1800" dirty="0" smtClean="0">
                <a:latin typeface="Arial" panose="020B0604020202020204" pitchFamily="34" charset="0"/>
                <a:cs typeface="Arial" panose="020B0604020202020204" pitchFamily="34" charset="0"/>
              </a:rPr>
              <a:t>.</a:t>
            </a:r>
          </a:p>
          <a:p>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t>
            </a:r>
            <a:r>
              <a:rPr lang="en-US" sz="1800" dirty="0">
                <a:solidFill>
                  <a:srgbClr val="0070C0"/>
                </a:solidFill>
                <a:latin typeface="Arial" panose="020B0604020202020204" pitchFamily="34" charset="0"/>
                <a:cs typeface="Arial" panose="020B0604020202020204" pitchFamily="34" charset="0"/>
              </a:rPr>
              <a:t>Factors that affect sedimentation are:</a:t>
            </a: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a) </a:t>
            </a:r>
            <a:r>
              <a:rPr lang="en-US" sz="1800" dirty="0" err="1">
                <a:latin typeface="Arial" panose="020B0604020202020204" pitchFamily="34" charset="0"/>
                <a:cs typeface="Arial" panose="020B0604020202020204" pitchFamily="34" charset="0"/>
              </a:rPr>
              <a:t>Size,shape,density</a:t>
            </a:r>
            <a:r>
              <a:rPr lang="en-US" sz="1800" dirty="0">
                <a:latin typeface="Arial" panose="020B0604020202020204" pitchFamily="34" charset="0"/>
                <a:cs typeface="Arial" panose="020B0604020202020204" pitchFamily="34" charset="0"/>
              </a:rPr>
              <a:t> and nature of particles</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b) </a:t>
            </a:r>
            <a:r>
              <a:rPr lang="en-US" sz="1800" dirty="0" err="1">
                <a:latin typeface="Arial" panose="020B0604020202020204" pitchFamily="34" charset="0"/>
                <a:cs typeface="Arial" panose="020B0604020202020204" pitchFamily="34" charset="0"/>
              </a:rPr>
              <a:t>Viscosity,density</a:t>
            </a:r>
            <a:r>
              <a:rPr lang="en-US" sz="1800" dirty="0">
                <a:latin typeface="Arial" panose="020B0604020202020204" pitchFamily="34" charset="0"/>
                <a:cs typeface="Arial" panose="020B0604020202020204" pitchFamily="34" charset="0"/>
              </a:rPr>
              <a:t> and temperature of water.</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c) Surface over flow rate.</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d) Velocity of flow.</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e) Effective depth of settling zone. </a:t>
            </a:r>
            <a:br>
              <a:rPr lang="en-US" sz="1800" dirty="0">
                <a:latin typeface="Arial" panose="020B0604020202020204" pitchFamily="34" charset="0"/>
                <a:cs typeface="Arial" panose="020B0604020202020204" pitchFamily="34" charset="0"/>
              </a:rPr>
            </a:br>
            <a:endParaRPr lang="en-IN" sz="1800" dirty="0">
              <a:latin typeface="Arial" panose="020B0604020202020204" pitchFamily="34" charset="0"/>
              <a:cs typeface="Arial" panose="020B0604020202020204" pitchFamily="34" charset="0"/>
            </a:endParaRPr>
          </a:p>
        </p:txBody>
      </p:sp>
      <p:sp>
        <p:nvSpPr>
          <p:cNvPr id="4" name="Rectangle 3"/>
          <p:cNvSpPr/>
          <p:nvPr/>
        </p:nvSpPr>
        <p:spPr>
          <a:xfrm>
            <a:off x="6664036" y="810041"/>
            <a:ext cx="5073094" cy="3416320"/>
          </a:xfrm>
          <a:prstGeom prst="rect">
            <a:avLst/>
          </a:prstGeom>
        </p:spPr>
        <p:txBody>
          <a:bodyPr wrap="square">
            <a:spAutoFit/>
          </a:bodyPr>
          <a:lstStyle/>
          <a:p>
            <a:r>
              <a:rPr lang="en-IN" b="1" dirty="0" smtClean="0">
                <a:solidFill>
                  <a:srgbClr val="FF0000"/>
                </a:solidFill>
              </a:rPr>
              <a:t>4&gt;&gt;&gt;&gt;</a:t>
            </a:r>
            <a:r>
              <a:rPr lang="en-IN" b="1" dirty="0">
                <a:solidFill>
                  <a:srgbClr val="FF0000"/>
                </a:solidFill>
              </a:rPr>
              <a:t/>
            </a:r>
            <a:br>
              <a:rPr lang="en-IN" b="1" dirty="0">
                <a:solidFill>
                  <a:srgbClr val="FF0000"/>
                </a:solidFill>
              </a:rPr>
            </a:br>
            <a:r>
              <a:rPr lang="en-US" b="1" dirty="0">
                <a:solidFill>
                  <a:srgbClr val="FF0000"/>
                </a:solidFill>
                <a:latin typeface="Arial" panose="020B0604020202020204" pitchFamily="34" charset="0"/>
                <a:cs typeface="Arial" panose="020B0604020202020204" pitchFamily="34" charset="0"/>
              </a:rPr>
              <a:t>Filtration:</a:t>
            </a:r>
            <a:br>
              <a:rPr lang="en-US" b="1" dirty="0">
                <a:solidFill>
                  <a:srgbClr val="FF0000"/>
                </a:solidFill>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It is the process of separating suspended and </a:t>
            </a:r>
            <a:r>
              <a:rPr lang="en-US" dirty="0" smtClean="0">
                <a:latin typeface="Arial" panose="020B0604020202020204" pitchFamily="34" charset="0"/>
                <a:cs typeface="Arial" panose="020B0604020202020204" pitchFamily="34" charset="0"/>
              </a:rPr>
              <a:t>colloidal impurities </a:t>
            </a:r>
            <a:r>
              <a:rPr lang="en-US" dirty="0">
                <a:latin typeface="Arial" panose="020B0604020202020204" pitchFamily="34" charset="0"/>
                <a:cs typeface="Arial" panose="020B0604020202020204" pitchFamily="34" charset="0"/>
              </a:rPr>
              <a:t>from water by passes through a </a:t>
            </a:r>
            <a:r>
              <a:rPr lang="en-US" dirty="0" smtClean="0">
                <a:latin typeface="Arial" panose="020B0604020202020204" pitchFamily="34" charset="0"/>
                <a:cs typeface="Arial" panose="020B0604020202020204" pitchFamily="34" charset="0"/>
              </a:rPr>
              <a:t>porous media.</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The flocculated water is allowed to settle and </a:t>
            </a:r>
            <a:r>
              <a:rPr lang="en-US" dirty="0" smtClean="0">
                <a:latin typeface="Arial" panose="020B0604020202020204" pitchFamily="34" charset="0"/>
                <a:cs typeface="Arial" panose="020B0604020202020204" pitchFamily="34" charset="0"/>
              </a:rPr>
              <a:t>filter through </a:t>
            </a:r>
            <a:r>
              <a:rPr lang="en-US" dirty="0">
                <a:latin typeface="Arial" panose="020B0604020202020204" pitchFamily="34" charset="0"/>
                <a:cs typeface="Arial" panose="020B0604020202020204" pitchFamily="34" charset="0"/>
              </a:rPr>
              <a:t>fullers earth candle overnight</a:t>
            </a:r>
            <a:r>
              <a:rPr lang="en-US" dirty="0" smtClean="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Treated water will be available for drinking </a:t>
            </a:r>
            <a:r>
              <a:rPr lang="en-US" dirty="0" smtClean="0">
                <a:latin typeface="Arial" panose="020B0604020202020204" pitchFamily="34" charset="0"/>
                <a:cs typeface="Arial" panose="020B0604020202020204" pitchFamily="34" charset="0"/>
              </a:rPr>
              <a:t>and cooking </a:t>
            </a:r>
            <a:r>
              <a:rPr lang="en-US" dirty="0">
                <a:latin typeface="Arial" panose="020B0604020202020204" pitchFamily="34" charset="0"/>
                <a:cs typeface="Arial" panose="020B0604020202020204" pitchFamily="34" charset="0"/>
              </a:rPr>
              <a:t>with desire level of fluoride </a:t>
            </a:r>
            <a:br>
              <a:rPr lang="en-US" dirty="0">
                <a:latin typeface="Arial" panose="020B0604020202020204" pitchFamily="34" charset="0"/>
                <a:cs typeface="Arial" panose="020B0604020202020204" pitchFamily="34" charset="0"/>
              </a:rPr>
            </a:br>
            <a:endParaRPr lang="en-IN" dirty="0">
              <a:latin typeface="Arial" panose="020B0604020202020204" pitchFamily="34" charset="0"/>
              <a:cs typeface="Arial" panose="020B0604020202020204" pitchFamily="34" charset="0"/>
            </a:endParaRPr>
          </a:p>
        </p:txBody>
      </p:sp>
      <p:sp>
        <p:nvSpPr>
          <p:cNvPr id="5" name="TextBox 4"/>
          <p:cNvSpPr txBox="1"/>
          <p:nvPr/>
        </p:nvSpPr>
        <p:spPr>
          <a:xfrm>
            <a:off x="1172656" y="4269828"/>
            <a:ext cx="3594216" cy="2123658"/>
          </a:xfrm>
          <a:prstGeom prst="rect">
            <a:avLst/>
          </a:prstGeom>
          <a:noFill/>
        </p:spPr>
        <p:txBody>
          <a:bodyPr wrap="square" rtlCol="0">
            <a:spAutoFit/>
          </a:bodyPr>
          <a:lstStyle/>
          <a:p>
            <a:r>
              <a:rPr lang="en-US" b="1" dirty="0" smtClean="0">
                <a:solidFill>
                  <a:srgbClr val="FF0000"/>
                </a:solidFill>
              </a:rPr>
              <a:t>5&gt;&gt;&gt;&gt;  Disinfection </a:t>
            </a:r>
            <a:r>
              <a:rPr lang="en-US" b="1" dirty="0">
                <a:solidFill>
                  <a:srgbClr val="FF0000"/>
                </a:solidFill>
              </a:rPr>
              <a:t>:- </a:t>
            </a:r>
            <a:r>
              <a:rPr lang="en-US" b="1" dirty="0" err="1"/>
              <a:t>rechlorinated</a:t>
            </a:r>
            <a:r>
              <a:rPr lang="en-US" b="1" dirty="0"/>
              <a:t> with </a:t>
            </a:r>
            <a:r>
              <a:rPr lang="en-US" b="1" dirty="0" smtClean="0"/>
              <a:t>bleaching   powder </a:t>
            </a:r>
            <a:r>
              <a:rPr lang="en-US" b="1" dirty="0"/>
              <a:t>before distribution</a:t>
            </a:r>
            <a:r>
              <a:rPr lang="en-US" sz="4800" dirty="0"/>
              <a:t> </a:t>
            </a:r>
            <a:br>
              <a:rPr lang="en-US" sz="4800" dirty="0"/>
            </a:br>
            <a:endParaRPr lang="en-IN" sz="4800" dirty="0"/>
          </a:p>
        </p:txBody>
      </p:sp>
      <p:pic>
        <p:nvPicPr>
          <p:cNvPr id="9" name="Picture 8"/>
          <p:cNvPicPr>
            <a:picLocks noChangeAspect="1"/>
          </p:cNvPicPr>
          <p:nvPr/>
        </p:nvPicPr>
        <p:blipFill rotWithShape="1">
          <a:blip r:embed="rId3"/>
          <a:srcRect l="6940" t="27105" r="5192" b="14316"/>
          <a:stretch/>
        </p:blipFill>
        <p:spPr>
          <a:xfrm>
            <a:off x="5359200" y="4037571"/>
            <a:ext cx="6832800" cy="2588172"/>
          </a:xfrm>
          <a:prstGeom prst="rect">
            <a:avLst/>
          </a:prstGeom>
        </p:spPr>
      </p:pic>
    </p:spTree>
    <p:extLst>
      <p:ext uri="{BB962C8B-B14F-4D97-AF65-F5344CB8AC3E}">
        <p14:creationId xmlns:p14="http://schemas.microsoft.com/office/powerpoint/2010/main" val="4293492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749" y="4031673"/>
            <a:ext cx="10146186" cy="3078939"/>
          </a:xfrm>
        </p:spPr>
        <p:txBody>
          <a:bodyPr>
            <a:noAutofit/>
          </a:bodyPr>
          <a:lstStyle/>
          <a:p>
            <a:r>
              <a:rPr lang="en-US" sz="1800" b="1" cap="none" dirty="0">
                <a:latin typeface="Arial" panose="020B0604020202020204" pitchFamily="34" charset="0"/>
                <a:cs typeface="Arial" panose="020B0604020202020204" pitchFamily="34" charset="0"/>
              </a:rPr>
              <a:t>D</a:t>
            </a:r>
            <a:r>
              <a:rPr lang="en-US" sz="1800" b="1" cap="none" dirty="0" smtClean="0">
                <a:latin typeface="Arial" panose="020B0604020202020204" pitchFamily="34" charset="0"/>
                <a:cs typeface="Arial" panose="020B0604020202020204" pitchFamily="34" charset="0"/>
              </a:rPr>
              <a:t>omestic </a:t>
            </a:r>
            <a:r>
              <a:rPr lang="en-US" sz="1800" b="1" cap="none" dirty="0" err="1">
                <a:latin typeface="Arial" panose="020B0604020202020204" pitchFamily="34" charset="0"/>
                <a:cs typeface="Arial" panose="020B0604020202020204" pitchFamily="34" charset="0"/>
              </a:rPr>
              <a:t>D</a:t>
            </a:r>
            <a:r>
              <a:rPr lang="en-US" sz="1800" b="1" cap="none" dirty="0" err="1" smtClean="0">
                <a:latin typeface="Arial" panose="020B0604020202020204" pitchFamily="34" charset="0"/>
                <a:cs typeface="Arial" panose="020B0604020202020204" pitchFamily="34" charset="0"/>
              </a:rPr>
              <a:t>efluoridation</a:t>
            </a:r>
            <a:r>
              <a:rPr lang="en-US" sz="1800" b="1" cap="none" dirty="0" smtClean="0">
                <a:latin typeface="Arial" panose="020B0604020202020204" pitchFamily="34" charset="0"/>
                <a:cs typeface="Arial" panose="020B0604020202020204" pitchFamily="34" charset="0"/>
              </a:rPr>
              <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t>
            </a: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carried out in a container( bucket)– 40lts capacity with tap 3-5 cm above the bottom</a:t>
            </a:r>
            <a:br>
              <a:rPr lang="en-US" sz="1800" b="1" cap="none" dirty="0" smtClean="0">
                <a:latin typeface="Arial" panose="020B0604020202020204" pitchFamily="34" charset="0"/>
                <a:cs typeface="Arial" panose="020B0604020202020204" pitchFamily="34" charset="0"/>
              </a:rPr>
            </a:br>
            <a:r>
              <a:rPr lang="en-US" sz="1800" b="1" cap="none" dirty="0" smtClean="0">
                <a:latin typeface="Arial" panose="020B0604020202020204" pitchFamily="34" charset="0"/>
                <a:cs typeface="Arial" panose="020B0604020202020204" pitchFamily="34" charset="0"/>
              </a:rPr>
              <a:t>  </a:t>
            </a: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the raw water in the container is mixed with adequate amount of aluminum </a:t>
            </a:r>
            <a:r>
              <a:rPr lang="en-US" sz="1800" b="1" cap="none" dirty="0" err="1" smtClean="0">
                <a:latin typeface="Arial" panose="020B0604020202020204" pitchFamily="34" charset="0"/>
                <a:cs typeface="Arial" panose="020B0604020202020204" pitchFamily="34" charset="0"/>
              </a:rPr>
              <a:t>sulphate</a:t>
            </a:r>
            <a:r>
              <a:rPr lang="en-US" sz="1800" b="1" cap="none" dirty="0" smtClean="0">
                <a:latin typeface="Arial" panose="020B0604020202020204" pitchFamily="34" charset="0"/>
                <a:cs typeface="Arial" panose="020B0604020202020204" pitchFamily="34" charset="0"/>
              </a:rPr>
              <a:t> (alum), lime, &amp; bleaching powder depending upon its alkalinity &amp; fluoride content</a:t>
            </a:r>
            <a:br>
              <a:rPr lang="en-US" sz="1800" b="1" cap="none" dirty="0" smtClean="0">
                <a:latin typeface="Arial" panose="020B0604020202020204" pitchFamily="34" charset="0"/>
                <a:cs typeface="Arial" panose="020B0604020202020204" pitchFamily="34" charset="0"/>
              </a:rPr>
            </a:br>
            <a:r>
              <a:rPr lang="en-US" sz="1800" cap="none" dirty="0" smtClean="0">
                <a:latin typeface="Arial" panose="020B0604020202020204" pitchFamily="34" charset="0"/>
                <a:cs typeface="Arial" panose="020B0604020202020204" pitchFamily="34" charset="0"/>
              </a:rPr>
              <a:t>  • </a:t>
            </a:r>
            <a:r>
              <a:rPr lang="en-US" sz="1800" b="1" cap="none" dirty="0" smtClean="0">
                <a:latin typeface="Arial" panose="020B0604020202020204" pitchFamily="34" charset="0"/>
                <a:cs typeface="Arial" panose="020B0604020202020204" pitchFamily="34" charset="0"/>
              </a:rPr>
              <a:t>alum solution is added first &amp; mixed well with water</a:t>
            </a:r>
            <a:br>
              <a:rPr lang="en-US" sz="1800" b="1" cap="none" dirty="0" smtClean="0">
                <a:latin typeface="Arial" panose="020B0604020202020204" pitchFamily="34" charset="0"/>
                <a:cs typeface="Arial" panose="020B0604020202020204" pitchFamily="34" charset="0"/>
              </a:rPr>
            </a:br>
            <a:r>
              <a:rPr lang="en-US" sz="1800" b="1" cap="none" dirty="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  </a:t>
            </a: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lime and bleaching powder is then added &amp; stirred slowly for 20min</a:t>
            </a:r>
            <a:br>
              <a:rPr lang="en-US" sz="1800" b="1" cap="none" dirty="0" smtClean="0">
                <a:latin typeface="Arial" panose="020B0604020202020204" pitchFamily="34" charset="0"/>
                <a:cs typeface="Arial" panose="020B0604020202020204" pitchFamily="34" charset="0"/>
              </a:rPr>
            </a:br>
            <a:r>
              <a:rPr lang="en-US" sz="1800" b="1" cap="none" dirty="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  </a:t>
            </a: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allowed to settle for nearly one hour </a:t>
            </a:r>
            <a:br>
              <a:rPr lang="en-US" sz="1800" b="1" cap="none" dirty="0" smtClean="0">
                <a:latin typeface="Arial" panose="020B0604020202020204" pitchFamily="34" charset="0"/>
                <a:cs typeface="Arial" panose="020B0604020202020204" pitchFamily="34" charset="0"/>
              </a:rPr>
            </a:br>
            <a:r>
              <a:rPr lang="en-US" sz="1800" b="1" cap="none" dirty="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  </a:t>
            </a:r>
            <a:r>
              <a:rPr lang="en-US" sz="1800" cap="none" dirty="0" smtClean="0">
                <a:latin typeface="Arial" panose="020B0604020202020204" pitchFamily="34" charset="0"/>
                <a:cs typeface="Arial" panose="020B0604020202020204" pitchFamily="34" charset="0"/>
              </a:rPr>
              <a:t>• </a:t>
            </a:r>
            <a:r>
              <a:rPr lang="en-US" sz="1800" b="1" cap="none" dirty="0" smtClean="0">
                <a:latin typeface="Arial" panose="020B0604020202020204" pitchFamily="34" charset="0"/>
                <a:cs typeface="Arial" panose="020B0604020202020204" pitchFamily="34" charset="0"/>
              </a:rPr>
              <a:t>the supernatant water , which contains permissible amount of fluoride is withdrawn thro’ the tap for consumption</a:t>
            </a:r>
            <a:r>
              <a:rPr lang="en-US" sz="1800" cap="none" dirty="0" smtClean="0">
                <a:latin typeface="Arial" panose="020B0604020202020204" pitchFamily="34" charset="0"/>
                <a:cs typeface="Arial" panose="020B0604020202020204" pitchFamily="34" charset="0"/>
              </a:rPr>
              <a:t> </a:t>
            </a:r>
            <a:br>
              <a:rPr lang="en-US" sz="18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
            </a:r>
            <a:br>
              <a:rPr lang="en-US" sz="1600" cap="none" dirty="0" smtClean="0">
                <a:latin typeface="Arial" panose="020B0604020202020204" pitchFamily="34" charset="0"/>
                <a:cs typeface="Arial" panose="020B0604020202020204" pitchFamily="34" charset="0"/>
              </a:rPr>
            </a:br>
            <a:r>
              <a:rPr lang="en-IN" sz="1600" cap="none" dirty="0" smtClean="0">
                <a:latin typeface="Arial" panose="020B0604020202020204" pitchFamily="34" charset="0"/>
                <a:cs typeface="Arial" panose="020B0604020202020204" pitchFamily="34" charset="0"/>
              </a:rPr>
              <a:t/>
            </a:r>
            <a:br>
              <a:rPr lang="en-IN" sz="1600" cap="none" dirty="0" smtClean="0">
                <a:latin typeface="Arial" panose="020B0604020202020204" pitchFamily="34" charset="0"/>
                <a:cs typeface="Arial" panose="020B0604020202020204" pitchFamily="34" charset="0"/>
              </a:rPr>
            </a:br>
            <a:endParaRPr lang="en-IN" sz="1600" b="1" cap="none" dirty="0">
              <a:solidFill>
                <a:srgbClr val="0070C0"/>
              </a:solidFill>
              <a:latin typeface="Arial" panose="020B0604020202020204" pitchFamily="34" charset="0"/>
              <a:cs typeface="Arial" panose="020B0604020202020204" pitchFamily="34" charset="0"/>
            </a:endParaRPr>
          </a:p>
        </p:txBody>
      </p:sp>
      <p:pic>
        <p:nvPicPr>
          <p:cNvPr id="6146" name="Picture 2" descr="ïµ Carried out in a container( bucket)â 60lts capacity&#10;with tap 3-5 cm above the bottom.&#10;ïµ The raw water in the container i..."/>
          <p:cNvPicPr>
            <a:picLocks noChangeAspect="1" noChangeArrowheads="1"/>
          </p:cNvPicPr>
          <p:nvPr/>
        </p:nvPicPr>
        <p:blipFill rotWithShape="1">
          <a:blip r:embed="rId3">
            <a:extLst>
              <a:ext uri="{28A0092B-C50C-407E-A947-70E740481C1C}">
                <a14:useLocalDpi xmlns:a14="http://schemas.microsoft.com/office/drawing/2010/main" val="0"/>
              </a:ext>
            </a:extLst>
          </a:blip>
          <a:srcRect r="26" b="13513"/>
          <a:stretch/>
        </p:blipFill>
        <p:spPr bwMode="auto">
          <a:xfrm>
            <a:off x="0" y="71618"/>
            <a:ext cx="6075363" cy="394594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dvantages:&#10;ï´ Completes in about 4hrs ï  at least 3 batches in a day&#10;can be obtained.&#10;ï´ Accessories are few and easily ava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033" y="71618"/>
            <a:ext cx="6076950" cy="3960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8265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024467" y="1279869"/>
            <a:ext cx="10144654" cy="4206531"/>
          </a:xfrm>
        </p:spPr>
        <p:txBody>
          <a:bodyPr/>
          <a:lstStyle/>
          <a:p>
            <a:r>
              <a:rPr lang="en-US" b="1" dirty="0"/>
              <a:t>When to adopt Nalgonda technique</a:t>
            </a:r>
            <a:r>
              <a:rPr lang="en-US" b="1" dirty="0" smtClean="0"/>
              <a:t>?</a:t>
            </a:r>
          </a:p>
          <a:p>
            <a:r>
              <a:rPr lang="en-US" b="1" dirty="0"/>
              <a:t/>
            </a:r>
            <a:br>
              <a:rPr lang="en-US" b="1" dirty="0"/>
            </a:br>
            <a:r>
              <a:rPr lang="en-US" b="1" dirty="0">
                <a:solidFill>
                  <a:srgbClr val="0070C0"/>
                </a:solidFill>
                <a:latin typeface="Arial" panose="020B0604020202020204" pitchFamily="34" charset="0"/>
                <a:cs typeface="Arial" panose="020B0604020202020204" pitchFamily="34" charset="0"/>
              </a:rPr>
              <a:t>The Nalgonda Technique Is Normally Adopted When The Area Under Consideration Has Following Characteristic Features:</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Absence Of Acceptable, Alternate Low Fluoride Source Within Transportable Distance.</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Total Dissolved Solids Below 1500 Mg/L</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Total Hardness Is Below 600 Mg/L.</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Alkalinity Of The Water To Be Treated Must Be Sufficient To Ensure Complete Hydrolysis Of Alum Added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 Raw Water Fluorides Ranging From 1.5 - 20 </a:t>
            </a:r>
            <a:r>
              <a:rPr lang="en-US" b="1" dirty="0" err="1">
                <a:solidFill>
                  <a:srgbClr val="0070C0"/>
                </a:solidFill>
                <a:latin typeface="Arial" panose="020B0604020202020204" pitchFamily="34" charset="0"/>
                <a:cs typeface="Arial" panose="020B0604020202020204" pitchFamily="34" charset="0"/>
              </a:rPr>
              <a:t>Mgf</a:t>
            </a:r>
            <a:r>
              <a:rPr lang="en-US" b="1" dirty="0">
                <a:solidFill>
                  <a:srgbClr val="0070C0"/>
                </a:solidFill>
                <a:latin typeface="Arial" panose="020B0604020202020204" pitchFamily="34" charset="0"/>
                <a:cs typeface="Arial" panose="020B0604020202020204" pitchFamily="34" charset="0"/>
              </a:rPr>
              <a:t>/L</a:t>
            </a:r>
            <a:endParaRPr lang="en-IN" dirty="0"/>
          </a:p>
        </p:txBody>
      </p:sp>
    </p:spTree>
    <p:extLst>
      <p:ext uri="{BB962C8B-B14F-4D97-AF65-F5344CB8AC3E}">
        <p14:creationId xmlns:p14="http://schemas.microsoft.com/office/powerpoint/2010/main" val="685558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387927" y="558930"/>
            <a:ext cx="6400009" cy="4807527"/>
          </a:xfrm>
        </p:spPr>
        <p:txBody>
          <a:bodyPr>
            <a:noAutofit/>
          </a:bodyPr>
          <a:lstStyle/>
          <a:p>
            <a:r>
              <a:rPr lang="en-US" sz="2000" b="1" dirty="0" smtClean="0">
                <a:latin typeface="Arial" panose="020B0604020202020204" pitchFamily="34" charset="0"/>
                <a:cs typeface="Arial" panose="020B0604020202020204" pitchFamily="34" charset="0"/>
              </a:rPr>
              <a:t>Advantages</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a:t>
            </a:r>
            <a:r>
              <a:rPr lang="en-US" b="1" i="1" dirty="0">
                <a:latin typeface="Arial" panose="020B0604020202020204" pitchFamily="34" charset="0"/>
                <a:cs typeface="Arial" panose="020B0604020202020204" pitchFamily="34" charset="0"/>
              </a:rPr>
              <a:t>Regeneration of media is not required.</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No </a:t>
            </a:r>
            <a:r>
              <a:rPr lang="en-US" b="1" i="1" dirty="0">
                <a:latin typeface="Arial" panose="020B0604020202020204" pitchFamily="34" charset="0"/>
                <a:cs typeface="Arial" panose="020B0604020202020204" pitchFamily="34" charset="0"/>
              </a:rPr>
              <a:t>handling of caustic acids and </a:t>
            </a:r>
            <a:r>
              <a:rPr lang="en-US" b="1" i="1" dirty="0" err="1">
                <a:latin typeface="Arial" panose="020B0604020202020204" pitchFamily="34" charset="0"/>
                <a:cs typeface="Arial" panose="020B0604020202020204" pitchFamily="34" charset="0"/>
              </a:rPr>
              <a:t>alkalies</a:t>
            </a:r>
            <a:r>
              <a:rPr lang="en-US" b="1" i="1" dirty="0">
                <a:latin typeface="Arial" panose="020B0604020202020204" pitchFamily="34" charset="0"/>
                <a:cs typeface="Arial" panose="020B0604020202020204" pitchFamily="34" charset="0"/>
              </a:rPr>
              <a:t>.</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a:t>
            </a:r>
            <a:r>
              <a:rPr lang="en-US" b="1" i="1" dirty="0">
                <a:latin typeface="Arial" panose="020B0604020202020204" pitchFamily="34" charset="0"/>
                <a:cs typeface="Arial" panose="020B0604020202020204" pitchFamily="34" charset="0"/>
              </a:rPr>
              <a:t>The chemicals required are readily available and are used </a:t>
            </a:r>
            <a:r>
              <a:rPr lang="en-US" b="1" i="1" dirty="0" smtClean="0">
                <a:latin typeface="Arial" panose="020B0604020202020204" pitchFamily="34" charset="0"/>
                <a:cs typeface="Arial" panose="020B0604020202020204" pitchFamily="34" charset="0"/>
              </a:rPr>
              <a:t>in conventional </a:t>
            </a:r>
            <a:r>
              <a:rPr lang="en-US" b="1" i="1" dirty="0">
                <a:latin typeface="Arial" panose="020B0604020202020204" pitchFamily="34" charset="0"/>
                <a:cs typeface="Arial" panose="020B0604020202020204" pitchFamily="34" charset="0"/>
              </a:rPr>
              <a:t>municipal water treatment.</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Adaptable </a:t>
            </a:r>
            <a:r>
              <a:rPr lang="en-US" b="1" i="1" dirty="0">
                <a:latin typeface="Arial" panose="020B0604020202020204" pitchFamily="34" charset="0"/>
                <a:cs typeface="Arial" panose="020B0604020202020204" pitchFamily="34" charset="0"/>
              </a:rPr>
              <a:t>to domestic use.</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Economical</a:t>
            </a:r>
            <a:r>
              <a:rPr lang="en-US" b="1" i="1" dirty="0">
                <a:latin typeface="Arial" panose="020B0604020202020204" pitchFamily="34" charset="0"/>
                <a:cs typeface="Arial" panose="020B0604020202020204" pitchFamily="34" charset="0"/>
              </a:rPr>
              <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Can </a:t>
            </a:r>
            <a:r>
              <a:rPr lang="en-US" b="1" i="1" dirty="0">
                <a:latin typeface="Arial" panose="020B0604020202020204" pitchFamily="34" charset="0"/>
                <a:cs typeface="Arial" panose="020B0604020202020204" pitchFamily="34" charset="0"/>
              </a:rPr>
              <a:t>be used to treat water in large quantities for community usage</a:t>
            </a:r>
            <a:r>
              <a:rPr lang="en-US" b="1" i="1" dirty="0" smtClean="0">
                <a:latin typeface="Arial" panose="020B0604020202020204" pitchFamily="34" charset="0"/>
                <a:cs typeface="Arial" panose="020B0604020202020204" pitchFamily="34" charset="0"/>
              </a:rPr>
              <a:t>.</a:t>
            </a:r>
            <a:r>
              <a:rPr lang="en-US" b="1" i="1" dirty="0">
                <a:latin typeface="Arial" panose="020B0604020202020204" pitchFamily="34" charset="0"/>
                <a:cs typeface="Arial" panose="020B0604020202020204" pitchFamily="34" charset="0"/>
              </a:rPr>
              <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Simplicity </a:t>
            </a:r>
            <a:r>
              <a:rPr lang="en-US" b="1" i="1" dirty="0">
                <a:latin typeface="Arial" panose="020B0604020202020204" pitchFamily="34" charset="0"/>
                <a:cs typeface="Arial" panose="020B0604020202020204" pitchFamily="34" charset="0"/>
              </a:rPr>
              <a:t>of design, construction, operation and maintenance</a:t>
            </a:r>
            <a:r>
              <a:rPr lang="en-US" b="1" i="1" dirty="0" smtClean="0">
                <a:latin typeface="Arial" panose="020B0604020202020204" pitchFamily="34" charset="0"/>
                <a:cs typeface="Arial" panose="020B0604020202020204" pitchFamily="34" charset="0"/>
              </a:rPr>
              <a:t>.</a:t>
            </a:r>
            <a:r>
              <a:rPr lang="en-US" b="1" i="1" dirty="0">
                <a:latin typeface="Arial" panose="020B0604020202020204" pitchFamily="34" charset="0"/>
                <a:cs typeface="Arial" panose="020B0604020202020204" pitchFamily="34" charset="0"/>
              </a:rPr>
              <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a:t>
            </a:r>
            <a:r>
              <a:rPr lang="en-US" b="1" i="1" dirty="0">
                <a:latin typeface="Arial" panose="020B0604020202020204" pitchFamily="34" charset="0"/>
                <a:cs typeface="Arial" panose="020B0604020202020204" pitchFamily="34" charset="0"/>
              </a:rPr>
              <a:t>Highly efficient removal of fluorides from high levels to desirable levels. </a:t>
            </a:r>
          </a:p>
          <a:p>
            <a:r>
              <a:rPr lang="en-US" b="1" i="1" dirty="0" smtClean="0">
                <a:latin typeface="Arial" panose="020B0604020202020204" pitchFamily="34" charset="0"/>
                <a:cs typeface="Arial" panose="020B0604020202020204" pitchFamily="34" charset="0"/>
              </a:rPr>
              <a:t>&gt; Simultaneous </a:t>
            </a:r>
            <a:r>
              <a:rPr lang="en-US" b="1" i="1" dirty="0">
                <a:latin typeface="Arial" panose="020B0604020202020204" pitchFamily="34" charset="0"/>
                <a:cs typeface="Arial" panose="020B0604020202020204" pitchFamily="34" charset="0"/>
              </a:rPr>
              <a:t>removal of color, odor, turbidity, bacteria and organic contaminants.</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 &gt; Normally</a:t>
            </a:r>
            <a:r>
              <a:rPr lang="en-US" b="1" i="1" dirty="0">
                <a:latin typeface="Arial" panose="020B0604020202020204" pitchFamily="34" charset="0"/>
                <a:cs typeface="Arial" panose="020B0604020202020204" pitchFamily="34" charset="0"/>
              </a:rPr>
              <a:t>, associated alkalinity ensures fluoride removal </a:t>
            </a:r>
            <a:r>
              <a:rPr lang="en-US" b="1" i="1" dirty="0" err="1" smtClean="0">
                <a:latin typeface="Arial" panose="020B0604020202020204" pitchFamily="34" charset="0"/>
                <a:cs typeface="Arial" panose="020B0604020202020204" pitchFamily="34" charset="0"/>
              </a:rPr>
              <a:t>efficienc</a:t>
            </a:r>
            <a:r>
              <a:rPr lang="en-US" b="1" i="1" dirty="0">
                <a:latin typeface="Arial" panose="020B0604020202020204" pitchFamily="34" charset="0"/>
                <a:cs typeface="Arial" panose="020B0604020202020204" pitchFamily="34" charset="0"/>
              </a:rPr>
              <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Little </a:t>
            </a:r>
            <a:r>
              <a:rPr lang="en-US" b="1" i="1" dirty="0">
                <a:latin typeface="Arial" panose="020B0604020202020204" pitchFamily="34" charset="0"/>
                <a:cs typeface="Arial" panose="020B0604020202020204" pitchFamily="34" charset="0"/>
              </a:rPr>
              <a:t>wastage of water and least disposal problems</a:t>
            </a:r>
            <a:r>
              <a:rPr lang="en-US" b="1" i="1" dirty="0" smtClean="0">
                <a:latin typeface="Arial" panose="020B0604020202020204" pitchFamily="34" charset="0"/>
                <a:cs typeface="Arial" panose="020B0604020202020204" pitchFamily="34" charset="0"/>
              </a:rPr>
              <a:t>.</a:t>
            </a:r>
            <a:br>
              <a:rPr lang="en-US" b="1" i="1" dirty="0" smtClean="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a:t>
            </a:r>
            <a:r>
              <a:rPr lang="en-US" b="1" i="1" dirty="0">
                <a:latin typeface="Arial" panose="020B0604020202020204" pitchFamily="34" charset="0"/>
                <a:cs typeface="Arial" panose="020B0604020202020204" pitchFamily="34" charset="0"/>
              </a:rPr>
              <a:t>Needs minimum of mechanical and electrical equipment.</a:t>
            </a:r>
            <a:br>
              <a:rPr lang="en-US" b="1" i="1" dirty="0">
                <a:latin typeface="Arial" panose="020B0604020202020204" pitchFamily="34" charset="0"/>
                <a:cs typeface="Arial" panose="020B0604020202020204" pitchFamily="34" charset="0"/>
              </a:rPr>
            </a:br>
            <a:r>
              <a:rPr lang="en-US" b="1" i="1" dirty="0" smtClean="0">
                <a:latin typeface="Arial" panose="020B0604020202020204" pitchFamily="34" charset="0"/>
                <a:cs typeface="Arial" panose="020B0604020202020204" pitchFamily="34" charset="0"/>
              </a:rPr>
              <a:t>&gt; </a:t>
            </a:r>
            <a:r>
              <a:rPr lang="en-US" b="1" i="1" dirty="0">
                <a:latin typeface="Arial" panose="020B0604020202020204" pitchFamily="34" charset="0"/>
                <a:cs typeface="Arial" panose="020B0604020202020204" pitchFamily="34" charset="0"/>
              </a:rPr>
              <a:t>No energy, except muscle power is required for domestic equipment</a:t>
            </a:r>
            <a:r>
              <a:rPr lang="en-US" b="1" i="1" dirty="0" smtClean="0">
                <a:latin typeface="Arial" panose="020B0604020202020204" pitchFamily="34" charset="0"/>
                <a:cs typeface="Arial" panose="020B0604020202020204" pitchFamily="34" charset="0"/>
              </a:rPr>
              <a:t>.</a:t>
            </a:r>
            <a:r>
              <a:rPr lang="en-US" b="1" i="1" dirty="0">
                <a:latin typeface="Arial" panose="020B0604020202020204" pitchFamily="34" charset="0"/>
                <a:cs typeface="Arial" panose="020B0604020202020204" pitchFamily="34" charset="0"/>
              </a:rPr>
              <a:t/>
            </a:r>
            <a:br>
              <a:rPr lang="en-US" b="1" i="1" dirty="0">
                <a:latin typeface="Arial" panose="020B0604020202020204" pitchFamily="34" charset="0"/>
                <a:cs typeface="Arial" panose="020B0604020202020204" pitchFamily="34" charset="0"/>
              </a:rPr>
            </a:br>
            <a:r>
              <a:rPr lang="en-US" b="1" i="1" dirty="0">
                <a:latin typeface="Arial" panose="020B0604020202020204" pitchFamily="34" charset="0"/>
                <a:cs typeface="Arial" panose="020B0604020202020204" pitchFamily="34" charset="0"/>
              </a:rPr>
              <a:t>&gt;</a:t>
            </a:r>
            <a:r>
              <a:rPr lang="en-US" b="1" i="1" dirty="0" smtClean="0">
                <a:latin typeface="Arial" panose="020B0604020202020204" pitchFamily="34" charset="0"/>
                <a:cs typeface="Arial" panose="020B0604020202020204" pitchFamily="34" charset="0"/>
              </a:rPr>
              <a:t> </a:t>
            </a:r>
            <a:r>
              <a:rPr lang="en-US" b="1" i="1" dirty="0">
                <a:latin typeface="Arial" panose="020B0604020202020204" pitchFamily="34" charset="0"/>
                <a:cs typeface="Arial" panose="020B0604020202020204" pitchFamily="34" charset="0"/>
              </a:rPr>
              <a:t>Provides de-fluoridated water of uniform acceptable quality.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sz="1200" dirty="0"/>
              <a:t/>
            </a:r>
            <a:br>
              <a:rPr lang="en-US" sz="1200" dirty="0"/>
            </a:br>
            <a:r>
              <a:rPr lang="en-US" sz="1200" dirty="0"/>
              <a:t/>
            </a:r>
            <a:br>
              <a:rPr lang="en-US" sz="1200" dirty="0"/>
            </a:br>
            <a:r>
              <a:rPr lang="en-US" sz="1200" dirty="0"/>
              <a:t/>
            </a:r>
            <a:br>
              <a:rPr lang="en-US" sz="1200" dirty="0"/>
            </a:br>
            <a:endParaRPr lang="en-IN" sz="1200" dirty="0"/>
          </a:p>
        </p:txBody>
      </p:sp>
      <p:sp>
        <p:nvSpPr>
          <p:cNvPr id="4" name="TextBox 3"/>
          <p:cNvSpPr txBox="1"/>
          <p:nvPr/>
        </p:nvSpPr>
        <p:spPr>
          <a:xfrm>
            <a:off x="7356764" y="1039091"/>
            <a:ext cx="4835236" cy="4832092"/>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Disadvantages </a:t>
            </a:r>
            <a:r>
              <a:rPr lang="en-US" sz="1600" b="1" dirty="0">
                <a:latin typeface="Arial" panose="020B0604020202020204" pitchFamily="34" charset="0"/>
                <a:cs typeface="Arial" panose="020B0604020202020204" pitchFamily="34" charset="0"/>
              </a:rPr>
              <a:t/>
            </a:r>
            <a:br>
              <a:rPr lang="en-US" sz="1600" b="1" dirty="0">
                <a:latin typeface="Arial" panose="020B0604020202020204" pitchFamily="34" charset="0"/>
                <a:cs typeface="Arial" panose="020B0604020202020204" pitchFamily="34" charset="0"/>
              </a:rPr>
            </a:br>
            <a:r>
              <a:rPr lang="en-US" sz="1600" b="1" i="1" dirty="0" smtClean="0">
                <a:latin typeface="Arial" panose="020B0604020202020204" pitchFamily="34" charset="0"/>
                <a:cs typeface="Arial" panose="020B0604020202020204" pitchFamily="34" charset="0"/>
              </a:rPr>
              <a:t>&gt; Desalination </a:t>
            </a:r>
            <a:r>
              <a:rPr lang="en-US" sz="1600" b="1" i="1" dirty="0">
                <a:latin typeface="Arial" panose="020B0604020202020204" pitchFamily="34" charset="0"/>
                <a:cs typeface="Arial" panose="020B0604020202020204" pitchFamily="34" charset="0"/>
              </a:rPr>
              <a:t>may be necessary when the total dissolved solids exceed 1500 mg/l</a:t>
            </a:r>
            <a:r>
              <a:rPr lang="en-US" sz="1600" b="1" i="1" dirty="0" smtClean="0">
                <a:latin typeface="Arial" panose="020B0604020202020204" pitchFamily="34" charset="0"/>
                <a:cs typeface="Arial" panose="020B0604020202020204" pitchFamily="34" charset="0"/>
              </a:rPr>
              <a:t>.</a:t>
            </a:r>
          </a:p>
          <a:p>
            <a:endParaRPr lang="en-US" sz="1600" b="1" i="1" dirty="0" smtClean="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1600" b="1" i="1" dirty="0" smtClean="0">
                <a:latin typeface="Arial" panose="020B0604020202020204" pitchFamily="34" charset="0"/>
                <a:cs typeface="Arial" panose="020B0604020202020204" pitchFamily="34" charset="0"/>
              </a:rPr>
              <a:t>Hardness </a:t>
            </a:r>
            <a:r>
              <a:rPr lang="en-US" sz="1600" b="1" i="1" dirty="0">
                <a:latin typeface="Arial" panose="020B0604020202020204" pitchFamily="34" charset="0"/>
                <a:cs typeface="Arial" panose="020B0604020202020204" pitchFamily="34" charset="0"/>
              </a:rPr>
              <a:t>of the raw water in the range of 200 mg/l to 600 mg/l requires precipitation softening and </a:t>
            </a:r>
            <a:r>
              <a:rPr lang="en-US" sz="1600" b="1" i="1" dirty="0" smtClean="0">
                <a:latin typeface="Arial" panose="020B0604020202020204" pitchFamily="34" charset="0"/>
                <a:cs typeface="Arial" panose="020B0604020202020204" pitchFamily="34" charset="0"/>
              </a:rPr>
              <a:t>beyond 600 </a:t>
            </a:r>
            <a:r>
              <a:rPr lang="en-US" sz="1600" b="1" i="1" dirty="0">
                <a:latin typeface="Arial" panose="020B0604020202020204" pitchFamily="34" charset="0"/>
                <a:cs typeface="Arial" panose="020B0604020202020204" pitchFamily="34" charset="0"/>
              </a:rPr>
              <a:t>mg/l becomes a cause for rejection or adoption of desalination</a:t>
            </a:r>
            <a:r>
              <a:rPr lang="en-US" sz="1600" b="1" i="1" dirty="0" smtClean="0">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en-US" sz="1600" b="1" i="1" dirty="0">
                <a:latin typeface="Arial" panose="020B0604020202020204" pitchFamily="34" charset="0"/>
                <a:cs typeface="Arial" panose="020B0604020202020204" pitchFamily="34" charset="0"/>
              </a:rPr>
              <a:t/>
            </a:r>
            <a:br>
              <a:rPr lang="en-US" sz="1600" b="1" i="1" dirty="0">
                <a:latin typeface="Arial" panose="020B0604020202020204" pitchFamily="34" charset="0"/>
                <a:cs typeface="Arial" panose="020B0604020202020204" pitchFamily="34" charset="0"/>
              </a:rPr>
            </a:br>
            <a:r>
              <a:rPr lang="en-US" sz="1600" b="1" i="1" dirty="0" smtClean="0">
                <a:latin typeface="Arial" panose="020B0604020202020204" pitchFamily="34" charset="0"/>
                <a:cs typeface="Arial" panose="020B0604020202020204" pitchFamily="34" charset="0"/>
              </a:rPr>
              <a:t>&gt; </a:t>
            </a:r>
            <a:r>
              <a:rPr lang="en-US" sz="1600" b="1" i="1" dirty="0">
                <a:latin typeface="Arial" panose="020B0604020202020204" pitchFamily="34" charset="0"/>
                <a:cs typeface="Arial" panose="020B0604020202020204" pitchFamily="34" charset="0"/>
              </a:rPr>
              <a:t>Generation of higher quantity of sludge compared to electrochemical </a:t>
            </a:r>
            <a:r>
              <a:rPr lang="en-US" sz="1600" b="1" i="1" dirty="0" err="1" smtClean="0">
                <a:latin typeface="Arial" panose="020B0604020202020204" pitchFamily="34" charset="0"/>
                <a:cs typeface="Arial" panose="020B0604020202020204" pitchFamily="34" charset="0"/>
              </a:rPr>
              <a:t>defluoridation</a:t>
            </a:r>
            <a:endParaRPr lang="en-US" sz="1600" b="1" i="1" dirty="0" smtClean="0">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1600" b="1" i="1" dirty="0" smtClean="0">
                <a:latin typeface="Arial" panose="020B0604020202020204" pitchFamily="34" charset="0"/>
                <a:cs typeface="Arial" panose="020B0604020202020204" pitchFamily="34" charset="0"/>
              </a:rPr>
              <a:t> </a:t>
            </a:r>
            <a:r>
              <a:rPr lang="en-US" sz="1600" b="1" i="1" dirty="0">
                <a:latin typeface="Arial" panose="020B0604020202020204" pitchFamily="34" charset="0"/>
                <a:cs typeface="Arial" panose="020B0604020202020204" pitchFamily="34" charset="0"/>
              </a:rPr>
              <a:t/>
            </a:r>
            <a:br>
              <a:rPr lang="en-US" sz="1600" b="1" i="1" dirty="0">
                <a:latin typeface="Arial" panose="020B0604020202020204" pitchFamily="34" charset="0"/>
                <a:cs typeface="Arial" panose="020B0604020202020204" pitchFamily="34" charset="0"/>
              </a:rPr>
            </a:br>
            <a:r>
              <a:rPr lang="en-US" sz="1600" b="1" i="1" dirty="0" smtClean="0">
                <a:latin typeface="Arial" panose="020B0604020202020204" pitchFamily="34" charset="0"/>
                <a:cs typeface="Arial" panose="020B0604020202020204" pitchFamily="34" charset="0"/>
              </a:rPr>
              <a:t>&gt; </a:t>
            </a:r>
            <a:r>
              <a:rPr lang="en-US" sz="1600" b="1" i="1" dirty="0">
                <a:latin typeface="Arial" panose="020B0604020202020204" pitchFamily="34" charset="0"/>
                <a:cs typeface="Arial" panose="020B0604020202020204" pitchFamily="34" charset="0"/>
              </a:rPr>
              <a:t>The large amount of alum needed to remove fluoride</a:t>
            </a:r>
            <a:r>
              <a:rPr lang="en-US" sz="1600" b="1" i="1" dirty="0" smtClean="0">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en-US" sz="1600" b="1" i="1" dirty="0">
                <a:latin typeface="Arial" panose="020B0604020202020204" pitchFamily="34" charset="0"/>
                <a:cs typeface="Arial" panose="020B0604020202020204" pitchFamily="34" charset="0"/>
              </a:rPr>
              <a:t/>
            </a:r>
            <a:br>
              <a:rPr lang="en-US" sz="1600" b="1" i="1" dirty="0">
                <a:latin typeface="Arial" panose="020B0604020202020204" pitchFamily="34" charset="0"/>
                <a:cs typeface="Arial" panose="020B0604020202020204" pitchFamily="34" charset="0"/>
              </a:rPr>
            </a:br>
            <a:r>
              <a:rPr lang="en-US" sz="1600" b="1" i="1" dirty="0" smtClean="0">
                <a:latin typeface="Arial" panose="020B0604020202020204" pitchFamily="34" charset="0"/>
                <a:cs typeface="Arial" panose="020B0604020202020204" pitchFamily="34" charset="0"/>
              </a:rPr>
              <a:t>&gt; </a:t>
            </a:r>
            <a:r>
              <a:rPr lang="en-US" sz="1600" b="1" i="1" dirty="0">
                <a:latin typeface="Arial" panose="020B0604020202020204" pitchFamily="34" charset="0"/>
                <a:cs typeface="Arial" panose="020B0604020202020204" pitchFamily="34" charset="0"/>
              </a:rPr>
              <a:t>Careful pH control of treated water is required.</a:t>
            </a:r>
            <a:br>
              <a:rPr lang="en-US" sz="1600" b="1" i="1" dirty="0">
                <a:latin typeface="Arial" panose="020B0604020202020204" pitchFamily="34" charset="0"/>
                <a:cs typeface="Arial" panose="020B0604020202020204" pitchFamily="34" charset="0"/>
              </a:rPr>
            </a:br>
            <a:endParaRPr lang="en-IN" sz="1600" b="1" i="1" dirty="0"/>
          </a:p>
        </p:txBody>
      </p:sp>
    </p:spTree>
    <p:extLst>
      <p:ext uri="{BB962C8B-B14F-4D97-AF65-F5344CB8AC3E}">
        <p14:creationId xmlns:p14="http://schemas.microsoft.com/office/powerpoint/2010/main" val="20134389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186" y="1343891"/>
            <a:ext cx="10146186" cy="4135300"/>
          </a:xfrm>
        </p:spPr>
        <p:txBody>
          <a:bodyPr>
            <a:noAutofit/>
          </a:bodyPr>
          <a:lstStyle/>
          <a:p>
            <a:r>
              <a:rPr lang="en-US" sz="1600" b="1" dirty="0">
                <a:latin typeface="Arial" panose="020B0604020202020204" pitchFamily="34" charset="0"/>
                <a:cs typeface="Arial" panose="020B0604020202020204" pitchFamily="34" charset="0"/>
              </a:rPr>
              <a:t>Modifications for Nalgonda technique</a:t>
            </a:r>
            <a:r>
              <a:rPr lang="en-US" sz="1600" b="1" dirty="0" smtClean="0">
                <a:latin typeface="Arial" panose="020B0604020202020204" pitchFamily="34" charset="0"/>
                <a:cs typeface="Arial" panose="020B0604020202020204" pitchFamily="34" charset="0"/>
              </a:rPr>
              <a:t>.</a:t>
            </a:r>
            <a:br>
              <a:rPr lang="en-US" sz="1600" b="1" dirty="0" smtClean="0">
                <a:latin typeface="Arial" panose="020B0604020202020204" pitchFamily="34" charset="0"/>
                <a:cs typeface="Arial" panose="020B0604020202020204" pitchFamily="34" charset="0"/>
              </a:rPr>
            </a:br>
            <a:r>
              <a:rPr lang="en-US" sz="1600" b="1" dirty="0" smtClean="0">
                <a:latin typeface="Arial" panose="020B0604020202020204" pitchFamily="34" charset="0"/>
                <a:cs typeface="Arial" panose="020B0604020202020204" pitchFamily="34" charset="0"/>
              </a:rPr>
              <a:t/>
            </a:r>
            <a:br>
              <a:rPr lang="en-US" sz="1600" b="1" dirty="0" smtClean="0">
                <a:latin typeface="Arial" panose="020B0604020202020204" pitchFamily="34" charset="0"/>
                <a:cs typeface="Arial" panose="020B0604020202020204" pitchFamily="34" charset="0"/>
              </a:rPr>
            </a:br>
            <a:r>
              <a:rPr lang="en-US" sz="1600" b="1" dirty="0" smtClean="0">
                <a:latin typeface="Arial" panose="020B0604020202020204" pitchFamily="34" charset="0"/>
                <a:cs typeface="Arial" panose="020B0604020202020204" pitchFamily="34" charset="0"/>
              </a:rPr>
              <a:t>Poly </a:t>
            </a:r>
            <a:r>
              <a:rPr lang="en-US" sz="1600" b="1" dirty="0" err="1">
                <a:latin typeface="Arial" panose="020B0604020202020204" pitchFamily="34" charset="0"/>
                <a:cs typeface="Arial" panose="020B0604020202020204" pitchFamily="34" charset="0"/>
              </a:rPr>
              <a:t>Aluminium</a:t>
            </a:r>
            <a:r>
              <a:rPr lang="en-US" sz="1600" b="1" dirty="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Chloride</a:t>
            </a:r>
            <a:br>
              <a:rPr lang="en-US" sz="1600" b="1" dirty="0" smtClean="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
            </a:r>
            <a:br>
              <a:rPr lang="en-US" sz="1600" b="1" dirty="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It Is Evident That For Higher Concentrations Of Fluoride, The Removal Efficiency Of Fluoride Is Higher With</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 </a:t>
            </a:r>
            <a:r>
              <a:rPr lang="en-US" sz="1600" b="1" cap="none" dirty="0" smtClean="0">
                <a:solidFill>
                  <a:srgbClr val="0070C0"/>
                </a:solidFill>
                <a:latin typeface="Arial" panose="020B0604020202020204" pitchFamily="34" charset="0"/>
                <a:cs typeface="Arial" panose="020B0604020202020204" pitchFamily="34" charset="0"/>
              </a:rPr>
              <a:t>Poly  </a:t>
            </a:r>
            <a:r>
              <a:rPr lang="en-US" sz="1600" b="1" cap="none" dirty="0" err="1" smtClean="0">
                <a:solidFill>
                  <a:srgbClr val="0070C0"/>
                </a:solidFill>
                <a:latin typeface="Arial" panose="020B0604020202020204" pitchFamily="34" charset="0"/>
                <a:cs typeface="Arial" panose="020B0604020202020204" pitchFamily="34" charset="0"/>
              </a:rPr>
              <a:t>Aluminium</a:t>
            </a:r>
            <a:r>
              <a:rPr lang="en-US" sz="1600" b="1" cap="none" dirty="0" smtClean="0">
                <a:solidFill>
                  <a:srgbClr val="0070C0"/>
                </a:solidFill>
                <a:latin typeface="Arial" panose="020B0604020202020204" pitchFamily="34" charset="0"/>
                <a:cs typeface="Arial" panose="020B0604020202020204" pitchFamily="34" charset="0"/>
              </a:rPr>
              <a:t> Chloride (PAC) </a:t>
            </a:r>
            <a:r>
              <a:rPr lang="en-US" sz="1600" cap="none" dirty="0" smtClean="0">
                <a:latin typeface="Arial" panose="020B0604020202020204" pitchFamily="34" charset="0"/>
                <a:cs typeface="Arial" panose="020B0604020202020204" pitchFamily="34" charset="0"/>
              </a:rPr>
              <a:t>When Compared With Alum. </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However, Since Alum Is More Affordable And Accessible</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
            </a:r>
            <a:br>
              <a:rPr lang="en-US" sz="1600" cap="none" dirty="0" smtClean="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
            </a:r>
            <a:br>
              <a:rPr lang="en-US" sz="1600" dirty="0">
                <a:latin typeface="Arial" panose="020B0604020202020204" pitchFamily="34" charset="0"/>
                <a:cs typeface="Arial" panose="020B0604020202020204" pitchFamily="34" charset="0"/>
              </a:rPr>
            </a:br>
            <a:r>
              <a:rPr lang="en-US" sz="1600" b="1" dirty="0" smtClean="0">
                <a:latin typeface="Arial" panose="020B0604020202020204" pitchFamily="34" charset="0"/>
                <a:cs typeface="Arial" panose="020B0604020202020204" pitchFamily="34" charset="0"/>
              </a:rPr>
              <a:t>Poly </a:t>
            </a:r>
            <a:r>
              <a:rPr lang="en-US" sz="1600" b="1" dirty="0" err="1">
                <a:latin typeface="Arial" panose="020B0604020202020204" pitchFamily="34" charset="0"/>
                <a:cs typeface="Arial" panose="020B0604020202020204" pitchFamily="34" charset="0"/>
              </a:rPr>
              <a:t>Aluminium</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Hydroxy</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Sulphate</a:t>
            </a:r>
            <a:r>
              <a:rPr lang="en-US" sz="1600" b="1" dirty="0">
                <a:latin typeface="Arial" panose="020B0604020202020204" pitchFamily="34" charset="0"/>
                <a:cs typeface="Arial" panose="020B0604020202020204" pitchFamily="34" charset="0"/>
              </a:rPr>
              <a:t>(PAHS</a:t>
            </a:r>
            <a:r>
              <a:rPr lang="en-US" sz="1600" b="1" dirty="0" smtClean="0">
                <a:latin typeface="Arial" panose="020B0604020202020204" pitchFamily="34" charset="0"/>
                <a:cs typeface="Arial" panose="020B0604020202020204" pitchFamily="34" charset="0"/>
              </a:rPr>
              <a:t>)</a:t>
            </a:r>
            <a:br>
              <a:rPr lang="en-US" sz="1600" b="1" dirty="0" smtClean="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
            </a:r>
            <a:br>
              <a:rPr lang="en-US" sz="1600" b="1" dirty="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A Polymeric Aluminum Compound, </a:t>
            </a:r>
            <a:r>
              <a:rPr lang="en-US" sz="1600" b="1" cap="none" dirty="0" smtClean="0">
                <a:solidFill>
                  <a:srgbClr val="0070C0"/>
                </a:solidFill>
                <a:latin typeface="Arial" panose="020B0604020202020204" pitchFamily="34" charset="0"/>
                <a:cs typeface="Arial" panose="020B0604020202020204" pitchFamily="34" charset="0"/>
              </a:rPr>
              <a:t>Poly-</a:t>
            </a:r>
            <a:r>
              <a:rPr lang="en-US" sz="1600" b="1" cap="none" dirty="0" err="1" smtClean="0">
                <a:solidFill>
                  <a:srgbClr val="0070C0"/>
                </a:solidFill>
                <a:latin typeface="Arial" panose="020B0604020202020204" pitchFamily="34" charset="0"/>
                <a:cs typeface="Arial" panose="020B0604020202020204" pitchFamily="34" charset="0"/>
              </a:rPr>
              <a:t>aluminium</a:t>
            </a:r>
            <a:r>
              <a:rPr lang="en-US" sz="1600" b="1" cap="none" dirty="0" smtClean="0">
                <a:solidFill>
                  <a:srgbClr val="0070C0"/>
                </a:solidFill>
                <a:latin typeface="Arial" panose="020B0604020202020204" pitchFamily="34" charset="0"/>
                <a:cs typeface="Arial" panose="020B0604020202020204" pitchFamily="34" charset="0"/>
              </a:rPr>
              <a:t>-</a:t>
            </a:r>
            <a:r>
              <a:rPr lang="en-US" sz="1600" b="1" cap="none" dirty="0" err="1" smtClean="0">
                <a:solidFill>
                  <a:srgbClr val="0070C0"/>
                </a:solidFill>
                <a:latin typeface="Arial" panose="020B0604020202020204" pitchFamily="34" charset="0"/>
                <a:cs typeface="Arial" panose="020B0604020202020204" pitchFamily="34" charset="0"/>
              </a:rPr>
              <a:t>hydroxy-sulphate</a:t>
            </a:r>
            <a:r>
              <a:rPr lang="en-US" sz="1600" b="1" cap="none" dirty="0" smtClean="0">
                <a:solidFill>
                  <a:srgbClr val="0070C0"/>
                </a:solidFill>
                <a:latin typeface="Arial" panose="020B0604020202020204" pitchFamily="34" charset="0"/>
                <a:cs typeface="Arial" panose="020B0604020202020204" pitchFamily="34" charset="0"/>
              </a:rPr>
              <a:t>(</a:t>
            </a:r>
            <a:r>
              <a:rPr lang="en-US" sz="1600" b="1" cap="none" dirty="0" err="1" smtClean="0">
                <a:solidFill>
                  <a:srgbClr val="0070C0"/>
                </a:solidFill>
                <a:latin typeface="Arial" panose="020B0604020202020204" pitchFamily="34" charset="0"/>
                <a:cs typeface="Arial" panose="020B0604020202020204" pitchFamily="34" charset="0"/>
              </a:rPr>
              <a:t>pahs</a:t>
            </a:r>
            <a:r>
              <a:rPr lang="en-US" sz="1600" b="1" cap="none" dirty="0" smtClean="0">
                <a:solidFill>
                  <a:srgbClr val="0070C0"/>
                </a:solidFill>
                <a:latin typeface="Arial" panose="020B0604020202020204" pitchFamily="34" charset="0"/>
                <a:cs typeface="Arial" panose="020B0604020202020204" pitchFamily="34" charset="0"/>
              </a:rPr>
              <a:t>) </a:t>
            </a:r>
            <a:r>
              <a:rPr lang="en-US" sz="1600" cap="none" dirty="0" smtClean="0">
                <a:latin typeface="Arial" panose="020B0604020202020204" pitchFamily="34" charset="0"/>
                <a:cs typeface="Arial" panose="020B0604020202020204" pitchFamily="34" charset="0"/>
              </a:rPr>
              <a:t>is found to require less</a:t>
            </a:r>
            <a:br>
              <a:rPr lang="en-US" sz="1600" cap="none" dirty="0" smtClean="0">
                <a:latin typeface="Arial" panose="020B0604020202020204" pitchFamily="34" charset="0"/>
                <a:cs typeface="Arial" panose="020B0604020202020204" pitchFamily="34" charset="0"/>
              </a:rPr>
            </a:br>
            <a:r>
              <a:rPr lang="en-US" sz="1600" cap="none" dirty="0">
                <a:latin typeface="Arial" panose="020B0604020202020204" pitchFamily="34" charset="0"/>
                <a:cs typeface="Arial" panose="020B0604020202020204" pitchFamily="34" charset="0"/>
              </a:rPr>
              <a:t/>
            </a:r>
            <a:br>
              <a:rPr lang="en-US" sz="1600" cap="none" dirty="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flocculation time and settling </a:t>
            </a:r>
            <a:r>
              <a:rPr lang="en-US" sz="1600" cap="none" dirty="0" err="1" smtClean="0">
                <a:latin typeface="Arial" panose="020B0604020202020204" pitchFamily="34" charset="0"/>
                <a:cs typeface="Arial" panose="020B0604020202020204" pitchFamily="34" charset="0"/>
              </a:rPr>
              <a:t>time.detention</a:t>
            </a:r>
            <a:r>
              <a:rPr lang="en-US" sz="1600" cap="none" dirty="0" smtClean="0">
                <a:latin typeface="Arial" panose="020B0604020202020204" pitchFamily="34" charset="0"/>
                <a:cs typeface="Arial" panose="020B0604020202020204" pitchFamily="34" charset="0"/>
              </a:rPr>
              <a:t> time of 20 to 30 minutes will suffice for complete settlement of all</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
            </a:r>
            <a:br>
              <a:rPr lang="en-US" sz="1600" cap="none" dirty="0" smtClean="0">
                <a:latin typeface="Arial" panose="020B0604020202020204" pitchFamily="34" charset="0"/>
                <a:cs typeface="Arial" panose="020B0604020202020204" pitchFamily="34" charset="0"/>
              </a:rPr>
            </a:br>
            <a:r>
              <a:rPr lang="en-US" sz="1600" cap="none" dirty="0" smtClean="0">
                <a:latin typeface="Arial" panose="020B0604020202020204" pitchFamily="34" charset="0"/>
                <a:cs typeface="Arial" panose="020B0604020202020204" pitchFamily="34" charset="0"/>
              </a:rPr>
              <a:t>flocks. Cost of </a:t>
            </a:r>
            <a:r>
              <a:rPr lang="en-US" sz="1600" cap="none" dirty="0" err="1" smtClean="0">
                <a:latin typeface="Arial" panose="020B0604020202020204" pitchFamily="34" charset="0"/>
                <a:cs typeface="Arial" panose="020B0604020202020204" pitchFamily="34" charset="0"/>
              </a:rPr>
              <a:t>pahs</a:t>
            </a:r>
            <a:r>
              <a:rPr lang="en-US" sz="1600" cap="none" dirty="0" smtClean="0">
                <a:latin typeface="Arial" panose="020B0604020202020204" pitchFamily="34" charset="0"/>
                <a:cs typeface="Arial" panose="020B0604020202020204" pitchFamily="34" charset="0"/>
              </a:rPr>
              <a:t> is much less than the alum. </a:t>
            </a:r>
            <a:br>
              <a:rPr lang="en-US" sz="1600" cap="none" dirty="0" smtClean="0">
                <a:latin typeface="Arial" panose="020B0604020202020204" pitchFamily="34" charset="0"/>
                <a:cs typeface="Arial" panose="020B0604020202020204" pitchFamily="34" charset="0"/>
              </a:rPr>
            </a:br>
            <a:endParaRPr lang="en-IN"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82263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4753" y="1113259"/>
            <a:ext cx="3862466" cy="4247317"/>
          </a:xfrm>
          <a:prstGeom prst="rect">
            <a:avLst/>
          </a:prstGeom>
        </p:spPr>
        <p:txBody>
          <a:bodyPr wrap="square">
            <a:spAutoFit/>
          </a:bodyPr>
          <a:lstStyle/>
          <a:p>
            <a:r>
              <a:rPr lang="en-US" b="1" dirty="0">
                <a:solidFill>
                  <a:srgbClr val="0070C0"/>
                </a:solidFill>
                <a:latin typeface="Arial" panose="020B0604020202020204" pitchFamily="34" charset="0"/>
                <a:cs typeface="Arial" panose="020B0604020202020204" pitchFamily="34" charset="0"/>
              </a:rPr>
              <a:t>Reverse osmosis</a:t>
            </a:r>
            <a:r>
              <a:rPr lang="en-US" dirty="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hydraulic pressure is exerted on one side of the semi permeable membrane which forces the water across the membrane leaving the salts behind. </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relative size of the pollutants left behind depends on the pressure exerted on the membrane</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removal of fluoride in the reverse osmosis process has </a:t>
            </a:r>
            <a:r>
              <a:rPr lang="en-US" dirty="0" smtClean="0">
                <a:latin typeface="Arial" panose="020B0604020202020204" pitchFamily="34" charset="0"/>
                <a:cs typeface="Arial" panose="020B0604020202020204" pitchFamily="34" charset="0"/>
              </a:rPr>
              <a:t>been reported </a:t>
            </a:r>
            <a:r>
              <a:rPr lang="en-US" dirty="0">
                <a:latin typeface="Arial" panose="020B0604020202020204" pitchFamily="34" charset="0"/>
                <a:cs typeface="Arial" panose="020B0604020202020204" pitchFamily="34" charset="0"/>
              </a:rPr>
              <a:t>to vary from 45-90% as the pH of the water is raised from 5.5-7. </a:t>
            </a:r>
            <a:endParaRPr lang="en-IN" b="1" dirty="0">
              <a:latin typeface="Arial" panose="020B0604020202020204" pitchFamily="34" charset="0"/>
              <a:cs typeface="Arial" panose="020B0604020202020204" pitchFamily="34" charset="0"/>
            </a:endParaRPr>
          </a:p>
        </p:txBody>
      </p:sp>
      <p:sp>
        <p:nvSpPr>
          <p:cNvPr id="7" name="Rectangle 6"/>
          <p:cNvSpPr/>
          <p:nvPr/>
        </p:nvSpPr>
        <p:spPr>
          <a:xfrm>
            <a:off x="709534" y="1405329"/>
            <a:ext cx="6096000" cy="1754326"/>
          </a:xfrm>
          <a:prstGeom prst="rect">
            <a:avLst/>
          </a:prstGeom>
        </p:spPr>
        <p:txBody>
          <a:bodyPr>
            <a:spAutoFit/>
          </a:bodyPr>
          <a:lstStyle/>
          <a:p>
            <a:r>
              <a:rPr lang="en-US" b="1" dirty="0">
                <a:solidFill>
                  <a:srgbClr val="0070C0"/>
                </a:solidFill>
                <a:latin typeface="Arial" panose="020B0604020202020204" pitchFamily="34" charset="0"/>
                <a:cs typeface="Arial" panose="020B0604020202020204" pitchFamily="34" charset="0"/>
              </a:rPr>
              <a:t>Electrolysis.</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The basic principle of the process is the adsorption of fluoride with freshly precipitated aluminum</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hydroxide, which is generated by the anodic dissolution of aluminum or its alloys in an electro chemical cell.</a:t>
            </a:r>
            <a:br>
              <a:rPr lang="en-US" dirty="0">
                <a:latin typeface="Arial" panose="020B0604020202020204" pitchFamily="34" charset="0"/>
                <a:cs typeface="Arial" panose="020B0604020202020204" pitchFamily="34" charset="0"/>
              </a:rPr>
            </a:br>
            <a:endParaRPr lang="en-IN" dirty="0"/>
          </a:p>
        </p:txBody>
      </p:sp>
      <p:sp>
        <p:nvSpPr>
          <p:cNvPr id="10" name="Rectangle 9"/>
          <p:cNvSpPr/>
          <p:nvPr/>
        </p:nvSpPr>
        <p:spPr>
          <a:xfrm>
            <a:off x="1474034" y="3863157"/>
            <a:ext cx="6096000" cy="1200329"/>
          </a:xfrm>
          <a:prstGeom prst="rect">
            <a:avLst/>
          </a:prstGeom>
        </p:spPr>
        <p:txBody>
          <a:bodyPr>
            <a:spAutoFit/>
          </a:bodyPr>
          <a:lstStyle/>
          <a:p>
            <a:r>
              <a:rPr lang="en-US" b="1" dirty="0">
                <a:solidFill>
                  <a:srgbClr val="0070C0"/>
                </a:solidFill>
                <a:latin typeface="Arial" panose="020B0604020202020204" pitchFamily="34" charset="0"/>
                <a:cs typeface="Arial" panose="020B0604020202020204" pitchFamily="34" charset="0"/>
              </a:rPr>
              <a:t>Electro dialysis</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 membranes allow the ions to pass but not the water. the driving force is an electric current which carries the ions through the membranes </a:t>
            </a:r>
            <a:br>
              <a:rPr lang="en-US" dirty="0">
                <a:latin typeface="Arial" panose="020B0604020202020204" pitchFamily="34" charset="0"/>
                <a:cs typeface="Arial" panose="020B0604020202020204" pitchFamily="34" charset="0"/>
              </a:rPr>
            </a:br>
            <a:endParaRPr lang="en-IN" dirty="0"/>
          </a:p>
        </p:txBody>
      </p:sp>
      <p:sp>
        <p:nvSpPr>
          <p:cNvPr id="11" name="TextBox 10"/>
          <p:cNvSpPr txBox="1"/>
          <p:nvPr/>
        </p:nvSpPr>
        <p:spPr>
          <a:xfrm>
            <a:off x="3957403" y="614597"/>
            <a:ext cx="4197246" cy="923330"/>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 </a:t>
            </a:r>
            <a:r>
              <a:rPr lang="en-IN" b="1">
                <a:latin typeface="Arial" panose="020B0604020202020204" pitchFamily="34" charset="0"/>
                <a:cs typeface="Arial" panose="020B0604020202020204" pitchFamily="34" charset="0"/>
              </a:rPr>
              <a:t>Miscellaneous methods</a:t>
            </a:r>
            <a:r>
              <a:rPr lang="en-IN">
                <a:latin typeface="Arial" panose="020B0604020202020204" pitchFamily="34" charset="0"/>
                <a:cs typeface="Arial" panose="020B0604020202020204" pitchFamily="34" charset="0"/>
              </a:rPr>
              <a:t> </a:t>
            </a:r>
            <a:r>
              <a:rPr lang="en-IN"/>
              <a:t/>
            </a:r>
            <a:br>
              <a:rPr lang="en-IN"/>
            </a:b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endParaRPr lang="en-IN" dirty="0"/>
          </a:p>
        </p:txBody>
      </p:sp>
    </p:spTree>
    <p:extLst>
      <p:ext uri="{BB962C8B-B14F-4D97-AF65-F5344CB8AC3E}">
        <p14:creationId xmlns:p14="http://schemas.microsoft.com/office/powerpoint/2010/main" val="42426770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4657" y="765696"/>
            <a:ext cx="5876144" cy="5632311"/>
          </a:xfrm>
          <a:prstGeom prst="rect">
            <a:avLst/>
          </a:prstGeom>
        </p:spPr>
        <p:txBody>
          <a:bodyPr wrap="square">
            <a:spAutoFit/>
          </a:bodyPr>
          <a:lstStyle/>
          <a:p>
            <a:r>
              <a:rPr lang="en-US" b="1" dirty="0">
                <a:solidFill>
                  <a:schemeClr val="accent1">
                    <a:lumMod val="20000"/>
                    <a:lumOff val="80000"/>
                  </a:schemeClr>
                </a:solidFill>
                <a:latin typeface="Arial" panose="020B0604020202020204" pitchFamily="34" charset="0"/>
                <a:cs typeface="Arial" panose="020B0604020202020204" pitchFamily="34" charset="0"/>
              </a:rPr>
              <a:t>several advantages </a:t>
            </a:r>
            <a:r>
              <a:rPr lang="en-US" b="1" dirty="0" smtClean="0">
                <a:solidFill>
                  <a:schemeClr val="accent1">
                    <a:lumMod val="20000"/>
                    <a:lumOff val="80000"/>
                  </a:schemeClr>
                </a:solidFill>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as </a:t>
            </a:r>
            <a:r>
              <a:rPr lang="en-US" dirty="0">
                <a:latin typeface="Arial" panose="020B0604020202020204" pitchFamily="34" charset="0"/>
                <a:cs typeface="Arial" panose="020B0604020202020204" pitchFamily="34" charset="0"/>
              </a:rPr>
              <a:t>compared</a:t>
            </a:r>
            <a:br>
              <a:rPr lang="en-US" dirty="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                         with </a:t>
            </a:r>
            <a:r>
              <a:rPr lang="en-US" dirty="0">
                <a:latin typeface="Arial" panose="020B0604020202020204" pitchFamily="34" charset="0"/>
                <a:cs typeface="Arial" panose="020B0604020202020204" pitchFamily="34" charset="0"/>
              </a:rPr>
              <a:t>other treatment methods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the process is highly effective for fluoride removal</a:t>
            </a:r>
            <a:r>
              <a:rPr lang="en-US" b="1" dirty="0" smtClean="0">
                <a:latin typeface="Arial" panose="020B0604020202020204" pitchFamily="34" charset="0"/>
                <a:cs typeface="Arial" panose="020B0604020202020204" pitchFamily="34" charset="0"/>
              </a:rPr>
              <a:t>.</a:t>
            </a:r>
          </a:p>
          <a:p>
            <a:endParaRPr lang="en-US" b="1" dirty="0" smtClean="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&gt;</a:t>
            </a:r>
            <a:r>
              <a:rPr lang="en-US" b="1" dirty="0" smtClean="0">
                <a:latin typeface="Arial" panose="020B0604020202020204" pitchFamily="34" charset="0"/>
                <a:cs typeface="Arial" panose="020B0604020202020204" pitchFamily="34" charset="0"/>
              </a:rPr>
              <a:t> no addition of chemicals </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the process permits the treatment and disinfection of water in one step</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it ensures constant water quality</a:t>
            </a:r>
            <a:br>
              <a:rPr lang="en-US" b="1" dirty="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&gt; </a:t>
            </a:r>
            <a:r>
              <a:rPr lang="en-US" b="1" dirty="0">
                <a:latin typeface="Arial" panose="020B0604020202020204" pitchFamily="34" charset="0"/>
                <a:cs typeface="Arial" panose="020B0604020202020204" pitchFamily="34" charset="0"/>
              </a:rPr>
              <a:t>very little maintenance is needed</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life of membrane is sufficiently long so problem of regeneration or replacement is encountered less frequently</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it works under wide </a:t>
            </a:r>
            <a:r>
              <a:rPr lang="en-US" b="1" dirty="0" err="1">
                <a:latin typeface="Arial" panose="020B0604020202020204" pitchFamily="34" charset="0"/>
                <a:cs typeface="Arial" panose="020B0604020202020204" pitchFamily="34" charset="0"/>
              </a:rPr>
              <a:t>ph</a:t>
            </a:r>
            <a:r>
              <a:rPr lang="en-US" b="1" dirty="0">
                <a:latin typeface="Arial" panose="020B0604020202020204" pitchFamily="34" charset="0"/>
                <a:cs typeface="Arial" panose="020B0604020202020204" pitchFamily="34" charset="0"/>
              </a:rPr>
              <a:t> range</a:t>
            </a:r>
            <a:endParaRPr lang="en-IN" dirty="0"/>
          </a:p>
        </p:txBody>
      </p:sp>
      <p:sp>
        <p:nvSpPr>
          <p:cNvPr id="8" name="Rectangle 7"/>
          <p:cNvSpPr/>
          <p:nvPr/>
        </p:nvSpPr>
        <p:spPr>
          <a:xfrm>
            <a:off x="6510727" y="765696"/>
            <a:ext cx="5681273" cy="6186309"/>
          </a:xfrm>
          <a:prstGeom prst="rect">
            <a:avLst/>
          </a:prstGeom>
        </p:spPr>
        <p:txBody>
          <a:bodyPr wrap="square">
            <a:spAutoFit/>
          </a:bodyPr>
          <a:lstStyle/>
          <a:p>
            <a:r>
              <a:rPr lang="en-US" b="1" dirty="0">
                <a:solidFill>
                  <a:srgbClr val="FF0000"/>
                </a:solidFill>
                <a:latin typeface="Arial" panose="020B0604020202020204" pitchFamily="34" charset="0"/>
                <a:cs typeface="Arial" panose="020B0604020202020204" pitchFamily="34" charset="0"/>
              </a:rPr>
              <a:t>certain disadvantages </a:t>
            </a:r>
            <a:r>
              <a:rPr lang="en-US" b="1" dirty="0">
                <a:latin typeface="Arial" panose="020B0604020202020204" pitchFamily="34" charset="0"/>
                <a:cs typeface="Arial" panose="020B0604020202020204" pitchFamily="34" charset="0"/>
              </a:rPr>
              <a:t>that limit their </a:t>
            </a:r>
            <a:r>
              <a:rPr lang="en-US" b="1" dirty="0" smtClean="0">
                <a:latin typeface="Arial" panose="020B0604020202020204" pitchFamily="34" charset="0"/>
                <a:cs typeface="Arial" panose="020B0604020202020204" pitchFamily="34" charset="0"/>
              </a:rPr>
              <a:t>usage</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&gt;The membranes are very sensitive to pH and </a:t>
            </a:r>
            <a:r>
              <a:rPr lang="en-IN" b="1" dirty="0">
                <a:latin typeface="Arial" panose="020B0604020202020204" pitchFamily="34" charset="0"/>
                <a:cs typeface="Arial" panose="020B0604020202020204" pitchFamily="34" charset="0"/>
              </a:rPr>
              <a:t>temperature </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it removes all the ions present in water. since though some minerals are essential for proper growth therefore, </a:t>
            </a:r>
            <a:r>
              <a:rPr lang="en-US" b="1" dirty="0" err="1">
                <a:latin typeface="Arial" panose="020B0604020202020204" pitchFamily="34" charset="0"/>
                <a:cs typeface="Arial" panose="020B0604020202020204" pitchFamily="34" charset="0"/>
              </a:rPr>
              <a:t>remineralisation</a:t>
            </a:r>
            <a:r>
              <a:rPr lang="en-US" b="1" dirty="0">
                <a:latin typeface="Arial" panose="020B0604020202020204" pitchFamily="34" charset="0"/>
                <a:cs typeface="Arial" panose="020B0604020202020204" pitchFamily="34" charset="0"/>
              </a:rPr>
              <a:t> is required after treatment</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the process is expensive in comparison to other options</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the water becomes acidic and needs </a:t>
            </a:r>
            <a:r>
              <a:rPr lang="en-US" b="1" dirty="0" err="1" smtClean="0">
                <a:latin typeface="Arial" panose="020B0604020202020204" pitchFamily="34" charset="0"/>
                <a:cs typeface="Arial" panose="020B0604020202020204" pitchFamily="34" charset="0"/>
              </a:rPr>
              <a:t>ph</a:t>
            </a:r>
            <a:r>
              <a:rPr lang="en-US" b="1" dirty="0" smtClean="0">
                <a:latin typeface="Arial" panose="020B0604020202020204" pitchFamily="34" charset="0"/>
                <a:cs typeface="Arial" panose="020B0604020202020204" pitchFamily="34" charset="0"/>
              </a:rPr>
              <a:t> corrections</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&gt; </a:t>
            </a:r>
            <a:r>
              <a:rPr lang="en-US" b="1" dirty="0" smtClean="0">
                <a:latin typeface="Arial" panose="020B0604020202020204" pitchFamily="34" charset="0"/>
                <a:cs typeface="Arial" panose="020B0604020202020204" pitchFamily="34" charset="0"/>
              </a:rPr>
              <a:t>lots </a:t>
            </a:r>
            <a:r>
              <a:rPr lang="en-US" b="1" dirty="0">
                <a:latin typeface="Arial" panose="020B0604020202020204" pitchFamily="34" charset="0"/>
                <a:cs typeface="Arial" panose="020B0604020202020204" pitchFamily="34" charset="0"/>
              </a:rPr>
              <a:t>of water gets wasted as brine disposal of brine is a problem. </a:t>
            </a:r>
            <a:endParaRPr lang="en-US" b="1" dirty="0" smtClean="0">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endParaRPr lang="en-IN" dirty="0"/>
          </a:p>
        </p:txBody>
      </p:sp>
    </p:spTree>
    <p:extLst>
      <p:ext uri="{BB962C8B-B14F-4D97-AF65-F5344CB8AC3E}">
        <p14:creationId xmlns:p14="http://schemas.microsoft.com/office/powerpoint/2010/main" val="3465185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047346" y="1125198"/>
            <a:ext cx="10144654" cy="5093903"/>
          </a:xfrm>
        </p:spPr>
        <p:txBody>
          <a:bodyPr>
            <a:noAutofit/>
          </a:bodyPr>
          <a:lstStyle/>
          <a:p>
            <a:r>
              <a:rPr lang="en-US" b="1" dirty="0">
                <a:solidFill>
                  <a:srgbClr val="0070C0"/>
                </a:solidFill>
                <a:latin typeface="Arial" panose="020B0604020202020204" pitchFamily="34" charset="0"/>
                <a:cs typeface="Arial" panose="020B0604020202020204" pitchFamily="34" charset="0"/>
              </a:rPr>
              <a:t>DONNAN DIALYSIS (DD)</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DD is also </a:t>
            </a:r>
            <a:r>
              <a:rPr lang="en-US" dirty="0" smtClean="0">
                <a:latin typeface="Arial" panose="020B0604020202020204" pitchFamily="34" charset="0"/>
                <a:cs typeface="Arial" panose="020B0604020202020204" pitchFamily="34" charset="0"/>
              </a:rPr>
              <a:t>based </a:t>
            </a:r>
            <a:r>
              <a:rPr lang="en-US" dirty="0">
                <a:latin typeface="Arial" panose="020B0604020202020204" pitchFamily="34" charset="0"/>
                <a:cs typeface="Arial" panose="020B0604020202020204" pitchFamily="34" charset="0"/>
              </a:rPr>
              <a:t>on membrane filtration </a:t>
            </a:r>
            <a:r>
              <a:rPr lang="en-US" dirty="0" smtClean="0">
                <a:latin typeface="Arial" panose="020B0604020202020204" pitchFamily="34" charset="0"/>
                <a:cs typeface="Arial" panose="020B0604020202020204" pitchFamily="34" charset="0"/>
              </a:rPr>
              <a:t>that utilizes </a:t>
            </a:r>
            <a:r>
              <a:rPr lang="en-US" dirty="0">
                <a:latin typeface="Arial" panose="020B0604020202020204" pitchFamily="34" charset="0"/>
                <a:cs typeface="Arial" panose="020B0604020202020204" pitchFamily="34" charset="0"/>
              </a:rPr>
              <a:t>counter diffusion of two or more ions through an </a:t>
            </a:r>
            <a:r>
              <a:rPr lang="en-US" dirty="0" smtClean="0">
                <a:latin typeface="Arial" panose="020B0604020202020204" pitchFamily="34" charset="0"/>
                <a:cs typeface="Arial" panose="020B0604020202020204" pitchFamily="34" charset="0"/>
              </a:rPr>
              <a:t>ion-exchange membrane </a:t>
            </a:r>
            <a:r>
              <a:rPr lang="en-US" dirty="0">
                <a:latin typeface="Arial" panose="020B0604020202020204" pitchFamily="34" charset="0"/>
                <a:cs typeface="Arial" panose="020B0604020202020204" pitchFamily="34" charset="0"/>
              </a:rPr>
              <a:t>to achieve a separation</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  DD is </a:t>
            </a:r>
            <a:r>
              <a:rPr lang="en-US" dirty="0">
                <a:latin typeface="Arial" panose="020B0604020202020204" pitchFamily="34" charset="0"/>
                <a:cs typeface="Arial" panose="020B0604020202020204" pitchFamily="34" charset="0"/>
              </a:rPr>
              <a:t>highly efficient in treating fluoride contaminated water and </a:t>
            </a:r>
            <a:r>
              <a:rPr lang="en-US" dirty="0" smtClean="0">
                <a:latin typeface="Arial" panose="020B0604020202020204" pitchFamily="34" charset="0"/>
                <a:cs typeface="Arial" panose="020B0604020202020204" pitchFamily="34" charset="0"/>
              </a:rPr>
              <a:t>used for </a:t>
            </a:r>
            <a:r>
              <a:rPr lang="en-US" dirty="0">
                <a:latin typeface="Arial" panose="020B0604020202020204" pitchFamily="34" charset="0"/>
                <a:cs typeface="Arial" panose="020B0604020202020204" pitchFamily="34" charset="0"/>
              </a:rPr>
              <a:t>the treatment of low-concentration waters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Limitations</a:t>
            </a: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1. Expensive</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2. Reduced efficiency in saline waters</a:t>
            </a:r>
            <a:r>
              <a:rPr lang="en-US" dirty="0" smtClean="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NANOFILTRATION</a:t>
            </a: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dirty="0" err="1">
                <a:latin typeface="Arial" panose="020B0604020202020204" pitchFamily="34" charset="0"/>
                <a:cs typeface="Arial" panose="020B0604020202020204" pitchFamily="34" charset="0"/>
              </a:rPr>
              <a:t>Nanofiltration</a:t>
            </a:r>
            <a:r>
              <a:rPr lang="en-US" dirty="0">
                <a:latin typeface="Arial" panose="020B0604020202020204" pitchFamily="34" charset="0"/>
                <a:cs typeface="Arial" panose="020B0604020202020204" pitchFamily="34" charset="0"/>
              </a:rPr>
              <a:t> is a process which takes in the upper end of RO, and </a:t>
            </a:r>
            <a:r>
              <a:rPr lang="en-US" dirty="0" smtClean="0">
                <a:latin typeface="Arial" panose="020B0604020202020204" pitchFamily="34" charset="0"/>
                <a:cs typeface="Arial" panose="020B0604020202020204" pitchFamily="34" charset="0"/>
              </a:rPr>
              <a:t>the lower </a:t>
            </a:r>
            <a:r>
              <a:rPr lang="en-US" dirty="0">
                <a:latin typeface="Arial" panose="020B0604020202020204" pitchFamily="34" charset="0"/>
                <a:cs typeface="Arial" panose="020B0604020202020204" pitchFamily="34" charset="0"/>
              </a:rPr>
              <a:t>end of ultrafiltration</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Permeability of </a:t>
            </a:r>
            <a:r>
              <a:rPr lang="en-US" dirty="0" err="1">
                <a:latin typeface="Arial" panose="020B0604020202020204" pitchFamily="34" charset="0"/>
                <a:cs typeface="Arial" panose="020B0604020202020204" pitchFamily="34" charset="0"/>
              </a:rPr>
              <a:t>Nanofiltration</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membranes is </a:t>
            </a:r>
            <a:r>
              <a:rPr lang="en-US" dirty="0">
                <a:latin typeface="Arial" panose="020B0604020202020204" pitchFamily="34" charset="0"/>
                <a:cs typeface="Arial" panose="020B0604020202020204" pitchFamily="34" charset="0"/>
              </a:rPr>
              <a:t>higher than those of RO</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Nanofiltration</a:t>
            </a:r>
            <a:r>
              <a:rPr lang="en-US" dirty="0">
                <a:latin typeface="Arial" panose="020B0604020202020204" pitchFamily="34" charset="0"/>
                <a:cs typeface="Arial" panose="020B0604020202020204" pitchFamily="34" charset="0"/>
              </a:rPr>
              <a:t> membranes have a </a:t>
            </a:r>
            <a:r>
              <a:rPr lang="en-US" dirty="0" smtClean="0">
                <a:latin typeface="Arial" panose="020B0604020202020204" pitchFamily="34" charset="0"/>
                <a:cs typeface="Arial" panose="020B0604020202020204" pitchFamily="34" charset="0"/>
              </a:rPr>
              <a:t>high retention </a:t>
            </a:r>
            <a:r>
              <a:rPr lang="en-US" dirty="0">
                <a:latin typeface="Arial" panose="020B0604020202020204" pitchFamily="34" charset="0"/>
                <a:cs typeface="Arial" panose="020B0604020202020204" pitchFamily="34" charset="0"/>
              </a:rPr>
              <a:t>of charged particles</a:t>
            </a:r>
            <a:r>
              <a:rPr lang="en-US" dirty="0" smtClean="0">
                <a:latin typeface="Arial" panose="020B0604020202020204" pitchFamily="34" charset="0"/>
                <a:cs typeface="Arial" panose="020B0604020202020204" pitchFamily="34" charset="0"/>
              </a:rPr>
              <a:t>.</a:t>
            </a:r>
          </a:p>
          <a:p>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It requires less pressure and capital </a:t>
            </a:r>
            <a:r>
              <a:rPr lang="en-US" dirty="0" smtClean="0">
                <a:latin typeface="Arial" panose="020B0604020202020204" pitchFamily="34" charset="0"/>
                <a:cs typeface="Arial" panose="020B0604020202020204" pitchFamily="34" charset="0"/>
              </a:rPr>
              <a:t>than RO </a:t>
            </a:r>
            <a:r>
              <a:rPr lang="en-US" dirty="0">
                <a:latin typeface="Arial" panose="020B0604020202020204" pitchFamily="34" charset="0"/>
                <a:cs typeface="Arial" panose="020B0604020202020204" pitchFamily="34" charset="0"/>
              </a:rPr>
              <a:t>and it is widely applicable especially for drinking and waste </a:t>
            </a:r>
            <a:r>
              <a:rPr lang="en-US" dirty="0" smtClean="0">
                <a:latin typeface="Arial" panose="020B0604020202020204" pitchFamily="34" charset="0"/>
                <a:cs typeface="Arial" panose="020B0604020202020204" pitchFamily="34" charset="0"/>
              </a:rPr>
              <a:t>water treatment .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1653727"/>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1163</TotalTime>
  <Words>625</Words>
  <Application>Microsoft Office PowerPoint</Application>
  <PresentationFormat>Widescreen</PresentationFormat>
  <Paragraphs>145</Paragraphs>
  <Slides>21</Slides>
  <Notes>3</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21</vt:i4>
      </vt:variant>
    </vt:vector>
  </HeadingPairs>
  <TitlesOfParts>
    <vt:vector size="38" baseType="lpstr">
      <vt:lpstr>Adobe Devanagari</vt:lpstr>
      <vt:lpstr>Arial</vt:lpstr>
      <vt:lpstr>Arial Rounded MT Bold</vt:lpstr>
      <vt:lpstr>ArialMT</vt:lpstr>
      <vt:lpstr>Bahnschrift SemiBold</vt:lpstr>
      <vt:lpstr>Calibri</vt:lpstr>
      <vt:lpstr>Cambria</vt:lpstr>
      <vt:lpstr>Cambria Math</vt:lpstr>
      <vt:lpstr>Cambria-Bold</vt:lpstr>
      <vt:lpstr>Century Gothic</vt:lpstr>
      <vt:lpstr>Garamond</vt:lpstr>
      <vt:lpstr>Garamond-Bold</vt:lpstr>
      <vt:lpstr>Times New Roman</vt:lpstr>
      <vt:lpstr>Trebuchet MS</vt:lpstr>
      <vt:lpstr>Wingdings</vt:lpstr>
      <vt:lpstr>Wingdings 3</vt:lpstr>
      <vt:lpstr>Vapor Trail</vt:lpstr>
      <vt:lpstr>Defluoridation techniques </vt:lpstr>
      <vt:lpstr> </vt:lpstr>
      <vt:lpstr>PowerPoint Presentation</vt:lpstr>
      <vt:lpstr>Defluoridation techniques can be broadly classified in to four categories:  1. Adsorption technique  2. Ion-exchange technique   3. Precipitation technique  4. Other techniques, which include electro chemical ,Reverse Osmosis …….  </vt:lpstr>
      <vt:lpstr>     </vt:lpstr>
      <vt:lpstr>Most Commonly Used Adsorbents Are Activated Alumina And Activated Carbon.    Activated Alumina ( Prasanti technology )  Application Of Domestic Defluoridation Plant, Based On Activated Alumina, Was Launched By UNICEF In Rural India  The Disadvantages With Activated Alumina Are; Adsorption Of Fluoride Is Possible Only At Specific Ph Range, Needing Pre And Post- Ph Adjustment Of Water.  Frequent Activation Of Alumina Is Needed, Which Make The Technique Expensive.  </vt:lpstr>
      <vt:lpstr>PowerPoint Presentation</vt:lpstr>
      <vt:lpstr>These resins have been used in chloride and hydroxy form.   The fluoride exchange  capacity of these resins depends upon the ratio of fluoride to total anions in water  </vt:lpstr>
      <vt:lpstr> Adsorption Through Ion Exchange  1.  process involves passage of water through a contact bed where fluoride is removed by ion exchange or surface chemical reaction with solid bed matrix.  2. water is filtered down through column packed with an ion exchange resin.   3.  when adsorbent becomes saturated with fluoride ions (f-), material must be backwashed (recharged) with a mild acid or  alkali solution to clear and regenerate it   </vt:lpstr>
      <vt:lpstr>Defluoron 1:-  - Bhakuni (1964)                                   • Sulphonated Saw Dust Impregnate With 2% Alum Solution   • Drawbacks :-  – The Medium Had Poor Hydraulic Properties  – Suffered From Heavy Attritional Losses  – Cost  </vt:lpstr>
      <vt:lpstr>PowerPoint Presentation</vt:lpstr>
      <vt:lpstr>PowerPoint Presentation</vt:lpstr>
      <vt:lpstr>PowerPoint Presentation</vt:lpstr>
      <vt:lpstr>PowerPoint Presentation</vt:lpstr>
      <vt:lpstr>Domestic Defluoridation   • carried out in a container( bucket)– 40lts capacity with tap 3-5 cm above the bottom   • the raw water in the container is mixed with adequate amount of aluminum sulphate (alum), lime, &amp; bleaching powder depending upon its alkalinity &amp; fluoride content   • alum solution is added first &amp; mixed well with water    • lime and bleaching powder is then added &amp; stirred slowly for 20min    • allowed to settle for nearly one hour     • the supernatant water , which contains permissible amount of fluoride is withdrawn thro’ the tap for consumption    </vt:lpstr>
      <vt:lpstr>PowerPoint Presentation</vt:lpstr>
      <vt:lpstr>PowerPoint Presentation</vt:lpstr>
      <vt:lpstr>Modifications for Nalgonda technique.  Poly Aluminium Chloride  It Is Evident That For Higher Concentrations Of Fluoride, The Removal Efficiency Of Fluoride Is Higher With   Poly  Aluminium Chloride (PAC) When Compared With Alum.   However, Since Alum Is More Affordable And Accessible   Poly Aluminium Hydroxy Sulphate(PAHS)  A Polymeric Aluminum Compound, Poly-aluminium-hydroxy-sulphate(pahs) is found to require less  flocculation time and settling time.detention time of 20 to 30 minutes will suffice for complete settlement of all  flocks. Cost of pahs is much less than the alum.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69</cp:revision>
  <dcterms:created xsi:type="dcterms:W3CDTF">2020-04-14T04:57:07Z</dcterms:created>
  <dcterms:modified xsi:type="dcterms:W3CDTF">2020-04-27T05:52:03Z</dcterms:modified>
</cp:coreProperties>
</file>