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4" r:id="rId1"/>
  </p:sldMasterIdLst>
  <p:notesMasterIdLst>
    <p:notesMasterId r:id="rId86"/>
  </p:notesMasterIdLst>
  <p:sldIdLst>
    <p:sldId id="256" r:id="rId2"/>
    <p:sldId id="301" r:id="rId3"/>
    <p:sldId id="258" r:id="rId4"/>
    <p:sldId id="339" r:id="rId5"/>
    <p:sldId id="353" r:id="rId6"/>
    <p:sldId id="259" r:id="rId7"/>
    <p:sldId id="340" r:id="rId8"/>
    <p:sldId id="368" r:id="rId9"/>
    <p:sldId id="369" r:id="rId10"/>
    <p:sldId id="370" r:id="rId11"/>
    <p:sldId id="263" r:id="rId12"/>
    <p:sldId id="358" r:id="rId13"/>
    <p:sldId id="288" r:id="rId14"/>
    <p:sldId id="362" r:id="rId15"/>
    <p:sldId id="289" r:id="rId16"/>
    <p:sldId id="290" r:id="rId17"/>
    <p:sldId id="374" r:id="rId18"/>
    <p:sldId id="291" r:id="rId19"/>
    <p:sldId id="363" r:id="rId20"/>
    <p:sldId id="293" r:id="rId21"/>
    <p:sldId id="294" r:id="rId22"/>
    <p:sldId id="295" r:id="rId23"/>
    <p:sldId id="297" r:id="rId24"/>
    <p:sldId id="267" r:id="rId25"/>
    <p:sldId id="268" r:id="rId26"/>
    <p:sldId id="298" r:id="rId27"/>
    <p:sldId id="299" r:id="rId28"/>
    <p:sldId id="375" r:id="rId29"/>
    <p:sldId id="271" r:id="rId30"/>
    <p:sldId id="303" r:id="rId31"/>
    <p:sldId id="304" r:id="rId32"/>
    <p:sldId id="274" r:id="rId33"/>
    <p:sldId id="305" r:id="rId34"/>
    <p:sldId id="306" r:id="rId35"/>
    <p:sldId id="275" r:id="rId36"/>
    <p:sldId id="276" r:id="rId37"/>
    <p:sldId id="307" r:id="rId38"/>
    <p:sldId id="308" r:id="rId39"/>
    <p:sldId id="310" r:id="rId40"/>
    <p:sldId id="311" r:id="rId41"/>
    <p:sldId id="278" r:id="rId42"/>
    <p:sldId id="312" r:id="rId43"/>
    <p:sldId id="313" r:id="rId44"/>
    <p:sldId id="279" r:id="rId45"/>
    <p:sldId id="280" r:id="rId46"/>
    <p:sldId id="314" r:id="rId47"/>
    <p:sldId id="316" r:id="rId48"/>
    <p:sldId id="318" r:id="rId49"/>
    <p:sldId id="320" r:id="rId50"/>
    <p:sldId id="322" r:id="rId51"/>
    <p:sldId id="371" r:id="rId52"/>
    <p:sldId id="323" r:id="rId53"/>
    <p:sldId id="324" r:id="rId54"/>
    <p:sldId id="325" r:id="rId55"/>
    <p:sldId id="326" r:id="rId56"/>
    <p:sldId id="327" r:id="rId57"/>
    <p:sldId id="328" r:id="rId58"/>
    <p:sldId id="330" r:id="rId59"/>
    <p:sldId id="331" r:id="rId60"/>
    <p:sldId id="332" r:id="rId61"/>
    <p:sldId id="373" r:id="rId62"/>
    <p:sldId id="372" r:id="rId63"/>
    <p:sldId id="356" r:id="rId64"/>
    <p:sldId id="357" r:id="rId65"/>
    <p:sldId id="354" r:id="rId66"/>
    <p:sldId id="284" r:id="rId67"/>
    <p:sldId id="319" r:id="rId68"/>
    <p:sldId id="257" r:id="rId69"/>
    <p:sldId id="333" r:id="rId70"/>
    <p:sldId id="334" r:id="rId71"/>
    <p:sldId id="342" r:id="rId72"/>
    <p:sldId id="343" r:id="rId73"/>
    <p:sldId id="335" r:id="rId74"/>
    <p:sldId id="336" r:id="rId75"/>
    <p:sldId id="337" r:id="rId76"/>
    <p:sldId id="360" r:id="rId77"/>
    <p:sldId id="377" r:id="rId78"/>
    <p:sldId id="361" r:id="rId79"/>
    <p:sldId id="376" r:id="rId80"/>
    <p:sldId id="366" r:id="rId81"/>
    <p:sldId id="367" r:id="rId82"/>
    <p:sldId id="350" r:id="rId83"/>
    <p:sldId id="351" r:id="rId84"/>
    <p:sldId id="365"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9" autoAdjust="0"/>
    <p:restoredTop sz="94624" autoAdjust="0"/>
  </p:normalViewPr>
  <p:slideViewPr>
    <p:cSldViewPr>
      <p:cViewPr varScale="1">
        <p:scale>
          <a:sx n="82" d="100"/>
          <a:sy n="82" d="100"/>
        </p:scale>
        <p:origin x="174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5A8364-4F65-4490-A873-D775D9A0CCAE}" type="datetimeFigureOut">
              <a:rPr lang="en-US" smtClean="0"/>
              <a:pPr/>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CF8CC1-9705-4C70-B5EE-8FAD106D853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CF8CC1-9705-4C70-B5EE-8FAD106D8535}"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CF8CC1-9705-4C70-B5EE-8FAD106D8535}" type="slidenum">
              <a:rPr lang="en-US" smtClean="0"/>
              <a:pPr/>
              <a:t>74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53A5618A-C940-4AFE-82D3-BA866EA0B894}" type="datetime1">
              <a:rPr lang="en-US" smtClean="0"/>
              <a:pPr/>
              <a:t>9/3/2024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F857A6B-852F-4346-81FC-F3E4E797F7F9}"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0611E440-666B-46DC-B65A-2D1DC7A9ABF6}"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BC5FED1-64A2-4D86-9C1D-6120228A0B26}" type="datetime1">
              <a:rPr lang="en-US" smtClean="0"/>
              <a:pPr/>
              <a:t>9/3/2024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F857A6B-852F-4346-81FC-F3E4E797F7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F3366245-75D3-4B38-A064-F7B471FD6983}" type="datetime1">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57A6B-852F-4346-81FC-F3E4E797F7F9}"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B4390440-9BA5-41C7-96CF-69DA5D4ECC8F}" type="datetime1">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57A6B-852F-4346-81FC-F3E4E797F7F9}"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9EDFB2E-8FEF-4B61-9FCE-800D45B57DB7}" type="datetime1">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90E4B-AF51-4BF0-9B24-EE13324B0CF2}" type="datetime1">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F808659-40D6-423A-8CA4-32B53ED852BB}" type="datetime1">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57A6B-852F-4346-81FC-F3E4E797F7F9}"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BDAE442-97FA-4961-8CA7-2A6D9D27FE36}" type="datetime1">
              <a:rPr lang="en-US" smtClean="0"/>
              <a:pPr/>
              <a:t>9/3/2024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F857A6B-852F-4346-81FC-F3E4E797F7F9}"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7947782-829B-4690-A0D2-C30571E07719}"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E7C3B62-A4F8-46A8-B384-2C854540FF76}"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a:t>Click to edit Master title style</a:t>
            </a:r>
          </a:p>
        </p:txBody>
      </p:sp>
      <p:sp>
        <p:nvSpPr>
          <p:cNvPr id="3" name="Table Placeholder 2"/>
          <p:cNvSpPr>
            <a:spLocks noGrp="1"/>
          </p:cNvSpPr>
          <p:nvPr>
            <p:ph type="tbl" idx="1"/>
          </p:nvPr>
        </p:nvSpPr>
        <p:spPr>
          <a:xfrm>
            <a:off x="301625" y="1676400"/>
            <a:ext cx="8540750" cy="4422775"/>
          </a:xfrm>
        </p:spPr>
        <p:txBody>
          <a:bodyPr>
            <a:normAutofit/>
          </a:bodyPr>
          <a:lstStyle/>
          <a:p>
            <a:pPr lvl="0"/>
            <a:endParaRPr lang="en-US" noProof="0"/>
          </a:p>
        </p:txBody>
      </p:sp>
      <p:sp>
        <p:nvSpPr>
          <p:cNvPr id="4" name="Date Placeholder 3"/>
          <p:cNvSpPr>
            <a:spLocks noGrp="1"/>
          </p:cNvSpPr>
          <p:nvPr>
            <p:ph type="dt" sz="half" idx="10"/>
          </p:nvPr>
        </p:nvSpPr>
        <p:spPr>
          <a:xfrm>
            <a:off x="304800" y="6245225"/>
            <a:ext cx="2286000" cy="476250"/>
          </a:xfrm>
        </p:spPr>
        <p:txBody>
          <a:bodyPr/>
          <a:lstStyle>
            <a:lvl1pPr>
              <a:defRPr/>
            </a:lvl1pPr>
          </a:lstStyle>
          <a:p>
            <a:pPr>
              <a:defRPr/>
            </a:pPr>
            <a:fld id="{F99B9497-8EA3-43E2-B74E-4A9412A7944F}" type="datetime1">
              <a:rPr lang="en-US" smtClean="0"/>
              <a:pPr>
                <a:defRPr/>
              </a:pPr>
              <a:t>9/3/2024</a:t>
            </a:fld>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286000" cy="476250"/>
          </a:xfrm>
        </p:spPr>
        <p:txBody>
          <a:bodyPr/>
          <a:lstStyle>
            <a:lvl1pPr>
              <a:defRPr>
                <a:latin typeface="Times New Roman" charset="0"/>
                <a:cs typeface="Times New Roman" charset="0"/>
              </a:defRPr>
            </a:lvl1pPr>
          </a:lstStyle>
          <a:p>
            <a:pPr>
              <a:defRPr/>
            </a:pPr>
            <a:fld id="{3C376017-1567-45C1-A40B-8808B563850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EEC48D3-2903-49FA-A272-30E4BFD73827}" type="datetime1">
              <a:rPr lang="en-US" smtClean="0"/>
              <a:pPr/>
              <a:t>9/3/2024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F857A6B-852F-4346-81FC-F3E4E797F7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hdr="0" ft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4.bp.blogspot.com/_s5tmWjJEQfg/STJm-2GwhgI/AAAAAAAABhk/IvkyxUqiJOk/s1600-h/Mercury.png"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ncbi.nlm.nih.gov/pubmed/10552878" TargetMode="External"/><Relationship Id="rId7" Type="http://schemas.openxmlformats.org/officeDocument/2006/relationships/hyperlink" Target="https://www.ncbi.nlm.nih.gov/pubmed/3019277" TargetMode="External"/><Relationship Id="rId2" Type="http://schemas.openxmlformats.org/officeDocument/2006/relationships/hyperlink" Target="http://www.who.int/ipcs/features/10chemicals_en.pdf" TargetMode="External"/><Relationship Id="rId1" Type="http://schemas.openxmlformats.org/officeDocument/2006/relationships/slideLayout" Target="../slideLayouts/slideLayout2.xml"/><Relationship Id="rId6" Type="http://schemas.openxmlformats.org/officeDocument/2006/relationships/hyperlink" Target="https://www.ncbi.nlm.nih.gov/pubmed/7713018" TargetMode="External"/><Relationship Id="rId5" Type="http://schemas.openxmlformats.org/officeDocument/2006/relationships/hyperlink" Target="https://www.ncbi.nlm.nih.gov/pmc/articles/PMC1567470/" TargetMode="External"/><Relationship Id="rId4" Type="http://schemas.openxmlformats.org/officeDocument/2006/relationships/hyperlink" Target="https://www.ncbi.nlm.nih.gov/pubmed/20019094"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ncbi.nlm.nih.gov/pubmed/12368383" TargetMode="External"/><Relationship Id="rId2" Type="http://schemas.openxmlformats.org/officeDocument/2006/relationships/hyperlink" Target="https://www.ncbi.nlm.nih.gov/pubmed/19879309" TargetMode="External"/><Relationship Id="rId1" Type="http://schemas.openxmlformats.org/officeDocument/2006/relationships/slideLayout" Target="../slideLayouts/slideLayout2.xml"/><Relationship Id="rId5" Type="http://schemas.openxmlformats.org/officeDocument/2006/relationships/hyperlink" Target="https://www.ncbi.nlm.nih.gov/pubmed/11448543" TargetMode="External"/><Relationship Id="rId4" Type="http://schemas.openxmlformats.org/officeDocument/2006/relationships/hyperlink" Target="https://www.ncbi.nlm.nih.gov/pubmed/185217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a:t>Presented by:</a:t>
            </a:r>
          </a:p>
          <a:p>
            <a:r>
              <a:rPr lang="en-US" dirty="0"/>
              <a:t>Dr. Arun Sharma</a:t>
            </a:r>
          </a:p>
          <a:p>
            <a:endParaRPr lang="en-US" dirty="0"/>
          </a:p>
        </p:txBody>
      </p:sp>
      <p:sp>
        <p:nvSpPr>
          <p:cNvPr id="2" name="Title 1"/>
          <p:cNvSpPr>
            <a:spLocks noGrp="1"/>
          </p:cNvSpPr>
          <p:nvPr>
            <p:ph type="ctrTitle"/>
          </p:nvPr>
        </p:nvSpPr>
        <p:spPr/>
        <p:txBody>
          <a:bodyPr>
            <a:normAutofit/>
          </a:bodyPr>
          <a:lstStyle/>
          <a:p>
            <a:r>
              <a:rPr lang="en-US" dirty="0"/>
              <a:t>TOXICITY OF HEAVY METALS AND CHELATING AGENTS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Contents</a:t>
            </a:r>
            <a:br>
              <a:rPr lang="en-US" dirty="0"/>
            </a:br>
            <a:endParaRPr lang="en-US" dirty="0"/>
          </a:p>
        </p:txBody>
      </p:sp>
      <p:sp>
        <p:nvSpPr>
          <p:cNvPr id="4" name="Date Placeholder 3"/>
          <p:cNvSpPr>
            <a:spLocks noGrp="1"/>
          </p:cNvSpPr>
          <p:nvPr>
            <p:ph type="dt" sz="half" idx="10"/>
          </p:nvPr>
        </p:nvSpPr>
        <p:spPr/>
        <p:txBody>
          <a:bodyPr/>
          <a:lstStyle/>
          <a:p>
            <a:fld id="{69EF8C5C-365E-4D06-83E8-7BE7B6CBF87C}"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a:t>
            </a:fld>
            <a:endParaRPr lang="en-US"/>
          </a:p>
        </p:txBody>
      </p:sp>
      <p:sp>
        <p:nvSpPr>
          <p:cNvPr id="2" name="Content Placeholder 1"/>
          <p:cNvSpPr>
            <a:spLocks noGrp="1"/>
          </p:cNvSpPr>
          <p:nvPr>
            <p:ph sz="quarter" idx="1"/>
          </p:nvPr>
        </p:nvSpPr>
        <p:spPr>
          <a:xfrm>
            <a:off x="914400" y="1219200"/>
            <a:ext cx="7772400" cy="4800600"/>
          </a:xfrm>
        </p:spPr>
        <p:txBody>
          <a:bodyPr/>
          <a:lstStyle/>
          <a:p>
            <a:r>
              <a:rPr lang="en-US" dirty="0"/>
              <a:t>Introduction</a:t>
            </a:r>
          </a:p>
          <a:p>
            <a:r>
              <a:rPr lang="en-US" dirty="0"/>
              <a:t>Properties of heavy metals</a:t>
            </a:r>
          </a:p>
          <a:p>
            <a:r>
              <a:rPr lang="en-US" dirty="0"/>
              <a:t>Toxicity of  trace heavy metals</a:t>
            </a:r>
          </a:p>
          <a:p>
            <a:r>
              <a:rPr lang="en-US" dirty="0"/>
              <a:t>Mercury</a:t>
            </a:r>
          </a:p>
          <a:p>
            <a:r>
              <a:rPr lang="en-US" dirty="0"/>
              <a:t>Lead</a:t>
            </a:r>
          </a:p>
          <a:p>
            <a:r>
              <a:rPr lang="en-US" dirty="0"/>
              <a:t>Cadmium</a:t>
            </a:r>
          </a:p>
          <a:p>
            <a:r>
              <a:rPr lang="en-US" dirty="0"/>
              <a:t>Arsenic</a:t>
            </a:r>
          </a:p>
          <a:p>
            <a:r>
              <a:rPr lang="en-US" dirty="0"/>
              <a:t>Copper</a:t>
            </a:r>
          </a:p>
          <a:p>
            <a:r>
              <a:rPr lang="en-US" dirty="0" err="1"/>
              <a:t>Chelation</a:t>
            </a:r>
            <a:r>
              <a:rPr lang="en-US" dirty="0"/>
              <a:t> therapy</a:t>
            </a:r>
          </a:p>
          <a:p>
            <a:r>
              <a:rPr lang="en-US" dirty="0"/>
              <a:t>Antidotes In </a:t>
            </a:r>
            <a:r>
              <a:rPr lang="en-US" dirty="0" err="1"/>
              <a:t>ayurveda</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Grp="1" noChangeArrowheads="1"/>
          </p:cNvSpPr>
          <p:nvPr>
            <p:ph type="title"/>
          </p:nvPr>
        </p:nvSpPr>
        <p:spPr>
          <a:xfrm>
            <a:off x="457200" y="914400"/>
            <a:ext cx="8229600" cy="990600"/>
          </a:xfrm>
        </p:spPr>
        <p:txBody>
          <a:bodyPr/>
          <a:lstStyle/>
          <a:p>
            <a:r>
              <a:rPr lang="en-US"/>
              <a:t>Introduction</a:t>
            </a:r>
          </a:p>
        </p:txBody>
      </p:sp>
      <p:sp>
        <p:nvSpPr>
          <p:cNvPr id="4" name="Date Placeholder 3"/>
          <p:cNvSpPr>
            <a:spLocks noGrp="1"/>
          </p:cNvSpPr>
          <p:nvPr>
            <p:ph type="dt" sz="half" idx="10"/>
          </p:nvPr>
        </p:nvSpPr>
        <p:spPr/>
        <p:txBody>
          <a:bodyPr/>
          <a:lstStyle/>
          <a:p>
            <a:fld id="{35DD186F-AF52-4D2F-A57E-231DC77EBF7F}"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a:t>
            </a:fld>
            <a:endParaRPr lang="en-US"/>
          </a:p>
        </p:txBody>
      </p:sp>
      <p:sp>
        <p:nvSpPr>
          <p:cNvPr id="16387" name="Rectangle 7"/>
          <p:cNvSpPr>
            <a:spLocks noGrp="1" noChangeArrowheads="1"/>
          </p:cNvSpPr>
          <p:nvPr>
            <p:ph sz="quarter" idx="1"/>
          </p:nvPr>
        </p:nvSpPr>
        <p:spPr>
          <a:xfrm>
            <a:off x="457200" y="2133600"/>
            <a:ext cx="8229600" cy="3873691"/>
          </a:xfrm>
        </p:spPr>
        <p:txBody>
          <a:bodyPr>
            <a:normAutofit/>
          </a:bodyPr>
          <a:lstStyle/>
          <a:p>
            <a:r>
              <a:rPr lang="en-US" sz="2800" dirty="0"/>
              <a:t>Heavy metals are toxic to human health</a:t>
            </a:r>
          </a:p>
          <a:p>
            <a:r>
              <a:rPr lang="en-US" sz="2800" dirty="0"/>
              <a:t>Most common heavy metals are lead(</a:t>
            </a:r>
            <a:r>
              <a:rPr lang="en-US" sz="2800" dirty="0" err="1"/>
              <a:t>Pb</a:t>
            </a:r>
            <a:r>
              <a:rPr lang="en-US" sz="2800" dirty="0"/>
              <a:t>), mercury(Hg), cadmium(</a:t>
            </a:r>
            <a:r>
              <a:rPr lang="en-US" sz="2800" dirty="0" err="1"/>
              <a:t>Cd</a:t>
            </a:r>
            <a:r>
              <a:rPr lang="en-US" sz="2800" dirty="0"/>
              <a:t>) and arsenic(As). </a:t>
            </a:r>
            <a:r>
              <a:rPr lang="en-US" sz="2800" dirty="0">
                <a:cs typeface="Times New Roman" pitchFamily="18" charset="0"/>
              </a:rPr>
              <a:t>Other examples include manganese, chromium, cobalt, nickel, copper, zinc, selenium, silver, antimony and thallium</a:t>
            </a:r>
            <a:endParaRPr lang="en-US" sz="2800" dirty="0"/>
          </a:p>
          <a:p>
            <a:r>
              <a:rPr lang="en-US" sz="2800" dirty="0"/>
              <a:t>They are mainly produced by industrial activities, and deposit slowly in the surrounding water and soil</a:t>
            </a:r>
          </a:p>
          <a:p>
            <a:endParaRPr lang="en-US" sz="2800" dirty="0"/>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A5F8812-D653-42B8-92B5-FC5E692690B5}" type="datetime1">
              <a:rPr lang="en-US" smtClean="0"/>
              <a:pPr/>
              <a:t>9/3/2024</a:t>
            </a:fld>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4</a:t>
            </a:fld>
            <a:endParaRPr lang="en-US"/>
          </a:p>
        </p:txBody>
      </p:sp>
      <p:sp>
        <p:nvSpPr>
          <p:cNvPr id="2" name="Content Placeholder 1"/>
          <p:cNvSpPr>
            <a:spLocks noGrp="1"/>
          </p:cNvSpPr>
          <p:nvPr>
            <p:ph idx="4294967295"/>
          </p:nvPr>
        </p:nvSpPr>
        <p:spPr>
          <a:xfrm>
            <a:off x="0" y="609600"/>
            <a:ext cx="8229600" cy="4525963"/>
          </a:xfrm>
        </p:spPr>
        <p:txBody>
          <a:bodyPr>
            <a:normAutofit/>
          </a:bodyPr>
          <a:lstStyle/>
          <a:p>
            <a:r>
              <a:rPr lang="en-US" sz="2800" dirty="0">
                <a:cs typeface="Times New Roman" pitchFamily="18" charset="0"/>
              </a:rPr>
              <a:t>World Health </a:t>
            </a:r>
            <a:r>
              <a:rPr lang="en-US" sz="2800" dirty="0" err="1">
                <a:cs typeface="Times New Roman" pitchFamily="18" charset="0"/>
              </a:rPr>
              <a:t>Organisation's</a:t>
            </a:r>
            <a:r>
              <a:rPr lang="en-US" sz="2800" dirty="0">
                <a:cs typeface="Times New Roman" pitchFamily="18" charset="0"/>
              </a:rPr>
              <a:t> list of 10 chemicals of major public concern which includes Toxic Heavy metal particular applicable to arsenic, </a:t>
            </a:r>
            <a:r>
              <a:rPr lang="en-US" sz="2800" dirty="0" err="1">
                <a:cs typeface="Times New Roman" pitchFamily="18" charset="0"/>
              </a:rPr>
              <a:t>asbestos,benzene,cadmium</a:t>
            </a:r>
            <a:r>
              <a:rPr lang="en-US" sz="2800" dirty="0">
                <a:cs typeface="Times New Roman" pitchFamily="18" charset="0"/>
              </a:rPr>
              <a:t>, mercury and lead.</a:t>
            </a:r>
          </a:p>
          <a:p>
            <a:r>
              <a:rPr lang="en-US" sz="2800" dirty="0">
                <a:cs typeface="Times New Roman" pitchFamily="18" charset="0"/>
              </a:rPr>
              <a:t>WHO, recommended Permissible Limits of Heavy Metals-</a:t>
            </a:r>
          </a:p>
          <a:p>
            <a:endParaRPr lang="en-US" sz="2800" dirty="0">
              <a:cs typeface="Times New Roman" pitchFamily="18" charset="0"/>
            </a:endParaRPr>
          </a:p>
          <a:p>
            <a:endParaRPr lang="en-US" dirty="0"/>
          </a:p>
        </p:txBody>
      </p:sp>
      <p:graphicFrame>
        <p:nvGraphicFramePr>
          <p:cNvPr id="4" name="Table 3"/>
          <p:cNvGraphicFramePr>
            <a:graphicFrameLocks noGrp="1"/>
          </p:cNvGraphicFramePr>
          <p:nvPr/>
        </p:nvGraphicFramePr>
        <p:xfrm>
          <a:off x="609600" y="3124202"/>
          <a:ext cx="7772400" cy="3352797"/>
        </p:xfrm>
        <a:graphic>
          <a:graphicData uri="http://schemas.openxmlformats.org/drawingml/2006/table">
            <a:tbl>
              <a:tblPr firstRow="1" bandRow="1">
                <a:tableStyleId>{10A1B5D5-9B99-4C35-A422-299274C87663}</a:tableStyleId>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1196713">
                <a:tc>
                  <a:txBody>
                    <a:bodyPr/>
                    <a:lstStyle/>
                    <a:p>
                      <a:pPr algn="ctr"/>
                      <a:r>
                        <a:rPr lang="en-US" sz="2400" i="1" dirty="0">
                          <a:solidFill>
                            <a:schemeClr val="tx1"/>
                          </a:solidFill>
                        </a:rPr>
                        <a:t>Heavy metal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pPr algn="ctr"/>
                      <a:r>
                        <a:rPr lang="en-US" sz="2400" i="1" dirty="0">
                          <a:solidFill>
                            <a:schemeClr val="tx1"/>
                          </a:solidFill>
                        </a:rPr>
                        <a:t>Permissible limits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0"/>
                  </a:ext>
                </a:extLst>
              </a:tr>
              <a:tr h="539021">
                <a:tc>
                  <a:txBody>
                    <a:bodyPr/>
                    <a:lstStyle/>
                    <a:p>
                      <a:r>
                        <a:rPr lang="en-US" sz="2000" b="1" dirty="0">
                          <a:solidFill>
                            <a:srgbClr val="FF0000"/>
                          </a:solidFill>
                          <a:latin typeface="Times New Roman" pitchFamily="18" charset="0"/>
                          <a:cs typeface="Times New Roman" pitchFamily="18" charset="0"/>
                        </a:rPr>
                        <a:t>Lead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pPr algn="ctr"/>
                      <a:r>
                        <a:rPr lang="en-US" b="1" dirty="0">
                          <a:solidFill>
                            <a:srgbClr val="C00000"/>
                          </a:solidFill>
                        </a:rPr>
                        <a:t>10 </a:t>
                      </a:r>
                      <a:r>
                        <a:rPr lang="en-US" b="1" dirty="0" err="1">
                          <a:solidFill>
                            <a:srgbClr val="C00000"/>
                          </a:solidFill>
                        </a:rPr>
                        <a:t>ppm</a:t>
                      </a:r>
                      <a:endParaRPr lang="en-US"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1"/>
                  </a:ext>
                </a:extLst>
              </a:tr>
              <a:tr h="539021">
                <a:tc>
                  <a:txBody>
                    <a:bodyPr/>
                    <a:lstStyle/>
                    <a:p>
                      <a:r>
                        <a:rPr lang="en-US" sz="2000" b="1" dirty="0">
                          <a:solidFill>
                            <a:srgbClr val="FF0000"/>
                          </a:solidFill>
                          <a:latin typeface="Times New Roman" pitchFamily="18" charset="0"/>
                          <a:cs typeface="Times New Roman" pitchFamily="18" charset="0"/>
                        </a:rPr>
                        <a:t>Arsenic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pPr algn="ctr"/>
                      <a:r>
                        <a:rPr lang="en-US" b="1" dirty="0">
                          <a:solidFill>
                            <a:srgbClr val="C00000"/>
                          </a:solidFill>
                        </a:rPr>
                        <a:t>3 </a:t>
                      </a:r>
                      <a:r>
                        <a:rPr lang="en-US" b="1" dirty="0" err="1">
                          <a:solidFill>
                            <a:srgbClr val="C00000"/>
                          </a:solidFill>
                        </a:rPr>
                        <a:t>ppm</a:t>
                      </a:r>
                      <a:endParaRPr lang="en-US"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2"/>
                  </a:ext>
                </a:extLst>
              </a:tr>
              <a:tr h="539021">
                <a:tc>
                  <a:txBody>
                    <a:bodyPr/>
                    <a:lstStyle/>
                    <a:p>
                      <a:r>
                        <a:rPr lang="en-US" sz="2000" b="1" dirty="0">
                          <a:solidFill>
                            <a:srgbClr val="FF0000"/>
                          </a:solidFill>
                          <a:latin typeface="Times New Roman" pitchFamily="18" charset="0"/>
                          <a:cs typeface="Times New Roman" pitchFamily="18" charset="0"/>
                        </a:rPr>
                        <a:t>Cadmium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pPr algn="ctr"/>
                      <a:r>
                        <a:rPr lang="en-US" b="1" dirty="0">
                          <a:solidFill>
                            <a:srgbClr val="C00000"/>
                          </a:solidFill>
                        </a:rPr>
                        <a:t>0.3 </a:t>
                      </a:r>
                      <a:r>
                        <a:rPr lang="en-US" b="1" dirty="0" err="1">
                          <a:solidFill>
                            <a:srgbClr val="C00000"/>
                          </a:solidFill>
                        </a:rPr>
                        <a:t>ppm</a:t>
                      </a:r>
                      <a:endParaRPr lang="en-US"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3"/>
                  </a:ext>
                </a:extLst>
              </a:tr>
              <a:tr h="539021">
                <a:tc>
                  <a:txBody>
                    <a:bodyPr/>
                    <a:lstStyle/>
                    <a:p>
                      <a:r>
                        <a:rPr lang="en-US" sz="2000" b="1" dirty="0">
                          <a:solidFill>
                            <a:srgbClr val="FF0000"/>
                          </a:solidFill>
                          <a:latin typeface="Times New Roman" pitchFamily="18" charset="0"/>
                          <a:cs typeface="Times New Roman" pitchFamily="18" charset="0"/>
                        </a:rPr>
                        <a:t>Mercury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pPr algn="ctr"/>
                      <a:r>
                        <a:rPr lang="en-US" b="1" dirty="0">
                          <a:solidFill>
                            <a:srgbClr val="C00000"/>
                          </a:solidFill>
                        </a:rPr>
                        <a:t>1 </a:t>
                      </a:r>
                      <a:r>
                        <a:rPr lang="en-US" b="1" dirty="0" err="1">
                          <a:solidFill>
                            <a:srgbClr val="C00000"/>
                          </a:solidFill>
                        </a:rPr>
                        <a:t>ppm</a:t>
                      </a:r>
                      <a:endParaRPr lang="en-US"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doccasagrande.net/Images/Periodic%20Table.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a:ln>
            <a:solidFill>
              <a:schemeClr val="tx1"/>
            </a:solidFill>
          </a:ln>
        </p:spPr>
      </p:pic>
      <p:sp>
        <p:nvSpPr>
          <p:cNvPr id="3" name="Smiley Face 2"/>
          <p:cNvSpPr/>
          <p:nvPr/>
        </p:nvSpPr>
        <p:spPr>
          <a:xfrm>
            <a:off x="6934200" y="76200"/>
            <a:ext cx="914400" cy="914400"/>
          </a:xfrm>
          <a:prstGeom prst="smileyFace">
            <a:avLst/>
          </a:prstGeom>
          <a:ln w="412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cxnSp>
        <p:nvCxnSpPr>
          <p:cNvPr id="5" name="Straight Arrow Connector 4"/>
          <p:cNvCxnSpPr/>
          <p:nvPr/>
        </p:nvCxnSpPr>
        <p:spPr>
          <a:xfrm flipH="1">
            <a:off x="5867400" y="914400"/>
            <a:ext cx="1295400" cy="266700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flipH="1">
            <a:off x="6019800" y="914400"/>
            <a:ext cx="1143000" cy="304800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13" name="Straight Arrow Connector 12"/>
          <p:cNvCxnSpPr/>
          <p:nvPr/>
        </p:nvCxnSpPr>
        <p:spPr>
          <a:xfrm flipH="1">
            <a:off x="6934200" y="990600"/>
            <a:ext cx="228601" cy="312420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19" name="Straight Arrow Connector 18"/>
          <p:cNvCxnSpPr/>
          <p:nvPr/>
        </p:nvCxnSpPr>
        <p:spPr>
          <a:xfrm>
            <a:off x="7086600" y="1066800"/>
            <a:ext cx="304800" cy="205740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28" name="Rectangle 27"/>
          <p:cNvSpPr/>
          <p:nvPr/>
        </p:nvSpPr>
        <p:spPr>
          <a:xfrm>
            <a:off x="1600200" y="4876800"/>
            <a:ext cx="70866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a:xfrm>
            <a:off x="381000" y="0"/>
            <a:ext cx="8229600" cy="990600"/>
          </a:xfrm>
        </p:spPr>
        <p:txBody>
          <a:bodyPr/>
          <a:lstStyle/>
          <a:p>
            <a:r>
              <a:rPr lang="en-US" dirty="0"/>
              <a:t>Properties of heavy metals</a:t>
            </a:r>
          </a:p>
        </p:txBody>
      </p:sp>
      <p:sp>
        <p:nvSpPr>
          <p:cNvPr id="4" name="Date Placeholder 3"/>
          <p:cNvSpPr>
            <a:spLocks noGrp="1"/>
          </p:cNvSpPr>
          <p:nvPr>
            <p:ph type="dt" sz="half" idx="10"/>
          </p:nvPr>
        </p:nvSpPr>
        <p:spPr/>
        <p:txBody>
          <a:bodyPr/>
          <a:lstStyle/>
          <a:p>
            <a:fld id="{C1EBFC5C-F62C-406E-948F-EFAE1230DEE5}"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6</a:t>
            </a:fld>
            <a:endParaRPr lang="en-US"/>
          </a:p>
        </p:txBody>
      </p:sp>
      <p:sp>
        <p:nvSpPr>
          <p:cNvPr id="17411" name="Rectangle 7"/>
          <p:cNvSpPr>
            <a:spLocks noGrp="1" noChangeArrowheads="1"/>
          </p:cNvSpPr>
          <p:nvPr>
            <p:ph sz="quarter" idx="1"/>
          </p:nvPr>
        </p:nvSpPr>
        <p:spPr>
          <a:xfrm>
            <a:off x="381000" y="1371600"/>
            <a:ext cx="8229600" cy="4178491"/>
          </a:xfrm>
        </p:spPr>
        <p:txBody>
          <a:bodyPr>
            <a:normAutofit fontScale="92500" lnSpcReduction="20000"/>
          </a:bodyPr>
          <a:lstStyle/>
          <a:p>
            <a:r>
              <a:rPr lang="en-US" sz="2800" dirty="0"/>
              <a:t>The Mendeleev’s periodic table illustrated heavy metals in the bottom(high atomic num); </a:t>
            </a:r>
          </a:p>
          <a:p>
            <a:r>
              <a:rPr lang="en-US" sz="2800" dirty="0"/>
              <a:t>Metal with high atomic weight&gt; sodium</a:t>
            </a:r>
          </a:p>
          <a:p>
            <a:r>
              <a:rPr lang="en-US" sz="2800" dirty="0"/>
              <a:t>Have high densities </a:t>
            </a:r>
            <a:r>
              <a:rPr lang="en-US" sz="2800" dirty="0" err="1"/>
              <a:t>i.e</a:t>
            </a:r>
            <a:r>
              <a:rPr lang="en-US" sz="2800" dirty="0"/>
              <a:t> &gt;3.5-5 g/cu cm</a:t>
            </a:r>
          </a:p>
          <a:p>
            <a:r>
              <a:rPr lang="en-US" sz="2800" dirty="0"/>
              <a:t>Toxic in nature</a:t>
            </a:r>
          </a:p>
          <a:p>
            <a:r>
              <a:rPr lang="en-US" sz="2800" dirty="0"/>
              <a:t>Can damage living things at low concentrations</a:t>
            </a:r>
          </a:p>
          <a:p>
            <a:r>
              <a:rPr lang="en-US" sz="2800" dirty="0" err="1"/>
              <a:t>Nondegradable</a:t>
            </a:r>
            <a:r>
              <a:rPr lang="en-US" sz="2800" dirty="0"/>
              <a:t> </a:t>
            </a:r>
            <a:r>
              <a:rPr lang="en-US" sz="2800" dirty="0" err="1"/>
              <a:t>i.e</a:t>
            </a:r>
            <a:r>
              <a:rPr lang="en-US" sz="2800" dirty="0"/>
              <a:t> tend to accumulate in the food chain</a:t>
            </a:r>
          </a:p>
          <a:p>
            <a:pPr>
              <a:buFont typeface="Wingdings" pitchFamily="2" charset="2"/>
              <a:buNone/>
            </a:pPr>
            <a:endParaRPr lang="en-US" sz="2800" dirty="0"/>
          </a:p>
          <a:p>
            <a:pPr>
              <a:buFont typeface="Wingdings" pitchFamily="2" charset="2"/>
              <a:buNone/>
            </a:pPr>
            <a:r>
              <a:rPr lang="en-US" sz="2800" dirty="0"/>
              <a:t>Note: Arsenic is not actually a metal but is a semimetal i.e. its properties are intermediate between those of metals and nonmetals.</a:t>
            </a:r>
          </a:p>
          <a:p>
            <a:endParaRPr lang="en-US" sz="2800" dirty="0"/>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5FEDF0CA-60F5-4F9B-B546-ACE1A36CBC8A}"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7</a:t>
            </a:fld>
            <a:endParaRPr lang="en-US"/>
          </a:p>
        </p:txBody>
      </p:sp>
      <p:sp>
        <p:nvSpPr>
          <p:cNvPr id="2" name="Content Placeholder 1"/>
          <p:cNvSpPr>
            <a:spLocks noGrp="1"/>
          </p:cNvSpPr>
          <p:nvPr>
            <p:ph sz="quarter" idx="1"/>
          </p:nvPr>
        </p:nvSpPr>
        <p:spPr>
          <a:xfrm>
            <a:off x="533400" y="685800"/>
            <a:ext cx="7772400" cy="4572000"/>
          </a:xfrm>
        </p:spPr>
        <p:txBody>
          <a:bodyPr>
            <a:normAutofit fontScale="92500" lnSpcReduction="10000"/>
          </a:bodyPr>
          <a:lstStyle/>
          <a:p>
            <a:pPr algn="just">
              <a:buClr>
                <a:srgbClr val="C00000"/>
              </a:buClr>
              <a:buNone/>
            </a:pPr>
            <a:r>
              <a:rPr lang="en-US" sz="3000" dirty="0">
                <a:cs typeface="Times New Roman" pitchFamily="18" charset="0"/>
              </a:rPr>
              <a:t>The </a:t>
            </a:r>
            <a:r>
              <a:rPr lang="en-US" sz="3000" dirty="0" err="1">
                <a:cs typeface="Times New Roman" pitchFamily="18" charset="0"/>
              </a:rPr>
              <a:t>pathophysiology</a:t>
            </a:r>
            <a:r>
              <a:rPr lang="en-US" sz="3000" dirty="0">
                <a:cs typeface="Times New Roman" pitchFamily="18" charset="0"/>
              </a:rPr>
              <a:t> of the heavy metals :</a:t>
            </a:r>
          </a:p>
          <a:p>
            <a:pPr algn="just">
              <a:buClr>
                <a:srgbClr val="C00000"/>
              </a:buClr>
              <a:buNone/>
            </a:pPr>
            <a:endParaRPr lang="en-US" sz="3000" dirty="0">
              <a:cs typeface="Times New Roman" pitchFamily="18" charset="0"/>
            </a:endParaRPr>
          </a:p>
          <a:p>
            <a:pPr algn="just">
              <a:buClr>
                <a:srgbClr val="C00000"/>
              </a:buClr>
              <a:buFont typeface="Wingdings" pitchFamily="2" charset="2"/>
              <a:buChar char="Ø"/>
            </a:pPr>
            <a:r>
              <a:rPr lang="en-US" sz="3000" dirty="0">
                <a:cs typeface="Times New Roman" pitchFamily="18" charset="0"/>
              </a:rPr>
              <a:t> For the most part, heavy metals bind to oxygen, nitrogen, and </a:t>
            </a:r>
            <a:r>
              <a:rPr lang="en-US" sz="3000" dirty="0" err="1">
                <a:cs typeface="Times New Roman" pitchFamily="18" charset="0"/>
              </a:rPr>
              <a:t>sulfhydryl</a:t>
            </a:r>
            <a:r>
              <a:rPr lang="en-US" sz="3000" dirty="0">
                <a:cs typeface="Times New Roman" pitchFamily="18" charset="0"/>
              </a:rPr>
              <a:t> groups in proteins, to denature </a:t>
            </a:r>
            <a:r>
              <a:rPr lang="en-US" sz="3000" dirty="0" err="1">
                <a:cs typeface="Times New Roman" pitchFamily="18" charset="0"/>
              </a:rPr>
              <a:t>them.resulting</a:t>
            </a:r>
            <a:r>
              <a:rPr lang="en-US" sz="3000" dirty="0">
                <a:cs typeface="Times New Roman" pitchFamily="18" charset="0"/>
              </a:rPr>
              <a:t> in alterations of enzymatic activity. </a:t>
            </a:r>
          </a:p>
          <a:p>
            <a:pPr algn="just">
              <a:buClr>
                <a:srgbClr val="C00000"/>
              </a:buClr>
              <a:buNone/>
            </a:pPr>
            <a:r>
              <a:rPr lang="en-US" sz="3000" b="1" dirty="0">
                <a:cs typeface="Times New Roman" pitchFamily="18" charset="0"/>
              </a:rPr>
              <a:t>Metals in our body</a:t>
            </a:r>
          </a:p>
          <a:p>
            <a:pPr>
              <a:buClr>
                <a:srgbClr val="C00000"/>
              </a:buClr>
              <a:buFont typeface="Wingdings" pitchFamily="2" charset="2"/>
              <a:buChar char="Ø"/>
            </a:pPr>
            <a:r>
              <a:rPr lang="en-US" sz="3000" dirty="0">
                <a:cs typeface="Times New Roman" pitchFamily="18" charset="0"/>
              </a:rPr>
              <a:t>Iron is present in hemoglobin, </a:t>
            </a:r>
            <a:r>
              <a:rPr lang="en-US" sz="3000" dirty="0" err="1">
                <a:cs typeface="Times New Roman" pitchFamily="18" charset="0"/>
              </a:rPr>
              <a:t>myoglobin</a:t>
            </a:r>
            <a:endParaRPr lang="en-US" sz="3000" dirty="0">
              <a:cs typeface="Times New Roman" pitchFamily="18" charset="0"/>
            </a:endParaRPr>
          </a:p>
          <a:p>
            <a:pPr>
              <a:buClr>
                <a:srgbClr val="C00000"/>
              </a:buClr>
              <a:buFont typeface="Wingdings" pitchFamily="2" charset="2"/>
              <a:buChar char="Ø"/>
            </a:pPr>
            <a:r>
              <a:rPr lang="en-US" sz="3000" dirty="0">
                <a:cs typeface="Times New Roman" pitchFamily="18" charset="0"/>
              </a:rPr>
              <a:t>Cobalt in coenzyme</a:t>
            </a:r>
          </a:p>
          <a:p>
            <a:pPr>
              <a:buClr>
                <a:srgbClr val="C00000"/>
              </a:buClr>
              <a:buFont typeface="Wingdings" pitchFamily="2" charset="2"/>
              <a:buChar char="Ø"/>
            </a:pPr>
            <a:r>
              <a:rPr lang="en-US" sz="3000" dirty="0">
                <a:cs typeface="Times New Roman" pitchFamily="18" charset="0"/>
              </a:rPr>
              <a:t>Copper as co-factor in enzymes</a:t>
            </a:r>
          </a:p>
          <a:p>
            <a:pPr>
              <a:buClr>
                <a:srgbClr val="C00000"/>
              </a:buClr>
              <a:buFont typeface="Wingdings" pitchFamily="2" charset="2"/>
              <a:buChar char="Ø"/>
            </a:pPr>
            <a:r>
              <a:rPr lang="en-US" sz="3000" dirty="0">
                <a:cs typeface="Times New Roman" pitchFamily="18" charset="0"/>
              </a:rPr>
              <a:t>Zinc, selenium, chromium in enzymes</a:t>
            </a:r>
          </a:p>
          <a:p>
            <a:pPr>
              <a:buClr>
                <a:srgbClr val="C00000"/>
              </a:buClr>
              <a:buFont typeface="Wingdings" pitchFamily="2" charset="2"/>
              <a:buChar char="Ø"/>
            </a:pPr>
            <a:endParaRPr lang="en-US" sz="2800" dirty="0">
              <a:cs typeface="Times New Roman" pitchFamily="18" charset="0"/>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title"/>
          </p:nvPr>
        </p:nvSpPr>
        <p:spPr>
          <a:xfrm>
            <a:off x="762000" y="304800"/>
            <a:ext cx="7772400" cy="762000"/>
          </a:xfrm>
        </p:spPr>
        <p:txBody>
          <a:bodyPr/>
          <a:lstStyle/>
          <a:p>
            <a:r>
              <a:rPr lang="en-US" dirty="0"/>
              <a:t>Sources and uses of heavy metals</a:t>
            </a:r>
          </a:p>
        </p:txBody>
      </p:sp>
      <p:sp>
        <p:nvSpPr>
          <p:cNvPr id="4" name="Date Placeholder 3"/>
          <p:cNvSpPr>
            <a:spLocks noGrp="1"/>
          </p:cNvSpPr>
          <p:nvPr>
            <p:ph type="dt" sz="half" idx="10"/>
          </p:nvPr>
        </p:nvSpPr>
        <p:spPr/>
        <p:txBody>
          <a:bodyPr/>
          <a:lstStyle/>
          <a:p>
            <a:fld id="{BBD2D16F-46F9-41E0-9E75-964B88CFBF98}"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8</a:t>
            </a:fld>
            <a:endParaRPr lang="en-US"/>
          </a:p>
        </p:txBody>
      </p:sp>
      <p:sp>
        <p:nvSpPr>
          <p:cNvPr id="56323" name="Rectangle 7"/>
          <p:cNvSpPr>
            <a:spLocks noGrp="1" noChangeArrowheads="1"/>
          </p:cNvSpPr>
          <p:nvPr>
            <p:ph sz="quarter" idx="1"/>
          </p:nvPr>
        </p:nvSpPr>
        <p:spPr>
          <a:xfrm>
            <a:off x="685800" y="990600"/>
            <a:ext cx="7772400" cy="6477000"/>
          </a:xfrm>
        </p:spPr>
        <p:txBody>
          <a:bodyPr>
            <a:normAutofit/>
          </a:bodyPr>
          <a:lstStyle/>
          <a:p>
            <a:pPr lvl="1" indent="-274320">
              <a:buClr>
                <a:schemeClr val="accent3"/>
              </a:buClr>
              <a:defRPr/>
            </a:pPr>
            <a:r>
              <a:rPr lang="en-US" sz="2200" b="1" dirty="0"/>
              <a:t>Mercury: </a:t>
            </a:r>
            <a:r>
              <a:rPr lang="en-US" sz="2200" dirty="0"/>
              <a:t>Used in electrical switches, fluorescent light bulbs and 	mercury lamps, Unregulated burning of coal and fuel oil ,   	batteries, thermometers, dental fillings</a:t>
            </a:r>
          </a:p>
          <a:p>
            <a:pPr lvl="1" indent="-274320">
              <a:buClr>
                <a:schemeClr val="accent3"/>
              </a:buClr>
              <a:defRPr/>
            </a:pPr>
            <a:endParaRPr lang="en-US" sz="2200" dirty="0">
              <a:cs typeface="Times New Roman" pitchFamily="18" charset="0"/>
            </a:endParaRPr>
          </a:p>
          <a:p>
            <a:pPr lvl="1" indent="-274320">
              <a:buClr>
                <a:schemeClr val="accent3"/>
              </a:buClr>
              <a:defRPr/>
            </a:pPr>
            <a:endParaRPr lang="en-US" sz="2200" dirty="0">
              <a:cs typeface="Times New Roman" pitchFamily="18" charset="0"/>
            </a:endParaRPr>
          </a:p>
          <a:p>
            <a:pPr lvl="1" indent="-274320">
              <a:buClr>
                <a:schemeClr val="accent3"/>
              </a:buClr>
              <a:defRPr/>
            </a:pPr>
            <a:endParaRPr lang="en-US" sz="2200" dirty="0">
              <a:cs typeface="Times New Roman" pitchFamily="18" charset="0"/>
            </a:endParaRPr>
          </a:p>
          <a:p>
            <a:pPr lvl="1" indent="-274320">
              <a:buClr>
                <a:schemeClr val="accent3"/>
              </a:buClr>
              <a:defRPr/>
            </a:pPr>
            <a:endParaRPr lang="en-US" sz="2200" dirty="0">
              <a:cs typeface="Times New Roman" pitchFamily="18" charset="0"/>
            </a:endParaRPr>
          </a:p>
          <a:p>
            <a:pPr lvl="1" indent="-274320">
              <a:buClr>
                <a:schemeClr val="accent3"/>
              </a:buClr>
              <a:defRPr/>
            </a:pPr>
            <a:endParaRPr lang="en-US" sz="2200" dirty="0">
              <a:cs typeface="Times New Roman" pitchFamily="18" charset="0"/>
            </a:endParaRPr>
          </a:p>
          <a:p>
            <a:pPr lvl="1" algn="just"/>
            <a:r>
              <a:rPr lang="en-US" b="1" dirty="0">
                <a:cs typeface="Times New Roman" pitchFamily="18" charset="0"/>
              </a:rPr>
              <a:t>Cadmium: </a:t>
            </a:r>
            <a:r>
              <a:rPr lang="en-US" dirty="0">
                <a:cs typeface="Times New Roman" pitchFamily="18" charset="0"/>
              </a:rPr>
              <a:t>By-product from smelting of lead &amp; zinc ores, Solders containing cadmium, Welding, Food: grains, cereals , leafy </a:t>
            </a:r>
            <a:r>
              <a:rPr lang="en-US" dirty="0" err="1">
                <a:cs typeface="Times New Roman" pitchFamily="18" charset="0"/>
              </a:rPr>
              <a:t>veg</a:t>
            </a:r>
            <a:r>
              <a:rPr lang="en-US" dirty="0">
                <a:cs typeface="Times New Roman" pitchFamily="18" charset="0"/>
              </a:rPr>
              <a:t>- only 5% is absorbed, </a:t>
            </a:r>
            <a:r>
              <a:rPr lang="en-US" b="1" dirty="0">
                <a:cs typeface="Times New Roman" pitchFamily="18" charset="0"/>
              </a:rPr>
              <a:t>smoking&gt;90% is absorbed</a:t>
            </a:r>
            <a:r>
              <a:rPr lang="en-US" dirty="0">
                <a:cs typeface="Times New Roman" pitchFamily="18" charset="0"/>
              </a:rPr>
              <a:t>(cigarette smoke contains about 0.5-2.0 </a:t>
            </a:r>
            <a:r>
              <a:rPr lang="en-US" dirty="0" err="1">
                <a:cs typeface="Times New Roman" pitchFamily="18" charset="0"/>
              </a:rPr>
              <a:t>Ùg</a:t>
            </a:r>
            <a:r>
              <a:rPr lang="en-US" dirty="0">
                <a:cs typeface="Times New Roman" pitchFamily="18" charset="0"/>
              </a:rPr>
              <a:t>  and about 10% of cadmium content is inhaled when cigarette is smoked – WHO 1992)</a:t>
            </a:r>
          </a:p>
          <a:p>
            <a:pPr lvl="1" algn="just">
              <a:buNone/>
            </a:pPr>
            <a:endParaRPr lang="en-US" dirty="0">
              <a:cs typeface="Times New Roman" pitchFamily="18" charset="0"/>
            </a:endParaRPr>
          </a:p>
          <a:p>
            <a:pPr marL="274320" indent="-274320" fontAlgn="auto">
              <a:spcAft>
                <a:spcPts val="0"/>
              </a:spcAft>
              <a:buClr>
                <a:schemeClr val="accent3"/>
              </a:buClr>
              <a:buFont typeface="Wingdings 2"/>
              <a:buChar char=""/>
              <a:defRPr/>
            </a:pPr>
            <a:endParaRPr lang="en-US" sz="2400" dirty="0"/>
          </a:p>
          <a:p>
            <a:pPr marL="274320" indent="-274320" fontAlgn="auto">
              <a:spcAft>
                <a:spcPts val="0"/>
              </a:spcAft>
              <a:buClr>
                <a:schemeClr val="accent3"/>
              </a:buClr>
              <a:buNone/>
              <a:defRPr/>
            </a:pPr>
            <a:endParaRPr lang="en-US" sz="2400" dirty="0"/>
          </a:p>
          <a:p>
            <a:pPr marL="274320" indent="-274320" fontAlgn="auto">
              <a:spcAft>
                <a:spcPts val="0"/>
              </a:spcAft>
              <a:buClr>
                <a:schemeClr val="accent3"/>
              </a:buClr>
              <a:buFont typeface="Wingdings" pitchFamily="2" charset="2"/>
              <a:buNone/>
              <a:defRPr/>
            </a:pPr>
            <a:endParaRPr lang="en-US" sz="2400" dirty="0"/>
          </a:p>
          <a:p>
            <a:pPr marL="274320" indent="-274320" fontAlgn="auto">
              <a:spcAft>
                <a:spcPts val="0"/>
              </a:spcAft>
              <a:buClr>
                <a:schemeClr val="accent3"/>
              </a:buClr>
              <a:buFont typeface="Wingdings 2"/>
              <a:buChar char=""/>
              <a:defRPr/>
            </a:pPr>
            <a:endParaRPr lang="en-US" sz="2400" dirty="0"/>
          </a:p>
        </p:txBody>
      </p:sp>
      <p:pic>
        <p:nvPicPr>
          <p:cNvPr id="3074" name="Picture 2" descr="C:\Users\Shivani\Downloads\IMG_20190130_001136.JPG"/>
          <p:cNvPicPr>
            <a:picLocks noChangeAspect="1" noChangeArrowheads="1"/>
          </p:cNvPicPr>
          <p:nvPr/>
        </p:nvPicPr>
        <p:blipFill>
          <a:blip r:embed="rId2"/>
          <a:srcRect/>
          <a:stretch>
            <a:fillRect/>
          </a:stretch>
        </p:blipFill>
        <p:spPr bwMode="auto">
          <a:xfrm>
            <a:off x="2133600" y="2057400"/>
            <a:ext cx="4953000" cy="1981200"/>
          </a:xfrm>
          <a:prstGeom prst="rect">
            <a:avLst/>
          </a:prstGeom>
          <a:noFill/>
        </p:spPr>
      </p:pic>
    </p:spTree>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762000"/>
            <a:ext cx="6096000" cy="762000"/>
          </a:xfrm>
        </p:spPr>
        <p:txBody>
          <a:bodyPr>
            <a:normAutofit/>
          </a:bodyPr>
          <a:lstStyle/>
          <a:p>
            <a:pPr fontAlgn="auto">
              <a:spcAft>
                <a:spcPts val="0"/>
              </a:spcAft>
              <a:defRPr/>
            </a:pPr>
            <a:r>
              <a:rPr lang="en-US" dirty="0"/>
              <a:t> </a:t>
            </a:r>
          </a:p>
        </p:txBody>
      </p:sp>
      <p:sp>
        <p:nvSpPr>
          <p:cNvPr id="4" name="Date Placeholder 3"/>
          <p:cNvSpPr>
            <a:spLocks noGrp="1"/>
          </p:cNvSpPr>
          <p:nvPr>
            <p:ph type="dt" sz="half" idx="10"/>
          </p:nvPr>
        </p:nvSpPr>
        <p:spPr/>
        <p:txBody>
          <a:bodyPr/>
          <a:lstStyle/>
          <a:p>
            <a:fld id="{78D6F46E-7EA6-436A-B35D-2FA8A4B1A9DF}"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9</a:t>
            </a:fld>
            <a:endParaRPr lang="en-US"/>
          </a:p>
        </p:txBody>
      </p:sp>
      <p:sp>
        <p:nvSpPr>
          <p:cNvPr id="62467" name="Rectangle 3"/>
          <p:cNvSpPr>
            <a:spLocks noGrp="1" noChangeArrowheads="1"/>
          </p:cNvSpPr>
          <p:nvPr>
            <p:ph sz="quarter" idx="1"/>
          </p:nvPr>
        </p:nvSpPr>
        <p:spPr>
          <a:xfrm>
            <a:off x="990600" y="1447800"/>
            <a:ext cx="8153400" cy="4572000"/>
          </a:xfrm>
        </p:spPr>
        <p:txBody>
          <a:bodyPr>
            <a:noAutofit/>
          </a:bodyPr>
          <a:lstStyle/>
          <a:p>
            <a:pPr marL="274320" indent="-274320" fontAlgn="auto">
              <a:spcAft>
                <a:spcPts val="0"/>
              </a:spcAft>
              <a:buClr>
                <a:schemeClr val="accent3"/>
              </a:buClr>
              <a:buFont typeface="Wingdings" pitchFamily="2" charset="2"/>
              <a:buChar char="Ø"/>
              <a:defRPr/>
            </a:pPr>
            <a:r>
              <a:rPr lang="en-US" sz="2000" b="1" dirty="0"/>
              <a:t>Lead</a:t>
            </a:r>
            <a:r>
              <a:rPr lang="en-US" sz="2000" dirty="0"/>
              <a:t>:  in the building industry for roofing and for soundproofing, pipes, used in electronics, in ammunition, in batteries and sinkers in fishing, </a:t>
            </a:r>
            <a:r>
              <a:rPr lang="en-US" sz="2000" b="1" dirty="0">
                <a:solidFill>
                  <a:srgbClr val="00B050"/>
                </a:solidFill>
                <a:cs typeface="Times New Roman" pitchFamily="18" charset="0"/>
              </a:rPr>
              <a:t>Mining/Smelting</a:t>
            </a:r>
            <a:r>
              <a:rPr lang="en-US" sz="2000" b="1" dirty="0">
                <a:solidFill>
                  <a:srgbClr val="000000"/>
                </a:solidFill>
                <a:cs typeface="Times New Roman" pitchFamily="18" charset="0"/>
              </a:rPr>
              <a:t>, </a:t>
            </a:r>
            <a:r>
              <a:rPr lang="en-US" sz="2000" dirty="0">
                <a:solidFill>
                  <a:srgbClr val="000000"/>
                </a:solidFill>
                <a:cs typeface="Times New Roman" pitchFamily="18" charset="0"/>
              </a:rPr>
              <a:t>Cutting and welding lead-painted structure, lead storage batteries,</a:t>
            </a:r>
            <a:r>
              <a:rPr lang="en-US" sz="2000" dirty="0">
                <a:solidFill>
                  <a:srgbClr val="FF0000"/>
                </a:solidFill>
                <a:cs typeface="Times New Roman" pitchFamily="18" charset="0"/>
              </a:rPr>
              <a:t> paints </a:t>
            </a:r>
            <a:r>
              <a:rPr lang="en-US" sz="2000" dirty="0">
                <a:cs typeface="Times New Roman" pitchFamily="18" charset="0"/>
              </a:rPr>
              <a:t>and lipsticks.</a:t>
            </a:r>
          </a:p>
          <a:p>
            <a:pPr>
              <a:lnSpc>
                <a:spcPct val="90000"/>
              </a:lnSpc>
              <a:buNone/>
              <a:defRPr/>
            </a:pPr>
            <a:endParaRPr lang="en-US" sz="2000" b="1" u="sng" dirty="0">
              <a:solidFill>
                <a:srgbClr val="C00000"/>
              </a:solidFill>
              <a:effectLst>
                <a:outerShdw blurRad="38100" dist="38100" dir="2700000" algn="tl">
                  <a:srgbClr val="000000">
                    <a:alpha val="43137"/>
                  </a:srgbClr>
                </a:outerShdw>
              </a:effectLst>
            </a:endParaRPr>
          </a:p>
          <a:p>
            <a:pPr lvl="1">
              <a:lnSpc>
                <a:spcPct val="90000"/>
              </a:lnSpc>
              <a:buClr>
                <a:srgbClr val="C00000"/>
              </a:buClr>
              <a:buFont typeface="Wingdings" pitchFamily="2" charset="2"/>
              <a:buChar char="Ø"/>
              <a:defRPr/>
            </a:pPr>
            <a:r>
              <a:rPr lang="en-US" sz="2000" b="1" dirty="0">
                <a:cs typeface="Times New Roman" pitchFamily="18" charset="0"/>
              </a:rPr>
              <a:t>Arsenic: </a:t>
            </a:r>
            <a:r>
              <a:rPr lang="en-US" sz="2000" dirty="0">
                <a:cs typeface="Times New Roman" pitchFamily="18" charset="0"/>
              </a:rPr>
              <a:t>Semiconductor manufacturing (gallium arsenide), Fossil fuel, Wood treated with arsenic preservatives, Smelting (copper, zinc, lead) and refining of metals and ores, Glass manufacturing</a:t>
            </a:r>
            <a:r>
              <a:rPr lang="en-US" sz="2000" dirty="0">
                <a:solidFill>
                  <a:srgbClr val="000000"/>
                </a:solidFill>
                <a:cs typeface="Times New Roman" pitchFamily="18" charset="0"/>
              </a:rPr>
              <a:t>, </a:t>
            </a:r>
            <a:r>
              <a:rPr lang="en-US" sz="2000" dirty="0">
                <a:cs typeface="Times New Roman" pitchFamily="18" charset="0"/>
              </a:rPr>
              <a:t>Wood preservatives, Pesticides, Feed additive  (poultry and swine), Drugs (for leukemia), Homeopathic medicines  may contain </a:t>
            </a:r>
          </a:p>
          <a:p>
            <a:pPr lvl="1">
              <a:lnSpc>
                <a:spcPct val="90000"/>
              </a:lnSpc>
              <a:buClr>
                <a:srgbClr val="C00000"/>
              </a:buClr>
              <a:buFont typeface="Wingdings" pitchFamily="2" charset="2"/>
              <a:buChar char="Ø"/>
              <a:defRPr/>
            </a:pPr>
            <a:r>
              <a:rPr lang="en-US" sz="2000" b="1" dirty="0" err="1">
                <a:cs typeface="Times New Roman" pitchFamily="18" charset="0"/>
              </a:rPr>
              <a:t>Copper</a:t>
            </a:r>
            <a:r>
              <a:rPr lang="en-US" sz="2000" dirty="0" err="1">
                <a:cs typeface="Times New Roman" pitchFamily="18" charset="0"/>
              </a:rPr>
              <a:t>:inhaled</a:t>
            </a:r>
            <a:r>
              <a:rPr lang="en-US" sz="2000" dirty="0">
                <a:cs typeface="Times New Roman" pitchFamily="18" charset="0"/>
              </a:rPr>
              <a:t> particulates in mining, metal fumes in smelting operations, welding, or related activities, Insecticides and fungicides, Copper wire</a:t>
            </a:r>
          </a:p>
          <a:p>
            <a:pPr lvl="1">
              <a:lnSpc>
                <a:spcPct val="90000"/>
              </a:lnSpc>
              <a:buClr>
                <a:srgbClr val="C00000"/>
              </a:buClr>
              <a:buFont typeface="Wingdings" pitchFamily="2" charset="2"/>
              <a:buChar char="Ø"/>
              <a:defRPr/>
            </a:pPr>
            <a:endParaRPr lang="en-US" sz="2000" dirty="0">
              <a:cs typeface="Times New Roman" pitchFamily="18" charset="0"/>
            </a:endParaRPr>
          </a:p>
          <a:p>
            <a:pPr lvl="1"/>
            <a:endParaRPr lang="en-US" sz="2000" dirty="0">
              <a:solidFill>
                <a:srgbClr val="000000"/>
              </a:solidFill>
              <a:cs typeface="Times New Roman" pitchFamily="18" charset="0"/>
            </a:endParaRPr>
          </a:p>
          <a:p>
            <a:endParaRPr lang="en-US" sz="2000" dirty="0"/>
          </a:p>
          <a:p>
            <a:pPr marL="274320" indent="-274320" fontAlgn="auto">
              <a:spcAft>
                <a:spcPts val="0"/>
              </a:spcAft>
              <a:buClr>
                <a:schemeClr val="accent3"/>
              </a:buClr>
              <a:buFont typeface="Wingdings" pitchFamily="2" charset="2"/>
              <a:buChar char="Ø"/>
              <a:defRPr/>
            </a:pPr>
            <a:endParaRPr lang="en-US" sz="2000" dirty="0">
              <a:cs typeface="Times New Roman" pitchFamily="18" charset="0"/>
            </a:endParaRPr>
          </a:p>
          <a:p>
            <a:pPr lvl="1">
              <a:buNone/>
            </a:pPr>
            <a:endParaRPr lang="en-US" sz="2000" dirty="0">
              <a:solidFill>
                <a:srgbClr val="FF0000"/>
              </a:solidFill>
              <a:cs typeface="Times New Roman" pitchFamily="18" charset="0"/>
            </a:endParaRPr>
          </a:p>
          <a:p>
            <a:pPr lvl="1">
              <a:buNone/>
            </a:pPr>
            <a:endParaRPr lang="en-US" sz="2000" dirty="0">
              <a:solidFill>
                <a:srgbClr val="FF0000"/>
              </a:solidFill>
              <a:cs typeface="Times New Roman" pitchFamily="18" charset="0"/>
            </a:endParaRPr>
          </a:p>
          <a:p>
            <a:pPr>
              <a:buNone/>
            </a:pPr>
            <a:endParaRPr lang="en-US" sz="2000" b="1" dirty="0">
              <a:solidFill>
                <a:srgbClr val="000000"/>
              </a:solidFill>
              <a:cs typeface="Times New Roman" pitchFamily="18" charset="0"/>
            </a:endParaRPr>
          </a:p>
          <a:p>
            <a:pPr lvl="1"/>
            <a:endParaRPr lang="en-US" sz="2000" dirty="0">
              <a:solidFill>
                <a:srgbClr val="000000"/>
              </a:solidFill>
              <a:cs typeface="Times New Roman" pitchFamily="18" charset="0"/>
            </a:endParaRPr>
          </a:p>
          <a:p>
            <a:pPr marL="274320" indent="-274320" fontAlgn="auto">
              <a:spcAft>
                <a:spcPts val="0"/>
              </a:spcAft>
              <a:buClr>
                <a:schemeClr val="accent3"/>
              </a:buClr>
              <a:buFont typeface="Wingdings 2"/>
              <a:buChar char=""/>
              <a:defRPr/>
            </a:pPr>
            <a:endParaRPr lang="en-US" sz="2000" dirty="0"/>
          </a:p>
          <a:p>
            <a:pPr marL="274320" indent="-274320" fontAlgn="auto">
              <a:spcAft>
                <a:spcPts val="0"/>
              </a:spcAft>
              <a:buClr>
                <a:schemeClr val="accent3"/>
              </a:buClr>
              <a:buFont typeface="Wingdings" pitchFamily="2" charset="2"/>
              <a:buNone/>
              <a:defRPr/>
            </a:pP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457200"/>
            <a:ext cx="8229600" cy="1295400"/>
          </a:xfrm>
        </p:spPr>
        <p:txBody>
          <a:bodyPr>
            <a:normAutofit fontScale="90000"/>
          </a:bodyPr>
          <a:lstStyle/>
          <a:p>
            <a:pPr fontAlgn="auto">
              <a:spcAft>
                <a:spcPts val="0"/>
              </a:spcAft>
              <a:defRPr/>
            </a:pPr>
            <a:r>
              <a:rPr lang="en-US" dirty="0"/>
              <a:t>General sources of heavy metals in residential houses</a:t>
            </a:r>
          </a:p>
        </p:txBody>
      </p:sp>
      <p:sp>
        <p:nvSpPr>
          <p:cNvPr id="4" name="Date Placeholder 3"/>
          <p:cNvSpPr>
            <a:spLocks noGrp="1"/>
          </p:cNvSpPr>
          <p:nvPr>
            <p:ph type="dt" sz="half" idx="10"/>
          </p:nvPr>
        </p:nvSpPr>
        <p:spPr/>
        <p:txBody>
          <a:bodyPr/>
          <a:lstStyle/>
          <a:p>
            <a:fld id="{4D3A3172-0F66-415C-B79A-63D4273D3962}"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10</a:t>
            </a:fld>
            <a:endParaRPr lang="en-US"/>
          </a:p>
        </p:txBody>
      </p:sp>
      <p:sp>
        <p:nvSpPr>
          <p:cNvPr id="47107" name="Rectangle 3"/>
          <p:cNvSpPr>
            <a:spLocks noGrp="1" noChangeArrowheads="1"/>
          </p:cNvSpPr>
          <p:nvPr>
            <p:ph sz="quarter" idx="1"/>
          </p:nvPr>
        </p:nvSpPr>
        <p:spPr>
          <a:xfrm>
            <a:off x="1066800" y="2057400"/>
            <a:ext cx="7772400" cy="4114800"/>
          </a:xfrm>
        </p:spPr>
        <p:txBody>
          <a:bodyPr/>
          <a:lstStyle/>
          <a:p>
            <a:r>
              <a:rPr lang="en-US" sz="2800" dirty="0"/>
              <a:t>Infiltration from outside, along with the dust carried on shoes and clothes</a:t>
            </a:r>
          </a:p>
          <a:p>
            <a:r>
              <a:rPr lang="en-US" sz="2800" dirty="0"/>
              <a:t>Indoor sources include old-lead and latex based paints, domestic water supply, burning of wood, and tobacco smoke</a:t>
            </a:r>
          </a:p>
          <a:p>
            <a:r>
              <a:rPr lang="en-US" sz="2800" dirty="0"/>
              <a:t>Pesticides and fungicides are major sources of arsenic and mercury indoors</a:t>
            </a:r>
          </a:p>
          <a:p>
            <a:pPr>
              <a:buFont typeface="Wingdings" pitchFamily="2" charset="2"/>
              <a:buNone/>
            </a:pPr>
            <a:endParaRPr lang="en-US" sz="2800" dirty="0"/>
          </a:p>
        </p:txBody>
      </p:sp>
      <p:pic>
        <p:nvPicPr>
          <p:cNvPr id="6" name="Picture 8" descr="http://www.sott.net/image/s5/114282/full/pesticides_gm_farming.jpg"/>
          <p:cNvPicPr>
            <a:picLocks noChangeAspect="1" noChangeArrowheads="1"/>
          </p:cNvPicPr>
          <p:nvPr/>
        </p:nvPicPr>
        <p:blipFill>
          <a:blip r:embed="rId2" cstate="print"/>
          <a:srcRect/>
          <a:stretch>
            <a:fillRect/>
          </a:stretch>
        </p:blipFill>
        <p:spPr bwMode="auto">
          <a:xfrm>
            <a:off x="4267200" y="5105400"/>
            <a:ext cx="4876800" cy="17526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057400" y="2362200"/>
            <a:ext cx="6477000" cy="1143000"/>
          </a:xfrm>
        </p:spPr>
        <p:txBody>
          <a:bodyPr>
            <a:normAutofit fontScale="90000"/>
          </a:bodyPr>
          <a:lstStyle/>
          <a:p>
            <a:pPr fontAlgn="auto">
              <a:spcAft>
                <a:spcPts val="0"/>
              </a:spcAft>
              <a:defRPr/>
            </a:pPr>
            <a:r>
              <a:rPr lang="en-US" sz="7200" dirty="0"/>
              <a:t>Mercury (Hg)</a:t>
            </a:r>
            <a:br>
              <a:rPr lang="en-US" sz="7200" dirty="0"/>
            </a:br>
            <a:r>
              <a:rPr lang="en-US" sz="7200" dirty="0"/>
              <a:t>At num 80</a:t>
            </a:r>
            <a:endParaRPr lang="en-US" dirty="0"/>
          </a:p>
        </p:txBody>
      </p:sp>
      <p:sp>
        <p:nvSpPr>
          <p:cNvPr id="4" name="Date Placeholder 3"/>
          <p:cNvSpPr>
            <a:spLocks noGrp="1"/>
          </p:cNvSpPr>
          <p:nvPr>
            <p:ph type="dt" sz="half" idx="10"/>
          </p:nvPr>
        </p:nvSpPr>
        <p:spPr/>
        <p:txBody>
          <a:bodyPr/>
          <a:lstStyle/>
          <a:p>
            <a:fld id="{FABD969A-7FC3-4070-A2D2-648DD527CC6E}"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11</a:t>
            </a:fld>
            <a:endParaRPr lang="en-US"/>
          </a:p>
        </p:txBody>
      </p:sp>
      <p:pic>
        <p:nvPicPr>
          <p:cNvPr id="3" name="Picture 2" descr="http://4.bp.blogspot.com/_s5tmWjJEQfg/STJm-2GwhgI/AAAAAAAABhk/IvkyxUqiJOk/s320/Mercury.png">
            <a:hlinkClick r:id="rId2"/>
          </p:cNvPr>
          <p:cNvPicPr>
            <a:picLocks noChangeAspect="1" noChangeArrowheads="1"/>
          </p:cNvPicPr>
          <p:nvPr/>
        </p:nvPicPr>
        <p:blipFill>
          <a:blip r:embed="rId3" cstate="print"/>
          <a:srcRect/>
          <a:stretch>
            <a:fillRect/>
          </a:stretch>
        </p:blipFill>
        <p:spPr bwMode="auto">
          <a:xfrm>
            <a:off x="6248400" y="2133600"/>
            <a:ext cx="1676400" cy="15240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fld id="{99EDFB2E-8FEF-4B61-9FCE-800D45B57DB7}"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12</a:t>
            </a:fld>
            <a:endParaRPr lang="en-US"/>
          </a:p>
        </p:txBody>
      </p:sp>
      <p:sp>
        <p:nvSpPr>
          <p:cNvPr id="6" name="Content Placeholder 5"/>
          <p:cNvSpPr>
            <a:spLocks noGrp="1"/>
          </p:cNvSpPr>
          <p:nvPr>
            <p:ph sz="quarter" idx="1"/>
          </p:nvPr>
        </p:nvSpPr>
        <p:spPr/>
        <p:txBody>
          <a:bodyPr/>
          <a:lstStyle/>
          <a:p>
            <a:r>
              <a:rPr lang="en-US" dirty="0"/>
              <a:t>Mercury in its elemental state is the only metal that occurs as liquid in room temp, </a:t>
            </a:r>
          </a:p>
          <a:p>
            <a:r>
              <a:rPr lang="en-US" sz="2400" dirty="0"/>
              <a:t>Mercury is highly toxic in vapor form but lead, cadmium and arsenic are more toxic in their cationic form</a:t>
            </a:r>
            <a:endParaRPr lang="en-US" dirty="0"/>
          </a:p>
          <a:p>
            <a:r>
              <a:rPr lang="en-US" dirty="0"/>
              <a:t>has low </a:t>
            </a:r>
            <a:r>
              <a:rPr lang="en-US" dirty="0" err="1"/>
              <a:t>viscocity</a:t>
            </a:r>
            <a:r>
              <a:rPr lang="en-US" dirty="0"/>
              <a:t>,</a:t>
            </a:r>
          </a:p>
          <a:p>
            <a:r>
              <a:rPr lang="en-US" dirty="0"/>
              <a:t> high density </a:t>
            </a:r>
          </a:p>
          <a:p>
            <a:r>
              <a:rPr lang="en-US" dirty="0"/>
              <a:t>high electrical conductance</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4400" dirty="0">
                <a:solidFill>
                  <a:schemeClr val="tx1"/>
                </a:solidFill>
                <a:effectLst/>
                <a:cs typeface="Times New Roman" pitchFamily="18" charset="0"/>
              </a:rPr>
              <a:t>Toxic forms:</a:t>
            </a:r>
            <a:br>
              <a:rPr lang="en-US" sz="4400" i="1" u="sng" dirty="0">
                <a:solidFill>
                  <a:srgbClr val="C00000"/>
                </a:solidFill>
                <a:latin typeface="Algerian" pitchFamily="82" charset="0"/>
                <a:cs typeface="Times New Roman" pitchFamily="18" charset="0"/>
              </a:rPr>
            </a:br>
            <a:endParaRPr lang="en-US" dirty="0"/>
          </a:p>
        </p:txBody>
      </p:sp>
      <p:sp>
        <p:nvSpPr>
          <p:cNvPr id="4" name="Date Placeholder 3"/>
          <p:cNvSpPr>
            <a:spLocks noGrp="1"/>
          </p:cNvSpPr>
          <p:nvPr>
            <p:ph type="dt" sz="half" idx="10"/>
          </p:nvPr>
        </p:nvSpPr>
        <p:spPr/>
        <p:txBody>
          <a:bodyPr/>
          <a:lstStyle/>
          <a:p>
            <a:fld id="{DC80BCE8-5B51-422D-9C4B-29A3A39D7903}"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13</a:t>
            </a:fld>
            <a:endParaRPr lang="en-US"/>
          </a:p>
        </p:txBody>
      </p:sp>
      <p:sp>
        <p:nvSpPr>
          <p:cNvPr id="2" name="Content Placeholder 1"/>
          <p:cNvSpPr>
            <a:spLocks noGrp="1"/>
          </p:cNvSpPr>
          <p:nvPr>
            <p:ph sz="quarter" idx="1"/>
          </p:nvPr>
        </p:nvSpPr>
        <p:spPr>
          <a:xfrm>
            <a:off x="838200" y="762000"/>
            <a:ext cx="7772400" cy="4572000"/>
          </a:xfrm>
        </p:spPr>
        <p:txBody>
          <a:bodyPr>
            <a:noAutofit/>
          </a:bodyPr>
          <a:lstStyle/>
          <a:p>
            <a:pPr lvl="2">
              <a:buFont typeface="Wingdings" pitchFamily="2" charset="2"/>
              <a:buChar char="v"/>
            </a:pPr>
            <a:r>
              <a:rPr lang="en-US" sz="2400" dirty="0">
                <a:cs typeface="Times New Roman" pitchFamily="18" charset="0"/>
              </a:rPr>
              <a:t>Elemental (Hg liquid/vapor) and Compounds of</a:t>
            </a:r>
          </a:p>
          <a:p>
            <a:pPr lvl="2">
              <a:buNone/>
            </a:pPr>
            <a:r>
              <a:rPr lang="en-US" sz="2400" dirty="0">
                <a:cs typeface="Times New Roman" pitchFamily="18" charset="0"/>
              </a:rPr>
              <a:t>     mercury</a:t>
            </a:r>
          </a:p>
          <a:p>
            <a:pPr lvl="2">
              <a:buFont typeface="Wingdings" pitchFamily="2" charset="2"/>
              <a:buChar char="v"/>
            </a:pPr>
            <a:r>
              <a:rPr lang="en-US" sz="2400" dirty="0">
                <a:cs typeface="Times New Roman" pitchFamily="18" charset="0"/>
              </a:rPr>
              <a:t> Inorganic salts –less soluble and less toxic </a:t>
            </a:r>
            <a:r>
              <a:rPr lang="en-US" sz="2400" dirty="0" err="1">
                <a:cs typeface="Times New Roman" pitchFamily="18" charset="0"/>
              </a:rPr>
              <a:t>eg</a:t>
            </a:r>
            <a:r>
              <a:rPr lang="en-US" sz="2400" dirty="0">
                <a:cs typeface="Times New Roman" pitchFamily="18" charset="0"/>
              </a:rPr>
              <a:t>. mercuric nitrate, Hg(NO3)2</a:t>
            </a:r>
          </a:p>
          <a:p>
            <a:pPr lvl="2">
              <a:buFont typeface="Wingdings" pitchFamily="2" charset="2"/>
              <a:buChar char="v"/>
            </a:pPr>
            <a:r>
              <a:rPr lang="en-US" sz="2400" dirty="0">
                <a:cs typeface="Times New Roman" pitchFamily="18" charset="0"/>
              </a:rPr>
              <a:t> </a:t>
            </a:r>
            <a:r>
              <a:rPr lang="en-US" sz="2400" dirty="0" err="1">
                <a:cs typeface="Times New Roman" pitchFamily="18" charset="0"/>
              </a:rPr>
              <a:t>Organometallic</a:t>
            </a:r>
            <a:r>
              <a:rPr lang="en-US" sz="2400" dirty="0">
                <a:cs typeface="Times New Roman" pitchFamily="18" charset="0"/>
              </a:rPr>
              <a:t> –more toxic  </a:t>
            </a:r>
            <a:r>
              <a:rPr lang="en-US" sz="2400" dirty="0" err="1">
                <a:cs typeface="Times New Roman" pitchFamily="18" charset="0"/>
              </a:rPr>
              <a:t>eg</a:t>
            </a:r>
            <a:r>
              <a:rPr lang="en-US" sz="2400" dirty="0">
                <a:cs typeface="Times New Roman" pitchFamily="18" charset="0"/>
              </a:rPr>
              <a:t>. </a:t>
            </a:r>
            <a:r>
              <a:rPr lang="en-US" sz="2400" b="1" dirty="0" err="1">
                <a:cs typeface="Times New Roman" pitchFamily="18" charset="0"/>
              </a:rPr>
              <a:t>Methylmercury</a:t>
            </a:r>
            <a:r>
              <a:rPr lang="en-US" sz="2400" dirty="0">
                <a:cs typeface="Times New Roman" pitchFamily="18" charset="0"/>
              </a:rPr>
              <a:t> elemental mercury is </a:t>
            </a:r>
            <a:r>
              <a:rPr lang="en-US" sz="2400" dirty="0" err="1">
                <a:cs typeface="Times New Roman" pitchFamily="18" charset="0"/>
              </a:rPr>
              <a:t>biotransformed</a:t>
            </a:r>
            <a:r>
              <a:rPr lang="en-US" sz="2400" dirty="0">
                <a:cs typeface="Times New Roman" pitchFamily="18" charset="0"/>
              </a:rPr>
              <a:t> by bacteria into </a:t>
            </a:r>
            <a:r>
              <a:rPr lang="en-US" sz="2400" dirty="0" err="1">
                <a:cs typeface="Times New Roman" pitchFamily="18" charset="0"/>
              </a:rPr>
              <a:t>methylmercury</a:t>
            </a:r>
            <a:r>
              <a:rPr lang="en-US" sz="2400" dirty="0">
                <a:cs typeface="Times New Roman" pitchFamily="18" charset="0"/>
              </a:rPr>
              <a:t>-thus enters the food chain and remains unchanged</a:t>
            </a:r>
            <a:endParaRPr lang="en-US" sz="2400" b="1" dirty="0">
              <a:cs typeface="Times New Roman" pitchFamily="18" charset="0"/>
            </a:endParaRPr>
          </a:p>
          <a:p>
            <a:endParaRPr lang="en-US" sz="2400" dirty="0"/>
          </a:p>
        </p:txBody>
      </p:sp>
      <p:pic>
        <p:nvPicPr>
          <p:cNvPr id="6" name="Picture 2" descr="C:\Users\Shivani\Downloads\1548788756704.jpg"/>
          <p:cNvPicPr>
            <a:picLocks noChangeAspect="1" noChangeArrowheads="1"/>
          </p:cNvPicPr>
          <p:nvPr/>
        </p:nvPicPr>
        <p:blipFill>
          <a:blip r:embed="rId2"/>
          <a:srcRect/>
          <a:stretch>
            <a:fillRect/>
          </a:stretch>
        </p:blipFill>
        <p:spPr bwMode="auto">
          <a:xfrm>
            <a:off x="3124200" y="3657600"/>
            <a:ext cx="4419600" cy="29718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a:xfrm>
            <a:off x="457200" y="914400"/>
            <a:ext cx="8229600" cy="533400"/>
          </a:xfrm>
        </p:spPr>
        <p:txBody>
          <a:bodyPr>
            <a:normAutofit fontScale="90000"/>
          </a:bodyPr>
          <a:lstStyle/>
          <a:p>
            <a:r>
              <a:rPr lang="en-US" dirty="0"/>
              <a:t>	  Compounds of Mercury in </a:t>
            </a:r>
            <a:r>
              <a:rPr lang="en-US" dirty="0" err="1"/>
              <a:t>Ayurveda</a:t>
            </a:r>
            <a:br>
              <a:rPr lang="en-US" dirty="0"/>
            </a:br>
            <a:endParaRPr lang="en-US" dirty="0"/>
          </a:p>
        </p:txBody>
      </p:sp>
      <p:sp>
        <p:nvSpPr>
          <p:cNvPr id="5" name="Date Placeholder 4"/>
          <p:cNvSpPr>
            <a:spLocks noGrp="1"/>
          </p:cNvSpPr>
          <p:nvPr>
            <p:ph type="dt" sz="half" idx="10"/>
          </p:nvPr>
        </p:nvSpPr>
        <p:spPr/>
        <p:txBody>
          <a:bodyPr/>
          <a:lstStyle/>
          <a:p>
            <a:fld id="{F85E66F6-8E13-4166-A8CE-348A45B3A839}" type="datetime1">
              <a:rPr lang="en-US" smtClean="0"/>
              <a:pPr/>
              <a:t>9/3/2024</a:t>
            </a:fld>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14</a:t>
            </a:fld>
            <a:endParaRPr lang="en-US"/>
          </a:p>
        </p:txBody>
      </p:sp>
      <p:sp>
        <p:nvSpPr>
          <p:cNvPr id="23555" name="Rectangle 7"/>
          <p:cNvSpPr>
            <a:spLocks noGrp="1" noChangeArrowheads="1"/>
          </p:cNvSpPr>
          <p:nvPr>
            <p:ph sz="quarter" idx="1"/>
          </p:nvPr>
        </p:nvSpPr>
        <p:spPr/>
        <p:txBody>
          <a:bodyPr>
            <a:noAutofit/>
          </a:bodyPr>
          <a:lstStyle/>
          <a:p>
            <a:pPr>
              <a:buNone/>
            </a:pPr>
            <a:r>
              <a:rPr lang="en-US" sz="2400" dirty="0">
                <a:cs typeface="Times New Roman" pitchFamily="18" charset="0"/>
              </a:rPr>
              <a:t>  Mercury is ranked </a:t>
            </a:r>
            <a:r>
              <a:rPr lang="en-US" sz="2400" b="1" dirty="0">
                <a:solidFill>
                  <a:srgbClr val="FF0000"/>
                </a:solidFill>
                <a:cs typeface="Times New Roman" pitchFamily="18" charset="0"/>
              </a:rPr>
              <a:t>3rd</a:t>
            </a:r>
            <a:r>
              <a:rPr lang="en-US" sz="2400" dirty="0">
                <a:cs typeface="Times New Roman" pitchFamily="18" charset="0"/>
              </a:rPr>
              <a:t> on the Top Hazardous substances.</a:t>
            </a:r>
          </a:p>
          <a:p>
            <a:r>
              <a:rPr lang="en-US" sz="2400" dirty="0">
                <a:cs typeface="Times New Roman" pitchFamily="18" charset="0"/>
              </a:rPr>
              <a:t>Metabolism – Three form-</a:t>
            </a:r>
          </a:p>
          <a:p>
            <a:pPr lvl="0"/>
            <a:r>
              <a:rPr lang="en-US" sz="2400" b="1" dirty="0">
                <a:solidFill>
                  <a:srgbClr val="C00000"/>
                </a:solidFill>
                <a:effectLst>
                  <a:outerShdw blurRad="38100" dist="38100" dir="2700000" algn="tl">
                    <a:srgbClr val="000000">
                      <a:alpha val="43137"/>
                    </a:srgbClr>
                  </a:outerShdw>
                </a:effectLst>
                <a:cs typeface="Times New Roman" pitchFamily="18" charset="0"/>
              </a:rPr>
              <a:t>Elemental – </a:t>
            </a:r>
            <a:r>
              <a:rPr lang="en-US" sz="2400" b="1" dirty="0" err="1">
                <a:solidFill>
                  <a:srgbClr val="C00000"/>
                </a:solidFill>
                <a:effectLst>
                  <a:outerShdw blurRad="38100" dist="38100" dir="2700000" algn="tl">
                    <a:srgbClr val="000000">
                      <a:alpha val="43137"/>
                    </a:srgbClr>
                  </a:outerShdw>
                </a:effectLst>
                <a:cs typeface="Times New Roman" pitchFamily="18" charset="0"/>
              </a:rPr>
              <a:t>Hg</a:t>
            </a:r>
            <a:r>
              <a:rPr lang="en-US" sz="2400" b="1" baseline="30000" dirty="0" err="1">
                <a:solidFill>
                  <a:srgbClr val="C00000"/>
                </a:solidFill>
                <a:effectLst>
                  <a:outerShdw blurRad="38100" dist="38100" dir="2700000" algn="tl">
                    <a:srgbClr val="000000">
                      <a:alpha val="43137"/>
                    </a:srgbClr>
                  </a:outerShdw>
                </a:effectLst>
                <a:cs typeface="Times New Roman" pitchFamily="18" charset="0"/>
              </a:rPr>
              <a:t>o</a:t>
            </a:r>
            <a:r>
              <a:rPr lang="en-US" sz="2400" b="1" baseline="30000" dirty="0">
                <a:effectLst>
                  <a:outerShdw blurRad="38100" dist="38100" dir="2700000" algn="tl">
                    <a:srgbClr val="000000">
                      <a:alpha val="43137"/>
                    </a:srgbClr>
                  </a:outerShdw>
                </a:effectLst>
                <a:cs typeface="Times New Roman" pitchFamily="18" charset="0"/>
              </a:rPr>
              <a:t> </a:t>
            </a:r>
            <a:r>
              <a:rPr lang="en-US" sz="2400" dirty="0">
                <a:cs typeface="Times New Roman" pitchFamily="18" charset="0"/>
              </a:rPr>
              <a:t>– non toxic (</a:t>
            </a:r>
            <a:r>
              <a:rPr lang="en-US" sz="2400" dirty="0">
                <a:solidFill>
                  <a:srgbClr val="FF0000"/>
                </a:solidFill>
                <a:cs typeface="Times New Roman" pitchFamily="18" charset="0"/>
              </a:rPr>
              <a:t>orally</a:t>
            </a:r>
            <a:r>
              <a:rPr lang="en-US" sz="2400" dirty="0">
                <a:cs typeface="Times New Roman" pitchFamily="18" charset="0"/>
              </a:rPr>
              <a:t>), highly toxic(</a:t>
            </a:r>
            <a:r>
              <a:rPr lang="en-US" sz="2400" dirty="0">
                <a:solidFill>
                  <a:srgbClr val="FF0000"/>
                </a:solidFill>
                <a:cs typeface="Times New Roman" pitchFamily="18" charset="0"/>
              </a:rPr>
              <a:t>inhalation</a:t>
            </a:r>
            <a:r>
              <a:rPr lang="en-US" sz="2400" dirty="0">
                <a:cs typeface="Times New Roman" pitchFamily="18" charset="0"/>
              </a:rPr>
              <a:t>)</a:t>
            </a:r>
            <a:endParaRPr lang="en-US" sz="2400" b="1" i="1" dirty="0">
              <a:effectLst>
                <a:outerShdw blurRad="38100" dist="38100" dir="2700000" algn="tl">
                  <a:srgbClr val="000000">
                    <a:alpha val="43137"/>
                  </a:srgbClr>
                </a:outerShdw>
              </a:effectLst>
            </a:endParaRPr>
          </a:p>
          <a:p>
            <a:pPr lvl="0"/>
            <a:r>
              <a:rPr lang="en-US" sz="2400" b="1" dirty="0">
                <a:solidFill>
                  <a:srgbClr val="C00000"/>
                </a:solidFill>
                <a:effectLst>
                  <a:outerShdw blurRad="38100" dist="38100" dir="2700000" algn="tl">
                    <a:srgbClr val="000000">
                      <a:alpha val="43137"/>
                    </a:srgbClr>
                  </a:outerShdw>
                </a:effectLst>
                <a:cs typeface="Times New Roman" pitchFamily="18" charset="0"/>
              </a:rPr>
              <a:t>Inorganic :( </a:t>
            </a:r>
            <a:r>
              <a:rPr lang="en-US" sz="2400" b="1" dirty="0">
                <a:solidFill>
                  <a:srgbClr val="00B0F0"/>
                </a:solidFill>
                <a:effectLst>
                  <a:outerShdw blurRad="38100" dist="38100" dir="2700000" algn="tl">
                    <a:srgbClr val="000000">
                      <a:alpha val="43137"/>
                    </a:srgbClr>
                  </a:outerShdw>
                </a:effectLst>
                <a:cs typeface="Times New Roman" pitchFamily="18" charset="0"/>
              </a:rPr>
              <a:t>Hg</a:t>
            </a:r>
            <a:r>
              <a:rPr lang="en-US" sz="2400" b="1" baseline="30000" dirty="0">
                <a:solidFill>
                  <a:srgbClr val="00B0F0"/>
                </a:solidFill>
                <a:effectLst>
                  <a:outerShdw blurRad="38100" dist="38100" dir="2700000" algn="tl">
                    <a:srgbClr val="000000">
                      <a:alpha val="43137"/>
                    </a:srgbClr>
                  </a:outerShdw>
                </a:effectLst>
                <a:cs typeface="Times New Roman" pitchFamily="18" charset="0"/>
              </a:rPr>
              <a:t>+</a:t>
            </a:r>
            <a:r>
              <a:rPr lang="en-US" sz="2400" b="1" dirty="0">
                <a:solidFill>
                  <a:srgbClr val="00B0F0"/>
                </a:solidFill>
                <a:effectLst>
                  <a:outerShdw blurRad="38100" dist="38100" dir="2700000" algn="tl">
                    <a:srgbClr val="000000">
                      <a:alpha val="43137"/>
                    </a:srgbClr>
                  </a:outerShdw>
                </a:effectLst>
                <a:cs typeface="Times New Roman" pitchFamily="18" charset="0"/>
              </a:rPr>
              <a:t> </a:t>
            </a:r>
            <a:r>
              <a:rPr lang="en-US" sz="2400" b="1" dirty="0">
                <a:cs typeface="Times New Roman" pitchFamily="18" charset="0"/>
              </a:rPr>
              <a:t>and</a:t>
            </a:r>
            <a:r>
              <a:rPr lang="en-US" sz="2400" b="1" dirty="0">
                <a:solidFill>
                  <a:srgbClr val="00B0F0"/>
                </a:solidFill>
                <a:cs typeface="Times New Roman" pitchFamily="18" charset="0"/>
              </a:rPr>
              <a:t> </a:t>
            </a:r>
            <a:r>
              <a:rPr lang="en-US" sz="2400" b="1" dirty="0">
                <a:solidFill>
                  <a:srgbClr val="00B0F0"/>
                </a:solidFill>
                <a:effectLst>
                  <a:outerShdw blurRad="38100" dist="38100" dir="2700000" algn="tl">
                    <a:srgbClr val="000000">
                      <a:alpha val="43137"/>
                    </a:srgbClr>
                  </a:outerShdw>
                </a:effectLst>
                <a:cs typeface="Times New Roman" pitchFamily="18" charset="0"/>
              </a:rPr>
              <a:t>Hg </a:t>
            </a:r>
            <a:r>
              <a:rPr lang="en-US" sz="2400" b="1" baseline="30000" dirty="0">
                <a:solidFill>
                  <a:srgbClr val="00B0F0"/>
                </a:solidFill>
                <a:effectLst>
                  <a:outerShdw blurRad="38100" dist="38100" dir="2700000" algn="tl">
                    <a:srgbClr val="000000">
                      <a:alpha val="43137"/>
                    </a:srgbClr>
                  </a:outerShdw>
                </a:effectLst>
                <a:cs typeface="Times New Roman" pitchFamily="18" charset="0"/>
              </a:rPr>
              <a:t>2+</a:t>
            </a:r>
            <a:r>
              <a:rPr lang="en-US" sz="2400" b="1" dirty="0">
                <a:effectLst>
                  <a:outerShdw blurRad="38100" dist="38100" dir="2700000" algn="tl">
                    <a:srgbClr val="000000">
                      <a:alpha val="43137"/>
                    </a:srgbClr>
                  </a:outerShdw>
                </a:effectLst>
                <a:cs typeface="Times New Roman" pitchFamily="18" charset="0"/>
              </a:rPr>
              <a:t> </a:t>
            </a:r>
            <a:r>
              <a:rPr lang="en-US" sz="2400" b="1" dirty="0">
                <a:cs typeface="Times New Roman" pitchFamily="18" charset="0"/>
              </a:rPr>
              <a:t>) </a:t>
            </a:r>
            <a:r>
              <a:rPr lang="en-US" sz="2400" dirty="0">
                <a:cs typeface="Times New Roman" pitchFamily="18" charset="0"/>
              </a:rPr>
              <a:t>– </a:t>
            </a:r>
            <a:r>
              <a:rPr lang="en-US" sz="2400" b="1" dirty="0">
                <a:cs typeface="Times New Roman" pitchFamily="18" charset="0"/>
              </a:rPr>
              <a:t>Hg</a:t>
            </a:r>
            <a:r>
              <a:rPr lang="en-US" sz="2400" b="1" baseline="30000" dirty="0">
                <a:cs typeface="Times New Roman" pitchFamily="18" charset="0"/>
              </a:rPr>
              <a:t>+</a:t>
            </a:r>
            <a:r>
              <a:rPr lang="en-US" sz="2400" baseline="30000" dirty="0">
                <a:cs typeface="Times New Roman" pitchFamily="18" charset="0"/>
              </a:rPr>
              <a:t> </a:t>
            </a:r>
            <a:r>
              <a:rPr lang="en-US" sz="2400" dirty="0">
                <a:cs typeface="Times New Roman" pitchFamily="18" charset="0"/>
              </a:rPr>
              <a:t>Less soluble &amp; less toxic and </a:t>
            </a:r>
            <a:r>
              <a:rPr lang="en-US" sz="2400" b="1" dirty="0">
                <a:cs typeface="Times New Roman" pitchFamily="18" charset="0"/>
              </a:rPr>
              <a:t>Hg </a:t>
            </a:r>
            <a:r>
              <a:rPr lang="en-US" sz="2400" b="1" baseline="30000" dirty="0">
                <a:cs typeface="Times New Roman" pitchFamily="18" charset="0"/>
              </a:rPr>
              <a:t>2+</a:t>
            </a:r>
            <a:r>
              <a:rPr lang="en-US" sz="2400" baseline="30000" dirty="0">
                <a:cs typeface="Times New Roman" pitchFamily="18" charset="0"/>
              </a:rPr>
              <a:t> </a:t>
            </a:r>
            <a:r>
              <a:rPr lang="en-US" sz="2400" dirty="0">
                <a:cs typeface="Times New Roman" pitchFamily="18" charset="0"/>
              </a:rPr>
              <a:t>More soluble and more toxic </a:t>
            </a:r>
            <a:endParaRPr lang="en-US" sz="2400" b="1" dirty="0">
              <a:effectLst>
                <a:outerShdw blurRad="38100" dist="38100" dir="2700000" algn="tl">
                  <a:srgbClr val="000000">
                    <a:alpha val="43137"/>
                  </a:srgbClr>
                </a:outerShdw>
              </a:effectLst>
            </a:endParaRPr>
          </a:p>
          <a:p>
            <a:pPr lvl="0"/>
            <a:r>
              <a:rPr lang="en-US" sz="2400" b="1" dirty="0">
                <a:solidFill>
                  <a:srgbClr val="C00000"/>
                </a:solidFill>
                <a:effectLst>
                  <a:outerShdw blurRad="38100" dist="38100" dir="2700000" algn="tl">
                    <a:srgbClr val="000000">
                      <a:alpha val="43137"/>
                    </a:srgbClr>
                  </a:outerShdw>
                </a:effectLst>
                <a:cs typeface="Times New Roman" pitchFamily="18" charset="0"/>
              </a:rPr>
              <a:t>Organic </a:t>
            </a:r>
            <a:r>
              <a:rPr lang="en-US" sz="2400" dirty="0">
                <a:cs typeface="Times New Roman" pitchFamily="18" charset="0"/>
              </a:rPr>
              <a:t>– more toxic</a:t>
            </a:r>
            <a:endParaRPr lang="en-US" sz="2400" dirty="0"/>
          </a:p>
          <a:p>
            <a:r>
              <a:rPr lang="en-US" sz="2400" dirty="0"/>
              <a:t>Most volatile of all metals</a:t>
            </a:r>
          </a:p>
          <a:p>
            <a:r>
              <a:rPr lang="en-US" sz="2400" dirty="0"/>
              <a:t>Highly toxic in vapor form</a:t>
            </a:r>
          </a:p>
          <a:p>
            <a:r>
              <a:rPr lang="en-US" sz="2400" dirty="0"/>
              <a:t>Liquid mercury itself is not highly toxic, and most of that ingested is excreted</a:t>
            </a:r>
          </a:p>
        </p:txBody>
      </p:sp>
      <p:graphicFrame>
        <p:nvGraphicFramePr>
          <p:cNvPr id="4" name="Table 3"/>
          <p:cNvGraphicFramePr>
            <a:graphicFrameLocks noGrp="1"/>
          </p:cNvGraphicFramePr>
          <p:nvPr/>
        </p:nvGraphicFramePr>
        <p:xfrm>
          <a:off x="304800" y="1483360"/>
          <a:ext cx="8229600" cy="4866640"/>
        </p:xfrm>
        <a:graphic>
          <a:graphicData uri="http://schemas.openxmlformats.org/drawingml/2006/table">
            <a:tbl>
              <a:tblPr firstRow="1" bandRow="1">
                <a:tableStyleId>{16D9F66E-5EB9-4882-86FB-DCBF35E3C3E4}</a:tableStyleId>
              </a:tblPr>
              <a:tblGrid>
                <a:gridCol w="1241156">
                  <a:extLst>
                    <a:ext uri="{9D8B030D-6E8A-4147-A177-3AD203B41FA5}">
                      <a16:colId xmlns:a16="http://schemas.microsoft.com/office/drawing/2014/main" val="20000"/>
                    </a:ext>
                  </a:extLst>
                </a:gridCol>
                <a:gridCol w="2154315">
                  <a:extLst>
                    <a:ext uri="{9D8B030D-6E8A-4147-A177-3AD203B41FA5}">
                      <a16:colId xmlns:a16="http://schemas.microsoft.com/office/drawing/2014/main" val="20001"/>
                    </a:ext>
                  </a:extLst>
                </a:gridCol>
                <a:gridCol w="1505713">
                  <a:extLst>
                    <a:ext uri="{9D8B030D-6E8A-4147-A177-3AD203B41FA5}">
                      <a16:colId xmlns:a16="http://schemas.microsoft.com/office/drawing/2014/main" val="20002"/>
                    </a:ext>
                  </a:extLst>
                </a:gridCol>
                <a:gridCol w="2186102">
                  <a:extLst>
                    <a:ext uri="{9D8B030D-6E8A-4147-A177-3AD203B41FA5}">
                      <a16:colId xmlns:a16="http://schemas.microsoft.com/office/drawing/2014/main" val="20003"/>
                    </a:ext>
                  </a:extLst>
                </a:gridCol>
                <a:gridCol w="1142314">
                  <a:extLst>
                    <a:ext uri="{9D8B030D-6E8A-4147-A177-3AD203B41FA5}">
                      <a16:colId xmlns:a16="http://schemas.microsoft.com/office/drawing/2014/main" val="20004"/>
                    </a:ext>
                  </a:extLst>
                </a:gridCol>
              </a:tblGrid>
              <a:tr h="660400">
                <a:tc>
                  <a:txBody>
                    <a:bodyPr/>
                    <a:lstStyle/>
                    <a:p>
                      <a:r>
                        <a:rPr lang="en-US" b="1" dirty="0" err="1">
                          <a:effectLst>
                            <a:outerShdw blurRad="38100" dist="38100" dir="2700000" algn="tl">
                              <a:srgbClr val="000000">
                                <a:alpha val="43137"/>
                              </a:srgbClr>
                            </a:outerShdw>
                          </a:effectLst>
                          <a:latin typeface="Times New Roman" pitchFamily="18" charset="0"/>
                          <a:cs typeface="Times New Roman" pitchFamily="18" charset="0"/>
                        </a:rPr>
                        <a:t>Compoud</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latin typeface="Times New Roman" pitchFamily="18" charset="0"/>
                          <a:cs typeface="Times New Roman" pitchFamily="18" charset="0"/>
                        </a:rPr>
                        <a:t>English Name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effectLst/>
                          <a:latin typeface="Times New Roman" pitchFamily="18" charset="0"/>
                          <a:cs typeface="Times New Roman" pitchFamily="18" charset="0"/>
                        </a:rPr>
                        <a:t>Name</a:t>
                      </a:r>
                      <a:endParaRPr lang="en-US" b="0" dirty="0">
                        <a:effectLst/>
                        <a:latin typeface="Times New Roman" pitchFamily="18" charset="0"/>
                        <a:cs typeface="Times New Roman"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effectLst/>
                          <a:latin typeface="Times New Roman" pitchFamily="18" charset="0"/>
                          <a:cs typeface="Times New Roman" pitchFamily="18" charset="0"/>
                        </a:rPr>
                        <a:t>Properties</a:t>
                      </a:r>
                    </a:p>
                  </a:txBody>
                  <a:tcPr/>
                </a:tc>
                <a:tc>
                  <a:txBody>
                    <a:bodyPr/>
                    <a:lstStyle/>
                    <a:p>
                      <a:pPr algn="ctr"/>
                      <a:r>
                        <a:rPr lang="en-US" dirty="0">
                          <a:latin typeface="Times New Roman" pitchFamily="18" charset="0"/>
                          <a:cs typeface="Times New Roman" pitchFamily="18" charset="0"/>
                        </a:rPr>
                        <a:t>Dose</a:t>
                      </a:r>
                    </a:p>
                  </a:txBody>
                  <a:tcPr/>
                </a:tc>
                <a:extLst>
                  <a:ext uri="{0D108BD9-81ED-4DB2-BD59-A6C34878D82A}">
                    <a16:rowId xmlns:a16="http://schemas.microsoft.com/office/drawing/2014/main" val="10000"/>
                  </a:ext>
                </a:extLst>
              </a:tr>
              <a:tr h="660400">
                <a:tc>
                  <a:txBody>
                    <a:bodyPr/>
                    <a:lstStyle/>
                    <a:p>
                      <a:r>
                        <a:rPr lang="en-US" sz="1800" b="1" dirty="0" err="1">
                          <a:effectLst>
                            <a:outerShdw blurRad="38100" dist="38100" dir="2700000" algn="tl">
                              <a:srgbClr val="000000">
                                <a:alpha val="43137"/>
                              </a:srgbClr>
                            </a:outerShdw>
                          </a:effectLst>
                          <a:latin typeface="Times New Roman" pitchFamily="18" charset="0"/>
                          <a:cs typeface="Times New Roman" pitchFamily="18" charset="0"/>
                        </a:rPr>
                        <a:t>HgO</a:t>
                      </a:r>
                      <a:r>
                        <a:rPr lang="en-US" sz="1800" b="1" dirty="0">
                          <a:effectLst>
                            <a:outerShdw blurRad="38100" dist="38100" dir="2700000" algn="tl">
                              <a:srgbClr val="000000">
                                <a:alpha val="43137"/>
                              </a:srgbClr>
                            </a:outerShdw>
                          </a:effectLst>
                          <a:latin typeface="Times New Roman" pitchFamily="18" charset="0"/>
                          <a:cs typeface="Times New Roman" pitchFamily="18" charset="0"/>
                        </a:rPr>
                        <a:t>  </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Mercuric Oxide : Red Oxide of</a:t>
                      </a:r>
                      <a:r>
                        <a:rPr lang="en-US" b="0" baseline="0" dirty="0">
                          <a:effectLst/>
                          <a:latin typeface="Times New Roman" pitchFamily="18" charset="0"/>
                          <a:cs typeface="Times New Roman" pitchFamily="18" charset="0"/>
                        </a:rPr>
                        <a:t> Mercury</a:t>
                      </a:r>
                      <a:endParaRPr lang="en-US" b="0" dirty="0">
                        <a:effectLst/>
                        <a:latin typeface="Times New Roman" pitchFamily="18" charset="0"/>
                        <a:cs typeface="Times New Roman"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err="1">
                          <a:effectLst/>
                          <a:latin typeface="Times New Roman" pitchFamily="18" charset="0"/>
                          <a:cs typeface="Times New Roman" pitchFamily="18" charset="0"/>
                        </a:rPr>
                        <a:t>Giri</a:t>
                      </a:r>
                      <a:r>
                        <a:rPr lang="en-US" b="0" dirty="0">
                          <a:effectLst/>
                          <a:latin typeface="Times New Roman" pitchFamily="18" charset="0"/>
                          <a:cs typeface="Times New Roman" pitchFamily="18" charset="0"/>
                        </a:rPr>
                        <a:t> </a:t>
                      </a:r>
                      <a:r>
                        <a:rPr lang="en-US" b="0" dirty="0" err="1">
                          <a:effectLst/>
                          <a:latin typeface="Times New Roman" pitchFamily="18" charset="0"/>
                          <a:cs typeface="Times New Roman" pitchFamily="18" charset="0"/>
                        </a:rPr>
                        <a:t>sindur</a:t>
                      </a:r>
                      <a:r>
                        <a:rPr lang="en-US" b="0" dirty="0">
                          <a:effectLst/>
                          <a:latin typeface="Times New Roman" pitchFamily="18" charset="0"/>
                          <a:cs typeface="Times New Roman"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0" dirty="0">
                        <a:effectLst/>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Red &amp;</a:t>
                      </a:r>
                      <a:r>
                        <a:rPr lang="en-US" b="0" baseline="0" dirty="0">
                          <a:effectLst/>
                          <a:latin typeface="Times New Roman" pitchFamily="18" charset="0"/>
                          <a:cs typeface="Times New Roman" pitchFamily="18" charset="0"/>
                        </a:rPr>
                        <a:t> Shining powder</a:t>
                      </a:r>
                      <a:endParaRPr lang="en-US" b="0" dirty="0">
                        <a:effectLst/>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4</a:t>
                      </a:r>
                      <a:r>
                        <a:rPr lang="en-US" baseline="0" dirty="0">
                          <a:latin typeface="Times New Roman" pitchFamily="18" charset="0"/>
                          <a:cs typeface="Times New Roman" pitchFamily="18" charset="0"/>
                        </a:rPr>
                        <a:t> – 15mg</a:t>
                      </a:r>
                      <a:endParaRPr lang="en-US"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209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HgCl</a:t>
                      </a:r>
                      <a:r>
                        <a:rPr lang="en-US" sz="1800" b="1" kern="1200" baseline="-250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2</a:t>
                      </a:r>
                      <a:endParaRPr lang="en-US" sz="1800" b="1" kern="12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endParaRPr>
                    </a:p>
                    <a:p>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Mercuric Chloride</a:t>
                      </a:r>
                      <a:r>
                        <a:rPr lang="en-US" b="0" baseline="0" dirty="0">
                          <a:effectLst/>
                          <a:latin typeface="Times New Roman" pitchFamily="18" charset="0"/>
                          <a:cs typeface="Times New Roman" pitchFamily="18" charset="0"/>
                        </a:rPr>
                        <a:t> : </a:t>
                      </a:r>
                      <a:r>
                        <a:rPr lang="en-US" b="0" baseline="0" dirty="0" err="1">
                          <a:effectLst/>
                          <a:latin typeface="Times New Roman" pitchFamily="18" charset="0"/>
                          <a:cs typeface="Times New Roman" pitchFamily="18" charset="0"/>
                        </a:rPr>
                        <a:t>Perchloride</a:t>
                      </a:r>
                      <a:r>
                        <a:rPr lang="en-US" b="0" baseline="0" dirty="0">
                          <a:effectLst/>
                          <a:latin typeface="Times New Roman" pitchFamily="18" charset="0"/>
                          <a:cs typeface="Times New Roman" pitchFamily="18" charset="0"/>
                        </a:rPr>
                        <a:t> of Mercury / Corrosive Sublimate</a:t>
                      </a:r>
                      <a:endParaRPr lang="en-US" b="0" dirty="0">
                        <a:effectLst/>
                        <a:latin typeface="Times New Roman" pitchFamily="18" charset="0"/>
                        <a:cs typeface="Times New Roman"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White crystalline powder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Antiseptic</a:t>
                      </a:r>
                      <a:r>
                        <a:rPr lang="en-US" b="0" baseline="0" dirty="0">
                          <a:effectLst/>
                          <a:latin typeface="Times New Roman" pitchFamily="18" charset="0"/>
                          <a:cs typeface="Times New Roman" pitchFamily="18" charset="0"/>
                        </a:rPr>
                        <a:t> Property,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effectLst/>
                          <a:latin typeface="Times New Roman" pitchFamily="18" charset="0"/>
                          <a:cs typeface="Times New Roman" pitchFamily="18" charset="0"/>
                        </a:rPr>
                        <a:t>Violent poison</a:t>
                      </a:r>
                      <a:endParaRPr lang="en-US" b="0" dirty="0">
                        <a:effectLst/>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effectLst/>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2 – 4 mg</a:t>
                      </a:r>
                    </a:p>
                  </a:txBody>
                  <a:tcPr/>
                </a:tc>
                <a:extLst>
                  <a:ext uri="{0D108BD9-81ED-4DB2-BD59-A6C34878D82A}">
                    <a16:rowId xmlns:a16="http://schemas.microsoft.com/office/drawing/2014/main" val="10002"/>
                  </a:ext>
                </a:extLst>
              </a:tr>
              <a:tr h="660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Hg</a:t>
                      </a:r>
                      <a:r>
                        <a:rPr lang="en-US" sz="1800" b="1" kern="1200" baseline="-250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2</a:t>
                      </a:r>
                      <a:r>
                        <a:rPr lang="en-US" sz="1800" b="1" kern="12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Cl</a:t>
                      </a:r>
                      <a:r>
                        <a:rPr lang="en-US" sz="1800" b="1" kern="1200" baseline="-250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2</a:t>
                      </a:r>
                      <a:endParaRPr lang="en-US" sz="1800" b="1" kern="1200" dirty="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effectLst/>
                          <a:latin typeface="Times New Roman" pitchFamily="18" charset="0"/>
                          <a:cs typeface="Times New Roman" pitchFamily="18" charset="0"/>
                        </a:rPr>
                        <a:t>Mercurous</a:t>
                      </a:r>
                      <a:r>
                        <a:rPr lang="en-US" b="0" dirty="0">
                          <a:effectLst/>
                          <a:latin typeface="Times New Roman" pitchFamily="18" charset="0"/>
                          <a:cs typeface="Times New Roman" pitchFamily="18" charset="0"/>
                        </a:rPr>
                        <a:t> Chloride</a:t>
                      </a:r>
                      <a:r>
                        <a:rPr lang="en-US" b="0" baseline="0" dirty="0">
                          <a:effectLst/>
                          <a:latin typeface="Times New Roman" pitchFamily="18" charset="0"/>
                          <a:cs typeface="Times New Roman" pitchFamily="18" charset="0"/>
                        </a:rPr>
                        <a:t> : </a:t>
                      </a:r>
                      <a:r>
                        <a:rPr lang="en-US" b="0" baseline="0" dirty="0" err="1">
                          <a:effectLst/>
                          <a:latin typeface="Times New Roman" pitchFamily="18" charset="0"/>
                          <a:cs typeface="Times New Roman" pitchFamily="18" charset="0"/>
                        </a:rPr>
                        <a:t>Subchloride</a:t>
                      </a:r>
                      <a:r>
                        <a:rPr lang="en-US" b="0" baseline="0" dirty="0">
                          <a:effectLst/>
                          <a:latin typeface="Times New Roman" pitchFamily="18" charset="0"/>
                          <a:cs typeface="Times New Roman" pitchFamily="18" charset="0"/>
                        </a:rPr>
                        <a:t> of mercury / Calomel</a:t>
                      </a:r>
                      <a:endParaRPr lang="en-US" b="0" dirty="0">
                        <a:effectLst/>
                        <a:latin typeface="Times New Roman" pitchFamily="18" charset="0"/>
                        <a:cs typeface="Times New Roman"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err="1">
                          <a:effectLst/>
                          <a:latin typeface="Times New Roman" pitchFamily="18" charset="0"/>
                          <a:cs typeface="Times New Roman" pitchFamily="18" charset="0"/>
                        </a:rPr>
                        <a:t>Rasakarpoor</a:t>
                      </a:r>
                      <a:endParaRPr lang="en-US" b="0" dirty="0">
                        <a:effectLst/>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White / Tasteless / Insoluble</a:t>
                      </a:r>
                      <a:r>
                        <a:rPr lang="en-US" b="0" baseline="0" dirty="0">
                          <a:effectLst/>
                          <a:latin typeface="Times New Roman" pitchFamily="18" charset="0"/>
                          <a:cs typeface="Times New Roman" pitchFamily="18" charset="0"/>
                        </a:rPr>
                        <a:t> water</a:t>
                      </a:r>
                      <a:endParaRPr lang="en-US" b="0" dirty="0">
                        <a:effectLst/>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30 – 180mg</a:t>
                      </a:r>
                    </a:p>
                  </a:txBody>
                  <a:tcPr/>
                </a:tc>
                <a:extLst>
                  <a:ext uri="{0D108BD9-81ED-4DB2-BD59-A6C34878D82A}">
                    <a16:rowId xmlns:a16="http://schemas.microsoft.com/office/drawing/2014/main" val="10003"/>
                  </a:ext>
                </a:extLst>
              </a:tr>
              <a:tr h="660400">
                <a:tc>
                  <a:txBody>
                    <a:bodyPr/>
                    <a:lstStyle/>
                    <a:p>
                      <a:r>
                        <a:rPr lang="en-US" b="1" dirty="0" err="1">
                          <a:effectLst>
                            <a:outerShdw blurRad="38100" dist="38100" dir="2700000" algn="tl">
                              <a:srgbClr val="000000">
                                <a:alpha val="43137"/>
                              </a:srgbClr>
                            </a:outerShdw>
                          </a:effectLst>
                          <a:latin typeface="Times New Roman" pitchFamily="18" charset="0"/>
                          <a:cs typeface="Times New Roman" pitchFamily="18" charset="0"/>
                        </a:rPr>
                        <a:t>HgS</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Mercuric </a:t>
                      </a:r>
                      <a:r>
                        <a:rPr lang="en-US" b="0" dirty="0" err="1">
                          <a:effectLst/>
                          <a:latin typeface="Times New Roman" pitchFamily="18" charset="0"/>
                          <a:cs typeface="Times New Roman" pitchFamily="18" charset="0"/>
                        </a:rPr>
                        <a:t>Sulphide</a:t>
                      </a:r>
                      <a:r>
                        <a:rPr lang="en-US" b="0" dirty="0">
                          <a:effectLst/>
                          <a:latin typeface="Times New Roman" pitchFamily="18" charset="0"/>
                          <a:cs typeface="Times New Roman" pitchFamily="18" charset="0"/>
                        </a:rPr>
                        <a:t> : Cinnabar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err="1">
                          <a:effectLst/>
                          <a:latin typeface="Times New Roman" pitchFamily="18" charset="0"/>
                          <a:cs typeface="Times New Roman" pitchFamily="18" charset="0"/>
                        </a:rPr>
                        <a:t>Hingula</a:t>
                      </a:r>
                      <a:r>
                        <a:rPr lang="en-US" b="0" dirty="0">
                          <a:effectLst/>
                          <a:latin typeface="Times New Roman" pitchFamily="18" charset="0"/>
                          <a:cs typeface="Times New Roman" pitchFamily="18" charset="0"/>
                        </a:rPr>
                        <a:t>, </a:t>
                      </a:r>
                      <a:r>
                        <a:rPr lang="en-US" b="0" dirty="0" err="1">
                          <a:effectLst/>
                          <a:latin typeface="Times New Roman" pitchFamily="18" charset="0"/>
                          <a:cs typeface="Times New Roman" pitchFamily="18" charset="0"/>
                        </a:rPr>
                        <a:t>Rasasindur</a:t>
                      </a:r>
                      <a:endParaRPr lang="en-US" b="0" dirty="0">
                        <a:effectLst/>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Pigment Vermilion,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Times New Roman" pitchFamily="18" charset="0"/>
                          <a:cs typeface="Times New Roman" pitchFamily="18" charset="0"/>
                        </a:rPr>
                        <a:t>Non – </a:t>
                      </a:r>
                      <a:r>
                        <a:rPr lang="en-US" b="0" dirty="0" err="1">
                          <a:effectLst/>
                          <a:latin typeface="Times New Roman" pitchFamily="18" charset="0"/>
                          <a:cs typeface="Times New Roman" pitchFamily="18" charset="0"/>
                        </a:rPr>
                        <a:t>poisnous</a:t>
                      </a:r>
                      <a:r>
                        <a:rPr lang="en-US" b="0" baseline="0" dirty="0">
                          <a:effectLst/>
                          <a:latin typeface="Times New Roman" pitchFamily="18" charset="0"/>
                          <a:cs typeface="Times New Roman" pitchFamily="18" charset="0"/>
                        </a:rPr>
                        <a:t> , </a:t>
                      </a:r>
                      <a:r>
                        <a:rPr lang="en-US" b="0" dirty="0" err="1">
                          <a:effectLst/>
                          <a:latin typeface="Times New Roman" pitchFamily="18" charset="0"/>
                          <a:cs typeface="Times New Roman" pitchFamily="18" charset="0"/>
                        </a:rPr>
                        <a:t>Vapours</a:t>
                      </a:r>
                      <a:r>
                        <a:rPr lang="en-US" b="0" dirty="0">
                          <a:effectLst/>
                          <a:latin typeface="Times New Roman" pitchFamily="18" charset="0"/>
                          <a:cs typeface="Times New Roman" pitchFamily="18" charset="0"/>
                        </a:rPr>
                        <a:t> </a:t>
                      </a:r>
                      <a:r>
                        <a:rPr lang="en-US" b="0" dirty="0" err="1">
                          <a:effectLst/>
                          <a:latin typeface="Times New Roman" pitchFamily="18" charset="0"/>
                          <a:cs typeface="Times New Roman" pitchFamily="18" charset="0"/>
                        </a:rPr>
                        <a:t>poisnous</a:t>
                      </a:r>
                      <a:endParaRPr lang="en-US" b="0" dirty="0">
                        <a:effectLst/>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125mg</a:t>
                      </a:r>
                    </a:p>
                  </a:txBody>
                  <a:tcPr/>
                </a:tc>
                <a:extLst>
                  <a:ext uri="{0D108BD9-81ED-4DB2-BD59-A6C34878D82A}">
                    <a16:rowId xmlns:a16="http://schemas.microsoft.com/office/drawing/2014/main" val="10004"/>
                  </a:ext>
                </a:extLst>
              </a:tr>
            </a:tbl>
          </a:graphicData>
        </a:graphic>
      </p:graphicFrame>
    </p:spTree>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lgn="ctr"/>
            <a:r>
              <a:rPr lang="en-US" sz="4400" b="0" dirty="0">
                <a:solidFill>
                  <a:schemeClr val="tx1"/>
                </a:solidFill>
                <a:effectLst/>
              </a:rPr>
              <a:t>Mechanism of toxicity</a:t>
            </a:r>
            <a:br>
              <a:rPr lang="en-US" sz="4400" b="0" dirty="0">
                <a:solidFill>
                  <a:schemeClr val="tx1"/>
                </a:solidFill>
                <a:effectLst/>
              </a:rPr>
            </a:br>
            <a:endParaRPr lang="en-US" b="0" dirty="0">
              <a:solidFill>
                <a:schemeClr val="tx1"/>
              </a:solidFill>
              <a:effectLst/>
            </a:endParaRPr>
          </a:p>
        </p:txBody>
      </p:sp>
      <p:sp>
        <p:nvSpPr>
          <p:cNvPr id="4" name="Date Placeholder 3"/>
          <p:cNvSpPr>
            <a:spLocks noGrp="1"/>
          </p:cNvSpPr>
          <p:nvPr>
            <p:ph type="dt" sz="half" idx="10"/>
          </p:nvPr>
        </p:nvSpPr>
        <p:spPr/>
        <p:txBody>
          <a:bodyPr/>
          <a:lstStyle/>
          <a:p>
            <a:fld id="{81E7DCD1-C9E9-4207-9D5A-62E03E86A002}"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15</a:t>
            </a:fld>
            <a:endParaRPr lang="en-US"/>
          </a:p>
        </p:txBody>
      </p:sp>
      <p:sp>
        <p:nvSpPr>
          <p:cNvPr id="2" name="Content Placeholder 1"/>
          <p:cNvSpPr>
            <a:spLocks noGrp="1"/>
          </p:cNvSpPr>
          <p:nvPr>
            <p:ph sz="quarter" idx="1"/>
          </p:nvPr>
        </p:nvSpPr>
        <p:spPr/>
        <p:txBody>
          <a:bodyPr>
            <a:normAutofit lnSpcReduction="10000"/>
          </a:bodyPr>
          <a:lstStyle/>
          <a:p>
            <a:pPr>
              <a:lnSpc>
                <a:spcPct val="90000"/>
              </a:lnSpc>
              <a:buClr>
                <a:srgbClr val="C00000"/>
              </a:buClr>
              <a:buFont typeface="Wingdings" pitchFamily="2" charset="2"/>
              <a:buChar char="Ø"/>
            </a:pPr>
            <a:r>
              <a:rPr lang="en-US" sz="2800" b="1" dirty="0">
                <a:cs typeface="Times New Roman" pitchFamily="18" charset="0"/>
              </a:rPr>
              <a:t>Absorption</a:t>
            </a:r>
          </a:p>
          <a:p>
            <a:pPr lvl="1">
              <a:lnSpc>
                <a:spcPct val="90000"/>
              </a:lnSpc>
              <a:buClr>
                <a:srgbClr val="C00000"/>
              </a:buClr>
              <a:buFont typeface="Courier New" pitchFamily="49" charset="0"/>
              <a:buChar char="o"/>
            </a:pPr>
            <a:r>
              <a:rPr lang="en-US" dirty="0" err="1">
                <a:cs typeface="Times New Roman" pitchFamily="18" charset="0"/>
              </a:rPr>
              <a:t>Hg</a:t>
            </a:r>
            <a:r>
              <a:rPr lang="en-US" baseline="30000" dirty="0" err="1">
                <a:cs typeface="Times New Roman" pitchFamily="18" charset="0"/>
              </a:rPr>
              <a:t>o</a:t>
            </a:r>
            <a:r>
              <a:rPr lang="en-US" baseline="30000" dirty="0">
                <a:cs typeface="Times New Roman" pitchFamily="18" charset="0"/>
              </a:rPr>
              <a:t> </a:t>
            </a:r>
            <a:r>
              <a:rPr lang="en-US" dirty="0">
                <a:cs typeface="Times New Roman" pitchFamily="18" charset="0"/>
              </a:rPr>
              <a:t> via respiratory tract (80% retained)</a:t>
            </a:r>
            <a:endParaRPr lang="en-US" baseline="30000" dirty="0">
              <a:cs typeface="Times New Roman" pitchFamily="18" charset="0"/>
            </a:endParaRPr>
          </a:p>
          <a:p>
            <a:pPr lvl="1">
              <a:lnSpc>
                <a:spcPct val="90000"/>
              </a:lnSpc>
              <a:buClr>
                <a:srgbClr val="C00000"/>
              </a:buClr>
              <a:buFont typeface="Courier New" pitchFamily="49" charset="0"/>
              <a:buChar char="o"/>
            </a:pPr>
            <a:r>
              <a:rPr lang="en-US" dirty="0">
                <a:cs typeface="Times New Roman" pitchFamily="18" charset="0"/>
              </a:rPr>
              <a:t>Inorganic Hg</a:t>
            </a:r>
            <a:r>
              <a:rPr lang="en-US" baseline="30000" dirty="0">
                <a:cs typeface="Times New Roman" pitchFamily="18" charset="0"/>
              </a:rPr>
              <a:t>+</a:t>
            </a:r>
            <a:r>
              <a:rPr lang="en-US" dirty="0">
                <a:cs typeface="Times New Roman" pitchFamily="18" charset="0"/>
              </a:rPr>
              <a:t> and Hg </a:t>
            </a:r>
            <a:r>
              <a:rPr lang="en-US" baseline="30000" dirty="0">
                <a:cs typeface="Times New Roman" pitchFamily="18" charset="0"/>
              </a:rPr>
              <a:t>2+ </a:t>
            </a:r>
            <a:r>
              <a:rPr lang="en-US" dirty="0">
                <a:cs typeface="Times New Roman" pitchFamily="18" charset="0"/>
              </a:rPr>
              <a:t>about 7% retained</a:t>
            </a:r>
            <a:endParaRPr lang="en-US" baseline="30000" dirty="0">
              <a:cs typeface="Times New Roman" pitchFamily="18" charset="0"/>
            </a:endParaRPr>
          </a:p>
          <a:p>
            <a:pPr lvl="1">
              <a:lnSpc>
                <a:spcPct val="90000"/>
              </a:lnSpc>
              <a:buClr>
                <a:srgbClr val="C00000"/>
              </a:buClr>
              <a:buFont typeface="Courier New" pitchFamily="49" charset="0"/>
              <a:buChar char="o"/>
            </a:pPr>
            <a:r>
              <a:rPr lang="en-US" dirty="0">
                <a:cs typeface="Times New Roman" pitchFamily="18" charset="0"/>
              </a:rPr>
              <a:t>Organic Hg about 70% retained</a:t>
            </a:r>
          </a:p>
          <a:p>
            <a:pPr>
              <a:lnSpc>
                <a:spcPct val="90000"/>
              </a:lnSpc>
              <a:buClr>
                <a:srgbClr val="C00000"/>
              </a:buClr>
              <a:buFont typeface="Wingdings" pitchFamily="2" charset="2"/>
              <a:buChar char="Ø"/>
            </a:pPr>
            <a:r>
              <a:rPr lang="en-US" sz="2800" b="1" dirty="0">
                <a:cs typeface="Times New Roman" pitchFamily="18" charset="0"/>
              </a:rPr>
              <a:t>Distribution and Metabolism</a:t>
            </a:r>
          </a:p>
          <a:p>
            <a:pPr lvl="1">
              <a:lnSpc>
                <a:spcPct val="90000"/>
              </a:lnSpc>
              <a:buClr>
                <a:srgbClr val="C00000"/>
              </a:buClr>
              <a:buFont typeface="Courier New" pitchFamily="49" charset="0"/>
              <a:buChar char="o"/>
            </a:pPr>
            <a:r>
              <a:rPr lang="en-US" dirty="0">
                <a:cs typeface="Times New Roman" pitchFamily="18" charset="0"/>
              </a:rPr>
              <a:t>Oxidation finally to Hg</a:t>
            </a:r>
            <a:r>
              <a:rPr lang="en-US" baseline="30000" dirty="0">
                <a:cs typeface="Times New Roman" pitchFamily="18" charset="0"/>
              </a:rPr>
              <a:t>2+</a:t>
            </a:r>
          </a:p>
          <a:p>
            <a:pPr lvl="1">
              <a:lnSpc>
                <a:spcPct val="90000"/>
              </a:lnSpc>
              <a:buClr>
                <a:srgbClr val="C00000"/>
              </a:buClr>
              <a:buFont typeface="Courier New" pitchFamily="49" charset="0"/>
              <a:buChar char="o"/>
            </a:pPr>
            <a:r>
              <a:rPr lang="en-US" dirty="0">
                <a:cs typeface="Times New Roman" pitchFamily="18" charset="0"/>
              </a:rPr>
              <a:t>Affinity for kidney</a:t>
            </a:r>
          </a:p>
          <a:p>
            <a:pPr>
              <a:lnSpc>
                <a:spcPct val="90000"/>
              </a:lnSpc>
              <a:buClr>
                <a:srgbClr val="C00000"/>
              </a:buClr>
              <a:buFont typeface="Wingdings" pitchFamily="2" charset="2"/>
              <a:buChar char="Ø"/>
            </a:pPr>
            <a:r>
              <a:rPr lang="en-US" sz="2800" b="1" dirty="0">
                <a:cs typeface="Times New Roman" pitchFamily="18" charset="0"/>
              </a:rPr>
              <a:t>Excretion</a:t>
            </a:r>
            <a:r>
              <a:rPr lang="en-US" sz="2800" dirty="0">
                <a:cs typeface="Times New Roman" pitchFamily="18" charset="0"/>
              </a:rPr>
              <a:t> (half life 70 days for organic, 35-90 days for elemental)</a:t>
            </a:r>
          </a:p>
          <a:p>
            <a:pPr lvl="1">
              <a:lnSpc>
                <a:spcPct val="90000"/>
              </a:lnSpc>
              <a:buClr>
                <a:srgbClr val="C00000"/>
              </a:buClr>
              <a:buFont typeface="Courier New" pitchFamily="49" charset="0"/>
              <a:buChar char="o"/>
            </a:pPr>
            <a:r>
              <a:rPr lang="en-US" dirty="0">
                <a:cs typeface="Times New Roman" pitchFamily="18" charset="0"/>
              </a:rPr>
              <a:t>Mainly via urine</a:t>
            </a:r>
          </a:p>
          <a:p>
            <a:pPr lvl="1">
              <a:lnSpc>
                <a:spcPct val="90000"/>
              </a:lnSpc>
              <a:buClr>
                <a:srgbClr val="C00000"/>
              </a:buClr>
              <a:buFont typeface="Courier New" pitchFamily="49" charset="0"/>
              <a:buChar char="o"/>
            </a:pPr>
            <a:r>
              <a:rPr lang="en-US" dirty="0">
                <a:cs typeface="Times New Roman" pitchFamily="18" charset="0"/>
              </a:rPr>
              <a:t>Organic Hg mainly </a:t>
            </a:r>
            <a:r>
              <a:rPr lang="en-US" dirty="0" err="1">
                <a:cs typeface="Times New Roman" pitchFamily="18" charset="0"/>
              </a:rPr>
              <a:t>faecal</a:t>
            </a:r>
            <a:endParaRPr lang="en-US" dirty="0">
              <a:cs typeface="Times New Roman" pitchFamily="18" charset="0"/>
            </a:endParaRPr>
          </a:p>
          <a:p>
            <a:pPr>
              <a:lnSpc>
                <a:spcPct val="90000"/>
              </a:lnSpc>
              <a:buClr>
                <a:srgbClr val="C00000"/>
              </a:buClr>
              <a:buFont typeface="Wingdings" pitchFamily="2" charset="2"/>
              <a:buChar char="Ø"/>
            </a:pPr>
            <a:r>
              <a:rPr lang="en-US" sz="2800" dirty="0">
                <a:cs typeface="Times New Roman" pitchFamily="18" charset="0"/>
              </a:rPr>
              <a:t>Cross placenta</a:t>
            </a:r>
          </a:p>
          <a:p>
            <a:pPr lvl="3">
              <a:lnSpc>
                <a:spcPct val="90000"/>
              </a:lnSpc>
              <a:buClr>
                <a:srgbClr val="00B050"/>
              </a:buClr>
              <a:buNone/>
            </a:pPr>
            <a:endParaRPr lang="en-US" sz="2800" dirty="0">
              <a:cs typeface="Times New Roman" pitchFamily="18" charset="0"/>
            </a:endParaRPr>
          </a:p>
          <a:p>
            <a:pPr lvl="3">
              <a:lnSpc>
                <a:spcPct val="90000"/>
              </a:lnSpc>
              <a:buClr>
                <a:srgbClr val="00B050"/>
              </a:buClr>
              <a:buNone/>
            </a:pPr>
            <a:endParaRPr lang="en-US" sz="2800" dirty="0">
              <a:cs typeface="Times New Roman" pitchFamily="18" charset="0"/>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F11C6474-8C18-4A0A-99A6-F0CA4133B9A0}"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16</a:t>
            </a:fld>
            <a:endParaRPr lang="en-US"/>
          </a:p>
        </p:txBody>
      </p:sp>
      <p:sp>
        <p:nvSpPr>
          <p:cNvPr id="2" name="Content Placeholder 1"/>
          <p:cNvSpPr>
            <a:spLocks noGrp="1"/>
          </p:cNvSpPr>
          <p:nvPr>
            <p:ph sz="quarter" idx="1"/>
          </p:nvPr>
        </p:nvSpPr>
        <p:spPr/>
        <p:txBody>
          <a:bodyPr>
            <a:normAutofit/>
          </a:bodyPr>
          <a:lstStyle/>
          <a:p>
            <a:pPr>
              <a:buClr>
                <a:srgbClr val="C00000"/>
              </a:buClr>
              <a:buFont typeface="Wingdings" pitchFamily="2" charset="2"/>
              <a:buChar char="Ø"/>
            </a:pPr>
            <a:r>
              <a:rPr lang="en-US" sz="2000" b="1" dirty="0">
                <a:effectLst>
                  <a:outerShdw blurRad="38100" dist="38100" dir="2700000" algn="tl">
                    <a:srgbClr val="000000">
                      <a:alpha val="43137"/>
                    </a:srgbClr>
                  </a:outerShdw>
                </a:effectLst>
                <a:cs typeface="Times New Roman" pitchFamily="18" charset="0"/>
              </a:rPr>
              <a:t>(1) Elemental mercury effects</a:t>
            </a:r>
          </a:p>
          <a:p>
            <a:pPr lvl="2" algn="just">
              <a:buClr>
                <a:srgbClr val="00B050"/>
              </a:buClr>
              <a:buFont typeface="Wingdings" pitchFamily="2" charset="2"/>
              <a:buChar char="§"/>
            </a:pPr>
            <a:r>
              <a:rPr lang="en-US" sz="2000" dirty="0">
                <a:cs typeface="Times New Roman" pitchFamily="18" charset="0"/>
              </a:rPr>
              <a:t> Tremors;</a:t>
            </a:r>
          </a:p>
          <a:p>
            <a:pPr lvl="2" algn="just">
              <a:buClr>
                <a:srgbClr val="00B050"/>
              </a:buClr>
              <a:buFont typeface="Wingdings" pitchFamily="2" charset="2"/>
              <a:buChar char="§"/>
            </a:pPr>
            <a:r>
              <a:rPr lang="en-US" sz="2000" dirty="0">
                <a:cs typeface="Times New Roman" pitchFamily="18" charset="0"/>
              </a:rPr>
              <a:t> Emotional changes (e.g., mood swings, irritability, nervousness, etc.);</a:t>
            </a:r>
          </a:p>
          <a:p>
            <a:pPr lvl="2" algn="just">
              <a:buClr>
                <a:srgbClr val="00B050"/>
              </a:buClr>
              <a:buFont typeface="Wingdings" pitchFamily="2" charset="2"/>
              <a:buChar char="§"/>
            </a:pPr>
            <a:r>
              <a:rPr lang="en-US" sz="2000" dirty="0">
                <a:cs typeface="Times New Roman" pitchFamily="18" charset="0"/>
              </a:rPr>
              <a:t> Insomnia;</a:t>
            </a:r>
          </a:p>
          <a:p>
            <a:pPr lvl="2" algn="just">
              <a:buClr>
                <a:srgbClr val="00B050"/>
              </a:buClr>
              <a:buFont typeface="Wingdings" pitchFamily="2" charset="2"/>
              <a:buChar char="§"/>
            </a:pPr>
            <a:r>
              <a:rPr lang="en-US" sz="2000" dirty="0">
                <a:cs typeface="Times New Roman" pitchFamily="18" charset="0"/>
              </a:rPr>
              <a:t> Neuromuscular changes (such as weakness, muscle atrophy, twitching);</a:t>
            </a:r>
          </a:p>
          <a:p>
            <a:pPr lvl="2" algn="just">
              <a:buClr>
                <a:srgbClr val="00B050"/>
              </a:buClr>
              <a:buFont typeface="Wingdings" pitchFamily="2" charset="2"/>
              <a:buChar char="§"/>
            </a:pPr>
            <a:r>
              <a:rPr lang="en-US" sz="2000" dirty="0">
                <a:cs typeface="Times New Roman" pitchFamily="18" charset="0"/>
              </a:rPr>
              <a:t> Headaches;</a:t>
            </a:r>
          </a:p>
          <a:p>
            <a:pPr lvl="2" algn="just">
              <a:buClr>
                <a:srgbClr val="00B050"/>
              </a:buClr>
              <a:buFont typeface="Wingdings" pitchFamily="2" charset="2"/>
              <a:buChar char="§"/>
            </a:pPr>
            <a:r>
              <a:rPr lang="en-US" sz="2000" dirty="0">
                <a:cs typeface="Times New Roman" pitchFamily="18" charset="0"/>
              </a:rPr>
              <a:t> Disturbances in sensations; changes in nerve responses; performance deficits on tests of cognitive function.</a:t>
            </a:r>
          </a:p>
          <a:p>
            <a:pPr lvl="2">
              <a:buClr>
                <a:srgbClr val="C00000"/>
              </a:buClr>
              <a:buFont typeface="Wingdings" pitchFamily="2" charset="2"/>
              <a:buChar char="v"/>
            </a:pPr>
            <a:r>
              <a:rPr lang="en-US" sz="2000" dirty="0">
                <a:cs typeface="Times New Roman" pitchFamily="18" charset="0"/>
              </a:rPr>
              <a:t>At </a:t>
            </a:r>
            <a:r>
              <a:rPr lang="en-US" sz="2000" b="1" dirty="0">
                <a:cs typeface="Times New Roman" pitchFamily="18" charset="0"/>
              </a:rPr>
              <a:t>higher exposures</a:t>
            </a:r>
            <a:r>
              <a:rPr lang="en-US" sz="2000" dirty="0">
                <a:cs typeface="Times New Roman" pitchFamily="18" charset="0"/>
              </a:rPr>
              <a:t> there may be:</a:t>
            </a:r>
          </a:p>
          <a:p>
            <a:pPr lvl="4">
              <a:buClr>
                <a:srgbClr val="00B050"/>
              </a:buClr>
              <a:buFont typeface="Wingdings" pitchFamily="2" charset="2"/>
              <a:buChar char="§"/>
            </a:pPr>
            <a:r>
              <a:rPr lang="en-US" sz="2000" dirty="0">
                <a:cs typeface="Times New Roman" pitchFamily="18" charset="0"/>
              </a:rPr>
              <a:t> Kidney damage,</a:t>
            </a:r>
          </a:p>
          <a:p>
            <a:pPr lvl="4">
              <a:buClr>
                <a:srgbClr val="00B050"/>
              </a:buClr>
              <a:buFont typeface="Wingdings" pitchFamily="2" charset="2"/>
              <a:buChar char="§"/>
            </a:pPr>
            <a:r>
              <a:rPr lang="en-US" sz="2000" dirty="0">
                <a:cs typeface="Times New Roman" pitchFamily="18" charset="0"/>
              </a:rPr>
              <a:t> Respiratory failure, and Death </a:t>
            </a:r>
          </a:p>
          <a:p>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17</a:t>
            </a:fld>
            <a:endParaRPr lang="en-US"/>
          </a:p>
        </p:txBody>
      </p:sp>
      <p:pic>
        <p:nvPicPr>
          <p:cNvPr id="6146" name="Picture 2" descr="C:\Users\Shivani\Downloads\1548788689573(1).png"/>
          <p:cNvPicPr>
            <a:picLocks noGrp="1" noChangeAspect="1" noChangeArrowheads="1"/>
          </p:cNvPicPr>
          <p:nvPr>
            <p:ph sz="quarter" idx="1"/>
          </p:nvPr>
        </p:nvPicPr>
        <p:blipFill>
          <a:blip r:embed="rId2"/>
          <a:srcRect/>
          <a:stretch>
            <a:fillRect/>
          </a:stretch>
        </p:blipFill>
        <p:spPr bwMode="auto">
          <a:xfrm>
            <a:off x="1371600" y="228600"/>
            <a:ext cx="6609184" cy="4343400"/>
          </a:xfrm>
          <a:prstGeom prst="rect">
            <a:avLst/>
          </a:prstGeom>
          <a:noFill/>
        </p:spPr>
      </p:pic>
      <p:sp>
        <p:nvSpPr>
          <p:cNvPr id="7" name="Rectangle 6"/>
          <p:cNvSpPr/>
          <p:nvPr/>
        </p:nvSpPr>
        <p:spPr>
          <a:xfrm>
            <a:off x="304800" y="4267200"/>
            <a:ext cx="7848600" cy="2677656"/>
          </a:xfrm>
          <a:prstGeom prst="rect">
            <a:avLst/>
          </a:prstGeom>
        </p:spPr>
        <p:txBody>
          <a:bodyPr wrap="square">
            <a:spAutoFit/>
          </a:bodyPr>
          <a:lstStyle/>
          <a:p>
            <a:pPr>
              <a:buClr>
                <a:srgbClr val="C00000"/>
              </a:buClr>
              <a:buFont typeface="Wingdings" pitchFamily="2" charset="2"/>
              <a:buChar char="Ø"/>
            </a:pPr>
            <a:r>
              <a:rPr lang="en-US" sz="2400" u="sng" dirty="0"/>
              <a:t>Mode of entry:</a:t>
            </a:r>
          </a:p>
          <a:p>
            <a:pPr lvl="2">
              <a:buFont typeface="Wingdings" pitchFamily="2" charset="2"/>
              <a:buChar char="v"/>
            </a:pPr>
            <a:r>
              <a:rPr lang="en-US" sz="2400" dirty="0"/>
              <a:t> </a:t>
            </a:r>
            <a:r>
              <a:rPr lang="en-US" sz="2400" dirty="0">
                <a:cs typeface="Times New Roman" pitchFamily="18" charset="0"/>
              </a:rPr>
              <a:t>Elemental Hg through inhalation</a:t>
            </a:r>
          </a:p>
          <a:p>
            <a:pPr lvl="2">
              <a:buFont typeface="Wingdings" pitchFamily="2" charset="2"/>
              <a:buChar char="v"/>
            </a:pPr>
            <a:r>
              <a:rPr lang="en-US" sz="2400" dirty="0">
                <a:cs typeface="Times New Roman" pitchFamily="18" charset="0"/>
              </a:rPr>
              <a:t> Ingestion</a:t>
            </a:r>
          </a:p>
          <a:p>
            <a:pPr lvl="2">
              <a:buFont typeface="Wingdings" pitchFamily="2" charset="2"/>
              <a:buChar char="v"/>
            </a:pPr>
            <a:r>
              <a:rPr lang="en-US" sz="2400" dirty="0" err="1">
                <a:cs typeface="Times New Roman" pitchFamily="18" charset="0"/>
              </a:rPr>
              <a:t>Transdermal</a:t>
            </a:r>
            <a:r>
              <a:rPr lang="en-US" sz="2400" dirty="0">
                <a:cs typeface="Times New Roman" pitchFamily="18" charset="0"/>
              </a:rPr>
              <a:t>: Hg (e.g. </a:t>
            </a:r>
            <a:r>
              <a:rPr lang="en-US" sz="2400" dirty="0" err="1">
                <a:cs typeface="Times New Roman" pitchFamily="18" charset="0"/>
              </a:rPr>
              <a:t>Organomercury</a:t>
            </a:r>
            <a:r>
              <a:rPr lang="en-US" sz="2400" dirty="0">
                <a:cs typeface="Times New Roman" pitchFamily="18" charset="0"/>
              </a:rPr>
              <a:t>) can also enter the body by absorption through the skin</a:t>
            </a:r>
          </a:p>
          <a:p>
            <a:pPr lvl="2">
              <a:buFont typeface="Wingdings" pitchFamily="2" charset="2"/>
              <a:buChar char="v"/>
            </a:pPr>
            <a:r>
              <a:rPr lang="en-US" sz="2400" dirty="0">
                <a:cs typeface="Times New Roman" pitchFamily="18" charset="0"/>
              </a:rPr>
              <a:t>Systemic: Once in the body, it is carried by the bloodstream to the brain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3DE785F3-1302-44B1-BBDD-103895407C22}"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18</a:t>
            </a:fld>
            <a:endParaRPr lang="en-US"/>
          </a:p>
        </p:txBody>
      </p:sp>
      <p:sp>
        <p:nvSpPr>
          <p:cNvPr id="2" name="Content Placeholder 1"/>
          <p:cNvSpPr>
            <a:spLocks noGrp="1"/>
          </p:cNvSpPr>
          <p:nvPr>
            <p:ph sz="quarter" idx="1"/>
          </p:nvPr>
        </p:nvSpPr>
        <p:spPr>
          <a:xfrm>
            <a:off x="838200" y="457200"/>
            <a:ext cx="7772400" cy="4572000"/>
          </a:xfrm>
        </p:spPr>
        <p:txBody>
          <a:bodyPr>
            <a:normAutofit lnSpcReduction="10000"/>
          </a:bodyPr>
          <a:lstStyle/>
          <a:p>
            <a:pPr>
              <a:buClr>
                <a:srgbClr val="C00000"/>
              </a:buClr>
              <a:buNone/>
            </a:pPr>
            <a:r>
              <a:rPr lang="en-US" sz="2400" dirty="0">
                <a:cs typeface="Times New Roman" pitchFamily="18" charset="0"/>
              </a:rPr>
              <a:t>(2) </a:t>
            </a:r>
            <a:r>
              <a:rPr lang="en-US" sz="2400" dirty="0" err="1">
                <a:effectLst>
                  <a:outerShdw blurRad="38100" dist="38100" dir="2700000" algn="tl">
                    <a:srgbClr val="000000">
                      <a:alpha val="43137"/>
                    </a:srgbClr>
                  </a:outerShdw>
                </a:effectLst>
                <a:cs typeface="Times New Roman" pitchFamily="18" charset="0"/>
              </a:rPr>
              <a:t>Organomercury</a:t>
            </a:r>
            <a:r>
              <a:rPr lang="en-US" sz="2400" dirty="0">
                <a:effectLst>
                  <a:outerShdw blurRad="38100" dist="38100" dir="2700000" algn="tl">
                    <a:srgbClr val="000000">
                      <a:alpha val="43137"/>
                    </a:srgbClr>
                  </a:outerShdw>
                </a:effectLst>
                <a:cs typeface="Times New Roman" pitchFamily="18" charset="0"/>
              </a:rPr>
              <a:t> effects – Ex. </a:t>
            </a:r>
            <a:r>
              <a:rPr lang="en-US" sz="2400" dirty="0" err="1">
                <a:effectLst>
                  <a:outerShdw blurRad="38100" dist="38100" dir="2700000" algn="tl">
                    <a:srgbClr val="000000">
                      <a:alpha val="43137"/>
                    </a:srgbClr>
                  </a:outerShdw>
                </a:effectLst>
                <a:cs typeface="Times New Roman" pitchFamily="18" charset="0"/>
              </a:rPr>
              <a:t>Methylmercury</a:t>
            </a:r>
            <a:endParaRPr lang="en-US" sz="2400" dirty="0">
              <a:effectLst>
                <a:outerShdw blurRad="38100" dist="38100" dir="2700000" algn="tl">
                  <a:srgbClr val="000000">
                    <a:alpha val="43137"/>
                  </a:srgbClr>
                </a:outerShdw>
              </a:effectLst>
              <a:cs typeface="Times New Roman" pitchFamily="18" charset="0"/>
            </a:endParaRPr>
          </a:p>
          <a:p>
            <a:pPr>
              <a:buClr>
                <a:srgbClr val="C00000"/>
              </a:buClr>
              <a:buNone/>
            </a:pPr>
            <a:endParaRPr lang="en-US" sz="2400" dirty="0">
              <a:cs typeface="Times New Roman" pitchFamily="18" charset="0"/>
            </a:endParaRPr>
          </a:p>
          <a:p>
            <a:pPr algn="just">
              <a:buClr>
                <a:srgbClr val="C00000"/>
              </a:buClr>
              <a:buFont typeface="Wingdings" pitchFamily="2" charset="2"/>
              <a:buChar char="Ø"/>
            </a:pPr>
            <a:r>
              <a:rPr lang="en-US" sz="2400" dirty="0">
                <a:cs typeface="Times New Roman" pitchFamily="18" charset="0"/>
              </a:rPr>
              <a:t>Exposure in the womb (which can result from a mother's consumption of fish and shellfish that contain </a:t>
            </a:r>
            <a:r>
              <a:rPr lang="en-US" sz="2400" dirty="0" err="1">
                <a:cs typeface="Times New Roman" pitchFamily="18" charset="0"/>
              </a:rPr>
              <a:t>methylmercury</a:t>
            </a:r>
            <a:r>
              <a:rPr lang="en-US" sz="2400" dirty="0">
                <a:cs typeface="Times New Roman" pitchFamily="18" charset="0"/>
              </a:rPr>
              <a:t>), can adversely affect a baby's growing brain and nervous system.</a:t>
            </a:r>
          </a:p>
          <a:p>
            <a:pPr algn="just">
              <a:buClr>
                <a:srgbClr val="C00000"/>
              </a:buClr>
              <a:buNone/>
            </a:pPr>
            <a:r>
              <a:rPr lang="en-US" sz="2400" dirty="0">
                <a:cs typeface="Times New Roman" pitchFamily="18" charset="0"/>
              </a:rPr>
              <a:t> Impacts on cognitive thinking, memory, attention, language and fine motor and visual spatial skills have been seen in children exposed to </a:t>
            </a:r>
            <a:r>
              <a:rPr lang="en-US" sz="2400" dirty="0" err="1">
                <a:cs typeface="Times New Roman" pitchFamily="18" charset="0"/>
              </a:rPr>
              <a:t>methylmercury</a:t>
            </a:r>
            <a:r>
              <a:rPr lang="en-US" sz="2400" dirty="0">
                <a:cs typeface="Times New Roman" pitchFamily="18" charset="0"/>
              </a:rPr>
              <a:t> in the womb. High exposures to inorganic mercury may result in damage to:</a:t>
            </a:r>
          </a:p>
          <a:p>
            <a:pPr lvl="2">
              <a:buFont typeface="Wingdings" pitchFamily="2" charset="2"/>
              <a:buChar char="§"/>
            </a:pPr>
            <a:r>
              <a:rPr lang="en-US" sz="2400" dirty="0">
                <a:cs typeface="Times New Roman" pitchFamily="18" charset="0"/>
              </a:rPr>
              <a:t> Gastrointestinal tract,</a:t>
            </a:r>
          </a:p>
          <a:p>
            <a:pPr lvl="2">
              <a:buFont typeface="Wingdings" pitchFamily="2" charset="2"/>
              <a:buChar char="§"/>
            </a:pPr>
            <a:r>
              <a:rPr lang="en-US" sz="2400" dirty="0">
                <a:cs typeface="Times New Roman" pitchFamily="18" charset="0"/>
              </a:rPr>
              <a:t> Nervous system, and</a:t>
            </a:r>
          </a:p>
          <a:p>
            <a:pPr lvl="2">
              <a:buFont typeface="Wingdings" pitchFamily="2" charset="2"/>
              <a:buChar char="§"/>
            </a:pPr>
            <a:r>
              <a:rPr lang="en-US" sz="2400" dirty="0">
                <a:cs typeface="Times New Roman" pitchFamily="18" charset="0"/>
              </a:rPr>
              <a:t> Kidneys</a:t>
            </a:r>
          </a:p>
          <a:p>
            <a:pPr algn="just">
              <a:buClr>
                <a:srgbClr val="C00000"/>
              </a:buClr>
              <a:buFont typeface="Wingdings" pitchFamily="2" charset="2"/>
              <a:buChar char="Ø"/>
            </a:pPr>
            <a:endParaRPr lang="en-US" sz="2400" dirty="0">
              <a:cs typeface="Times New Roman" pitchFamily="18" charset="0"/>
            </a:endParaRPr>
          </a:p>
          <a:p>
            <a:pPr>
              <a:buNone/>
            </a:pPr>
            <a:endParaRPr lang="en-US" sz="2400" dirty="0">
              <a:cs typeface="Times New Roman" pitchFamily="18" charset="0"/>
            </a:endParaRPr>
          </a:p>
          <a:p>
            <a:pPr>
              <a:buClr>
                <a:srgbClr val="C00000"/>
              </a:buClr>
              <a:buNone/>
            </a:pPr>
            <a:endParaRPr lang="en-US" dirty="0">
              <a:cs typeface="Times New Roman" pitchFamily="18" charset="0"/>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Mercury poisoning</a:t>
            </a:r>
          </a:p>
        </p:txBody>
      </p:sp>
      <p:sp>
        <p:nvSpPr>
          <p:cNvPr id="2" name="Date Placeholder 1"/>
          <p:cNvSpPr>
            <a:spLocks noGrp="1"/>
          </p:cNvSpPr>
          <p:nvPr>
            <p:ph type="dt" sz="half" idx="10"/>
          </p:nvPr>
        </p:nvSpPr>
        <p:spPr/>
        <p:txBody>
          <a:bodyPr/>
          <a:lstStyle/>
          <a:p>
            <a:fld id="{32290E4B-AF51-4BF0-9B24-EE13324B0CF2}" type="datetime1">
              <a:rPr lang="en-US" smtClean="0"/>
              <a:pPr/>
              <a:t>9/3/2024</a:t>
            </a:fld>
            <a:endParaRPr lang="en-US"/>
          </a:p>
        </p:txBody>
      </p:sp>
      <p:sp>
        <p:nvSpPr>
          <p:cNvPr id="3" name="Slide Number Placeholder 2"/>
          <p:cNvSpPr>
            <a:spLocks noGrp="1"/>
          </p:cNvSpPr>
          <p:nvPr>
            <p:ph type="sldNum" sz="quarter" idx="12"/>
          </p:nvPr>
        </p:nvSpPr>
        <p:spPr/>
        <p:txBody>
          <a:bodyPr/>
          <a:lstStyle/>
          <a:p>
            <a:fld id="{BF857A6B-852F-4346-81FC-F3E4E797F7F9}" type="slidenum">
              <a:rPr lang="en-US" smtClean="0"/>
              <a:pPr/>
              <a:t>19</a:t>
            </a:fld>
            <a:endParaRPr lang="en-US"/>
          </a:p>
        </p:txBody>
      </p:sp>
      <p:sp>
        <p:nvSpPr>
          <p:cNvPr id="5" name="Content Placeholder 4"/>
          <p:cNvSpPr>
            <a:spLocks noGrp="1"/>
          </p:cNvSpPr>
          <p:nvPr>
            <p:ph sz="quarter" idx="1"/>
          </p:nvPr>
        </p:nvSpPr>
        <p:spPr/>
        <p:txBody>
          <a:bodyPr>
            <a:normAutofit fontScale="92500" lnSpcReduction="20000"/>
          </a:bodyPr>
          <a:lstStyle/>
          <a:p>
            <a:r>
              <a:rPr lang="en-US" sz="2400" dirty="0"/>
              <a:t>Due to mercury exposure. It can be acute in which the amount of exposed mercury is high</a:t>
            </a:r>
          </a:p>
          <a:p>
            <a:r>
              <a:rPr lang="en-US" sz="2400" dirty="0"/>
              <a:t>Can be chronic, over time. </a:t>
            </a:r>
            <a:r>
              <a:rPr lang="en-US" sz="2400" dirty="0" err="1"/>
              <a:t>Spl</a:t>
            </a:r>
            <a:r>
              <a:rPr lang="en-US" sz="2400" dirty="0"/>
              <a:t>- factory workers</a:t>
            </a:r>
          </a:p>
          <a:p>
            <a:r>
              <a:rPr lang="en-US" sz="2400" dirty="0"/>
              <a:t>H: HYDRAGYRISM(chronic mercury poisoning): Hatters shake</a:t>
            </a:r>
          </a:p>
          <a:p>
            <a:r>
              <a:rPr lang="en-US" sz="2400" dirty="0"/>
              <a:t>G: Glassblower shake</a:t>
            </a:r>
          </a:p>
          <a:p>
            <a:r>
              <a:rPr lang="en-US" sz="2400" dirty="0"/>
              <a:t>M: MINAMATA DISEASE: MERCURIA LENTIS</a:t>
            </a:r>
          </a:p>
          <a:p>
            <a:r>
              <a:rPr lang="en-US" sz="2400" b="1" dirty="0"/>
              <a:t>BATTLE(mnemonic)</a:t>
            </a:r>
          </a:p>
          <a:p>
            <a:r>
              <a:rPr lang="en-US" sz="2400" dirty="0"/>
              <a:t>B: BROWN MALT REFLEX</a:t>
            </a:r>
          </a:p>
          <a:p>
            <a:r>
              <a:rPr lang="en-US" sz="2400" dirty="0"/>
              <a:t>A:acrodynia- pink disease</a:t>
            </a:r>
          </a:p>
          <a:p>
            <a:r>
              <a:rPr lang="en-US" sz="2400" dirty="0"/>
              <a:t>T: Tremor(</a:t>
            </a:r>
            <a:r>
              <a:rPr lang="en-US" sz="2400" dirty="0" err="1"/>
              <a:t>danburry</a:t>
            </a:r>
            <a:r>
              <a:rPr lang="en-US" sz="2400" dirty="0"/>
              <a:t>)</a:t>
            </a:r>
          </a:p>
          <a:p>
            <a:r>
              <a:rPr lang="en-US" sz="2400" dirty="0"/>
              <a:t>T: Tonicity of muscles(</a:t>
            </a:r>
            <a:r>
              <a:rPr lang="en-US" sz="2400" dirty="0" err="1"/>
              <a:t>hypotonia</a:t>
            </a:r>
            <a:r>
              <a:rPr lang="en-US" sz="2400" dirty="0"/>
              <a:t>)</a:t>
            </a:r>
          </a:p>
          <a:p>
            <a:r>
              <a:rPr lang="en-US" sz="2400" dirty="0"/>
              <a:t>L:Lens affected</a:t>
            </a:r>
          </a:p>
          <a:p>
            <a:r>
              <a:rPr lang="en-US" sz="2400" dirty="0"/>
              <a:t>E:erithism(neurological disorder)</a:t>
            </a:r>
          </a:p>
          <a:p>
            <a:endParaRPr lang="en-US" dirty="0"/>
          </a:p>
        </p:txBody>
      </p:sp>
      <p:pic>
        <p:nvPicPr>
          <p:cNvPr id="1026" name="Picture 2" descr="C:\Users\Shivani\Downloads\Screenshot_20190129_114218.png"/>
          <p:cNvPicPr>
            <a:picLocks noChangeAspect="1" noChangeArrowheads="1"/>
          </p:cNvPicPr>
          <p:nvPr/>
        </p:nvPicPr>
        <p:blipFill>
          <a:blip r:embed="rId2" cstate="print"/>
          <a:srcRect/>
          <a:stretch>
            <a:fillRect/>
          </a:stretch>
        </p:blipFill>
        <p:spPr bwMode="auto">
          <a:xfrm>
            <a:off x="5715000" y="3733800"/>
            <a:ext cx="2486025" cy="33528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lgn="ctr"/>
            <a:r>
              <a:rPr lang="en-US" sz="4400" u="sng" dirty="0">
                <a:latin typeface="Algerian" pitchFamily="82" charset="0"/>
                <a:cs typeface="Times New Roman" pitchFamily="18" charset="0"/>
              </a:rPr>
              <a:t>Fatal Dose</a:t>
            </a:r>
            <a:r>
              <a:rPr lang="en-US" sz="4400" dirty="0">
                <a:latin typeface="Algerian" pitchFamily="82" charset="0"/>
                <a:cs typeface="Times New Roman" pitchFamily="18" charset="0"/>
              </a:rPr>
              <a:t> –</a:t>
            </a:r>
            <a:br>
              <a:rPr lang="en-US" sz="4400" dirty="0">
                <a:solidFill>
                  <a:srgbClr val="7030A0"/>
                </a:solidFill>
                <a:effectLst/>
                <a:latin typeface="Castellar" pitchFamily="18" charset="0"/>
              </a:rPr>
            </a:br>
            <a:endParaRPr lang="en-US" dirty="0"/>
          </a:p>
        </p:txBody>
      </p:sp>
      <p:sp>
        <p:nvSpPr>
          <p:cNvPr id="4" name="Date Placeholder 3"/>
          <p:cNvSpPr>
            <a:spLocks noGrp="1"/>
          </p:cNvSpPr>
          <p:nvPr>
            <p:ph type="dt" sz="half" idx="10"/>
          </p:nvPr>
        </p:nvSpPr>
        <p:spPr/>
        <p:txBody>
          <a:bodyPr/>
          <a:lstStyle/>
          <a:p>
            <a:fld id="{A10A8881-EFC1-4330-AE61-7EC341424C36}"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20</a:t>
            </a:fld>
            <a:endParaRPr lang="en-US"/>
          </a:p>
        </p:txBody>
      </p:sp>
      <p:sp>
        <p:nvSpPr>
          <p:cNvPr id="2" name="Content Placeholder 1"/>
          <p:cNvSpPr>
            <a:spLocks noGrp="1"/>
          </p:cNvSpPr>
          <p:nvPr>
            <p:ph sz="quarter" idx="1"/>
          </p:nvPr>
        </p:nvSpPr>
        <p:spPr/>
        <p:txBody>
          <a:bodyPr/>
          <a:lstStyle/>
          <a:p>
            <a:r>
              <a:rPr lang="en-US" sz="2800" dirty="0">
                <a:latin typeface="Perpetua" pitchFamily="18" charset="0"/>
                <a:cs typeface="Times New Roman" pitchFamily="18" charset="0"/>
              </a:rPr>
              <a:t>Metallic Hg:0.06gm (Smallest dose recorded)</a:t>
            </a:r>
          </a:p>
          <a:p>
            <a:pPr lvl="0"/>
            <a:r>
              <a:rPr lang="en-US" sz="2800" dirty="0" err="1">
                <a:latin typeface="Perpetua" pitchFamily="18" charset="0"/>
                <a:cs typeface="Times New Roman" pitchFamily="18" charset="0"/>
              </a:rPr>
              <a:t>HgO</a:t>
            </a:r>
            <a:r>
              <a:rPr lang="en-US" sz="2800" dirty="0">
                <a:latin typeface="Perpetua" pitchFamily="18" charset="0"/>
                <a:cs typeface="Times New Roman" pitchFamily="18" charset="0"/>
              </a:rPr>
              <a:t>: 2gm (Repeated)</a:t>
            </a:r>
          </a:p>
          <a:p>
            <a:r>
              <a:rPr lang="en-US" sz="2800" dirty="0">
                <a:latin typeface="Perpetua" pitchFamily="18" charset="0"/>
                <a:cs typeface="Times New Roman" pitchFamily="18" charset="0"/>
              </a:rPr>
              <a:t>HgCl2: Av. 1 gm (Smallest recorded- 120mg)	</a:t>
            </a:r>
            <a:endParaRPr lang="en-US" sz="2800" dirty="0">
              <a:latin typeface="Perpetua" pitchFamily="18" charset="0"/>
            </a:endParaRPr>
          </a:p>
          <a:p>
            <a:pPr lvl="0"/>
            <a:r>
              <a:rPr lang="en-US" sz="2800" dirty="0">
                <a:latin typeface="Perpetua" pitchFamily="18" charset="0"/>
                <a:cs typeface="Times New Roman" pitchFamily="18" charset="0"/>
              </a:rPr>
              <a:t>Hg(CN)2: </a:t>
            </a:r>
            <a:r>
              <a:rPr lang="en-US" sz="2800" dirty="0">
                <a:latin typeface="Perpetua" pitchFamily="18" charset="0"/>
              </a:rPr>
              <a:t>Av. 0.6gm-1.3gm</a:t>
            </a:r>
          </a:p>
          <a:p>
            <a:r>
              <a:rPr lang="en-US" sz="2800" dirty="0">
                <a:latin typeface="Perpetua" pitchFamily="18" charset="0"/>
                <a:cs typeface="Times New Roman" pitchFamily="18" charset="0"/>
              </a:rPr>
              <a:t>Mercury </a:t>
            </a:r>
            <a:r>
              <a:rPr lang="en-US" sz="2800" dirty="0" err="1">
                <a:latin typeface="Perpetua" pitchFamily="18" charset="0"/>
                <a:cs typeface="Times New Roman" pitchFamily="18" charset="0"/>
              </a:rPr>
              <a:t>Vapour</a:t>
            </a:r>
            <a:r>
              <a:rPr lang="en-US" sz="2800" dirty="0">
                <a:latin typeface="Perpetua" pitchFamily="18" charset="0"/>
                <a:cs typeface="Times New Roman" pitchFamily="18" charset="0"/>
              </a:rPr>
              <a:t>: 0.5mg/cu.mt.</a:t>
            </a:r>
          </a:p>
          <a:p>
            <a:pPr lvl="0"/>
            <a:endParaRPr lang="en-US" sz="2800" dirty="0">
              <a:latin typeface="Perpetua" pitchFamily="18" charset="0"/>
              <a:cs typeface="Times New Roman" pitchFamily="18" charset="0"/>
            </a:endParaRPr>
          </a:p>
          <a:p>
            <a:endParaRPr lang="en-US" sz="2800" dirty="0">
              <a:latin typeface="Perpetua" pitchFamily="18" charset="0"/>
              <a:cs typeface="Times New Roman" pitchFamily="18" charset="0"/>
            </a:endParaRPr>
          </a:p>
          <a:p>
            <a:pPr lvl="0"/>
            <a:endParaRPr lang="en-US" sz="2800" dirty="0">
              <a:latin typeface="Perpetua" pitchFamily="18" charset="0"/>
              <a:cs typeface="Times New Roman" pitchFamily="18" charset="0"/>
            </a:endParaRPr>
          </a:p>
          <a:p>
            <a:endParaRPr lang="en-US" dirty="0">
              <a:latin typeface="Perpetua"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4D0E903-8480-4594-A28B-2D6088B21395}"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21</a:t>
            </a:fld>
            <a:endParaRPr lang="en-US"/>
          </a:p>
        </p:txBody>
      </p:sp>
      <p:sp>
        <p:nvSpPr>
          <p:cNvPr id="2" name="Content Placeholder 1"/>
          <p:cNvSpPr>
            <a:spLocks noGrp="1"/>
          </p:cNvSpPr>
          <p:nvPr>
            <p:ph idx="4294967295"/>
          </p:nvPr>
        </p:nvSpPr>
        <p:spPr>
          <a:xfrm>
            <a:off x="0" y="1481138"/>
            <a:ext cx="8229600" cy="4525962"/>
          </a:xfrm>
        </p:spPr>
        <p:txBody>
          <a:bodyPr>
            <a:normAutofit lnSpcReduction="10000"/>
          </a:bodyPr>
          <a:lstStyle/>
          <a:p>
            <a:pPr>
              <a:lnSpc>
                <a:spcPct val="90000"/>
              </a:lnSpc>
              <a:buClr>
                <a:srgbClr val="00B050"/>
              </a:buClr>
              <a:buNone/>
            </a:pPr>
            <a:endParaRPr lang="en-US" sz="2800" dirty="0">
              <a:cs typeface="Times New Roman" pitchFamily="18" charset="0"/>
            </a:endParaRPr>
          </a:p>
          <a:p>
            <a:pPr algn="just">
              <a:lnSpc>
                <a:spcPct val="90000"/>
              </a:lnSpc>
              <a:buClr>
                <a:srgbClr val="00B050"/>
              </a:buClr>
              <a:buFont typeface="Wingdings" pitchFamily="2" charset="2"/>
              <a:buChar char="Ø"/>
            </a:pPr>
            <a:r>
              <a:rPr lang="en-US" sz="2800" b="1" u="sng" dirty="0">
                <a:cs typeface="Times New Roman" pitchFamily="18" charset="0"/>
              </a:rPr>
              <a:t>Fatal Period</a:t>
            </a:r>
            <a:r>
              <a:rPr lang="en-US" sz="2800" b="1" dirty="0">
                <a:cs typeface="Times New Roman" pitchFamily="18" charset="0"/>
              </a:rPr>
              <a:t> - </a:t>
            </a:r>
            <a:r>
              <a:rPr lang="en-GB" sz="2800" dirty="0">
                <a:cs typeface="Times New Roman" pitchFamily="18" charset="0"/>
              </a:rPr>
              <a:t>Death may occur within a </a:t>
            </a:r>
            <a:r>
              <a:rPr lang="en-GB" sz="2800" dirty="0">
                <a:solidFill>
                  <a:srgbClr val="FF0000"/>
                </a:solidFill>
                <a:cs typeface="Times New Roman" pitchFamily="18" charset="0"/>
              </a:rPr>
              <a:t>few hours</a:t>
            </a:r>
            <a:r>
              <a:rPr lang="en-GB" sz="2800" dirty="0">
                <a:cs typeface="Times New Roman" pitchFamily="18" charset="0"/>
              </a:rPr>
              <a:t>, but is usually delayed for 3-5 days. Delayed deaths are usually due to renal failure (uraemia).</a:t>
            </a:r>
          </a:p>
          <a:p>
            <a:pPr algn="just">
              <a:lnSpc>
                <a:spcPct val="90000"/>
              </a:lnSpc>
              <a:buClr>
                <a:srgbClr val="00B050"/>
              </a:buClr>
              <a:buNone/>
            </a:pPr>
            <a:endParaRPr lang="en-GB" sz="2800" dirty="0">
              <a:cs typeface="Times New Roman" pitchFamily="18" charset="0"/>
            </a:endParaRPr>
          </a:p>
          <a:p>
            <a:pPr>
              <a:buClr>
                <a:srgbClr val="00B050"/>
              </a:buClr>
              <a:buFont typeface="Wingdings" pitchFamily="2" charset="2"/>
              <a:buChar char="Ø"/>
            </a:pPr>
            <a:r>
              <a:rPr lang="en-GB" sz="2800" b="1" u="sng" dirty="0">
                <a:cs typeface="Times New Roman" pitchFamily="18" charset="0"/>
              </a:rPr>
              <a:t>DIAGNOSIS -</a:t>
            </a:r>
            <a:r>
              <a:rPr lang="en-GB" sz="2800" dirty="0">
                <a:cs typeface="Times New Roman" pitchFamily="18" charset="0"/>
              </a:rPr>
              <a:t> </a:t>
            </a:r>
            <a:endParaRPr lang="en-US" sz="2800" dirty="0">
              <a:cs typeface="Times New Roman" pitchFamily="18" charset="0"/>
            </a:endParaRPr>
          </a:p>
          <a:p>
            <a:pPr lvl="2">
              <a:buNone/>
            </a:pPr>
            <a:r>
              <a:rPr lang="en-US" sz="2800" dirty="0">
                <a:cs typeface="Times New Roman" pitchFamily="18" charset="0"/>
              </a:rPr>
              <a:t>(1) History of exposure</a:t>
            </a:r>
          </a:p>
          <a:p>
            <a:pPr lvl="2">
              <a:buNone/>
            </a:pPr>
            <a:r>
              <a:rPr lang="en-US" sz="2800" dirty="0">
                <a:cs typeface="Times New Roman" pitchFamily="18" charset="0"/>
              </a:rPr>
              <a:t>(2) Blood mercury</a:t>
            </a:r>
          </a:p>
          <a:p>
            <a:pPr lvl="2">
              <a:buNone/>
            </a:pPr>
            <a:r>
              <a:rPr lang="en-US" sz="2800" dirty="0">
                <a:cs typeface="Times New Roman" pitchFamily="18" charset="0"/>
              </a:rPr>
              <a:t>(3) Excretion of 500</a:t>
            </a:r>
            <a:r>
              <a:rPr lang="el-GR" sz="2800" dirty="0">
                <a:cs typeface="Times New Roman"/>
              </a:rPr>
              <a:t>μ</a:t>
            </a:r>
            <a:r>
              <a:rPr lang="en-US" sz="2800" dirty="0">
                <a:cs typeface="Times New Roman"/>
              </a:rPr>
              <a:t>g of Hg in urine in a day suggest poisoning.</a:t>
            </a:r>
            <a:endParaRPr lang="en-US" sz="2800" dirty="0">
              <a:cs typeface="Times New Roman" pitchFamily="18" charset="0"/>
            </a:endParaRPr>
          </a:p>
          <a:p>
            <a:pPr algn="just">
              <a:lnSpc>
                <a:spcPct val="90000"/>
              </a:lnSpc>
              <a:buClr>
                <a:srgbClr val="00B050"/>
              </a:buClr>
              <a:buFont typeface="Wingdings" pitchFamily="2" charset="2"/>
              <a:buChar char="Ø"/>
            </a:pPr>
            <a:endParaRPr lang="en-GB" sz="2800" dirty="0">
              <a:cs typeface="Times New Roman" pitchFamily="18" charset="0"/>
            </a:endParaRPr>
          </a:p>
          <a:p>
            <a:pPr>
              <a:buClr>
                <a:srgbClr val="00B050"/>
              </a:buClr>
              <a:buFont typeface="Wingdings" pitchFamily="2" charset="2"/>
              <a:buChar char="Ø"/>
            </a:pPr>
            <a:endParaRPr lang="en-GB" sz="2800" dirty="0">
              <a:cs typeface="Times New Roman" pitchFamily="18" charset="0"/>
            </a:endParaRPr>
          </a:p>
          <a:p>
            <a:pPr>
              <a:lnSpc>
                <a:spcPct val="90000"/>
              </a:lnSpc>
              <a:buClr>
                <a:srgbClr val="00B050"/>
              </a:buClr>
              <a:buNone/>
            </a:pPr>
            <a:endParaRPr lang="en-US" sz="2800" b="1" u="sng" dirty="0">
              <a:cs typeface="Times New Roman" pitchFamily="18" charset="0"/>
            </a:endParaRPr>
          </a:p>
          <a:p>
            <a:pPr lvl="3">
              <a:lnSpc>
                <a:spcPct val="90000"/>
              </a:lnSpc>
              <a:buClr>
                <a:srgbClr val="00B050"/>
              </a:buClr>
              <a:buNone/>
            </a:pPr>
            <a:endParaRPr lang="en-US" sz="2800" dirty="0">
              <a:cs typeface="Times New Roman" pitchFamily="18" charset="0"/>
            </a:endParaRPr>
          </a:p>
          <a:p>
            <a:pPr lvl="3">
              <a:lnSpc>
                <a:spcPct val="90000"/>
              </a:lnSpc>
              <a:buClr>
                <a:srgbClr val="00B050"/>
              </a:buClr>
              <a:buNone/>
            </a:pPr>
            <a:endParaRPr lang="en-US" sz="2800" dirty="0">
              <a:cs typeface="Times New Roman" pitchFamily="18" charset="0"/>
            </a:endParaRP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b="0" dirty="0">
                <a:solidFill>
                  <a:schemeClr val="tx1"/>
                </a:solidFill>
                <a:effectLst/>
                <a:latin typeface="+mn-lt"/>
              </a:rPr>
              <a:t>Treatment of Acute Poisoning</a:t>
            </a:r>
            <a:br>
              <a:rPr lang="en-US" sz="4400" b="0" dirty="0">
                <a:solidFill>
                  <a:schemeClr val="tx1"/>
                </a:solidFill>
                <a:effectLst/>
                <a:latin typeface="+mn-lt"/>
              </a:rPr>
            </a:br>
            <a:endParaRPr lang="en-US" b="0" dirty="0">
              <a:solidFill>
                <a:schemeClr val="tx1"/>
              </a:solidFill>
              <a:latin typeface="+mn-lt"/>
            </a:endParaRPr>
          </a:p>
        </p:txBody>
      </p:sp>
      <p:sp>
        <p:nvSpPr>
          <p:cNvPr id="4" name="Date Placeholder 3"/>
          <p:cNvSpPr>
            <a:spLocks noGrp="1"/>
          </p:cNvSpPr>
          <p:nvPr>
            <p:ph type="dt" sz="half" idx="10"/>
          </p:nvPr>
        </p:nvSpPr>
        <p:spPr/>
        <p:txBody>
          <a:bodyPr/>
          <a:lstStyle/>
          <a:p>
            <a:fld id="{E6CDBA30-7A0E-498A-9870-DEF93EDE43E6}"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22</a:t>
            </a:fld>
            <a:endParaRPr lang="en-US"/>
          </a:p>
        </p:txBody>
      </p:sp>
      <p:sp>
        <p:nvSpPr>
          <p:cNvPr id="3" name="Content Placeholder 2"/>
          <p:cNvSpPr>
            <a:spLocks noGrp="1"/>
          </p:cNvSpPr>
          <p:nvPr>
            <p:ph sz="quarter" idx="1"/>
          </p:nvPr>
        </p:nvSpPr>
        <p:spPr/>
        <p:txBody>
          <a:bodyPr>
            <a:noAutofit/>
          </a:bodyPr>
          <a:lstStyle/>
          <a:p>
            <a:pPr algn="just">
              <a:buClr>
                <a:srgbClr val="00B050"/>
              </a:buClr>
              <a:buFont typeface="Wingdings" pitchFamily="2" charset="2"/>
              <a:buChar char="Ø"/>
            </a:pPr>
            <a:r>
              <a:rPr lang="en-GB" sz="2400" u="sng" dirty="0">
                <a:cs typeface="Times New Roman" pitchFamily="18" charset="0"/>
              </a:rPr>
              <a:t>Gastric &amp; Colonic </a:t>
            </a:r>
            <a:r>
              <a:rPr lang="en-GB" sz="2400" u="sng" dirty="0" err="1">
                <a:cs typeface="Times New Roman" pitchFamily="18" charset="0"/>
              </a:rPr>
              <a:t>lavage</a:t>
            </a:r>
            <a:r>
              <a:rPr lang="en-GB" sz="2400" dirty="0">
                <a:cs typeface="Times New Roman" pitchFamily="18" charset="0"/>
              </a:rPr>
              <a:t>- Stomach should be washed out with 250 ml of a 5% solution of sodium formaldehyde </a:t>
            </a:r>
            <a:r>
              <a:rPr lang="en-GB" sz="2400" dirty="0" err="1">
                <a:cs typeface="Times New Roman" pitchFamily="18" charset="0"/>
              </a:rPr>
              <a:t>sulphoxylate</a:t>
            </a:r>
            <a:r>
              <a:rPr lang="en-GB" sz="2400" dirty="0">
                <a:cs typeface="Times New Roman" pitchFamily="18" charset="0"/>
              </a:rPr>
              <a:t>. (Beneficial only if given within the first half hour of poison intake)</a:t>
            </a:r>
          </a:p>
          <a:p>
            <a:pPr algn="just">
              <a:buClr>
                <a:srgbClr val="00B050"/>
              </a:buClr>
              <a:buNone/>
            </a:pPr>
            <a:endParaRPr lang="en-GB" sz="2400" dirty="0">
              <a:cs typeface="Times New Roman" pitchFamily="18" charset="0"/>
            </a:endParaRPr>
          </a:p>
          <a:p>
            <a:pPr algn="just">
              <a:buClr>
                <a:srgbClr val="00B050"/>
              </a:buClr>
              <a:buFont typeface="Wingdings" pitchFamily="2" charset="2"/>
              <a:buChar char="Ø"/>
            </a:pPr>
            <a:r>
              <a:rPr lang="en-GB" sz="2400" dirty="0">
                <a:cs typeface="Times New Roman" pitchFamily="18" charset="0"/>
              </a:rPr>
              <a:t>Egg Albumin/ Vegetable gluten/ Skimmed milk may be administered, which forms mercury </a:t>
            </a:r>
            <a:r>
              <a:rPr lang="en-GB" sz="2400" dirty="0" err="1">
                <a:cs typeface="Times New Roman" pitchFamily="18" charset="0"/>
              </a:rPr>
              <a:t>albuminate</a:t>
            </a:r>
            <a:r>
              <a:rPr lang="en-GB" sz="2400" dirty="0">
                <a:cs typeface="Times New Roman" pitchFamily="18" charset="0"/>
              </a:rPr>
              <a:t> (which is insoluble).        Removed by administration of emetic or a </a:t>
            </a:r>
            <a:r>
              <a:rPr lang="en-GB" sz="2400" dirty="0" err="1">
                <a:cs typeface="Times New Roman" pitchFamily="18" charset="0"/>
              </a:rPr>
              <a:t>lavage</a:t>
            </a:r>
            <a:r>
              <a:rPr lang="en-GB" sz="2400" dirty="0">
                <a:cs typeface="Times New Roman" pitchFamily="18" charset="0"/>
              </a:rPr>
              <a:t>.</a:t>
            </a:r>
          </a:p>
          <a:p>
            <a:pPr>
              <a:buClr>
                <a:srgbClr val="00B050"/>
              </a:buClr>
              <a:buNone/>
            </a:pPr>
            <a:endParaRPr lang="en-GB" sz="2400" dirty="0">
              <a:cs typeface="Times New Roman" pitchFamily="18" charset="0"/>
            </a:endParaRPr>
          </a:p>
          <a:p>
            <a:pPr algn="just">
              <a:buClr>
                <a:srgbClr val="00B050"/>
              </a:buClr>
              <a:buFont typeface="Wingdings" pitchFamily="2" charset="2"/>
              <a:buChar char="Ø"/>
            </a:pPr>
            <a:r>
              <a:rPr lang="en-GB" sz="2400" dirty="0">
                <a:cs typeface="Times New Roman" pitchFamily="18" charset="0"/>
              </a:rPr>
              <a:t>Medicinal Charcoal – Mercury adsorbs with charcoal’s surface, and hence gets removed without being absorbed by </a:t>
            </a:r>
            <a:r>
              <a:rPr lang="en-GB" sz="2400" dirty="0" err="1">
                <a:cs typeface="Times New Roman" pitchFamily="18" charset="0"/>
              </a:rPr>
              <a:t>enterocytes</a:t>
            </a:r>
            <a:r>
              <a:rPr lang="en-GB" sz="2400" dirty="0">
                <a:cs typeface="Times New Roman" pitchFamily="18" charset="0"/>
              </a:rPr>
              <a:t>.</a:t>
            </a:r>
          </a:p>
          <a:p>
            <a:pPr algn="just">
              <a:buClr>
                <a:srgbClr val="00B050"/>
              </a:buClr>
              <a:buFont typeface="Wingdings" pitchFamily="2" charset="2"/>
              <a:buChar char="Ø"/>
            </a:pPr>
            <a:endParaRPr lang="en-GB" sz="2400" dirty="0">
              <a:cs typeface="Times New Roman" pitchFamily="18" charset="0"/>
            </a:endParaRPr>
          </a:p>
          <a:p>
            <a:pPr>
              <a:buClr>
                <a:srgbClr val="00B050"/>
              </a:buClr>
              <a:buFont typeface="Wingdings" pitchFamily="2" charset="2"/>
              <a:buChar char="Ø"/>
            </a:pPr>
            <a:endParaRPr lang="en-GB" sz="2400" dirty="0">
              <a:cs typeface="Times New Roman" pitchFamily="18" charset="0"/>
            </a:endParaRPr>
          </a:p>
          <a:p>
            <a:pPr>
              <a:lnSpc>
                <a:spcPct val="90000"/>
              </a:lnSpc>
              <a:buClr>
                <a:srgbClr val="00B050"/>
              </a:buClr>
              <a:buNone/>
            </a:pPr>
            <a:endParaRPr lang="en-US" sz="2400" u="sng" dirty="0">
              <a:cs typeface="Times New Roman" pitchFamily="18" charset="0"/>
            </a:endParaRPr>
          </a:p>
          <a:p>
            <a:pPr lvl="3">
              <a:lnSpc>
                <a:spcPct val="90000"/>
              </a:lnSpc>
              <a:buClr>
                <a:srgbClr val="00B050"/>
              </a:buClr>
              <a:buNone/>
            </a:pPr>
            <a:endParaRPr lang="en-US" sz="2400" dirty="0">
              <a:cs typeface="Times New Roman" pitchFamily="18" charset="0"/>
            </a:endParaRPr>
          </a:p>
          <a:p>
            <a:pPr lvl="3">
              <a:lnSpc>
                <a:spcPct val="90000"/>
              </a:lnSpc>
              <a:buClr>
                <a:srgbClr val="00B050"/>
              </a:buClr>
              <a:buNone/>
            </a:pPr>
            <a:endParaRPr lang="en-US" sz="2400" dirty="0">
              <a:cs typeface="Times New Roman" pitchFamily="18" charset="0"/>
            </a:endParaRPr>
          </a:p>
          <a:p>
            <a:pPr algn="just">
              <a:buClr>
                <a:srgbClr val="00B050"/>
              </a:buClr>
              <a:buFont typeface="Wingdings" pitchFamily="2" charset="2"/>
              <a:buChar char="Ø"/>
            </a:pPr>
            <a:endParaRPr lang="en-GB" sz="2400" dirty="0">
              <a:cs typeface="Times New Roman" pitchFamily="18" charset="0"/>
            </a:endParaRPr>
          </a:p>
          <a:p>
            <a:pPr algn="just">
              <a:buClr>
                <a:srgbClr val="00B050"/>
              </a:buClr>
              <a:buNone/>
            </a:pPr>
            <a:endParaRPr lang="en-GB" sz="2400" dirty="0">
              <a:cs typeface="Times New Roman" pitchFamily="18" charset="0"/>
            </a:endParaRPr>
          </a:p>
          <a:p>
            <a:pPr>
              <a:buClr>
                <a:srgbClr val="00B050"/>
              </a:buClr>
              <a:buFont typeface="Wingdings" pitchFamily="2" charset="2"/>
              <a:buChar char="Ø"/>
            </a:pPr>
            <a:endParaRPr lang="en-GB" sz="2400" dirty="0">
              <a:cs typeface="Times New Roman" pitchFamily="18" charset="0"/>
            </a:endParaRPr>
          </a:p>
          <a:p>
            <a:pPr>
              <a:lnSpc>
                <a:spcPct val="90000"/>
              </a:lnSpc>
              <a:buClr>
                <a:srgbClr val="00B050"/>
              </a:buClr>
              <a:buNone/>
            </a:pPr>
            <a:endParaRPr lang="en-US" sz="2400" u="sng" dirty="0">
              <a:cs typeface="Times New Roman" pitchFamily="18" charset="0"/>
            </a:endParaRPr>
          </a:p>
          <a:p>
            <a:pPr lvl="3">
              <a:lnSpc>
                <a:spcPct val="90000"/>
              </a:lnSpc>
              <a:buClr>
                <a:srgbClr val="00B050"/>
              </a:buClr>
              <a:buNone/>
            </a:pPr>
            <a:endParaRPr lang="en-US" sz="2400" dirty="0">
              <a:cs typeface="Times New Roman" pitchFamily="18" charset="0"/>
            </a:endParaRPr>
          </a:p>
          <a:p>
            <a:pPr lvl="3">
              <a:lnSpc>
                <a:spcPct val="90000"/>
              </a:lnSpc>
              <a:buClr>
                <a:srgbClr val="00B050"/>
              </a:buClr>
              <a:buNone/>
            </a:pPr>
            <a:endParaRPr lang="en-US" sz="2400" dirty="0">
              <a:cs typeface="Times New Roman" pitchFamily="18" charset="0"/>
            </a:endParaRPr>
          </a:p>
          <a:p>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lvl="0"/>
            <a:r>
              <a:rPr lang="en-US" sz="3600" b="0" dirty="0">
                <a:solidFill>
                  <a:schemeClr val="tx1"/>
                </a:solidFill>
                <a:effectLst/>
                <a:latin typeface="+mn-lt"/>
              </a:rPr>
              <a:t>Treatment of Chronic Poisoning</a:t>
            </a:r>
            <a:br>
              <a:rPr lang="en-US" sz="3600" b="0" dirty="0">
                <a:solidFill>
                  <a:schemeClr val="tx1"/>
                </a:solidFill>
                <a:effectLst/>
                <a:latin typeface="+mn-lt"/>
              </a:rPr>
            </a:br>
            <a:endParaRPr lang="en-US" sz="3600" b="0" dirty="0">
              <a:solidFill>
                <a:schemeClr val="tx1"/>
              </a:solidFill>
              <a:latin typeface="+mn-lt"/>
            </a:endParaRPr>
          </a:p>
        </p:txBody>
      </p:sp>
      <p:sp>
        <p:nvSpPr>
          <p:cNvPr id="4" name="Date Placeholder 3"/>
          <p:cNvSpPr>
            <a:spLocks noGrp="1"/>
          </p:cNvSpPr>
          <p:nvPr>
            <p:ph type="dt" sz="half" idx="10"/>
          </p:nvPr>
        </p:nvSpPr>
        <p:spPr/>
        <p:txBody>
          <a:bodyPr/>
          <a:lstStyle/>
          <a:p>
            <a:fld id="{76D9A4B8-0597-4ACC-9CF5-75BAEF3F64A8}"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23</a:t>
            </a:fld>
            <a:endParaRPr lang="en-US"/>
          </a:p>
        </p:txBody>
      </p:sp>
      <p:sp>
        <p:nvSpPr>
          <p:cNvPr id="2" name="Content Placeholder 1"/>
          <p:cNvSpPr>
            <a:spLocks noGrp="1"/>
          </p:cNvSpPr>
          <p:nvPr>
            <p:ph sz="quarter" idx="1"/>
          </p:nvPr>
        </p:nvSpPr>
        <p:spPr>
          <a:xfrm>
            <a:off x="533400" y="990600"/>
            <a:ext cx="7772400" cy="4572000"/>
          </a:xfrm>
        </p:spPr>
        <p:txBody>
          <a:bodyPr>
            <a:normAutofit fontScale="85000" lnSpcReduction="20000"/>
          </a:bodyPr>
          <a:lstStyle/>
          <a:p>
            <a:pPr algn="just">
              <a:buClr>
                <a:srgbClr val="00B050"/>
              </a:buClr>
              <a:buFont typeface="Wingdings" pitchFamily="2" charset="2"/>
              <a:buChar char="q"/>
            </a:pPr>
            <a:endParaRPr lang="en-GB" sz="2800" dirty="0">
              <a:latin typeface="Perpetua" pitchFamily="18" charset="0"/>
              <a:cs typeface="Times New Roman" pitchFamily="18" charset="0"/>
            </a:endParaRPr>
          </a:p>
          <a:p>
            <a:pPr algn="just">
              <a:buClr>
                <a:srgbClr val="00B050"/>
              </a:buClr>
              <a:buFont typeface="Wingdings" pitchFamily="2" charset="2"/>
              <a:buChar char="Ø"/>
            </a:pPr>
            <a:r>
              <a:rPr lang="en-GB" sz="2800" dirty="0">
                <a:latin typeface="Perpetua" pitchFamily="18" charset="0"/>
                <a:cs typeface="Times New Roman" pitchFamily="18" charset="0"/>
              </a:rPr>
              <a:t>Patient should be removed from surrounding.</a:t>
            </a:r>
          </a:p>
          <a:p>
            <a:pPr algn="just">
              <a:buClr>
                <a:srgbClr val="00B050"/>
              </a:buClr>
              <a:buNone/>
            </a:pPr>
            <a:endParaRPr lang="en-GB" sz="2800" dirty="0">
              <a:latin typeface="Perpetua" pitchFamily="18" charset="0"/>
              <a:cs typeface="Times New Roman" pitchFamily="18" charset="0"/>
            </a:endParaRPr>
          </a:p>
          <a:p>
            <a:pPr algn="just">
              <a:buClr>
                <a:srgbClr val="00B050"/>
              </a:buClr>
              <a:buFont typeface="Wingdings" pitchFamily="2" charset="2"/>
              <a:buChar char="Ø"/>
            </a:pPr>
            <a:r>
              <a:rPr lang="en-GB" sz="2800" dirty="0">
                <a:latin typeface="Perpetua" pitchFamily="18" charset="0"/>
                <a:cs typeface="Times New Roman" pitchFamily="18" charset="0"/>
              </a:rPr>
              <a:t>Drink milk/ Gargle mouth with Potassium Chlorate / Borax</a:t>
            </a:r>
          </a:p>
          <a:p>
            <a:pPr algn="just">
              <a:buClr>
                <a:srgbClr val="00B050"/>
              </a:buClr>
              <a:buNone/>
            </a:pPr>
            <a:endParaRPr lang="en-GB" sz="2800" dirty="0">
              <a:latin typeface="Perpetua" pitchFamily="18" charset="0"/>
              <a:cs typeface="Times New Roman" pitchFamily="18" charset="0"/>
            </a:endParaRPr>
          </a:p>
          <a:p>
            <a:pPr algn="just">
              <a:buClr>
                <a:srgbClr val="00B050"/>
              </a:buClr>
              <a:buFont typeface="Wingdings" pitchFamily="2" charset="2"/>
              <a:buChar char="Ø"/>
            </a:pPr>
            <a:r>
              <a:rPr lang="en-GB" sz="2800" dirty="0">
                <a:latin typeface="Perpetua" pitchFamily="18" charset="0"/>
                <a:cs typeface="Times New Roman" pitchFamily="18" charset="0"/>
              </a:rPr>
              <a:t>I.V- Sodium </a:t>
            </a:r>
            <a:r>
              <a:rPr lang="en-GB" sz="2800" dirty="0" err="1">
                <a:latin typeface="Perpetua" pitchFamily="18" charset="0"/>
                <a:cs typeface="Times New Roman" pitchFamily="18" charset="0"/>
              </a:rPr>
              <a:t>Thiosulfate</a:t>
            </a:r>
            <a:r>
              <a:rPr lang="en-GB" sz="2800" dirty="0">
                <a:latin typeface="Perpetua" pitchFamily="18" charset="0"/>
                <a:cs typeface="Times New Roman" pitchFamily="18" charset="0"/>
              </a:rPr>
              <a:t> (0.45- 0.6gm in 5 ml of water)</a:t>
            </a:r>
          </a:p>
          <a:p>
            <a:pPr algn="just">
              <a:buClr>
                <a:srgbClr val="00B050"/>
              </a:buClr>
              <a:buNone/>
            </a:pPr>
            <a:endParaRPr lang="en-GB" sz="2800" dirty="0">
              <a:latin typeface="Perpetua" pitchFamily="18" charset="0"/>
              <a:cs typeface="Times New Roman" pitchFamily="18" charset="0"/>
            </a:endParaRPr>
          </a:p>
          <a:p>
            <a:r>
              <a:rPr lang="en-GB" sz="2800" dirty="0">
                <a:latin typeface="Perpetua" pitchFamily="18" charset="0"/>
                <a:cs typeface="Times New Roman" pitchFamily="18" charset="0"/>
              </a:rPr>
              <a:t>Deep I.M – BAL</a:t>
            </a:r>
            <a:r>
              <a:rPr lang="en-US" sz="2800" dirty="0">
                <a:latin typeface="Perpetua" pitchFamily="18" charset="0"/>
                <a:cs typeface="Times New Roman" pitchFamily="18" charset="0"/>
              </a:rPr>
              <a:t>3-4 mg/Kg </a:t>
            </a:r>
            <a:r>
              <a:rPr lang="en-US" sz="2800" dirty="0" err="1">
                <a:latin typeface="Perpetua" pitchFamily="18" charset="0"/>
                <a:cs typeface="Times New Roman" pitchFamily="18" charset="0"/>
              </a:rPr>
              <a:t>bd.wt</a:t>
            </a:r>
            <a:r>
              <a:rPr lang="en-US" sz="2800" dirty="0">
                <a:latin typeface="Perpetua" pitchFamily="18" charset="0"/>
                <a:cs typeface="Times New Roman" pitchFamily="18" charset="0"/>
              </a:rPr>
              <a:t>. –per 4 hr – 1</a:t>
            </a:r>
            <a:r>
              <a:rPr lang="en-US" sz="2800" baseline="30000" dirty="0">
                <a:latin typeface="Perpetua" pitchFamily="18" charset="0"/>
                <a:cs typeface="Times New Roman" pitchFamily="18" charset="0"/>
              </a:rPr>
              <a:t>st</a:t>
            </a:r>
            <a:r>
              <a:rPr lang="en-US" sz="2800" dirty="0">
                <a:latin typeface="Perpetua" pitchFamily="18" charset="0"/>
                <a:cs typeface="Times New Roman" pitchFamily="18" charset="0"/>
              </a:rPr>
              <a:t> &amp; 2</a:t>
            </a:r>
            <a:r>
              <a:rPr lang="en-US" sz="2800" baseline="30000" dirty="0">
                <a:latin typeface="Perpetua" pitchFamily="18" charset="0"/>
                <a:cs typeface="Times New Roman" pitchFamily="18" charset="0"/>
              </a:rPr>
              <a:t>nd</a:t>
            </a:r>
            <a:r>
              <a:rPr lang="en-US" sz="2800" dirty="0">
                <a:latin typeface="Perpetua" pitchFamily="18" charset="0"/>
                <a:cs typeface="Times New Roman" pitchFamily="18" charset="0"/>
              </a:rPr>
              <a:t> Day</a:t>
            </a:r>
          </a:p>
          <a:p>
            <a:pPr>
              <a:buNone/>
            </a:pPr>
            <a:r>
              <a:rPr lang="en-US" sz="2800" dirty="0">
                <a:latin typeface="Perpetua" pitchFamily="18" charset="0"/>
                <a:cs typeface="Times New Roman" pitchFamily="18" charset="0"/>
              </a:rPr>
              <a:t>		       3-4 mg/Kg </a:t>
            </a:r>
            <a:r>
              <a:rPr lang="en-US" sz="2800" dirty="0" err="1">
                <a:latin typeface="Perpetua" pitchFamily="18" charset="0"/>
                <a:cs typeface="Times New Roman" pitchFamily="18" charset="0"/>
              </a:rPr>
              <a:t>bd.wt</a:t>
            </a:r>
            <a:r>
              <a:rPr lang="en-US" sz="2800" dirty="0">
                <a:latin typeface="Perpetua" pitchFamily="18" charset="0"/>
                <a:cs typeface="Times New Roman" pitchFamily="18" charset="0"/>
              </a:rPr>
              <a:t>. –per 6 hr – 3rd Day</a:t>
            </a:r>
          </a:p>
          <a:p>
            <a:pPr>
              <a:buNone/>
            </a:pPr>
            <a:endParaRPr lang="en-US" sz="2800" dirty="0">
              <a:latin typeface="Perpetua" pitchFamily="18" charset="0"/>
              <a:cs typeface="Times New Roman" pitchFamily="18" charset="0"/>
            </a:endParaRPr>
          </a:p>
          <a:p>
            <a:r>
              <a:rPr lang="en-US" sz="2800" dirty="0">
                <a:latin typeface="Perpetua" pitchFamily="18" charset="0"/>
                <a:cs typeface="Times New Roman" pitchFamily="18" charset="0"/>
              </a:rPr>
              <a:t>Oral </a:t>
            </a:r>
            <a:r>
              <a:rPr lang="en-US" sz="2800" dirty="0" err="1">
                <a:latin typeface="Perpetua" pitchFamily="18" charset="0"/>
                <a:cs typeface="Times New Roman" pitchFamily="18" charset="0"/>
              </a:rPr>
              <a:t>Pencillamine</a:t>
            </a:r>
            <a:r>
              <a:rPr lang="en-US" sz="2800" dirty="0">
                <a:latin typeface="Perpetua" pitchFamily="18" charset="0"/>
                <a:cs typeface="Times New Roman" pitchFamily="18" charset="0"/>
              </a:rPr>
              <a:t>: 250mg to 2 g / day</a:t>
            </a:r>
          </a:p>
          <a:p>
            <a:pPr lvl="0">
              <a:buNone/>
            </a:pPr>
            <a:r>
              <a:rPr lang="en-US" sz="2800" dirty="0">
                <a:latin typeface="Perpetua" pitchFamily="18" charset="0"/>
                <a:cs typeface="Times New Roman" pitchFamily="18" charset="0"/>
              </a:rPr>
              <a:t>				 Children 20mg/Kg </a:t>
            </a:r>
            <a:r>
              <a:rPr lang="en-US" sz="2800" dirty="0" err="1">
                <a:latin typeface="Perpetua" pitchFamily="18" charset="0"/>
                <a:cs typeface="Times New Roman" pitchFamily="18" charset="0"/>
              </a:rPr>
              <a:t>bd</a:t>
            </a:r>
            <a:r>
              <a:rPr lang="en-US" sz="2800" dirty="0">
                <a:latin typeface="Perpetua" pitchFamily="18" charset="0"/>
                <a:cs typeface="Times New Roman" pitchFamily="18" charset="0"/>
              </a:rPr>
              <a:t> .wt.</a:t>
            </a:r>
          </a:p>
          <a:p>
            <a:pPr algn="just">
              <a:buClr>
                <a:srgbClr val="00B050"/>
              </a:buClr>
              <a:buFont typeface="Wingdings" pitchFamily="2" charset="2"/>
              <a:buChar char="Ø"/>
            </a:pPr>
            <a:endParaRPr lang="en-GB" sz="2800" dirty="0">
              <a:latin typeface="Perpetua" pitchFamily="18" charset="0"/>
              <a:cs typeface="Times New Roman" pitchFamily="18" charset="0"/>
            </a:endParaRPr>
          </a:p>
          <a:p>
            <a:pPr algn="just">
              <a:buClr>
                <a:srgbClr val="00B050"/>
              </a:buClr>
              <a:buFont typeface="Wingdings" pitchFamily="2" charset="2"/>
              <a:buChar char="Ø"/>
            </a:pPr>
            <a:endParaRPr lang="en-GB" sz="2800" dirty="0">
              <a:latin typeface="Perpetua" pitchFamily="18" charset="0"/>
              <a:cs typeface="Times New Roman" pitchFamily="18" charset="0"/>
            </a:endParaRPr>
          </a:p>
          <a:p>
            <a:pPr>
              <a:buClr>
                <a:srgbClr val="00B050"/>
              </a:buClr>
              <a:buFont typeface="Wingdings" pitchFamily="2" charset="2"/>
              <a:buChar char="Ø"/>
            </a:pPr>
            <a:endParaRPr lang="en-GB" sz="2800" dirty="0">
              <a:latin typeface="Perpetua" pitchFamily="18" charset="0"/>
              <a:cs typeface="Times New Roman" pitchFamily="18" charset="0"/>
            </a:endParaRPr>
          </a:p>
          <a:p>
            <a:pPr>
              <a:lnSpc>
                <a:spcPct val="90000"/>
              </a:lnSpc>
              <a:buClr>
                <a:srgbClr val="00B050"/>
              </a:buClr>
              <a:buNone/>
            </a:pPr>
            <a:endParaRPr lang="en-US" sz="2800" b="1" u="sng" dirty="0">
              <a:latin typeface="Perpetua" pitchFamily="18" charset="0"/>
              <a:cs typeface="Times New Roman" pitchFamily="18" charset="0"/>
            </a:endParaRPr>
          </a:p>
          <a:p>
            <a:pPr lvl="3">
              <a:lnSpc>
                <a:spcPct val="90000"/>
              </a:lnSpc>
              <a:buClr>
                <a:srgbClr val="00B050"/>
              </a:buClr>
              <a:buNone/>
            </a:pPr>
            <a:endParaRPr lang="en-US" sz="2800" dirty="0">
              <a:latin typeface="Perpetua" pitchFamily="18" charset="0"/>
              <a:cs typeface="Times New Roman" pitchFamily="18" charset="0"/>
            </a:endParaRPr>
          </a:p>
          <a:p>
            <a:pPr lvl="3">
              <a:lnSpc>
                <a:spcPct val="90000"/>
              </a:lnSpc>
              <a:buClr>
                <a:srgbClr val="00B050"/>
              </a:buClr>
              <a:buNone/>
            </a:pPr>
            <a:endParaRPr lang="en-US" sz="2800" dirty="0">
              <a:latin typeface="Perpetua" pitchFamily="18" charset="0"/>
              <a:cs typeface="Times New Roman" pitchFamily="18" charset="0"/>
            </a:endParaRPr>
          </a:p>
          <a:p>
            <a:endParaRPr lang="en-US" dirty="0">
              <a:latin typeface="Perpetua"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667000" y="2568575"/>
            <a:ext cx="6096000" cy="1189038"/>
          </a:xfrm>
        </p:spPr>
        <p:txBody>
          <a:bodyPr>
            <a:normAutofit fontScale="90000"/>
          </a:bodyPr>
          <a:lstStyle/>
          <a:p>
            <a:pPr fontAlgn="auto">
              <a:spcAft>
                <a:spcPts val="0"/>
              </a:spcAft>
              <a:defRPr/>
            </a:pPr>
            <a:r>
              <a:rPr lang="en-US" sz="7200" dirty="0"/>
              <a:t>Lead (</a:t>
            </a:r>
            <a:r>
              <a:rPr lang="en-US" sz="7200" dirty="0" err="1"/>
              <a:t>Pb</a:t>
            </a:r>
            <a:r>
              <a:rPr lang="en-US" sz="7200" dirty="0"/>
              <a:t>)</a:t>
            </a:r>
            <a:br>
              <a:rPr lang="en-US" sz="7200" dirty="0"/>
            </a:br>
            <a:r>
              <a:rPr lang="en-US" sz="7200" dirty="0"/>
              <a:t>At num 82</a:t>
            </a:r>
            <a:endParaRPr lang="en-US" dirty="0"/>
          </a:p>
        </p:txBody>
      </p:sp>
      <p:sp>
        <p:nvSpPr>
          <p:cNvPr id="4" name="Date Placeholder 3"/>
          <p:cNvSpPr>
            <a:spLocks noGrp="1"/>
          </p:cNvSpPr>
          <p:nvPr>
            <p:ph type="dt" sz="half" idx="10"/>
          </p:nvPr>
        </p:nvSpPr>
        <p:spPr/>
        <p:txBody>
          <a:bodyPr/>
          <a:lstStyle/>
          <a:p>
            <a:fld id="{A8DA652F-7AFD-4E90-A340-B0FCB692FFDB}"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24</a:t>
            </a:fld>
            <a:endParaRPr lang="en-US"/>
          </a:p>
        </p:txBody>
      </p:sp>
      <p:pic>
        <p:nvPicPr>
          <p:cNvPr id="3" name="Picture 2" descr="http://t0.gstatic.com/images?q=tbn:ANd9GcThEIbfqNudXvJUcd_6z32XiVKpWoYISA5mQkAV3Pr8Jjpsx2DF"/>
          <p:cNvPicPr>
            <a:picLocks noChangeAspect="1" noChangeArrowheads="1"/>
          </p:cNvPicPr>
          <p:nvPr/>
        </p:nvPicPr>
        <p:blipFill>
          <a:blip r:embed="rId2" cstate="print"/>
          <a:srcRect/>
          <a:stretch>
            <a:fillRect/>
          </a:stretch>
        </p:blipFill>
        <p:spPr bwMode="auto">
          <a:xfrm>
            <a:off x="6553200" y="2590800"/>
            <a:ext cx="2209799" cy="1066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p:cNvSpPr>
            <a:spLocks noGrp="1" noChangeArrowheads="1"/>
          </p:cNvSpPr>
          <p:nvPr>
            <p:ph type="title"/>
          </p:nvPr>
        </p:nvSpPr>
        <p:spPr>
          <a:xfrm>
            <a:off x="457200" y="914400"/>
            <a:ext cx="8229600" cy="990600"/>
          </a:xfrm>
        </p:spPr>
        <p:txBody>
          <a:bodyPr/>
          <a:lstStyle/>
          <a:p>
            <a:r>
              <a:rPr lang="en-US"/>
              <a:t>Lead</a:t>
            </a:r>
          </a:p>
        </p:txBody>
      </p:sp>
      <p:sp>
        <p:nvSpPr>
          <p:cNvPr id="4" name="Date Placeholder 3"/>
          <p:cNvSpPr>
            <a:spLocks noGrp="1"/>
          </p:cNvSpPr>
          <p:nvPr>
            <p:ph type="dt" sz="half" idx="10"/>
          </p:nvPr>
        </p:nvSpPr>
        <p:spPr/>
        <p:txBody>
          <a:bodyPr/>
          <a:lstStyle/>
          <a:p>
            <a:fld id="{1EE3D32C-07D7-42F3-A7B6-73341813F565}"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25</a:t>
            </a:fld>
            <a:endParaRPr lang="en-US"/>
          </a:p>
        </p:txBody>
      </p:sp>
      <p:sp>
        <p:nvSpPr>
          <p:cNvPr id="29699" name="Rectangle 7"/>
          <p:cNvSpPr>
            <a:spLocks noGrp="1" noChangeArrowheads="1"/>
          </p:cNvSpPr>
          <p:nvPr>
            <p:ph sz="quarter" idx="1"/>
          </p:nvPr>
        </p:nvSpPr>
        <p:spPr>
          <a:xfrm>
            <a:off x="457200" y="1981200"/>
            <a:ext cx="8229600" cy="4026091"/>
          </a:xfrm>
        </p:spPr>
        <p:txBody>
          <a:bodyPr>
            <a:noAutofit/>
          </a:bodyPr>
          <a:lstStyle/>
          <a:p>
            <a:pPr algn="just"/>
            <a:r>
              <a:rPr lang="en-US" sz="2400" dirty="0">
                <a:cs typeface="Times New Roman" pitchFamily="18" charset="0"/>
              </a:rPr>
              <a:t>Lead  is ranked </a:t>
            </a:r>
            <a:r>
              <a:rPr lang="en-US" sz="2400" dirty="0">
                <a:effectLst>
                  <a:outerShdw blurRad="38100" dist="38100" dir="2700000" algn="tl">
                    <a:srgbClr val="000000">
                      <a:alpha val="43137"/>
                    </a:srgbClr>
                  </a:outerShdw>
                </a:effectLst>
                <a:cs typeface="Times New Roman" pitchFamily="18" charset="0"/>
              </a:rPr>
              <a:t> 2nd</a:t>
            </a:r>
            <a:r>
              <a:rPr lang="en-US" sz="2400" dirty="0">
                <a:cs typeface="Times New Roman" pitchFamily="18" charset="0"/>
              </a:rPr>
              <a:t> on “the Top Hazardous Substances”</a:t>
            </a:r>
            <a:endParaRPr lang="en-US" sz="2400" dirty="0"/>
          </a:p>
          <a:p>
            <a:pPr>
              <a:buNone/>
            </a:pPr>
            <a:endParaRPr lang="en-US" sz="2400" dirty="0"/>
          </a:p>
          <a:p>
            <a:pPr>
              <a:buNone/>
            </a:pPr>
            <a:r>
              <a:rPr lang="en-US" sz="2400" dirty="0"/>
              <a:t>Types of lead</a:t>
            </a:r>
          </a:p>
          <a:p>
            <a:pPr lvl="1"/>
            <a:r>
              <a:rPr lang="en-US" sz="2400" dirty="0">
                <a:cs typeface="Times New Roman" pitchFamily="18" charset="0"/>
              </a:rPr>
              <a:t>Inorganic – PbO2</a:t>
            </a:r>
          </a:p>
          <a:p>
            <a:pPr lvl="1"/>
            <a:r>
              <a:rPr lang="en-US" sz="2400" dirty="0">
                <a:cs typeface="Times New Roman" pitchFamily="18" charset="0"/>
              </a:rPr>
              <a:t>Organic – Tetraethyl lead, </a:t>
            </a:r>
            <a:r>
              <a:rPr lang="en-US" sz="2400" dirty="0" err="1">
                <a:cs typeface="Times New Roman" pitchFamily="18" charset="0"/>
              </a:rPr>
              <a:t>tetramethyl</a:t>
            </a:r>
            <a:r>
              <a:rPr lang="en-US" sz="2400" dirty="0">
                <a:cs typeface="Times New Roman" pitchFamily="18" charset="0"/>
              </a:rPr>
              <a:t> lead</a:t>
            </a:r>
          </a:p>
          <a:p>
            <a:pPr lvl="1"/>
            <a:endParaRPr lang="en-US" sz="2400" dirty="0">
              <a:cs typeface="Times New Roman" pitchFamily="18" charset="0"/>
            </a:endParaRPr>
          </a:p>
          <a:p>
            <a:r>
              <a:rPr lang="en-US" sz="2400" dirty="0"/>
              <a:t>Has a very low melting point of 327 degrees C</a:t>
            </a:r>
          </a:p>
          <a:p>
            <a:r>
              <a:rPr lang="en-US" sz="2400" dirty="0"/>
              <a:t>Used as a structural metal in ancient times and for weather proofing buildings</a:t>
            </a:r>
          </a:p>
          <a:p>
            <a:pPr>
              <a:buNone/>
            </a:pPr>
            <a:endParaRPr lang="en-US" sz="2400" dirty="0"/>
          </a:p>
        </p:txBody>
      </p:sp>
    </p:spTree>
  </p:cSld>
  <p:clrMapOvr>
    <a:masterClrMapping/>
  </p:clrMapOvr>
  <p:transition>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74638"/>
            <a:ext cx="7772400" cy="639762"/>
          </a:xfrm>
        </p:spPr>
        <p:txBody>
          <a:bodyPr>
            <a:normAutofit fontScale="90000"/>
          </a:bodyPr>
          <a:lstStyle/>
          <a:p>
            <a:pPr algn="ctr"/>
            <a:r>
              <a:rPr lang="en-US" dirty="0"/>
              <a:t>Compounds of lead</a:t>
            </a:r>
          </a:p>
        </p:txBody>
      </p:sp>
      <p:sp>
        <p:nvSpPr>
          <p:cNvPr id="6" name="Date Placeholder 5"/>
          <p:cNvSpPr>
            <a:spLocks noGrp="1"/>
          </p:cNvSpPr>
          <p:nvPr>
            <p:ph type="dt" sz="half" idx="10"/>
          </p:nvPr>
        </p:nvSpPr>
        <p:spPr/>
        <p:txBody>
          <a:bodyPr/>
          <a:lstStyle/>
          <a:p>
            <a:fld id="{548F1397-43D6-4C8C-BB43-E7B328B690AE}" type="datetime1">
              <a:rPr lang="en-US" smtClean="0"/>
              <a:pPr/>
              <a:t>9/3/2024</a:t>
            </a:fld>
            <a:endParaRPr lang="en-US"/>
          </a:p>
        </p:txBody>
      </p:sp>
      <p:sp>
        <p:nvSpPr>
          <p:cNvPr id="8" name="Slide Number Placeholder 7"/>
          <p:cNvSpPr>
            <a:spLocks noGrp="1"/>
          </p:cNvSpPr>
          <p:nvPr>
            <p:ph type="sldNum" sz="quarter" idx="12"/>
          </p:nvPr>
        </p:nvSpPr>
        <p:spPr/>
        <p:txBody>
          <a:bodyPr/>
          <a:lstStyle/>
          <a:p>
            <a:fld id="{BF857A6B-852F-4346-81FC-F3E4E797F7F9}" type="slidenum">
              <a:rPr lang="en-US" smtClean="0"/>
              <a:pPr/>
              <a:t>26</a:t>
            </a:fld>
            <a:endParaRPr lang="en-US"/>
          </a:p>
        </p:txBody>
      </p:sp>
      <p:sp>
        <p:nvSpPr>
          <p:cNvPr id="2" name="Content Placeholder 1"/>
          <p:cNvSpPr>
            <a:spLocks noGrp="1"/>
          </p:cNvSpPr>
          <p:nvPr>
            <p:ph sz="quarter" idx="1"/>
          </p:nvPr>
        </p:nvSpPr>
        <p:spPr/>
        <p:txBody>
          <a:bodyPr/>
          <a:lstStyle/>
          <a:p>
            <a:endParaRPr lang="en-US" dirty="0"/>
          </a:p>
        </p:txBody>
      </p:sp>
      <p:sp>
        <p:nvSpPr>
          <p:cNvPr id="4" name="Rectangle 3"/>
          <p:cNvSpPr txBox="1">
            <a:spLocks noChangeArrowheads="1"/>
          </p:cNvSpPr>
          <p:nvPr/>
        </p:nvSpPr>
        <p:spPr>
          <a:xfrm>
            <a:off x="301625" y="1219200"/>
            <a:ext cx="8504238" cy="5486399"/>
          </a:xfrm>
          <a:prstGeom prst="rect">
            <a:avLst/>
          </a:prstGeom>
        </p:spPr>
        <p:txBody>
          <a:bodyPr vert="horz">
            <a:normAutofit/>
          </a:bodyPr>
          <a:lstStyle/>
          <a:p>
            <a:pPr marL="365760" marR="0" lvl="0" indent="-256032" algn="just"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endParaRPr kumimoji="0" lang="en-US" sz="2800" b="1" i="0" u="none" strike="noStrike" kern="1200" cap="none" spc="0" normalizeH="0" baseline="0" noProof="0">
              <a:ln>
                <a:noFill/>
              </a:ln>
              <a:solidFill>
                <a:srgbClr val="000000"/>
              </a:solidFill>
              <a:effectLst/>
              <a:uLnTx/>
              <a:uFillTx/>
              <a:latin typeface="Algerian" pitchFamily="82" charset="0"/>
              <a:ea typeface="+mn-ea"/>
              <a:cs typeface="Times New Roman" pitchFamily="18" charset="0"/>
            </a:endParaRPr>
          </a:p>
          <a:p>
            <a:pPr marL="621792" marR="0" lvl="1" indent="-228600" algn="l" defTabSz="914400" rtl="0" eaLnBrk="1" fontAlgn="auto" latinLnBrk="0" hangingPunct="1">
              <a:lnSpc>
                <a:spcPct val="100000"/>
              </a:lnSpc>
              <a:spcBef>
                <a:spcPts val="324"/>
              </a:spcBef>
              <a:spcAft>
                <a:spcPts val="0"/>
              </a:spcAft>
              <a:buClr>
                <a:schemeClr val="accent1"/>
              </a:buClr>
              <a:buSzTx/>
              <a:buFont typeface="Verdana"/>
              <a:buNone/>
              <a:tabLst/>
              <a:defRPr/>
            </a:pPr>
            <a:endPar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graphicFrame>
        <p:nvGraphicFramePr>
          <p:cNvPr id="7" name="Table 6"/>
          <p:cNvGraphicFramePr>
            <a:graphicFrameLocks noGrp="1"/>
          </p:cNvGraphicFramePr>
          <p:nvPr/>
        </p:nvGraphicFramePr>
        <p:xfrm>
          <a:off x="0" y="1143000"/>
          <a:ext cx="9144001" cy="5715000"/>
        </p:xfrm>
        <a:graphic>
          <a:graphicData uri="http://schemas.openxmlformats.org/drawingml/2006/table">
            <a:tbl>
              <a:tblPr firstRow="1" bandRow="1">
                <a:tableStyleId>{C4B1156A-380E-4F78-BDF5-A606A8083BF9}</a:tableStyleId>
              </a:tblPr>
              <a:tblGrid>
                <a:gridCol w="1720158">
                  <a:extLst>
                    <a:ext uri="{9D8B030D-6E8A-4147-A177-3AD203B41FA5}">
                      <a16:colId xmlns:a16="http://schemas.microsoft.com/office/drawing/2014/main" val="20000"/>
                    </a:ext>
                  </a:extLst>
                </a:gridCol>
                <a:gridCol w="1358019">
                  <a:extLst>
                    <a:ext uri="{9D8B030D-6E8A-4147-A177-3AD203B41FA5}">
                      <a16:colId xmlns:a16="http://schemas.microsoft.com/office/drawing/2014/main" val="20001"/>
                    </a:ext>
                  </a:extLst>
                </a:gridCol>
                <a:gridCol w="1720159">
                  <a:extLst>
                    <a:ext uri="{9D8B030D-6E8A-4147-A177-3AD203B41FA5}">
                      <a16:colId xmlns:a16="http://schemas.microsoft.com/office/drawing/2014/main" val="20002"/>
                    </a:ext>
                  </a:extLst>
                </a:gridCol>
                <a:gridCol w="1448555">
                  <a:extLst>
                    <a:ext uri="{9D8B030D-6E8A-4147-A177-3AD203B41FA5}">
                      <a16:colId xmlns:a16="http://schemas.microsoft.com/office/drawing/2014/main" val="20003"/>
                    </a:ext>
                  </a:extLst>
                </a:gridCol>
                <a:gridCol w="1539091">
                  <a:extLst>
                    <a:ext uri="{9D8B030D-6E8A-4147-A177-3AD203B41FA5}">
                      <a16:colId xmlns:a16="http://schemas.microsoft.com/office/drawing/2014/main" val="20004"/>
                    </a:ext>
                  </a:extLst>
                </a:gridCol>
                <a:gridCol w="1358019">
                  <a:extLst>
                    <a:ext uri="{9D8B030D-6E8A-4147-A177-3AD203B41FA5}">
                      <a16:colId xmlns:a16="http://schemas.microsoft.com/office/drawing/2014/main" val="20005"/>
                    </a:ext>
                  </a:extLst>
                </a:gridCol>
              </a:tblGrid>
              <a:tr h="829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err="1">
                          <a:solidFill>
                            <a:schemeClr val="dk1"/>
                          </a:solidFill>
                          <a:latin typeface="+mn-lt"/>
                          <a:ea typeface="+mn-ea"/>
                          <a:cs typeface="+mn-cs"/>
                        </a:rPr>
                        <a:t>Pb</a:t>
                      </a:r>
                      <a:r>
                        <a:rPr lang="en-US" sz="1800" b="1" kern="1200" dirty="0">
                          <a:solidFill>
                            <a:schemeClr val="dk1"/>
                          </a:solidFill>
                          <a:latin typeface="+mn-lt"/>
                          <a:ea typeface="+mn-ea"/>
                          <a:cs typeface="+mn-cs"/>
                        </a:rPr>
                        <a:t>(C</a:t>
                      </a:r>
                      <a:r>
                        <a:rPr lang="en-US" sz="1800" b="1" kern="1200" baseline="-25000" dirty="0">
                          <a:solidFill>
                            <a:schemeClr val="dk1"/>
                          </a:solidFill>
                          <a:latin typeface="+mn-lt"/>
                          <a:ea typeface="+mn-ea"/>
                          <a:cs typeface="+mn-cs"/>
                        </a:rPr>
                        <a:t>2</a:t>
                      </a:r>
                      <a:r>
                        <a:rPr lang="en-US" sz="1800" b="1" kern="1200" dirty="0">
                          <a:solidFill>
                            <a:schemeClr val="dk1"/>
                          </a:solidFill>
                          <a:latin typeface="+mn-lt"/>
                          <a:ea typeface="+mn-ea"/>
                          <a:cs typeface="+mn-cs"/>
                        </a:rPr>
                        <a:t>H</a:t>
                      </a:r>
                      <a:r>
                        <a:rPr lang="en-US" sz="1800" b="1" kern="1200" baseline="-25000" dirty="0">
                          <a:solidFill>
                            <a:schemeClr val="dk1"/>
                          </a:solidFill>
                          <a:latin typeface="+mn-lt"/>
                          <a:ea typeface="+mn-ea"/>
                          <a:cs typeface="+mn-cs"/>
                        </a:rPr>
                        <a:t>3</a:t>
                      </a:r>
                      <a:r>
                        <a:rPr lang="en-US" sz="1800" b="1" kern="1200" dirty="0">
                          <a:solidFill>
                            <a:schemeClr val="dk1"/>
                          </a:solidFill>
                          <a:latin typeface="+mn-lt"/>
                          <a:ea typeface="+mn-ea"/>
                          <a:cs typeface="+mn-cs"/>
                        </a:rPr>
                        <a:t>O</a:t>
                      </a:r>
                      <a:r>
                        <a:rPr lang="en-US" sz="1800" b="1" kern="1200" baseline="-25000" dirty="0">
                          <a:solidFill>
                            <a:schemeClr val="dk1"/>
                          </a:solidFill>
                          <a:latin typeface="+mn-lt"/>
                          <a:ea typeface="+mn-ea"/>
                          <a:cs typeface="+mn-cs"/>
                        </a:rPr>
                        <a:t>2</a:t>
                      </a:r>
                      <a:r>
                        <a:rPr lang="en-US" sz="1800" b="1" kern="1200" dirty="0">
                          <a:solidFill>
                            <a:schemeClr val="dk1"/>
                          </a:solidFill>
                          <a:latin typeface="+mn-lt"/>
                          <a:ea typeface="+mn-ea"/>
                          <a:cs typeface="+mn-cs"/>
                        </a:rPr>
                        <a:t>)</a:t>
                      </a:r>
                      <a:r>
                        <a:rPr lang="en-US" sz="1800" b="1" kern="1200" baseline="-25000" dirty="0">
                          <a:solidFill>
                            <a:schemeClr val="dk1"/>
                          </a:solidFill>
                          <a:latin typeface="+mn-lt"/>
                          <a:ea typeface="+mn-ea"/>
                          <a:cs typeface="+mn-cs"/>
                        </a:rPr>
                        <a:t>2 .</a:t>
                      </a:r>
                      <a:r>
                        <a:rPr lang="en-US" sz="1800" b="1" kern="1200" dirty="0">
                          <a:solidFill>
                            <a:schemeClr val="dk1"/>
                          </a:solidFill>
                          <a:latin typeface="+mn-lt"/>
                          <a:ea typeface="+mn-ea"/>
                          <a:cs typeface="+mn-cs"/>
                        </a:rPr>
                        <a:t>3H</a:t>
                      </a:r>
                      <a:r>
                        <a:rPr lang="en-US" sz="1800" b="1" kern="1200" baseline="-25000" dirty="0">
                          <a:solidFill>
                            <a:schemeClr val="dk1"/>
                          </a:solidFill>
                          <a:latin typeface="+mn-lt"/>
                          <a:ea typeface="+mn-ea"/>
                          <a:cs typeface="+mn-cs"/>
                        </a:rPr>
                        <a:t>2</a:t>
                      </a:r>
                      <a:r>
                        <a:rPr lang="en-US" sz="1800" b="1" kern="1200" dirty="0">
                          <a:solidFill>
                            <a:schemeClr val="dk1"/>
                          </a:solidFill>
                          <a:latin typeface="+mn-lt"/>
                          <a:ea typeface="+mn-ea"/>
                          <a:cs typeface="+mn-cs"/>
                        </a:rPr>
                        <a:t>O</a:t>
                      </a:r>
                    </a:p>
                  </a:txBody>
                  <a:tcPr/>
                </a:tc>
                <a:tc>
                  <a:txBody>
                    <a:bodyPr/>
                    <a:lstStyle/>
                    <a:p>
                      <a:pPr algn="ctr"/>
                      <a:r>
                        <a:rPr lang="en-US" dirty="0" err="1"/>
                        <a:t>PbS</a:t>
                      </a:r>
                      <a:endParaRPr lang="en-US" dirty="0"/>
                    </a:p>
                  </a:txBody>
                  <a:tcPr/>
                </a:tc>
                <a:tc>
                  <a:txBody>
                    <a:bodyPr/>
                    <a:lstStyle/>
                    <a:p>
                      <a:pPr algn="ctr"/>
                      <a:r>
                        <a:rPr lang="en-US" dirty="0" err="1"/>
                        <a:t>PbO</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Pb</a:t>
                      </a:r>
                      <a:r>
                        <a:rPr lang="en-US" sz="1800" b="1" kern="1200" baseline="-25000" dirty="0">
                          <a:solidFill>
                            <a:schemeClr val="dk1"/>
                          </a:solidFill>
                          <a:latin typeface="+mn-lt"/>
                          <a:ea typeface="+mn-ea"/>
                          <a:cs typeface="+mn-cs"/>
                        </a:rPr>
                        <a:t>3</a:t>
                      </a:r>
                      <a:r>
                        <a:rPr lang="en-US" sz="1800" b="1" kern="1200" dirty="0">
                          <a:solidFill>
                            <a:schemeClr val="dk1"/>
                          </a:solidFill>
                          <a:latin typeface="+mn-lt"/>
                          <a:ea typeface="+mn-ea"/>
                          <a:cs typeface="+mn-cs"/>
                        </a:rPr>
                        <a:t>O</a:t>
                      </a:r>
                      <a:r>
                        <a:rPr lang="en-US" sz="1800" b="1" kern="1200" baseline="-25000" dirty="0">
                          <a:solidFill>
                            <a:schemeClr val="dk1"/>
                          </a:solidFill>
                          <a:latin typeface="+mn-lt"/>
                          <a:ea typeface="+mn-ea"/>
                          <a:cs typeface="+mn-cs"/>
                        </a:rPr>
                        <a:t>4</a:t>
                      </a:r>
                      <a:endParaRPr lang="en-US" sz="1800" b="1" kern="1200" dirty="0">
                        <a:solidFill>
                          <a:schemeClr val="dk1"/>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PbCO</a:t>
                      </a:r>
                      <a:r>
                        <a:rPr lang="en-US" sz="1800" b="1" kern="1200" baseline="-25000" dirty="0">
                          <a:solidFill>
                            <a:schemeClr val="dk1"/>
                          </a:solidFill>
                          <a:latin typeface="+mn-lt"/>
                          <a:ea typeface="+mn-ea"/>
                          <a:cs typeface="+mn-cs"/>
                        </a:rPr>
                        <a:t>3</a:t>
                      </a:r>
                      <a:endParaRPr lang="en-US" sz="1800" b="1" kern="1200" dirty="0">
                        <a:solidFill>
                          <a:schemeClr val="dk1"/>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PbCrO</a:t>
                      </a:r>
                      <a:r>
                        <a:rPr lang="en-US" sz="1800" b="1" kern="1200" baseline="-25000" dirty="0">
                          <a:solidFill>
                            <a:schemeClr val="dk1"/>
                          </a:solidFill>
                          <a:latin typeface="+mn-lt"/>
                          <a:ea typeface="+mn-ea"/>
                          <a:cs typeface="+mn-cs"/>
                        </a:rPr>
                        <a:t>4</a:t>
                      </a:r>
                      <a:endParaRPr lang="en-US" sz="1800" b="1" kern="1200" dirty="0">
                        <a:solidFill>
                          <a:schemeClr val="dk1"/>
                        </a:solidFill>
                        <a:latin typeface="+mn-lt"/>
                        <a:ea typeface="+mn-ea"/>
                        <a:cs typeface="+mn-cs"/>
                      </a:endParaRPr>
                    </a:p>
                  </a:txBody>
                  <a:tcPr/>
                </a:tc>
                <a:extLst>
                  <a:ext uri="{0D108BD9-81ED-4DB2-BD59-A6C34878D82A}">
                    <a16:rowId xmlns:a16="http://schemas.microsoft.com/office/drawing/2014/main" val="10000"/>
                  </a:ext>
                </a:extLst>
              </a:tr>
              <a:tr h="885584">
                <a:tc>
                  <a:txBody>
                    <a:bodyPr/>
                    <a:lstStyle/>
                    <a:p>
                      <a:r>
                        <a:rPr lang="en-US" b="1" dirty="0">
                          <a:solidFill>
                            <a:srgbClr val="002060"/>
                          </a:solidFill>
                        </a:rPr>
                        <a:t>Lead Acetate</a:t>
                      </a:r>
                    </a:p>
                  </a:txBody>
                  <a:tcPr/>
                </a:tc>
                <a:tc>
                  <a:txBody>
                    <a:bodyPr/>
                    <a:lstStyle/>
                    <a:p>
                      <a:r>
                        <a:rPr lang="en-US" b="1" dirty="0">
                          <a:solidFill>
                            <a:srgbClr val="002060"/>
                          </a:solidFill>
                        </a:rPr>
                        <a:t>Lead </a:t>
                      </a:r>
                      <a:r>
                        <a:rPr lang="en-US" b="1" dirty="0" err="1">
                          <a:solidFill>
                            <a:srgbClr val="002060"/>
                          </a:solidFill>
                        </a:rPr>
                        <a:t>Sulphide</a:t>
                      </a:r>
                      <a:endParaRPr lang="en-US" b="1" dirty="0">
                        <a:solidFill>
                          <a:srgbClr val="002060"/>
                        </a:solidFill>
                      </a:endParaRPr>
                    </a:p>
                  </a:txBody>
                  <a:tcPr/>
                </a:tc>
                <a:tc>
                  <a:txBody>
                    <a:bodyPr/>
                    <a:lstStyle/>
                    <a:p>
                      <a:r>
                        <a:rPr lang="en-US" b="1" dirty="0">
                          <a:solidFill>
                            <a:srgbClr val="002060"/>
                          </a:solidFill>
                        </a:rPr>
                        <a:t>Lead Monoxide</a:t>
                      </a:r>
                    </a:p>
                  </a:txBody>
                  <a:tcPr/>
                </a:tc>
                <a:tc>
                  <a:txBody>
                    <a:bodyPr/>
                    <a:lstStyle/>
                    <a:p>
                      <a:r>
                        <a:rPr lang="en-US" b="1" dirty="0">
                          <a:solidFill>
                            <a:srgbClr val="002060"/>
                          </a:solidFill>
                        </a:rPr>
                        <a:t>Lead </a:t>
                      </a:r>
                      <a:r>
                        <a:rPr lang="en-US" b="1" dirty="0" err="1">
                          <a:solidFill>
                            <a:srgbClr val="002060"/>
                          </a:solidFill>
                        </a:rPr>
                        <a:t>Tetraoxide</a:t>
                      </a:r>
                      <a:endParaRPr lang="en-US" b="1" dirty="0">
                        <a:solidFill>
                          <a:srgbClr val="002060"/>
                        </a:solidFill>
                      </a:endParaRPr>
                    </a:p>
                  </a:txBody>
                  <a:tcPr/>
                </a:tc>
                <a:tc>
                  <a:txBody>
                    <a:bodyPr/>
                    <a:lstStyle/>
                    <a:p>
                      <a:r>
                        <a:rPr lang="en-US" b="1" dirty="0">
                          <a:solidFill>
                            <a:srgbClr val="002060"/>
                          </a:solidFill>
                        </a:rPr>
                        <a:t>Lead Carbonate</a:t>
                      </a:r>
                    </a:p>
                  </a:txBody>
                  <a:tcPr/>
                </a:tc>
                <a:tc>
                  <a:txBody>
                    <a:bodyPr/>
                    <a:lstStyle/>
                    <a:p>
                      <a:r>
                        <a:rPr lang="en-US" b="1" dirty="0">
                          <a:solidFill>
                            <a:srgbClr val="002060"/>
                          </a:solidFill>
                        </a:rPr>
                        <a:t>Lead Chromate</a:t>
                      </a:r>
                    </a:p>
                  </a:txBody>
                  <a:tcPr/>
                </a:tc>
                <a:extLst>
                  <a:ext uri="{0D108BD9-81ED-4DB2-BD59-A6C34878D82A}">
                    <a16:rowId xmlns:a16="http://schemas.microsoft.com/office/drawing/2014/main" val="10001"/>
                  </a:ext>
                </a:extLst>
              </a:tr>
              <a:tr h="850990">
                <a:tc>
                  <a:txBody>
                    <a:bodyPr/>
                    <a:lstStyle/>
                    <a:p>
                      <a:r>
                        <a:rPr lang="en-US" dirty="0"/>
                        <a:t>Sugar of Lead</a:t>
                      </a:r>
                    </a:p>
                  </a:txBody>
                  <a:tcPr/>
                </a:tc>
                <a:tc>
                  <a:txBody>
                    <a:bodyPr/>
                    <a:lstStyle/>
                    <a:p>
                      <a:r>
                        <a:rPr lang="en-US" dirty="0"/>
                        <a:t>Galena,</a:t>
                      </a:r>
                    </a:p>
                    <a:p>
                      <a:r>
                        <a:rPr lang="en-US" b="1" dirty="0" err="1">
                          <a:solidFill>
                            <a:srgbClr val="00B050"/>
                          </a:solidFill>
                        </a:rPr>
                        <a:t>Nilaanjan</a:t>
                      </a:r>
                      <a:endParaRPr lang="en-US" b="1" dirty="0">
                        <a:solidFill>
                          <a:srgbClr val="00B050"/>
                        </a:solidFill>
                      </a:endParaRPr>
                    </a:p>
                  </a:txBody>
                  <a:tcPr/>
                </a:tc>
                <a:tc>
                  <a:txBody>
                    <a:bodyPr/>
                    <a:lstStyle/>
                    <a:p>
                      <a:r>
                        <a:rPr lang="en-US" dirty="0"/>
                        <a:t>Litharge,</a:t>
                      </a:r>
                    </a:p>
                    <a:p>
                      <a:r>
                        <a:rPr lang="en-US" b="0" dirty="0" err="1">
                          <a:solidFill>
                            <a:srgbClr val="0070C0"/>
                          </a:solidFill>
                          <a:latin typeface="Times New Roman" pitchFamily="18" charset="0"/>
                          <a:cs typeface="Times New Roman" pitchFamily="18" charset="0"/>
                        </a:rPr>
                        <a:t>Mriddarsring</a:t>
                      </a:r>
                      <a:endParaRPr lang="en-US" b="0" dirty="0">
                        <a:solidFill>
                          <a:srgbClr val="0070C0"/>
                        </a:solidFill>
                        <a:latin typeface="Times New Roman" pitchFamily="18" charset="0"/>
                        <a:cs typeface="Times New Roman" pitchFamily="18" charset="0"/>
                      </a:endParaRPr>
                    </a:p>
                  </a:txBody>
                  <a:tcPr/>
                </a:tc>
                <a:tc>
                  <a:txBody>
                    <a:bodyPr/>
                    <a:lstStyle/>
                    <a:p>
                      <a:r>
                        <a:rPr lang="en-US" dirty="0"/>
                        <a:t>Red Lead,</a:t>
                      </a:r>
                    </a:p>
                    <a:p>
                      <a:r>
                        <a:rPr lang="en-US" b="1" dirty="0" err="1">
                          <a:solidFill>
                            <a:srgbClr val="FF0066"/>
                          </a:solidFill>
                        </a:rPr>
                        <a:t>Sindur</a:t>
                      </a:r>
                      <a:endParaRPr lang="en-US" b="1" dirty="0">
                        <a:solidFill>
                          <a:srgbClr val="FF0066"/>
                        </a:solidFill>
                      </a:endParaRPr>
                    </a:p>
                  </a:txBody>
                  <a:tcPr/>
                </a:tc>
                <a:tc>
                  <a:txBody>
                    <a:bodyPr/>
                    <a:lstStyle/>
                    <a:p>
                      <a:r>
                        <a:rPr lang="en-US" dirty="0"/>
                        <a:t>White Lead</a:t>
                      </a:r>
                    </a:p>
                  </a:txBody>
                  <a:tcPr/>
                </a:tc>
                <a:tc>
                  <a:txBody>
                    <a:bodyPr/>
                    <a:lstStyle/>
                    <a:p>
                      <a:r>
                        <a:rPr lang="en-US" dirty="0"/>
                        <a:t>Chrome</a:t>
                      </a:r>
                      <a:r>
                        <a:rPr lang="en-US" baseline="0" dirty="0"/>
                        <a:t> Yellow</a:t>
                      </a:r>
                      <a:endParaRPr lang="en-US" dirty="0"/>
                    </a:p>
                  </a:txBody>
                  <a:tcPr/>
                </a:tc>
                <a:extLst>
                  <a:ext uri="{0D108BD9-81ED-4DB2-BD59-A6C34878D82A}">
                    <a16:rowId xmlns:a16="http://schemas.microsoft.com/office/drawing/2014/main" val="10002"/>
                  </a:ext>
                </a:extLst>
              </a:tr>
              <a:tr h="3148666">
                <a:tc>
                  <a:txBody>
                    <a:bodyPr/>
                    <a:lstStyle/>
                    <a:p>
                      <a:pPr>
                        <a:buFont typeface="Wingdings" pitchFamily="2" charset="2"/>
                        <a:buChar char="§"/>
                      </a:pPr>
                      <a:r>
                        <a:rPr lang="en-US" dirty="0"/>
                        <a:t>Most Common Cause – </a:t>
                      </a:r>
                      <a:r>
                        <a:rPr lang="en-US" b="1" dirty="0">
                          <a:solidFill>
                            <a:srgbClr val="C00000"/>
                          </a:solidFill>
                        </a:rPr>
                        <a:t>Acute Poisoning,</a:t>
                      </a:r>
                    </a:p>
                    <a:p>
                      <a:endParaRPr lang="en-US" dirty="0"/>
                    </a:p>
                    <a:p>
                      <a:pPr>
                        <a:buFont typeface="Wingdings" pitchFamily="2" charset="2"/>
                        <a:buChar char="§"/>
                      </a:pPr>
                      <a:r>
                        <a:rPr lang="en-US" dirty="0"/>
                        <a:t>Used to sweeten</a:t>
                      </a:r>
                      <a:r>
                        <a:rPr lang="en-US" baseline="0" dirty="0"/>
                        <a:t> wine in olden days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Used- </a:t>
                      </a:r>
                      <a:r>
                        <a:rPr lang="en-US" dirty="0" err="1"/>
                        <a:t>Collyrium</a:t>
                      </a:r>
                      <a:r>
                        <a:rPr lang="en-US" dirty="0"/>
                        <a:t> for eyes</a:t>
                      </a:r>
                    </a:p>
                  </a:txBody>
                  <a:tcPr/>
                </a:tc>
                <a:tc>
                  <a:txBody>
                    <a:bodyPr/>
                    <a:lstStyle/>
                    <a:p>
                      <a:pPr>
                        <a:buFont typeface="Wingdings" pitchFamily="2" charset="2"/>
                        <a:buChar char="§"/>
                      </a:pPr>
                      <a:r>
                        <a:rPr lang="en-US" dirty="0"/>
                        <a:t>Constituent of hair</a:t>
                      </a:r>
                      <a:r>
                        <a:rPr lang="en-US" baseline="0" dirty="0"/>
                        <a:t> dye,</a:t>
                      </a:r>
                    </a:p>
                    <a:p>
                      <a:endParaRPr lang="en-US" baseline="0" dirty="0"/>
                    </a:p>
                    <a:p>
                      <a:pPr>
                        <a:buFont typeface="Wingdings" pitchFamily="2" charset="2"/>
                        <a:buChar char="§"/>
                      </a:pPr>
                      <a:r>
                        <a:rPr lang="en-US" baseline="0" dirty="0"/>
                        <a:t>Remedy for Syphilis</a:t>
                      </a:r>
                      <a:endParaRPr lang="en-US" dirty="0"/>
                    </a:p>
                  </a:txBody>
                  <a:tcPr/>
                </a:tc>
                <a:tc>
                  <a:txBody>
                    <a:bodyPr/>
                    <a:lstStyle/>
                    <a:p>
                      <a:r>
                        <a:rPr lang="en-US" dirty="0"/>
                        <a:t>Insoluble in water</a:t>
                      </a:r>
                    </a:p>
                  </a:txBody>
                  <a:tcPr/>
                </a:tc>
                <a:tc>
                  <a:txBody>
                    <a:bodyPr/>
                    <a:lstStyle/>
                    <a:p>
                      <a:pPr>
                        <a:buFont typeface="Wingdings" pitchFamily="2" charset="2"/>
                        <a:buChar char="§"/>
                      </a:pPr>
                      <a:r>
                        <a:rPr lang="en-US" dirty="0"/>
                        <a:t>Children who sucks toys, </a:t>
                      </a:r>
                      <a:r>
                        <a:rPr lang="en-US" dirty="0" err="1"/>
                        <a:t>showi</a:t>
                      </a:r>
                      <a:r>
                        <a:rPr lang="en-US" baseline="0" dirty="0"/>
                        <a:t> </a:t>
                      </a:r>
                      <a:r>
                        <a:rPr lang="en-US" dirty="0" err="1"/>
                        <a:t>Pb</a:t>
                      </a:r>
                      <a:r>
                        <a:rPr lang="en-US" dirty="0"/>
                        <a:t> </a:t>
                      </a:r>
                      <a:r>
                        <a:rPr lang="en-US" b="1" dirty="0">
                          <a:solidFill>
                            <a:srgbClr val="00B050"/>
                          </a:solidFill>
                        </a:rPr>
                        <a:t>poisoning</a:t>
                      </a:r>
                      <a:r>
                        <a:rPr lang="en-US" dirty="0"/>
                        <a:t> symptoms,</a:t>
                      </a:r>
                    </a:p>
                    <a:p>
                      <a:pPr>
                        <a:buFont typeface="Wingdings" pitchFamily="2" charset="2"/>
                        <a:buChar char="§"/>
                      </a:pPr>
                      <a:r>
                        <a:rPr lang="en-US" dirty="0"/>
                        <a:t>Ointment</a:t>
                      </a:r>
                    </a:p>
                  </a:txBody>
                  <a:tcPr/>
                </a:tc>
                <a:tc>
                  <a:txBody>
                    <a:bodyPr/>
                    <a:lstStyle/>
                    <a:p>
                      <a:pPr>
                        <a:buFont typeface="Wingdings" pitchFamily="2" charset="2"/>
                        <a:buChar char="§"/>
                      </a:pPr>
                      <a:r>
                        <a:rPr lang="en-US" dirty="0"/>
                        <a:t>Major cause- </a:t>
                      </a:r>
                      <a:r>
                        <a:rPr lang="en-US" b="1" dirty="0">
                          <a:solidFill>
                            <a:srgbClr val="C00000"/>
                          </a:solidFill>
                        </a:rPr>
                        <a:t>Chronic Poisoning</a:t>
                      </a:r>
                    </a:p>
                    <a:p>
                      <a:endParaRPr lang="en-US" dirty="0"/>
                    </a:p>
                    <a:p>
                      <a:pPr>
                        <a:buFont typeface="Wingdings" pitchFamily="2" charset="2"/>
                        <a:buChar char="§"/>
                      </a:pPr>
                      <a:r>
                        <a:rPr lang="en-US" dirty="0"/>
                        <a:t>Artificial pigmentation on food product</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4000" b="0" dirty="0">
                <a:solidFill>
                  <a:schemeClr val="tx1"/>
                </a:solidFill>
                <a:effectLst/>
              </a:rPr>
              <a:t>Mechanism of toxicity</a:t>
            </a:r>
            <a:br>
              <a:rPr lang="en-US" sz="4000" b="0" dirty="0">
                <a:solidFill>
                  <a:schemeClr val="tx1"/>
                </a:solidFill>
                <a:effectLst/>
              </a:rPr>
            </a:br>
            <a:endParaRPr lang="en-US" dirty="0"/>
          </a:p>
        </p:txBody>
      </p:sp>
      <p:sp>
        <p:nvSpPr>
          <p:cNvPr id="4" name="Date Placeholder 3"/>
          <p:cNvSpPr>
            <a:spLocks noGrp="1"/>
          </p:cNvSpPr>
          <p:nvPr>
            <p:ph type="dt" sz="half" idx="10"/>
          </p:nvPr>
        </p:nvSpPr>
        <p:spPr/>
        <p:txBody>
          <a:bodyPr/>
          <a:lstStyle/>
          <a:p>
            <a:fld id="{95CB98CB-9628-4523-B84F-2FD26FD84D0C}"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27</a:t>
            </a:fld>
            <a:endParaRPr lang="en-US"/>
          </a:p>
        </p:txBody>
      </p:sp>
      <p:sp>
        <p:nvSpPr>
          <p:cNvPr id="2" name="Content Placeholder 1"/>
          <p:cNvSpPr>
            <a:spLocks noGrp="1"/>
          </p:cNvSpPr>
          <p:nvPr>
            <p:ph sz="quarter" idx="1"/>
          </p:nvPr>
        </p:nvSpPr>
        <p:spPr/>
        <p:txBody>
          <a:bodyPr>
            <a:normAutofit/>
          </a:bodyPr>
          <a:lstStyle/>
          <a:p>
            <a:pPr marL="514350" indent="-514350">
              <a:buAutoNum type="arabicPeriod"/>
            </a:pPr>
            <a:r>
              <a:rPr lang="en-US" dirty="0">
                <a:cs typeface="Times New Roman" pitchFamily="18" charset="0"/>
              </a:rPr>
              <a:t>Absorption</a:t>
            </a:r>
          </a:p>
          <a:p>
            <a:pPr lvl="1">
              <a:buClr>
                <a:srgbClr val="00B050"/>
              </a:buClr>
              <a:buFont typeface="Wingdings" pitchFamily="2" charset="2"/>
              <a:buChar char="§"/>
            </a:pPr>
            <a:r>
              <a:rPr lang="en-US" sz="2400" dirty="0">
                <a:cs typeface="Times New Roman" pitchFamily="18" charset="0"/>
              </a:rPr>
              <a:t>Inorganic lead is poorly absorbed from GI tract</a:t>
            </a:r>
          </a:p>
          <a:p>
            <a:pPr>
              <a:buNone/>
            </a:pPr>
            <a:r>
              <a:rPr lang="en-US" dirty="0">
                <a:cs typeface="Times New Roman" pitchFamily="18" charset="0"/>
              </a:rPr>
              <a:t>2. </a:t>
            </a:r>
            <a:r>
              <a:rPr lang="en-US" dirty="0"/>
              <a:t>Transport &amp;storage </a:t>
            </a:r>
            <a:r>
              <a:rPr lang="en-US" dirty="0">
                <a:cs typeface="Times New Roman" pitchFamily="18" charset="0"/>
              </a:rPr>
              <a:t>:</a:t>
            </a:r>
          </a:p>
          <a:p>
            <a:pPr lvl="1" algn="just">
              <a:lnSpc>
                <a:spcPct val="90000"/>
              </a:lnSpc>
              <a:buClr>
                <a:srgbClr val="00B050"/>
              </a:buClr>
              <a:buFont typeface="Wingdings" pitchFamily="2" charset="2"/>
              <a:buChar char="§"/>
            </a:pPr>
            <a:r>
              <a:rPr lang="en-US" sz="2400" dirty="0" err="1">
                <a:cs typeface="Times New Roman" pitchFamily="18" charset="0"/>
              </a:rPr>
              <a:t>Pb</a:t>
            </a:r>
            <a:r>
              <a:rPr lang="en-US" sz="2400" dirty="0">
                <a:cs typeface="Times New Roman" pitchFamily="18" charset="0"/>
              </a:rPr>
              <a:t> is transported to all organs and tissue of body by blood</a:t>
            </a:r>
          </a:p>
          <a:p>
            <a:pPr lvl="1" algn="just">
              <a:lnSpc>
                <a:spcPct val="90000"/>
              </a:lnSpc>
              <a:buClr>
                <a:srgbClr val="00B050"/>
              </a:buClr>
              <a:buFont typeface="Wingdings" pitchFamily="2" charset="2"/>
              <a:buChar char="§"/>
            </a:pPr>
            <a:r>
              <a:rPr lang="en-US" sz="2400" dirty="0">
                <a:cs typeface="Times New Roman" pitchFamily="18" charset="0"/>
              </a:rPr>
              <a:t>95% of </a:t>
            </a:r>
            <a:r>
              <a:rPr lang="en-US" sz="2400" dirty="0" err="1">
                <a:cs typeface="Times New Roman" pitchFamily="18" charset="0"/>
              </a:rPr>
              <a:t>Pb</a:t>
            </a:r>
            <a:r>
              <a:rPr lang="en-US" sz="2400" dirty="0">
                <a:cs typeface="Times New Roman" pitchFamily="18" charset="0"/>
              </a:rPr>
              <a:t> in blood is associated with the erythrocytes and remain with plasma protein</a:t>
            </a:r>
          </a:p>
          <a:p>
            <a:pPr lvl="1" algn="just">
              <a:lnSpc>
                <a:spcPct val="90000"/>
              </a:lnSpc>
              <a:buClr>
                <a:srgbClr val="00B050"/>
              </a:buClr>
              <a:buFont typeface="Wingdings" pitchFamily="2" charset="2"/>
              <a:buChar char="§"/>
            </a:pPr>
            <a:r>
              <a:rPr lang="en-US" sz="2400" dirty="0">
                <a:cs typeface="Times New Roman" pitchFamily="18" charset="0"/>
              </a:rPr>
              <a:t>Lead accumulates in bone throughout life</a:t>
            </a:r>
          </a:p>
          <a:p>
            <a:pPr lvl="1" algn="just">
              <a:lnSpc>
                <a:spcPct val="90000"/>
              </a:lnSpc>
              <a:buClr>
                <a:srgbClr val="00B050"/>
              </a:buClr>
              <a:buFont typeface="Wingdings" pitchFamily="2" charset="2"/>
              <a:buChar char="§"/>
            </a:pPr>
            <a:r>
              <a:rPr lang="en-US" sz="2400" dirty="0">
                <a:cs typeface="Times New Roman" pitchFamily="18" charset="0"/>
              </a:rPr>
              <a:t>90% of body burden of lead is found in bone and most remaining 10% in kidneys and liver</a:t>
            </a:r>
          </a:p>
          <a:p>
            <a:pPr>
              <a:buNone/>
            </a:pPr>
            <a:endParaRPr lang="en-US" dirty="0">
              <a:cs typeface="Times New Roman" pitchFamily="18" charset="0"/>
            </a:endParaRP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28</a:t>
            </a:fld>
            <a:endParaRPr lang="en-US"/>
          </a:p>
        </p:txBody>
      </p:sp>
      <p:sp>
        <p:nvSpPr>
          <p:cNvPr id="5" name="Content Placeholder 4"/>
          <p:cNvSpPr>
            <a:spLocks noGrp="1"/>
          </p:cNvSpPr>
          <p:nvPr>
            <p:ph sz="quarter" idx="1"/>
          </p:nvPr>
        </p:nvSpPr>
        <p:spPr/>
        <p:txBody>
          <a:bodyPr/>
          <a:lstStyle/>
          <a:p>
            <a:endParaRPr lang="en-US"/>
          </a:p>
        </p:txBody>
      </p:sp>
      <p:pic>
        <p:nvPicPr>
          <p:cNvPr id="1026" name="Picture 2" descr="C:\Users\Shivani\Downloads\IMG_20190130_001240.JPG"/>
          <p:cNvPicPr>
            <a:picLocks noChangeAspect="1" noChangeArrowheads="1"/>
          </p:cNvPicPr>
          <p:nvPr/>
        </p:nvPicPr>
        <p:blipFill>
          <a:blip r:embed="rId2"/>
          <a:srcRect/>
          <a:stretch>
            <a:fillRect/>
          </a:stretch>
        </p:blipFill>
        <p:spPr bwMode="auto">
          <a:xfrm>
            <a:off x="838200" y="152400"/>
            <a:ext cx="7315200" cy="6553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914400"/>
            <a:ext cx="8229600" cy="990600"/>
          </a:xfrm>
        </p:spPr>
        <p:txBody>
          <a:bodyPr/>
          <a:lstStyle/>
          <a:p>
            <a:r>
              <a:rPr lang="en-US"/>
              <a:t>Health effects</a:t>
            </a:r>
          </a:p>
        </p:txBody>
      </p:sp>
      <p:sp>
        <p:nvSpPr>
          <p:cNvPr id="4" name="Date Placeholder 3"/>
          <p:cNvSpPr>
            <a:spLocks noGrp="1"/>
          </p:cNvSpPr>
          <p:nvPr>
            <p:ph type="dt" sz="half" idx="10"/>
          </p:nvPr>
        </p:nvSpPr>
        <p:spPr/>
        <p:txBody>
          <a:bodyPr/>
          <a:lstStyle/>
          <a:p>
            <a:fld id="{15D64EC1-314C-41D5-811B-A00869FC59E6}"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29</a:t>
            </a:fld>
            <a:endParaRPr lang="en-US"/>
          </a:p>
        </p:txBody>
      </p:sp>
      <p:sp>
        <p:nvSpPr>
          <p:cNvPr id="32771" name="Rectangle 3"/>
          <p:cNvSpPr>
            <a:spLocks noGrp="1" noChangeArrowheads="1"/>
          </p:cNvSpPr>
          <p:nvPr>
            <p:ph sz="quarter" idx="1"/>
          </p:nvPr>
        </p:nvSpPr>
        <p:spPr/>
        <p:txBody>
          <a:bodyPr>
            <a:normAutofit/>
          </a:bodyPr>
          <a:lstStyle/>
          <a:p>
            <a:pPr>
              <a:buNone/>
            </a:pPr>
            <a:endParaRPr lang="en-US" sz="2400" dirty="0"/>
          </a:p>
          <a:p>
            <a:r>
              <a:rPr lang="en-US" sz="2400" dirty="0"/>
              <a:t>At high levels, inorganic lead is a general metabolic poison</a:t>
            </a:r>
          </a:p>
          <a:p>
            <a:r>
              <a:rPr lang="en-US" sz="2400" dirty="0"/>
              <a:t>Lead poisoning effects the neurological and reproductive systems</a:t>
            </a:r>
          </a:p>
          <a:p>
            <a:r>
              <a:rPr lang="en-US" sz="2400" dirty="0"/>
              <a:t>Lead breaks the blood-brain barrier and interferes with the normal development of brain in infants</a:t>
            </a:r>
            <a:endParaRPr lang="en-US" sz="2400" dirty="0">
              <a:cs typeface="Times New Roman" pitchFamily="18" charset="0"/>
            </a:endParaRPr>
          </a:p>
          <a:p>
            <a:pPr algn="just">
              <a:spcBef>
                <a:spcPct val="55000"/>
              </a:spcBef>
            </a:pPr>
            <a:r>
              <a:rPr lang="en-US" sz="2400" dirty="0">
                <a:cs typeface="Times New Roman" pitchFamily="18" charset="0"/>
              </a:rPr>
              <a:t>Exposure to </a:t>
            </a:r>
            <a:r>
              <a:rPr lang="en-US" sz="2400" b="1" dirty="0">
                <a:solidFill>
                  <a:srgbClr val="FF0000"/>
                </a:solidFill>
                <a:cs typeface="Times New Roman" pitchFamily="18" charset="0"/>
              </a:rPr>
              <a:t>high levels</a:t>
            </a:r>
            <a:r>
              <a:rPr lang="en-US" sz="2400" dirty="0">
                <a:cs typeface="Times New Roman" pitchFamily="18" charset="0"/>
              </a:rPr>
              <a:t> of lead can permanently affect the brain, bones, kidneys, and the heart.</a:t>
            </a:r>
          </a:p>
          <a:p>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0" dirty="0">
                <a:solidFill>
                  <a:schemeClr val="tx1"/>
                </a:solidFill>
                <a:effectLst/>
                <a:cs typeface="Times New Roman" pitchFamily="18" charset="0"/>
              </a:rPr>
              <a:t> Diagnosis</a:t>
            </a:r>
            <a:br>
              <a:rPr lang="en-US" b="0" dirty="0">
                <a:solidFill>
                  <a:schemeClr val="tx1"/>
                </a:solidFill>
                <a:effectLst/>
                <a:cs typeface="Times New Roman" pitchFamily="18" charset="0"/>
              </a:rPr>
            </a:br>
            <a:endParaRPr lang="en-US" b="0" dirty="0">
              <a:solidFill>
                <a:schemeClr val="tx1"/>
              </a:solidFill>
              <a:effectLst/>
            </a:endParaRPr>
          </a:p>
        </p:txBody>
      </p:sp>
      <p:sp>
        <p:nvSpPr>
          <p:cNvPr id="4" name="Date Placeholder 3"/>
          <p:cNvSpPr>
            <a:spLocks noGrp="1"/>
          </p:cNvSpPr>
          <p:nvPr>
            <p:ph type="dt" sz="half" idx="10"/>
          </p:nvPr>
        </p:nvSpPr>
        <p:spPr/>
        <p:txBody>
          <a:bodyPr/>
          <a:lstStyle/>
          <a:p>
            <a:fld id="{37C8532D-813A-4DD8-90C5-B7AE642858D4}"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30</a:t>
            </a:fld>
            <a:endParaRPr lang="en-US"/>
          </a:p>
        </p:txBody>
      </p:sp>
      <p:sp>
        <p:nvSpPr>
          <p:cNvPr id="2" name="Content Placeholder 1"/>
          <p:cNvSpPr>
            <a:spLocks noGrp="1"/>
          </p:cNvSpPr>
          <p:nvPr>
            <p:ph sz="quarter" idx="1"/>
          </p:nvPr>
        </p:nvSpPr>
        <p:spPr/>
        <p:txBody>
          <a:bodyPr>
            <a:normAutofit/>
          </a:bodyPr>
          <a:lstStyle/>
          <a:p>
            <a:pPr algn="just">
              <a:buNone/>
            </a:pPr>
            <a:r>
              <a:rPr lang="en-US" sz="2400" dirty="0">
                <a:cs typeface="Times New Roman" pitchFamily="18" charset="0"/>
              </a:rPr>
              <a:t>(1) History of exposure</a:t>
            </a:r>
          </a:p>
          <a:p>
            <a:pPr algn="just">
              <a:buNone/>
            </a:pPr>
            <a:r>
              <a:rPr lang="en-US" sz="2400" dirty="0">
                <a:cs typeface="Times New Roman" pitchFamily="18" charset="0"/>
              </a:rPr>
              <a:t>(2) Whole blood lead level</a:t>
            </a:r>
          </a:p>
          <a:p>
            <a:pPr lvl="1" algn="just">
              <a:buClr>
                <a:srgbClr val="00B050"/>
              </a:buClr>
              <a:buFont typeface="Wingdings" pitchFamily="2" charset="2"/>
              <a:buChar char="§"/>
            </a:pPr>
            <a:r>
              <a:rPr lang="en-US" sz="2400" dirty="0">
                <a:cs typeface="Times New Roman" pitchFamily="18" charset="0"/>
              </a:rPr>
              <a:t>Children: &gt;25</a:t>
            </a:r>
            <a:r>
              <a:rPr lang="el-GR" sz="2400" dirty="0">
                <a:cs typeface="Times New Roman" pitchFamily="18" charset="0"/>
              </a:rPr>
              <a:t>μ</a:t>
            </a:r>
            <a:r>
              <a:rPr lang="en-US" sz="2400" dirty="0">
                <a:cs typeface="Times New Roman" pitchFamily="18" charset="0"/>
              </a:rPr>
              <a:t>g/dl treatments</a:t>
            </a:r>
          </a:p>
          <a:p>
            <a:pPr lvl="1" algn="just">
              <a:buClr>
                <a:srgbClr val="00B050"/>
              </a:buClr>
              <a:buFont typeface="Wingdings" pitchFamily="2" charset="2"/>
              <a:buChar char="§"/>
            </a:pPr>
            <a:r>
              <a:rPr lang="en-US" sz="2400" dirty="0">
                <a:cs typeface="Times New Roman" pitchFamily="18" charset="0"/>
              </a:rPr>
              <a:t>Adults: &gt;50 </a:t>
            </a:r>
            <a:r>
              <a:rPr lang="en-US" sz="2400" dirty="0" err="1">
                <a:cs typeface="Times New Roman" pitchFamily="18" charset="0"/>
              </a:rPr>
              <a:t>μg</a:t>
            </a:r>
            <a:r>
              <a:rPr lang="en-US" sz="2400" dirty="0">
                <a:cs typeface="Times New Roman" pitchFamily="18" charset="0"/>
              </a:rPr>
              <a:t>/dl candidates for treatment; </a:t>
            </a:r>
          </a:p>
          <a:p>
            <a:pPr algn="just">
              <a:buNone/>
            </a:pPr>
            <a:r>
              <a:rPr lang="en-US" sz="2400" dirty="0">
                <a:cs typeface="Times New Roman" pitchFamily="18" charset="0"/>
              </a:rPr>
              <a:t>(3) </a:t>
            </a:r>
            <a:r>
              <a:rPr lang="en-US" sz="2400" dirty="0" err="1">
                <a:cs typeface="Times New Roman" pitchFamily="18" charset="0"/>
              </a:rPr>
              <a:t>Protoporphyrin</a:t>
            </a:r>
            <a:r>
              <a:rPr lang="en-US" sz="2400" dirty="0">
                <a:cs typeface="Times New Roman" pitchFamily="18" charset="0"/>
              </a:rPr>
              <a:t> levels in erythrocytes are usually elevated with lead levels &gt; 40 </a:t>
            </a:r>
            <a:r>
              <a:rPr lang="el-GR" sz="2400" dirty="0">
                <a:cs typeface="Times New Roman" pitchFamily="18" charset="0"/>
              </a:rPr>
              <a:t>μ</a:t>
            </a:r>
            <a:r>
              <a:rPr lang="en-US" sz="2400" dirty="0">
                <a:cs typeface="Times New Roman" pitchFamily="18" charset="0"/>
              </a:rPr>
              <a:t>g/dl</a:t>
            </a:r>
          </a:p>
          <a:p>
            <a:pPr algn="just">
              <a:buNone/>
            </a:pPr>
            <a:r>
              <a:rPr lang="en-US" sz="2400" dirty="0">
                <a:cs typeface="Times New Roman" pitchFamily="18" charset="0"/>
              </a:rPr>
              <a:t>(4) Urinary lead excretion &gt;80 </a:t>
            </a:r>
            <a:r>
              <a:rPr lang="en-US" sz="2400" dirty="0" err="1">
                <a:cs typeface="Times New Roman" pitchFamily="18" charset="0"/>
              </a:rPr>
              <a:t>μg</a:t>
            </a:r>
            <a:r>
              <a:rPr lang="en-US" sz="2400" dirty="0">
                <a:cs typeface="Times New Roman" pitchFamily="18" charset="0"/>
              </a:rPr>
              <a:t>/dl</a:t>
            </a:r>
            <a:endParaRPr lang="it-IT" sz="2400" dirty="0">
              <a:cs typeface="Times New Roman" pitchFamily="18" charset="0"/>
            </a:endParaRPr>
          </a:p>
          <a:p>
            <a:pPr algn="just">
              <a:buNone/>
            </a:pPr>
            <a:r>
              <a:rPr lang="en-US" sz="2400" dirty="0">
                <a:cs typeface="Times New Roman" pitchFamily="18" charset="0"/>
              </a:rPr>
              <a:t>(5) Lead mobilization test (redistribution toxicity)</a:t>
            </a:r>
          </a:p>
          <a:p>
            <a:pPr>
              <a:buNone/>
            </a:pPr>
            <a:endParaRPr lang="en-US" u="sng" dirty="0">
              <a:cs typeface="Times New Roman" pitchFamily="18" charset="0"/>
            </a:endParaRPr>
          </a:p>
          <a:p>
            <a:pPr>
              <a:buNone/>
            </a:pPr>
            <a:endParaRPr lang="en-US" sz="2800" dirty="0">
              <a:cs typeface="Times New Roman" pitchFamily="18" charset="0"/>
            </a:endParaRP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524000"/>
            <a:ext cx="7772400" cy="655638"/>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Symptoms of lead poisoning(aka </a:t>
            </a:r>
            <a:r>
              <a:rPr lang="en-US" dirty="0" err="1"/>
              <a:t>plumbism</a:t>
            </a:r>
            <a:r>
              <a:rPr lang="en-US" dirty="0"/>
              <a:t> or </a:t>
            </a:r>
            <a:r>
              <a:rPr lang="en-US" dirty="0" err="1"/>
              <a:t>saturnism</a:t>
            </a:r>
            <a:r>
              <a:rPr lang="en-US" dirty="0"/>
              <a:t>)</a:t>
            </a:r>
            <a:br>
              <a:rPr lang="en-US" dirty="0"/>
            </a:br>
            <a:endParaRPr lang="en-US" dirty="0"/>
          </a:p>
        </p:txBody>
      </p:sp>
      <p:sp>
        <p:nvSpPr>
          <p:cNvPr id="4" name="Date Placeholder 3"/>
          <p:cNvSpPr>
            <a:spLocks noGrp="1"/>
          </p:cNvSpPr>
          <p:nvPr>
            <p:ph type="dt" sz="half" idx="10"/>
          </p:nvPr>
        </p:nvSpPr>
        <p:spPr/>
        <p:txBody>
          <a:bodyPr/>
          <a:lstStyle/>
          <a:p>
            <a:fld id="{A44A3BEC-E36B-47A0-941E-1E0BECB9C1DF}"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31</a:t>
            </a:fld>
            <a:endParaRPr lang="en-US"/>
          </a:p>
        </p:txBody>
      </p:sp>
      <p:sp>
        <p:nvSpPr>
          <p:cNvPr id="2" name="Content Placeholder 1"/>
          <p:cNvSpPr>
            <a:spLocks noGrp="1"/>
          </p:cNvSpPr>
          <p:nvPr>
            <p:ph sz="quarter" idx="1"/>
          </p:nvPr>
        </p:nvSpPr>
        <p:spPr/>
        <p:txBody>
          <a:bodyPr>
            <a:normAutofit/>
          </a:bodyPr>
          <a:lstStyle/>
          <a:p>
            <a:pPr>
              <a:lnSpc>
                <a:spcPct val="90000"/>
              </a:lnSpc>
              <a:buFont typeface="Arial" pitchFamily="34" charset="0"/>
              <a:buChar char="•"/>
            </a:pPr>
            <a:endParaRPr lang="en-US" sz="2400" b="1" dirty="0">
              <a:cs typeface="Times New Roman" pitchFamily="18" charset="0"/>
            </a:endParaRPr>
          </a:p>
          <a:p>
            <a:pPr>
              <a:lnSpc>
                <a:spcPct val="90000"/>
              </a:lnSpc>
              <a:buFont typeface="Arial" pitchFamily="34" charset="0"/>
              <a:buChar char="•"/>
            </a:pPr>
            <a:r>
              <a:rPr lang="en-US" sz="2400" b="1" dirty="0">
                <a:cs typeface="Times New Roman" pitchFamily="18" charset="0"/>
              </a:rPr>
              <a:t>A</a:t>
            </a:r>
            <a:r>
              <a:rPr lang="en-US" sz="2400" dirty="0">
                <a:cs typeface="Times New Roman" pitchFamily="18" charset="0"/>
              </a:rPr>
              <a:t>: </a:t>
            </a:r>
            <a:r>
              <a:rPr lang="en-US" sz="2400" dirty="0" err="1">
                <a:cs typeface="Times New Roman" pitchFamily="18" charset="0"/>
              </a:rPr>
              <a:t>Anaemia</a:t>
            </a:r>
            <a:r>
              <a:rPr lang="en-US" sz="2400" dirty="0">
                <a:cs typeface="Times New Roman" pitchFamily="18" charset="0"/>
              </a:rPr>
              <a:t>, Amenorrhea</a:t>
            </a:r>
          </a:p>
          <a:p>
            <a:pPr>
              <a:lnSpc>
                <a:spcPct val="90000"/>
              </a:lnSpc>
              <a:buFont typeface="Arial" pitchFamily="34" charset="0"/>
              <a:buChar char="•"/>
            </a:pPr>
            <a:r>
              <a:rPr lang="en-US" sz="2400" b="1" dirty="0">
                <a:cs typeface="Times New Roman" pitchFamily="18" charset="0"/>
              </a:rPr>
              <a:t>B</a:t>
            </a:r>
            <a:r>
              <a:rPr lang="en-US" sz="2400" dirty="0">
                <a:cs typeface="Times New Roman" pitchFamily="18" charset="0"/>
              </a:rPr>
              <a:t>: basophilic stippling(blue gums), </a:t>
            </a:r>
            <a:r>
              <a:rPr lang="en-US" sz="2400" dirty="0" err="1">
                <a:cs typeface="Times New Roman" pitchFamily="18" charset="0"/>
              </a:rPr>
              <a:t>burtonian</a:t>
            </a:r>
            <a:r>
              <a:rPr lang="en-US" sz="2400" dirty="0">
                <a:cs typeface="Times New Roman" pitchFamily="18" charset="0"/>
              </a:rPr>
              <a:t> line</a:t>
            </a:r>
          </a:p>
          <a:p>
            <a:pPr>
              <a:lnSpc>
                <a:spcPct val="90000"/>
              </a:lnSpc>
              <a:buFont typeface="Arial" pitchFamily="34" charset="0"/>
              <a:buChar char="•"/>
            </a:pPr>
            <a:r>
              <a:rPr lang="en-US" sz="2400" b="1" dirty="0">
                <a:cs typeface="Times New Roman" pitchFamily="18" charset="0"/>
              </a:rPr>
              <a:t>C</a:t>
            </a:r>
            <a:r>
              <a:rPr lang="en-US" sz="2400" dirty="0">
                <a:cs typeface="Times New Roman" pitchFamily="18" charset="0"/>
              </a:rPr>
              <a:t>: constipation, colic</a:t>
            </a:r>
          </a:p>
          <a:p>
            <a:pPr>
              <a:lnSpc>
                <a:spcPct val="90000"/>
              </a:lnSpc>
              <a:buFont typeface="Arial" pitchFamily="34" charset="0"/>
              <a:buChar char="•"/>
            </a:pPr>
            <a:r>
              <a:rPr lang="en-US" sz="2400" b="1" dirty="0">
                <a:cs typeface="Times New Roman" pitchFamily="18" charset="0"/>
              </a:rPr>
              <a:t>D</a:t>
            </a:r>
            <a:r>
              <a:rPr lang="en-US" sz="2400" dirty="0">
                <a:cs typeface="Times New Roman" pitchFamily="18" charset="0"/>
              </a:rPr>
              <a:t>:Drop(wrist/foot)</a:t>
            </a:r>
          </a:p>
          <a:p>
            <a:pPr>
              <a:lnSpc>
                <a:spcPct val="90000"/>
              </a:lnSpc>
              <a:buFont typeface="Arial" pitchFamily="34" charset="0"/>
              <a:buChar char="•"/>
            </a:pPr>
            <a:r>
              <a:rPr lang="en-US" sz="2400" b="1" dirty="0">
                <a:cs typeface="Times New Roman" pitchFamily="18" charset="0"/>
              </a:rPr>
              <a:t>E</a:t>
            </a:r>
            <a:r>
              <a:rPr lang="en-US" sz="2400" dirty="0">
                <a:cs typeface="Times New Roman" pitchFamily="18" charset="0"/>
              </a:rPr>
              <a:t>: encephalopathy(m/c in children)</a:t>
            </a:r>
          </a:p>
          <a:p>
            <a:pPr>
              <a:lnSpc>
                <a:spcPct val="90000"/>
              </a:lnSpc>
              <a:buFont typeface="Arial" pitchFamily="34" charset="0"/>
              <a:buChar char="•"/>
            </a:pPr>
            <a:r>
              <a:rPr lang="en-US" sz="2400" b="1" dirty="0">
                <a:cs typeface="Times New Roman" pitchFamily="18" charset="0"/>
              </a:rPr>
              <a:t>P: </a:t>
            </a:r>
            <a:r>
              <a:rPr lang="en-US" sz="2400" dirty="0">
                <a:cs typeface="Times New Roman" pitchFamily="18" charset="0"/>
              </a:rPr>
              <a:t>paleness of face(earliest and consistent)</a:t>
            </a:r>
          </a:p>
          <a:p>
            <a:pPr>
              <a:lnSpc>
                <a:spcPct val="90000"/>
              </a:lnSpc>
              <a:buFont typeface="Arial" pitchFamily="34" charset="0"/>
              <a:buChar char="•"/>
            </a:pPr>
            <a:r>
              <a:rPr lang="en-US" sz="2400" b="1" dirty="0">
                <a:cs typeface="Times New Roman" pitchFamily="18" charset="0"/>
              </a:rPr>
              <a:t>S</a:t>
            </a:r>
            <a:r>
              <a:rPr lang="en-US" sz="2400" dirty="0">
                <a:cs typeface="Times New Roman" pitchFamily="18" charset="0"/>
              </a:rPr>
              <a:t>: sterility</a:t>
            </a:r>
          </a:p>
          <a:p>
            <a:endParaRPr lang="en-US" dirty="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457200"/>
            <a:ext cx="7696200" cy="1431925"/>
          </a:xfrm>
        </p:spPr>
        <p:txBody>
          <a:bodyPr anchor="ctr"/>
          <a:lstStyle/>
          <a:p>
            <a:r>
              <a:rPr lang="en-US"/>
              <a:t>Facts about lead poisoning</a:t>
            </a:r>
          </a:p>
        </p:txBody>
      </p:sp>
      <p:sp>
        <p:nvSpPr>
          <p:cNvPr id="4" name="Date Placeholder 3"/>
          <p:cNvSpPr>
            <a:spLocks noGrp="1"/>
          </p:cNvSpPr>
          <p:nvPr>
            <p:ph type="dt" sz="half" idx="10"/>
          </p:nvPr>
        </p:nvSpPr>
        <p:spPr/>
        <p:txBody>
          <a:bodyPr/>
          <a:lstStyle/>
          <a:p>
            <a:fld id="{765DAC43-1D3E-4E2E-A973-4A3058B11D07}"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32</a:t>
            </a:fld>
            <a:endParaRPr lang="en-US"/>
          </a:p>
        </p:txBody>
      </p:sp>
      <p:sp>
        <p:nvSpPr>
          <p:cNvPr id="35843" name="Rectangle 3"/>
          <p:cNvSpPr>
            <a:spLocks noGrp="1" noChangeArrowheads="1"/>
          </p:cNvSpPr>
          <p:nvPr>
            <p:ph sz="quarter" idx="1"/>
          </p:nvPr>
        </p:nvSpPr>
        <p:spPr>
          <a:xfrm>
            <a:off x="1066800" y="1981200"/>
            <a:ext cx="7239000" cy="4114800"/>
          </a:xfrm>
        </p:spPr>
        <p:txBody>
          <a:bodyPr>
            <a:normAutofit/>
          </a:bodyPr>
          <a:lstStyle/>
          <a:p>
            <a:r>
              <a:rPr lang="en-US" sz="2400" dirty="0"/>
              <a:t>The human groups most at risk of lead poisoning are fetuses and children under the age of seven</a:t>
            </a:r>
          </a:p>
          <a:p>
            <a:r>
              <a:rPr lang="en-US" sz="2400" dirty="0"/>
              <a:t>Episodes of lead poisoning were recorded through the middle ages and even until recent times</a:t>
            </a:r>
          </a:p>
          <a:p>
            <a:r>
              <a:rPr lang="en-US" sz="2400" dirty="0"/>
              <a:t>A recent study in Mexico indicated that pregnant women can decrease the lead levels in their blood and presumably in the blood of their developing fetus by taking calcium supplements.</a:t>
            </a:r>
          </a:p>
          <a:p>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fld id="{B618C2B4-C453-4AA4-8695-E7CC1F40CE73}"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33</a:t>
            </a:fld>
            <a:endParaRPr lang="en-US"/>
          </a:p>
        </p:txBody>
      </p:sp>
      <p:sp>
        <p:nvSpPr>
          <p:cNvPr id="2" name="Content Placeholder 1"/>
          <p:cNvSpPr>
            <a:spLocks noGrp="1"/>
          </p:cNvSpPr>
          <p:nvPr>
            <p:ph sz="quarter" idx="1"/>
          </p:nvPr>
        </p:nvSpPr>
        <p:spPr/>
        <p:txBody>
          <a:bodyPr/>
          <a:lstStyle/>
          <a:p>
            <a:pPr>
              <a:lnSpc>
                <a:spcPct val="90000"/>
              </a:lnSpc>
              <a:buClr>
                <a:srgbClr val="00B050"/>
              </a:buClr>
              <a:buFont typeface="Wingdings" pitchFamily="2" charset="2"/>
              <a:buChar char="Ø"/>
            </a:pPr>
            <a:endParaRPr lang="en-US" sz="2800" b="1" u="sng" dirty="0">
              <a:latin typeface="Perpetua" pitchFamily="18" charset="0"/>
              <a:cs typeface="Times New Roman" pitchFamily="18" charset="0"/>
            </a:endParaRPr>
          </a:p>
          <a:p>
            <a:pPr>
              <a:lnSpc>
                <a:spcPct val="90000"/>
              </a:lnSpc>
              <a:buClr>
                <a:srgbClr val="00B050"/>
              </a:buClr>
              <a:buFont typeface="Wingdings" pitchFamily="2" charset="2"/>
              <a:buChar char="Ø"/>
            </a:pPr>
            <a:r>
              <a:rPr lang="en-US" sz="2800" b="1" u="sng" dirty="0">
                <a:latin typeface="Perpetua" pitchFamily="18" charset="0"/>
                <a:cs typeface="Times New Roman" pitchFamily="18" charset="0"/>
              </a:rPr>
              <a:t>Fatal Dose –  </a:t>
            </a:r>
          </a:p>
          <a:p>
            <a:pPr>
              <a:lnSpc>
                <a:spcPct val="90000"/>
              </a:lnSpc>
              <a:buClr>
                <a:srgbClr val="00B050"/>
              </a:buClr>
              <a:buNone/>
            </a:pPr>
            <a:r>
              <a:rPr lang="en-US" sz="2800" b="1" dirty="0">
                <a:latin typeface="Perpetua" pitchFamily="18" charset="0"/>
                <a:cs typeface="Times New Roman" pitchFamily="18" charset="0"/>
              </a:rPr>
              <a:t>			-</a:t>
            </a:r>
            <a:r>
              <a:rPr lang="en-US" sz="2800" dirty="0">
                <a:latin typeface="Perpetua" pitchFamily="18" charset="0"/>
                <a:cs typeface="Times New Roman" pitchFamily="18" charset="0"/>
              </a:rPr>
              <a:t>Absorbed Lead – 0.5 gm</a:t>
            </a:r>
          </a:p>
          <a:p>
            <a:pPr>
              <a:lnSpc>
                <a:spcPct val="90000"/>
              </a:lnSpc>
              <a:buClr>
                <a:srgbClr val="00B050"/>
              </a:buClr>
              <a:buNone/>
            </a:pPr>
            <a:r>
              <a:rPr lang="en-US" sz="2800" dirty="0">
                <a:latin typeface="Perpetua" pitchFamily="18" charset="0"/>
                <a:cs typeface="Times New Roman" pitchFamily="18" charset="0"/>
              </a:rPr>
              <a:t>			-Acetate – 20 gm</a:t>
            </a:r>
          </a:p>
          <a:p>
            <a:pPr>
              <a:lnSpc>
                <a:spcPct val="90000"/>
              </a:lnSpc>
              <a:buClr>
                <a:srgbClr val="00B050"/>
              </a:buClr>
              <a:buNone/>
            </a:pPr>
            <a:r>
              <a:rPr lang="en-US" sz="2800" dirty="0">
                <a:latin typeface="Perpetua" pitchFamily="18" charset="0"/>
                <a:cs typeface="Times New Roman" pitchFamily="18" charset="0"/>
              </a:rPr>
              <a:t>			-Carbonate – 4 gm</a:t>
            </a:r>
          </a:p>
          <a:p>
            <a:pPr>
              <a:lnSpc>
                <a:spcPct val="90000"/>
              </a:lnSpc>
              <a:buClr>
                <a:srgbClr val="00B050"/>
              </a:buClr>
              <a:buNone/>
            </a:pPr>
            <a:endParaRPr lang="en-US" sz="2800" dirty="0">
              <a:latin typeface="Perpetua" pitchFamily="18" charset="0"/>
              <a:cs typeface="Times New Roman" pitchFamily="18" charset="0"/>
            </a:endParaRPr>
          </a:p>
          <a:p>
            <a:pPr algn="just">
              <a:lnSpc>
                <a:spcPct val="90000"/>
              </a:lnSpc>
              <a:buClr>
                <a:srgbClr val="00B050"/>
              </a:buClr>
              <a:buFont typeface="Wingdings" pitchFamily="2" charset="2"/>
              <a:buChar char="Ø"/>
            </a:pPr>
            <a:r>
              <a:rPr lang="en-US" sz="2800" b="1" u="sng" dirty="0">
                <a:latin typeface="Perpetua" pitchFamily="18" charset="0"/>
                <a:cs typeface="Times New Roman" pitchFamily="18" charset="0"/>
              </a:rPr>
              <a:t>Fatal Period –</a:t>
            </a:r>
            <a:r>
              <a:rPr lang="en-US" sz="2800" dirty="0">
                <a:latin typeface="Perpetua" pitchFamily="18" charset="0"/>
                <a:cs typeface="Times New Roman" pitchFamily="18" charset="0"/>
              </a:rPr>
              <a:t>  2</a:t>
            </a:r>
            <a:r>
              <a:rPr lang="en-US" sz="2800" baseline="30000" dirty="0">
                <a:latin typeface="Perpetua" pitchFamily="18" charset="0"/>
                <a:cs typeface="Times New Roman" pitchFamily="18" charset="0"/>
              </a:rPr>
              <a:t>nd</a:t>
            </a:r>
            <a:r>
              <a:rPr lang="en-US" sz="2800" dirty="0">
                <a:latin typeface="Perpetua" pitchFamily="18" charset="0"/>
                <a:cs typeface="Times New Roman" pitchFamily="18" charset="0"/>
              </a:rPr>
              <a:t> – 3rd day</a:t>
            </a:r>
            <a:r>
              <a:rPr lang="en-US" sz="2800" b="1" u="sng" dirty="0">
                <a:latin typeface="Perpetua" pitchFamily="18" charset="0"/>
                <a:cs typeface="Times New Roman" pitchFamily="18" charset="0"/>
              </a:rPr>
              <a:t> </a:t>
            </a:r>
          </a:p>
          <a:p>
            <a:pPr marL="274320" lvl="1" indent="-274320" algn="just">
              <a:lnSpc>
                <a:spcPct val="90000"/>
              </a:lnSpc>
              <a:spcBef>
                <a:spcPts val="580"/>
              </a:spcBef>
              <a:buClr>
                <a:srgbClr val="00B050"/>
              </a:buClr>
              <a:buFont typeface="Wingdings" pitchFamily="2" charset="2"/>
              <a:buChar char="Ø"/>
            </a:pPr>
            <a:r>
              <a:rPr lang="en-US" dirty="0">
                <a:cs typeface="Times New Roman" pitchFamily="18" charset="0"/>
              </a:rPr>
              <a:t>Biological half-life of lead in bone is 10-20 years, while half life of lead in soft tissues is several months</a:t>
            </a:r>
          </a:p>
          <a:p>
            <a:pPr algn="just">
              <a:lnSpc>
                <a:spcPct val="90000"/>
              </a:lnSpc>
              <a:buClr>
                <a:srgbClr val="00B050"/>
              </a:buClr>
              <a:buFont typeface="Wingdings" pitchFamily="2" charset="2"/>
              <a:buChar char="Ø"/>
            </a:pPr>
            <a:endParaRPr lang="en-GB" sz="2800" dirty="0">
              <a:latin typeface="Perpetua" pitchFamily="18" charset="0"/>
              <a:cs typeface="Times New Roman" pitchFamily="18" charset="0"/>
            </a:endParaRPr>
          </a:p>
          <a:p>
            <a:pPr algn="just">
              <a:lnSpc>
                <a:spcPct val="90000"/>
              </a:lnSpc>
              <a:buClr>
                <a:srgbClr val="00B050"/>
              </a:buClr>
              <a:buNone/>
            </a:pPr>
            <a:endParaRPr lang="en-GB" sz="2800" dirty="0">
              <a:latin typeface="Perpetua" pitchFamily="18" charset="0"/>
              <a:cs typeface="Times New Roman" pitchFamily="18" charset="0"/>
            </a:endParaRPr>
          </a:p>
          <a:p>
            <a:pPr algn="just">
              <a:lnSpc>
                <a:spcPct val="90000"/>
              </a:lnSpc>
              <a:buClr>
                <a:srgbClr val="00B050"/>
              </a:buClr>
              <a:buNone/>
            </a:pPr>
            <a:endParaRPr lang="en-GB" sz="2800" dirty="0">
              <a:latin typeface="Perpetua" pitchFamily="18" charset="0"/>
              <a:cs typeface="Times New Roman" pitchFamily="18" charset="0"/>
            </a:endParaRPr>
          </a:p>
          <a:p>
            <a:pPr>
              <a:buClr>
                <a:srgbClr val="00B050"/>
              </a:buClr>
              <a:buFont typeface="Wingdings" pitchFamily="2" charset="2"/>
              <a:buChar char="Ø"/>
            </a:pPr>
            <a:endParaRPr lang="en-GB" sz="2800" dirty="0">
              <a:latin typeface="Perpetua" pitchFamily="18" charset="0"/>
              <a:cs typeface="Times New Roman" pitchFamily="18" charset="0"/>
            </a:endParaRPr>
          </a:p>
          <a:p>
            <a:pPr>
              <a:lnSpc>
                <a:spcPct val="90000"/>
              </a:lnSpc>
              <a:buClr>
                <a:srgbClr val="00B050"/>
              </a:buClr>
              <a:buNone/>
            </a:pPr>
            <a:endParaRPr lang="en-US" sz="2800" b="1" u="sng" dirty="0">
              <a:latin typeface="Perpetua" pitchFamily="18" charset="0"/>
              <a:cs typeface="Times New Roman" pitchFamily="18" charset="0"/>
            </a:endParaRPr>
          </a:p>
          <a:p>
            <a:pPr lvl="3">
              <a:lnSpc>
                <a:spcPct val="90000"/>
              </a:lnSpc>
              <a:buClr>
                <a:srgbClr val="00B050"/>
              </a:buClr>
              <a:buNone/>
            </a:pPr>
            <a:endParaRPr lang="en-US" sz="2800" dirty="0">
              <a:latin typeface="Perpetua" pitchFamily="18" charset="0"/>
              <a:cs typeface="Times New Roman" pitchFamily="18" charset="0"/>
            </a:endParaRPr>
          </a:p>
          <a:p>
            <a:pPr lvl="3">
              <a:lnSpc>
                <a:spcPct val="90000"/>
              </a:lnSpc>
              <a:buClr>
                <a:srgbClr val="00B050"/>
              </a:buClr>
              <a:buNone/>
            </a:pPr>
            <a:endParaRPr lang="en-US" sz="2800" dirty="0">
              <a:latin typeface="Perpetua" pitchFamily="18" charset="0"/>
              <a:cs typeface="Times New Roman" pitchFamily="18" charset="0"/>
            </a:endParaRPr>
          </a:p>
          <a:p>
            <a:endParaRPr lang="en-US" dirty="0">
              <a:latin typeface="Perpetua"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Treatment</a:t>
            </a:r>
            <a:br>
              <a:rPr lang="en-US" dirty="0"/>
            </a:br>
            <a:endParaRPr lang="en-US" dirty="0"/>
          </a:p>
        </p:txBody>
      </p:sp>
      <p:sp>
        <p:nvSpPr>
          <p:cNvPr id="4" name="Date Placeholder 3"/>
          <p:cNvSpPr>
            <a:spLocks noGrp="1"/>
          </p:cNvSpPr>
          <p:nvPr>
            <p:ph type="dt" sz="half" idx="10"/>
          </p:nvPr>
        </p:nvSpPr>
        <p:spPr/>
        <p:txBody>
          <a:bodyPr/>
          <a:lstStyle/>
          <a:p>
            <a:fld id="{E5F4F0D7-7FC1-4ABE-8775-BDC65F388117}"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34</a:t>
            </a:fld>
            <a:endParaRPr lang="en-US"/>
          </a:p>
        </p:txBody>
      </p:sp>
      <p:sp>
        <p:nvSpPr>
          <p:cNvPr id="2" name="Content Placeholder 1"/>
          <p:cNvSpPr>
            <a:spLocks noGrp="1"/>
          </p:cNvSpPr>
          <p:nvPr>
            <p:ph sz="quarter" idx="1"/>
          </p:nvPr>
        </p:nvSpPr>
        <p:spPr/>
        <p:txBody>
          <a:bodyPr/>
          <a:lstStyle/>
          <a:p>
            <a:pPr marL="514350" indent="-514350" algn="just">
              <a:buAutoNum type="arabicParenBoth"/>
            </a:pPr>
            <a:r>
              <a:rPr lang="en-US" sz="2800" dirty="0">
                <a:latin typeface="Perpetua" pitchFamily="18" charset="0"/>
                <a:cs typeface="Times New Roman" pitchFamily="18" charset="0"/>
              </a:rPr>
              <a:t>Remove from exposure</a:t>
            </a:r>
          </a:p>
          <a:p>
            <a:pPr marL="514350" indent="-514350" algn="just">
              <a:buAutoNum type="arabicParenBoth"/>
            </a:pPr>
            <a:r>
              <a:rPr lang="en-US" sz="2800" dirty="0">
                <a:latin typeface="Perpetua" pitchFamily="18" charset="0"/>
                <a:cs typeface="Times New Roman" pitchFamily="18" charset="0"/>
              </a:rPr>
              <a:t>Stomach Wash- 1% Mg2(SO4)3/ Na2(SO4)</a:t>
            </a:r>
          </a:p>
          <a:p>
            <a:pPr marL="514350" indent="-514350" algn="just">
              <a:buAutoNum type="arabicParenBoth"/>
            </a:pPr>
            <a:r>
              <a:rPr lang="en-US" sz="2800" dirty="0">
                <a:latin typeface="Perpetua" pitchFamily="18" charset="0"/>
                <a:cs typeface="Times New Roman" pitchFamily="18" charset="0"/>
              </a:rPr>
              <a:t>Milk/Egg White/ Barley Water</a:t>
            </a:r>
          </a:p>
          <a:p>
            <a:pPr marL="514350" indent="-514350" algn="just">
              <a:buAutoNum type="arabicParenBoth"/>
            </a:pPr>
            <a:r>
              <a:rPr lang="en-US" sz="2800" dirty="0">
                <a:latin typeface="Perpetua" pitchFamily="18" charset="0"/>
                <a:cs typeface="Times New Roman" pitchFamily="18" charset="0"/>
              </a:rPr>
              <a:t>CaNa2EDTA</a:t>
            </a:r>
          </a:p>
          <a:p>
            <a:pPr marL="514350" indent="-514350" algn="just">
              <a:buAutoNum type="arabicParenBoth"/>
            </a:pPr>
            <a:r>
              <a:rPr lang="en-US" sz="2800" dirty="0">
                <a:latin typeface="Perpetua" pitchFamily="18" charset="0"/>
                <a:cs typeface="Times New Roman" pitchFamily="18" charset="0"/>
              </a:rPr>
              <a:t> 2,3-dimercaptopropanol (</a:t>
            </a:r>
            <a:r>
              <a:rPr lang="en-US" sz="2800" dirty="0" err="1">
                <a:latin typeface="Perpetua" pitchFamily="18" charset="0"/>
                <a:cs typeface="Times New Roman" pitchFamily="18" charset="0"/>
              </a:rPr>
              <a:t>Dimercaprol</a:t>
            </a:r>
            <a:r>
              <a:rPr lang="en-US" sz="2800" dirty="0">
                <a:latin typeface="Perpetua" pitchFamily="18" charset="0"/>
                <a:cs typeface="Times New Roman" pitchFamily="18" charset="0"/>
              </a:rPr>
              <a:t>, BAL)</a:t>
            </a:r>
          </a:p>
          <a:p>
            <a:pPr marL="514350" indent="-514350" algn="just">
              <a:buFont typeface="Arial" pitchFamily="34" charset="0"/>
              <a:buAutoNum type="arabicParenBoth"/>
            </a:pPr>
            <a:r>
              <a:rPr lang="en-US" sz="2800" dirty="0">
                <a:latin typeface="Perpetua" pitchFamily="18" charset="0"/>
                <a:cs typeface="Times New Roman" pitchFamily="18" charset="0"/>
              </a:rPr>
              <a:t>2,3-dimercaptosuccinic acid (</a:t>
            </a:r>
            <a:r>
              <a:rPr lang="en-US" sz="2800" dirty="0" err="1">
                <a:latin typeface="Perpetua" pitchFamily="18" charset="0"/>
                <a:cs typeface="Times New Roman" pitchFamily="18" charset="0"/>
              </a:rPr>
              <a:t>Succimer</a:t>
            </a:r>
            <a:r>
              <a:rPr lang="en-US" sz="2800" dirty="0">
                <a:latin typeface="Perpetua" pitchFamily="18" charset="0"/>
                <a:cs typeface="Times New Roman" pitchFamily="18" charset="0"/>
              </a:rPr>
              <a:t>)</a:t>
            </a:r>
          </a:p>
          <a:p>
            <a:pPr marL="514350" indent="-514350" algn="just">
              <a:buFont typeface="Arial" pitchFamily="34" charset="0"/>
              <a:buAutoNum type="arabicParenBoth"/>
            </a:pPr>
            <a:r>
              <a:rPr lang="en-US" sz="2800" dirty="0">
                <a:latin typeface="Perpetua" pitchFamily="18" charset="0"/>
                <a:cs typeface="Times New Roman" pitchFamily="18" charset="0"/>
              </a:rPr>
              <a:t>High dose of </a:t>
            </a:r>
            <a:r>
              <a:rPr lang="en-US" sz="2800" dirty="0" err="1">
                <a:latin typeface="Perpetua" pitchFamily="18" charset="0"/>
                <a:cs typeface="Times New Roman" pitchFamily="18" charset="0"/>
              </a:rPr>
              <a:t>Vit</a:t>
            </a:r>
            <a:r>
              <a:rPr lang="en-US" sz="2800" dirty="0">
                <a:latin typeface="Perpetua" pitchFamily="18" charset="0"/>
                <a:cs typeface="Times New Roman" pitchFamily="18" charset="0"/>
              </a:rPr>
              <a:t>. D</a:t>
            </a:r>
          </a:p>
          <a:p>
            <a:pPr marL="514350" indent="-514350" algn="just">
              <a:buAutoNum type="arabicParenBoth"/>
            </a:pPr>
            <a:endParaRPr lang="en-US" sz="2800" dirty="0">
              <a:latin typeface="Perpetua" pitchFamily="18" charset="0"/>
              <a:cs typeface="Times New Roman" pitchFamily="18" charset="0"/>
            </a:endParaRPr>
          </a:p>
          <a:p>
            <a:pPr marL="514350" indent="-514350" algn="just">
              <a:buAutoNum type="arabicParenBoth"/>
            </a:pPr>
            <a:endParaRPr lang="en-US" sz="2800" dirty="0">
              <a:latin typeface="Perpetua" pitchFamily="18" charset="0"/>
              <a:cs typeface="Times New Roman" pitchFamily="18" charset="0"/>
            </a:endParaRPr>
          </a:p>
          <a:p>
            <a:pPr marL="514350" indent="-514350" algn="just">
              <a:buAutoNum type="arabicParenBoth"/>
            </a:pPr>
            <a:endParaRPr lang="en-US" sz="2800" dirty="0">
              <a:latin typeface="Perpetua" pitchFamily="18" charset="0"/>
              <a:cs typeface="Times New Roman" pitchFamily="18" charset="0"/>
            </a:endParaRPr>
          </a:p>
          <a:p>
            <a:pPr algn="just">
              <a:buNone/>
            </a:pPr>
            <a:endParaRPr lang="en-GB" sz="2800" dirty="0">
              <a:latin typeface="Perpetua" pitchFamily="18" charset="0"/>
              <a:cs typeface="Times New Roman" pitchFamily="18" charset="0"/>
            </a:endParaRPr>
          </a:p>
          <a:p>
            <a:pPr>
              <a:lnSpc>
                <a:spcPct val="90000"/>
              </a:lnSpc>
              <a:buClr>
                <a:srgbClr val="00B050"/>
              </a:buClr>
              <a:buNone/>
            </a:pPr>
            <a:endParaRPr lang="en-US" sz="2800" b="1" u="sng" dirty="0">
              <a:latin typeface="Perpetua" pitchFamily="18" charset="0"/>
              <a:cs typeface="Times New Roman" pitchFamily="18" charset="0"/>
            </a:endParaRPr>
          </a:p>
          <a:p>
            <a:pPr lvl="3">
              <a:lnSpc>
                <a:spcPct val="90000"/>
              </a:lnSpc>
              <a:buClr>
                <a:srgbClr val="00B050"/>
              </a:buClr>
              <a:buNone/>
            </a:pPr>
            <a:endParaRPr lang="en-US" sz="2800" dirty="0">
              <a:latin typeface="Perpetua" pitchFamily="18" charset="0"/>
              <a:cs typeface="Times New Roman" pitchFamily="18" charset="0"/>
            </a:endParaRPr>
          </a:p>
          <a:p>
            <a:pPr lvl="3">
              <a:lnSpc>
                <a:spcPct val="90000"/>
              </a:lnSpc>
              <a:buClr>
                <a:srgbClr val="00B050"/>
              </a:buClr>
              <a:buNone/>
            </a:pPr>
            <a:endParaRPr lang="en-US" sz="2800" dirty="0">
              <a:latin typeface="Perpetua" pitchFamily="18" charset="0"/>
              <a:cs typeface="Times New Roman" pitchFamily="18" charset="0"/>
            </a:endParaRPr>
          </a:p>
          <a:p>
            <a:endParaRPr lang="en-US" dirty="0">
              <a:latin typeface="Perpetua"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438400" y="2719388"/>
            <a:ext cx="6096000" cy="1189037"/>
          </a:xfrm>
        </p:spPr>
        <p:txBody>
          <a:bodyPr>
            <a:normAutofit fontScale="90000"/>
          </a:bodyPr>
          <a:lstStyle/>
          <a:p>
            <a:pPr fontAlgn="auto">
              <a:spcAft>
                <a:spcPts val="0"/>
              </a:spcAft>
              <a:defRPr/>
            </a:pPr>
            <a:r>
              <a:rPr lang="en-US" sz="7200" dirty="0"/>
              <a:t>Cadmium </a:t>
            </a:r>
            <a:br>
              <a:rPr lang="en-US" sz="7200" dirty="0"/>
            </a:br>
            <a:r>
              <a:rPr lang="en-US" sz="7200" dirty="0"/>
              <a:t>At num 48</a:t>
            </a:r>
          </a:p>
        </p:txBody>
      </p:sp>
      <p:sp>
        <p:nvSpPr>
          <p:cNvPr id="4" name="Date Placeholder 3"/>
          <p:cNvSpPr>
            <a:spLocks noGrp="1"/>
          </p:cNvSpPr>
          <p:nvPr>
            <p:ph type="dt" sz="half" idx="10"/>
          </p:nvPr>
        </p:nvSpPr>
        <p:spPr/>
        <p:txBody>
          <a:bodyPr/>
          <a:lstStyle/>
          <a:p>
            <a:fld id="{572F6E58-4609-470F-AB43-48361323E5B4}"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35</a:t>
            </a:fld>
            <a:endParaRPr lang="en-US"/>
          </a:p>
        </p:txBody>
      </p:sp>
      <p:pic>
        <p:nvPicPr>
          <p:cNvPr id="3" name="Picture 3"/>
          <p:cNvPicPr>
            <a:picLocks noChangeAspect="1" noChangeArrowheads="1"/>
          </p:cNvPicPr>
          <p:nvPr/>
        </p:nvPicPr>
        <p:blipFill>
          <a:blip r:embed="rId2" cstate="print"/>
          <a:srcRect l="19231"/>
          <a:stretch>
            <a:fillRect/>
          </a:stretch>
        </p:blipFill>
        <p:spPr bwMode="auto">
          <a:xfrm>
            <a:off x="7162800" y="2743200"/>
            <a:ext cx="1600200" cy="12192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762000"/>
            <a:ext cx="6096000" cy="762000"/>
          </a:xfrm>
        </p:spPr>
        <p:txBody>
          <a:bodyPr>
            <a:normAutofit/>
          </a:bodyPr>
          <a:lstStyle/>
          <a:p>
            <a:pPr fontAlgn="auto">
              <a:spcAft>
                <a:spcPts val="0"/>
              </a:spcAft>
              <a:defRPr/>
            </a:pPr>
            <a:r>
              <a:rPr lang="en-US" dirty="0"/>
              <a:t>Cadmium </a:t>
            </a:r>
          </a:p>
        </p:txBody>
      </p:sp>
      <p:sp>
        <p:nvSpPr>
          <p:cNvPr id="4" name="Date Placeholder 3"/>
          <p:cNvSpPr>
            <a:spLocks noGrp="1"/>
          </p:cNvSpPr>
          <p:nvPr>
            <p:ph type="dt" sz="half" idx="10"/>
          </p:nvPr>
        </p:nvSpPr>
        <p:spPr/>
        <p:txBody>
          <a:bodyPr/>
          <a:lstStyle/>
          <a:p>
            <a:fld id="{6F482F9A-CA14-4D7D-903D-F33ACBAD97E3}"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36</a:t>
            </a:fld>
            <a:endParaRPr lang="en-US"/>
          </a:p>
        </p:txBody>
      </p:sp>
      <p:sp>
        <p:nvSpPr>
          <p:cNvPr id="69635" name="Rectangle 3"/>
          <p:cNvSpPr>
            <a:spLocks noGrp="1" noChangeArrowheads="1"/>
          </p:cNvSpPr>
          <p:nvPr>
            <p:ph sz="quarter" idx="1"/>
          </p:nvPr>
        </p:nvSpPr>
        <p:spPr>
          <a:xfrm>
            <a:off x="533400" y="1524000"/>
            <a:ext cx="8077200" cy="4114800"/>
          </a:xfrm>
        </p:spPr>
        <p:txBody>
          <a:bodyPr>
            <a:normAutofit fontScale="92500" lnSpcReduction="10000"/>
          </a:bodyPr>
          <a:lstStyle/>
          <a:p>
            <a:pPr marL="274320" indent="-274320" fontAlgn="auto">
              <a:spcAft>
                <a:spcPts val="0"/>
              </a:spcAft>
              <a:buClr>
                <a:schemeClr val="accent3"/>
              </a:buClr>
              <a:buFont typeface="Wingdings 2"/>
              <a:buChar char=""/>
              <a:defRPr/>
            </a:pPr>
            <a:r>
              <a:rPr lang="en-US" sz="2800" dirty="0"/>
              <a:t>Cadmium lies in the same subgroup of the periodic table as zinc and mercury, but is more similar to zinc </a:t>
            </a:r>
          </a:p>
          <a:p>
            <a:pPr>
              <a:buClr>
                <a:schemeClr val="accent3"/>
              </a:buClr>
              <a:defRPr/>
            </a:pPr>
            <a:r>
              <a:rPr lang="en-US" sz="2800" dirty="0">
                <a:cs typeface="Times New Roman" pitchFamily="18" charset="0"/>
              </a:rPr>
              <a:t>Cadmium is a soft, bluish-white metal and is easily cut with a knife. It is similar in many respects to zinc.</a:t>
            </a:r>
            <a:endParaRPr lang="en-US" sz="2800" dirty="0"/>
          </a:p>
          <a:p>
            <a:pPr marL="274320" indent="-274320" fontAlgn="auto">
              <a:spcAft>
                <a:spcPts val="0"/>
              </a:spcAft>
              <a:buClr>
                <a:schemeClr val="accent3"/>
              </a:buClr>
              <a:buFont typeface="Wingdings 2"/>
              <a:buChar char=""/>
              <a:defRPr/>
            </a:pPr>
            <a:r>
              <a:rPr lang="en-US" sz="2800" dirty="0"/>
              <a:t>Coal burning is the main source of environmental cadmium</a:t>
            </a:r>
          </a:p>
          <a:p>
            <a:pPr marL="274320" indent="-274320" fontAlgn="auto">
              <a:spcAft>
                <a:spcPts val="0"/>
              </a:spcAft>
              <a:buClr>
                <a:schemeClr val="accent3"/>
              </a:buClr>
              <a:buFont typeface="Wingdings 2"/>
              <a:buChar char=""/>
              <a:defRPr/>
            </a:pPr>
            <a:r>
              <a:rPr lang="en-US" sz="2800" dirty="0"/>
              <a:t>Incineration of wastes containing cadmium is an important source of the metal in the environment</a:t>
            </a:r>
          </a:p>
          <a:p>
            <a:pPr marL="274320" indent="-274320" fontAlgn="auto">
              <a:spcAft>
                <a:spcPts val="0"/>
              </a:spcAft>
              <a:buClr>
                <a:schemeClr val="accent3"/>
              </a:buClr>
              <a:buFont typeface="Wingdings 2"/>
              <a:buChar char=""/>
              <a:defRPr/>
            </a:pPr>
            <a:r>
              <a:rPr lang="en-US" sz="2800" dirty="0"/>
              <a:t>Cadmium is most toxic in its ionic form unlike mercury </a:t>
            </a:r>
          </a:p>
          <a:p>
            <a:pPr marL="274320" indent="-274320" fontAlgn="auto">
              <a:spcAft>
                <a:spcPts val="0"/>
              </a:spcAft>
              <a:buClr>
                <a:schemeClr val="accent3"/>
              </a:buClr>
              <a:buFont typeface="Wingdings" pitchFamily="2" charset="2"/>
              <a:buNone/>
              <a:defRPr/>
            </a:pPr>
            <a:r>
              <a:rPr lang="en-US" sz="2800" dirty="0"/>
              <a:t>    Note: Mercury is most toxic in vapor form and lead, cadmium and arsenic are most toxic in their ionic forms.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A4200CE-DA36-48A1-B0D2-89498F3A32C3}"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37</a:t>
            </a:fld>
            <a:endParaRPr lang="en-US"/>
          </a:p>
        </p:txBody>
      </p:sp>
      <p:sp>
        <p:nvSpPr>
          <p:cNvPr id="2" name="Content Placeholder 1"/>
          <p:cNvSpPr>
            <a:spLocks noGrp="1"/>
          </p:cNvSpPr>
          <p:nvPr>
            <p:ph sz="quarter" idx="4294967295"/>
          </p:nvPr>
        </p:nvSpPr>
        <p:spPr>
          <a:xfrm>
            <a:off x="1371600" y="1066800"/>
            <a:ext cx="7772400" cy="4572000"/>
          </a:xfrm>
        </p:spPr>
        <p:txBody>
          <a:bodyPr>
            <a:normAutofit/>
          </a:bodyPr>
          <a:lstStyle/>
          <a:p>
            <a:pPr algn="just"/>
            <a:r>
              <a:rPr lang="en-US" sz="2400" dirty="0">
                <a:cs typeface="Times New Roman" pitchFamily="18" charset="0"/>
              </a:rPr>
              <a:t>Cadmium and its compounds are highly toxic.</a:t>
            </a:r>
          </a:p>
          <a:p>
            <a:pPr algn="just"/>
            <a:r>
              <a:rPr lang="en-US" sz="2400" dirty="0" err="1">
                <a:cs typeface="Times New Roman" pitchFamily="18" charset="0"/>
              </a:rPr>
              <a:t>Cd</a:t>
            </a:r>
            <a:r>
              <a:rPr lang="en-US" sz="2400" dirty="0">
                <a:cs typeface="Times New Roman" pitchFamily="18" charset="0"/>
              </a:rPr>
              <a:t> is acutely toxic (lethal dose ~ 1 g)</a:t>
            </a:r>
          </a:p>
          <a:p>
            <a:pPr algn="just"/>
            <a:r>
              <a:rPr lang="en-US" sz="2400" dirty="0" err="1">
                <a:cs typeface="Times New Roman" pitchFamily="18" charset="0"/>
              </a:rPr>
              <a:t>Itai</a:t>
            </a:r>
            <a:r>
              <a:rPr lang="en-US" sz="2400" dirty="0">
                <a:cs typeface="Times New Roman" pitchFamily="18" charset="0"/>
              </a:rPr>
              <a:t> </a:t>
            </a:r>
            <a:r>
              <a:rPr lang="en-US" sz="2400" dirty="0" err="1">
                <a:cs typeface="Times New Roman" pitchFamily="18" charset="0"/>
              </a:rPr>
              <a:t>itai</a:t>
            </a:r>
            <a:r>
              <a:rPr lang="en-US" sz="2400" dirty="0">
                <a:cs typeface="Times New Roman" pitchFamily="18" charset="0"/>
              </a:rPr>
              <a:t> disease (cadmium contamination + diet low in calcium and vitamin D)</a:t>
            </a:r>
          </a:p>
          <a:p>
            <a:pPr algn="just">
              <a:buNone/>
            </a:pPr>
            <a:endParaRPr lang="en-US" sz="2400" dirty="0">
              <a:cs typeface="Times New Roman" pitchFamily="18" charset="0"/>
            </a:endParaRPr>
          </a:p>
          <a:p>
            <a:pPr lvl="1"/>
            <a:endParaRPr lang="en-US" sz="2400" dirty="0">
              <a:cs typeface="Times New Roman" pitchFamily="18" charset="0"/>
            </a:endParaRPr>
          </a:p>
          <a:p>
            <a:endParaRPr lang="en-US" sz="2400" dirty="0"/>
          </a:p>
        </p:txBody>
      </p:sp>
      <p:pic>
        <p:nvPicPr>
          <p:cNvPr id="5122" name="Picture 2" descr="C:\Users\Shivani\Downloads\IMG_20190130_001254.JPG"/>
          <p:cNvPicPr>
            <a:picLocks noChangeAspect="1" noChangeArrowheads="1"/>
          </p:cNvPicPr>
          <p:nvPr/>
        </p:nvPicPr>
        <p:blipFill>
          <a:blip r:embed="rId2"/>
          <a:srcRect/>
          <a:stretch>
            <a:fillRect/>
          </a:stretch>
        </p:blipFill>
        <p:spPr bwMode="auto">
          <a:xfrm>
            <a:off x="2362200" y="2743200"/>
            <a:ext cx="5114925" cy="34290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r>
              <a:rPr lang="en-US" sz="4400" b="0" dirty="0">
                <a:solidFill>
                  <a:schemeClr val="tx1"/>
                </a:solidFill>
                <a:effectLst>
                  <a:outerShdw blurRad="38100" dist="38100" dir="2700000" algn="tl">
                    <a:srgbClr val="000000">
                      <a:alpha val="43137"/>
                    </a:srgbClr>
                  </a:outerShdw>
                </a:effectLst>
              </a:rPr>
              <a:t>Mechanism of toxicity</a:t>
            </a:r>
            <a:br>
              <a:rPr lang="en-US" sz="4400" b="0" dirty="0">
                <a:solidFill>
                  <a:schemeClr val="tx1"/>
                </a:solidFill>
                <a:effectLst/>
              </a:rPr>
            </a:br>
            <a:endParaRPr lang="en-US" b="0" dirty="0">
              <a:solidFill>
                <a:schemeClr val="tx1"/>
              </a:solidFill>
            </a:endParaRPr>
          </a:p>
        </p:txBody>
      </p:sp>
      <p:sp>
        <p:nvSpPr>
          <p:cNvPr id="4" name="Date Placeholder 3"/>
          <p:cNvSpPr>
            <a:spLocks noGrp="1"/>
          </p:cNvSpPr>
          <p:nvPr>
            <p:ph type="dt" sz="half" idx="10"/>
          </p:nvPr>
        </p:nvSpPr>
        <p:spPr/>
        <p:txBody>
          <a:bodyPr/>
          <a:lstStyle/>
          <a:p>
            <a:fld id="{2BB3D510-BDC1-4D3F-8A1D-A4396B1CB3FF}"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38</a:t>
            </a:fld>
            <a:endParaRPr lang="en-US"/>
          </a:p>
        </p:txBody>
      </p:sp>
      <p:sp>
        <p:nvSpPr>
          <p:cNvPr id="2" name="Content Placeholder 1"/>
          <p:cNvSpPr>
            <a:spLocks noGrp="1"/>
          </p:cNvSpPr>
          <p:nvPr>
            <p:ph sz="quarter" idx="1"/>
          </p:nvPr>
        </p:nvSpPr>
        <p:spPr>
          <a:xfrm>
            <a:off x="457200" y="1481328"/>
            <a:ext cx="8229600" cy="4525963"/>
          </a:xfrm>
        </p:spPr>
        <p:txBody>
          <a:bodyPr>
            <a:noAutofit/>
          </a:bodyPr>
          <a:lstStyle/>
          <a:p>
            <a:pPr>
              <a:buNone/>
            </a:pPr>
            <a:r>
              <a:rPr lang="en-US" sz="2400" dirty="0">
                <a:cs typeface="Times New Roman" pitchFamily="18" charset="0"/>
              </a:rPr>
              <a:t>1. Absorption</a:t>
            </a:r>
          </a:p>
          <a:p>
            <a:pPr lvl="3">
              <a:buNone/>
            </a:pPr>
            <a:r>
              <a:rPr lang="en-US" sz="2400" dirty="0">
                <a:cs typeface="Times New Roman" pitchFamily="18" charset="0"/>
              </a:rPr>
              <a:t>(1) Inhalation 10 to 40%</a:t>
            </a:r>
          </a:p>
          <a:p>
            <a:pPr lvl="3">
              <a:buNone/>
            </a:pPr>
            <a:r>
              <a:rPr lang="nb-NO" sz="2400" dirty="0">
                <a:cs typeface="Times New Roman" pitchFamily="18" charset="0"/>
              </a:rPr>
              <a:t>(2) GI 1.5 to 5%</a:t>
            </a:r>
          </a:p>
          <a:p>
            <a:pPr algn="just">
              <a:buNone/>
            </a:pPr>
            <a:r>
              <a:rPr lang="en-US" sz="2400" dirty="0">
                <a:cs typeface="Times New Roman" pitchFamily="18" charset="0"/>
              </a:rPr>
              <a:t>2. Distribution: initially bound to albumin and blood cells; subsequently bound to </a:t>
            </a:r>
            <a:r>
              <a:rPr lang="en-US" sz="2400" dirty="0" err="1">
                <a:cs typeface="Times New Roman" pitchFamily="18" charset="0"/>
              </a:rPr>
              <a:t>metallothionnin</a:t>
            </a:r>
            <a:r>
              <a:rPr lang="en-US" sz="2400" dirty="0">
                <a:cs typeface="Times New Roman" pitchFamily="18" charset="0"/>
              </a:rPr>
              <a:t> in liver and kidney tissue.</a:t>
            </a:r>
          </a:p>
          <a:p>
            <a:r>
              <a:rPr lang="en-US" sz="2400" b="1" dirty="0"/>
              <a:t>Metabolism and excretion: </a:t>
            </a:r>
            <a:r>
              <a:rPr lang="en-US" sz="2400" dirty="0"/>
              <a:t>it is transported in the blood bound to </a:t>
            </a:r>
            <a:r>
              <a:rPr lang="en-US" sz="2400" dirty="0" err="1"/>
              <a:t>metallothionein</a:t>
            </a:r>
            <a:r>
              <a:rPr lang="en-US" sz="2400" dirty="0"/>
              <a:t>, inhibits zinc metabolism</a:t>
            </a:r>
          </a:p>
          <a:p>
            <a:r>
              <a:rPr lang="en-US" sz="2400" dirty="0"/>
              <a:t>greatest </a:t>
            </a:r>
            <a:r>
              <a:rPr lang="en-US" sz="2400" dirty="0" err="1"/>
              <a:t>conc</a:t>
            </a:r>
            <a:r>
              <a:rPr lang="en-US" sz="2400" dirty="0"/>
              <a:t> in kidneys , Decreases copper in liver and plasma</a:t>
            </a:r>
          </a:p>
          <a:p>
            <a:r>
              <a:rPr lang="en-US" sz="2400" dirty="0"/>
              <a:t>Binds to </a:t>
            </a:r>
            <a:r>
              <a:rPr lang="en-US" sz="2400" dirty="0" err="1"/>
              <a:t>ferritin</a:t>
            </a:r>
            <a:r>
              <a:rPr lang="en-US" sz="2400" dirty="0"/>
              <a:t>, decreases </a:t>
            </a:r>
            <a:r>
              <a:rPr lang="en-US" sz="2400" dirty="0" err="1"/>
              <a:t>Hb</a:t>
            </a:r>
            <a:endParaRPr lang="en-US" sz="2400" dirty="0"/>
          </a:p>
          <a:p>
            <a:r>
              <a:rPr lang="en-US" sz="2400" dirty="0"/>
              <a:t>Deposits in bones, Urinary excretion is slow </a:t>
            </a:r>
          </a:p>
          <a:p>
            <a:pPr algn="just">
              <a:buNone/>
            </a:pPr>
            <a:endParaRPr lang="en-US" sz="2400" dirty="0">
              <a:cs typeface="Times New Roman" pitchFamily="18" charset="0"/>
            </a:endParaRPr>
          </a:p>
          <a:p>
            <a:pPr algn="just">
              <a:buNone/>
            </a:pPr>
            <a:r>
              <a:rPr lang="en-US" sz="2400" dirty="0">
                <a:cs typeface="Times New Roman" pitchFamily="18" charset="0"/>
              </a:rPr>
              <a:t>  </a:t>
            </a:r>
            <a:endParaRPr lang="en-US" sz="2400" dirty="0"/>
          </a:p>
          <a:p>
            <a:pPr>
              <a:buNone/>
            </a:pPr>
            <a:endParaRPr lang="en-US" sz="2400" dirty="0">
              <a:cs typeface="Times New Roman" pitchFamily="18" charset="0"/>
            </a:endParaRPr>
          </a:p>
          <a:p>
            <a:endParaRPr lang="en-US"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0" dirty="0">
                <a:solidFill>
                  <a:schemeClr val="tx1"/>
                </a:solidFill>
                <a:effectLst/>
                <a:cs typeface="Times New Roman" pitchFamily="18" charset="0"/>
              </a:rPr>
              <a:t>Diagnosis</a:t>
            </a:r>
            <a:br>
              <a:rPr lang="en-US" b="0" dirty="0">
                <a:solidFill>
                  <a:schemeClr val="tx1"/>
                </a:solidFill>
                <a:effectLst/>
                <a:cs typeface="Times New Roman" pitchFamily="18" charset="0"/>
              </a:rPr>
            </a:br>
            <a:endParaRPr lang="en-US" b="0" dirty="0">
              <a:solidFill>
                <a:schemeClr val="tx1"/>
              </a:solidFill>
              <a:effectLst/>
            </a:endParaRPr>
          </a:p>
        </p:txBody>
      </p:sp>
      <p:sp>
        <p:nvSpPr>
          <p:cNvPr id="4" name="Date Placeholder 3"/>
          <p:cNvSpPr>
            <a:spLocks noGrp="1"/>
          </p:cNvSpPr>
          <p:nvPr>
            <p:ph type="dt" sz="half" idx="10"/>
          </p:nvPr>
        </p:nvSpPr>
        <p:spPr/>
        <p:txBody>
          <a:bodyPr/>
          <a:lstStyle/>
          <a:p>
            <a:fld id="{2AFE8C15-3699-4A30-A6CB-757DAE02A2E9}"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39</a:t>
            </a:fld>
            <a:endParaRPr lang="en-US"/>
          </a:p>
        </p:txBody>
      </p:sp>
      <p:sp>
        <p:nvSpPr>
          <p:cNvPr id="2" name="Content Placeholder 1"/>
          <p:cNvSpPr>
            <a:spLocks noGrp="1"/>
          </p:cNvSpPr>
          <p:nvPr>
            <p:ph sz="quarter" idx="1"/>
          </p:nvPr>
        </p:nvSpPr>
        <p:spPr/>
        <p:txBody>
          <a:bodyPr/>
          <a:lstStyle/>
          <a:p>
            <a:pPr>
              <a:buNone/>
            </a:pPr>
            <a:r>
              <a:rPr lang="en-US" dirty="0">
                <a:cs typeface="Times New Roman" pitchFamily="18" charset="0"/>
              </a:rPr>
              <a:t>History of exposure</a:t>
            </a:r>
          </a:p>
          <a:p>
            <a:pPr lvl="1">
              <a:buClr>
                <a:srgbClr val="002060"/>
              </a:buClr>
              <a:buFont typeface="Wingdings" pitchFamily="2" charset="2"/>
              <a:buChar char="§"/>
            </a:pPr>
            <a:r>
              <a:rPr lang="en-US" dirty="0">
                <a:cs typeface="Times New Roman" pitchFamily="18" charset="0"/>
              </a:rPr>
              <a:t> whole blood cadmium level &gt;80 </a:t>
            </a:r>
            <a:r>
              <a:rPr lang="en-US" dirty="0" err="1">
                <a:cs typeface="Times New Roman" pitchFamily="18" charset="0"/>
              </a:rPr>
              <a:t>μg</a:t>
            </a:r>
            <a:r>
              <a:rPr lang="en-US" dirty="0">
                <a:cs typeface="Times New Roman" pitchFamily="18" charset="0"/>
              </a:rPr>
              <a:t>/dl</a:t>
            </a:r>
          </a:p>
          <a:p>
            <a:pPr lvl="1">
              <a:buClr>
                <a:srgbClr val="002060"/>
              </a:buClr>
              <a:buFont typeface="Wingdings" pitchFamily="2" charset="2"/>
              <a:buChar char="§"/>
            </a:pPr>
            <a:r>
              <a:rPr lang="en-US" dirty="0">
                <a:cs typeface="Times New Roman" pitchFamily="18" charset="0"/>
              </a:rPr>
              <a:t>Reduce pulmonary function</a:t>
            </a:r>
          </a:p>
          <a:p>
            <a:pPr lvl="1">
              <a:buClr>
                <a:srgbClr val="002060"/>
              </a:buClr>
              <a:buFont typeface="Wingdings" pitchFamily="2" charset="2"/>
              <a:buChar char="§"/>
            </a:pPr>
            <a:r>
              <a:rPr lang="en-US" dirty="0">
                <a:cs typeface="Times New Roman" pitchFamily="18" charset="0"/>
              </a:rPr>
              <a:t>Impaired renal tubular function (</a:t>
            </a:r>
            <a:r>
              <a:rPr lang="en-US" dirty="0" err="1">
                <a:cs typeface="Times New Roman" pitchFamily="18" charset="0"/>
              </a:rPr>
              <a:t>proteinuria</a:t>
            </a:r>
            <a:r>
              <a:rPr lang="en-US" dirty="0">
                <a:cs typeface="Times New Roman" pitchFamily="18" charset="0"/>
              </a:rPr>
              <a:t>)</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0" dirty="0">
                <a:solidFill>
                  <a:schemeClr val="tx1"/>
                </a:solidFill>
                <a:effectLst/>
                <a:cs typeface="Times New Roman" pitchFamily="18" charset="0"/>
              </a:rPr>
              <a:t> Symptoms</a:t>
            </a:r>
            <a:br>
              <a:rPr lang="en-US" b="0" dirty="0">
                <a:solidFill>
                  <a:schemeClr val="tx1"/>
                </a:solidFill>
                <a:effectLst/>
                <a:cs typeface="Times New Roman" pitchFamily="18" charset="0"/>
              </a:rPr>
            </a:br>
            <a:endParaRPr lang="en-US" b="0" dirty="0">
              <a:solidFill>
                <a:schemeClr val="tx1"/>
              </a:solidFill>
              <a:effectLst/>
            </a:endParaRPr>
          </a:p>
        </p:txBody>
      </p:sp>
      <p:sp>
        <p:nvSpPr>
          <p:cNvPr id="4" name="Date Placeholder 3"/>
          <p:cNvSpPr>
            <a:spLocks noGrp="1"/>
          </p:cNvSpPr>
          <p:nvPr>
            <p:ph type="dt" sz="half" idx="10"/>
          </p:nvPr>
        </p:nvSpPr>
        <p:spPr/>
        <p:txBody>
          <a:bodyPr/>
          <a:lstStyle/>
          <a:p>
            <a:fld id="{5E81C5F2-3377-4FF1-A45A-E2549A8491DC}"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40</a:t>
            </a:fld>
            <a:endParaRPr lang="en-US"/>
          </a:p>
        </p:txBody>
      </p:sp>
      <p:sp>
        <p:nvSpPr>
          <p:cNvPr id="2" name="Content Placeholder 1"/>
          <p:cNvSpPr>
            <a:spLocks noGrp="1"/>
          </p:cNvSpPr>
          <p:nvPr>
            <p:ph sz="quarter" idx="1"/>
          </p:nvPr>
        </p:nvSpPr>
        <p:spPr/>
        <p:txBody>
          <a:bodyPr>
            <a:normAutofit/>
          </a:bodyPr>
          <a:lstStyle/>
          <a:p>
            <a:pPr algn="just">
              <a:buNone/>
            </a:pPr>
            <a:r>
              <a:rPr lang="en-US" sz="2400" dirty="0">
                <a:effectLst>
                  <a:outerShdw blurRad="38100" dist="38100" dir="2700000" algn="tl">
                    <a:srgbClr val="000000">
                      <a:alpha val="43137"/>
                    </a:srgbClr>
                  </a:outerShdw>
                </a:effectLst>
                <a:cs typeface="Times New Roman" pitchFamily="18" charset="0"/>
              </a:rPr>
              <a:t>a. Acute</a:t>
            </a:r>
          </a:p>
          <a:p>
            <a:pPr lvl="1" algn="just">
              <a:buClr>
                <a:srgbClr val="00B050"/>
              </a:buClr>
              <a:buFont typeface="Wingdings" pitchFamily="2" charset="2"/>
              <a:buChar char="v"/>
            </a:pPr>
            <a:r>
              <a:rPr lang="en-US" sz="2400" dirty="0">
                <a:cs typeface="Times New Roman" pitchFamily="18" charset="0"/>
              </a:rPr>
              <a:t> oral: vomiting, diarrhea, abdominal cramps</a:t>
            </a:r>
          </a:p>
          <a:p>
            <a:pPr lvl="1" algn="just">
              <a:buClr>
                <a:srgbClr val="00B050"/>
              </a:buClr>
              <a:buFont typeface="Wingdings" pitchFamily="2" charset="2"/>
              <a:buChar char="v"/>
            </a:pPr>
            <a:r>
              <a:rPr lang="en-US" sz="2400" dirty="0">
                <a:cs typeface="Times New Roman" pitchFamily="18" charset="0"/>
              </a:rPr>
              <a:t> inhalation: chest pains, nausea, dizziness, diarrhea,</a:t>
            </a:r>
          </a:p>
          <a:p>
            <a:pPr lvl="1" algn="just">
              <a:buClr>
                <a:srgbClr val="00B050"/>
              </a:buClr>
              <a:buNone/>
            </a:pPr>
            <a:r>
              <a:rPr lang="en-US" sz="2400" dirty="0">
                <a:cs typeface="Times New Roman" pitchFamily="18" charset="0"/>
              </a:rPr>
              <a:t>     pulmonary edema</a:t>
            </a:r>
          </a:p>
          <a:p>
            <a:pPr algn="just">
              <a:buNone/>
            </a:pPr>
            <a:r>
              <a:rPr lang="en-US" sz="2400" dirty="0">
                <a:effectLst>
                  <a:outerShdw blurRad="38100" dist="38100" dir="2700000" algn="tl">
                    <a:srgbClr val="000000">
                      <a:alpha val="43137"/>
                    </a:srgbClr>
                  </a:outerShdw>
                </a:effectLst>
                <a:cs typeface="Times New Roman" pitchFamily="18" charset="0"/>
              </a:rPr>
              <a:t>b. Chronic</a:t>
            </a:r>
          </a:p>
          <a:p>
            <a:pPr lvl="1" algn="just">
              <a:buClr>
                <a:srgbClr val="00B050"/>
              </a:buClr>
              <a:buFont typeface="Wingdings" pitchFamily="2" charset="2"/>
              <a:buChar char="v"/>
            </a:pPr>
            <a:r>
              <a:rPr lang="en-US" sz="2400" dirty="0">
                <a:cs typeface="Times New Roman" pitchFamily="18" charset="0"/>
              </a:rPr>
              <a:t> oral: </a:t>
            </a:r>
            <a:r>
              <a:rPr lang="en-US" sz="2400" dirty="0" err="1">
                <a:cs typeface="Times New Roman" pitchFamily="18" charset="0"/>
              </a:rPr>
              <a:t>nephrotoxicity</a:t>
            </a:r>
            <a:endParaRPr lang="en-US" sz="2400" dirty="0">
              <a:cs typeface="Times New Roman" pitchFamily="18" charset="0"/>
            </a:endParaRPr>
          </a:p>
          <a:p>
            <a:pPr lvl="1" algn="just">
              <a:buClr>
                <a:srgbClr val="00B050"/>
              </a:buClr>
              <a:buFont typeface="Wingdings" pitchFamily="2" charset="2"/>
              <a:buChar char="v"/>
            </a:pPr>
            <a:r>
              <a:rPr lang="en-US" sz="2400" dirty="0">
                <a:cs typeface="Times New Roman" pitchFamily="18" charset="0"/>
              </a:rPr>
              <a:t> inhalation: emphysema like syndrome and     </a:t>
            </a:r>
            <a:r>
              <a:rPr lang="en-US" sz="2400" dirty="0" err="1">
                <a:cs typeface="Times New Roman" pitchFamily="18" charset="0"/>
              </a:rPr>
              <a:t>nephrotoxicity</a:t>
            </a:r>
            <a:endParaRPr lang="en-US" sz="2400" dirty="0">
              <a:cs typeface="Times New Roman" pitchFamily="18" charset="0"/>
            </a:endParaRPr>
          </a:p>
          <a:p>
            <a:pPr lvl="1"/>
            <a:endParaRPr lang="en-US" sz="2400" dirty="0">
              <a:cs typeface="Times New Roman" pitchFamily="18" charset="0"/>
            </a:endParaRPr>
          </a:p>
          <a:p>
            <a:endParaRPr lang="en-US"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914400"/>
            <a:ext cx="8229600" cy="990600"/>
          </a:xfrm>
        </p:spPr>
        <p:txBody>
          <a:bodyPr/>
          <a:lstStyle/>
          <a:p>
            <a:r>
              <a:rPr lang="en-US"/>
              <a:t>Health effects </a:t>
            </a:r>
          </a:p>
        </p:txBody>
      </p:sp>
      <p:sp>
        <p:nvSpPr>
          <p:cNvPr id="4" name="Date Placeholder 3"/>
          <p:cNvSpPr>
            <a:spLocks noGrp="1"/>
          </p:cNvSpPr>
          <p:nvPr>
            <p:ph type="dt" sz="half" idx="10"/>
          </p:nvPr>
        </p:nvSpPr>
        <p:spPr/>
        <p:txBody>
          <a:bodyPr/>
          <a:lstStyle/>
          <a:p>
            <a:fld id="{50027E39-31EF-4C0C-AD9D-D2B8E3F6050C}"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41</a:t>
            </a:fld>
            <a:endParaRPr lang="en-US"/>
          </a:p>
        </p:txBody>
      </p:sp>
      <p:sp>
        <p:nvSpPr>
          <p:cNvPr id="39939" name="Rectangle 3"/>
          <p:cNvSpPr>
            <a:spLocks noGrp="1" noChangeArrowheads="1"/>
          </p:cNvSpPr>
          <p:nvPr>
            <p:ph sz="quarter" idx="1"/>
          </p:nvPr>
        </p:nvSpPr>
        <p:spPr>
          <a:xfrm>
            <a:off x="457200" y="2133600"/>
            <a:ext cx="8229600" cy="3873691"/>
          </a:xfrm>
        </p:spPr>
        <p:txBody>
          <a:bodyPr>
            <a:normAutofit/>
          </a:bodyPr>
          <a:lstStyle/>
          <a:p>
            <a:r>
              <a:rPr lang="en-US" sz="2400" dirty="0"/>
              <a:t>Severe pain in joints</a:t>
            </a:r>
          </a:p>
          <a:p>
            <a:r>
              <a:rPr lang="en-US" sz="2400" dirty="0"/>
              <a:t>Bone diseases</a:t>
            </a:r>
          </a:p>
          <a:p>
            <a:r>
              <a:rPr lang="en-US" sz="2400" dirty="0"/>
              <a:t>Kidney problems</a:t>
            </a:r>
          </a:p>
          <a:p>
            <a:r>
              <a:rPr lang="en-US" sz="2400" dirty="0"/>
              <a:t>Its lifetime in the body is several years</a:t>
            </a:r>
          </a:p>
          <a:p>
            <a:r>
              <a:rPr lang="en-US" sz="2400" dirty="0"/>
              <a:t>Areas of greatest risk are Japan and central Europe</a:t>
            </a:r>
          </a:p>
          <a:p>
            <a:r>
              <a:rPr lang="en-US" sz="2400" dirty="0"/>
              <a:t>In very high levels it poses serious health problems related to bones, liver and kidneys and can eventually cause death.</a:t>
            </a:r>
          </a:p>
          <a:p>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9C8ED328-23DF-4D98-A38D-53041E2ED670}"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42</a:t>
            </a:fld>
            <a:endParaRPr lang="en-US"/>
          </a:p>
        </p:txBody>
      </p:sp>
      <p:sp>
        <p:nvSpPr>
          <p:cNvPr id="2" name="Content Placeholder 1"/>
          <p:cNvSpPr>
            <a:spLocks noGrp="1"/>
          </p:cNvSpPr>
          <p:nvPr>
            <p:ph sz="quarter" idx="1"/>
          </p:nvPr>
        </p:nvSpPr>
        <p:spPr/>
        <p:txBody>
          <a:bodyPr/>
          <a:lstStyle/>
          <a:p>
            <a:pPr>
              <a:lnSpc>
                <a:spcPct val="90000"/>
              </a:lnSpc>
              <a:buNone/>
            </a:pPr>
            <a:r>
              <a:rPr lang="en-US" u="sng" dirty="0"/>
              <a:t>Fatal Dose- </a:t>
            </a:r>
          </a:p>
          <a:p>
            <a:pPr lvl="3">
              <a:lnSpc>
                <a:spcPct val="90000"/>
              </a:lnSpc>
              <a:buFont typeface="Wingdings" pitchFamily="2" charset="2"/>
              <a:buChar char="v"/>
            </a:pPr>
            <a:r>
              <a:rPr lang="en-US" sz="2400" dirty="0">
                <a:cs typeface="Times New Roman" pitchFamily="18" charset="0"/>
              </a:rPr>
              <a:t>Not certain</a:t>
            </a:r>
          </a:p>
          <a:p>
            <a:pPr lvl="3">
              <a:lnSpc>
                <a:spcPct val="90000"/>
              </a:lnSpc>
              <a:buFont typeface="Wingdings" pitchFamily="2" charset="2"/>
              <a:buChar char="v"/>
            </a:pPr>
            <a:r>
              <a:rPr lang="en-US" sz="2400" dirty="0">
                <a:cs typeface="Times New Roman" pitchFamily="18" charset="0"/>
              </a:rPr>
              <a:t>10 mg is enough to cause symptoms</a:t>
            </a:r>
          </a:p>
          <a:p>
            <a:pPr lvl="3">
              <a:lnSpc>
                <a:spcPct val="90000"/>
              </a:lnSpc>
              <a:buFont typeface="Wingdings" pitchFamily="2" charset="2"/>
              <a:buChar char="v"/>
            </a:pPr>
            <a:endParaRPr lang="en-US" sz="2400" dirty="0">
              <a:cs typeface="Times New Roman" pitchFamily="18" charset="0"/>
            </a:endParaRPr>
          </a:p>
          <a:p>
            <a:pPr lvl="3">
              <a:lnSpc>
                <a:spcPct val="90000"/>
              </a:lnSpc>
              <a:buNone/>
            </a:pPr>
            <a:endParaRPr lang="en-US" sz="2400" dirty="0">
              <a:cs typeface="Times New Roman" pitchFamily="18" charset="0"/>
            </a:endParaRPr>
          </a:p>
          <a:p>
            <a:pPr>
              <a:lnSpc>
                <a:spcPct val="90000"/>
              </a:lnSpc>
              <a:buNone/>
            </a:pPr>
            <a:r>
              <a:rPr lang="en-US" u="sng" dirty="0"/>
              <a:t>Fatal Period </a:t>
            </a:r>
            <a:r>
              <a:rPr lang="en-US" dirty="0"/>
              <a:t>– </a:t>
            </a:r>
            <a:r>
              <a:rPr lang="en-US" sz="2400" dirty="0">
                <a:cs typeface="Times New Roman" pitchFamily="18" charset="0"/>
              </a:rPr>
              <a:t>5-7 days</a:t>
            </a:r>
          </a:p>
          <a:p>
            <a:pPr>
              <a:lnSpc>
                <a:spcPct val="90000"/>
              </a:lnSpc>
              <a:buNone/>
            </a:pPr>
            <a:r>
              <a:rPr lang="en-US" sz="2400" dirty="0">
                <a:cs typeface="Times New Roman" pitchFamily="18" charset="0"/>
              </a:rPr>
              <a:t>Half life 10-20 years</a:t>
            </a:r>
          </a:p>
          <a:p>
            <a:pPr>
              <a:lnSpc>
                <a:spcPct val="90000"/>
              </a:lnSpc>
              <a:buNone/>
            </a:pPr>
            <a:r>
              <a:rPr lang="en-US" sz="2400" dirty="0"/>
              <a:t>Biological half life 25-30 years</a:t>
            </a:r>
          </a:p>
          <a:p>
            <a:pPr>
              <a:lnSpc>
                <a:spcPct val="90000"/>
              </a:lnSpc>
              <a:buNone/>
            </a:pPr>
            <a:endParaRPr lang="en-US" sz="2400" dirty="0">
              <a:cs typeface="Times New Roman" pitchFamily="18" charset="0"/>
            </a:endParaRP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b="0" dirty="0">
                <a:solidFill>
                  <a:schemeClr val="tx1"/>
                </a:solidFill>
                <a:effectLst/>
              </a:rPr>
              <a:t>Treatment</a:t>
            </a:r>
          </a:p>
        </p:txBody>
      </p:sp>
      <p:sp>
        <p:nvSpPr>
          <p:cNvPr id="4" name="Date Placeholder 3"/>
          <p:cNvSpPr>
            <a:spLocks noGrp="1"/>
          </p:cNvSpPr>
          <p:nvPr>
            <p:ph type="dt" sz="half" idx="10"/>
          </p:nvPr>
        </p:nvSpPr>
        <p:spPr/>
        <p:txBody>
          <a:bodyPr/>
          <a:lstStyle/>
          <a:p>
            <a:fld id="{CBCE1854-5E9C-4849-BA0A-BA3205550391}"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43</a:t>
            </a:fld>
            <a:endParaRPr lang="en-US"/>
          </a:p>
        </p:txBody>
      </p:sp>
      <p:sp>
        <p:nvSpPr>
          <p:cNvPr id="2" name="Content Placeholder 1"/>
          <p:cNvSpPr>
            <a:spLocks noGrp="1"/>
          </p:cNvSpPr>
          <p:nvPr>
            <p:ph sz="quarter" idx="1"/>
          </p:nvPr>
        </p:nvSpPr>
        <p:spPr/>
        <p:txBody>
          <a:bodyPr>
            <a:normAutofit/>
          </a:bodyPr>
          <a:lstStyle/>
          <a:p>
            <a:pPr>
              <a:lnSpc>
                <a:spcPct val="90000"/>
              </a:lnSpc>
              <a:buNone/>
            </a:pPr>
            <a:endParaRPr lang="en-US" sz="2400" dirty="0">
              <a:cs typeface="Times New Roman" pitchFamily="18" charset="0"/>
            </a:endParaRPr>
          </a:p>
          <a:p>
            <a:pPr lvl="2" algn="just">
              <a:buClr>
                <a:srgbClr val="0070C0"/>
              </a:buClr>
              <a:buFont typeface="Wingdings" pitchFamily="2" charset="2"/>
              <a:buChar char="v"/>
            </a:pPr>
            <a:r>
              <a:rPr lang="en-US" sz="2400" dirty="0">
                <a:cs typeface="Times New Roman" pitchFamily="18" charset="0"/>
              </a:rPr>
              <a:t> Remove from exposure</a:t>
            </a:r>
          </a:p>
          <a:p>
            <a:pPr lvl="2" algn="just">
              <a:buClr>
                <a:srgbClr val="0070C0"/>
              </a:buClr>
              <a:buFont typeface="Wingdings" pitchFamily="2" charset="2"/>
              <a:buChar char="v"/>
            </a:pPr>
            <a:r>
              <a:rPr lang="en-US" sz="2400" dirty="0">
                <a:cs typeface="Times New Roman" pitchFamily="18" charset="0"/>
              </a:rPr>
              <a:t>Stomach Wash with Tannin or egg albumin</a:t>
            </a:r>
          </a:p>
          <a:p>
            <a:pPr lvl="2" algn="just">
              <a:buClr>
                <a:srgbClr val="0070C0"/>
              </a:buClr>
              <a:buFont typeface="Wingdings" pitchFamily="2" charset="2"/>
              <a:buChar char="v"/>
            </a:pPr>
            <a:r>
              <a:rPr lang="en-US" sz="2400" dirty="0">
                <a:cs typeface="Times New Roman" pitchFamily="18" charset="0"/>
              </a:rPr>
              <a:t>Na2SO4 should be given as Purgative</a:t>
            </a:r>
          </a:p>
          <a:p>
            <a:pPr lvl="2" algn="just">
              <a:buClr>
                <a:srgbClr val="0070C0"/>
              </a:buClr>
              <a:buFont typeface="Wingdings" pitchFamily="2" charset="2"/>
              <a:buChar char="v"/>
            </a:pPr>
            <a:r>
              <a:rPr lang="en-US" sz="2400" dirty="0">
                <a:cs typeface="Times New Roman" pitchFamily="18" charset="0"/>
              </a:rPr>
              <a:t>BAL is contraindicated</a:t>
            </a:r>
          </a:p>
          <a:p>
            <a:pPr lvl="2" algn="just">
              <a:buClr>
                <a:srgbClr val="0070C0"/>
              </a:buClr>
              <a:buFont typeface="Wingdings" pitchFamily="2" charset="2"/>
              <a:buChar char="v"/>
            </a:pPr>
            <a:r>
              <a:rPr lang="en-US" sz="2400" dirty="0">
                <a:cs typeface="Times New Roman" pitchFamily="18" charset="0"/>
              </a:rPr>
              <a:t> CaNa2EDTA may be effective</a:t>
            </a:r>
          </a:p>
          <a:p>
            <a:pPr lvl="2" algn="just">
              <a:buClr>
                <a:srgbClr val="0070C0"/>
              </a:buClr>
              <a:buFont typeface="Wingdings" pitchFamily="2" charset="2"/>
              <a:buChar char="v"/>
            </a:pPr>
            <a:r>
              <a:rPr lang="en-US" sz="2400" dirty="0" err="1">
                <a:cs typeface="Times New Roman" pitchFamily="18" charset="0"/>
              </a:rPr>
              <a:t>Chelation</a:t>
            </a:r>
            <a:r>
              <a:rPr lang="en-US" sz="2400" dirty="0">
                <a:cs typeface="Times New Roman" pitchFamily="18" charset="0"/>
              </a:rPr>
              <a:t> is ineffective due to high affinity of cadmium to </a:t>
            </a:r>
            <a:r>
              <a:rPr lang="en-US" sz="2400" dirty="0" err="1">
                <a:cs typeface="Times New Roman" pitchFamily="18" charset="0"/>
              </a:rPr>
              <a:t>metallothionione</a:t>
            </a:r>
            <a:endParaRPr lang="en-US" sz="2400" dirty="0">
              <a:cs typeface="Times New Roman" pitchFamily="18" charset="0"/>
            </a:endParaRPr>
          </a:p>
          <a:p>
            <a:pPr lvl="2" algn="just">
              <a:buClr>
                <a:srgbClr val="0070C0"/>
              </a:buClr>
              <a:buNone/>
            </a:pPr>
            <a:endParaRPr lang="en-US" sz="2400" b="1" u="sng" dirty="0">
              <a:solidFill>
                <a:srgbClr val="C00000"/>
              </a:solidFill>
            </a:endParaRPr>
          </a:p>
          <a:p>
            <a:pPr>
              <a:buNone/>
            </a:pPr>
            <a:endParaRPr lang="en-US"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514600" y="2286000"/>
            <a:ext cx="6096000" cy="1189038"/>
          </a:xfrm>
        </p:spPr>
        <p:txBody>
          <a:bodyPr>
            <a:normAutofit fontScale="90000"/>
          </a:bodyPr>
          <a:lstStyle/>
          <a:p>
            <a:pPr fontAlgn="auto">
              <a:spcAft>
                <a:spcPts val="0"/>
              </a:spcAft>
              <a:defRPr/>
            </a:pPr>
            <a:r>
              <a:rPr lang="en-US" sz="7200" dirty="0"/>
              <a:t>Arsenic (As)</a:t>
            </a:r>
            <a:br>
              <a:rPr lang="en-US" sz="7200" dirty="0"/>
            </a:br>
            <a:r>
              <a:rPr lang="en-US" sz="7200" dirty="0"/>
              <a:t>At num 33 </a:t>
            </a:r>
          </a:p>
        </p:txBody>
      </p:sp>
      <p:sp>
        <p:nvSpPr>
          <p:cNvPr id="3" name="Date Placeholder 2"/>
          <p:cNvSpPr>
            <a:spLocks noGrp="1"/>
          </p:cNvSpPr>
          <p:nvPr>
            <p:ph type="dt" sz="half" idx="10"/>
          </p:nvPr>
        </p:nvSpPr>
        <p:spPr/>
        <p:txBody>
          <a:bodyPr/>
          <a:lstStyle/>
          <a:p>
            <a:fld id="{20EEDE6F-0295-455B-9543-94B4A0EC9B93}"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990600"/>
          </a:xfrm>
        </p:spPr>
        <p:txBody>
          <a:bodyPr/>
          <a:lstStyle/>
          <a:p>
            <a:pPr algn="ctr"/>
            <a:r>
              <a:rPr lang="en-US" dirty="0"/>
              <a:t>Arsenic </a:t>
            </a:r>
          </a:p>
        </p:txBody>
      </p:sp>
      <p:sp>
        <p:nvSpPr>
          <p:cNvPr id="4" name="Date Placeholder 3"/>
          <p:cNvSpPr>
            <a:spLocks noGrp="1"/>
          </p:cNvSpPr>
          <p:nvPr>
            <p:ph type="dt" sz="half" idx="10"/>
          </p:nvPr>
        </p:nvSpPr>
        <p:spPr/>
        <p:txBody>
          <a:bodyPr/>
          <a:lstStyle/>
          <a:p>
            <a:fld id="{70750CD6-3CDC-4011-896A-DD8AD99A0F0A}"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45</a:t>
            </a:fld>
            <a:endParaRPr lang="en-US"/>
          </a:p>
        </p:txBody>
      </p:sp>
      <p:sp>
        <p:nvSpPr>
          <p:cNvPr id="41987" name="Rectangle 3"/>
          <p:cNvSpPr>
            <a:spLocks noGrp="1" noChangeArrowheads="1"/>
          </p:cNvSpPr>
          <p:nvPr>
            <p:ph sz="quarter" idx="1"/>
          </p:nvPr>
        </p:nvSpPr>
        <p:spPr/>
        <p:txBody>
          <a:bodyPr>
            <a:normAutofit/>
          </a:bodyPr>
          <a:lstStyle/>
          <a:p>
            <a:r>
              <a:rPr lang="en-US" sz="2800" dirty="0">
                <a:cs typeface="Times New Roman" pitchFamily="18" charset="0"/>
              </a:rPr>
              <a:t>Arsenic is the most common cause of acute heavy metal poisoning in adults and is</a:t>
            </a:r>
            <a:r>
              <a:rPr lang="en-US" sz="2800" dirty="0">
                <a:ln>
                  <a:solidFill>
                    <a:srgbClr val="C00000"/>
                  </a:solidFill>
                </a:ln>
                <a:cs typeface="Times New Roman" pitchFamily="18" charset="0"/>
              </a:rPr>
              <a:t> </a:t>
            </a:r>
            <a:r>
              <a:rPr lang="en-US" sz="2800" dirty="0">
                <a:ln w="3175">
                  <a:solidFill>
                    <a:srgbClr val="C00000"/>
                  </a:solidFill>
                </a:ln>
                <a:cs typeface="Times New Roman" pitchFamily="18" charset="0"/>
              </a:rPr>
              <a:t>number 1</a:t>
            </a:r>
            <a:r>
              <a:rPr lang="en-US" sz="2800" dirty="0">
                <a:cs typeface="Times New Roman" pitchFamily="18" charset="0"/>
              </a:rPr>
              <a:t> on the Top  Hazardous Substances.</a:t>
            </a:r>
          </a:p>
          <a:p>
            <a:r>
              <a:rPr lang="en-US" dirty="0"/>
              <a:t>Arsenic oxides were the common poisons used for murder and suicide</a:t>
            </a:r>
          </a:p>
          <a:p>
            <a:r>
              <a:rPr lang="en-US" dirty="0"/>
              <a:t>Arsenic compounds were used widely as pesticides before the organic chemicals era</a:t>
            </a:r>
          </a:p>
          <a:p>
            <a:r>
              <a:rPr lang="en-US" dirty="0"/>
              <a:t>Elemental As is a naturally </a:t>
            </a:r>
            <a:r>
              <a:rPr lang="en-US" dirty="0" err="1"/>
              <a:t>occuring</a:t>
            </a:r>
            <a:r>
              <a:rPr lang="en-US" dirty="0"/>
              <a:t> silver-gray solid metalloid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594D21BB-9A57-43B8-AC31-D8E5FECF81E4}"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46</a:t>
            </a:fld>
            <a:endParaRPr lang="en-US"/>
          </a:p>
        </p:txBody>
      </p:sp>
      <p:sp>
        <p:nvSpPr>
          <p:cNvPr id="2" name="Content Placeholder 1"/>
          <p:cNvSpPr>
            <a:spLocks noGrp="1"/>
          </p:cNvSpPr>
          <p:nvPr>
            <p:ph sz="quarter" idx="1"/>
          </p:nvPr>
        </p:nvSpPr>
        <p:spPr/>
        <p:txBody>
          <a:bodyPr>
            <a:normAutofit/>
          </a:bodyPr>
          <a:lstStyle/>
          <a:p>
            <a:pPr algn="just"/>
            <a:r>
              <a:rPr lang="en-US" sz="2400" dirty="0">
                <a:cs typeface="Times New Roman" pitchFamily="18" charset="0"/>
              </a:rPr>
              <a:t>WHO guideline value of arsenic in water – 0.01 mg/L or 10ppb</a:t>
            </a:r>
          </a:p>
          <a:p>
            <a:pPr algn="just">
              <a:buClr>
                <a:srgbClr val="C00000"/>
              </a:buClr>
            </a:pPr>
            <a:r>
              <a:rPr lang="en-US" sz="2400" dirty="0">
                <a:cs typeface="Times New Roman" pitchFamily="18" charset="0"/>
              </a:rPr>
              <a:t>Metallic Arsenic -Not </a:t>
            </a:r>
            <a:r>
              <a:rPr lang="en-US" sz="2400" dirty="0" err="1">
                <a:cs typeface="Times New Roman" pitchFamily="18" charset="0"/>
              </a:rPr>
              <a:t>Poisnous</a:t>
            </a:r>
            <a:r>
              <a:rPr lang="en-US" sz="2400" dirty="0">
                <a:cs typeface="Times New Roman" pitchFamily="18" charset="0"/>
              </a:rPr>
              <a:t> ;   Insoluble in Water</a:t>
            </a:r>
          </a:p>
          <a:p>
            <a:pPr algn="just">
              <a:buClr>
                <a:srgbClr val="C00000"/>
              </a:buClr>
            </a:pPr>
            <a:r>
              <a:rPr lang="en-US" sz="2400" dirty="0">
                <a:cs typeface="Times New Roman" pitchFamily="18" charset="0"/>
              </a:rPr>
              <a:t> Non-</a:t>
            </a:r>
            <a:r>
              <a:rPr lang="en-US" sz="2400" dirty="0" err="1">
                <a:cs typeface="Times New Roman" pitchFamily="18" charset="0"/>
              </a:rPr>
              <a:t>adsorable</a:t>
            </a:r>
            <a:r>
              <a:rPr lang="en-US" sz="2400" dirty="0">
                <a:cs typeface="Times New Roman" pitchFamily="18" charset="0"/>
              </a:rPr>
              <a:t> from Alimentary Canal</a:t>
            </a:r>
          </a:p>
          <a:p>
            <a:r>
              <a:rPr lang="en-US" sz="2400" dirty="0">
                <a:cs typeface="Times New Roman" pitchFamily="18" charset="0"/>
              </a:rPr>
              <a:t>Oxides form    - </a:t>
            </a:r>
            <a:r>
              <a:rPr lang="en-US" sz="2400" dirty="0" err="1">
                <a:cs typeface="Times New Roman" pitchFamily="18" charset="0"/>
              </a:rPr>
              <a:t>Poisnous</a:t>
            </a:r>
            <a:endParaRPr lang="en-US" sz="2400" dirty="0">
              <a:cs typeface="Times New Roman" pitchFamily="18" charset="0"/>
            </a:endParaRPr>
          </a:p>
          <a:p>
            <a:r>
              <a:rPr lang="en-US" sz="2400" dirty="0">
                <a:cs typeface="Times New Roman" pitchFamily="18" charset="0"/>
              </a:rPr>
              <a:t>As (3+) is more toxic than As (5+) – presumably due to stronger binding with S-containing proteins.</a:t>
            </a:r>
          </a:p>
          <a:p>
            <a:r>
              <a:rPr lang="en-US" sz="2400" dirty="0">
                <a:cs typeface="Times New Roman" pitchFamily="18" charset="0"/>
              </a:rPr>
              <a:t>The toxicity of arsenic depends on its chemical composition and </a:t>
            </a:r>
            <a:r>
              <a:rPr lang="en-US" sz="2400" dirty="0" err="1">
                <a:cs typeface="Times New Roman" pitchFamily="18" charset="0"/>
              </a:rPr>
              <a:t>valency</a:t>
            </a:r>
            <a:r>
              <a:rPr lang="en-US" sz="2400" dirty="0">
                <a:cs typeface="Times New Roman" pitchFamily="18" charset="0"/>
              </a:rPr>
              <a:t>.,  arsine gas AsH3 being the most toxic , a potent hemolytic agent.( immediate death occurs at 150 </a:t>
            </a:r>
            <a:r>
              <a:rPr lang="en-US" sz="2400" dirty="0" err="1">
                <a:cs typeface="Times New Roman" pitchFamily="18" charset="0"/>
              </a:rPr>
              <a:t>ppm</a:t>
            </a:r>
            <a:r>
              <a:rPr lang="en-US" sz="2400" dirty="0">
                <a:cs typeface="Times New Roman" pitchFamily="18" charset="0"/>
              </a:rPr>
              <a:t> or 30 min from 25-5- </a:t>
            </a:r>
            <a:r>
              <a:rPr lang="en-US" sz="2400" dirty="0" err="1">
                <a:cs typeface="Times New Roman" pitchFamily="18" charset="0"/>
              </a:rPr>
              <a:t>ppm</a:t>
            </a:r>
            <a:r>
              <a:rPr lang="en-US" sz="2400" dirty="0">
                <a:cs typeface="Times New Roman" pitchFamily="18" charset="0"/>
              </a:rPr>
              <a:t>)</a:t>
            </a:r>
          </a:p>
          <a:p>
            <a:endParaRPr lang="en-US" sz="2400" dirty="0">
              <a:cs typeface="Times New Roman" pitchFamily="18" charset="0"/>
            </a:endParaRPr>
          </a:p>
          <a:p>
            <a:endParaRPr lang="en-US" sz="2400" dirty="0">
              <a:cs typeface="Times New Roman" pitchFamily="18" charset="0"/>
            </a:endParaRP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000" b="0" dirty="0">
                <a:solidFill>
                  <a:schemeClr val="tx1"/>
                </a:solidFill>
                <a:effectLst/>
              </a:rPr>
              <a:t>Compounds of Arsenic</a:t>
            </a:r>
            <a:br>
              <a:rPr lang="en-US" sz="4000" b="0" dirty="0">
                <a:solidFill>
                  <a:schemeClr val="tx1"/>
                </a:solidFill>
                <a:effectLst/>
              </a:rPr>
            </a:br>
            <a:endParaRPr lang="en-US" dirty="0"/>
          </a:p>
        </p:txBody>
      </p:sp>
      <p:sp>
        <p:nvSpPr>
          <p:cNvPr id="5" name="Date Placeholder 4"/>
          <p:cNvSpPr>
            <a:spLocks noGrp="1"/>
          </p:cNvSpPr>
          <p:nvPr>
            <p:ph type="dt" sz="half" idx="10"/>
          </p:nvPr>
        </p:nvSpPr>
        <p:spPr/>
        <p:txBody>
          <a:bodyPr/>
          <a:lstStyle/>
          <a:p>
            <a:fld id="{AC0A40FF-EDBA-4775-B666-5C7799F1EDCD}" type="datetime1">
              <a:rPr lang="en-US" smtClean="0"/>
              <a:pPr/>
              <a:t>9/3/2024</a:t>
            </a:fld>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47</a:t>
            </a:fld>
            <a:endParaRPr lang="en-US"/>
          </a:p>
        </p:txBody>
      </p:sp>
      <p:graphicFrame>
        <p:nvGraphicFramePr>
          <p:cNvPr id="4" name="Content Placeholder 3"/>
          <p:cNvGraphicFramePr>
            <a:graphicFrameLocks noGrp="1"/>
          </p:cNvGraphicFramePr>
          <p:nvPr>
            <p:ph sz="quarter" idx="1"/>
          </p:nvPr>
        </p:nvGraphicFramePr>
        <p:xfrm>
          <a:off x="-1" y="1219200"/>
          <a:ext cx="9144001" cy="5334000"/>
        </p:xfrm>
        <a:graphic>
          <a:graphicData uri="http://schemas.openxmlformats.org/drawingml/2006/table">
            <a:tbl>
              <a:tblPr firstRow="1" bandRow="1">
                <a:tableStyleId>{22838BEF-8BB2-4498-84A7-C5851F593DF1}</a:tableStyleId>
              </a:tblPr>
              <a:tblGrid>
                <a:gridCol w="1947334">
                  <a:extLst>
                    <a:ext uri="{9D8B030D-6E8A-4147-A177-3AD203B41FA5}">
                      <a16:colId xmlns:a16="http://schemas.microsoft.com/office/drawing/2014/main" val="20000"/>
                    </a:ext>
                  </a:extLst>
                </a:gridCol>
                <a:gridCol w="931333">
                  <a:extLst>
                    <a:ext uri="{9D8B030D-6E8A-4147-A177-3AD203B41FA5}">
                      <a16:colId xmlns:a16="http://schemas.microsoft.com/office/drawing/2014/main" val="20001"/>
                    </a:ext>
                  </a:extLst>
                </a:gridCol>
                <a:gridCol w="1439334">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354667">
                  <a:extLst>
                    <a:ext uri="{9D8B030D-6E8A-4147-A177-3AD203B41FA5}">
                      <a16:colId xmlns:a16="http://schemas.microsoft.com/office/drawing/2014/main" val="20004"/>
                    </a:ext>
                  </a:extLst>
                </a:gridCol>
                <a:gridCol w="1204872">
                  <a:extLst>
                    <a:ext uri="{9D8B030D-6E8A-4147-A177-3AD203B41FA5}">
                      <a16:colId xmlns:a16="http://schemas.microsoft.com/office/drawing/2014/main" val="20005"/>
                    </a:ext>
                  </a:extLst>
                </a:gridCol>
                <a:gridCol w="1250461">
                  <a:extLst>
                    <a:ext uri="{9D8B030D-6E8A-4147-A177-3AD203B41FA5}">
                      <a16:colId xmlns:a16="http://schemas.microsoft.com/office/drawing/2014/main" val="20006"/>
                    </a:ext>
                  </a:extLst>
                </a:gridCol>
              </a:tblGrid>
              <a:tr h="1286628">
                <a:tc>
                  <a:txBody>
                    <a:bodyPr/>
                    <a:lstStyle/>
                    <a:p>
                      <a:r>
                        <a:rPr lang="en-US" sz="2000" dirty="0">
                          <a:latin typeface="Times New Roman" pitchFamily="18" charset="0"/>
                          <a:cs typeface="Times New Roman" pitchFamily="18" charset="0"/>
                        </a:rPr>
                        <a:t>Arsenic Trioxide</a:t>
                      </a:r>
                    </a:p>
                  </a:txBody>
                  <a:tcPr/>
                </a:tc>
                <a:tc gridSpan="2">
                  <a:txBody>
                    <a:bodyPr/>
                    <a:lstStyle/>
                    <a:p>
                      <a:r>
                        <a:rPr lang="en-US" sz="2000" dirty="0">
                          <a:latin typeface="Times New Roman" pitchFamily="18" charset="0"/>
                          <a:cs typeface="Times New Roman" pitchFamily="18" charset="0"/>
                        </a:rPr>
                        <a:t>Potassium </a:t>
                      </a:r>
                      <a:r>
                        <a:rPr lang="en-US" sz="2000" dirty="0" err="1">
                          <a:latin typeface="Times New Roman" pitchFamily="18" charset="0"/>
                          <a:cs typeface="Times New Roman" pitchFamily="18" charset="0"/>
                        </a:rPr>
                        <a:t>Arsenite</a:t>
                      </a:r>
                      <a:r>
                        <a:rPr lang="en-US" sz="2000" dirty="0">
                          <a:latin typeface="Times New Roman" pitchFamily="18" charset="0"/>
                          <a:cs typeface="Times New Roman" pitchFamily="18" charset="0"/>
                        </a:rPr>
                        <a:t> &amp; Sodium </a:t>
                      </a:r>
                      <a:r>
                        <a:rPr lang="en-US" sz="2000" dirty="0" err="1">
                          <a:latin typeface="Times New Roman" pitchFamily="18" charset="0"/>
                          <a:cs typeface="Times New Roman" pitchFamily="18" charset="0"/>
                        </a:rPr>
                        <a:t>Arsenite</a:t>
                      </a:r>
                      <a:endParaRPr lang="en-US" sz="2000" dirty="0">
                        <a:latin typeface="Times New Roman" pitchFamily="18" charset="0"/>
                        <a:cs typeface="Times New Roman" pitchFamily="18" charset="0"/>
                      </a:endParaRPr>
                    </a:p>
                  </a:txBody>
                  <a:tcPr/>
                </a:tc>
                <a:tc hMerge="1">
                  <a:txBody>
                    <a:bodyPr/>
                    <a:lstStyle/>
                    <a:p>
                      <a:endParaRPr lang="en-US"/>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latin typeface="Times New Roman" pitchFamily="18" charset="0"/>
                          <a:cs typeface="Times New Roman" pitchFamily="18" charset="0"/>
                        </a:rPr>
                        <a:t>Potassium Arsenate &amp; Sodium Arsenate</a:t>
                      </a:r>
                    </a:p>
                  </a:txBody>
                  <a:tcPr/>
                </a:tc>
                <a:tc hMerge="1">
                  <a:txBody>
                    <a:bodyPr/>
                    <a:lstStyle/>
                    <a:p>
                      <a:endParaRPr lang="en-US"/>
                    </a:p>
                  </a:txBody>
                  <a:tcPr/>
                </a:tc>
                <a:tc gridSpan="2">
                  <a:txBody>
                    <a:bodyPr/>
                    <a:lstStyle/>
                    <a:p>
                      <a:pPr algn="ctr"/>
                      <a:r>
                        <a:rPr lang="en-US" sz="2000" dirty="0">
                          <a:latin typeface="Times New Roman" pitchFamily="18" charset="0"/>
                          <a:cs typeface="Times New Roman" pitchFamily="18" charset="0"/>
                        </a:rPr>
                        <a:t>Arsenic </a:t>
                      </a:r>
                      <a:r>
                        <a:rPr lang="en-US" sz="2000" dirty="0" err="1">
                          <a:latin typeface="Times New Roman" pitchFamily="18" charset="0"/>
                          <a:cs typeface="Times New Roman" pitchFamily="18" charset="0"/>
                        </a:rPr>
                        <a:t>Sulphides</a:t>
                      </a:r>
                      <a:endParaRPr lang="en-US" sz="2000" dirty="0">
                        <a:latin typeface="Times New Roman" pitchFamily="18" charset="0"/>
                        <a:cs typeface="Times New Roman" pitchFamily="18" charset="0"/>
                      </a:endParaRPr>
                    </a:p>
                  </a:txBody>
                  <a:tcPr/>
                </a:tc>
                <a:tc hMerge="1">
                  <a:txBody>
                    <a:bodyPr/>
                    <a:lstStyle/>
                    <a:p>
                      <a:endParaRPr lang="en-US" sz="20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7477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As</a:t>
                      </a:r>
                      <a:r>
                        <a:rPr lang="en-US" sz="1800" kern="1200" baseline="-25000" dirty="0">
                          <a:solidFill>
                            <a:schemeClr val="dk1"/>
                          </a:solidFill>
                          <a:latin typeface="+mn-lt"/>
                          <a:ea typeface="+mn-ea"/>
                          <a:cs typeface="+mn-cs"/>
                        </a:rPr>
                        <a:t>2</a:t>
                      </a:r>
                      <a:r>
                        <a:rPr lang="en-US" sz="1800" kern="1200" dirty="0">
                          <a:solidFill>
                            <a:schemeClr val="dk1"/>
                          </a:solidFill>
                          <a:latin typeface="+mn-lt"/>
                          <a:ea typeface="+mn-ea"/>
                          <a:cs typeface="+mn-cs"/>
                        </a:rPr>
                        <a:t>O</a:t>
                      </a:r>
                      <a:r>
                        <a:rPr lang="en-US" sz="1800" kern="1200" baseline="-25000" dirty="0">
                          <a:solidFill>
                            <a:schemeClr val="dk1"/>
                          </a:solidFill>
                          <a:latin typeface="+mn-lt"/>
                          <a:ea typeface="+mn-ea"/>
                          <a:cs typeface="+mn-cs"/>
                        </a:rPr>
                        <a:t>3</a:t>
                      </a:r>
                      <a:r>
                        <a:rPr lang="en-US" sz="1800" kern="1200" baseline="0" dirty="0">
                          <a:solidFill>
                            <a:schemeClr val="dk1"/>
                          </a:solidFill>
                          <a:latin typeface="+mn-lt"/>
                          <a:ea typeface="+mn-ea"/>
                          <a:cs typeface="+mn-cs"/>
                        </a:rPr>
                        <a:t> – White Arsenic / </a:t>
                      </a:r>
                      <a:r>
                        <a:rPr lang="en-US" sz="1800" b="1" kern="1200" baseline="0" dirty="0" err="1">
                          <a:solidFill>
                            <a:srgbClr val="C00000"/>
                          </a:solidFill>
                          <a:latin typeface="+mn-lt"/>
                          <a:ea typeface="+mn-ea"/>
                          <a:cs typeface="+mn-cs"/>
                        </a:rPr>
                        <a:t>Sankhiya</a:t>
                      </a:r>
                      <a:endParaRPr lang="en-US" sz="1800" b="1" kern="1200" dirty="0">
                        <a:solidFill>
                          <a:srgbClr val="C00000"/>
                        </a:solidFill>
                        <a:latin typeface="+mn-lt"/>
                        <a:ea typeface="+mn-ea"/>
                        <a:cs typeface="+mn-cs"/>
                      </a:endParaRPr>
                    </a:p>
                    <a:p>
                      <a:endParaRPr lang="en-US" dirty="0"/>
                    </a:p>
                  </a:txBody>
                  <a:tcPr/>
                </a:tc>
                <a:tc>
                  <a:txBody>
                    <a:bodyPr/>
                    <a:lstStyle/>
                    <a:p>
                      <a:r>
                        <a:rPr lang="en-US" sz="1800" kern="1200" dirty="0">
                          <a:solidFill>
                            <a:schemeClr val="dk1"/>
                          </a:solidFill>
                          <a:latin typeface="+mn-lt"/>
                          <a:ea typeface="+mn-ea"/>
                          <a:cs typeface="+mn-cs"/>
                        </a:rPr>
                        <a:t>K</a:t>
                      </a:r>
                      <a:r>
                        <a:rPr lang="en-US" sz="1800" kern="1200" baseline="-25000" dirty="0">
                          <a:solidFill>
                            <a:schemeClr val="dk1"/>
                          </a:solidFill>
                          <a:latin typeface="+mn-lt"/>
                          <a:ea typeface="+mn-ea"/>
                          <a:cs typeface="+mn-cs"/>
                        </a:rPr>
                        <a:t>3</a:t>
                      </a:r>
                      <a:r>
                        <a:rPr lang="en-US" sz="1800" kern="1200" dirty="0">
                          <a:solidFill>
                            <a:schemeClr val="dk1"/>
                          </a:solidFill>
                          <a:latin typeface="+mn-lt"/>
                          <a:ea typeface="+mn-ea"/>
                          <a:cs typeface="+mn-cs"/>
                        </a:rPr>
                        <a:t>AsO</a:t>
                      </a:r>
                      <a:r>
                        <a:rPr lang="en-US" sz="1800" kern="1200" baseline="-25000" dirty="0">
                          <a:solidFill>
                            <a:schemeClr val="dk1"/>
                          </a:solidFill>
                          <a:latin typeface="+mn-lt"/>
                          <a:ea typeface="+mn-ea"/>
                          <a:cs typeface="+mn-cs"/>
                        </a:rPr>
                        <a:t>3</a:t>
                      </a:r>
                      <a:r>
                        <a:rPr lang="en-US" sz="1800" kern="1200" dirty="0">
                          <a:solidFill>
                            <a:schemeClr val="dk1"/>
                          </a:solidFill>
                          <a:latin typeface="+mn-lt"/>
                          <a:ea typeface="+mn-ea"/>
                          <a:cs typeface="+mn-cs"/>
                        </a:rPr>
                        <a:t> </a:t>
                      </a:r>
                      <a:endParaRPr lang="en-US" dirty="0"/>
                    </a:p>
                  </a:txBody>
                  <a:tcPr/>
                </a:tc>
                <a:tc>
                  <a:txBody>
                    <a:bodyPr/>
                    <a:lstStyle/>
                    <a:p>
                      <a:r>
                        <a:rPr lang="en-US" sz="1800" kern="1200" dirty="0">
                          <a:solidFill>
                            <a:schemeClr val="dk1"/>
                          </a:solidFill>
                          <a:latin typeface="+mn-lt"/>
                          <a:ea typeface="+mn-ea"/>
                          <a:cs typeface="+mn-cs"/>
                        </a:rPr>
                        <a:t>Na</a:t>
                      </a:r>
                      <a:r>
                        <a:rPr lang="en-US" sz="1800" kern="1200" baseline="-25000" dirty="0">
                          <a:solidFill>
                            <a:schemeClr val="dk1"/>
                          </a:solidFill>
                          <a:latin typeface="+mn-lt"/>
                          <a:ea typeface="+mn-ea"/>
                          <a:cs typeface="+mn-cs"/>
                        </a:rPr>
                        <a:t>3</a:t>
                      </a:r>
                      <a:r>
                        <a:rPr lang="en-US" sz="1800" kern="1200" dirty="0">
                          <a:solidFill>
                            <a:schemeClr val="dk1"/>
                          </a:solidFill>
                          <a:latin typeface="+mn-lt"/>
                          <a:ea typeface="+mn-ea"/>
                          <a:cs typeface="+mn-cs"/>
                        </a:rPr>
                        <a:t>AsO</a:t>
                      </a:r>
                      <a:r>
                        <a:rPr lang="en-US" sz="1800" kern="1200" baseline="-25000" dirty="0">
                          <a:solidFill>
                            <a:schemeClr val="dk1"/>
                          </a:solidFill>
                          <a:latin typeface="+mn-lt"/>
                          <a:ea typeface="+mn-ea"/>
                          <a:cs typeface="+mn-cs"/>
                        </a:rPr>
                        <a:t>3</a:t>
                      </a:r>
                      <a:endParaRPr lang="en-US" dirty="0"/>
                    </a:p>
                  </a:txBody>
                  <a:tcPr/>
                </a:tc>
                <a:tc>
                  <a:txBody>
                    <a:bodyPr/>
                    <a:lstStyle/>
                    <a:p>
                      <a:r>
                        <a:rPr lang="en-US" sz="1800" kern="1200" dirty="0">
                          <a:solidFill>
                            <a:schemeClr val="dk1"/>
                          </a:solidFill>
                          <a:latin typeface="+mn-lt"/>
                          <a:ea typeface="+mn-ea"/>
                          <a:cs typeface="+mn-cs"/>
                        </a:rPr>
                        <a:t>K</a:t>
                      </a:r>
                      <a:r>
                        <a:rPr lang="en-US" sz="1800" kern="1200" baseline="-25000" dirty="0">
                          <a:solidFill>
                            <a:schemeClr val="dk1"/>
                          </a:solidFill>
                          <a:latin typeface="+mn-lt"/>
                          <a:ea typeface="+mn-ea"/>
                          <a:cs typeface="+mn-cs"/>
                        </a:rPr>
                        <a:t>3</a:t>
                      </a:r>
                      <a:r>
                        <a:rPr lang="en-US" sz="1800" kern="1200" dirty="0">
                          <a:solidFill>
                            <a:schemeClr val="dk1"/>
                          </a:solidFill>
                          <a:latin typeface="+mn-lt"/>
                          <a:ea typeface="+mn-ea"/>
                          <a:cs typeface="+mn-cs"/>
                        </a:rPr>
                        <a:t>AsO</a:t>
                      </a:r>
                      <a:r>
                        <a:rPr lang="en-US" sz="1800" kern="1200" baseline="-25000" dirty="0">
                          <a:solidFill>
                            <a:schemeClr val="dk1"/>
                          </a:solidFill>
                          <a:latin typeface="+mn-lt"/>
                          <a:ea typeface="+mn-ea"/>
                          <a:cs typeface="+mn-cs"/>
                        </a:rPr>
                        <a:t>4</a:t>
                      </a:r>
                      <a:r>
                        <a:rPr lang="en-US" sz="1800" kern="1200" dirty="0">
                          <a:solidFill>
                            <a:schemeClr val="dk1"/>
                          </a:solidFill>
                          <a:latin typeface="+mn-lt"/>
                          <a:ea typeface="+mn-ea"/>
                          <a:cs typeface="+mn-cs"/>
                        </a:rPr>
                        <a:t> </a:t>
                      </a:r>
                      <a:endParaRPr lang="en-US" dirty="0"/>
                    </a:p>
                  </a:txBody>
                  <a:tcPr/>
                </a:tc>
                <a:tc>
                  <a:txBody>
                    <a:bodyPr/>
                    <a:lstStyle/>
                    <a:p>
                      <a:r>
                        <a:rPr lang="en-US" sz="1800" kern="1200" dirty="0">
                          <a:solidFill>
                            <a:schemeClr val="dk1"/>
                          </a:solidFill>
                          <a:latin typeface="+mn-lt"/>
                          <a:ea typeface="+mn-ea"/>
                          <a:cs typeface="+mn-cs"/>
                        </a:rPr>
                        <a:t>Na</a:t>
                      </a:r>
                      <a:r>
                        <a:rPr lang="en-US" sz="1800" kern="1200" baseline="-25000" dirty="0">
                          <a:solidFill>
                            <a:schemeClr val="dk1"/>
                          </a:solidFill>
                          <a:latin typeface="+mn-lt"/>
                          <a:ea typeface="+mn-ea"/>
                          <a:cs typeface="+mn-cs"/>
                        </a:rPr>
                        <a:t>3</a:t>
                      </a:r>
                      <a:r>
                        <a:rPr lang="en-US" sz="1800" kern="1200" dirty="0">
                          <a:solidFill>
                            <a:schemeClr val="dk1"/>
                          </a:solidFill>
                          <a:latin typeface="+mn-lt"/>
                          <a:ea typeface="+mn-ea"/>
                          <a:cs typeface="+mn-cs"/>
                        </a:rPr>
                        <a:t>AsO</a:t>
                      </a:r>
                      <a:r>
                        <a:rPr lang="en-US" sz="1800" kern="1200" baseline="-25000" dirty="0">
                          <a:solidFill>
                            <a:schemeClr val="dk1"/>
                          </a:solidFill>
                          <a:latin typeface="+mn-lt"/>
                          <a:ea typeface="+mn-ea"/>
                          <a:cs typeface="+mn-cs"/>
                        </a:rPr>
                        <a:t>4</a:t>
                      </a:r>
                      <a:endParaRPr lang="en-US" dirty="0"/>
                    </a:p>
                  </a:txBody>
                  <a:tcPr/>
                </a:tc>
                <a:tc>
                  <a:txBody>
                    <a:bodyPr/>
                    <a:lstStyle/>
                    <a:p>
                      <a:r>
                        <a:rPr lang="en-US" b="1" dirty="0" err="1">
                          <a:solidFill>
                            <a:srgbClr val="C00000"/>
                          </a:solidFill>
                        </a:rPr>
                        <a:t>Manashila</a:t>
                      </a:r>
                      <a:endParaRPr lang="en-US" b="1" dirty="0">
                        <a:solidFill>
                          <a:srgbClr val="C00000"/>
                        </a:solidFill>
                      </a:endParaRPr>
                    </a:p>
                    <a:p>
                      <a:r>
                        <a:rPr lang="en-US" dirty="0"/>
                        <a:t>(Real gar = Red Arsenic)</a:t>
                      </a:r>
                      <a:r>
                        <a:rPr lang="en-US" sz="1800" kern="1200" dirty="0">
                          <a:solidFill>
                            <a:schemeClr val="dk1"/>
                          </a:solidFill>
                          <a:latin typeface="+mn-lt"/>
                          <a:ea typeface="+mn-ea"/>
                          <a:cs typeface="+mn-cs"/>
                        </a:rPr>
                        <a:t> As</a:t>
                      </a:r>
                      <a:r>
                        <a:rPr lang="en-US" sz="1800" kern="1200" baseline="-25000" dirty="0">
                          <a:solidFill>
                            <a:schemeClr val="dk1"/>
                          </a:solidFill>
                          <a:latin typeface="+mn-lt"/>
                          <a:ea typeface="+mn-ea"/>
                          <a:cs typeface="+mn-cs"/>
                        </a:rPr>
                        <a:t>2</a:t>
                      </a:r>
                      <a:r>
                        <a:rPr lang="en-US" sz="1800" kern="1200" dirty="0">
                          <a:solidFill>
                            <a:schemeClr val="dk1"/>
                          </a:solidFill>
                          <a:latin typeface="+mn-lt"/>
                          <a:ea typeface="+mn-ea"/>
                          <a:cs typeface="+mn-cs"/>
                        </a:rPr>
                        <a:t>S</a:t>
                      </a:r>
                      <a:r>
                        <a:rPr lang="en-US" sz="1800" kern="1200" baseline="-25000" dirty="0">
                          <a:solidFill>
                            <a:schemeClr val="dk1"/>
                          </a:solidFill>
                          <a:latin typeface="+mn-lt"/>
                          <a:ea typeface="+mn-ea"/>
                          <a:cs typeface="+mn-cs"/>
                        </a:rPr>
                        <a:t>2</a:t>
                      </a:r>
                      <a:endParaRPr lang="en-US" dirty="0"/>
                    </a:p>
                  </a:txBody>
                  <a:tcPr/>
                </a:tc>
                <a:tc>
                  <a:txBody>
                    <a:bodyPr/>
                    <a:lstStyle/>
                    <a:p>
                      <a:r>
                        <a:rPr lang="en-US" b="1" dirty="0" err="1">
                          <a:solidFill>
                            <a:srgbClr val="C00000"/>
                          </a:solidFill>
                        </a:rPr>
                        <a:t>Hartal</a:t>
                      </a:r>
                      <a:endParaRPr lang="en-US" b="1" dirty="0">
                        <a:solidFill>
                          <a:srgbClr val="C00000"/>
                        </a:solidFill>
                      </a:endParaRPr>
                    </a:p>
                    <a:p>
                      <a:r>
                        <a:rPr lang="en-US" dirty="0"/>
                        <a:t>(Orpiment = Yellow Arsenic)</a:t>
                      </a:r>
                      <a:r>
                        <a:rPr lang="en-US" sz="1800" kern="1200" dirty="0">
                          <a:solidFill>
                            <a:schemeClr val="dk1"/>
                          </a:solidFill>
                          <a:latin typeface="+mn-lt"/>
                          <a:ea typeface="+mn-ea"/>
                          <a:cs typeface="+mn-cs"/>
                        </a:rPr>
                        <a:t> As</a:t>
                      </a:r>
                      <a:r>
                        <a:rPr lang="en-US" sz="1800" kern="1200" baseline="-25000" dirty="0">
                          <a:solidFill>
                            <a:schemeClr val="dk1"/>
                          </a:solidFill>
                          <a:latin typeface="+mn-lt"/>
                          <a:ea typeface="+mn-ea"/>
                          <a:cs typeface="+mn-cs"/>
                        </a:rPr>
                        <a:t>2</a:t>
                      </a:r>
                      <a:r>
                        <a:rPr lang="en-US" sz="1800" kern="1200" dirty="0">
                          <a:solidFill>
                            <a:schemeClr val="dk1"/>
                          </a:solidFill>
                          <a:latin typeface="+mn-lt"/>
                          <a:ea typeface="+mn-ea"/>
                          <a:cs typeface="+mn-cs"/>
                        </a:rPr>
                        <a:t>S</a:t>
                      </a:r>
                      <a:r>
                        <a:rPr lang="en-US" sz="1800" kern="1200" baseline="-25000" dirty="0">
                          <a:solidFill>
                            <a:schemeClr val="dk1"/>
                          </a:solidFill>
                          <a:latin typeface="+mn-lt"/>
                          <a:ea typeface="+mn-ea"/>
                          <a:cs typeface="+mn-cs"/>
                        </a:rPr>
                        <a:t>3</a:t>
                      </a:r>
                      <a:endParaRPr lang="en-US" dirty="0"/>
                    </a:p>
                  </a:txBody>
                  <a:tcPr/>
                </a:tc>
                <a:extLst>
                  <a:ext uri="{0D108BD9-81ED-4DB2-BD59-A6C34878D82A}">
                    <a16:rowId xmlns:a16="http://schemas.microsoft.com/office/drawing/2014/main" val="10001"/>
                  </a:ext>
                </a:extLst>
              </a:tr>
              <a:tr h="2299643">
                <a:tc>
                  <a:txBody>
                    <a:bodyPr/>
                    <a:lstStyle/>
                    <a:p>
                      <a:pPr>
                        <a:buFont typeface="Wingdings" pitchFamily="2" charset="2"/>
                        <a:buChar char="§"/>
                      </a:pPr>
                      <a:r>
                        <a:rPr lang="en-US" dirty="0" err="1"/>
                        <a:t>Vapours</a:t>
                      </a:r>
                      <a:r>
                        <a:rPr lang="en-US" dirty="0"/>
                        <a:t>- Garlic </a:t>
                      </a:r>
                      <a:r>
                        <a:rPr lang="en-US" dirty="0" err="1"/>
                        <a:t>Odour</a:t>
                      </a:r>
                      <a:r>
                        <a:rPr lang="en-US" dirty="0"/>
                        <a:t> &amp; faint sweet taste</a:t>
                      </a:r>
                    </a:p>
                    <a:p>
                      <a:pPr>
                        <a:buFont typeface="Wingdings" pitchFamily="2" charset="2"/>
                        <a:buChar char="§"/>
                      </a:pPr>
                      <a:r>
                        <a:rPr lang="en-US" dirty="0"/>
                        <a:t>Pharmaceutical Dose= 1 to 5 mg</a:t>
                      </a:r>
                    </a:p>
                    <a:p>
                      <a:pPr>
                        <a:buFont typeface="Wingdings" pitchFamily="2" charset="2"/>
                        <a:buChar char="Ø"/>
                      </a:pPr>
                      <a:endParaRPr lang="en-US" dirty="0"/>
                    </a:p>
                  </a:txBody>
                  <a:tcPr/>
                </a:tc>
                <a:tc gridSpan="2">
                  <a:txBody>
                    <a:bodyPr/>
                    <a:lstStyle/>
                    <a:p>
                      <a:r>
                        <a:rPr lang="en-US" b="1" dirty="0" err="1">
                          <a:solidFill>
                            <a:srgbClr val="00B050"/>
                          </a:solidFill>
                        </a:rPr>
                        <a:t>Poisnous</a:t>
                      </a:r>
                      <a:r>
                        <a:rPr lang="en-US" dirty="0"/>
                        <a:t>/ Used as weed Killers, </a:t>
                      </a:r>
                      <a:r>
                        <a:rPr lang="en-US" dirty="0" err="1"/>
                        <a:t>Rodenticides</a:t>
                      </a:r>
                      <a:r>
                        <a:rPr lang="en-US" dirty="0"/>
                        <a:t>, Fungicides</a:t>
                      </a:r>
                    </a:p>
                  </a:txBody>
                  <a:tcPr/>
                </a:tc>
                <a:tc hMerge="1">
                  <a:txBody>
                    <a:bodyPr/>
                    <a:lstStyle/>
                    <a:p>
                      <a:endParaRPr lang="en-US"/>
                    </a:p>
                  </a:txBody>
                  <a:tcPr/>
                </a:tc>
                <a:tc gridSpan="2">
                  <a:txBody>
                    <a:bodyPr/>
                    <a:lstStyle/>
                    <a:p>
                      <a:r>
                        <a:rPr lang="en-US" b="1" dirty="0" err="1">
                          <a:solidFill>
                            <a:srgbClr val="00B050"/>
                          </a:solidFill>
                        </a:rPr>
                        <a:t>Poisnous</a:t>
                      </a:r>
                      <a:r>
                        <a:rPr lang="en-US" dirty="0"/>
                        <a:t>/ Used  for Homicidal</a:t>
                      </a:r>
                      <a:r>
                        <a:rPr lang="en-US" baseline="0" dirty="0"/>
                        <a:t> Purpose &amp; for destroying </a:t>
                      </a:r>
                      <a:r>
                        <a:rPr lang="en-US" baseline="0" dirty="0" err="1"/>
                        <a:t>Catteles</a:t>
                      </a:r>
                      <a:endParaRPr lang="en-US" dirty="0"/>
                    </a:p>
                  </a:txBody>
                  <a:tcPr/>
                </a:tc>
                <a:tc hMerge="1">
                  <a:txBody>
                    <a:bodyPr/>
                    <a:lstStyle/>
                    <a:p>
                      <a:endParaRPr lang="en-US"/>
                    </a:p>
                  </a:txBody>
                  <a:tcPr/>
                </a:tc>
                <a:tc gridSpan="2">
                  <a:txBody>
                    <a:bodyPr/>
                    <a:lstStyle/>
                    <a:p>
                      <a:r>
                        <a:rPr lang="en-US" dirty="0" err="1"/>
                        <a:t>Sulphides</a:t>
                      </a:r>
                      <a:r>
                        <a:rPr lang="en-US" dirty="0"/>
                        <a:t> being insoluble in water &amp; in its pure form are </a:t>
                      </a:r>
                      <a:r>
                        <a:rPr lang="en-US" b="1" dirty="0" err="1">
                          <a:solidFill>
                            <a:srgbClr val="0070C0"/>
                          </a:solidFill>
                        </a:rPr>
                        <a:t>Nonpoisnous</a:t>
                      </a:r>
                      <a:r>
                        <a:rPr lang="en-US" dirty="0"/>
                        <a:t>.</a:t>
                      </a:r>
                    </a:p>
                    <a:p>
                      <a:endParaRPr lang="en-US" dirty="0"/>
                    </a:p>
                  </a:txBody>
                  <a:tcPr/>
                </a:tc>
                <a:tc hMerge="1">
                  <a:txBody>
                    <a:bodyPr/>
                    <a:lstStyle/>
                    <a:p>
                      <a:endParaRPr lang="en-US"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Mechanism of toxicity</a:t>
            </a:r>
          </a:p>
        </p:txBody>
      </p:sp>
      <p:sp>
        <p:nvSpPr>
          <p:cNvPr id="4" name="Date Placeholder 3"/>
          <p:cNvSpPr>
            <a:spLocks noGrp="1"/>
          </p:cNvSpPr>
          <p:nvPr>
            <p:ph type="dt" sz="half" idx="10"/>
          </p:nvPr>
        </p:nvSpPr>
        <p:spPr/>
        <p:txBody>
          <a:bodyPr/>
          <a:lstStyle/>
          <a:p>
            <a:fld id="{EA652DCD-904D-41F2-BD80-2B48393EEC6F}"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48</a:t>
            </a:fld>
            <a:endParaRPr lang="en-US"/>
          </a:p>
        </p:txBody>
      </p:sp>
      <p:sp>
        <p:nvSpPr>
          <p:cNvPr id="2" name="Content Placeholder 1"/>
          <p:cNvSpPr>
            <a:spLocks noGrp="1"/>
          </p:cNvSpPr>
          <p:nvPr>
            <p:ph sz="quarter" idx="1"/>
          </p:nvPr>
        </p:nvSpPr>
        <p:spPr/>
        <p:txBody>
          <a:bodyPr>
            <a:noAutofit/>
          </a:bodyPr>
          <a:lstStyle/>
          <a:p>
            <a:pPr marL="514350" indent="-514350">
              <a:buAutoNum type="arabicPeriod"/>
            </a:pPr>
            <a:r>
              <a:rPr lang="en-US" sz="2200" b="1" dirty="0">
                <a:cs typeface="Times New Roman" pitchFamily="18" charset="0"/>
              </a:rPr>
              <a:t>Absorption</a:t>
            </a:r>
          </a:p>
          <a:p>
            <a:pPr lvl="1" algn="just">
              <a:buClr>
                <a:srgbClr val="00B050"/>
              </a:buClr>
              <a:buNone/>
            </a:pPr>
            <a:r>
              <a:rPr lang="en-US" sz="2200" dirty="0">
                <a:cs typeface="Times New Roman" pitchFamily="18" charset="0"/>
              </a:rPr>
              <a:t>inorganic: trivalent and </a:t>
            </a:r>
            <a:r>
              <a:rPr lang="en-US" sz="2200" dirty="0" err="1">
                <a:cs typeface="Times New Roman" pitchFamily="18" charset="0"/>
              </a:rPr>
              <a:t>pentavalent</a:t>
            </a:r>
            <a:r>
              <a:rPr lang="en-US" sz="2200" dirty="0">
                <a:cs typeface="Times New Roman" pitchFamily="18" charset="0"/>
              </a:rPr>
              <a:t> salts &gt;90% from intestine </a:t>
            </a:r>
          </a:p>
          <a:p>
            <a:pPr lvl="1" algn="just">
              <a:buClr>
                <a:srgbClr val="00B050"/>
              </a:buClr>
              <a:buNone/>
            </a:pPr>
            <a:r>
              <a:rPr lang="en-US" sz="2200" dirty="0">
                <a:cs typeface="Times New Roman" pitchFamily="18" charset="0"/>
              </a:rPr>
              <a:t>            organic: also bound as tri and </a:t>
            </a:r>
            <a:r>
              <a:rPr lang="en-US" sz="2200" dirty="0" err="1">
                <a:cs typeface="Times New Roman" pitchFamily="18" charset="0"/>
              </a:rPr>
              <a:t>pentavalent</a:t>
            </a:r>
            <a:r>
              <a:rPr lang="en-US" sz="2200" dirty="0">
                <a:cs typeface="Times New Roman" pitchFamily="18" charset="0"/>
              </a:rPr>
              <a:t> &gt;90% poorly absorbed</a:t>
            </a:r>
          </a:p>
          <a:p>
            <a:pPr lvl="1" algn="just">
              <a:buClr>
                <a:srgbClr val="00B050"/>
              </a:buClr>
              <a:buNone/>
            </a:pPr>
            <a:r>
              <a:rPr lang="en-US" sz="2200" dirty="0">
                <a:cs typeface="Times New Roman" pitchFamily="18" charset="0"/>
              </a:rPr>
              <a:t> Inhalation: arsine gas; uptake is dependent upon particle size</a:t>
            </a:r>
          </a:p>
          <a:p>
            <a:pPr lvl="1" algn="just">
              <a:buClr>
                <a:srgbClr val="00B050"/>
              </a:buClr>
              <a:buNone/>
            </a:pPr>
            <a:r>
              <a:rPr lang="en-US" sz="2200" dirty="0">
                <a:cs typeface="Times New Roman" pitchFamily="18" charset="0"/>
              </a:rPr>
              <a:t>Skin : As3+ high absorption( lipid soluble)</a:t>
            </a:r>
          </a:p>
          <a:p>
            <a:pPr>
              <a:buNone/>
            </a:pPr>
            <a:r>
              <a:rPr lang="en-US" sz="2200" dirty="0">
                <a:cs typeface="Times New Roman" pitchFamily="18" charset="0"/>
              </a:rPr>
              <a:t>2. </a:t>
            </a:r>
            <a:r>
              <a:rPr lang="en-US" sz="2200" b="1" dirty="0">
                <a:cs typeface="Times New Roman" pitchFamily="18" charset="0"/>
              </a:rPr>
              <a:t>Distribution</a:t>
            </a:r>
            <a:r>
              <a:rPr lang="en-US" sz="2200" dirty="0">
                <a:cs typeface="Times New Roman" pitchFamily="18" charset="0"/>
              </a:rPr>
              <a:t>: bound to </a:t>
            </a:r>
            <a:r>
              <a:rPr lang="en-US" sz="2200" dirty="0" err="1">
                <a:cs typeface="Times New Roman" pitchFamily="18" charset="0"/>
              </a:rPr>
              <a:t>rbcs</a:t>
            </a:r>
            <a:r>
              <a:rPr lang="en-US" sz="2200" dirty="0">
                <a:cs typeface="Times New Roman" pitchFamily="18" charset="0"/>
              </a:rPr>
              <a:t> and globulin; redistribution in lung, liver, and spleen. Concentrates in skin, nails and hair.   (</a:t>
            </a:r>
            <a:r>
              <a:rPr lang="en-US" sz="2200" dirty="0" err="1">
                <a:cs typeface="Times New Roman" pitchFamily="18" charset="0"/>
              </a:rPr>
              <a:t>mees</a:t>
            </a:r>
            <a:r>
              <a:rPr lang="en-US" sz="2200" dirty="0">
                <a:cs typeface="Times New Roman" pitchFamily="18" charset="0"/>
              </a:rPr>
              <a:t>’ line)</a:t>
            </a:r>
          </a:p>
          <a:p>
            <a:pPr>
              <a:buNone/>
            </a:pPr>
            <a:r>
              <a:rPr lang="en-US" sz="2200" dirty="0">
                <a:cs typeface="Times New Roman" pitchFamily="18" charset="0"/>
              </a:rPr>
              <a:t>3. </a:t>
            </a:r>
            <a:r>
              <a:rPr lang="en-US" sz="2200" b="1" dirty="0">
                <a:cs typeface="Times New Roman" pitchFamily="18" charset="0"/>
              </a:rPr>
              <a:t> Metabolism : </a:t>
            </a:r>
            <a:r>
              <a:rPr lang="en-US" sz="2200" dirty="0">
                <a:cs typeface="Times New Roman" pitchFamily="18" charset="0"/>
              </a:rPr>
              <a:t>undergoes transformation in body from </a:t>
            </a:r>
            <a:r>
              <a:rPr lang="en-US" sz="2200" dirty="0" err="1">
                <a:cs typeface="Times New Roman" pitchFamily="18" charset="0"/>
              </a:rPr>
              <a:t>pentavelent</a:t>
            </a:r>
            <a:r>
              <a:rPr lang="en-US" sz="2200" dirty="0">
                <a:cs typeface="Times New Roman" pitchFamily="18" charset="0"/>
              </a:rPr>
              <a:t>(less toxic) which is well absorbed to trivalent (more toxic)</a:t>
            </a:r>
          </a:p>
          <a:p>
            <a:endParaRPr lang="en-US" sz="2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F2A939B3-6F37-4FD2-B505-12D44CB1D014}"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49</a:t>
            </a:fld>
            <a:endParaRPr lang="en-US"/>
          </a:p>
        </p:txBody>
      </p:sp>
      <p:sp>
        <p:nvSpPr>
          <p:cNvPr id="2" name="Content Placeholder 1"/>
          <p:cNvSpPr>
            <a:spLocks noGrp="1"/>
          </p:cNvSpPr>
          <p:nvPr>
            <p:ph sz="quarter" idx="1"/>
          </p:nvPr>
        </p:nvSpPr>
        <p:spPr/>
        <p:txBody>
          <a:bodyPr/>
          <a:lstStyle/>
          <a:p>
            <a:r>
              <a:rPr lang="en-US" dirty="0"/>
              <a:t>the main effect is through induction of oxidative stress and impairment of the antioxidant defense mechanism, leading to apoptosis and cell death</a:t>
            </a:r>
          </a:p>
          <a:p>
            <a:r>
              <a:rPr lang="en-US" dirty="0"/>
              <a:t>4) </a:t>
            </a:r>
            <a:r>
              <a:rPr lang="en-US" b="1" dirty="0"/>
              <a:t>excretion: </a:t>
            </a:r>
            <a:r>
              <a:rPr lang="en-US" dirty="0"/>
              <a:t> mainly by kidneys, renal tubules can convert arsenate As5+ to the more toxic </a:t>
            </a:r>
            <a:r>
              <a:rPr lang="en-US" dirty="0" err="1"/>
              <a:t>arsenite</a:t>
            </a:r>
            <a:r>
              <a:rPr lang="en-US" dirty="0"/>
              <a:t> As3+</a:t>
            </a:r>
          </a:p>
          <a:p>
            <a:r>
              <a:rPr lang="en-US" b="1" dirty="0"/>
              <a:t>Placental transfer can cause  marked damage to the fetus.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4400" b="0" dirty="0">
                <a:effectLst/>
                <a:cs typeface="Times New Roman" pitchFamily="18" charset="0"/>
              </a:rPr>
              <a:t>Symptoms</a:t>
            </a:r>
            <a:br>
              <a:rPr lang="en-US" sz="4400" b="0" dirty="0">
                <a:effectLst/>
                <a:cs typeface="Times New Roman" pitchFamily="18" charset="0"/>
              </a:rPr>
            </a:br>
            <a:endParaRPr lang="en-US" sz="4400" b="0" dirty="0">
              <a:effectLst/>
            </a:endParaRPr>
          </a:p>
        </p:txBody>
      </p:sp>
      <p:sp>
        <p:nvSpPr>
          <p:cNvPr id="4" name="Date Placeholder 3"/>
          <p:cNvSpPr>
            <a:spLocks noGrp="1"/>
          </p:cNvSpPr>
          <p:nvPr>
            <p:ph type="dt" sz="half" idx="10"/>
          </p:nvPr>
        </p:nvSpPr>
        <p:spPr/>
        <p:txBody>
          <a:bodyPr/>
          <a:lstStyle/>
          <a:p>
            <a:fld id="{2BAA4EAD-6BB0-4D4E-B303-D133FCE7B7C5}"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50</a:t>
            </a:fld>
            <a:endParaRPr lang="en-US"/>
          </a:p>
        </p:txBody>
      </p:sp>
      <p:sp>
        <p:nvSpPr>
          <p:cNvPr id="2" name="Content Placeholder 1"/>
          <p:cNvSpPr>
            <a:spLocks noGrp="1"/>
          </p:cNvSpPr>
          <p:nvPr>
            <p:ph sz="quarter" idx="1"/>
          </p:nvPr>
        </p:nvSpPr>
        <p:spPr/>
        <p:txBody>
          <a:bodyPr>
            <a:normAutofit fontScale="25000" lnSpcReduction="20000"/>
          </a:bodyPr>
          <a:lstStyle/>
          <a:p>
            <a:pPr marL="742950" indent="-742950">
              <a:buNone/>
            </a:pPr>
            <a:r>
              <a:rPr lang="en-US" sz="8600" dirty="0">
                <a:effectLst>
                  <a:outerShdw blurRad="38100" dist="38100" dir="2700000" algn="tl">
                    <a:srgbClr val="000000">
                      <a:alpha val="43137"/>
                    </a:srgbClr>
                  </a:outerShdw>
                </a:effectLst>
                <a:cs typeface="Times New Roman" pitchFamily="18" charset="0"/>
              </a:rPr>
              <a:t>a.    Acute</a:t>
            </a:r>
          </a:p>
          <a:p>
            <a:pPr marL="742950" indent="-742950" algn="just">
              <a:buNone/>
            </a:pPr>
            <a:r>
              <a:rPr lang="en-US" sz="8600" dirty="0">
                <a:cs typeface="Times New Roman" pitchFamily="18" charset="0"/>
              </a:rPr>
              <a:t>       Damage to </a:t>
            </a:r>
            <a:r>
              <a:rPr lang="en-US" sz="8600" dirty="0" err="1">
                <a:cs typeface="Times New Roman" pitchFamily="18" charset="0"/>
              </a:rPr>
              <a:t>LIVER,mucosa</a:t>
            </a:r>
            <a:r>
              <a:rPr lang="en-US" sz="8600" dirty="0">
                <a:cs typeface="Times New Roman" pitchFamily="18" charset="0"/>
              </a:rPr>
              <a:t>, sloughing, </a:t>
            </a:r>
            <a:r>
              <a:rPr lang="en-US" sz="8600" dirty="0" err="1">
                <a:cs typeface="Times New Roman" pitchFamily="18" charset="0"/>
              </a:rPr>
              <a:t>hypovolemic</a:t>
            </a:r>
            <a:r>
              <a:rPr lang="en-US" sz="8600" dirty="0">
                <a:cs typeface="Times New Roman" pitchFamily="18" charset="0"/>
              </a:rPr>
              <a:t> shock, fever, GI discomfort /pain, anorexia</a:t>
            </a:r>
          </a:p>
          <a:p>
            <a:pPr marL="742950" indent="-742950" algn="just">
              <a:buNone/>
            </a:pPr>
            <a:endParaRPr lang="en-US" sz="8600" dirty="0">
              <a:effectLst>
                <a:outerShdw blurRad="38100" dist="38100" dir="2700000" algn="tl">
                  <a:srgbClr val="000000">
                    <a:alpha val="43137"/>
                  </a:srgbClr>
                </a:outerShdw>
              </a:effectLst>
              <a:cs typeface="Times New Roman" pitchFamily="18" charset="0"/>
            </a:endParaRPr>
          </a:p>
          <a:p>
            <a:pPr algn="just">
              <a:buNone/>
            </a:pPr>
            <a:r>
              <a:rPr lang="en-US" sz="8600" dirty="0">
                <a:effectLst>
                  <a:outerShdw blurRad="38100" dist="38100" dir="2700000" algn="tl">
                    <a:srgbClr val="000000">
                      <a:alpha val="43137"/>
                    </a:srgbClr>
                  </a:outerShdw>
                </a:effectLst>
                <a:cs typeface="Times New Roman" pitchFamily="18" charset="0"/>
              </a:rPr>
              <a:t>b.    Chronic: main source : drinking water</a:t>
            </a:r>
          </a:p>
          <a:p>
            <a:pPr algn="just">
              <a:buNone/>
            </a:pPr>
            <a:r>
              <a:rPr lang="en-US" sz="8600" dirty="0">
                <a:cs typeface="Times New Roman" pitchFamily="18" charset="0"/>
              </a:rPr>
              <a:t>    </a:t>
            </a:r>
            <a:r>
              <a:rPr lang="en-US" sz="8600" dirty="0" err="1">
                <a:cs typeface="Times New Roman" pitchFamily="18" charset="0"/>
              </a:rPr>
              <a:t>hepatomegaly</a:t>
            </a:r>
            <a:r>
              <a:rPr lang="en-US" sz="8600" dirty="0">
                <a:cs typeface="Times New Roman" pitchFamily="18" charset="0"/>
              </a:rPr>
              <a:t> (jaundice &gt; cirrhosis), </a:t>
            </a:r>
            <a:r>
              <a:rPr lang="en-US" sz="8600" dirty="0" err="1">
                <a:cs typeface="Times New Roman" pitchFamily="18" charset="0"/>
              </a:rPr>
              <a:t>melanosis</a:t>
            </a:r>
            <a:r>
              <a:rPr lang="en-US" sz="8600" dirty="0">
                <a:cs typeface="Times New Roman" pitchFamily="18" charset="0"/>
              </a:rPr>
              <a:t>, arrhythmias, peripheral neuropathy, peripheral vascular disease (black foot disease)</a:t>
            </a:r>
          </a:p>
          <a:p>
            <a:pPr algn="just">
              <a:buNone/>
            </a:pPr>
            <a:endParaRPr lang="en-US" sz="8600" dirty="0">
              <a:cs typeface="Times New Roman" pitchFamily="18" charset="0"/>
            </a:endParaRPr>
          </a:p>
          <a:p>
            <a:pPr algn="just">
              <a:buNone/>
            </a:pPr>
            <a:r>
              <a:rPr lang="en-US" sz="8600" dirty="0">
                <a:effectLst>
                  <a:outerShdw blurRad="38100" dist="38100" dir="2700000" algn="tl">
                    <a:srgbClr val="000000">
                      <a:alpha val="43137"/>
                    </a:srgbClr>
                  </a:outerShdw>
                </a:effectLst>
                <a:cs typeface="Times New Roman" pitchFamily="18" charset="0"/>
              </a:rPr>
              <a:t>c.    Carcinogenicity</a:t>
            </a:r>
          </a:p>
          <a:p>
            <a:pPr lvl="1" algn="just">
              <a:buNone/>
            </a:pPr>
            <a:r>
              <a:rPr lang="en-US" sz="8600" dirty="0">
                <a:cs typeface="Times New Roman" pitchFamily="18" charset="0"/>
              </a:rPr>
              <a:t>epidemiologic evidence; liver </a:t>
            </a:r>
            <a:r>
              <a:rPr lang="en-US" sz="8600" dirty="0" err="1">
                <a:cs typeface="Times New Roman" pitchFamily="18" charset="0"/>
              </a:rPr>
              <a:t>angiosarcoma</a:t>
            </a:r>
            <a:r>
              <a:rPr lang="en-US" sz="8600" dirty="0">
                <a:cs typeface="Times New Roman" pitchFamily="18" charset="0"/>
              </a:rPr>
              <a:t>, skin</a:t>
            </a:r>
          </a:p>
          <a:p>
            <a:pPr lvl="1" algn="just">
              <a:buNone/>
            </a:pPr>
            <a:r>
              <a:rPr lang="en-US" sz="8600" dirty="0">
                <a:cs typeface="Times New Roman" pitchFamily="18" charset="0"/>
              </a:rPr>
              <a:t>and</a:t>
            </a:r>
            <a:r>
              <a:rPr lang="en-US" sz="8800" dirty="0"/>
              <a:t> Lung cancer results from the inhalation of arsenic and probably also from its ingestion and perhaps cancers of the</a:t>
            </a:r>
          </a:p>
          <a:p>
            <a:pPr lvl="1" algn="just">
              <a:buNone/>
            </a:pPr>
            <a:r>
              <a:rPr lang="en-US" sz="8800" dirty="0"/>
              <a:t> bladder and kidneys.</a:t>
            </a:r>
            <a:endParaRPr lang="en-US" sz="8600" dirty="0">
              <a:cs typeface="Times New Roman" pitchFamily="18" charset="0"/>
            </a:endParaRPr>
          </a:p>
          <a:p>
            <a:pPr algn="just">
              <a:buNone/>
            </a:pPr>
            <a:endParaRPr lang="en-US" sz="3600" dirty="0">
              <a:effectLst>
                <a:outerShdw blurRad="38100" dist="38100" dir="2700000" algn="tl">
                  <a:srgbClr val="000000">
                    <a:alpha val="43137"/>
                  </a:srgbClr>
                </a:outerShdw>
              </a:effectLst>
              <a:cs typeface="Times New Roman" pitchFamily="18" charset="0"/>
            </a:endParaRPr>
          </a:p>
          <a:p>
            <a:pPr algn="just">
              <a:buNone/>
            </a:pPr>
            <a:endParaRPr lang="en-US" sz="3600" dirty="0">
              <a:effectLst>
                <a:outerShdw blurRad="38100" dist="38100" dir="2700000" algn="tl">
                  <a:srgbClr val="000000">
                    <a:alpha val="43137"/>
                  </a:srgbClr>
                </a:outerShdw>
              </a:effectLst>
              <a:cs typeface="Times New Roman" pitchFamily="18" charset="0"/>
            </a:endParaRPr>
          </a:p>
          <a:p>
            <a:pPr algn="just">
              <a:buNone/>
            </a:pPr>
            <a:endParaRPr lang="en-US" sz="3600" dirty="0">
              <a:effectLst>
                <a:outerShdw blurRad="38100" dist="38100" dir="2700000" algn="tl">
                  <a:srgbClr val="000000">
                    <a:alpha val="43137"/>
                  </a:srgbClr>
                </a:outerShdw>
              </a:effectLst>
              <a:cs typeface="Times New Roman" pitchFamily="18" charset="0"/>
            </a:endParaRPr>
          </a:p>
          <a:p>
            <a:pPr lvl="1" algn="just">
              <a:buClr>
                <a:srgbClr val="00B050"/>
              </a:buClr>
              <a:buFont typeface="Wingdings" pitchFamily="2" charset="2"/>
              <a:buChar char="v"/>
            </a:pPr>
            <a:endParaRPr lang="en-US" sz="1800" dirty="0">
              <a:cs typeface="Times New Roman" pitchFamily="18" charset="0"/>
            </a:endParaRPr>
          </a:p>
          <a:p>
            <a:endParaRPr lang="en-US" dirty="0"/>
          </a:p>
        </p:txBody>
      </p:sp>
      <p:pic>
        <p:nvPicPr>
          <p:cNvPr id="7" name="Picture 2"/>
          <p:cNvPicPr>
            <a:picLocks noChangeAspect="1" noChangeArrowheads="1"/>
          </p:cNvPicPr>
          <p:nvPr/>
        </p:nvPicPr>
        <p:blipFill>
          <a:blip r:embed="rId2"/>
          <a:srcRect/>
          <a:stretch>
            <a:fillRect/>
          </a:stretch>
        </p:blipFill>
        <p:spPr bwMode="auto">
          <a:xfrm>
            <a:off x="6629400" y="3886200"/>
            <a:ext cx="1976284" cy="22098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457200"/>
            <a:ext cx="7772400" cy="1143000"/>
          </a:xfrm>
        </p:spPr>
        <p:txBody>
          <a:bodyPr>
            <a:normAutofit/>
          </a:bodyPr>
          <a:lstStyle/>
          <a:p>
            <a:r>
              <a:rPr lang="en-US" dirty="0"/>
              <a:t>Mnemonic for arsenic poisoning</a:t>
            </a:r>
          </a:p>
        </p:txBody>
      </p:sp>
      <p:sp>
        <p:nvSpPr>
          <p:cNvPr id="4" name="Date Placeholder 3"/>
          <p:cNvSpPr>
            <a:spLocks noGrp="1"/>
          </p:cNvSpPr>
          <p:nvPr>
            <p:ph type="dt" sz="half" idx="10"/>
          </p:nvPr>
        </p:nvSpPr>
        <p:spPr/>
        <p:txBody>
          <a:bodyPr/>
          <a:lstStyle/>
          <a:p>
            <a:fld id="{F7BEFCC7-9041-4FFA-95A0-27EA699F2B43}"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51</a:t>
            </a:fld>
            <a:endParaRPr lang="en-US"/>
          </a:p>
        </p:txBody>
      </p:sp>
      <p:sp>
        <p:nvSpPr>
          <p:cNvPr id="75779" name="Rectangle 3"/>
          <p:cNvSpPr>
            <a:spLocks noGrp="1" noChangeArrowheads="1"/>
          </p:cNvSpPr>
          <p:nvPr>
            <p:ph sz="quarter" idx="1"/>
          </p:nvPr>
        </p:nvSpPr>
        <p:spPr>
          <a:xfrm>
            <a:off x="762000" y="1676400"/>
            <a:ext cx="7772400" cy="4495800"/>
          </a:xfrm>
        </p:spPr>
        <p:txBody>
          <a:bodyPr>
            <a:normAutofit/>
          </a:bodyPr>
          <a:lstStyle/>
          <a:p>
            <a:pPr marL="274320" indent="-274320" fontAlgn="auto">
              <a:spcAft>
                <a:spcPts val="0"/>
              </a:spcAft>
              <a:buClr>
                <a:schemeClr val="accent3"/>
              </a:buClr>
              <a:buFont typeface="Wingdings 2"/>
              <a:buChar char=""/>
              <a:defRPr/>
            </a:pPr>
            <a:r>
              <a:rPr lang="en-US" sz="2800" dirty="0"/>
              <a:t>A: Aldrich- </a:t>
            </a:r>
            <a:r>
              <a:rPr lang="en-US" sz="2800" dirty="0" err="1"/>
              <a:t>Mees</a:t>
            </a:r>
            <a:r>
              <a:rPr lang="en-US" sz="2800" dirty="0"/>
              <a:t> line(white line on nails)</a:t>
            </a:r>
          </a:p>
          <a:p>
            <a:pPr marL="274320" indent="-274320" fontAlgn="auto">
              <a:spcAft>
                <a:spcPts val="0"/>
              </a:spcAft>
              <a:buClr>
                <a:schemeClr val="accent3"/>
              </a:buClr>
              <a:buFont typeface="Wingdings 2"/>
              <a:buChar char=""/>
              <a:defRPr/>
            </a:pPr>
            <a:r>
              <a:rPr lang="en-US" sz="2800" dirty="0"/>
              <a:t>R: rain drop pigmentation, red velvety mucosa of </a:t>
            </a:r>
            <a:r>
              <a:rPr lang="en-US" sz="2800" dirty="0" err="1"/>
              <a:t>stomach,rash</a:t>
            </a:r>
            <a:r>
              <a:rPr lang="en-US" sz="2800" dirty="0"/>
              <a:t>, </a:t>
            </a:r>
            <a:r>
              <a:rPr lang="en-US" sz="2800" dirty="0" err="1"/>
              <a:t>reinsch</a:t>
            </a:r>
            <a:r>
              <a:rPr lang="en-US" sz="2800" dirty="0"/>
              <a:t> test</a:t>
            </a:r>
          </a:p>
          <a:p>
            <a:pPr marL="274320" indent="-274320" fontAlgn="auto">
              <a:spcAft>
                <a:spcPts val="0"/>
              </a:spcAft>
              <a:buClr>
                <a:schemeClr val="accent3"/>
              </a:buClr>
              <a:buFont typeface="Wingdings 2"/>
              <a:buChar char=""/>
              <a:defRPr/>
            </a:pPr>
            <a:r>
              <a:rPr lang="en-US" sz="2800" dirty="0"/>
              <a:t>S: </a:t>
            </a:r>
            <a:r>
              <a:rPr lang="en-US" sz="2800" dirty="0" err="1"/>
              <a:t>subendocardial</a:t>
            </a:r>
            <a:r>
              <a:rPr lang="en-US" sz="2800" dirty="0"/>
              <a:t> </a:t>
            </a:r>
            <a:r>
              <a:rPr lang="en-US" sz="2800" dirty="0" err="1"/>
              <a:t>haemorrhage</a:t>
            </a:r>
            <a:endParaRPr lang="en-US" sz="2800" dirty="0"/>
          </a:p>
          <a:p>
            <a:pPr marL="274320" indent="-274320" fontAlgn="auto">
              <a:spcAft>
                <a:spcPts val="0"/>
              </a:spcAft>
              <a:buClr>
                <a:schemeClr val="accent3"/>
              </a:buClr>
              <a:buFont typeface="Wingdings 2"/>
              <a:buChar char=""/>
              <a:defRPr/>
            </a:pPr>
            <a:r>
              <a:rPr lang="en-US" sz="2800" dirty="0"/>
              <a:t>E: excessive pigmentation of palm &amp; soles</a:t>
            </a:r>
          </a:p>
          <a:p>
            <a:pPr marL="274320" indent="-274320" fontAlgn="auto">
              <a:spcAft>
                <a:spcPts val="0"/>
              </a:spcAft>
              <a:buClr>
                <a:schemeClr val="accent3"/>
              </a:buClr>
              <a:buFont typeface="Wingdings 2"/>
              <a:buChar char=""/>
              <a:defRPr/>
            </a:pPr>
            <a:r>
              <a:rPr lang="en-US" sz="2800" dirty="0"/>
              <a:t>N: neuritis</a:t>
            </a:r>
          </a:p>
          <a:p>
            <a:pPr marL="274320" indent="-274320" fontAlgn="auto">
              <a:spcAft>
                <a:spcPts val="0"/>
              </a:spcAft>
              <a:buClr>
                <a:schemeClr val="accent3"/>
              </a:buClr>
              <a:buFont typeface="Wingdings 2"/>
              <a:buChar char=""/>
              <a:defRPr/>
            </a:pPr>
            <a:r>
              <a:rPr lang="en-US" sz="2800" dirty="0"/>
              <a:t>I: iron oxide is antidote</a:t>
            </a:r>
          </a:p>
          <a:p>
            <a:pPr marL="274320" indent="-274320" fontAlgn="auto">
              <a:spcAft>
                <a:spcPts val="0"/>
              </a:spcAft>
              <a:buClr>
                <a:schemeClr val="accent3"/>
              </a:buClr>
              <a:buFont typeface="Wingdings 2"/>
              <a:buChar char=""/>
              <a:defRPr/>
            </a:pPr>
            <a:r>
              <a:rPr lang="en-US" sz="2800" dirty="0"/>
              <a:t>C: cholera like disease</a:t>
            </a:r>
          </a:p>
          <a:p>
            <a:pPr marL="274320" indent="-274320" fontAlgn="auto">
              <a:spcAft>
                <a:spcPts val="0"/>
              </a:spcAft>
              <a:buClr>
                <a:schemeClr val="accent3"/>
              </a:buClr>
              <a:buFont typeface="Wingdings 2"/>
              <a:buChar char=""/>
              <a:defRPr/>
            </a:pPr>
            <a:r>
              <a:rPr lang="en-US" sz="2800" dirty="0"/>
              <a:t>G: garlicky smell, golden hair</a:t>
            </a:r>
          </a:p>
          <a:p>
            <a:pPr marL="274320" indent="-274320" fontAlgn="auto">
              <a:spcAft>
                <a:spcPts val="0"/>
              </a:spcAft>
              <a:buClr>
                <a:schemeClr val="accent3"/>
              </a:buClr>
              <a:buFont typeface="Wingdings 2"/>
              <a:buChar char=""/>
              <a:defRPr/>
            </a:pPr>
            <a:endParaRPr lang="en-US" sz="2800" dirty="0"/>
          </a:p>
        </p:txBody>
      </p:sp>
      <p:pic>
        <p:nvPicPr>
          <p:cNvPr id="1026" name="Picture 2" descr="C:\Users\Shivani\Downloads\IMG_20190130_001215.JPG"/>
          <p:cNvPicPr>
            <a:picLocks noChangeAspect="1" noChangeArrowheads="1"/>
          </p:cNvPicPr>
          <p:nvPr/>
        </p:nvPicPr>
        <p:blipFill>
          <a:blip r:embed="rId2"/>
          <a:srcRect/>
          <a:stretch>
            <a:fillRect/>
          </a:stretch>
        </p:blipFill>
        <p:spPr bwMode="auto">
          <a:xfrm>
            <a:off x="5029200" y="4038600"/>
            <a:ext cx="2209800" cy="2090738"/>
          </a:xfrm>
          <a:prstGeom prst="rect">
            <a:avLst/>
          </a:prstGeom>
          <a:noFill/>
        </p:spPr>
      </p:pic>
      <p:pic>
        <p:nvPicPr>
          <p:cNvPr id="7" name="Picture 2" descr="C:\Users\Shivani\Downloads\IMG_20190130_001200.JPG"/>
          <p:cNvPicPr>
            <a:picLocks noChangeAspect="1" noChangeArrowheads="1"/>
          </p:cNvPicPr>
          <p:nvPr/>
        </p:nvPicPr>
        <p:blipFill>
          <a:blip r:embed="rId3"/>
          <a:srcRect/>
          <a:stretch>
            <a:fillRect/>
          </a:stretch>
        </p:blipFill>
        <p:spPr bwMode="auto">
          <a:xfrm>
            <a:off x="7010400" y="3810001"/>
            <a:ext cx="2133600" cy="22860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 </a:t>
            </a:r>
          </a:p>
        </p:txBody>
      </p:sp>
      <p:sp>
        <p:nvSpPr>
          <p:cNvPr id="4" name="Date Placeholder 3"/>
          <p:cNvSpPr>
            <a:spLocks noGrp="1"/>
          </p:cNvSpPr>
          <p:nvPr>
            <p:ph type="dt" sz="half" idx="10"/>
          </p:nvPr>
        </p:nvSpPr>
        <p:spPr/>
        <p:txBody>
          <a:bodyPr/>
          <a:lstStyle/>
          <a:p>
            <a:fld id="{05FCC556-22D3-428A-8D77-70E0D6DC5D5D}"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52</a:t>
            </a:fld>
            <a:endParaRPr lang="en-US"/>
          </a:p>
        </p:txBody>
      </p:sp>
      <p:sp>
        <p:nvSpPr>
          <p:cNvPr id="2" name="Content Placeholder 1"/>
          <p:cNvSpPr>
            <a:spLocks noGrp="1"/>
          </p:cNvSpPr>
          <p:nvPr>
            <p:ph sz="quarter" idx="1"/>
          </p:nvPr>
        </p:nvSpPr>
        <p:spPr>
          <a:xfrm>
            <a:off x="914400" y="533400"/>
            <a:ext cx="7772400" cy="5486400"/>
          </a:xfrm>
        </p:spPr>
        <p:txBody>
          <a:bodyPr>
            <a:normAutofit/>
          </a:bodyPr>
          <a:lstStyle/>
          <a:p>
            <a:pPr>
              <a:lnSpc>
                <a:spcPct val="90000"/>
              </a:lnSpc>
              <a:buClr>
                <a:srgbClr val="00B050"/>
              </a:buClr>
              <a:buFont typeface="Wingdings" pitchFamily="2" charset="2"/>
              <a:buChar char="Ø"/>
            </a:pPr>
            <a:endParaRPr lang="en-US" sz="2800" u="sng" dirty="0">
              <a:cs typeface="Times New Roman" pitchFamily="18" charset="0"/>
            </a:endParaRPr>
          </a:p>
          <a:p>
            <a:pPr>
              <a:lnSpc>
                <a:spcPct val="90000"/>
              </a:lnSpc>
              <a:buClr>
                <a:srgbClr val="00B050"/>
              </a:buClr>
              <a:buFont typeface="Wingdings" pitchFamily="2" charset="2"/>
              <a:buChar char="Ø"/>
            </a:pPr>
            <a:r>
              <a:rPr lang="en-US" sz="2800" u="sng" dirty="0">
                <a:cs typeface="Times New Roman" pitchFamily="18" charset="0"/>
              </a:rPr>
              <a:t>Fatal Dose </a:t>
            </a:r>
            <a:r>
              <a:rPr lang="en-US" sz="2800" dirty="0">
                <a:cs typeface="Times New Roman" pitchFamily="18" charset="0"/>
              </a:rPr>
              <a:t>– Average = 180 mg (0.1- o.2 </a:t>
            </a:r>
            <a:r>
              <a:rPr lang="en-US" sz="2800" dirty="0" err="1">
                <a:cs typeface="Times New Roman" pitchFamily="18" charset="0"/>
              </a:rPr>
              <a:t>gms</a:t>
            </a:r>
            <a:r>
              <a:rPr lang="en-US" sz="2800" dirty="0">
                <a:cs typeface="Times New Roman" pitchFamily="18" charset="0"/>
              </a:rPr>
              <a:t>)</a:t>
            </a:r>
          </a:p>
          <a:p>
            <a:pPr>
              <a:lnSpc>
                <a:spcPct val="90000"/>
              </a:lnSpc>
              <a:buClr>
                <a:srgbClr val="00B050"/>
              </a:buClr>
              <a:buNone/>
            </a:pPr>
            <a:endParaRPr lang="en-US" sz="2800" dirty="0">
              <a:cs typeface="Times New Roman" pitchFamily="18" charset="0"/>
            </a:endParaRPr>
          </a:p>
          <a:p>
            <a:pPr algn="just">
              <a:lnSpc>
                <a:spcPct val="90000"/>
              </a:lnSpc>
              <a:buClr>
                <a:srgbClr val="00B050"/>
              </a:buClr>
              <a:buFont typeface="Wingdings" pitchFamily="2" charset="2"/>
              <a:buChar char="Ø"/>
            </a:pPr>
            <a:r>
              <a:rPr lang="en-US" sz="2800" u="sng" dirty="0">
                <a:cs typeface="Times New Roman" pitchFamily="18" charset="0"/>
              </a:rPr>
              <a:t>Fatal Period </a:t>
            </a:r>
            <a:r>
              <a:rPr lang="en-US" sz="2800" dirty="0">
                <a:cs typeface="Times New Roman" pitchFamily="18" charset="0"/>
              </a:rPr>
              <a:t>– 12 – 48 hr (Frequently 2-3 hr)</a:t>
            </a:r>
          </a:p>
          <a:p>
            <a:pPr algn="just">
              <a:lnSpc>
                <a:spcPct val="90000"/>
              </a:lnSpc>
              <a:buClr>
                <a:srgbClr val="00B050"/>
              </a:buClr>
              <a:buFont typeface="Wingdings" pitchFamily="2" charset="2"/>
              <a:buChar char="Ø"/>
            </a:pPr>
            <a:r>
              <a:rPr lang="en-US" sz="2800" dirty="0">
                <a:cs typeface="Times New Roman" pitchFamily="18" charset="0"/>
              </a:rPr>
              <a:t>Half life is 7 to 10 hours.</a:t>
            </a:r>
          </a:p>
          <a:p>
            <a:pPr lvl="2" algn="just">
              <a:buNone/>
            </a:pPr>
            <a:r>
              <a:rPr lang="en-US" sz="2800" u="sng" dirty="0">
                <a:cs typeface="Times New Roman" pitchFamily="18" charset="0"/>
              </a:rPr>
              <a:t>Diagnosis-</a:t>
            </a:r>
            <a:r>
              <a:rPr lang="en-US" sz="2800" dirty="0">
                <a:cs typeface="Times New Roman" pitchFamily="18" charset="0"/>
              </a:rPr>
              <a:t>History of exposure</a:t>
            </a:r>
          </a:p>
          <a:p>
            <a:pPr lvl="2" algn="just">
              <a:buFont typeface="Wingdings" pitchFamily="2" charset="2"/>
              <a:buChar char="q"/>
            </a:pPr>
            <a:r>
              <a:rPr lang="en-US" sz="2800" dirty="0">
                <a:cs typeface="Times New Roman" pitchFamily="18" charset="0"/>
              </a:rPr>
              <a:t> Blood and urinary levels (acute)</a:t>
            </a:r>
          </a:p>
          <a:p>
            <a:pPr lvl="2" algn="just">
              <a:buFont typeface="Wingdings" pitchFamily="2" charset="2"/>
              <a:buChar char="q"/>
            </a:pPr>
            <a:r>
              <a:rPr lang="en-US" sz="2800" dirty="0">
                <a:cs typeface="Times New Roman" pitchFamily="18" charset="0"/>
              </a:rPr>
              <a:t> Hair or fingernail (chronic)</a:t>
            </a:r>
          </a:p>
          <a:p>
            <a:pPr lvl="2" algn="just">
              <a:buFont typeface="Wingdings" pitchFamily="2" charset="2"/>
              <a:buChar char="q"/>
            </a:pPr>
            <a:r>
              <a:rPr lang="en-US" sz="2800" dirty="0">
                <a:cs typeface="Times New Roman" pitchFamily="18" charset="0"/>
              </a:rPr>
              <a:t>Barium like radio-opaque shadow on X- ray of Abdomen (</a:t>
            </a:r>
            <a:r>
              <a:rPr lang="en-US" sz="2800" dirty="0">
                <a:solidFill>
                  <a:schemeClr val="dk1"/>
                </a:solidFill>
              </a:rPr>
              <a:t>As</a:t>
            </a:r>
            <a:r>
              <a:rPr lang="en-US" sz="2800" baseline="-25000" dirty="0">
                <a:solidFill>
                  <a:schemeClr val="dk1"/>
                </a:solidFill>
              </a:rPr>
              <a:t>2</a:t>
            </a:r>
            <a:r>
              <a:rPr lang="en-US" sz="2800" dirty="0">
                <a:solidFill>
                  <a:schemeClr val="dk1"/>
                </a:solidFill>
              </a:rPr>
              <a:t>O</a:t>
            </a:r>
            <a:r>
              <a:rPr lang="en-US" sz="2800" baseline="-25000" dirty="0">
                <a:solidFill>
                  <a:schemeClr val="dk1"/>
                </a:solidFill>
              </a:rPr>
              <a:t>3</a:t>
            </a:r>
            <a:r>
              <a:rPr lang="en-US" sz="2800" dirty="0">
                <a:cs typeface="Times New Roman" pitchFamily="18" charset="0"/>
              </a:rPr>
              <a:t>)</a:t>
            </a:r>
          </a:p>
          <a:p>
            <a:pPr lvl="2" algn="just">
              <a:buFont typeface="Wingdings" pitchFamily="2" charset="2"/>
              <a:buChar char="q"/>
            </a:pPr>
            <a:r>
              <a:rPr lang="en-US" sz="2800" dirty="0">
                <a:cs typeface="Times New Roman" pitchFamily="18" charset="0"/>
              </a:rPr>
              <a:t>Arsenic detected on Chemical Analysis</a:t>
            </a:r>
            <a:endParaRPr lang="en-GB" sz="2800" dirty="0">
              <a:cs typeface="Times New Roman" pitchFamily="18" charset="0"/>
            </a:endParaRPr>
          </a:p>
          <a:p>
            <a:pPr>
              <a:buClr>
                <a:srgbClr val="00B050"/>
              </a:buClr>
              <a:buFont typeface="Wingdings" pitchFamily="2" charset="2"/>
              <a:buChar char="Ø"/>
            </a:pPr>
            <a:endParaRPr lang="en-GB" sz="2800" dirty="0">
              <a:cs typeface="Times New Roman" pitchFamily="18" charset="0"/>
            </a:endParaRPr>
          </a:p>
          <a:p>
            <a:pPr>
              <a:lnSpc>
                <a:spcPct val="90000"/>
              </a:lnSpc>
              <a:buClr>
                <a:srgbClr val="00B050"/>
              </a:buClr>
              <a:buNone/>
            </a:pPr>
            <a:endParaRPr lang="en-US" sz="2800" u="sng" dirty="0">
              <a:cs typeface="Times New Roman" pitchFamily="18" charset="0"/>
            </a:endParaRPr>
          </a:p>
          <a:p>
            <a:pPr lvl="3">
              <a:lnSpc>
                <a:spcPct val="90000"/>
              </a:lnSpc>
              <a:buClr>
                <a:srgbClr val="00B050"/>
              </a:buClr>
              <a:buNone/>
            </a:pPr>
            <a:endParaRPr lang="en-US" sz="2800" dirty="0">
              <a:cs typeface="Times New Roman" pitchFamily="18" charset="0"/>
            </a:endParaRPr>
          </a:p>
          <a:p>
            <a:pPr lvl="3">
              <a:lnSpc>
                <a:spcPct val="90000"/>
              </a:lnSpc>
              <a:buClr>
                <a:srgbClr val="00B050"/>
              </a:buClr>
              <a:buNone/>
            </a:pPr>
            <a:endParaRPr lang="en-US" sz="2800" dirty="0">
              <a:cs typeface="Times New Roman" pitchFamily="18" charset="0"/>
            </a:endParaRP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0" dirty="0">
                <a:effectLst/>
              </a:rPr>
              <a:t>Treatment</a:t>
            </a:r>
            <a:br>
              <a:rPr lang="en-US" dirty="0">
                <a:cs typeface="Times New Roman" pitchFamily="18" charset="0"/>
              </a:rPr>
            </a:br>
            <a:endParaRPr lang="en-US" dirty="0"/>
          </a:p>
        </p:txBody>
      </p:sp>
      <p:sp>
        <p:nvSpPr>
          <p:cNvPr id="4" name="Date Placeholder 3"/>
          <p:cNvSpPr>
            <a:spLocks noGrp="1"/>
          </p:cNvSpPr>
          <p:nvPr>
            <p:ph type="dt" sz="half" idx="10"/>
          </p:nvPr>
        </p:nvSpPr>
        <p:spPr/>
        <p:txBody>
          <a:bodyPr/>
          <a:lstStyle/>
          <a:p>
            <a:fld id="{9068C855-0B49-4833-AA5E-73271EB6AE49}"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53</a:t>
            </a:fld>
            <a:endParaRPr lang="en-US"/>
          </a:p>
        </p:txBody>
      </p:sp>
      <p:sp>
        <p:nvSpPr>
          <p:cNvPr id="2" name="Content Placeholder 1"/>
          <p:cNvSpPr>
            <a:spLocks noGrp="1"/>
          </p:cNvSpPr>
          <p:nvPr>
            <p:ph sz="quarter" idx="1"/>
          </p:nvPr>
        </p:nvSpPr>
        <p:spPr/>
        <p:txBody>
          <a:bodyPr>
            <a:normAutofit/>
          </a:bodyPr>
          <a:lstStyle/>
          <a:p>
            <a:pPr>
              <a:lnSpc>
                <a:spcPct val="90000"/>
              </a:lnSpc>
              <a:buNone/>
            </a:pPr>
            <a:r>
              <a:rPr lang="en-US" dirty="0">
                <a:cs typeface="Times New Roman" pitchFamily="18" charset="0"/>
              </a:rPr>
              <a:t>Remove from exposure</a:t>
            </a:r>
          </a:p>
          <a:p>
            <a:pPr lvl="1" algn="just">
              <a:buClr>
                <a:srgbClr val="0070C0"/>
              </a:buClr>
              <a:buFont typeface="Wingdings" pitchFamily="2" charset="2"/>
              <a:buChar char="v"/>
            </a:pPr>
            <a:r>
              <a:rPr lang="en-US" dirty="0">
                <a:cs typeface="Times New Roman" pitchFamily="18" charset="0"/>
              </a:rPr>
              <a:t> Forced emesis, Stomach wash with warm H2O or milk.</a:t>
            </a:r>
          </a:p>
          <a:p>
            <a:pPr lvl="1" algn="just">
              <a:buClr>
                <a:srgbClr val="0070C0"/>
              </a:buClr>
              <a:buFont typeface="Wingdings" pitchFamily="2" charset="2"/>
              <a:buChar char="v"/>
            </a:pPr>
            <a:r>
              <a:rPr lang="en-US" dirty="0">
                <a:cs typeface="Times New Roman" pitchFamily="18" charset="0"/>
              </a:rPr>
              <a:t>Administration of freshly prepared Ferric Oxide – Conversion of </a:t>
            </a:r>
            <a:r>
              <a:rPr lang="en-US" dirty="0" err="1">
                <a:cs typeface="Times New Roman" pitchFamily="18" charset="0"/>
              </a:rPr>
              <a:t>Arsenious</a:t>
            </a:r>
            <a:r>
              <a:rPr lang="en-US" dirty="0">
                <a:cs typeface="Times New Roman" pitchFamily="18" charset="0"/>
              </a:rPr>
              <a:t> acid into Ferric Arsenate.</a:t>
            </a:r>
          </a:p>
          <a:p>
            <a:pPr lvl="1" algn="just">
              <a:buClr>
                <a:srgbClr val="0070C0"/>
              </a:buClr>
              <a:buFont typeface="Wingdings" pitchFamily="2" charset="2"/>
              <a:buChar char="v"/>
            </a:pPr>
            <a:r>
              <a:rPr lang="en-US" dirty="0">
                <a:cs typeface="Times New Roman" pitchFamily="18" charset="0"/>
              </a:rPr>
              <a:t>BAL = </a:t>
            </a:r>
          </a:p>
          <a:p>
            <a:pPr lvl="3" algn="just">
              <a:buClr>
                <a:srgbClr val="0070C0"/>
              </a:buClr>
              <a:buFont typeface="Wingdings" pitchFamily="2" charset="2"/>
              <a:buChar char="§"/>
            </a:pPr>
            <a:r>
              <a:rPr lang="en-US" sz="2400" dirty="0">
                <a:cs typeface="Times New Roman" pitchFamily="18" charset="0"/>
              </a:rPr>
              <a:t>(2.5- 5 mg/Kg body wt.) - Deep I.M.*4 hourly for 2 days</a:t>
            </a:r>
          </a:p>
          <a:p>
            <a:pPr lvl="3" algn="just">
              <a:buClr>
                <a:srgbClr val="0070C0"/>
              </a:buClr>
              <a:buFont typeface="Wingdings" pitchFamily="2" charset="2"/>
              <a:buChar char="§"/>
            </a:pPr>
            <a:r>
              <a:rPr lang="en-US" sz="2400" dirty="0">
                <a:cs typeface="Times New Roman" pitchFamily="18" charset="0"/>
              </a:rPr>
              <a:t>2.5 mg/Kg body wt.- Twice daily- on 3</a:t>
            </a:r>
            <a:r>
              <a:rPr lang="en-US" sz="2400" baseline="30000" dirty="0">
                <a:cs typeface="Times New Roman" pitchFamily="18" charset="0"/>
              </a:rPr>
              <a:t>rd</a:t>
            </a:r>
            <a:r>
              <a:rPr lang="en-US" sz="2400" dirty="0">
                <a:cs typeface="Times New Roman" pitchFamily="18" charset="0"/>
              </a:rPr>
              <a:t> day</a:t>
            </a:r>
          </a:p>
          <a:p>
            <a:pPr lvl="1" algn="just">
              <a:buClr>
                <a:srgbClr val="0070C0"/>
              </a:buClr>
              <a:buFont typeface="Wingdings" pitchFamily="2" charset="2"/>
              <a:buChar char="§"/>
            </a:pPr>
            <a:r>
              <a:rPr lang="en-US" dirty="0">
                <a:cs typeface="Times New Roman" pitchFamily="18" charset="0"/>
              </a:rPr>
              <a:t>BAL is not effective on </a:t>
            </a:r>
            <a:r>
              <a:rPr lang="en-US" dirty="0" err="1">
                <a:cs typeface="Times New Roman" pitchFamily="18" charset="0"/>
              </a:rPr>
              <a:t>Haemolysis</a:t>
            </a:r>
            <a:r>
              <a:rPr lang="en-US" dirty="0">
                <a:cs typeface="Times New Roman" pitchFamily="18" charset="0"/>
              </a:rPr>
              <a:t> due to Arsenic inhalation.</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96D47603-59B5-483C-8D99-0C103376E814}"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54</a:t>
            </a:fld>
            <a:endParaRPr lang="en-US"/>
          </a:p>
        </p:txBody>
      </p:sp>
      <p:sp>
        <p:nvSpPr>
          <p:cNvPr id="2" name="Content Placeholder 1"/>
          <p:cNvSpPr>
            <a:spLocks noGrp="1"/>
          </p:cNvSpPr>
          <p:nvPr>
            <p:ph sz="quarter" idx="1"/>
          </p:nvPr>
        </p:nvSpPr>
        <p:spPr/>
        <p:txBody>
          <a:bodyPr>
            <a:noAutofit/>
          </a:bodyPr>
          <a:lstStyle/>
          <a:p>
            <a:pPr>
              <a:lnSpc>
                <a:spcPct val="90000"/>
              </a:lnSpc>
              <a:buFont typeface="Wingdings" pitchFamily="2" charset="2"/>
              <a:buChar char="v"/>
            </a:pPr>
            <a:r>
              <a:rPr lang="en-US" sz="2400" dirty="0" err="1">
                <a:cs typeface="Times New Roman" pitchFamily="18" charset="0"/>
              </a:rPr>
              <a:t>Demulsent</a:t>
            </a:r>
            <a:r>
              <a:rPr lang="en-US" sz="2400" dirty="0">
                <a:cs typeface="Times New Roman" pitchFamily="18" charset="0"/>
              </a:rPr>
              <a:t>- Ghee/Albumen/Barley water</a:t>
            </a:r>
          </a:p>
          <a:p>
            <a:pPr>
              <a:lnSpc>
                <a:spcPct val="90000"/>
              </a:lnSpc>
              <a:buFont typeface="Wingdings" pitchFamily="2" charset="2"/>
              <a:buChar char="v"/>
            </a:pPr>
            <a:r>
              <a:rPr lang="en-US" sz="2400" dirty="0">
                <a:cs typeface="Times New Roman" pitchFamily="18" charset="0"/>
              </a:rPr>
              <a:t>Castor oil or MgSO4- Diminish intestinal absorption</a:t>
            </a:r>
          </a:p>
          <a:p>
            <a:pPr>
              <a:lnSpc>
                <a:spcPct val="90000"/>
              </a:lnSpc>
              <a:buFont typeface="Wingdings" pitchFamily="2" charset="2"/>
              <a:buChar char="v"/>
            </a:pPr>
            <a:endParaRPr lang="en-US" sz="2400" dirty="0">
              <a:cs typeface="Times New Roman" pitchFamily="18" charset="0"/>
            </a:endParaRPr>
          </a:p>
          <a:p>
            <a:pPr lvl="1" algn="just">
              <a:buClr>
                <a:srgbClr val="0070C0"/>
              </a:buClr>
              <a:buFont typeface="Wingdings" pitchFamily="2" charset="2"/>
              <a:buChar char="v"/>
            </a:pPr>
            <a:r>
              <a:rPr lang="en-US" sz="2400" dirty="0">
                <a:cs typeface="Times New Roman" pitchFamily="18" charset="0"/>
              </a:rPr>
              <a:t> Acute: supportive therapy: fluid, electrolyte replacement, blood pressure support (dopamine)</a:t>
            </a:r>
          </a:p>
          <a:p>
            <a:pPr lvl="1" algn="just">
              <a:buClr>
                <a:srgbClr val="0070C0"/>
              </a:buClr>
              <a:buFont typeface="Wingdings" pitchFamily="2" charset="2"/>
              <a:buChar char="v"/>
            </a:pPr>
            <a:r>
              <a:rPr lang="pl-PL" sz="2400" dirty="0">
                <a:cs typeface="Times New Roman" pitchFamily="18" charset="0"/>
              </a:rPr>
              <a:t>Chronic: penicillamine w/o dialysis</a:t>
            </a:r>
            <a:endParaRPr lang="en-US" sz="2400" dirty="0">
              <a:cs typeface="Times New Roman" pitchFamily="18" charset="0"/>
            </a:endParaRPr>
          </a:p>
          <a:p>
            <a:pPr lvl="3" algn="just">
              <a:buClr>
                <a:srgbClr val="C00000"/>
              </a:buClr>
              <a:buFont typeface="Wingdings" pitchFamily="2" charset="2"/>
              <a:buChar char="§"/>
            </a:pPr>
            <a:r>
              <a:rPr lang="en-US" sz="2400" dirty="0">
                <a:cs typeface="Times New Roman" pitchFamily="18" charset="0"/>
              </a:rPr>
              <a:t> Supportive therapy: transfusion; (</a:t>
            </a:r>
            <a:r>
              <a:rPr lang="en-US" sz="2400" dirty="0" err="1">
                <a:cs typeface="Times New Roman" pitchFamily="18" charset="0"/>
              </a:rPr>
              <a:t>chelators</a:t>
            </a:r>
            <a:r>
              <a:rPr lang="en-US" sz="2400" dirty="0">
                <a:cs typeface="Times New Roman" pitchFamily="18" charset="0"/>
              </a:rPr>
              <a:t> have not been shown to be beneficial)</a:t>
            </a:r>
          </a:p>
          <a:p>
            <a:pPr lvl="2" algn="just">
              <a:buClr>
                <a:srgbClr val="0070C0"/>
              </a:buClr>
              <a:buFont typeface="Wingdings" pitchFamily="2" charset="2"/>
              <a:buChar char="v"/>
            </a:pPr>
            <a:endParaRPr lang="en-US" sz="2400" u="sng" dirty="0"/>
          </a:p>
          <a:p>
            <a:endParaRPr lang="en-US"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4BE7064-5DBD-43B7-BBB7-6E6F0E292389}" type="datetime1">
              <a:rPr lang="en-US" smtClean="0"/>
              <a:pPr/>
              <a:t>9/3/2024</a:t>
            </a:fld>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55</a:t>
            </a:fld>
            <a:endParaRPr lang="en-US"/>
          </a:p>
        </p:txBody>
      </p:sp>
      <p:sp>
        <p:nvSpPr>
          <p:cNvPr id="2" name="Content Placeholder 1"/>
          <p:cNvSpPr>
            <a:spLocks noGrp="1"/>
          </p:cNvSpPr>
          <p:nvPr>
            <p:ph idx="4294967295"/>
          </p:nvPr>
        </p:nvSpPr>
        <p:spPr>
          <a:xfrm>
            <a:off x="0" y="1481138"/>
            <a:ext cx="8229600" cy="4525962"/>
          </a:xfrm>
        </p:spPr>
        <p:txBody>
          <a:bodyPr>
            <a:normAutofit/>
          </a:bodyPr>
          <a:lstStyle/>
          <a:p>
            <a:pPr lvl="0" algn="ctr">
              <a:buNone/>
            </a:pPr>
            <a:endParaRPr lang="en-US" sz="5400" dirty="0"/>
          </a:p>
          <a:p>
            <a:pPr lvl="0" algn="ctr">
              <a:buNone/>
            </a:pPr>
            <a:r>
              <a:rPr lang="en-US" sz="5400" dirty="0"/>
              <a:t>Copper</a:t>
            </a:r>
          </a:p>
          <a:p>
            <a:pPr algn="ctr"/>
            <a:endParaRPr lang="en-US" sz="5400" dirty="0"/>
          </a:p>
        </p:txBody>
      </p:sp>
      <p:pic>
        <p:nvPicPr>
          <p:cNvPr id="4" name="Picture 7" descr="C:\Users\DELL\Desktop\Iran_Copper_Ore_5_10_10_20.jpg"/>
          <p:cNvPicPr>
            <a:picLocks noChangeAspect="1" noChangeArrowheads="1"/>
          </p:cNvPicPr>
          <p:nvPr/>
        </p:nvPicPr>
        <p:blipFill>
          <a:blip r:embed="rId2" cstate="print"/>
          <a:srcRect/>
          <a:stretch>
            <a:fillRect/>
          </a:stretch>
        </p:blipFill>
        <p:spPr bwMode="auto">
          <a:xfrm>
            <a:off x="5486400" y="2057400"/>
            <a:ext cx="2209800" cy="1371600"/>
          </a:xfrm>
          <a:prstGeom prst="ellipse">
            <a:avLst/>
          </a:prstGeom>
          <a:ln>
            <a:noFill/>
          </a:ln>
          <a:effectLst>
            <a:softEdge rad="112500"/>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87025"/>
            <a:ext cx="8153400" cy="4524315"/>
          </a:xfrm>
          <a:prstGeom prst="rect">
            <a:avLst/>
          </a:prstGeom>
        </p:spPr>
        <p:txBody>
          <a:bodyPr wrap="square">
            <a:spAutoFit/>
          </a:bodyPr>
          <a:lstStyle/>
          <a:p>
            <a:pPr algn="just">
              <a:buClr>
                <a:srgbClr val="C00000"/>
              </a:buClr>
              <a:buFont typeface="Wingdings" pitchFamily="2" charset="2"/>
              <a:buChar char="Ø"/>
            </a:pPr>
            <a:endParaRPr lang="en-US" sz="2400" dirty="0">
              <a:cs typeface="Times New Roman" pitchFamily="18" charset="0"/>
            </a:endParaRPr>
          </a:p>
          <a:p>
            <a:pPr algn="just">
              <a:buClr>
                <a:srgbClr val="C00000"/>
              </a:buClr>
              <a:buFont typeface="Wingdings" pitchFamily="2" charset="2"/>
              <a:buChar char="Ø"/>
            </a:pPr>
            <a:r>
              <a:rPr lang="en-US" sz="2400" dirty="0">
                <a:cs typeface="Times New Roman" pitchFamily="18" charset="0"/>
              </a:rPr>
              <a:t>Copper is a reddish brown ductile and malleable metal</a:t>
            </a:r>
          </a:p>
          <a:p>
            <a:pPr algn="just">
              <a:buClr>
                <a:srgbClr val="C00000"/>
              </a:buClr>
              <a:buFont typeface="Wingdings" pitchFamily="2" charset="2"/>
              <a:buChar char="Ø"/>
            </a:pPr>
            <a:r>
              <a:rPr lang="en-US" sz="2400" dirty="0">
                <a:cs typeface="Times New Roman" pitchFamily="18" charset="0"/>
              </a:rPr>
              <a:t>Daily intake of copper in adults varies between 0.9 and 2.2 mg, and in children between 0.6 to 0.8 mg (WHO, 1998).</a:t>
            </a:r>
          </a:p>
          <a:p>
            <a:pPr algn="just">
              <a:buClr>
                <a:srgbClr val="C00000"/>
              </a:buClr>
              <a:buFont typeface="Wingdings" pitchFamily="2" charset="2"/>
              <a:buChar char="Ø"/>
            </a:pPr>
            <a:r>
              <a:rPr lang="en-US" sz="2400" dirty="0">
                <a:cs typeface="Times New Roman" pitchFamily="18" charset="0"/>
              </a:rPr>
              <a:t> It varies according to age, pregnancy and lactation.</a:t>
            </a:r>
          </a:p>
          <a:p>
            <a:pPr algn="just">
              <a:buClr>
                <a:srgbClr val="C00000"/>
              </a:buClr>
              <a:buFont typeface="Wingdings" pitchFamily="2" charset="2"/>
              <a:buChar char="Ø"/>
            </a:pPr>
            <a:r>
              <a:rPr lang="en-US" sz="2400" dirty="0">
                <a:cs typeface="Times New Roman" pitchFamily="18" charset="0"/>
              </a:rPr>
              <a:t>It is an integral part of enzymes- </a:t>
            </a:r>
            <a:r>
              <a:rPr lang="en-US" sz="2400" dirty="0" err="1">
                <a:cs typeface="Times New Roman" pitchFamily="18" charset="0"/>
              </a:rPr>
              <a:t>ferrooxidase</a:t>
            </a:r>
            <a:r>
              <a:rPr lang="en-US" sz="2400" dirty="0">
                <a:cs typeface="Times New Roman" pitchFamily="18" charset="0"/>
              </a:rPr>
              <a:t>, </a:t>
            </a:r>
            <a:r>
              <a:rPr lang="en-US" sz="2400" dirty="0" err="1">
                <a:cs typeface="Times New Roman" pitchFamily="18" charset="0"/>
              </a:rPr>
              <a:t>cytochrome</a:t>
            </a:r>
            <a:r>
              <a:rPr lang="en-US" sz="2400" dirty="0">
                <a:cs typeface="Times New Roman" pitchFamily="18" charset="0"/>
              </a:rPr>
              <a:t> c </a:t>
            </a:r>
            <a:r>
              <a:rPr lang="en-US" sz="2400" dirty="0" err="1">
                <a:cs typeface="Times New Roman" pitchFamily="18" charset="0"/>
              </a:rPr>
              <a:t>coxidase</a:t>
            </a:r>
            <a:r>
              <a:rPr lang="en-US" sz="2400" dirty="0">
                <a:cs typeface="Times New Roman" pitchFamily="18" charset="0"/>
              </a:rPr>
              <a:t>, superoxide dismutase and other organs like liver, brain, heart, </a:t>
            </a:r>
            <a:r>
              <a:rPr lang="en-US" sz="2400" dirty="0" err="1">
                <a:cs typeface="Times New Roman" pitchFamily="18" charset="0"/>
              </a:rPr>
              <a:t>spleean</a:t>
            </a:r>
            <a:r>
              <a:rPr lang="en-US" sz="2400" dirty="0">
                <a:cs typeface="Times New Roman" pitchFamily="18" charset="0"/>
              </a:rPr>
              <a:t> and kidneys.</a:t>
            </a:r>
          </a:p>
          <a:p>
            <a:pPr algn="just">
              <a:buClr>
                <a:srgbClr val="C00000"/>
              </a:buClr>
              <a:buFont typeface="Wingdings" pitchFamily="2" charset="2"/>
              <a:buChar char="Ø"/>
            </a:pPr>
            <a:r>
              <a:rPr lang="en-US" sz="2400" dirty="0">
                <a:cs typeface="Times New Roman" pitchFamily="18" charset="0"/>
              </a:rPr>
              <a:t>Adult body contains 50-120 mg of copper</a:t>
            </a:r>
          </a:p>
          <a:p>
            <a:pPr algn="just">
              <a:defRPr/>
            </a:pPr>
            <a:r>
              <a:rPr lang="en-US" sz="2400" b="1" dirty="0">
                <a:cs typeface="Times New Roman" pitchFamily="18" charset="0"/>
              </a:rPr>
              <a:t>Absorption: in diet-</a:t>
            </a:r>
            <a:r>
              <a:rPr lang="en-US" sz="2400" dirty="0">
                <a:cs typeface="Times New Roman" pitchFamily="18" charset="0"/>
              </a:rPr>
              <a:t>1.2 – 5 mg/day (50% absorbed)</a:t>
            </a:r>
          </a:p>
          <a:p>
            <a:pPr algn="just">
              <a:buClr>
                <a:srgbClr val="C00000"/>
              </a:buClr>
              <a:buFont typeface="Wingdings" pitchFamily="2" charset="2"/>
              <a:buChar char="Ø"/>
            </a:pPr>
            <a:endParaRPr lang="en-US" sz="2400" dirty="0">
              <a:cs typeface="Times New Roman" pitchFamily="18" charset="0"/>
            </a:endParaRPr>
          </a:p>
          <a:p>
            <a:pPr lvl="1"/>
            <a:endParaRPr lang="en-US" sz="2400" dirty="0">
              <a:cs typeface="Times New Roman" pitchFamily="18" charset="0"/>
            </a:endParaRPr>
          </a:p>
        </p:txBody>
      </p:sp>
      <p:sp>
        <p:nvSpPr>
          <p:cNvPr id="3" name="Date Placeholder 2"/>
          <p:cNvSpPr>
            <a:spLocks noGrp="1"/>
          </p:cNvSpPr>
          <p:nvPr>
            <p:ph type="dt" sz="half" idx="10"/>
          </p:nvPr>
        </p:nvSpPr>
        <p:spPr/>
        <p:txBody>
          <a:bodyPr/>
          <a:lstStyle/>
          <a:p>
            <a:fld id="{1B553702-A7E2-4016-BAB2-54B95BEB584F}"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752600"/>
            <a:ext cx="6400800" cy="3046988"/>
          </a:xfrm>
          <a:prstGeom prst="rect">
            <a:avLst/>
          </a:prstGeom>
        </p:spPr>
        <p:txBody>
          <a:bodyPr wrap="square">
            <a:spAutoFit/>
          </a:bodyPr>
          <a:lstStyle/>
          <a:p>
            <a:pPr lvl="1">
              <a:buNone/>
            </a:pPr>
            <a:r>
              <a:rPr lang="en-US" sz="2400" b="1" dirty="0">
                <a:latin typeface="Perpetua" pitchFamily="18" charset="0"/>
                <a:cs typeface="Times New Roman" pitchFamily="18" charset="0"/>
              </a:rPr>
              <a:t>CuSO</a:t>
            </a:r>
            <a:r>
              <a:rPr lang="en-US" sz="2400" b="1" baseline="-25000" dirty="0">
                <a:latin typeface="Perpetua" pitchFamily="18" charset="0"/>
                <a:cs typeface="Times New Roman" pitchFamily="18" charset="0"/>
              </a:rPr>
              <a:t>4</a:t>
            </a:r>
            <a:r>
              <a:rPr lang="en-US" sz="2400" b="1" dirty="0">
                <a:latin typeface="Perpetua" pitchFamily="18" charset="0"/>
                <a:cs typeface="Times New Roman" pitchFamily="18" charset="0"/>
              </a:rPr>
              <a:t>.5H</a:t>
            </a:r>
            <a:r>
              <a:rPr lang="en-US" sz="2400" b="1" baseline="-25000" dirty="0">
                <a:latin typeface="Perpetua" pitchFamily="18" charset="0"/>
                <a:cs typeface="Times New Roman" pitchFamily="18" charset="0"/>
              </a:rPr>
              <a:t>2</a:t>
            </a:r>
            <a:r>
              <a:rPr lang="en-US" sz="2400" b="1" dirty="0">
                <a:latin typeface="Perpetua" pitchFamily="18" charset="0"/>
                <a:cs typeface="Times New Roman" pitchFamily="18" charset="0"/>
              </a:rPr>
              <a:t>O – </a:t>
            </a:r>
            <a:r>
              <a:rPr lang="en-US" sz="2400" b="1" u="sng" dirty="0">
                <a:latin typeface="Perpetua" pitchFamily="18" charset="0"/>
                <a:cs typeface="Times New Roman" pitchFamily="18" charset="0"/>
              </a:rPr>
              <a:t>Copper </a:t>
            </a:r>
            <a:r>
              <a:rPr lang="en-US" sz="2400" b="1" u="sng" dirty="0" err="1">
                <a:latin typeface="Perpetua" pitchFamily="18" charset="0"/>
                <a:cs typeface="Times New Roman" pitchFamily="18" charset="0"/>
              </a:rPr>
              <a:t>Sulphate</a:t>
            </a:r>
            <a:r>
              <a:rPr lang="en-US" sz="2400" b="1" u="sng" dirty="0">
                <a:latin typeface="Perpetua" pitchFamily="18" charset="0"/>
                <a:cs typeface="Times New Roman" pitchFamily="18" charset="0"/>
              </a:rPr>
              <a:t> (Blue </a:t>
            </a:r>
            <a:r>
              <a:rPr lang="en-US" sz="2400" b="1" u="sng" dirty="0" err="1">
                <a:latin typeface="Perpetua" pitchFamily="18" charset="0"/>
                <a:cs typeface="Times New Roman" pitchFamily="18" charset="0"/>
              </a:rPr>
              <a:t>Vitrol</a:t>
            </a:r>
            <a:r>
              <a:rPr lang="en-US" sz="2400" b="1" u="sng" dirty="0">
                <a:latin typeface="Perpetua" pitchFamily="18" charset="0"/>
                <a:cs typeface="Times New Roman" pitchFamily="18" charset="0"/>
              </a:rPr>
              <a:t> - </a:t>
            </a:r>
            <a:r>
              <a:rPr lang="en-US" sz="2400" b="1" u="sng" dirty="0" err="1">
                <a:latin typeface="Perpetua" pitchFamily="18" charset="0"/>
                <a:cs typeface="Times New Roman" pitchFamily="18" charset="0"/>
              </a:rPr>
              <a:t>Tutha</a:t>
            </a:r>
            <a:r>
              <a:rPr lang="en-US" sz="2400" b="1" u="sng" dirty="0">
                <a:latin typeface="Perpetua" pitchFamily="18" charset="0"/>
                <a:cs typeface="Times New Roman" pitchFamily="18" charset="0"/>
              </a:rPr>
              <a:t>)</a:t>
            </a:r>
            <a:r>
              <a:rPr lang="en-US" sz="2400" b="1" dirty="0">
                <a:latin typeface="Perpetua" pitchFamily="18" charset="0"/>
                <a:cs typeface="Times New Roman" pitchFamily="18" charset="0"/>
              </a:rPr>
              <a:t> –</a:t>
            </a:r>
          </a:p>
          <a:p>
            <a:pPr lvl="1">
              <a:buNone/>
            </a:pPr>
            <a:endParaRPr lang="en-US" sz="2400" b="1" dirty="0">
              <a:latin typeface="Perpetua" pitchFamily="18" charset="0"/>
              <a:cs typeface="Times New Roman" pitchFamily="18" charset="0"/>
            </a:endParaRPr>
          </a:p>
          <a:p>
            <a:pPr lvl="1">
              <a:buFont typeface="Wingdings" pitchFamily="2" charset="2"/>
              <a:buChar char="§"/>
            </a:pPr>
            <a:r>
              <a:rPr lang="en-US" sz="2400" dirty="0">
                <a:latin typeface="Perpetua" pitchFamily="18" charset="0"/>
                <a:cs typeface="Times New Roman" pitchFamily="18" charset="0"/>
              </a:rPr>
              <a:t>Blue/ Water soluble Crystal</a:t>
            </a:r>
          </a:p>
          <a:p>
            <a:pPr lvl="1">
              <a:buFont typeface="Wingdings" pitchFamily="2" charset="2"/>
              <a:buChar char="§"/>
            </a:pPr>
            <a:r>
              <a:rPr lang="en-US" sz="2400" dirty="0">
                <a:latin typeface="Perpetua" pitchFamily="18" charset="0"/>
                <a:cs typeface="Times New Roman" pitchFamily="18" charset="0"/>
              </a:rPr>
              <a:t>Become anhydrous when heated 220° - 240°C – White Hygroscopic</a:t>
            </a:r>
          </a:p>
          <a:p>
            <a:pPr lvl="1">
              <a:buFont typeface="Wingdings" pitchFamily="2" charset="2"/>
              <a:buChar char="§"/>
            </a:pPr>
            <a:r>
              <a:rPr lang="en-US" sz="2400" dirty="0">
                <a:latin typeface="Perpetua" pitchFamily="18" charset="0"/>
                <a:cs typeface="Times New Roman" pitchFamily="18" charset="0"/>
              </a:rPr>
              <a:t>Emetic in 0.3-0.6 gm dose.</a:t>
            </a:r>
          </a:p>
          <a:p>
            <a:pPr lvl="1">
              <a:buFont typeface="Wingdings" pitchFamily="2" charset="2"/>
              <a:buChar char="§"/>
            </a:pPr>
            <a:r>
              <a:rPr lang="en-US" sz="2400" dirty="0">
                <a:latin typeface="Perpetua" pitchFamily="18" charset="0"/>
                <a:cs typeface="Times New Roman" pitchFamily="18" charset="0"/>
              </a:rPr>
              <a:t>Large dose it acts as an irritant poison.</a:t>
            </a:r>
          </a:p>
        </p:txBody>
      </p:sp>
      <p:sp>
        <p:nvSpPr>
          <p:cNvPr id="5" name="Date Placeholder 4"/>
          <p:cNvSpPr>
            <a:spLocks noGrp="1"/>
          </p:cNvSpPr>
          <p:nvPr>
            <p:ph type="dt" sz="half" idx="10"/>
          </p:nvPr>
        </p:nvSpPr>
        <p:spPr/>
        <p:txBody>
          <a:bodyPr/>
          <a:lstStyle/>
          <a:p>
            <a:fld id="{E47C5335-597D-40B1-8836-29E3F9B9B49A}" type="datetime1">
              <a:rPr lang="en-US" smtClean="0"/>
              <a:pPr/>
              <a:t>9/3/2024</a:t>
            </a:fld>
            <a:endParaRPr lang="en-US"/>
          </a:p>
        </p:txBody>
      </p:sp>
      <p:sp>
        <p:nvSpPr>
          <p:cNvPr id="6" name="Slide Number Placeholder 5"/>
          <p:cNvSpPr>
            <a:spLocks noGrp="1"/>
          </p:cNvSpPr>
          <p:nvPr>
            <p:ph type="sldNum" sz="quarter" idx="12"/>
          </p:nvPr>
        </p:nvSpPr>
        <p:spPr/>
        <p:txBody>
          <a:bodyPr/>
          <a:lstStyle/>
          <a:p>
            <a:fld id="{BF857A6B-852F-4346-81FC-F3E4E797F7F9}" type="slidenum">
              <a:rPr lang="en-US" smtClean="0"/>
              <a:pPr/>
              <a:t>57</a:t>
            </a:fld>
            <a:endParaRPr lang="en-US"/>
          </a:p>
        </p:txBody>
      </p:sp>
      <p:sp>
        <p:nvSpPr>
          <p:cNvPr id="3" name="Title 2"/>
          <p:cNvSpPr>
            <a:spLocks noGrp="1"/>
          </p:cNvSpPr>
          <p:nvPr>
            <p:ph type="title" idx="4294967295"/>
          </p:nvPr>
        </p:nvSpPr>
        <p:spPr>
          <a:xfrm>
            <a:off x="1371600" y="274638"/>
            <a:ext cx="7772400" cy="1143000"/>
          </a:xfrm>
        </p:spPr>
        <p:txBody>
          <a:bodyPr/>
          <a:lstStyle/>
          <a:p>
            <a:r>
              <a:rPr lang="en-US" dirty="0"/>
              <a:t>Compounds of copper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0" dirty="0">
                <a:solidFill>
                  <a:schemeClr val="tx1"/>
                </a:solidFill>
                <a:effectLst/>
                <a:cs typeface="Times New Roman" pitchFamily="18" charset="0"/>
              </a:rPr>
              <a:t>Diagnosis</a:t>
            </a:r>
            <a:br>
              <a:rPr lang="en-US" b="0" dirty="0">
                <a:solidFill>
                  <a:schemeClr val="tx1"/>
                </a:solidFill>
                <a:effectLst/>
                <a:cs typeface="Times New Roman" pitchFamily="18" charset="0"/>
              </a:rPr>
            </a:br>
            <a:endParaRPr lang="en-US" b="0" dirty="0">
              <a:solidFill>
                <a:schemeClr val="tx1"/>
              </a:solidFill>
              <a:effectLst/>
            </a:endParaRPr>
          </a:p>
        </p:txBody>
      </p:sp>
      <p:sp>
        <p:nvSpPr>
          <p:cNvPr id="4" name="Date Placeholder 3"/>
          <p:cNvSpPr>
            <a:spLocks noGrp="1"/>
          </p:cNvSpPr>
          <p:nvPr>
            <p:ph type="dt" sz="half" idx="10"/>
          </p:nvPr>
        </p:nvSpPr>
        <p:spPr/>
        <p:txBody>
          <a:bodyPr/>
          <a:lstStyle/>
          <a:p>
            <a:fld id="{E35F7DF5-31C6-4FED-AFA1-C20DB713617D}"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58</a:t>
            </a:fld>
            <a:endParaRPr lang="en-US"/>
          </a:p>
        </p:txBody>
      </p:sp>
      <p:sp>
        <p:nvSpPr>
          <p:cNvPr id="2" name="Content Placeholder 1"/>
          <p:cNvSpPr>
            <a:spLocks noGrp="1"/>
          </p:cNvSpPr>
          <p:nvPr>
            <p:ph sz="quarter" idx="1"/>
          </p:nvPr>
        </p:nvSpPr>
        <p:spPr/>
        <p:txBody>
          <a:bodyPr>
            <a:normAutofit fontScale="85000" lnSpcReduction="20000"/>
          </a:bodyPr>
          <a:lstStyle/>
          <a:p>
            <a:pPr algn="just">
              <a:buNone/>
            </a:pPr>
            <a:endParaRPr lang="en-US" sz="2000" dirty="0">
              <a:cs typeface="Times New Roman" pitchFamily="18" charset="0"/>
            </a:endParaRPr>
          </a:p>
          <a:p>
            <a:pPr algn="just">
              <a:defRPr/>
            </a:pPr>
            <a:r>
              <a:rPr lang="en-US" sz="2800" dirty="0">
                <a:cs typeface="Times New Roman" pitchFamily="18" charset="0"/>
              </a:rPr>
              <a:t>The hair copper level is a very unreliable indicator for copper toxicity. So is serum copper, serum </a:t>
            </a:r>
            <a:r>
              <a:rPr lang="en-US" sz="2800" dirty="0" err="1">
                <a:cs typeface="Times New Roman" pitchFamily="18" charset="0"/>
              </a:rPr>
              <a:t>ceruloplasmin</a:t>
            </a:r>
            <a:r>
              <a:rPr lang="en-US" sz="2800" dirty="0">
                <a:cs typeface="Times New Roman" pitchFamily="18" charset="0"/>
              </a:rPr>
              <a:t>, and many other tests because the copper can hide deep in the brain and the liver.  </a:t>
            </a:r>
          </a:p>
          <a:p>
            <a:pPr algn="just">
              <a:defRPr/>
            </a:pPr>
            <a:r>
              <a:rPr lang="en-US" sz="2800" dirty="0">
                <a:cs typeface="Times New Roman" pitchFamily="18" charset="0"/>
              </a:rPr>
              <a:t>A liver biopsy is a good indicator</a:t>
            </a:r>
          </a:p>
          <a:p>
            <a:pPr algn="just">
              <a:buFontTx/>
              <a:buNone/>
              <a:defRPr/>
            </a:pPr>
            <a:endParaRPr lang="en-US" sz="2800" dirty="0">
              <a:cs typeface="Times New Roman" pitchFamily="18" charset="0"/>
            </a:endParaRPr>
          </a:p>
          <a:p>
            <a:pPr algn="just">
              <a:defRPr/>
            </a:pPr>
            <a:r>
              <a:rPr lang="en-US" sz="2800" dirty="0" err="1">
                <a:cs typeface="Times New Roman" pitchFamily="18" charset="0"/>
              </a:rPr>
              <a:t>Hb</a:t>
            </a:r>
            <a:r>
              <a:rPr lang="en-US" sz="2800" dirty="0">
                <a:cs typeface="Times New Roman" pitchFamily="18" charset="0"/>
              </a:rPr>
              <a:t> Level Examination.</a:t>
            </a:r>
          </a:p>
          <a:p>
            <a:pPr algn="just">
              <a:buFontTx/>
              <a:buNone/>
              <a:defRPr/>
            </a:pPr>
            <a:endParaRPr lang="en-US" sz="2800" dirty="0">
              <a:cs typeface="Times New Roman" pitchFamily="18" charset="0"/>
            </a:endParaRPr>
          </a:p>
          <a:p>
            <a:pPr algn="just">
              <a:defRPr/>
            </a:pPr>
            <a:r>
              <a:rPr lang="en-US" sz="2800" dirty="0">
                <a:cs typeface="Times New Roman" pitchFamily="18" charset="0"/>
              </a:rPr>
              <a:t>LFTs (AST, Lactate </a:t>
            </a:r>
            <a:r>
              <a:rPr lang="en-US" sz="2800" dirty="0" err="1">
                <a:cs typeface="Times New Roman" pitchFamily="18" charset="0"/>
              </a:rPr>
              <a:t>Dehydrgenase</a:t>
            </a:r>
            <a:r>
              <a:rPr lang="en-US" sz="2800" dirty="0">
                <a:cs typeface="Times New Roman" pitchFamily="18" charset="0"/>
              </a:rPr>
              <a:t>, </a:t>
            </a:r>
            <a:r>
              <a:rPr lang="en-US" sz="2800" dirty="0" err="1">
                <a:cs typeface="Times New Roman" pitchFamily="18" charset="0"/>
              </a:rPr>
              <a:t>Arginase</a:t>
            </a:r>
            <a:r>
              <a:rPr lang="en-US" sz="2800" dirty="0">
                <a:cs typeface="Times New Roman" pitchFamily="18" charset="0"/>
              </a:rPr>
              <a:t>, </a:t>
            </a:r>
            <a:r>
              <a:rPr lang="en-US" sz="2800" dirty="0" err="1">
                <a:cs typeface="Times New Roman" pitchFamily="18" charset="0"/>
              </a:rPr>
              <a:t>Sorbitol</a:t>
            </a:r>
            <a:r>
              <a:rPr lang="en-US" sz="2800" dirty="0">
                <a:cs typeface="Times New Roman" pitchFamily="18" charset="0"/>
              </a:rPr>
              <a:t> </a:t>
            </a:r>
            <a:r>
              <a:rPr lang="en-US" sz="2800" dirty="0" err="1">
                <a:cs typeface="Times New Roman" pitchFamily="18" charset="0"/>
              </a:rPr>
              <a:t>Dehydrogenase</a:t>
            </a:r>
            <a:r>
              <a:rPr lang="en-US" sz="2800" dirty="0">
                <a:cs typeface="Times New Roman" pitchFamily="18" charset="0"/>
              </a:rPr>
              <a:t>).</a:t>
            </a:r>
          </a:p>
          <a:p>
            <a:pPr algn="just">
              <a:buFontTx/>
              <a:buNone/>
              <a:defRPr/>
            </a:pPr>
            <a:endParaRPr lang="en-US" sz="2800" dirty="0">
              <a:cs typeface="Times New Roman" pitchFamily="18" charset="0"/>
            </a:endParaRPr>
          </a:p>
          <a:p>
            <a:pPr algn="just">
              <a:defRPr/>
            </a:pPr>
            <a:r>
              <a:rPr lang="en-US" sz="2800" dirty="0">
                <a:cs typeface="Times New Roman" pitchFamily="18" charset="0"/>
              </a:rPr>
              <a:t>Serum or whole blood copper level.</a:t>
            </a:r>
          </a:p>
          <a:p>
            <a:pPr>
              <a:buNone/>
            </a:pPr>
            <a:endParaRPr lang="en-US" u="sng" dirty="0">
              <a:cs typeface="Times New Roman" pitchFamily="18" charset="0"/>
            </a:endParaRPr>
          </a:p>
          <a:p>
            <a:pPr>
              <a:buNone/>
            </a:pPr>
            <a:endParaRPr lang="en-US" sz="2000" dirty="0">
              <a:cs typeface="Times New Roman" pitchFamily="18" charset="0"/>
            </a:endParaRP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fld id="{693ED7BB-F19D-446A-A967-DEB26DE28F0E}"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59</a:t>
            </a:fld>
            <a:endParaRPr lang="en-US"/>
          </a:p>
        </p:txBody>
      </p:sp>
      <p:sp>
        <p:nvSpPr>
          <p:cNvPr id="2" name="Content Placeholder 1"/>
          <p:cNvSpPr>
            <a:spLocks noGrp="1"/>
          </p:cNvSpPr>
          <p:nvPr>
            <p:ph sz="quarter" idx="1"/>
          </p:nvPr>
        </p:nvSpPr>
        <p:spPr/>
        <p:txBody>
          <a:bodyPr>
            <a:normAutofit/>
          </a:bodyPr>
          <a:lstStyle/>
          <a:p>
            <a:pPr algn="just">
              <a:buNone/>
            </a:pPr>
            <a:endParaRPr lang="en-US" sz="2400" dirty="0">
              <a:cs typeface="Times New Roman" pitchFamily="18" charset="0"/>
            </a:endParaRPr>
          </a:p>
          <a:p>
            <a:pPr>
              <a:buNone/>
            </a:pPr>
            <a:r>
              <a:rPr lang="en-US" sz="2400" dirty="0">
                <a:cs typeface="Times New Roman" pitchFamily="18" charset="0"/>
              </a:rPr>
              <a:t>Fatal dose- </a:t>
            </a:r>
          </a:p>
          <a:p>
            <a:pPr>
              <a:buFont typeface="Wingdings" pitchFamily="2" charset="2"/>
              <a:buChar char="§"/>
            </a:pPr>
            <a:r>
              <a:rPr lang="en-US" sz="2400" dirty="0">
                <a:cs typeface="Times New Roman" pitchFamily="18" charset="0"/>
              </a:rPr>
              <a:t>Uncertain</a:t>
            </a:r>
          </a:p>
          <a:p>
            <a:pPr algn="just">
              <a:buFont typeface="Wingdings" pitchFamily="2" charset="2"/>
              <a:buChar char="§"/>
            </a:pPr>
            <a:r>
              <a:rPr lang="en-US" sz="2400" dirty="0">
                <a:cs typeface="Times New Roman" pitchFamily="18" charset="0"/>
              </a:rPr>
              <a:t>CuSO</a:t>
            </a:r>
            <a:r>
              <a:rPr lang="en-US" sz="2400" baseline="-25000" dirty="0">
                <a:cs typeface="Times New Roman" pitchFamily="18" charset="0"/>
              </a:rPr>
              <a:t>4</a:t>
            </a:r>
            <a:r>
              <a:rPr lang="en-US" sz="2400" dirty="0">
                <a:cs typeface="Times New Roman" pitchFamily="18" charset="0"/>
              </a:rPr>
              <a:t>.5H</a:t>
            </a:r>
            <a:r>
              <a:rPr lang="en-US" sz="2400" baseline="-25000" dirty="0">
                <a:cs typeface="Times New Roman" pitchFamily="18" charset="0"/>
              </a:rPr>
              <a:t>2</a:t>
            </a:r>
            <a:r>
              <a:rPr lang="en-US" sz="2400" dirty="0">
                <a:cs typeface="Times New Roman" pitchFamily="18" charset="0"/>
              </a:rPr>
              <a:t>O taken in small amount is much more fatal then that taken in large amount, as large amount cause vomiting</a:t>
            </a:r>
          </a:p>
          <a:p>
            <a:pPr>
              <a:buNone/>
            </a:pPr>
            <a:r>
              <a:rPr lang="en-US" sz="2400" dirty="0">
                <a:cs typeface="Times New Roman" pitchFamily="18" charset="0"/>
              </a:rPr>
              <a:t>Fatal Period- 1-3 days</a:t>
            </a:r>
          </a:p>
          <a:p>
            <a:pPr>
              <a:buNone/>
            </a:pPr>
            <a:endParaRPr lang="en-US" sz="2400" dirty="0">
              <a:cs typeface="Times New Roman" pitchFamily="18" charset="0"/>
            </a:endParaRPr>
          </a:p>
          <a:p>
            <a:endParaRPr lang="en-US"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0" dirty="0">
                <a:solidFill>
                  <a:schemeClr val="tx1"/>
                </a:solidFill>
                <a:effectLst/>
              </a:rPr>
              <a:t>Treatment-</a:t>
            </a:r>
            <a:br>
              <a:rPr lang="en-US" b="0" dirty="0">
                <a:solidFill>
                  <a:schemeClr val="tx1"/>
                </a:solidFill>
                <a:effectLst/>
              </a:rPr>
            </a:br>
            <a:endParaRPr lang="en-US" b="0" dirty="0">
              <a:solidFill>
                <a:schemeClr val="tx1"/>
              </a:solidFill>
              <a:effectLst/>
            </a:endParaRPr>
          </a:p>
        </p:txBody>
      </p:sp>
      <p:sp>
        <p:nvSpPr>
          <p:cNvPr id="4" name="Date Placeholder 3"/>
          <p:cNvSpPr>
            <a:spLocks noGrp="1"/>
          </p:cNvSpPr>
          <p:nvPr>
            <p:ph type="dt" sz="half" idx="10"/>
          </p:nvPr>
        </p:nvSpPr>
        <p:spPr/>
        <p:txBody>
          <a:bodyPr/>
          <a:lstStyle/>
          <a:p>
            <a:fld id="{3399A198-CB19-4830-AFD9-D7801B357A1D}"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60</a:t>
            </a:fld>
            <a:endParaRPr lang="en-US"/>
          </a:p>
        </p:txBody>
      </p:sp>
      <p:sp>
        <p:nvSpPr>
          <p:cNvPr id="2" name="Content Placeholder 1"/>
          <p:cNvSpPr>
            <a:spLocks noGrp="1"/>
          </p:cNvSpPr>
          <p:nvPr>
            <p:ph sz="quarter" idx="1"/>
          </p:nvPr>
        </p:nvSpPr>
        <p:spPr/>
        <p:txBody>
          <a:bodyPr>
            <a:normAutofit/>
          </a:bodyPr>
          <a:lstStyle/>
          <a:p>
            <a:pPr>
              <a:lnSpc>
                <a:spcPct val="90000"/>
              </a:lnSpc>
            </a:pPr>
            <a:r>
              <a:rPr lang="en-US" sz="2400" dirty="0">
                <a:cs typeface="Times New Roman" pitchFamily="18" charset="0"/>
              </a:rPr>
              <a:t>Stomach wash with 1% K4Fe(CN)6 – Insoluble Cupric </a:t>
            </a:r>
            <a:r>
              <a:rPr lang="en-US" sz="2400" dirty="0" err="1">
                <a:cs typeface="Times New Roman" pitchFamily="18" charset="0"/>
              </a:rPr>
              <a:t>Ferrocyanide</a:t>
            </a:r>
            <a:endParaRPr lang="en-US" sz="2400" dirty="0">
              <a:cs typeface="Times New Roman" pitchFamily="18" charset="0"/>
            </a:endParaRPr>
          </a:p>
          <a:p>
            <a:pPr>
              <a:lnSpc>
                <a:spcPct val="90000"/>
              </a:lnSpc>
            </a:pPr>
            <a:r>
              <a:rPr lang="en-US" sz="2400" dirty="0">
                <a:cs typeface="Times New Roman" pitchFamily="18" charset="0"/>
              </a:rPr>
              <a:t>Administration of White of an egg or milk as an Antidote- </a:t>
            </a:r>
            <a:r>
              <a:rPr lang="en-US" sz="2400" dirty="0" err="1">
                <a:cs typeface="Times New Roman" pitchFamily="18" charset="0"/>
              </a:rPr>
              <a:t>Albuminate</a:t>
            </a:r>
            <a:r>
              <a:rPr lang="en-US" sz="2400" dirty="0">
                <a:cs typeface="Times New Roman" pitchFamily="18" charset="0"/>
              </a:rPr>
              <a:t> of Copper(Insoluble)</a:t>
            </a:r>
          </a:p>
          <a:p>
            <a:pPr>
              <a:lnSpc>
                <a:spcPct val="90000"/>
              </a:lnSpc>
            </a:pPr>
            <a:r>
              <a:rPr lang="en-US" sz="2400" dirty="0">
                <a:cs typeface="Times New Roman" pitchFamily="18" charset="0"/>
              </a:rPr>
              <a:t>Calcium EDTA- Antidote</a:t>
            </a:r>
          </a:p>
          <a:p>
            <a:pPr>
              <a:lnSpc>
                <a:spcPct val="90000"/>
              </a:lnSpc>
            </a:pPr>
            <a:r>
              <a:rPr lang="en-US" sz="2400" dirty="0">
                <a:cs typeface="Times New Roman" pitchFamily="18" charset="0"/>
              </a:rPr>
              <a:t>I.M. BAL</a:t>
            </a:r>
          </a:p>
          <a:p>
            <a:pPr algn="just">
              <a:defRPr/>
            </a:pPr>
            <a:r>
              <a:rPr lang="en-US" sz="2000" dirty="0">
                <a:cs typeface="Times New Roman" pitchFamily="18" charset="0"/>
              </a:rPr>
              <a:t> </a:t>
            </a:r>
            <a:r>
              <a:rPr lang="en-US" sz="2400" dirty="0">
                <a:cs typeface="Times New Roman" pitchFamily="18" charset="0"/>
              </a:rPr>
              <a:t>Clinical improvement can be achieved by </a:t>
            </a:r>
            <a:r>
              <a:rPr lang="en-US" sz="2400" dirty="0" err="1">
                <a:cs typeface="Times New Roman" pitchFamily="18" charset="0"/>
              </a:rPr>
              <a:t>Chelation</a:t>
            </a:r>
            <a:r>
              <a:rPr lang="en-US" sz="2400" dirty="0">
                <a:cs typeface="Times New Roman" pitchFamily="18" charset="0"/>
              </a:rPr>
              <a:t> of copper with d-</a:t>
            </a:r>
            <a:r>
              <a:rPr lang="en-US" sz="2400" dirty="0" err="1">
                <a:cs typeface="Times New Roman" pitchFamily="18" charset="0"/>
              </a:rPr>
              <a:t>Penicillamine</a:t>
            </a:r>
            <a:r>
              <a:rPr lang="en-US" sz="2400" dirty="0">
                <a:cs typeface="Times New Roman" pitchFamily="18" charset="0"/>
              </a:rPr>
              <a:t>, Zinc acetate and Tetra </a:t>
            </a:r>
            <a:r>
              <a:rPr lang="en-US" sz="2400" dirty="0" err="1">
                <a:cs typeface="Times New Roman" pitchFamily="18" charset="0"/>
              </a:rPr>
              <a:t>thio-molybdate</a:t>
            </a:r>
            <a:r>
              <a:rPr lang="en-US" sz="2400" dirty="0">
                <a:cs typeface="Times New Roman" pitchFamily="18" charset="0"/>
              </a:rPr>
              <a:t>. </a:t>
            </a:r>
          </a:p>
          <a:p>
            <a:pPr algn="just">
              <a:defRPr/>
            </a:pPr>
            <a:r>
              <a:rPr lang="en-US" sz="2400" dirty="0">
                <a:cs typeface="Times New Roman" pitchFamily="18" charset="0"/>
              </a:rPr>
              <a:t>The combination of </a:t>
            </a:r>
            <a:r>
              <a:rPr lang="en-US" sz="2400" dirty="0" err="1">
                <a:cs typeface="Times New Roman" pitchFamily="18" charset="0"/>
              </a:rPr>
              <a:t>tetrathiomolybdate</a:t>
            </a:r>
            <a:r>
              <a:rPr lang="en-US" sz="2400" dirty="0">
                <a:cs typeface="Times New Roman" pitchFamily="18" charset="0"/>
              </a:rPr>
              <a:t> and zinc acetate is more effective. </a:t>
            </a:r>
          </a:p>
          <a:p>
            <a:pPr lvl="2" algn="just">
              <a:buClr>
                <a:srgbClr val="0070C0"/>
              </a:buClr>
              <a:buFont typeface="Wingdings" pitchFamily="2" charset="2"/>
              <a:buChar char="v"/>
            </a:pPr>
            <a:endParaRPr lang="en-US" dirty="0"/>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Mechanism of toxicity of heavy metals</a:t>
            </a:r>
          </a:p>
        </p:txBody>
      </p:sp>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61</a:t>
            </a:fld>
            <a:endParaRPr lang="en-US"/>
          </a:p>
        </p:txBody>
      </p:sp>
      <p:sp>
        <p:nvSpPr>
          <p:cNvPr id="5" name="Content Placeholder 4"/>
          <p:cNvSpPr>
            <a:spLocks noGrp="1"/>
          </p:cNvSpPr>
          <p:nvPr>
            <p:ph sz="quarter" idx="1"/>
          </p:nvPr>
        </p:nvSpPr>
        <p:spPr/>
        <p:txBody>
          <a:bodyPr>
            <a:normAutofit fontScale="92500" lnSpcReduction="10000"/>
          </a:bodyPr>
          <a:lstStyle/>
          <a:p>
            <a:pPr marL="514350" indent="-514350">
              <a:buNone/>
            </a:pPr>
            <a:r>
              <a:rPr lang="en-US" sz="2800" b="1" dirty="0">
                <a:cs typeface="Times New Roman" pitchFamily="18" charset="0"/>
              </a:rPr>
              <a:t>1. Absorption</a:t>
            </a:r>
          </a:p>
          <a:p>
            <a:pPr marL="514350" indent="-514350" algn="just">
              <a:buNone/>
            </a:pPr>
            <a:r>
              <a:rPr lang="en-US" sz="2800" dirty="0">
                <a:cs typeface="Times New Roman" pitchFamily="18" charset="0"/>
              </a:rPr>
              <a:t>   Intestinal absorption/membrane translocation mediated by specific transporters</a:t>
            </a:r>
          </a:p>
          <a:p>
            <a:pPr marL="514350" indent="-514350" algn="just">
              <a:buNone/>
            </a:pPr>
            <a:r>
              <a:rPr lang="en-US" sz="2400" b="1" dirty="0">
                <a:cs typeface="Times New Roman" pitchFamily="18" charset="0"/>
              </a:rPr>
              <a:t>Inhalation- </a:t>
            </a:r>
            <a:r>
              <a:rPr lang="en-US" sz="2400" dirty="0">
                <a:cs typeface="Times New Roman" pitchFamily="18" charset="0"/>
              </a:rPr>
              <a:t>dust fumes in industrial setting</a:t>
            </a:r>
            <a:endParaRPr lang="en-US" sz="2800" b="1" u="sng" dirty="0">
              <a:cs typeface="Times New Roman" pitchFamily="18" charset="0"/>
            </a:endParaRPr>
          </a:p>
          <a:p>
            <a:pPr>
              <a:lnSpc>
                <a:spcPct val="115000"/>
              </a:lnSpc>
              <a:buClr>
                <a:schemeClr val="tx2"/>
              </a:buClr>
              <a:buNone/>
            </a:pPr>
            <a:r>
              <a:rPr lang="en-US" sz="2800" b="1" dirty="0">
                <a:cs typeface="Times New Roman" pitchFamily="18" charset="0"/>
              </a:rPr>
              <a:t>2. Distribution</a:t>
            </a:r>
            <a:r>
              <a:rPr lang="en-US" sz="2800" b="1" u="sng" dirty="0">
                <a:cs typeface="Times New Roman" pitchFamily="18" charset="0"/>
              </a:rPr>
              <a:t>:</a:t>
            </a:r>
          </a:p>
          <a:p>
            <a:pPr>
              <a:lnSpc>
                <a:spcPct val="115000"/>
              </a:lnSpc>
              <a:buClr>
                <a:schemeClr val="tx2"/>
              </a:buClr>
              <a:buFontTx/>
              <a:buChar char="•"/>
            </a:pPr>
            <a:r>
              <a:rPr lang="en-US" sz="2800" dirty="0">
                <a:cs typeface="Times New Roman" pitchFamily="18" charset="0"/>
              </a:rPr>
              <a:t>Copper circulates bound to </a:t>
            </a:r>
            <a:r>
              <a:rPr lang="en-US" sz="2800" dirty="0" err="1">
                <a:cs typeface="Times New Roman" pitchFamily="18" charset="0"/>
              </a:rPr>
              <a:t>ceruloplasmin</a:t>
            </a:r>
            <a:endParaRPr lang="en-US" sz="2800" dirty="0">
              <a:cs typeface="Times New Roman" pitchFamily="18" charset="0"/>
            </a:endParaRPr>
          </a:p>
          <a:p>
            <a:pPr>
              <a:lnSpc>
                <a:spcPct val="115000"/>
              </a:lnSpc>
              <a:buClr>
                <a:schemeClr val="tx2"/>
              </a:buClr>
              <a:buFontTx/>
              <a:buChar char="•"/>
            </a:pPr>
            <a:r>
              <a:rPr lang="en-US" sz="2800" dirty="0">
                <a:cs typeface="Times New Roman" pitchFamily="18" charset="0"/>
              </a:rPr>
              <a:t>Relative tissue distribution of copper reflects levels of </a:t>
            </a:r>
            <a:r>
              <a:rPr lang="en-US" sz="2800" dirty="0" err="1">
                <a:cs typeface="Times New Roman" pitchFamily="18" charset="0"/>
              </a:rPr>
              <a:t>cuproenzymes</a:t>
            </a:r>
            <a:endParaRPr lang="en-US" sz="2800" dirty="0">
              <a:cs typeface="Times New Roman" pitchFamily="18" charset="0"/>
            </a:endParaRPr>
          </a:p>
          <a:p>
            <a:pPr>
              <a:lnSpc>
                <a:spcPct val="115000"/>
              </a:lnSpc>
              <a:buClr>
                <a:schemeClr val="tx2"/>
              </a:buClr>
              <a:buFontTx/>
              <a:buChar char="•"/>
            </a:pPr>
            <a:r>
              <a:rPr lang="en-US" sz="2800" b="1" dirty="0">
                <a:cs typeface="Times New Roman" pitchFamily="18" charset="0"/>
              </a:rPr>
              <a:t>Excretion</a:t>
            </a:r>
            <a:r>
              <a:rPr lang="en-US" sz="2800" dirty="0">
                <a:cs typeface="Times New Roman" pitchFamily="18" charset="0"/>
              </a:rPr>
              <a:t> occurs via transport of copper into bile and elimination in feces </a:t>
            </a:r>
          </a:p>
          <a:p>
            <a:pPr>
              <a:lnSpc>
                <a:spcPct val="115000"/>
              </a:lnSpc>
              <a:buClr>
                <a:schemeClr val="tx2"/>
              </a:buClr>
              <a:buFontTx/>
              <a:buChar char="•"/>
            </a:pPr>
            <a:endParaRPr lang="en-US" sz="2800" dirty="0">
              <a:cs typeface="Times New Roman" pitchFamily="18" charset="0"/>
            </a:endParaRP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62</a:t>
            </a:fld>
            <a:endParaRPr lang="en-US"/>
          </a:p>
        </p:txBody>
      </p:sp>
      <p:pic>
        <p:nvPicPr>
          <p:cNvPr id="6" name="Picture 2" descr="C:\Users\Shivani\Downloads\IMG_20190130_001113.JPG"/>
          <p:cNvPicPr>
            <a:picLocks noGrp="1" noChangeAspect="1" noChangeArrowheads="1"/>
          </p:cNvPicPr>
          <p:nvPr>
            <p:ph sz="quarter" idx="1"/>
          </p:nvPr>
        </p:nvPicPr>
        <p:blipFill>
          <a:blip r:embed="rId2"/>
          <a:srcRect/>
          <a:stretch>
            <a:fillRect/>
          </a:stretch>
        </p:blipFill>
        <p:spPr bwMode="auto">
          <a:xfrm>
            <a:off x="1524000" y="838200"/>
            <a:ext cx="6019800" cy="5105400"/>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90599" y="228601"/>
            <a:ext cx="7821613" cy="838200"/>
          </a:xfrm>
        </p:spPr>
        <p:txBody>
          <a:bodyPr>
            <a:normAutofit/>
          </a:bodyPr>
          <a:lstStyle/>
          <a:p>
            <a:r>
              <a:rPr lang="en-US" dirty="0"/>
              <a:t>Toxicity of trace heavy metals</a:t>
            </a:r>
          </a:p>
        </p:txBody>
      </p:sp>
      <p:sp>
        <p:nvSpPr>
          <p:cNvPr id="4" name="Date Placeholder 3"/>
          <p:cNvSpPr>
            <a:spLocks noGrp="1"/>
          </p:cNvSpPr>
          <p:nvPr>
            <p:ph type="dt" sz="half" idx="10"/>
          </p:nvPr>
        </p:nvSpPr>
        <p:spPr/>
        <p:txBody>
          <a:bodyPr/>
          <a:lstStyle/>
          <a:p>
            <a:pPr>
              <a:defRPr/>
            </a:pPr>
            <a:r>
              <a:rPr lang="en-US" dirty="0"/>
              <a:t>*</a:t>
            </a:r>
            <a:r>
              <a:rPr lang="en-US" dirty="0" err="1"/>
              <a:t>american</a:t>
            </a:r>
            <a:r>
              <a:rPr lang="en-US" dirty="0"/>
              <a:t> conference of </a:t>
            </a:r>
            <a:r>
              <a:rPr lang="en-US" dirty="0" err="1"/>
              <a:t>governental</a:t>
            </a:r>
            <a:r>
              <a:rPr lang="en-US" dirty="0"/>
              <a:t> hygienists</a:t>
            </a:r>
          </a:p>
          <a:p>
            <a:pPr>
              <a:defRPr/>
            </a:pPr>
            <a:fld id="{8B0735FB-D884-4EA9-97B7-F23D9DB40509}" type="datetime1">
              <a:rPr lang="en-US" smtClean="0"/>
              <a:pPr>
                <a:defRPr/>
              </a:pPr>
              <a:t>9/3/2024</a:t>
            </a:fld>
            <a:endParaRPr lang="en-US" dirty="0"/>
          </a:p>
        </p:txBody>
      </p:sp>
      <p:sp>
        <p:nvSpPr>
          <p:cNvPr id="6" name="Slide Number Placeholder 5"/>
          <p:cNvSpPr>
            <a:spLocks noGrp="1"/>
          </p:cNvSpPr>
          <p:nvPr>
            <p:ph type="sldNum" sz="quarter" idx="12"/>
          </p:nvPr>
        </p:nvSpPr>
        <p:spPr/>
        <p:txBody>
          <a:bodyPr/>
          <a:lstStyle/>
          <a:p>
            <a:pPr>
              <a:defRPr/>
            </a:pPr>
            <a:fld id="{3C376017-1567-45C1-A40B-8808B5638503}" type="slidenum">
              <a:rPr lang="en-US" smtClean="0"/>
              <a:pPr>
                <a:defRPr/>
              </a:pPr>
              <a:t>63</a:t>
            </a:fld>
            <a:endParaRPr lang="en-US"/>
          </a:p>
        </p:txBody>
      </p:sp>
      <p:graphicFrame>
        <p:nvGraphicFramePr>
          <p:cNvPr id="5" name="Group 37"/>
          <p:cNvGraphicFramePr>
            <a:graphicFrameLocks/>
          </p:cNvGraphicFramePr>
          <p:nvPr/>
        </p:nvGraphicFramePr>
        <p:xfrm>
          <a:off x="685800" y="1066800"/>
          <a:ext cx="7772400" cy="5019040"/>
        </p:xfrm>
        <a:graphic>
          <a:graphicData uri="http://schemas.openxmlformats.org/drawingml/2006/table">
            <a:tbl>
              <a:tblPr/>
              <a:tblGrid>
                <a:gridCol w="12192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10668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Metal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Route of Entry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Toxicity Effect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TWA by </a:t>
                      </a:r>
                    </a:p>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ACGIH</a:t>
                      </a:r>
                    </a:p>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(mg / m³)</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Carcinogen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36663">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Arsenic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Inhalation and ingestion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Irritation of respiratory system, Liver and Kidney damage, Loss of appetite, nausea and vomiting  etc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0.20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Cadmium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Inhalation and ingestion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Lung, liver and kidney damage; Irritation of respiratory system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0.05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748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Chromium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Inhalation, ingestion, and absorption through skin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Lung damage and Irritation or respiratory system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Grp="1" noChangeArrowheads="1"/>
          </p:cNvSpPr>
          <p:nvPr>
            <p:ph type="title"/>
          </p:nvPr>
        </p:nvSpPr>
        <p:spPr/>
        <p:txBody>
          <a:bodyPr/>
          <a:lstStyle/>
          <a:p>
            <a:r>
              <a:rPr lang="en-US"/>
              <a:t>Toxicity of trace heavy metals</a:t>
            </a:r>
          </a:p>
        </p:txBody>
      </p:sp>
      <p:sp>
        <p:nvSpPr>
          <p:cNvPr id="4" name="Date Placeholder 3"/>
          <p:cNvSpPr>
            <a:spLocks noGrp="1"/>
          </p:cNvSpPr>
          <p:nvPr>
            <p:ph type="dt" sz="half" idx="10"/>
          </p:nvPr>
        </p:nvSpPr>
        <p:spPr/>
        <p:txBody>
          <a:bodyPr/>
          <a:lstStyle/>
          <a:p>
            <a:pPr>
              <a:defRPr/>
            </a:pPr>
            <a:fld id="{A60A5AC4-4894-4C96-8B9D-3C05EAF00A38}" type="datetime1">
              <a:rPr lang="en-US" smtClean="0"/>
              <a:pPr>
                <a:defRPr/>
              </a:pPr>
              <a:t>9/3/2024</a:t>
            </a:fld>
            <a:endParaRPr lang="en-US"/>
          </a:p>
        </p:txBody>
      </p:sp>
      <p:sp>
        <p:nvSpPr>
          <p:cNvPr id="6" name="Slide Number Placeholder 5"/>
          <p:cNvSpPr>
            <a:spLocks noGrp="1"/>
          </p:cNvSpPr>
          <p:nvPr>
            <p:ph type="sldNum" sz="quarter" idx="12"/>
          </p:nvPr>
        </p:nvSpPr>
        <p:spPr/>
        <p:txBody>
          <a:bodyPr/>
          <a:lstStyle/>
          <a:p>
            <a:pPr>
              <a:defRPr/>
            </a:pPr>
            <a:fld id="{3C376017-1567-45C1-A40B-8808B5638503}" type="slidenum">
              <a:rPr lang="en-US" smtClean="0"/>
              <a:pPr>
                <a:defRPr/>
              </a:pPr>
              <a:t>64</a:t>
            </a:fld>
            <a:endParaRPr lang="en-US"/>
          </a:p>
        </p:txBody>
      </p:sp>
      <p:graphicFrame>
        <p:nvGraphicFramePr>
          <p:cNvPr id="5" name="Group 3"/>
          <p:cNvGraphicFramePr>
            <a:graphicFrameLocks/>
          </p:cNvGraphicFramePr>
          <p:nvPr/>
        </p:nvGraphicFramePr>
        <p:xfrm>
          <a:off x="685800" y="1752600"/>
          <a:ext cx="7772400" cy="4799965"/>
        </p:xfrm>
        <a:graphic>
          <a:graphicData uri="http://schemas.openxmlformats.org/drawingml/2006/table">
            <a:tbl>
              <a:tblPr/>
              <a:tblGrid>
                <a:gridCol w="1066800">
                  <a:extLst>
                    <a:ext uri="{9D8B030D-6E8A-4147-A177-3AD203B41FA5}">
                      <a16:colId xmlns:a16="http://schemas.microsoft.com/office/drawing/2014/main" val="20000"/>
                    </a:ext>
                  </a:extLst>
                </a:gridCol>
                <a:gridCol w="2041525">
                  <a:extLst>
                    <a:ext uri="{9D8B030D-6E8A-4147-A177-3AD203B41FA5}">
                      <a16:colId xmlns:a16="http://schemas.microsoft.com/office/drawing/2014/main" val="20001"/>
                    </a:ext>
                  </a:extLst>
                </a:gridCol>
                <a:gridCol w="1920875">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10668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Metal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Route of entry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Toxicity Effect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TWA by ACGIH</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(mg / m³)</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Carcinogen (suspected by NIOSH)</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Mercury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Inhalation,ingestion and absorption through skin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Irritation of respiratory system; lung, liver and kidney damage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0.05</a:t>
                      </a:r>
                    </a:p>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(vapor)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5572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Lead</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Inhalation and ingestion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Lung and liver damage; loss of appetite, nausea etc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0.15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Nickel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Inhalation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a:ln>
                            <a:noFill/>
                          </a:ln>
                          <a:solidFill>
                            <a:schemeClr val="tx1"/>
                          </a:solidFill>
                          <a:effectLst/>
                          <a:latin typeface="Times New Roman" pitchFamily="18" charset="0"/>
                          <a:cs typeface="Times New Roman" pitchFamily="18" charset="0"/>
                        </a:rPr>
                        <a:t>Lung, liver and kidney damage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65</a:t>
            </a:fld>
            <a:endParaRPr lang="en-US"/>
          </a:p>
        </p:txBody>
      </p:sp>
      <p:sp>
        <p:nvSpPr>
          <p:cNvPr id="5" name="Content Placeholder 4"/>
          <p:cNvSpPr>
            <a:spLocks noGrp="1"/>
          </p:cNvSpPr>
          <p:nvPr>
            <p:ph sz="quarter" idx="4294967295"/>
          </p:nvPr>
        </p:nvSpPr>
        <p:spPr>
          <a:xfrm>
            <a:off x="685800" y="762000"/>
            <a:ext cx="7086600" cy="4572000"/>
          </a:xfrm>
        </p:spPr>
        <p:txBody>
          <a:bodyPr>
            <a:noAutofit/>
          </a:bodyPr>
          <a:lstStyle/>
          <a:p>
            <a:r>
              <a:rPr lang="en-US" sz="2200" u="sng" dirty="0">
                <a:effectLst>
                  <a:outerShdw blurRad="38100" dist="38100" dir="2700000" algn="tl">
                    <a:srgbClr val="000000">
                      <a:alpha val="43137"/>
                    </a:srgbClr>
                  </a:outerShdw>
                </a:effectLst>
                <a:latin typeface="Mangal" pitchFamily="18" charset="0"/>
                <a:cs typeface="Mangal" pitchFamily="18" charset="0"/>
              </a:rPr>
              <a:t>Basic principles of metal toxicity management :</a:t>
            </a:r>
            <a:endParaRPr lang="en-US" sz="2200" dirty="0"/>
          </a:p>
          <a:p>
            <a:pPr marL="457200" indent="-457200" algn="just">
              <a:buAutoNum type="arabicPeriod"/>
            </a:pPr>
            <a:r>
              <a:rPr lang="en-US" sz="2200" dirty="0">
                <a:effectLst>
                  <a:outerShdw blurRad="38100" dist="38100" dir="2700000" algn="tl">
                    <a:srgbClr val="000000">
                      <a:alpha val="43137"/>
                    </a:srgbClr>
                  </a:outerShdw>
                </a:effectLst>
              </a:rPr>
              <a:t>Decontamination</a:t>
            </a:r>
          </a:p>
          <a:p>
            <a:pPr marL="457200" indent="-457200" algn="just">
              <a:buFont typeface="Arial" pitchFamily="34" charset="0"/>
              <a:buChar char="•"/>
            </a:pPr>
            <a:r>
              <a:rPr lang="en-US" sz="2200" dirty="0"/>
              <a:t>Removal of the patient from the source of exposure is critical to       limiting dose.</a:t>
            </a:r>
          </a:p>
          <a:p>
            <a:pPr marL="285750" indent="-285750" algn="just">
              <a:buFont typeface="Arial" panose="020B0604020202020204" pitchFamily="34" charset="0"/>
              <a:buChar char="•"/>
            </a:pPr>
            <a:r>
              <a:rPr lang="en-US" sz="2200" dirty="0"/>
              <a:t>   Elimination of metal from the </a:t>
            </a:r>
            <a:r>
              <a:rPr lang="en-US" sz="2200" dirty="0" err="1"/>
              <a:t>circulation:gastric</a:t>
            </a:r>
            <a:r>
              <a:rPr lang="en-US" sz="2200" dirty="0"/>
              <a:t> </a:t>
            </a:r>
            <a:r>
              <a:rPr lang="en-US" sz="2200" dirty="0" err="1"/>
              <a:t>lavage</a:t>
            </a:r>
            <a:r>
              <a:rPr lang="en-US" sz="2200" dirty="0"/>
              <a:t> and </a:t>
            </a:r>
            <a:r>
              <a:rPr lang="en-US" sz="2200" dirty="0" err="1"/>
              <a:t>adm</a:t>
            </a:r>
            <a:r>
              <a:rPr lang="en-US" sz="2200" dirty="0"/>
              <a:t> of emetic(except copper)</a:t>
            </a:r>
          </a:p>
          <a:p>
            <a:pPr marL="285750" indent="-285750" algn="just">
              <a:buFont typeface="Arial" panose="020B0604020202020204" pitchFamily="34" charset="0"/>
              <a:buChar char="•"/>
            </a:pPr>
            <a:r>
              <a:rPr lang="en-US" sz="2200" dirty="0"/>
              <a:t>Prevention of further metal absorption into the system</a:t>
            </a:r>
            <a:r>
              <a:rPr lang="en-US" sz="2200" dirty="0">
                <a:effectLst>
                  <a:outerShdw blurRad="38100" dist="38100" dir="2700000" algn="tl">
                    <a:srgbClr val="000000">
                      <a:alpha val="43137"/>
                    </a:srgbClr>
                  </a:outerShdw>
                </a:effectLst>
              </a:rPr>
              <a:t>: use of albumin or </a:t>
            </a:r>
            <a:r>
              <a:rPr lang="en-US" sz="2200" dirty="0" err="1">
                <a:effectLst>
                  <a:outerShdw blurRad="38100" dist="38100" dir="2700000" algn="tl">
                    <a:srgbClr val="000000">
                      <a:alpha val="43137"/>
                    </a:srgbClr>
                  </a:outerShdw>
                </a:effectLst>
              </a:rPr>
              <a:t>demulscents</a:t>
            </a:r>
            <a:r>
              <a:rPr lang="en-US" sz="2200" dirty="0">
                <a:effectLst>
                  <a:outerShdw blurRad="38100" dist="38100" dir="2700000" algn="tl">
                    <a:srgbClr val="000000">
                      <a:alpha val="43137"/>
                    </a:srgbClr>
                  </a:outerShdw>
                </a:effectLst>
              </a:rPr>
              <a:t> to protect stomach wall</a:t>
            </a:r>
            <a:endParaRPr lang="en-US" sz="2200" dirty="0"/>
          </a:p>
          <a:p>
            <a:pPr algn="just">
              <a:buNone/>
            </a:pPr>
            <a:r>
              <a:rPr lang="en-US" sz="2200" dirty="0">
                <a:effectLst>
                  <a:outerShdw blurRad="38100" dist="38100" dir="2700000" algn="tl">
                    <a:srgbClr val="000000">
                      <a:alpha val="43137"/>
                    </a:srgbClr>
                  </a:outerShdw>
                </a:effectLst>
              </a:rPr>
              <a:t>2. Resuscitation</a:t>
            </a:r>
          </a:p>
          <a:p>
            <a:pPr algn="just"/>
            <a:r>
              <a:rPr lang="en-US" sz="2200" dirty="0"/>
              <a:t>Good supportive care is critical.</a:t>
            </a:r>
          </a:p>
          <a:p>
            <a:pPr algn="just">
              <a:buNone/>
            </a:pPr>
            <a:r>
              <a:rPr lang="en-US" sz="2200" dirty="0">
                <a:effectLst>
                  <a:outerShdw blurRad="38100" dist="38100" dir="2700000" algn="tl">
                    <a:srgbClr val="000000">
                      <a:alpha val="43137"/>
                    </a:srgbClr>
                  </a:outerShdw>
                </a:effectLst>
              </a:rPr>
              <a:t>3. antidotes: </a:t>
            </a:r>
            <a:r>
              <a:rPr lang="en-US" sz="2200" b="1" dirty="0" err="1">
                <a:effectLst>
                  <a:outerShdw blurRad="38100" dist="38100" dir="2700000" algn="tl">
                    <a:srgbClr val="000000">
                      <a:alpha val="43137"/>
                    </a:srgbClr>
                  </a:outerShdw>
                </a:effectLst>
              </a:rPr>
              <a:t>chelators+toxins</a:t>
            </a:r>
            <a:r>
              <a:rPr lang="en-US" sz="2200" b="1" dirty="0">
                <a:effectLst>
                  <a:outerShdw blurRad="38100" dist="38100" dir="2700000" algn="tl">
                    <a:srgbClr val="000000">
                      <a:alpha val="43137"/>
                    </a:srgbClr>
                  </a:outerShdw>
                </a:effectLst>
              </a:rPr>
              <a:t>=soluble stable complex</a:t>
            </a:r>
            <a:endParaRPr lang="en-US" sz="2200" dirty="0">
              <a:effectLst>
                <a:outerShdw blurRad="38100" dist="38100" dir="2700000" algn="tl">
                  <a:srgbClr val="000000">
                    <a:alpha val="43137"/>
                  </a:srgbClr>
                </a:outerShdw>
              </a:effectLst>
            </a:endParaRPr>
          </a:p>
          <a:p>
            <a:pPr algn="just">
              <a:buFont typeface="Arial" pitchFamily="34" charset="0"/>
              <a:buChar char="•"/>
            </a:pPr>
            <a:r>
              <a:rPr lang="en-US" sz="2200" dirty="0"/>
              <a:t>Inactivation of metal </a:t>
            </a:r>
            <a:r>
              <a:rPr lang="en-US" sz="2200" dirty="0" err="1"/>
              <a:t>bioavailable</a:t>
            </a:r>
            <a:r>
              <a:rPr lang="en-US" sz="2200" dirty="0"/>
              <a:t> in the system</a:t>
            </a:r>
          </a:p>
          <a:p>
            <a:pPr algn="just">
              <a:buFont typeface="Arial" pitchFamily="34" charset="0"/>
              <a:buChar char="•"/>
            </a:pPr>
            <a:r>
              <a:rPr lang="en-US" sz="2200" dirty="0">
                <a:effectLst>
                  <a:outerShdw blurRad="38100" dist="38100" dir="2700000" algn="tl">
                    <a:srgbClr val="000000">
                      <a:alpha val="43137"/>
                    </a:srgbClr>
                  </a:outerShdw>
                </a:effectLst>
              </a:rPr>
              <a:t>4.symptomatic treatment</a:t>
            </a:r>
          </a:p>
          <a:p>
            <a:endParaRPr lang="en-US" sz="2200" dirty="0"/>
          </a:p>
          <a:p>
            <a:endParaRPr lang="en-US" sz="2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09600" y="762000"/>
            <a:ext cx="8153400" cy="1143000"/>
          </a:xfrm>
        </p:spPr>
        <p:txBody>
          <a:bodyPr anchor="ctr">
            <a:normAutofit fontScale="90000"/>
          </a:bodyPr>
          <a:lstStyle/>
          <a:p>
            <a:r>
              <a:rPr lang="en-US" sz="3600"/>
              <a:t>Methods for measurement of trace metals</a:t>
            </a:r>
          </a:p>
        </p:txBody>
      </p:sp>
      <p:sp>
        <p:nvSpPr>
          <p:cNvPr id="4" name="Date Placeholder 3"/>
          <p:cNvSpPr>
            <a:spLocks noGrp="1"/>
          </p:cNvSpPr>
          <p:nvPr>
            <p:ph type="dt" sz="half" idx="10"/>
          </p:nvPr>
        </p:nvSpPr>
        <p:spPr/>
        <p:txBody>
          <a:bodyPr/>
          <a:lstStyle/>
          <a:p>
            <a:fld id="{173DC672-70A8-4F1B-A221-82EBCF95BB4E}"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66</a:t>
            </a:fld>
            <a:endParaRPr lang="en-US"/>
          </a:p>
        </p:txBody>
      </p:sp>
      <p:sp>
        <p:nvSpPr>
          <p:cNvPr id="80899" name="Rectangle 3"/>
          <p:cNvSpPr>
            <a:spLocks noGrp="1" noChangeArrowheads="1"/>
          </p:cNvSpPr>
          <p:nvPr>
            <p:ph sz="quarter" idx="1"/>
          </p:nvPr>
        </p:nvSpPr>
        <p:spPr>
          <a:xfrm>
            <a:off x="685800" y="1828800"/>
            <a:ext cx="8001000" cy="4495800"/>
          </a:xfrm>
        </p:spPr>
        <p:txBody>
          <a:bodyPr>
            <a:normAutofit/>
          </a:bodyPr>
          <a:lstStyle/>
          <a:p>
            <a:pPr marL="274320" indent="-274320" fontAlgn="auto">
              <a:spcAft>
                <a:spcPts val="0"/>
              </a:spcAft>
              <a:buClr>
                <a:schemeClr val="accent3"/>
              </a:buClr>
              <a:buFont typeface="Wingdings 2"/>
              <a:buChar char=""/>
              <a:defRPr/>
            </a:pPr>
            <a:r>
              <a:rPr lang="en-US" dirty="0"/>
              <a:t>Most common method of collecting particulate matter is through filters</a:t>
            </a:r>
          </a:p>
          <a:p>
            <a:pPr marL="274320" indent="-274320" fontAlgn="auto">
              <a:spcAft>
                <a:spcPts val="0"/>
              </a:spcAft>
              <a:buClr>
                <a:schemeClr val="accent3"/>
              </a:buClr>
              <a:buFont typeface="Wingdings 2"/>
              <a:buChar char=""/>
              <a:defRPr/>
            </a:pPr>
            <a:r>
              <a:rPr lang="en-US" dirty="0"/>
              <a:t>Identification and concentration of individual trace metals like </a:t>
            </a:r>
            <a:r>
              <a:rPr lang="en-US" dirty="0" err="1"/>
              <a:t>lead,cadmium</a:t>
            </a:r>
            <a:r>
              <a:rPr lang="en-US" dirty="0"/>
              <a:t>, arsenic, mercury and chromium is determined by</a:t>
            </a:r>
            <a:endParaRPr lang="en-US" dirty="0">
              <a:sym typeface="Wingdings" pitchFamily="2" charset="2"/>
            </a:endParaRPr>
          </a:p>
          <a:p>
            <a:pPr marL="274320" indent="-274320" fontAlgn="auto">
              <a:spcAft>
                <a:spcPts val="0"/>
              </a:spcAft>
              <a:buClr>
                <a:schemeClr val="accent3"/>
              </a:buClr>
              <a:buFont typeface="Wingdings" pitchFamily="2" charset="2"/>
              <a:buNone/>
              <a:defRPr/>
            </a:pPr>
            <a:r>
              <a:rPr lang="en-US" dirty="0">
                <a:sym typeface="Wingdings" pitchFamily="2" charset="2"/>
              </a:rPr>
              <a:t>	    X-ray fluorescence</a:t>
            </a:r>
          </a:p>
          <a:p>
            <a:pPr marL="274320" indent="-274320" fontAlgn="auto">
              <a:spcAft>
                <a:spcPts val="0"/>
              </a:spcAft>
              <a:buClr>
                <a:schemeClr val="accent3"/>
              </a:buClr>
              <a:buFont typeface="Wingdings" pitchFamily="2" charset="2"/>
              <a:buNone/>
              <a:defRPr/>
            </a:pPr>
            <a:r>
              <a:rPr lang="en-US" dirty="0">
                <a:sym typeface="Wingdings" pitchFamily="2" charset="2"/>
              </a:rPr>
              <a:t>        Atomic absorption </a:t>
            </a:r>
            <a:r>
              <a:rPr lang="en-US" dirty="0" err="1">
                <a:sym typeface="Wingdings" pitchFamily="2" charset="2"/>
              </a:rPr>
              <a:t>spectrophotometry</a:t>
            </a:r>
            <a:r>
              <a:rPr lang="en-US" dirty="0">
                <a:sym typeface="Wingdings" pitchFamily="2" charset="2"/>
              </a:rPr>
              <a:t> </a:t>
            </a:r>
          </a:p>
          <a:p>
            <a:pPr marL="274320" indent="-274320" fontAlgn="auto">
              <a:spcAft>
                <a:spcPts val="0"/>
              </a:spcAft>
              <a:buClr>
                <a:schemeClr val="accent3"/>
              </a:buClr>
              <a:buFont typeface="Wingdings" pitchFamily="2" charset="2"/>
              <a:buNone/>
              <a:defRPr/>
            </a:pPr>
            <a:r>
              <a:rPr lang="en-US" dirty="0">
                <a:sym typeface="Wingdings" pitchFamily="2" charset="2"/>
              </a:rPr>
              <a:t>	     X-ray fluorescence</a:t>
            </a:r>
          </a:p>
          <a:p>
            <a:pPr marL="274320" indent="-274320" fontAlgn="auto">
              <a:spcAft>
                <a:spcPts val="0"/>
              </a:spcAft>
              <a:buClr>
                <a:schemeClr val="accent3"/>
              </a:buClr>
              <a:buFont typeface="Wingdings" pitchFamily="2" charset="2"/>
              <a:buNone/>
              <a:defRPr/>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3408BE-8EC1-4ADD-B2BB-80F65B31E554}"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67</a:t>
            </a:fld>
            <a:endParaRPr lang="en-US"/>
          </a:p>
        </p:txBody>
      </p:sp>
      <p:sp>
        <p:nvSpPr>
          <p:cNvPr id="2" name="Content Placeholder 1"/>
          <p:cNvSpPr>
            <a:spLocks noGrp="1"/>
          </p:cNvSpPr>
          <p:nvPr>
            <p:ph idx="4294967295"/>
          </p:nvPr>
        </p:nvSpPr>
        <p:spPr>
          <a:xfrm>
            <a:off x="0" y="1481138"/>
            <a:ext cx="8229600" cy="4525962"/>
          </a:xfrm>
        </p:spPr>
        <p:txBody>
          <a:bodyPr>
            <a:normAutofit/>
          </a:bodyPr>
          <a:lstStyle/>
          <a:p>
            <a:endParaRPr lang="en-US" sz="4400" dirty="0"/>
          </a:p>
          <a:p>
            <a:endParaRPr lang="en-US" sz="4400" dirty="0"/>
          </a:p>
          <a:p>
            <a:pPr lvl="8">
              <a:buNone/>
            </a:pPr>
            <a:r>
              <a:rPr lang="en-US" sz="4400" dirty="0"/>
              <a:t>  In </a:t>
            </a:r>
            <a:r>
              <a:rPr lang="en-US" sz="4400" dirty="0" err="1"/>
              <a:t>ayurveda</a:t>
            </a:r>
            <a:endParaRPr lang="en-US" sz="4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04800" y="833844"/>
          <a:ext cx="8610601" cy="4591596"/>
        </p:xfrm>
        <a:graphic>
          <a:graphicData uri="http://schemas.openxmlformats.org/drawingml/2006/table">
            <a:tbl>
              <a:tblPr firstRow="1" bandRow="1">
                <a:tableStyleId>{C4B1156A-380E-4F78-BDF5-A606A8083BF9}</a:tableStyleId>
              </a:tblPr>
              <a:tblGrid>
                <a:gridCol w="2260283">
                  <a:extLst>
                    <a:ext uri="{9D8B030D-6E8A-4147-A177-3AD203B41FA5}">
                      <a16:colId xmlns:a16="http://schemas.microsoft.com/office/drawing/2014/main" val="20000"/>
                    </a:ext>
                  </a:extLst>
                </a:gridCol>
                <a:gridCol w="3480118">
                  <a:extLst>
                    <a:ext uri="{9D8B030D-6E8A-4147-A177-3AD203B41FA5}">
                      <a16:colId xmlns:a16="http://schemas.microsoft.com/office/drawing/2014/main" val="20001"/>
                    </a:ext>
                  </a:extLst>
                </a:gridCol>
                <a:gridCol w="2870200">
                  <a:extLst>
                    <a:ext uri="{9D8B030D-6E8A-4147-A177-3AD203B41FA5}">
                      <a16:colId xmlns:a16="http://schemas.microsoft.com/office/drawing/2014/main" val="20002"/>
                    </a:ext>
                  </a:extLst>
                </a:gridCol>
              </a:tblGrid>
              <a:tr h="1324100">
                <a:tc>
                  <a:txBody>
                    <a:bodyPr/>
                    <a:lstStyle/>
                    <a:p>
                      <a:r>
                        <a:rPr lang="en-US" sz="2800" b="0" i="0" kern="1200" baseline="0" dirty="0">
                          <a:ln>
                            <a:solidFill>
                              <a:srgbClr val="C00000"/>
                            </a:solidFill>
                          </a:ln>
                          <a:solidFill>
                            <a:schemeClr val="tx1"/>
                          </a:solidFill>
                          <a:latin typeface="+mn-lt"/>
                          <a:ea typeface="Arial Unicode MS" pitchFamily="34" charset="-128"/>
                          <a:cs typeface="Aharoni" pitchFamily="2" charset="-79"/>
                        </a:rPr>
                        <a:t>Rasa </a:t>
                      </a:r>
                      <a:r>
                        <a:rPr lang="en-US" sz="2800" b="0" i="0" kern="1200" baseline="0" dirty="0" err="1">
                          <a:ln>
                            <a:solidFill>
                              <a:srgbClr val="C00000"/>
                            </a:solidFill>
                          </a:ln>
                          <a:solidFill>
                            <a:schemeClr val="tx1"/>
                          </a:solidFill>
                          <a:latin typeface="+mn-lt"/>
                          <a:ea typeface="Arial Unicode MS" pitchFamily="34" charset="-128"/>
                          <a:cs typeface="Aharoni" pitchFamily="2" charset="-79"/>
                        </a:rPr>
                        <a:t>Bhasma</a:t>
                      </a:r>
                      <a:r>
                        <a:rPr lang="en-US" sz="2800" b="0" i="0" kern="1200" baseline="0" dirty="0">
                          <a:ln>
                            <a:solidFill>
                              <a:srgbClr val="C00000"/>
                            </a:solidFill>
                          </a:ln>
                          <a:solidFill>
                            <a:schemeClr val="tx1"/>
                          </a:solidFill>
                          <a:latin typeface="+mn-lt"/>
                          <a:ea typeface="Arial Unicode MS" pitchFamily="34" charset="-128"/>
                          <a:cs typeface="Aharoni" pitchFamily="2" charset="-79"/>
                        </a:rPr>
                        <a:t> 	 </a:t>
                      </a:r>
                      <a:endParaRPr lang="en-US" sz="2800" b="0" i="0" dirty="0">
                        <a:ln>
                          <a:solidFill>
                            <a:srgbClr val="C00000"/>
                          </a:solidFill>
                        </a:ln>
                        <a:solidFill>
                          <a:schemeClr val="tx1"/>
                        </a:solidFill>
                        <a:latin typeface="+mn-lt"/>
                        <a:ea typeface="Arial Unicode MS" pitchFamily="34" charset="-128"/>
                        <a:cs typeface="Aharoni"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800" b="0" i="0" kern="1200" baseline="0" dirty="0">
                          <a:ln>
                            <a:solidFill>
                              <a:srgbClr val="C00000"/>
                            </a:solidFill>
                          </a:ln>
                          <a:solidFill>
                            <a:schemeClr val="tx1"/>
                          </a:solidFill>
                          <a:latin typeface="+mn-lt"/>
                          <a:ea typeface="Arial Unicode MS" pitchFamily="34" charset="-128"/>
                          <a:cs typeface="Aharoni" pitchFamily="2" charset="-79"/>
                        </a:rPr>
                        <a:t>Adverse effects </a:t>
                      </a:r>
                    </a:p>
                    <a:p>
                      <a:r>
                        <a:rPr lang="en-US" sz="2800" b="0" i="0" kern="1200" baseline="0" dirty="0">
                          <a:ln>
                            <a:solidFill>
                              <a:srgbClr val="C00000"/>
                            </a:solidFill>
                          </a:ln>
                          <a:solidFill>
                            <a:schemeClr val="tx1"/>
                          </a:solidFill>
                          <a:latin typeface="+mn-lt"/>
                          <a:ea typeface="Arial Unicode MS" pitchFamily="34" charset="-128"/>
                          <a:cs typeface="Aharoni" pitchFamily="2" charset="-79"/>
                        </a:rPr>
                        <a:t>(if improperly processed)</a:t>
                      </a:r>
                      <a:endParaRPr lang="en-US" sz="2800" b="0" i="0" dirty="0">
                        <a:ln>
                          <a:solidFill>
                            <a:srgbClr val="C00000"/>
                          </a:solidFill>
                        </a:ln>
                        <a:solidFill>
                          <a:schemeClr val="tx1"/>
                        </a:solidFill>
                        <a:latin typeface="+mn-lt"/>
                        <a:ea typeface="Arial Unicode MS" pitchFamily="34" charset="-128"/>
                        <a:cs typeface="Aharoni"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800" b="0" i="0" kern="1200" baseline="0" dirty="0">
                          <a:ln>
                            <a:solidFill>
                              <a:srgbClr val="C00000"/>
                            </a:solidFill>
                          </a:ln>
                          <a:solidFill>
                            <a:schemeClr val="tx1"/>
                          </a:solidFill>
                          <a:latin typeface="+mn-lt"/>
                          <a:ea typeface="Arial Unicode MS" pitchFamily="34" charset="-128"/>
                          <a:cs typeface="Aharoni" pitchFamily="2" charset="-79"/>
                        </a:rPr>
                        <a:t>Reference </a:t>
                      </a:r>
                      <a:endParaRPr lang="en-US" sz="2800" b="0" i="0" dirty="0">
                        <a:ln>
                          <a:solidFill>
                            <a:srgbClr val="C00000"/>
                          </a:solidFill>
                        </a:ln>
                        <a:solidFill>
                          <a:schemeClr val="tx1"/>
                        </a:solidFill>
                        <a:latin typeface="+mn-lt"/>
                        <a:ea typeface="Arial Unicode MS" pitchFamily="34" charset="-128"/>
                        <a:cs typeface="Aharoni"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0"/>
                  </a:ext>
                </a:extLst>
              </a:tr>
              <a:tr h="1194856">
                <a:tc>
                  <a:txBody>
                    <a:bodyPr/>
                    <a:lstStyle/>
                    <a:p>
                      <a:r>
                        <a:rPr lang="en-US" sz="2000" b="0" i="0" kern="1200" baseline="0" dirty="0">
                          <a:solidFill>
                            <a:schemeClr val="tx1"/>
                          </a:solidFill>
                          <a:latin typeface="+mn-lt"/>
                          <a:ea typeface="Arial Unicode MS" pitchFamily="34" charset="-128"/>
                          <a:cs typeface="Arial Unicode MS" pitchFamily="34" charset="-128"/>
                        </a:rPr>
                        <a:t>Rasa (Mercury)</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0" kern="1200" baseline="0" dirty="0">
                          <a:solidFill>
                            <a:schemeClr val="tx1"/>
                          </a:solidFill>
                          <a:latin typeface="+mn-lt"/>
                          <a:ea typeface="Arial Unicode MS" pitchFamily="34" charset="-128"/>
                          <a:cs typeface="Arial Unicode MS" pitchFamily="34" charset="-128"/>
                        </a:rPr>
                        <a:t>Burning sensation, Skin lesions, vomiting, Stiffness and even death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0" kern="1200" baseline="0" dirty="0">
                          <a:solidFill>
                            <a:schemeClr val="tx1"/>
                          </a:solidFill>
                          <a:latin typeface="+mn-lt"/>
                          <a:ea typeface="Arial Unicode MS" pitchFamily="34" charset="-128"/>
                          <a:cs typeface="Arial Unicode MS" pitchFamily="34" charset="-128"/>
                        </a:rPr>
                        <a:t>Ayurveda </a:t>
                      </a:r>
                      <a:r>
                        <a:rPr lang="en-US" sz="2000" b="0" i="0" kern="1200" baseline="0" dirty="0" err="1">
                          <a:solidFill>
                            <a:schemeClr val="tx1"/>
                          </a:solidFill>
                          <a:latin typeface="+mn-lt"/>
                          <a:ea typeface="Arial Unicode MS" pitchFamily="34" charset="-128"/>
                          <a:cs typeface="Arial Unicode MS" pitchFamily="34" charset="-128"/>
                        </a:rPr>
                        <a:t>Prakash</a:t>
                      </a:r>
                      <a:r>
                        <a:rPr lang="en-US" sz="2000" b="0" i="0" kern="1200" baseline="0" dirty="0">
                          <a:solidFill>
                            <a:schemeClr val="tx1"/>
                          </a:solidFill>
                          <a:latin typeface="+mn-lt"/>
                          <a:ea typeface="Arial Unicode MS" pitchFamily="34" charset="-128"/>
                          <a:cs typeface="Arial Unicode MS" pitchFamily="34" charset="-128"/>
                        </a:rPr>
                        <a:t> 1/366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1"/>
                  </a:ext>
                </a:extLst>
              </a:tr>
              <a:tr h="1066800">
                <a:tc>
                  <a:txBody>
                    <a:bodyPr/>
                    <a:lstStyle/>
                    <a:p>
                      <a:r>
                        <a:rPr lang="en-US" sz="2000" b="0" i="0" kern="1200" baseline="0" dirty="0" err="1">
                          <a:solidFill>
                            <a:schemeClr val="tx1"/>
                          </a:solidFill>
                          <a:latin typeface="+mn-lt"/>
                          <a:ea typeface="Arial Unicode MS" pitchFamily="34" charset="-128"/>
                          <a:cs typeface="Arial Unicode MS" pitchFamily="34" charset="-128"/>
                        </a:rPr>
                        <a:t>Swarna</a:t>
                      </a:r>
                      <a:r>
                        <a:rPr lang="en-US" sz="2000" b="0" i="0" kern="1200" baseline="0" dirty="0">
                          <a:solidFill>
                            <a:schemeClr val="tx1"/>
                          </a:solidFill>
                          <a:latin typeface="+mn-lt"/>
                          <a:ea typeface="Arial Unicode MS" pitchFamily="34" charset="-128"/>
                          <a:cs typeface="Arial Unicode MS" pitchFamily="34" charset="-128"/>
                        </a:rPr>
                        <a:t> (Gold)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1" kern="1200" baseline="0" dirty="0" err="1">
                          <a:solidFill>
                            <a:schemeClr val="tx1"/>
                          </a:solidFill>
                          <a:latin typeface="+mn-lt"/>
                          <a:ea typeface="Arial Unicode MS" pitchFamily="34" charset="-128"/>
                          <a:cs typeface="Arial Unicode MS" pitchFamily="34" charset="-128"/>
                        </a:rPr>
                        <a:t>Ojas</a:t>
                      </a:r>
                      <a:r>
                        <a:rPr lang="en-US" sz="2000" b="0" i="0" kern="1200" baseline="0" dirty="0">
                          <a:solidFill>
                            <a:schemeClr val="tx1"/>
                          </a:solidFill>
                          <a:latin typeface="+mn-lt"/>
                          <a:ea typeface="Arial Unicode MS" pitchFamily="34" charset="-128"/>
                          <a:cs typeface="Arial Unicode MS" pitchFamily="34" charset="-128"/>
                        </a:rPr>
                        <a:t> </a:t>
                      </a:r>
                      <a:r>
                        <a:rPr lang="en-US" sz="2000" b="0" i="1" kern="1200" baseline="0" dirty="0" err="1">
                          <a:solidFill>
                            <a:schemeClr val="tx1"/>
                          </a:solidFill>
                          <a:latin typeface="+mn-lt"/>
                          <a:ea typeface="Arial Unicode MS" pitchFamily="34" charset="-128"/>
                          <a:cs typeface="Arial Unicode MS" pitchFamily="34" charset="-128"/>
                        </a:rPr>
                        <a:t>nash</a:t>
                      </a:r>
                      <a:r>
                        <a:rPr lang="en-US" sz="2000" b="0" i="0" kern="1200" baseline="0" dirty="0">
                          <a:solidFill>
                            <a:schemeClr val="tx1"/>
                          </a:solidFill>
                          <a:latin typeface="+mn-lt"/>
                          <a:ea typeface="Arial Unicode MS" pitchFamily="34" charset="-128"/>
                          <a:cs typeface="Arial Unicode MS" pitchFamily="34" charset="-128"/>
                        </a:rPr>
                        <a:t>, cause  diseases  and even death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0" kern="1200" baseline="0" dirty="0">
                          <a:solidFill>
                            <a:schemeClr val="tx1"/>
                          </a:solidFill>
                          <a:latin typeface="+mn-lt"/>
                          <a:ea typeface="Arial Unicode MS" pitchFamily="34" charset="-128"/>
                          <a:cs typeface="Arial Unicode MS" pitchFamily="34" charset="-128"/>
                        </a:rPr>
                        <a:t>Rasa </a:t>
                      </a:r>
                      <a:r>
                        <a:rPr lang="en-US" sz="2000" b="0" i="0" kern="1200" baseline="0" dirty="0" err="1">
                          <a:solidFill>
                            <a:schemeClr val="tx1"/>
                          </a:solidFill>
                          <a:latin typeface="+mn-lt"/>
                          <a:ea typeface="Arial Unicode MS" pitchFamily="34" charset="-128"/>
                          <a:cs typeface="Arial Unicode MS" pitchFamily="34" charset="-128"/>
                        </a:rPr>
                        <a:t>Ratna</a:t>
                      </a:r>
                      <a:r>
                        <a:rPr lang="en-US" sz="2000" b="0" i="0" kern="1200" baseline="0" dirty="0">
                          <a:solidFill>
                            <a:schemeClr val="tx1"/>
                          </a:solidFill>
                          <a:latin typeface="+mn-lt"/>
                          <a:ea typeface="Arial Unicode MS" pitchFamily="34" charset="-128"/>
                          <a:cs typeface="Arial Unicode MS" pitchFamily="34" charset="-128"/>
                        </a:rPr>
                        <a:t> </a:t>
                      </a:r>
                      <a:r>
                        <a:rPr lang="en-US" sz="2000" b="0" i="0" kern="1200" baseline="0" dirty="0" err="1">
                          <a:solidFill>
                            <a:schemeClr val="tx1"/>
                          </a:solidFill>
                          <a:latin typeface="+mn-lt"/>
                          <a:ea typeface="Arial Unicode MS" pitchFamily="34" charset="-128"/>
                          <a:cs typeface="Arial Unicode MS" pitchFamily="34" charset="-128"/>
                        </a:rPr>
                        <a:t>Samuchaya</a:t>
                      </a:r>
                      <a:r>
                        <a:rPr lang="en-US" sz="2000" b="0" i="0" kern="1200" baseline="0" dirty="0">
                          <a:solidFill>
                            <a:schemeClr val="tx1"/>
                          </a:solidFill>
                          <a:latin typeface="+mn-lt"/>
                          <a:ea typeface="Arial Unicode MS" pitchFamily="34" charset="-128"/>
                          <a:cs typeface="Arial Unicode MS" pitchFamily="34" charset="-128"/>
                        </a:rPr>
                        <a:t> 5/20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2"/>
                  </a:ext>
                </a:extLst>
              </a:tr>
              <a:tr h="1001484">
                <a:tc>
                  <a:txBody>
                    <a:bodyPr/>
                    <a:lstStyle/>
                    <a:p>
                      <a:r>
                        <a:rPr lang="en-US" sz="2000" b="0" i="0" kern="1200" baseline="0" dirty="0" err="1">
                          <a:solidFill>
                            <a:schemeClr val="tx1"/>
                          </a:solidFill>
                          <a:latin typeface="+mn-lt"/>
                          <a:ea typeface="Arial Unicode MS" pitchFamily="34" charset="-128"/>
                          <a:cs typeface="Arial Unicode MS" pitchFamily="34" charset="-128"/>
                        </a:rPr>
                        <a:t>Rajat</a:t>
                      </a:r>
                      <a:r>
                        <a:rPr lang="en-US" sz="2000" b="0" i="0" kern="1200" baseline="0" dirty="0">
                          <a:solidFill>
                            <a:schemeClr val="tx1"/>
                          </a:solidFill>
                          <a:latin typeface="+mn-lt"/>
                          <a:ea typeface="Arial Unicode MS" pitchFamily="34" charset="-128"/>
                          <a:cs typeface="Arial Unicode MS" pitchFamily="34" charset="-128"/>
                        </a:rPr>
                        <a:t> (Silver)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1" kern="1200" baseline="0" dirty="0">
                          <a:solidFill>
                            <a:schemeClr val="tx1"/>
                          </a:solidFill>
                          <a:latin typeface="+mn-lt"/>
                          <a:ea typeface="Arial Unicode MS" pitchFamily="34" charset="-128"/>
                          <a:cs typeface="Arial Unicode MS" pitchFamily="34" charset="-128"/>
                        </a:rPr>
                        <a:t>Pyrexia</a:t>
                      </a:r>
                      <a:r>
                        <a:rPr lang="en-US" sz="2000" b="0" i="0" kern="1200" baseline="0" dirty="0">
                          <a:solidFill>
                            <a:schemeClr val="tx1"/>
                          </a:solidFill>
                          <a:latin typeface="+mn-lt"/>
                          <a:ea typeface="Arial Unicode MS" pitchFamily="34" charset="-128"/>
                          <a:cs typeface="Arial Unicode MS" pitchFamily="34" charset="-128"/>
                        </a:rPr>
                        <a:t>, constipation Impotency, lowering body resistance power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a:solidFill>
                            <a:schemeClr val="tx1"/>
                          </a:solidFill>
                          <a:latin typeface="+mn-lt"/>
                          <a:ea typeface="Arial Unicode MS" pitchFamily="34" charset="-128"/>
                          <a:cs typeface="Arial Unicode MS" pitchFamily="34" charset="-128"/>
                        </a:rPr>
                        <a:t>Ayurveda </a:t>
                      </a:r>
                      <a:r>
                        <a:rPr lang="en-US" sz="2000" b="0" i="0" kern="1200" baseline="0" dirty="0" err="1">
                          <a:solidFill>
                            <a:schemeClr val="tx1"/>
                          </a:solidFill>
                          <a:latin typeface="+mn-lt"/>
                          <a:ea typeface="Arial Unicode MS" pitchFamily="34" charset="-128"/>
                          <a:cs typeface="Arial Unicode MS" pitchFamily="34" charset="-128"/>
                        </a:rPr>
                        <a:t>Prakash</a:t>
                      </a:r>
                      <a:r>
                        <a:rPr lang="en-US" sz="2000" b="0" i="0" kern="1200" baseline="0" dirty="0">
                          <a:solidFill>
                            <a:schemeClr val="tx1"/>
                          </a:solidFill>
                          <a:latin typeface="+mn-lt"/>
                          <a:ea typeface="Arial Unicode MS" pitchFamily="34" charset="-128"/>
                          <a:cs typeface="Arial Unicode MS" pitchFamily="34" charset="-128"/>
                        </a:rPr>
                        <a:t> 9/92 	</a:t>
                      </a:r>
                    </a:p>
                    <a:p>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3"/>
                  </a:ext>
                </a:extLst>
              </a:tr>
            </a:tbl>
          </a:graphicData>
        </a:graphic>
      </p:graphicFrame>
      <p:sp>
        <p:nvSpPr>
          <p:cNvPr id="3" name="Date Placeholder 2"/>
          <p:cNvSpPr>
            <a:spLocks noGrp="1"/>
          </p:cNvSpPr>
          <p:nvPr>
            <p:ph type="dt" sz="half" idx="10"/>
          </p:nvPr>
        </p:nvSpPr>
        <p:spPr/>
        <p:txBody>
          <a:bodyPr/>
          <a:lstStyle/>
          <a:p>
            <a:fld id="{849C3C25-23C9-4112-9196-0783055E0FB9}"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68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399" y="381001"/>
          <a:ext cx="8153401" cy="6019800"/>
        </p:xfrm>
        <a:graphic>
          <a:graphicData uri="http://schemas.openxmlformats.org/drawingml/2006/table">
            <a:tbl>
              <a:tblPr firstRow="1" bandRow="1">
                <a:tableStyleId>{C4B1156A-380E-4F78-BDF5-A606A8083BF9}</a:tableStyleId>
              </a:tblPr>
              <a:tblGrid>
                <a:gridCol w="2140268">
                  <a:extLst>
                    <a:ext uri="{9D8B030D-6E8A-4147-A177-3AD203B41FA5}">
                      <a16:colId xmlns:a16="http://schemas.microsoft.com/office/drawing/2014/main" val="20000"/>
                    </a:ext>
                  </a:extLst>
                </a:gridCol>
                <a:gridCol w="3295333">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1779190">
                <a:tc>
                  <a:txBody>
                    <a:bodyPr/>
                    <a:lstStyle/>
                    <a:p>
                      <a:r>
                        <a:rPr lang="en-US" sz="2000" b="0" i="0" kern="1200" baseline="0" dirty="0" err="1">
                          <a:solidFill>
                            <a:schemeClr val="tx1"/>
                          </a:solidFill>
                          <a:latin typeface="+mn-lt"/>
                          <a:ea typeface="Arial Unicode MS" pitchFamily="34" charset="-128"/>
                          <a:cs typeface="Arial Unicode MS" pitchFamily="34" charset="-128"/>
                        </a:rPr>
                        <a:t>Tamra</a:t>
                      </a:r>
                      <a:r>
                        <a:rPr lang="en-US" sz="2000" b="0" i="0" kern="1200" baseline="0" dirty="0">
                          <a:solidFill>
                            <a:schemeClr val="tx1"/>
                          </a:solidFill>
                          <a:latin typeface="+mn-lt"/>
                          <a:ea typeface="Arial Unicode MS" pitchFamily="34" charset="-128"/>
                          <a:cs typeface="Arial Unicode MS" pitchFamily="34" charset="-128"/>
                        </a:rPr>
                        <a:t> (Copper)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1" kern="1200" baseline="0" dirty="0" err="1">
                          <a:solidFill>
                            <a:schemeClr val="tx1"/>
                          </a:solidFill>
                          <a:latin typeface="+mn-lt"/>
                          <a:ea typeface="Arial Unicode MS" pitchFamily="34" charset="-128"/>
                          <a:cs typeface="Arial Unicode MS" pitchFamily="34" charset="-128"/>
                        </a:rPr>
                        <a:t>murcha</a:t>
                      </a:r>
                      <a:r>
                        <a:rPr lang="en-US" sz="2000" b="0" i="0" kern="1200" baseline="0" dirty="0">
                          <a:solidFill>
                            <a:schemeClr val="tx1"/>
                          </a:solidFill>
                          <a:latin typeface="+mn-lt"/>
                          <a:ea typeface="Arial Unicode MS" pitchFamily="34" charset="-128"/>
                          <a:cs typeface="Arial Unicode MS" pitchFamily="34" charset="-128"/>
                        </a:rPr>
                        <a:t>, </a:t>
                      </a:r>
                      <a:r>
                        <a:rPr lang="en-US" sz="2000" b="0" i="1" kern="1200" baseline="0" dirty="0" err="1">
                          <a:solidFill>
                            <a:schemeClr val="tx1"/>
                          </a:solidFill>
                          <a:latin typeface="+mn-lt"/>
                          <a:ea typeface="Arial Unicode MS" pitchFamily="34" charset="-128"/>
                          <a:cs typeface="Arial Unicode MS" pitchFamily="34" charset="-128"/>
                        </a:rPr>
                        <a:t>bhram</a:t>
                      </a:r>
                      <a:r>
                        <a:rPr lang="en-US" sz="2000" b="0" i="0" kern="1200" baseline="0" dirty="0">
                          <a:solidFill>
                            <a:schemeClr val="tx1"/>
                          </a:solidFill>
                          <a:latin typeface="+mn-lt"/>
                          <a:ea typeface="Arial Unicode MS" pitchFamily="34" charset="-128"/>
                          <a:cs typeface="Arial Unicode MS" pitchFamily="34" charset="-128"/>
                        </a:rPr>
                        <a:t>, </a:t>
                      </a:r>
                      <a:r>
                        <a:rPr lang="en-US" sz="2000" b="0" i="1" kern="1200" baseline="0" dirty="0" err="1">
                          <a:solidFill>
                            <a:schemeClr val="tx1"/>
                          </a:solidFill>
                          <a:latin typeface="+mn-lt"/>
                          <a:ea typeface="Arial Unicode MS" pitchFamily="34" charset="-128"/>
                          <a:cs typeface="Arial Unicode MS" pitchFamily="34" charset="-128"/>
                        </a:rPr>
                        <a:t>chitta</a:t>
                      </a:r>
                      <a:r>
                        <a:rPr lang="en-US" sz="2000" b="0" i="1" kern="1200" baseline="0" dirty="0">
                          <a:solidFill>
                            <a:schemeClr val="tx1"/>
                          </a:solidFill>
                          <a:latin typeface="+mn-lt"/>
                          <a:ea typeface="Arial Unicode MS" pitchFamily="34" charset="-128"/>
                          <a:cs typeface="Arial Unicode MS" pitchFamily="34" charset="-128"/>
                        </a:rPr>
                        <a:t> </a:t>
                      </a:r>
                      <a:r>
                        <a:rPr lang="en-US" sz="2000" b="0" i="1" kern="1200" baseline="0" dirty="0" err="1">
                          <a:solidFill>
                            <a:schemeClr val="tx1"/>
                          </a:solidFill>
                          <a:latin typeface="+mn-lt"/>
                          <a:ea typeface="Arial Unicode MS" pitchFamily="34" charset="-128"/>
                          <a:cs typeface="Arial Unicode MS" pitchFamily="34" charset="-128"/>
                        </a:rPr>
                        <a:t>santap,aruchi</a:t>
                      </a:r>
                      <a:r>
                        <a:rPr lang="en-US" sz="2000" b="0" i="1" kern="1200" baseline="0" dirty="0">
                          <a:solidFill>
                            <a:schemeClr val="tx1"/>
                          </a:solidFill>
                          <a:latin typeface="+mn-lt"/>
                          <a:ea typeface="Arial Unicode MS" pitchFamily="34" charset="-128"/>
                          <a:cs typeface="Arial Unicode MS" pitchFamily="34" charset="-128"/>
                        </a:rPr>
                        <a:t>,</a:t>
                      </a:r>
                      <a:r>
                        <a:rPr lang="en-US" sz="2000" b="0" i="0" kern="1200" baseline="0" dirty="0">
                          <a:solidFill>
                            <a:schemeClr val="tx1"/>
                          </a:solidFill>
                          <a:latin typeface="+mn-lt"/>
                          <a:ea typeface="Arial Unicode MS" pitchFamily="34" charset="-128"/>
                          <a:cs typeface="Arial Unicode MS" pitchFamily="34" charset="-128"/>
                        </a:rPr>
                        <a:t> Vomiting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a:solidFill>
                            <a:schemeClr val="tx1"/>
                          </a:solidFill>
                          <a:latin typeface="+mn-lt"/>
                          <a:ea typeface="Arial Unicode MS" pitchFamily="34" charset="-128"/>
                          <a:cs typeface="Arial Unicode MS" pitchFamily="34" charset="-128"/>
                        </a:rPr>
                        <a:t>Ayurveda </a:t>
                      </a:r>
                      <a:r>
                        <a:rPr lang="en-US" sz="2000" b="0" i="0" kern="1200" baseline="0" dirty="0" err="1">
                          <a:solidFill>
                            <a:schemeClr val="tx1"/>
                          </a:solidFill>
                          <a:latin typeface="+mn-lt"/>
                          <a:ea typeface="Arial Unicode MS" pitchFamily="34" charset="-128"/>
                          <a:cs typeface="Arial Unicode MS" pitchFamily="34" charset="-128"/>
                        </a:rPr>
                        <a:t>Prakash</a:t>
                      </a:r>
                      <a:r>
                        <a:rPr lang="en-US" sz="2000" b="0" i="0" kern="1200" baseline="0" dirty="0">
                          <a:solidFill>
                            <a:schemeClr val="tx1"/>
                          </a:solidFill>
                          <a:latin typeface="+mn-lt"/>
                          <a:ea typeface="Arial Unicode MS" pitchFamily="34" charset="-128"/>
                          <a:cs typeface="Arial Unicode MS" pitchFamily="34" charset="-128"/>
                        </a:rPr>
                        <a:t> 3/115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0"/>
                  </a:ext>
                </a:extLst>
              </a:tr>
              <a:tr h="1243768">
                <a:tc>
                  <a:txBody>
                    <a:bodyPr/>
                    <a:lstStyle/>
                    <a:p>
                      <a:r>
                        <a:rPr lang="en-US" sz="2000" b="0" i="0" kern="1200" baseline="0" dirty="0">
                          <a:solidFill>
                            <a:schemeClr val="tx1"/>
                          </a:solidFill>
                          <a:latin typeface="+mn-lt"/>
                          <a:ea typeface="Arial Unicode MS" pitchFamily="34" charset="-128"/>
                          <a:cs typeface="Arial Unicode MS" pitchFamily="34" charset="-128"/>
                        </a:rPr>
                        <a:t>Naga (Lead)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1" kern="1200" baseline="0" dirty="0" err="1">
                          <a:solidFill>
                            <a:schemeClr val="tx1"/>
                          </a:solidFill>
                          <a:effectLst>
                            <a:outerShdw blurRad="38100" dist="38100" dir="2700000" algn="tl">
                              <a:srgbClr val="000000">
                                <a:alpha val="43137"/>
                              </a:srgbClr>
                            </a:outerShdw>
                          </a:effectLst>
                          <a:latin typeface="+mn-lt"/>
                          <a:ea typeface="Arial Unicode MS" pitchFamily="34" charset="-128"/>
                          <a:cs typeface="Arial Unicode MS" pitchFamily="34" charset="-128"/>
                        </a:rPr>
                        <a:t>Prameha</a:t>
                      </a:r>
                      <a:r>
                        <a:rPr lang="en-US" sz="2000" b="0" i="0" kern="1200" baseline="0" dirty="0">
                          <a:solidFill>
                            <a:schemeClr val="tx1"/>
                          </a:solidFill>
                          <a:effectLst>
                            <a:outerShdw blurRad="38100" dist="38100" dir="2700000" algn="tl">
                              <a:srgbClr val="000000">
                                <a:alpha val="43137"/>
                              </a:srgbClr>
                            </a:outerShdw>
                          </a:effectLst>
                          <a:latin typeface="+mn-lt"/>
                          <a:ea typeface="Arial Unicode MS" pitchFamily="34" charset="-128"/>
                          <a:cs typeface="Arial Unicode MS" pitchFamily="34" charset="-128"/>
                        </a:rPr>
                        <a:t>, </a:t>
                      </a:r>
                      <a:r>
                        <a:rPr lang="en-US" sz="2000" b="0" i="1" kern="1200" baseline="0" dirty="0" err="1">
                          <a:solidFill>
                            <a:schemeClr val="tx1"/>
                          </a:solidFill>
                          <a:effectLst>
                            <a:outerShdw blurRad="38100" dist="38100" dir="2700000" algn="tl">
                              <a:srgbClr val="000000">
                                <a:alpha val="43137"/>
                              </a:srgbClr>
                            </a:outerShdw>
                          </a:effectLst>
                          <a:latin typeface="+mn-lt"/>
                          <a:ea typeface="Arial Unicode MS" pitchFamily="34" charset="-128"/>
                          <a:cs typeface="Arial Unicode MS" pitchFamily="34" charset="-128"/>
                        </a:rPr>
                        <a:t>kshaya</a:t>
                      </a:r>
                      <a:r>
                        <a:rPr lang="en-US" sz="2000" b="0" i="1" kern="1200" baseline="0" dirty="0">
                          <a:solidFill>
                            <a:schemeClr val="tx1"/>
                          </a:solidFill>
                          <a:effectLst>
                            <a:outerShdw blurRad="38100" dist="38100" dir="2700000" algn="tl">
                              <a:srgbClr val="000000">
                                <a:alpha val="43137"/>
                              </a:srgbClr>
                            </a:outerShdw>
                          </a:effectLst>
                          <a:latin typeface="+mn-lt"/>
                          <a:ea typeface="Arial Unicode MS" pitchFamily="34" charset="-128"/>
                          <a:cs typeface="Arial Unicode MS" pitchFamily="34" charset="-128"/>
                        </a:rPr>
                        <a:t>, </a:t>
                      </a:r>
                      <a:r>
                        <a:rPr lang="en-US" sz="2000" b="0" i="0" kern="1200" baseline="0" dirty="0" err="1">
                          <a:solidFill>
                            <a:schemeClr val="tx1"/>
                          </a:solidFill>
                          <a:effectLst>
                            <a:outerShdw blurRad="38100" dist="38100" dir="2700000" algn="tl">
                              <a:srgbClr val="000000">
                                <a:alpha val="43137"/>
                              </a:srgbClr>
                            </a:outerShdw>
                          </a:effectLst>
                          <a:latin typeface="+mn-lt"/>
                          <a:ea typeface="Arial Unicode MS" pitchFamily="34" charset="-128"/>
                          <a:cs typeface="Arial Unicode MS" pitchFamily="34" charset="-128"/>
                        </a:rPr>
                        <a:t>k</a:t>
                      </a:r>
                      <a:r>
                        <a:rPr lang="en-US" sz="2000" b="0" i="1" kern="1200" baseline="0" dirty="0" err="1">
                          <a:solidFill>
                            <a:schemeClr val="tx1"/>
                          </a:solidFill>
                          <a:effectLst>
                            <a:outerShdw blurRad="38100" dist="38100" dir="2700000" algn="tl">
                              <a:srgbClr val="000000">
                                <a:alpha val="43137"/>
                              </a:srgbClr>
                            </a:outerShdw>
                          </a:effectLst>
                          <a:latin typeface="+mn-lt"/>
                          <a:ea typeface="Arial Unicode MS" pitchFamily="34" charset="-128"/>
                          <a:cs typeface="Arial Unicode MS" pitchFamily="34" charset="-128"/>
                        </a:rPr>
                        <a:t>amlaa</a:t>
                      </a:r>
                      <a:r>
                        <a:rPr lang="en-US" sz="2000" b="0" i="0" kern="1200" baseline="0" dirty="0">
                          <a:solidFill>
                            <a:schemeClr val="tx1"/>
                          </a:solidFill>
                          <a:latin typeface="+mn-lt"/>
                          <a:ea typeface="Arial Unicode MS" pitchFamily="34" charset="-128"/>
                          <a:cs typeface="Arial Unicode MS" pitchFamily="34" charset="-128"/>
                        </a:rPr>
                        <a:t>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0" kern="1200" baseline="0" dirty="0">
                          <a:solidFill>
                            <a:schemeClr val="tx1"/>
                          </a:solidFill>
                          <a:latin typeface="+mn-lt"/>
                          <a:ea typeface="Arial Unicode MS" pitchFamily="34" charset="-128"/>
                          <a:cs typeface="Arial Unicode MS" pitchFamily="34" charset="-128"/>
                        </a:rPr>
                        <a:t>Ayurveda </a:t>
                      </a:r>
                      <a:r>
                        <a:rPr lang="en-US" sz="2000" b="0" i="0" kern="1200" baseline="0" dirty="0" err="1">
                          <a:solidFill>
                            <a:schemeClr val="tx1"/>
                          </a:solidFill>
                          <a:latin typeface="+mn-lt"/>
                          <a:ea typeface="Arial Unicode MS" pitchFamily="34" charset="-128"/>
                          <a:cs typeface="Arial Unicode MS" pitchFamily="34" charset="-128"/>
                        </a:rPr>
                        <a:t>Prakash</a:t>
                      </a:r>
                      <a:r>
                        <a:rPr lang="en-US" sz="2000" b="0" i="0" kern="1200" baseline="0" dirty="0">
                          <a:solidFill>
                            <a:schemeClr val="tx1"/>
                          </a:solidFill>
                          <a:latin typeface="+mn-lt"/>
                          <a:ea typeface="Arial Unicode MS" pitchFamily="34" charset="-128"/>
                          <a:cs typeface="Arial Unicode MS" pitchFamily="34" charset="-128"/>
                        </a:rPr>
                        <a:t> 3/188</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1"/>
                  </a:ext>
                </a:extLst>
              </a:tr>
              <a:tr h="1498421">
                <a:tc>
                  <a:txBody>
                    <a:bodyPr/>
                    <a:lstStyle/>
                    <a:p>
                      <a:r>
                        <a:rPr lang="en-US" sz="2000" b="0" i="0" kern="1200" baseline="0" dirty="0" err="1">
                          <a:solidFill>
                            <a:schemeClr val="tx1"/>
                          </a:solidFill>
                          <a:latin typeface="+mn-lt"/>
                          <a:ea typeface="Arial Unicode MS" pitchFamily="34" charset="-128"/>
                          <a:cs typeface="Arial Unicode MS" pitchFamily="34" charset="-128"/>
                        </a:rPr>
                        <a:t>Manhashila</a:t>
                      </a:r>
                      <a:r>
                        <a:rPr lang="en-US" sz="2000" b="0" i="0" kern="1200" baseline="0" dirty="0">
                          <a:solidFill>
                            <a:schemeClr val="tx1"/>
                          </a:solidFill>
                          <a:latin typeface="+mn-lt"/>
                          <a:ea typeface="Arial Unicode MS" pitchFamily="34" charset="-128"/>
                          <a:cs typeface="Arial Unicode MS" pitchFamily="34" charset="-128"/>
                        </a:rPr>
                        <a:t> (As2S2)</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1" kern="1200" baseline="0" dirty="0" err="1">
                          <a:solidFill>
                            <a:schemeClr val="tx1"/>
                          </a:solidFill>
                          <a:latin typeface="+mn-lt"/>
                          <a:ea typeface="Arial Unicode MS" pitchFamily="34" charset="-128"/>
                          <a:cs typeface="Arial Unicode MS" pitchFamily="34" charset="-128"/>
                        </a:rPr>
                        <a:t>ashmari</a:t>
                      </a:r>
                      <a:r>
                        <a:rPr lang="en-US" sz="2000" b="0" i="0" kern="1200" baseline="0" dirty="0">
                          <a:solidFill>
                            <a:schemeClr val="tx1"/>
                          </a:solidFill>
                          <a:latin typeface="+mn-lt"/>
                          <a:ea typeface="Arial Unicode MS" pitchFamily="34" charset="-128"/>
                          <a:cs typeface="Arial Unicode MS" pitchFamily="34" charset="-128"/>
                        </a:rPr>
                        <a:t>, </a:t>
                      </a:r>
                      <a:r>
                        <a:rPr lang="en-US" sz="2000" b="0" i="1" kern="1200" baseline="0" dirty="0" err="1">
                          <a:solidFill>
                            <a:schemeClr val="tx1"/>
                          </a:solidFill>
                          <a:latin typeface="+mn-lt"/>
                          <a:ea typeface="Arial Unicode MS" pitchFamily="34" charset="-128"/>
                          <a:cs typeface="Arial Unicode MS" pitchFamily="34" charset="-128"/>
                        </a:rPr>
                        <a:t>mutraavrodh</a:t>
                      </a:r>
                      <a:r>
                        <a:rPr lang="en-US" sz="2000" b="0" i="0" kern="1200" baseline="0" dirty="0">
                          <a:solidFill>
                            <a:schemeClr val="tx1"/>
                          </a:solidFill>
                          <a:latin typeface="+mn-lt"/>
                          <a:ea typeface="Arial Unicode MS" pitchFamily="34" charset="-128"/>
                          <a:cs typeface="Arial Unicode MS" pitchFamily="34" charset="-128"/>
                        </a:rPr>
                        <a:t>, </a:t>
                      </a:r>
                      <a:r>
                        <a:rPr lang="en-US" sz="2000" b="0" i="1" kern="1200" baseline="0" dirty="0" err="1">
                          <a:solidFill>
                            <a:schemeClr val="tx1"/>
                          </a:solidFill>
                          <a:latin typeface="+mn-lt"/>
                          <a:ea typeface="Arial Unicode MS" pitchFamily="34" charset="-128"/>
                          <a:cs typeface="Arial Unicode MS" pitchFamily="34" charset="-128"/>
                        </a:rPr>
                        <a:t>mutrakriccha</a:t>
                      </a:r>
                      <a:r>
                        <a:rPr lang="en-US" sz="2000" b="0" i="0" kern="1200" baseline="0" dirty="0">
                          <a:solidFill>
                            <a:schemeClr val="tx1"/>
                          </a:solidFill>
                          <a:latin typeface="+mn-lt"/>
                          <a:ea typeface="Arial Unicode MS" pitchFamily="34" charset="-128"/>
                          <a:cs typeface="Arial Unicode MS" pitchFamily="34" charset="-128"/>
                        </a:rPr>
                        <a:t>, </a:t>
                      </a:r>
                      <a:r>
                        <a:rPr lang="en-US" sz="2000" b="0" i="1" kern="1200" baseline="0" dirty="0" err="1">
                          <a:solidFill>
                            <a:schemeClr val="tx1"/>
                          </a:solidFill>
                          <a:latin typeface="+mn-lt"/>
                          <a:ea typeface="Arial Unicode MS" pitchFamily="34" charset="-128"/>
                          <a:cs typeface="Arial Unicode MS" pitchFamily="34" charset="-128"/>
                        </a:rPr>
                        <a:t>mandaagni,mandbal</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0" kern="1200" baseline="0" dirty="0">
                          <a:solidFill>
                            <a:schemeClr val="tx1"/>
                          </a:solidFill>
                          <a:latin typeface="+mn-lt"/>
                          <a:ea typeface="Arial Unicode MS" pitchFamily="34" charset="-128"/>
                          <a:cs typeface="Arial Unicode MS" pitchFamily="34" charset="-128"/>
                        </a:rPr>
                        <a:t>Ayurveda </a:t>
                      </a:r>
                      <a:r>
                        <a:rPr lang="en-US" sz="2000" b="0" i="0" kern="1200" baseline="0" dirty="0" err="1">
                          <a:solidFill>
                            <a:schemeClr val="tx1"/>
                          </a:solidFill>
                          <a:latin typeface="+mn-lt"/>
                          <a:ea typeface="Arial Unicode MS" pitchFamily="34" charset="-128"/>
                          <a:cs typeface="Arial Unicode MS" pitchFamily="34" charset="-128"/>
                        </a:rPr>
                        <a:t>Prakash</a:t>
                      </a:r>
                      <a:r>
                        <a:rPr lang="en-US" sz="2000" b="0" i="0" kern="1200" baseline="0" dirty="0">
                          <a:solidFill>
                            <a:schemeClr val="tx1"/>
                          </a:solidFill>
                          <a:latin typeface="+mn-lt"/>
                          <a:ea typeface="Arial Unicode MS" pitchFamily="34" charset="-128"/>
                          <a:cs typeface="Arial Unicode MS" pitchFamily="34" charset="-128"/>
                        </a:rPr>
                        <a:t> 2/219</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2"/>
                  </a:ext>
                </a:extLst>
              </a:tr>
              <a:tr h="1498421">
                <a:tc>
                  <a:txBody>
                    <a:bodyPr/>
                    <a:lstStyle/>
                    <a:p>
                      <a:r>
                        <a:rPr lang="en-US" sz="2000" b="0" i="0" kern="1200" baseline="0" dirty="0" err="1">
                          <a:solidFill>
                            <a:schemeClr val="tx1"/>
                          </a:solidFill>
                          <a:latin typeface="+mn-lt"/>
                          <a:ea typeface="Arial Unicode MS" pitchFamily="34" charset="-128"/>
                          <a:cs typeface="Arial Unicode MS" pitchFamily="34" charset="-128"/>
                        </a:rPr>
                        <a:t>Hartala</a:t>
                      </a:r>
                      <a:r>
                        <a:rPr lang="en-US" sz="2000" b="0" i="0" kern="1200" baseline="0" dirty="0">
                          <a:solidFill>
                            <a:schemeClr val="tx1"/>
                          </a:solidFill>
                          <a:latin typeface="+mn-lt"/>
                          <a:ea typeface="Arial Unicode MS" pitchFamily="34" charset="-128"/>
                          <a:cs typeface="Arial Unicode MS" pitchFamily="34" charset="-128"/>
                        </a:rPr>
                        <a:t> (As2S3)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0" kern="1200" baseline="0" dirty="0">
                          <a:solidFill>
                            <a:schemeClr val="tx1"/>
                          </a:solidFill>
                          <a:effectLst>
                            <a:outerShdw blurRad="38100" dist="38100" dir="2700000" algn="tl">
                              <a:srgbClr val="000000">
                                <a:alpha val="43137"/>
                              </a:srgbClr>
                            </a:outerShdw>
                          </a:effectLst>
                          <a:latin typeface="+mn-lt"/>
                          <a:ea typeface="Arial Unicode MS" pitchFamily="34" charset="-128"/>
                          <a:cs typeface="Arial Unicode MS" pitchFamily="34" charset="-128"/>
                        </a:rPr>
                        <a:t>Diabetes</a:t>
                      </a:r>
                      <a:r>
                        <a:rPr lang="en-US" sz="2000" b="0" i="0" kern="1200" baseline="0" dirty="0">
                          <a:solidFill>
                            <a:schemeClr val="tx1"/>
                          </a:solidFill>
                          <a:latin typeface="+mn-lt"/>
                          <a:ea typeface="Arial Unicode MS" pitchFamily="34" charset="-128"/>
                          <a:cs typeface="Arial Unicode MS" pitchFamily="34" charset="-128"/>
                        </a:rPr>
                        <a:t>, Pyrexia, </a:t>
                      </a:r>
                      <a:r>
                        <a:rPr lang="en-US" sz="2000" b="0" i="1" kern="1200" baseline="0" dirty="0" err="1">
                          <a:solidFill>
                            <a:schemeClr val="tx1"/>
                          </a:solidFill>
                          <a:latin typeface="+mn-lt"/>
                          <a:ea typeface="Arial Unicode MS" pitchFamily="34" charset="-128"/>
                          <a:cs typeface="Arial Unicode MS" pitchFamily="34" charset="-128"/>
                        </a:rPr>
                        <a:t>kushtha</a:t>
                      </a:r>
                      <a:r>
                        <a:rPr lang="en-US" sz="2000" b="0" i="0" kern="1200" baseline="0" dirty="0">
                          <a:solidFill>
                            <a:schemeClr val="tx1"/>
                          </a:solidFill>
                          <a:latin typeface="+mn-lt"/>
                          <a:ea typeface="Arial Unicode MS" pitchFamily="34" charset="-128"/>
                          <a:cs typeface="Arial Unicode MS" pitchFamily="34" charset="-128"/>
                        </a:rPr>
                        <a:t>, and even death 	</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000" b="0" i="0" kern="1200" baseline="0" dirty="0">
                          <a:solidFill>
                            <a:schemeClr val="tx1"/>
                          </a:solidFill>
                          <a:latin typeface="+mn-lt"/>
                          <a:ea typeface="Arial Unicode MS" pitchFamily="34" charset="-128"/>
                          <a:cs typeface="Arial Unicode MS" pitchFamily="34" charset="-128"/>
                        </a:rPr>
                        <a:t>Ayurveda </a:t>
                      </a:r>
                      <a:r>
                        <a:rPr lang="en-US" sz="2000" b="0" i="0" kern="1200" baseline="0" dirty="0" err="1">
                          <a:solidFill>
                            <a:schemeClr val="tx1"/>
                          </a:solidFill>
                          <a:latin typeface="+mn-lt"/>
                          <a:ea typeface="Arial Unicode MS" pitchFamily="34" charset="-128"/>
                          <a:cs typeface="Arial Unicode MS" pitchFamily="34" charset="-128"/>
                        </a:rPr>
                        <a:t>Prakash</a:t>
                      </a:r>
                      <a:r>
                        <a:rPr lang="en-US" sz="2000" b="0" i="0" kern="1200" baseline="0" dirty="0">
                          <a:solidFill>
                            <a:schemeClr val="tx1"/>
                          </a:solidFill>
                          <a:latin typeface="+mn-lt"/>
                          <a:ea typeface="Arial Unicode MS" pitchFamily="34" charset="-128"/>
                          <a:cs typeface="Arial Unicode MS" pitchFamily="34" charset="-128"/>
                        </a:rPr>
                        <a:t> 2/179</a:t>
                      </a:r>
                      <a:endParaRPr lang="en-US" sz="2000" b="0" i="0" dirty="0">
                        <a:solidFill>
                          <a:schemeClr val="tx1"/>
                        </a:solidFill>
                        <a:latin typeface="+mn-lt"/>
                        <a:ea typeface="Arial Unicode MS" pitchFamily="34" charset="-128"/>
                        <a:cs typeface="Arial Unicode MS"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extLst>
                  <a:ext uri="{0D108BD9-81ED-4DB2-BD59-A6C34878D82A}">
                    <a16:rowId xmlns:a16="http://schemas.microsoft.com/office/drawing/2014/main" val="10003"/>
                  </a:ext>
                </a:extLst>
              </a:tr>
            </a:tbl>
          </a:graphicData>
        </a:graphic>
      </p:graphicFrame>
      <p:sp>
        <p:nvSpPr>
          <p:cNvPr id="3" name="Date Placeholder 2"/>
          <p:cNvSpPr>
            <a:spLocks noGrp="1"/>
          </p:cNvSpPr>
          <p:nvPr>
            <p:ph type="dt" sz="half" idx="10"/>
          </p:nvPr>
        </p:nvSpPr>
        <p:spPr/>
        <p:txBody>
          <a:bodyPr/>
          <a:lstStyle/>
          <a:p>
            <a:fld id="{283A04C6-8C5C-41C6-8912-E11445936F3D}"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69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sz="4400" b="0" dirty="0">
                <a:ln>
                  <a:solidFill>
                    <a:schemeClr val="tx1"/>
                  </a:solidFill>
                </a:ln>
                <a:effectLst/>
              </a:rPr>
              <a:t>		Chelating agents </a:t>
            </a:r>
            <a:br>
              <a:rPr lang="en-US" sz="4400" b="0" dirty="0">
                <a:ln>
                  <a:solidFill>
                    <a:schemeClr val="tx1"/>
                  </a:solidFill>
                </a:ln>
                <a:effectLst/>
              </a:rPr>
            </a:br>
            <a:endParaRPr lang="en-US" b="0" dirty="0">
              <a:effectLst/>
            </a:endParaRPr>
          </a:p>
        </p:txBody>
      </p:sp>
      <p:sp>
        <p:nvSpPr>
          <p:cNvPr id="8" name="Date Placeholder 7"/>
          <p:cNvSpPr>
            <a:spLocks noGrp="1"/>
          </p:cNvSpPr>
          <p:nvPr>
            <p:ph type="dt" sz="half" idx="10"/>
          </p:nvPr>
        </p:nvSpPr>
        <p:spPr/>
        <p:txBody>
          <a:bodyPr/>
          <a:lstStyle/>
          <a:p>
            <a:fld id="{92FD4BC6-48C4-4B5C-B0B0-ABF09544A074}" type="datetime1">
              <a:rPr lang="en-US" smtClean="0"/>
              <a:pPr/>
              <a:t>9/3/2024</a:t>
            </a:fld>
            <a:endParaRPr lang="en-US"/>
          </a:p>
        </p:txBody>
      </p:sp>
      <p:sp>
        <p:nvSpPr>
          <p:cNvPr id="9" name="Slide Number Placeholder 8"/>
          <p:cNvSpPr>
            <a:spLocks noGrp="1"/>
          </p:cNvSpPr>
          <p:nvPr>
            <p:ph type="sldNum" sz="quarter" idx="12"/>
          </p:nvPr>
        </p:nvSpPr>
        <p:spPr/>
        <p:txBody>
          <a:bodyPr/>
          <a:lstStyle/>
          <a:p>
            <a:fld id="{BF857A6B-852F-4346-81FC-F3E4E797F7F9}" type="slidenum">
              <a:rPr lang="en-US" smtClean="0"/>
              <a:pPr/>
              <a:t>70</a:t>
            </a:fld>
            <a:endParaRPr lang="en-US"/>
          </a:p>
        </p:txBody>
      </p:sp>
      <p:sp>
        <p:nvSpPr>
          <p:cNvPr id="6" name="Content Placeholder 5"/>
          <p:cNvSpPr>
            <a:spLocks noGrp="1"/>
          </p:cNvSpPr>
          <p:nvPr>
            <p:ph sz="quarter" idx="1"/>
          </p:nvPr>
        </p:nvSpPr>
        <p:spPr>
          <a:xfrm>
            <a:off x="304800" y="1612709"/>
            <a:ext cx="8229600" cy="5245291"/>
          </a:xfrm>
        </p:spPr>
        <p:txBody>
          <a:bodyPr>
            <a:normAutofit/>
          </a:bodyPr>
          <a:lstStyle/>
          <a:p>
            <a:pPr marL="274320" indent="-274320">
              <a:buClr>
                <a:schemeClr val="accent3"/>
              </a:buClr>
              <a:buFont typeface="Wingdings 2"/>
              <a:buChar char=""/>
              <a:defRPr/>
            </a:pPr>
            <a:r>
              <a:rPr lang="en-US" sz="2800" dirty="0"/>
              <a:t>Medicinal treatment for heavy metal poisoning is done by </a:t>
            </a:r>
            <a:r>
              <a:rPr lang="en-US" sz="2800" dirty="0" err="1"/>
              <a:t>chelation</a:t>
            </a:r>
            <a:r>
              <a:rPr lang="en-US" sz="2800" dirty="0"/>
              <a:t> therapy by administering compounds known as </a:t>
            </a:r>
            <a:r>
              <a:rPr lang="en-US" sz="2800" dirty="0" err="1"/>
              <a:t>chelates</a:t>
            </a:r>
            <a:endParaRPr lang="en-US" sz="2800" dirty="0"/>
          </a:p>
          <a:p>
            <a:pPr marL="274320" indent="-274320">
              <a:buClr>
                <a:schemeClr val="accent3"/>
              </a:buClr>
              <a:buNone/>
              <a:defRPr/>
            </a:pPr>
            <a:r>
              <a:rPr lang="en-US" sz="2800" dirty="0"/>
              <a:t>    Example : British Anti-Lewisite(BAL), ethylene </a:t>
            </a:r>
            <a:r>
              <a:rPr lang="en-US" sz="2800" dirty="0" err="1"/>
              <a:t>diamine</a:t>
            </a:r>
            <a:r>
              <a:rPr lang="en-US" sz="2800" dirty="0"/>
              <a:t> tetra acetic acid(EDTA).</a:t>
            </a:r>
            <a:endParaRPr lang="en-US" sz="2800" dirty="0">
              <a:cs typeface="Times New Roman" pitchFamily="18" charset="0"/>
            </a:endParaRPr>
          </a:p>
          <a:p>
            <a:pPr algn="just">
              <a:lnSpc>
                <a:spcPct val="150000"/>
              </a:lnSpc>
              <a:buClr>
                <a:srgbClr val="C00000"/>
              </a:buClr>
              <a:buFont typeface="Wingdings" pitchFamily="2" charset="2"/>
              <a:buChar char="Ø"/>
              <a:defRPr/>
            </a:pPr>
            <a:r>
              <a:rPr lang="en-US" sz="2800" dirty="0">
                <a:cs typeface="Times New Roman" pitchFamily="18" charset="0"/>
              </a:rPr>
              <a:t>Usually these </a:t>
            </a:r>
            <a:r>
              <a:rPr lang="en-US" sz="2800" dirty="0" err="1">
                <a:cs typeface="Times New Roman" pitchFamily="18" charset="0"/>
              </a:rPr>
              <a:t>ligands</a:t>
            </a:r>
            <a:r>
              <a:rPr lang="en-US" sz="2800" dirty="0">
                <a:cs typeface="Times New Roman" pitchFamily="18" charset="0"/>
              </a:rPr>
              <a:t> are organic compounds, and are called </a:t>
            </a:r>
            <a:r>
              <a:rPr lang="en-US" sz="2800" dirty="0" err="1">
                <a:cs typeface="Times New Roman" pitchFamily="18" charset="0"/>
              </a:rPr>
              <a:t>chelants</a:t>
            </a:r>
            <a:r>
              <a:rPr lang="en-US" sz="2800" dirty="0">
                <a:cs typeface="Times New Roman" pitchFamily="18" charset="0"/>
              </a:rPr>
              <a:t>, </a:t>
            </a:r>
            <a:r>
              <a:rPr lang="en-US" sz="2800" dirty="0" err="1">
                <a:cs typeface="Times New Roman" pitchFamily="18" charset="0"/>
              </a:rPr>
              <a:t>chelators</a:t>
            </a:r>
            <a:r>
              <a:rPr lang="en-US" sz="2800" dirty="0">
                <a:cs typeface="Times New Roman" pitchFamily="18" charset="0"/>
              </a:rPr>
              <a:t>, chelating agents, or sequestering agents.</a:t>
            </a:r>
          </a:p>
          <a:p>
            <a:pPr algn="just">
              <a:buClr>
                <a:srgbClr val="C00000"/>
              </a:buClr>
              <a:buFont typeface="Wingdings" pitchFamily="2" charset="2"/>
              <a:buChar char="Ø"/>
            </a:pPr>
            <a:r>
              <a:rPr lang="en-US" sz="2800" dirty="0">
                <a:cs typeface="Times New Roman" pitchFamily="18" charset="0"/>
              </a:rPr>
              <a:t>These drugs supply </a:t>
            </a:r>
            <a:r>
              <a:rPr lang="en-US" sz="2800" dirty="0" err="1">
                <a:cs typeface="Times New Roman" pitchFamily="18" charset="0"/>
              </a:rPr>
              <a:t>sulfhydryl</a:t>
            </a:r>
            <a:r>
              <a:rPr lang="en-US" sz="2800" dirty="0">
                <a:cs typeface="Times New Roman" pitchFamily="18" charset="0"/>
              </a:rPr>
              <a:t> groups for the heavy metals to attach and subsequently, may be eliminated from the body.</a:t>
            </a:r>
          </a:p>
          <a:p>
            <a:pPr algn="just"/>
            <a:endParaRPr lang="en-US" sz="4000" dirty="0">
              <a:cs typeface="MoolBoran" pitchFamily="34" charset="0"/>
            </a:endParaRPr>
          </a:p>
          <a:p>
            <a:pPr algn="just"/>
            <a:endParaRPr lang="en-US" dirty="0"/>
          </a:p>
          <a:p>
            <a:endParaRPr lang="ar-SA" dirty="0"/>
          </a:p>
          <a:p>
            <a:endParaRPr lang="en-US" dirty="0"/>
          </a:p>
        </p:txBody>
      </p:sp>
      <p:sp>
        <p:nvSpPr>
          <p:cNvPr id="7" name="Rectangle 6"/>
          <p:cNvSpPr/>
          <p:nvPr/>
        </p:nvSpPr>
        <p:spPr>
          <a:xfrm>
            <a:off x="2286000" y="3121224"/>
            <a:ext cx="4572000" cy="1323439"/>
          </a:xfrm>
          <a:prstGeom prst="rect">
            <a:avLst/>
          </a:prstGeom>
        </p:spPr>
        <p:txBody>
          <a:bodyPr>
            <a:spAutoFit/>
          </a:bodyPr>
          <a:lstStyle/>
          <a:p>
            <a:r>
              <a:rPr lang="en-US" sz="4000" b="1" dirty="0">
                <a:latin typeface="+mj-lt"/>
              </a:rPr>
              <a:t> </a:t>
            </a:r>
            <a:endParaRPr lang="en-US" sz="4000" dirty="0">
              <a:latin typeface="+mj-lt"/>
            </a:endParaRPr>
          </a:p>
          <a:p>
            <a:r>
              <a:rPr lang="en-US" sz="4000" dirty="0">
                <a:latin typeface="+mj-lt"/>
              </a:rPr>
              <a:t> </a:t>
            </a:r>
          </a:p>
        </p:txBody>
      </p:sp>
      <p:pic>
        <p:nvPicPr>
          <p:cNvPr id="10" name="Picture 1"/>
          <p:cNvPicPr>
            <a:picLocks noChangeAspect="1" noChangeArrowheads="1"/>
          </p:cNvPicPr>
          <p:nvPr/>
        </p:nvPicPr>
        <p:blipFill>
          <a:blip r:embed="rId2" cstate="print"/>
          <a:srcRect/>
          <a:stretch>
            <a:fillRect/>
          </a:stretch>
        </p:blipFill>
        <p:spPr bwMode="auto">
          <a:xfrm>
            <a:off x="0" y="0"/>
            <a:ext cx="3467100" cy="167640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4400" b="0" dirty="0" err="1">
                <a:effectLst/>
                <a:cs typeface="Times New Roman" pitchFamily="18" charset="0"/>
              </a:rPr>
              <a:t>Chelation</a:t>
            </a:r>
            <a:endParaRPr lang="en-US" b="0" dirty="0">
              <a:effectLst/>
            </a:endParaRPr>
          </a:p>
        </p:txBody>
      </p:sp>
      <p:sp>
        <p:nvSpPr>
          <p:cNvPr id="4" name="Date Placeholder 3"/>
          <p:cNvSpPr>
            <a:spLocks noGrp="1"/>
          </p:cNvSpPr>
          <p:nvPr>
            <p:ph type="dt" sz="half" idx="10"/>
          </p:nvPr>
        </p:nvSpPr>
        <p:spPr/>
        <p:txBody>
          <a:bodyPr/>
          <a:lstStyle/>
          <a:p>
            <a:fld id="{6476886D-7EE6-4690-AF09-B0900EE8F338}"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71</a:t>
            </a:fld>
            <a:endParaRPr lang="en-US"/>
          </a:p>
        </p:txBody>
      </p:sp>
      <p:sp>
        <p:nvSpPr>
          <p:cNvPr id="2" name="Content Placeholder 1"/>
          <p:cNvSpPr>
            <a:spLocks noGrp="1"/>
          </p:cNvSpPr>
          <p:nvPr>
            <p:ph sz="quarter" idx="1"/>
          </p:nvPr>
        </p:nvSpPr>
        <p:spPr>
          <a:xfrm>
            <a:off x="914400" y="838200"/>
            <a:ext cx="7772400" cy="4572000"/>
          </a:xfrm>
        </p:spPr>
        <p:txBody>
          <a:bodyPr>
            <a:noAutofit/>
          </a:bodyPr>
          <a:lstStyle/>
          <a:p>
            <a:pPr algn="ctr">
              <a:lnSpc>
                <a:spcPct val="110000"/>
              </a:lnSpc>
              <a:buNone/>
            </a:pPr>
            <a:r>
              <a:rPr lang="en-US" dirty="0">
                <a:cs typeface="Times New Roman" pitchFamily="18" charset="0"/>
              </a:rPr>
              <a:t> </a:t>
            </a:r>
          </a:p>
          <a:p>
            <a:pPr algn="just">
              <a:lnSpc>
                <a:spcPct val="110000"/>
              </a:lnSpc>
            </a:pPr>
            <a:r>
              <a:rPr lang="en-US" dirty="0">
                <a:cs typeface="Times New Roman" pitchFamily="18" charset="0"/>
              </a:rPr>
              <a:t>The process by which these organic compounds combine with the metals to form relatively stable </a:t>
            </a:r>
            <a:r>
              <a:rPr lang="en-US" dirty="0" err="1">
                <a:cs typeface="Times New Roman" pitchFamily="18" charset="0"/>
              </a:rPr>
              <a:t>nonionised</a:t>
            </a:r>
            <a:r>
              <a:rPr lang="en-US" dirty="0">
                <a:cs typeface="Times New Roman" pitchFamily="18" charset="0"/>
              </a:rPr>
              <a:t> ring complexes (</a:t>
            </a:r>
            <a:r>
              <a:rPr lang="en-US" dirty="0" err="1">
                <a:cs typeface="Times New Roman" pitchFamily="18" charset="0"/>
              </a:rPr>
              <a:t>chele</a:t>
            </a:r>
            <a:r>
              <a:rPr lang="en-US" dirty="0">
                <a:cs typeface="Times New Roman" pitchFamily="18" charset="0"/>
              </a:rPr>
              <a:t>-</a:t>
            </a:r>
            <a:r>
              <a:rPr lang="en-US" b="1" dirty="0">
                <a:cs typeface="Times New Roman" pitchFamily="18" charset="0"/>
              </a:rPr>
              <a:t>claw</a:t>
            </a:r>
            <a:r>
              <a:rPr lang="en-US" dirty="0">
                <a:cs typeface="Times New Roman" pitchFamily="18" charset="0"/>
              </a:rPr>
              <a:t>).</a:t>
            </a:r>
            <a:endParaRPr lang="en-US" dirty="0">
              <a:effectLst>
                <a:outerShdw blurRad="38100" dist="38100" dir="2700000" algn="tl">
                  <a:srgbClr val="000000">
                    <a:alpha val="43137"/>
                  </a:srgbClr>
                </a:outerShdw>
              </a:effectLst>
              <a:cs typeface="Times New Roman" pitchFamily="18" charset="0"/>
            </a:endParaRPr>
          </a:p>
          <a:p>
            <a:pPr algn="just">
              <a:buFont typeface="Wingdings" pitchFamily="2" charset="2"/>
              <a:buChar char="v"/>
            </a:pPr>
            <a:r>
              <a:rPr lang="en-US" dirty="0" err="1">
                <a:effectLst>
                  <a:outerShdw blurRad="38100" dist="38100" dir="2700000" algn="tl">
                    <a:srgbClr val="000000">
                      <a:alpha val="43137"/>
                    </a:srgbClr>
                  </a:outerShdw>
                </a:effectLst>
                <a:cs typeface="Times New Roman" pitchFamily="18" charset="0"/>
              </a:rPr>
              <a:t>Chelation</a:t>
            </a:r>
            <a:r>
              <a:rPr lang="en-US" dirty="0">
                <a:effectLst>
                  <a:outerShdw blurRad="38100" dist="38100" dir="2700000" algn="tl">
                    <a:srgbClr val="000000">
                      <a:alpha val="43137"/>
                    </a:srgbClr>
                  </a:outerShdw>
                </a:effectLst>
                <a:cs typeface="Times New Roman" pitchFamily="18" charset="0"/>
              </a:rPr>
              <a:t> therapy </a:t>
            </a:r>
            <a:r>
              <a:rPr lang="en-US" dirty="0">
                <a:cs typeface="Times New Roman" pitchFamily="18" charset="0"/>
              </a:rPr>
              <a:t>is a Process to remove toxic metals and minerals from the body using chelating agents.</a:t>
            </a:r>
          </a:p>
          <a:p>
            <a:pPr algn="just">
              <a:buFont typeface="Wingdings" pitchFamily="2" charset="2"/>
              <a:buChar char="v"/>
            </a:pPr>
            <a:r>
              <a:rPr lang="en-US" dirty="0">
                <a:cs typeface="Times New Roman" pitchFamily="18" charset="0"/>
              </a:rPr>
              <a:t> </a:t>
            </a:r>
            <a:r>
              <a:rPr lang="en-US" dirty="0">
                <a:effectLst>
                  <a:outerShdw blurRad="38100" dist="38100" dir="2700000" algn="tl">
                    <a:srgbClr val="000000">
                      <a:alpha val="43137"/>
                    </a:srgbClr>
                  </a:outerShdw>
                </a:effectLst>
                <a:cs typeface="Times New Roman" pitchFamily="18" charset="0"/>
              </a:rPr>
              <a:t>Chelating agents</a:t>
            </a:r>
            <a:r>
              <a:rPr lang="en-US" dirty="0">
                <a:cs typeface="Times New Roman" pitchFamily="18" charset="0"/>
              </a:rPr>
              <a:t> are capable of binding to toxic metal ions to form complex structures which are easily excreted from the body removing them from intracellular or extracellular spaces. So these drugs used to prevent heavy metal poisoning.[EDTA]</a:t>
            </a:r>
          </a:p>
          <a:p>
            <a:pPr algn="just">
              <a:lnSpc>
                <a:spcPct val="110000"/>
              </a:lnSpc>
            </a:pPr>
            <a:r>
              <a:rPr lang="en-US" dirty="0">
                <a:cs typeface="Times New Roman" pitchFamily="18" charset="0"/>
              </a:rPr>
              <a:t> </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t>Properties</a:t>
            </a:r>
          </a:p>
        </p:txBody>
      </p:sp>
      <p:sp>
        <p:nvSpPr>
          <p:cNvPr id="4" name="Date Placeholder 3"/>
          <p:cNvSpPr>
            <a:spLocks noGrp="1"/>
          </p:cNvSpPr>
          <p:nvPr>
            <p:ph type="dt" sz="half" idx="10"/>
          </p:nvPr>
        </p:nvSpPr>
        <p:spPr/>
        <p:txBody>
          <a:bodyPr/>
          <a:lstStyle/>
          <a:p>
            <a:fld id="{0C68B141-4B3C-42A3-BAD7-3BA92248E59F}"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72</a:t>
            </a:fld>
            <a:endParaRPr lang="en-US"/>
          </a:p>
        </p:txBody>
      </p:sp>
      <p:sp>
        <p:nvSpPr>
          <p:cNvPr id="2" name="Content Placeholder 1"/>
          <p:cNvSpPr>
            <a:spLocks noGrp="1"/>
          </p:cNvSpPr>
          <p:nvPr>
            <p:ph sz="quarter" idx="1"/>
          </p:nvPr>
        </p:nvSpPr>
        <p:spPr/>
        <p:txBody>
          <a:bodyPr>
            <a:noAutofit/>
          </a:bodyPr>
          <a:lstStyle/>
          <a:p>
            <a:endParaRPr lang="en-US" sz="2400" dirty="0"/>
          </a:p>
          <a:p>
            <a:r>
              <a:rPr lang="en-US" sz="2400" dirty="0"/>
              <a:t> Greater Affinity, Low Toxicity </a:t>
            </a:r>
          </a:p>
          <a:p>
            <a:r>
              <a:rPr lang="en-US" sz="2400" dirty="0"/>
              <a:t> High water solubility</a:t>
            </a:r>
          </a:p>
          <a:p>
            <a:endParaRPr lang="en-US" sz="2400" dirty="0"/>
          </a:p>
          <a:p>
            <a:r>
              <a:rPr lang="en-US" sz="2400" dirty="0"/>
              <a:t> Ability to compete with natural </a:t>
            </a:r>
            <a:r>
              <a:rPr lang="en-US" sz="2400" dirty="0" err="1"/>
              <a:t>chelators</a:t>
            </a:r>
            <a:endParaRPr lang="en-US" sz="2400" dirty="0"/>
          </a:p>
          <a:p>
            <a:r>
              <a:rPr lang="en-US" sz="2400" dirty="0"/>
              <a:t> Ability to penetrate cell membranes </a:t>
            </a:r>
          </a:p>
          <a:p>
            <a:endParaRPr lang="en-US" sz="2400" dirty="0"/>
          </a:p>
          <a:p>
            <a:r>
              <a:rPr lang="en-US" sz="2400" dirty="0"/>
              <a:t>Same distribution as the metal</a:t>
            </a:r>
          </a:p>
          <a:p>
            <a:r>
              <a:rPr lang="en-US" sz="2400" dirty="0"/>
              <a:t>Capacity to form non-toxic complexes</a:t>
            </a:r>
          </a:p>
          <a:p>
            <a:endParaRPr lang="en-US" sz="2400" dirty="0"/>
          </a:p>
          <a:p>
            <a:r>
              <a:rPr lang="en-US" sz="2400" dirty="0"/>
              <a:t>Rapid elimination of the toxic metal </a:t>
            </a:r>
          </a:p>
          <a:p>
            <a:endParaRPr lang="en-US" sz="2400" dirty="0"/>
          </a:p>
          <a:p>
            <a:pPr>
              <a:buNone/>
            </a:pPr>
            <a:r>
              <a:rPr lang="en-US" sz="2400" dirty="0"/>
              <a:t>			             </a:t>
            </a:r>
          </a:p>
          <a:p>
            <a:endParaRPr lang="en-US" sz="2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09601" y="380999"/>
          <a:ext cx="7924798" cy="5618770"/>
        </p:xfrm>
        <a:graphic>
          <a:graphicData uri="http://schemas.openxmlformats.org/drawingml/2006/table">
            <a:tbl>
              <a:tblPr firstRow="1" bandRow="1">
                <a:effectLst>
                  <a:outerShdw blurRad="152400" dist="317500" dir="5400000" sx="90000" sy="-19000" rotWithShape="0">
                    <a:prstClr val="black">
                      <a:alpha val="15000"/>
                    </a:prstClr>
                  </a:outerShdw>
                </a:effectLst>
                <a:tableStyleId>{16D9F66E-5EB9-4882-86FB-DCBF35E3C3E4}</a:tableStyleId>
              </a:tblPr>
              <a:tblGrid>
                <a:gridCol w="914399">
                  <a:extLst>
                    <a:ext uri="{9D8B030D-6E8A-4147-A177-3AD203B41FA5}">
                      <a16:colId xmlns:a16="http://schemas.microsoft.com/office/drawing/2014/main" val="20000"/>
                    </a:ext>
                  </a:extLst>
                </a:gridCol>
                <a:gridCol w="2207491">
                  <a:extLst>
                    <a:ext uri="{9D8B030D-6E8A-4147-A177-3AD203B41FA5}">
                      <a16:colId xmlns:a16="http://schemas.microsoft.com/office/drawing/2014/main" val="20001"/>
                    </a:ext>
                  </a:extLst>
                </a:gridCol>
                <a:gridCol w="3121891">
                  <a:extLst>
                    <a:ext uri="{9D8B030D-6E8A-4147-A177-3AD203B41FA5}">
                      <a16:colId xmlns:a16="http://schemas.microsoft.com/office/drawing/2014/main" val="20002"/>
                    </a:ext>
                  </a:extLst>
                </a:gridCol>
                <a:gridCol w="1681017">
                  <a:extLst>
                    <a:ext uri="{9D8B030D-6E8A-4147-A177-3AD203B41FA5}">
                      <a16:colId xmlns:a16="http://schemas.microsoft.com/office/drawing/2014/main" val="20003"/>
                    </a:ext>
                  </a:extLst>
                </a:gridCol>
              </a:tblGrid>
              <a:tr h="10921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baseline="0" dirty="0">
                          <a:solidFill>
                            <a:schemeClr val="tx1"/>
                          </a:solidFill>
                          <a:effectLst>
                            <a:outerShdw blurRad="38100" dist="38100" dir="2700000" algn="tl">
                              <a:srgbClr val="000000">
                                <a:alpha val="43137"/>
                              </a:srgbClr>
                            </a:outerShdw>
                          </a:effectLst>
                          <a:latin typeface="+mn-lt"/>
                          <a:ea typeface="+mn-ea"/>
                          <a:cs typeface="Times New Roman" pitchFamily="18" charset="0"/>
                        </a:rPr>
                        <a:t>S .no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r>
                        <a:rPr lang="en-US" sz="2400" b="0" kern="1200" baseline="0" dirty="0">
                          <a:solidFill>
                            <a:schemeClr val="tx1"/>
                          </a:solidFill>
                          <a:effectLst>
                            <a:outerShdw blurRad="38100" dist="38100" dir="2700000" algn="tl">
                              <a:srgbClr val="000000">
                                <a:alpha val="43137"/>
                              </a:srgbClr>
                            </a:outerShdw>
                          </a:effectLst>
                          <a:latin typeface="+mn-lt"/>
                          <a:ea typeface="+mn-ea"/>
                          <a:cs typeface="Times New Roman" pitchFamily="18" charset="0"/>
                        </a:rPr>
                        <a:t>Metals/Mineral</a:t>
                      </a:r>
                      <a:endParaRPr lang="en-US" sz="2400" b="0" dirty="0">
                        <a:solidFill>
                          <a:schemeClr val="tx1"/>
                        </a:solidFill>
                        <a:effectLst>
                          <a:outerShdw blurRad="38100" dist="38100" dir="2700000" algn="tl">
                            <a:srgbClr val="000000">
                              <a:alpha val="43137"/>
                            </a:srgbClr>
                          </a:outerShdw>
                        </a:effectLst>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baseline="0" dirty="0">
                          <a:solidFill>
                            <a:schemeClr val="tx1"/>
                          </a:solidFill>
                          <a:effectLst>
                            <a:outerShdw blurRad="38100" dist="38100" dir="2700000" algn="tl">
                              <a:srgbClr val="000000">
                                <a:alpha val="43137"/>
                              </a:srgbClr>
                            </a:outerShdw>
                          </a:effectLst>
                          <a:latin typeface="+mn-lt"/>
                          <a:ea typeface="+mn-ea"/>
                          <a:cs typeface="Times New Roman" pitchFamily="18" charset="0"/>
                        </a:rPr>
                        <a:t>Chelating agent/antidote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baseline="0" dirty="0">
                          <a:solidFill>
                            <a:schemeClr val="tx1"/>
                          </a:solidFill>
                          <a:effectLst>
                            <a:outerShdw blurRad="38100" dist="38100" dir="2700000" algn="tl">
                              <a:srgbClr val="000000">
                                <a:alpha val="43137"/>
                              </a:srgbClr>
                            </a:outerShdw>
                          </a:effectLst>
                          <a:latin typeface="+mn-lt"/>
                          <a:ea typeface="+mn-ea"/>
                          <a:cs typeface="Times New Roman" pitchFamily="18" charset="0"/>
                        </a:rPr>
                        <a:t>Reference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extLst>
                  <a:ext uri="{0D108BD9-81ED-4DB2-BD59-A6C34878D82A}">
                    <a16:rowId xmlns:a16="http://schemas.microsoft.com/office/drawing/2014/main" val="10000"/>
                  </a:ext>
                </a:extLst>
              </a:tr>
              <a:tr h="982762">
                <a:tc>
                  <a:txBody>
                    <a:bodyPr/>
                    <a:lstStyle/>
                    <a:p>
                      <a:r>
                        <a:rPr lang="en-US" sz="2000" b="0" dirty="0">
                          <a:solidFill>
                            <a:schemeClr val="tx1"/>
                          </a:solidFill>
                          <a:latin typeface="+mn-lt"/>
                          <a:cs typeface="Times New Roman"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a:solidFill>
                            <a:schemeClr val="tx1"/>
                          </a:solidFill>
                          <a:latin typeface="+mn-lt"/>
                          <a:ea typeface="+mn-ea"/>
                          <a:cs typeface="Times New Roman" pitchFamily="18" charset="0"/>
                        </a:rPr>
                        <a:t>Rasa/</a:t>
                      </a:r>
                      <a:r>
                        <a:rPr lang="en-US" sz="2000" b="0" i="0" kern="1200" baseline="0" dirty="0" err="1">
                          <a:solidFill>
                            <a:schemeClr val="tx1"/>
                          </a:solidFill>
                          <a:latin typeface="+mn-lt"/>
                          <a:ea typeface="+mn-ea"/>
                          <a:cs typeface="Times New Roman" pitchFamily="18" charset="0"/>
                        </a:rPr>
                        <a:t>Parad</a:t>
                      </a:r>
                      <a:r>
                        <a:rPr lang="en-US" sz="2000" b="0" i="0" kern="1200" baseline="0" dirty="0">
                          <a:solidFill>
                            <a:schemeClr val="tx1"/>
                          </a:solidFill>
                          <a:latin typeface="+mn-lt"/>
                          <a:ea typeface="+mn-ea"/>
                          <a:cs typeface="Times New Roman" pitchFamily="18" charset="0"/>
                        </a:rPr>
                        <a:t> (Mercury)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rgbClr val="FF0000"/>
                          </a:solidFill>
                          <a:latin typeface="+mn-lt"/>
                          <a:ea typeface="+mn-ea"/>
                          <a:cs typeface="Times New Roman" pitchFamily="18" charset="0"/>
                        </a:rPr>
                        <a:t>Gandhaka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Sulphur</a:t>
                      </a:r>
                      <a:r>
                        <a:rPr lang="en-US" sz="2000" b="0" i="0" kern="1200" baseline="0" dirty="0">
                          <a:solidFill>
                            <a:srgbClr val="FF0000"/>
                          </a:solidFill>
                          <a:latin typeface="+mn-lt"/>
                          <a:ea typeface="+mn-ea"/>
                          <a:cs typeface="Times New Roman" pitchFamily="18" charset="0"/>
                        </a:rPr>
                        <a:t>) with </a:t>
                      </a:r>
                      <a:r>
                        <a:rPr lang="en-US" sz="2000" b="0" i="0" kern="1200" baseline="0" dirty="0" err="1">
                          <a:solidFill>
                            <a:srgbClr val="FF0000"/>
                          </a:solidFill>
                          <a:effectLst/>
                          <a:latin typeface="+mn-lt"/>
                          <a:ea typeface="+mn-ea"/>
                          <a:cs typeface="Times New Roman" pitchFamily="18" charset="0"/>
                        </a:rPr>
                        <a:t>Nagvalli</a:t>
                      </a:r>
                      <a:r>
                        <a:rPr lang="en-US" sz="2000" b="0" i="0" kern="1200" baseline="0" dirty="0">
                          <a:solidFill>
                            <a:srgbClr val="FF0000"/>
                          </a:solidFill>
                          <a:latin typeface="+mn-lt"/>
                          <a:ea typeface="+mn-ea"/>
                          <a:cs typeface="Times New Roman" pitchFamily="18" charset="0"/>
                        </a:rPr>
                        <a:t> (piper betel)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a:solidFill>
                            <a:schemeClr val="tx1"/>
                          </a:solidFill>
                          <a:latin typeface="+mn-lt"/>
                          <a:ea typeface="+mn-ea"/>
                          <a:cs typeface="Times New Roman" pitchFamily="18" charset="0"/>
                        </a:rPr>
                        <a:t>Rasa Raj </a:t>
                      </a:r>
                      <a:r>
                        <a:rPr lang="en-US" sz="2000" b="0" i="0" kern="1200" baseline="0" dirty="0" err="1">
                          <a:solidFill>
                            <a:schemeClr val="tx1"/>
                          </a:solidFill>
                          <a:latin typeface="+mn-lt"/>
                          <a:ea typeface="+mn-ea"/>
                          <a:cs typeface="Times New Roman" pitchFamily="18" charset="0"/>
                        </a:rPr>
                        <a:t>Sundar</a:t>
                      </a:r>
                      <a:r>
                        <a:rPr lang="en-US" sz="2000" b="0" i="0" kern="1200" baseline="0" dirty="0">
                          <a:solidFill>
                            <a:schemeClr val="tx1"/>
                          </a:solidFill>
                          <a:latin typeface="+mn-lt"/>
                          <a:ea typeface="+mn-ea"/>
                          <a:cs typeface="Times New Roman"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extLst>
                  <a:ext uri="{0D108BD9-81ED-4DB2-BD59-A6C34878D82A}">
                    <a16:rowId xmlns:a16="http://schemas.microsoft.com/office/drawing/2014/main" val="10001"/>
                  </a:ext>
                </a:extLst>
              </a:tr>
              <a:tr h="915833">
                <a:tc>
                  <a:txBody>
                    <a:bodyPr/>
                    <a:lstStyle/>
                    <a:p>
                      <a:r>
                        <a:rPr lang="en-US" sz="2000" b="0" dirty="0">
                          <a:solidFill>
                            <a:schemeClr val="tx1"/>
                          </a:solidFill>
                          <a:latin typeface="+mn-lt"/>
                          <a:cs typeface="Times New Roman"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chemeClr val="tx1"/>
                          </a:solidFill>
                          <a:latin typeface="+mn-lt"/>
                          <a:ea typeface="+mn-ea"/>
                          <a:cs typeface="Times New Roman" pitchFamily="18" charset="0"/>
                        </a:rPr>
                        <a:t>Swarna</a:t>
                      </a:r>
                      <a:r>
                        <a:rPr lang="en-US" sz="2000" b="0" i="0" kern="1200" baseline="0" dirty="0">
                          <a:solidFill>
                            <a:schemeClr val="tx1"/>
                          </a:solidFill>
                          <a:latin typeface="+mn-lt"/>
                          <a:ea typeface="+mn-ea"/>
                          <a:cs typeface="Times New Roman" pitchFamily="18" charset="0"/>
                        </a:rPr>
                        <a:t> (Gold)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rgbClr val="FF0000"/>
                          </a:solidFill>
                          <a:latin typeface="+mn-lt"/>
                          <a:ea typeface="+mn-ea"/>
                          <a:cs typeface="Times New Roman" pitchFamily="18" charset="0"/>
                        </a:rPr>
                        <a:t>Haritaki</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Termenelia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chebula</a:t>
                      </a:r>
                      <a:r>
                        <a:rPr lang="en-US" sz="2000" b="0" i="0" kern="1200" baseline="0" dirty="0">
                          <a:solidFill>
                            <a:srgbClr val="FF0000"/>
                          </a:solidFill>
                          <a:latin typeface="+mn-lt"/>
                          <a:ea typeface="+mn-ea"/>
                          <a:cs typeface="Times New Roman" pitchFamily="18" charset="0"/>
                        </a:rPr>
                        <a:t>) with </a:t>
                      </a:r>
                      <a:r>
                        <a:rPr lang="en-US" sz="2000" b="0" i="0" kern="1200" baseline="0" dirty="0" err="1">
                          <a:solidFill>
                            <a:srgbClr val="FF0000"/>
                          </a:solidFill>
                          <a:latin typeface="+mn-lt"/>
                          <a:ea typeface="+mn-ea"/>
                          <a:cs typeface="Times New Roman" pitchFamily="18" charset="0"/>
                        </a:rPr>
                        <a:t>sita</a:t>
                      </a:r>
                      <a:r>
                        <a:rPr lang="en-US" sz="2000" b="0" i="0" kern="1200" baseline="0" dirty="0">
                          <a:solidFill>
                            <a:srgbClr val="FF0000"/>
                          </a:solidFill>
                          <a:latin typeface="+mn-lt"/>
                          <a:ea typeface="+mn-ea"/>
                          <a:cs typeface="Times New Roman" pitchFamily="18" charset="0"/>
                        </a:rPr>
                        <a:t> (sugar)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r>
                        <a:rPr lang="en-US" sz="2000" b="0" i="0" kern="1200" baseline="0" dirty="0">
                          <a:solidFill>
                            <a:schemeClr val="tx1"/>
                          </a:solidFill>
                          <a:latin typeface="+mn-lt"/>
                          <a:ea typeface="+mn-ea"/>
                          <a:cs typeface="Times New Roman" pitchFamily="18" charset="0"/>
                        </a:rPr>
                        <a:t>Rasa Raj </a:t>
                      </a:r>
                      <a:r>
                        <a:rPr lang="en-US" sz="2000" b="0" i="0" kern="1200" baseline="0" dirty="0" err="1">
                          <a:solidFill>
                            <a:schemeClr val="tx1"/>
                          </a:solidFill>
                          <a:latin typeface="+mn-lt"/>
                          <a:ea typeface="+mn-ea"/>
                          <a:cs typeface="Times New Roman" pitchFamily="18" charset="0"/>
                        </a:rPr>
                        <a:t>Sundar</a:t>
                      </a:r>
                      <a:r>
                        <a:rPr lang="en-US" sz="2000" b="0" i="0" kern="1200" baseline="0" dirty="0">
                          <a:solidFill>
                            <a:schemeClr val="tx1"/>
                          </a:solidFill>
                          <a:latin typeface="+mn-lt"/>
                          <a:ea typeface="+mn-ea"/>
                          <a:cs typeface="Times New Roman" pitchFamily="18" charset="0"/>
                        </a:rPr>
                        <a:t>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extLst>
                  <a:ext uri="{0D108BD9-81ED-4DB2-BD59-A6C34878D82A}">
                    <a16:rowId xmlns:a16="http://schemas.microsoft.com/office/drawing/2014/main" val="10002"/>
                  </a:ext>
                </a:extLst>
              </a:tr>
              <a:tr h="915834">
                <a:tc>
                  <a:txBody>
                    <a:bodyPr/>
                    <a:lstStyle/>
                    <a:p>
                      <a:r>
                        <a:rPr lang="en-US" sz="2000" b="0" dirty="0">
                          <a:solidFill>
                            <a:schemeClr val="tx1"/>
                          </a:solidFill>
                          <a:latin typeface="+mn-lt"/>
                          <a:cs typeface="Times New Roman"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chemeClr val="tx1"/>
                          </a:solidFill>
                          <a:latin typeface="+mn-lt"/>
                          <a:ea typeface="+mn-ea"/>
                          <a:cs typeface="Times New Roman" pitchFamily="18" charset="0"/>
                        </a:rPr>
                        <a:t>Tamra</a:t>
                      </a:r>
                      <a:r>
                        <a:rPr lang="en-US" sz="2000" b="0" i="0" kern="1200" baseline="0" dirty="0">
                          <a:solidFill>
                            <a:schemeClr val="tx1"/>
                          </a:solidFill>
                          <a:latin typeface="+mn-lt"/>
                          <a:ea typeface="+mn-ea"/>
                          <a:cs typeface="Times New Roman" pitchFamily="18" charset="0"/>
                        </a:rPr>
                        <a:t> (Copper)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rgbClr val="FF0000"/>
                          </a:solidFill>
                          <a:latin typeface="+mn-lt"/>
                          <a:ea typeface="+mn-ea"/>
                          <a:cs typeface="Times New Roman" pitchFamily="18" charset="0"/>
                        </a:rPr>
                        <a:t>Dhaniyaka</a:t>
                      </a:r>
                      <a:r>
                        <a:rPr lang="en-US" sz="2000" b="0" i="0" kern="1200" baseline="0" dirty="0">
                          <a:solidFill>
                            <a:srgbClr val="FF0000"/>
                          </a:solidFill>
                          <a:latin typeface="+mn-lt"/>
                          <a:ea typeface="+mn-ea"/>
                          <a:cs typeface="Times New Roman" pitchFamily="18" charset="0"/>
                        </a:rPr>
                        <a:t> (Coriander) with </a:t>
                      </a:r>
                      <a:r>
                        <a:rPr lang="en-US" sz="2000" b="0" i="0" kern="1200" baseline="0" dirty="0" err="1">
                          <a:solidFill>
                            <a:srgbClr val="FF0000"/>
                          </a:solidFill>
                          <a:latin typeface="+mn-lt"/>
                          <a:ea typeface="+mn-ea"/>
                          <a:cs typeface="Times New Roman" pitchFamily="18" charset="0"/>
                        </a:rPr>
                        <a:t>sita</a:t>
                      </a:r>
                      <a:r>
                        <a:rPr lang="en-US" sz="2000" b="0" i="0" kern="1200" baseline="0" dirty="0">
                          <a:solidFill>
                            <a:srgbClr val="FF0000"/>
                          </a:solidFill>
                          <a:latin typeface="+mn-lt"/>
                          <a:ea typeface="+mn-ea"/>
                          <a:cs typeface="Times New Roman" pitchFamily="18" charset="0"/>
                        </a:rPr>
                        <a:t> (Sugar)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chemeClr val="tx1"/>
                          </a:solidFill>
                          <a:latin typeface="+mn-lt"/>
                          <a:ea typeface="+mn-ea"/>
                          <a:cs typeface="Times New Roman" pitchFamily="18" charset="0"/>
                        </a:rPr>
                        <a:t>Brihad</a:t>
                      </a:r>
                      <a:r>
                        <a:rPr lang="en-US" sz="2000" b="0" i="0" kern="1200" baseline="0" dirty="0">
                          <a:solidFill>
                            <a:schemeClr val="tx1"/>
                          </a:solidFill>
                          <a:latin typeface="+mn-lt"/>
                          <a:ea typeface="+mn-ea"/>
                          <a:cs typeface="Times New Roman" pitchFamily="18" charset="0"/>
                        </a:rPr>
                        <a:t> Rasa </a:t>
                      </a:r>
                      <a:r>
                        <a:rPr lang="en-US" sz="2000" b="0" i="0" kern="1200" baseline="0" dirty="0" err="1">
                          <a:solidFill>
                            <a:schemeClr val="tx1"/>
                          </a:solidFill>
                          <a:latin typeface="+mn-lt"/>
                          <a:ea typeface="+mn-ea"/>
                          <a:cs typeface="Times New Roman" pitchFamily="18" charset="0"/>
                        </a:rPr>
                        <a:t>Rajsindur</a:t>
                      </a:r>
                      <a:r>
                        <a:rPr lang="en-US" sz="2000" b="0" i="0" kern="1200" baseline="0" dirty="0">
                          <a:solidFill>
                            <a:schemeClr val="tx1"/>
                          </a:solidFill>
                          <a:latin typeface="+mn-lt"/>
                          <a:ea typeface="+mn-ea"/>
                          <a:cs typeface="Times New Roman"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extLst>
                  <a:ext uri="{0D108BD9-81ED-4DB2-BD59-A6C34878D82A}">
                    <a16:rowId xmlns:a16="http://schemas.microsoft.com/office/drawing/2014/main" val="10003"/>
                  </a:ext>
                </a:extLst>
              </a:tr>
              <a:tr h="1712207">
                <a:tc>
                  <a:txBody>
                    <a:bodyPr/>
                    <a:lstStyle/>
                    <a:p>
                      <a:r>
                        <a:rPr lang="en-US" sz="2000" b="0" dirty="0">
                          <a:solidFill>
                            <a:schemeClr val="tx1"/>
                          </a:solidFill>
                          <a:latin typeface="+mn-lt"/>
                          <a:cs typeface="Times New Roman" pitchFamily="18"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a:solidFill>
                            <a:schemeClr val="tx1"/>
                          </a:solidFill>
                          <a:latin typeface="+mn-lt"/>
                          <a:ea typeface="+mn-ea"/>
                          <a:cs typeface="Times New Roman" pitchFamily="18" charset="0"/>
                        </a:rPr>
                        <a:t>Naga (Lead)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rgbClr val="FF0000"/>
                          </a:solidFill>
                          <a:latin typeface="+mn-lt"/>
                          <a:ea typeface="+mn-ea"/>
                          <a:cs typeface="Times New Roman" pitchFamily="18" charset="0"/>
                        </a:rPr>
                        <a:t>Swarnabhasma</a:t>
                      </a:r>
                      <a:r>
                        <a:rPr lang="en-US" sz="2000" b="0" i="0" kern="1200" baseline="0" dirty="0">
                          <a:solidFill>
                            <a:srgbClr val="FF0000"/>
                          </a:solidFill>
                          <a:latin typeface="+mn-lt"/>
                          <a:ea typeface="+mn-ea"/>
                          <a:cs typeface="Times New Roman" pitchFamily="18" charset="0"/>
                        </a:rPr>
                        <a:t> (Gold ash) mix with </a:t>
                      </a:r>
                      <a:r>
                        <a:rPr lang="en-US" sz="2000" b="0" i="0" kern="1200" baseline="0" dirty="0" err="1">
                          <a:solidFill>
                            <a:srgbClr val="FF0000"/>
                          </a:solidFill>
                          <a:latin typeface="+mn-lt"/>
                          <a:ea typeface="+mn-ea"/>
                          <a:cs typeface="Times New Roman" pitchFamily="18" charset="0"/>
                        </a:rPr>
                        <a:t>Haritaki</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Termenila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chebula</a:t>
                      </a:r>
                      <a:r>
                        <a:rPr lang="en-US" sz="2000" b="0" i="0" kern="1200" baseline="0" dirty="0">
                          <a:solidFill>
                            <a:srgbClr val="FF0000"/>
                          </a:solidFill>
                          <a:latin typeface="+mn-lt"/>
                          <a:ea typeface="+mn-ea"/>
                          <a:cs typeface="Times New Roman" pitchFamily="18" charset="0"/>
                        </a:rPr>
                        <a:t>) and </a:t>
                      </a:r>
                      <a:r>
                        <a:rPr lang="en-US" sz="2000" b="0" i="0" kern="1200" baseline="0" dirty="0" err="1">
                          <a:solidFill>
                            <a:srgbClr val="FF0000"/>
                          </a:solidFill>
                          <a:latin typeface="+mn-lt"/>
                          <a:ea typeface="+mn-ea"/>
                          <a:cs typeface="Times New Roman" pitchFamily="18" charset="0"/>
                        </a:rPr>
                        <a:t>sita</a:t>
                      </a:r>
                      <a:r>
                        <a:rPr lang="en-US" sz="2000" b="0" i="0" kern="1200" baseline="0" dirty="0">
                          <a:solidFill>
                            <a:srgbClr val="FF0000"/>
                          </a:solidFill>
                          <a:latin typeface="+mn-lt"/>
                          <a:ea typeface="+mn-ea"/>
                          <a:cs typeface="Times New Roman" pitchFamily="18" charset="0"/>
                        </a:rPr>
                        <a:t> (Sugar)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tc>
                  <a:txBody>
                    <a:bodyPr/>
                    <a:lstStyle/>
                    <a:p>
                      <a:r>
                        <a:rPr lang="en-US" sz="2000" b="0" i="0" kern="1200" baseline="0" dirty="0">
                          <a:solidFill>
                            <a:schemeClr val="tx1"/>
                          </a:solidFill>
                          <a:latin typeface="+mn-lt"/>
                          <a:ea typeface="+mn-ea"/>
                          <a:cs typeface="Times New Roman" pitchFamily="18" charset="0"/>
                        </a:rPr>
                        <a:t>Rasa Raj </a:t>
                      </a:r>
                      <a:r>
                        <a:rPr lang="en-US" sz="2000" b="0" i="0" kern="1200" baseline="0" dirty="0" err="1">
                          <a:solidFill>
                            <a:schemeClr val="tx1"/>
                          </a:solidFill>
                          <a:latin typeface="+mn-lt"/>
                          <a:ea typeface="+mn-ea"/>
                          <a:cs typeface="Times New Roman" pitchFamily="18" charset="0"/>
                        </a:rPr>
                        <a:t>Sundar</a:t>
                      </a:r>
                      <a:r>
                        <a:rPr lang="en-US" sz="2000" b="0" i="0" kern="1200" baseline="0" dirty="0">
                          <a:solidFill>
                            <a:schemeClr val="tx1"/>
                          </a:solidFill>
                          <a:latin typeface="+mn-lt"/>
                          <a:ea typeface="+mn-ea"/>
                          <a:cs typeface="Times New Roman" pitchFamily="18" charset="0"/>
                        </a:rPr>
                        <a:t>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tcPr>
                </a:tc>
                <a:extLst>
                  <a:ext uri="{0D108BD9-81ED-4DB2-BD59-A6C34878D82A}">
                    <a16:rowId xmlns:a16="http://schemas.microsoft.com/office/drawing/2014/main" val="10004"/>
                  </a:ext>
                </a:extLst>
              </a:tr>
            </a:tbl>
          </a:graphicData>
        </a:graphic>
      </p:graphicFrame>
      <p:sp>
        <p:nvSpPr>
          <p:cNvPr id="3" name="Date Placeholder 2"/>
          <p:cNvSpPr>
            <a:spLocks noGrp="1"/>
          </p:cNvSpPr>
          <p:nvPr>
            <p:ph type="dt" sz="half" idx="10"/>
          </p:nvPr>
        </p:nvSpPr>
        <p:spPr/>
        <p:txBody>
          <a:bodyPr/>
          <a:lstStyle/>
          <a:p>
            <a:fld id="{9DBC4455-DC6F-49D1-8167-DD6F3C64E2DF}" type="datetime1">
              <a:rPr lang="en-US" smtClean="0"/>
              <a:pPr/>
              <a:t>9/3/2024</a:t>
            </a:fld>
            <a:endParaRPr lang="en-US"/>
          </a:p>
        </p:txBody>
      </p:sp>
      <p:sp>
        <p:nvSpPr>
          <p:cNvPr id="5" name="Slide Number Placeholder 4"/>
          <p:cNvSpPr>
            <a:spLocks noGrp="1"/>
          </p:cNvSpPr>
          <p:nvPr>
            <p:ph type="sldNum" sz="quarter" idx="12"/>
          </p:nvPr>
        </p:nvSpPr>
        <p:spPr/>
        <p:txBody>
          <a:bodyPr/>
          <a:lstStyle/>
          <a:p>
            <a:fld id="{BF857A6B-852F-4346-81FC-F3E4E797F7F9}" type="slidenum">
              <a:rPr lang="en-US" smtClean="0"/>
              <a:pPr/>
              <a:t>73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228600"/>
          <a:ext cx="8305800" cy="6423134"/>
        </p:xfrm>
        <a:graphic>
          <a:graphicData uri="http://schemas.openxmlformats.org/drawingml/2006/table">
            <a:tbl>
              <a:tblPr firstRow="1" bandRow="1">
                <a:tableStyleId>{16D9F66E-5EB9-4882-86FB-DCBF35E3C3E4}</a:tableStyleId>
              </a:tblPr>
              <a:tblGrid>
                <a:gridCol w="1295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762250">
                  <a:extLst>
                    <a:ext uri="{9D8B030D-6E8A-4147-A177-3AD203B41FA5}">
                      <a16:colId xmlns:a16="http://schemas.microsoft.com/office/drawing/2014/main" val="20002"/>
                    </a:ext>
                  </a:extLst>
                </a:gridCol>
                <a:gridCol w="2190750">
                  <a:extLst>
                    <a:ext uri="{9D8B030D-6E8A-4147-A177-3AD203B41FA5}">
                      <a16:colId xmlns:a16="http://schemas.microsoft.com/office/drawing/2014/main" val="20003"/>
                    </a:ext>
                  </a:extLst>
                </a:gridCol>
              </a:tblGrid>
              <a:tr h="1156799">
                <a:tc>
                  <a:txBody>
                    <a:bodyPr/>
                    <a:lstStyle/>
                    <a:p>
                      <a:r>
                        <a:rPr lang="en-US" sz="2000" b="0" u="none" kern="1200" baseline="0" dirty="0">
                          <a:solidFill>
                            <a:schemeClr val="tx1"/>
                          </a:solidFill>
                          <a:latin typeface="+mn-lt"/>
                          <a:ea typeface="+mn-ea"/>
                          <a:cs typeface="Times New Roman" pitchFamily="18" charset="0"/>
                        </a:rPr>
                        <a:t>5 	</a:t>
                      </a:r>
                      <a:endParaRPr lang="en-US" sz="2000" b="0" i="1" u="none" kern="1200" baseline="0" dirty="0">
                        <a:solidFill>
                          <a:schemeClr val="tx1"/>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chemeClr val="tx1"/>
                          </a:solidFill>
                          <a:latin typeface="+mn-lt"/>
                          <a:ea typeface="+mn-ea"/>
                          <a:cs typeface="Times New Roman" pitchFamily="18" charset="0"/>
                        </a:rPr>
                        <a:t>Vanga</a:t>
                      </a:r>
                      <a:r>
                        <a:rPr lang="en-US" sz="2000" b="0" i="0" u="none" kern="1200" baseline="0" dirty="0">
                          <a:solidFill>
                            <a:schemeClr val="tx1"/>
                          </a:solidFill>
                          <a:latin typeface="+mn-lt"/>
                          <a:ea typeface="+mn-ea"/>
                          <a:cs typeface="Times New Roman" pitchFamily="18" charset="0"/>
                        </a:rPr>
                        <a:t> (Tin)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rgbClr val="FF0000"/>
                          </a:solidFill>
                          <a:latin typeface="+mn-lt"/>
                          <a:ea typeface="+mn-ea"/>
                          <a:cs typeface="Times New Roman" pitchFamily="18" charset="0"/>
                        </a:rPr>
                        <a:t>Meshringi</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Gymnema</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sylvestre</a:t>
                      </a:r>
                      <a:r>
                        <a:rPr lang="en-US" sz="2000" b="0" i="0" u="none" kern="1200" baseline="0" dirty="0">
                          <a:solidFill>
                            <a:srgbClr val="FF0000"/>
                          </a:solidFill>
                          <a:latin typeface="+mn-lt"/>
                          <a:ea typeface="+mn-ea"/>
                          <a:cs typeface="Times New Roman" pitchFamily="18" charset="0"/>
                        </a:rPr>
                        <a:t>) with </a:t>
                      </a:r>
                      <a:r>
                        <a:rPr lang="en-US" sz="2000" b="0" i="0" u="none" kern="1200" baseline="0" dirty="0" err="1">
                          <a:solidFill>
                            <a:srgbClr val="FF0000"/>
                          </a:solidFill>
                          <a:latin typeface="+mn-lt"/>
                          <a:ea typeface="+mn-ea"/>
                          <a:cs typeface="Times New Roman" pitchFamily="18" charset="0"/>
                        </a:rPr>
                        <a:t>sita</a:t>
                      </a:r>
                      <a:r>
                        <a:rPr lang="en-US" sz="2000" b="0" i="0" u="none" kern="1200" baseline="0" dirty="0">
                          <a:solidFill>
                            <a:srgbClr val="FF0000"/>
                          </a:solidFill>
                          <a:latin typeface="+mn-lt"/>
                          <a:ea typeface="+mn-ea"/>
                          <a:cs typeface="Times New Roman" pitchFamily="18" charset="0"/>
                        </a:rPr>
                        <a:t> (Sugar) </a:t>
                      </a:r>
                      <a:endParaRPr lang="en-US" sz="2000" b="0" i="0" u="none"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a:solidFill>
                            <a:schemeClr val="tx1"/>
                          </a:solidFill>
                          <a:latin typeface="+mn-lt"/>
                          <a:ea typeface="+mn-ea"/>
                          <a:cs typeface="Times New Roman" pitchFamily="18" charset="0"/>
                        </a:rPr>
                        <a:t>Rasa </a:t>
                      </a:r>
                      <a:r>
                        <a:rPr lang="en-US" sz="2000" b="0" i="0" u="none" kern="1200" baseline="0" dirty="0" err="1">
                          <a:solidFill>
                            <a:schemeClr val="tx1"/>
                          </a:solidFill>
                          <a:latin typeface="+mn-lt"/>
                          <a:ea typeface="+mn-ea"/>
                          <a:cs typeface="Times New Roman" pitchFamily="18" charset="0"/>
                        </a:rPr>
                        <a:t>Rajsundar</a:t>
                      </a:r>
                      <a:r>
                        <a:rPr lang="en-US" sz="2000" b="0" i="0" u="none" kern="1200" baseline="0" dirty="0">
                          <a:solidFill>
                            <a:schemeClr val="tx1"/>
                          </a:solidFill>
                          <a:latin typeface="+mn-lt"/>
                          <a:ea typeface="+mn-ea"/>
                          <a:cs typeface="Times New Roman" pitchFamily="18" charset="0"/>
                        </a:rPr>
                        <a:t>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extLst>
                  <a:ext uri="{0D108BD9-81ED-4DB2-BD59-A6C34878D82A}">
                    <a16:rowId xmlns:a16="http://schemas.microsoft.com/office/drawing/2014/main" val="10000"/>
                  </a:ext>
                </a:extLst>
              </a:tr>
              <a:tr h="897969">
                <a:tc>
                  <a:txBody>
                    <a:bodyPr/>
                    <a:lstStyle/>
                    <a:p>
                      <a:r>
                        <a:rPr lang="pt-BR" sz="2000" b="0" u="none" kern="1200" baseline="0" dirty="0">
                          <a:solidFill>
                            <a:schemeClr val="tx1"/>
                          </a:solidFill>
                          <a:latin typeface="+mn-lt"/>
                          <a:ea typeface="+mn-ea"/>
                          <a:cs typeface="Times New Roman" pitchFamily="18" charset="0"/>
                        </a:rPr>
                        <a:t>6 </a:t>
                      </a:r>
                      <a:endParaRPr lang="en-US" sz="2000" b="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pt-BR" sz="2000" b="0" i="0" u="none" kern="1200" baseline="0" dirty="0">
                          <a:solidFill>
                            <a:schemeClr val="tx1"/>
                          </a:solidFill>
                          <a:latin typeface="+mn-lt"/>
                          <a:ea typeface="+mn-ea"/>
                          <a:cs typeface="Times New Roman" pitchFamily="18" charset="0"/>
                        </a:rPr>
                        <a:t>Hartala (As2S3)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pt-BR" sz="2000" b="0" i="0" u="none" kern="1200" baseline="0" dirty="0">
                          <a:solidFill>
                            <a:srgbClr val="FF0000"/>
                          </a:solidFill>
                          <a:latin typeface="+mn-lt"/>
                          <a:ea typeface="+mn-ea"/>
                          <a:cs typeface="Times New Roman" pitchFamily="18" charset="0"/>
                        </a:rPr>
                        <a:t>Jeerak (Carum carvi) with sita (Sugar)</a:t>
                      </a:r>
                      <a:endParaRPr lang="en-US" sz="2000" b="0" i="0" u="none"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pt-BR" sz="2000" b="0" i="0" u="none" kern="1200" baseline="0" dirty="0">
                          <a:solidFill>
                            <a:schemeClr val="tx1"/>
                          </a:solidFill>
                          <a:latin typeface="+mn-lt"/>
                          <a:ea typeface="+mn-ea"/>
                          <a:cs typeface="Times New Roman" pitchFamily="18" charset="0"/>
                        </a:rPr>
                        <a:t>Rasa Rajsundar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extLst>
                  <a:ext uri="{0D108BD9-81ED-4DB2-BD59-A6C34878D82A}">
                    <a16:rowId xmlns:a16="http://schemas.microsoft.com/office/drawing/2014/main" val="10001"/>
                  </a:ext>
                </a:extLst>
              </a:tr>
              <a:tr h="8979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u="none" kern="1200" baseline="0" dirty="0">
                          <a:solidFill>
                            <a:schemeClr val="tx1"/>
                          </a:solidFill>
                          <a:latin typeface="+mn-lt"/>
                          <a:ea typeface="+mn-ea"/>
                          <a:cs typeface="Times New Roman" pitchFamily="18" charset="0"/>
                        </a:rPr>
                        <a:t>7 	</a:t>
                      </a:r>
                      <a:endParaRPr lang="en-US" sz="2000" b="0" i="1" u="none" kern="1200" baseline="0" dirty="0">
                        <a:solidFill>
                          <a:schemeClr val="tx1"/>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chemeClr val="tx1"/>
                          </a:solidFill>
                          <a:latin typeface="+mn-lt"/>
                          <a:ea typeface="+mn-ea"/>
                          <a:cs typeface="Times New Roman" pitchFamily="18" charset="0"/>
                        </a:rPr>
                        <a:t>Manhashila</a:t>
                      </a:r>
                      <a:r>
                        <a:rPr lang="en-US" sz="2000" b="0" i="0" u="none" kern="1200" baseline="0" dirty="0">
                          <a:solidFill>
                            <a:schemeClr val="tx1"/>
                          </a:solidFill>
                          <a:latin typeface="+mn-lt"/>
                          <a:ea typeface="+mn-ea"/>
                          <a:cs typeface="Times New Roman" pitchFamily="18" charset="0"/>
                        </a:rPr>
                        <a:t> (As2S2)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a:solidFill>
                            <a:srgbClr val="FF0000"/>
                          </a:solidFill>
                          <a:latin typeface="+mn-lt"/>
                          <a:ea typeface="+mn-ea"/>
                          <a:cs typeface="Times New Roman" pitchFamily="18" charset="0"/>
                        </a:rPr>
                        <a:t>Cow’s milk with </a:t>
                      </a:r>
                      <a:r>
                        <a:rPr lang="en-US" sz="2000" b="0" i="0" u="none" kern="1200" baseline="0" dirty="0">
                          <a:ln w="3175">
                            <a:solidFill>
                              <a:schemeClr val="tx1"/>
                            </a:solidFill>
                          </a:ln>
                          <a:solidFill>
                            <a:srgbClr val="FF0000"/>
                          </a:solidFill>
                          <a:latin typeface="+mn-lt"/>
                          <a:ea typeface="+mn-ea"/>
                          <a:cs typeface="Times New Roman" pitchFamily="18" charset="0"/>
                        </a:rPr>
                        <a:t>Honey</a:t>
                      </a:r>
                      <a:r>
                        <a:rPr lang="en-US" sz="2000" b="0" i="0" u="none" kern="1200" baseline="0" dirty="0">
                          <a:solidFill>
                            <a:srgbClr val="FF0000"/>
                          </a:solidFill>
                          <a:latin typeface="+mn-lt"/>
                          <a:ea typeface="+mn-ea"/>
                          <a:cs typeface="Times New Roman" pitchFamily="18" charset="0"/>
                        </a:rPr>
                        <a:t> </a:t>
                      </a:r>
                      <a:endParaRPr lang="en-US" sz="2000" b="0" i="0" u="none"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a:solidFill>
                            <a:schemeClr val="tx1"/>
                          </a:solidFill>
                          <a:latin typeface="+mn-lt"/>
                          <a:ea typeface="+mn-ea"/>
                          <a:cs typeface="Times New Roman" pitchFamily="18" charset="0"/>
                        </a:rPr>
                        <a:t>Rasa </a:t>
                      </a:r>
                      <a:r>
                        <a:rPr lang="en-US" sz="2000" b="0" i="0" u="none" kern="1200" baseline="0" dirty="0" err="1">
                          <a:solidFill>
                            <a:schemeClr val="tx1"/>
                          </a:solidFill>
                          <a:latin typeface="+mn-lt"/>
                          <a:ea typeface="+mn-ea"/>
                          <a:cs typeface="Times New Roman" pitchFamily="18" charset="0"/>
                        </a:rPr>
                        <a:t>Taringini</a:t>
                      </a:r>
                      <a:r>
                        <a:rPr lang="en-US" sz="2000" b="0" i="0" u="none" kern="1200" baseline="0" dirty="0">
                          <a:solidFill>
                            <a:schemeClr val="tx1"/>
                          </a:solidFill>
                          <a:latin typeface="+mn-lt"/>
                          <a:ea typeface="+mn-ea"/>
                          <a:cs typeface="Times New Roman" pitchFamily="18" charset="0"/>
                        </a:rPr>
                        <a:t>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extLst>
                  <a:ext uri="{0D108BD9-81ED-4DB2-BD59-A6C34878D82A}">
                    <a16:rowId xmlns:a16="http://schemas.microsoft.com/office/drawing/2014/main" val="10002"/>
                  </a:ext>
                </a:extLst>
              </a:tr>
              <a:tr h="806254">
                <a:tc>
                  <a:txBody>
                    <a:bodyPr/>
                    <a:lstStyle/>
                    <a:p>
                      <a:r>
                        <a:rPr lang="en-US" sz="2000" b="0" u="none" kern="1200" baseline="0" dirty="0">
                          <a:solidFill>
                            <a:schemeClr val="tx1"/>
                          </a:solidFill>
                          <a:latin typeface="+mn-lt"/>
                          <a:ea typeface="+mn-ea"/>
                          <a:cs typeface="Times New Roman" pitchFamily="18" charset="0"/>
                        </a:rPr>
                        <a:t>8 </a:t>
                      </a:r>
                      <a:endParaRPr lang="en-US" sz="2000" b="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chemeClr val="tx1"/>
                          </a:solidFill>
                          <a:latin typeface="+mn-lt"/>
                          <a:ea typeface="+mn-ea"/>
                          <a:cs typeface="Times New Roman" pitchFamily="18" charset="0"/>
                        </a:rPr>
                        <a:t>Abhrak</a:t>
                      </a:r>
                      <a:r>
                        <a:rPr lang="en-US" sz="2000" b="0" i="0" u="none" kern="1200" baseline="0" dirty="0">
                          <a:solidFill>
                            <a:schemeClr val="tx1"/>
                          </a:solidFill>
                          <a:latin typeface="+mn-lt"/>
                          <a:ea typeface="+mn-ea"/>
                          <a:cs typeface="Times New Roman" pitchFamily="18" charset="0"/>
                        </a:rPr>
                        <a:t> (</a:t>
                      </a:r>
                      <a:r>
                        <a:rPr lang="en-US" sz="2000" b="0" i="0" u="none" kern="1200" baseline="0" dirty="0" err="1">
                          <a:solidFill>
                            <a:schemeClr val="tx1"/>
                          </a:solidFill>
                          <a:latin typeface="+mn-lt"/>
                          <a:ea typeface="+mn-ea"/>
                          <a:cs typeface="Times New Roman" pitchFamily="18" charset="0"/>
                        </a:rPr>
                        <a:t>Biotite</a:t>
                      </a:r>
                      <a:r>
                        <a:rPr lang="en-US" sz="2000" b="0" i="0" u="none" kern="1200" baseline="0" dirty="0">
                          <a:solidFill>
                            <a:schemeClr val="tx1"/>
                          </a:solidFill>
                          <a:latin typeface="+mn-lt"/>
                          <a:ea typeface="+mn-ea"/>
                          <a:cs typeface="Times New Roman" pitchFamily="18" charset="0"/>
                        </a:rPr>
                        <a:t>)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rgbClr val="FF0000"/>
                          </a:solidFill>
                          <a:latin typeface="+mn-lt"/>
                          <a:ea typeface="+mn-ea"/>
                          <a:cs typeface="Times New Roman" pitchFamily="18" charset="0"/>
                        </a:rPr>
                        <a:t>Atisi</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Beej</a:t>
                      </a:r>
                      <a:r>
                        <a:rPr lang="en-US" sz="2000" b="0" i="0" u="none" kern="1200" baseline="0" dirty="0">
                          <a:solidFill>
                            <a:srgbClr val="FF0000"/>
                          </a:solidFill>
                          <a:latin typeface="+mn-lt"/>
                          <a:ea typeface="+mn-ea"/>
                          <a:cs typeface="Times New Roman" pitchFamily="18" charset="0"/>
                        </a:rPr>
                        <a:t> </a:t>
                      </a:r>
                      <a:endParaRPr lang="en-US" sz="2000" b="0" i="0" u="none"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a:solidFill>
                            <a:schemeClr val="tx1"/>
                          </a:solidFill>
                          <a:latin typeface="+mn-lt"/>
                          <a:ea typeface="+mn-ea"/>
                          <a:cs typeface="Times New Roman" pitchFamily="18" charset="0"/>
                        </a:rPr>
                        <a:t>Rasa </a:t>
                      </a:r>
                      <a:r>
                        <a:rPr lang="en-US" sz="2000" b="0" i="0" u="none" kern="1200" baseline="0" dirty="0" err="1">
                          <a:solidFill>
                            <a:schemeClr val="tx1"/>
                          </a:solidFill>
                          <a:latin typeface="+mn-lt"/>
                          <a:ea typeface="+mn-ea"/>
                          <a:cs typeface="Times New Roman" pitchFamily="18" charset="0"/>
                        </a:rPr>
                        <a:t>Jalnidhi</a:t>
                      </a:r>
                      <a:r>
                        <a:rPr lang="en-US" sz="2000" b="0" i="0" u="none" kern="1200" baseline="0" dirty="0">
                          <a:solidFill>
                            <a:schemeClr val="tx1"/>
                          </a:solidFill>
                          <a:latin typeface="+mn-lt"/>
                          <a:ea typeface="+mn-ea"/>
                          <a:cs typeface="Times New Roman" pitchFamily="18" charset="0"/>
                        </a:rPr>
                        <a:t>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extLst>
                  <a:ext uri="{0D108BD9-81ED-4DB2-BD59-A6C34878D82A}">
                    <a16:rowId xmlns:a16="http://schemas.microsoft.com/office/drawing/2014/main" val="10003"/>
                  </a:ext>
                </a:extLst>
              </a:tr>
              <a:tr h="1156799">
                <a:tc>
                  <a:txBody>
                    <a:bodyPr/>
                    <a:lstStyle/>
                    <a:p>
                      <a:r>
                        <a:rPr lang="en-US" sz="2000" b="0" u="none" kern="1200" baseline="0" dirty="0">
                          <a:solidFill>
                            <a:schemeClr val="tx1"/>
                          </a:solidFill>
                          <a:latin typeface="+mn-lt"/>
                          <a:ea typeface="+mn-ea"/>
                          <a:cs typeface="Times New Roman" pitchFamily="18" charset="0"/>
                        </a:rPr>
                        <a:t>9</a:t>
                      </a:r>
                      <a:endParaRPr lang="en-US" sz="2000" b="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chemeClr val="tx1"/>
                          </a:solidFill>
                          <a:latin typeface="+mn-lt"/>
                          <a:ea typeface="+mn-ea"/>
                          <a:cs typeface="Times New Roman" pitchFamily="18" charset="0"/>
                        </a:rPr>
                        <a:t>Vimal</a:t>
                      </a:r>
                      <a:r>
                        <a:rPr lang="en-US" sz="2000" b="0" i="0" u="none" kern="1200" baseline="0" dirty="0">
                          <a:solidFill>
                            <a:schemeClr val="tx1"/>
                          </a:solidFill>
                          <a:latin typeface="+mn-lt"/>
                          <a:ea typeface="+mn-ea"/>
                          <a:cs typeface="Times New Roman" pitchFamily="18" charset="0"/>
                        </a:rPr>
                        <a:t> (Iron Pyrite)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rgbClr val="FF0000"/>
                          </a:solidFill>
                          <a:latin typeface="+mn-lt"/>
                          <a:ea typeface="+mn-ea"/>
                          <a:cs typeface="Times New Roman" pitchFamily="18" charset="0"/>
                        </a:rPr>
                        <a:t>Meshringi</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Gymnemasylvestre</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wih</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sita</a:t>
                      </a:r>
                      <a:r>
                        <a:rPr lang="en-US" sz="2000" b="0" i="0" u="none" kern="1200" baseline="0" dirty="0">
                          <a:solidFill>
                            <a:srgbClr val="FF0000"/>
                          </a:solidFill>
                          <a:latin typeface="+mn-lt"/>
                          <a:ea typeface="+mn-ea"/>
                          <a:cs typeface="Times New Roman" pitchFamily="18" charset="0"/>
                        </a:rPr>
                        <a:t> </a:t>
                      </a:r>
                      <a:endParaRPr lang="en-US" sz="2000" b="0" i="0" u="none"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kern="1200" baseline="0" dirty="0" err="1">
                          <a:solidFill>
                            <a:schemeClr val="tx1"/>
                          </a:solidFill>
                          <a:latin typeface="+mn-lt"/>
                          <a:ea typeface="+mn-ea"/>
                          <a:cs typeface="Times New Roman" pitchFamily="18" charset="0"/>
                        </a:rPr>
                        <a:t>Brihad</a:t>
                      </a:r>
                      <a:r>
                        <a:rPr lang="en-US" sz="2000" b="0" i="0" u="none" kern="1200" baseline="0" dirty="0">
                          <a:solidFill>
                            <a:schemeClr val="tx1"/>
                          </a:solidFill>
                          <a:latin typeface="+mn-lt"/>
                          <a:ea typeface="+mn-ea"/>
                          <a:cs typeface="Times New Roman" pitchFamily="18" charset="0"/>
                        </a:rPr>
                        <a:t> Rasa </a:t>
                      </a:r>
                      <a:r>
                        <a:rPr lang="en-US" sz="2000" b="0" i="0" u="none" kern="1200" baseline="0" dirty="0" err="1">
                          <a:solidFill>
                            <a:schemeClr val="tx1"/>
                          </a:solidFill>
                          <a:latin typeface="+mn-lt"/>
                          <a:ea typeface="+mn-ea"/>
                          <a:cs typeface="Times New Roman" pitchFamily="18" charset="0"/>
                        </a:rPr>
                        <a:t>Rajsundar</a:t>
                      </a:r>
                      <a:r>
                        <a:rPr lang="en-US" sz="2000" b="0" i="0" u="none" kern="1200" baseline="0" dirty="0">
                          <a:solidFill>
                            <a:schemeClr val="tx1"/>
                          </a:solidFill>
                          <a:latin typeface="+mn-lt"/>
                          <a:ea typeface="+mn-ea"/>
                          <a:cs typeface="Times New Roman"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extLst>
                  <a:ext uri="{0D108BD9-81ED-4DB2-BD59-A6C34878D82A}">
                    <a16:rowId xmlns:a16="http://schemas.microsoft.com/office/drawing/2014/main" val="10004"/>
                  </a:ext>
                </a:extLst>
              </a:tr>
              <a:tr h="15073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1" u="none" kern="1200" baseline="0" dirty="0">
                          <a:solidFill>
                            <a:schemeClr val="tx1"/>
                          </a:solidFill>
                          <a:latin typeface="+mn-lt"/>
                          <a:ea typeface="+mn-ea"/>
                          <a:cs typeface="Times New Roman" pitchFamily="18" charset="0"/>
                        </a:rPr>
                        <a:t>10		</a:t>
                      </a:r>
                    </a:p>
                    <a:p>
                      <a:endParaRPr lang="en-US" sz="2000" b="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solidFill>
                            <a:schemeClr val="tx1"/>
                          </a:solidFill>
                          <a:latin typeface="+mn-lt"/>
                          <a:ea typeface="+mn-ea"/>
                          <a:cs typeface="Times New Roman" pitchFamily="18" charset="0"/>
                        </a:rPr>
                        <a:t>Makshik</a:t>
                      </a:r>
                      <a:r>
                        <a:rPr lang="en-US" sz="2000" b="0" i="0" u="none" kern="1200" baseline="0" dirty="0">
                          <a:solidFill>
                            <a:schemeClr val="tx1"/>
                          </a:solidFill>
                          <a:latin typeface="+mn-lt"/>
                          <a:ea typeface="+mn-ea"/>
                          <a:cs typeface="Times New Roman" pitchFamily="18" charset="0"/>
                        </a:rPr>
                        <a:t> (Copper Pyrite) 	</a:t>
                      </a:r>
                      <a:endParaRPr lang="en-US" sz="2000" b="0" i="0" u="none"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r>
                        <a:rPr lang="en-US" sz="2000" b="0" i="0" u="none" kern="1200" baseline="0" dirty="0" err="1">
                          <a:ln>
                            <a:solidFill>
                              <a:srgbClr val="00B050"/>
                            </a:solidFill>
                          </a:ln>
                          <a:solidFill>
                            <a:srgbClr val="FF0000"/>
                          </a:solidFill>
                          <a:latin typeface="+mn-lt"/>
                          <a:ea typeface="+mn-ea"/>
                          <a:cs typeface="Times New Roman" pitchFamily="18" charset="0"/>
                        </a:rPr>
                        <a:t>Kullatha</a:t>
                      </a:r>
                      <a:r>
                        <a:rPr lang="en-US" sz="2000" b="0" i="0" u="none" kern="1200" baseline="0" dirty="0">
                          <a:ln>
                            <a:solidFill>
                              <a:srgbClr val="00B050"/>
                            </a:solidFill>
                          </a:ln>
                          <a:solidFill>
                            <a:srgbClr val="FF0000"/>
                          </a:solidFill>
                          <a:latin typeface="+mn-lt"/>
                          <a:ea typeface="+mn-ea"/>
                          <a:cs typeface="Times New Roman" pitchFamily="18" charset="0"/>
                        </a:rPr>
                        <a:t> </a:t>
                      </a:r>
                      <a:r>
                        <a:rPr lang="en-US" sz="2000" b="0" i="0" u="none" kern="1200" baseline="0" dirty="0" err="1">
                          <a:ln>
                            <a:solidFill>
                              <a:srgbClr val="00B050"/>
                            </a:solidFill>
                          </a:ln>
                          <a:solidFill>
                            <a:srgbClr val="FF0000"/>
                          </a:solidFill>
                          <a:latin typeface="+mn-lt"/>
                          <a:ea typeface="+mn-ea"/>
                          <a:cs typeface="Times New Roman" pitchFamily="18" charset="0"/>
                        </a:rPr>
                        <a:t>kwatha</a:t>
                      </a:r>
                      <a:r>
                        <a:rPr lang="en-US" sz="2000" b="0" i="0" u="none" kern="1200" baseline="0" dirty="0">
                          <a:ln>
                            <a:solidFill>
                              <a:srgbClr val="00B050"/>
                            </a:solidFill>
                          </a:ln>
                          <a:solidFill>
                            <a:srgbClr val="FF0000"/>
                          </a:solidFill>
                          <a:latin typeface="+mn-lt"/>
                          <a:ea typeface="+mn-ea"/>
                          <a:cs typeface="Times New Roman" pitchFamily="18" charset="0"/>
                        </a:rPr>
                        <a:t> </a:t>
                      </a:r>
                      <a:r>
                        <a:rPr lang="en-US" sz="2000" b="0" i="0" u="none" kern="1200" baseline="0" dirty="0">
                          <a:solidFill>
                            <a:srgbClr val="FF0000"/>
                          </a:solidFill>
                          <a:latin typeface="+mn-lt"/>
                          <a:ea typeface="+mn-ea"/>
                          <a:cs typeface="Times New Roman" pitchFamily="18" charset="0"/>
                        </a:rPr>
                        <a:t>(</a:t>
                      </a:r>
                      <a:r>
                        <a:rPr lang="en-US" sz="2000" b="0" i="0" u="none" kern="1200" baseline="0" dirty="0" err="1">
                          <a:solidFill>
                            <a:srgbClr val="FF0000"/>
                          </a:solidFill>
                          <a:latin typeface="+mn-lt"/>
                          <a:ea typeface="+mn-ea"/>
                          <a:cs typeface="Times New Roman" pitchFamily="18" charset="0"/>
                        </a:rPr>
                        <a:t>Dolichus</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biflorus</a:t>
                      </a:r>
                      <a:r>
                        <a:rPr lang="en-US" sz="2000" b="0" i="0" u="none" kern="1200" baseline="0" dirty="0">
                          <a:solidFill>
                            <a:srgbClr val="FF0000"/>
                          </a:solidFill>
                          <a:latin typeface="+mn-lt"/>
                          <a:ea typeface="+mn-ea"/>
                          <a:cs typeface="Times New Roman" pitchFamily="18" charset="0"/>
                        </a:rPr>
                        <a:t>) and </a:t>
                      </a:r>
                      <a:r>
                        <a:rPr lang="en-US" sz="2000" b="0" i="0" u="none" kern="1200" baseline="0" dirty="0" err="1">
                          <a:solidFill>
                            <a:srgbClr val="FF0000"/>
                          </a:solidFill>
                          <a:latin typeface="+mn-lt"/>
                          <a:ea typeface="+mn-ea"/>
                          <a:cs typeface="Times New Roman" pitchFamily="18" charset="0"/>
                        </a:rPr>
                        <a:t>Dadima</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Kwatha</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Punica</a:t>
                      </a:r>
                      <a:r>
                        <a:rPr lang="en-US" sz="2000" b="0" i="0" u="none" kern="1200" baseline="0" dirty="0">
                          <a:solidFill>
                            <a:srgbClr val="FF0000"/>
                          </a:solidFill>
                          <a:latin typeface="+mn-lt"/>
                          <a:ea typeface="+mn-ea"/>
                          <a:cs typeface="Times New Roman" pitchFamily="18" charset="0"/>
                        </a:rPr>
                        <a:t> </a:t>
                      </a:r>
                      <a:r>
                        <a:rPr lang="en-US" sz="2000" b="0" i="0" u="none" kern="1200" baseline="0" dirty="0" err="1">
                          <a:solidFill>
                            <a:srgbClr val="FF0000"/>
                          </a:solidFill>
                          <a:latin typeface="+mn-lt"/>
                          <a:ea typeface="+mn-ea"/>
                          <a:cs typeface="Times New Roman" pitchFamily="18" charset="0"/>
                        </a:rPr>
                        <a:t>granatum</a:t>
                      </a:r>
                      <a:r>
                        <a:rPr lang="en-US" sz="2000" b="0" i="0" u="none" kern="1200" baseline="0" dirty="0">
                          <a:solidFill>
                            <a:srgbClr val="FF0000"/>
                          </a:solidFill>
                          <a:latin typeface="+mn-lt"/>
                          <a:ea typeface="+mn-ea"/>
                          <a:cs typeface="Times New Roman" pitchFamily="18" charset="0"/>
                        </a:rPr>
                        <a:t>) </a:t>
                      </a:r>
                      <a:endParaRPr lang="en-US" sz="2000" b="0" i="0" u="none"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kern="1200" baseline="0" dirty="0" err="1">
                          <a:solidFill>
                            <a:schemeClr val="tx1"/>
                          </a:solidFill>
                          <a:latin typeface="+mn-lt"/>
                          <a:ea typeface="+mn-ea"/>
                          <a:cs typeface="Times New Roman" pitchFamily="18" charset="0"/>
                        </a:rPr>
                        <a:t>Brihad</a:t>
                      </a:r>
                      <a:r>
                        <a:rPr lang="en-US" sz="2000" b="0" i="0" u="none" kern="1200" baseline="0" dirty="0">
                          <a:solidFill>
                            <a:schemeClr val="tx1"/>
                          </a:solidFill>
                          <a:latin typeface="+mn-lt"/>
                          <a:ea typeface="+mn-ea"/>
                          <a:cs typeface="Times New Roman" pitchFamily="18" charset="0"/>
                        </a:rPr>
                        <a:t> Rasa </a:t>
                      </a:r>
                      <a:r>
                        <a:rPr lang="en-US" sz="2000" b="0" i="0" u="none" kern="1200" baseline="0" dirty="0" err="1">
                          <a:solidFill>
                            <a:schemeClr val="tx1"/>
                          </a:solidFill>
                          <a:latin typeface="+mn-lt"/>
                          <a:ea typeface="+mn-ea"/>
                          <a:cs typeface="Times New Roman" pitchFamily="18" charset="0"/>
                        </a:rPr>
                        <a:t>Rajsundar</a:t>
                      </a:r>
                      <a:endParaRPr lang="en-US" sz="2000" b="0" i="0" u="none" kern="1200" baseline="0" dirty="0">
                        <a:solidFill>
                          <a:schemeClr val="tx1"/>
                        </a:solidFill>
                        <a:latin typeface="+mn-lt"/>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tcPr>
                </a:tc>
                <a:extLst>
                  <a:ext uri="{0D108BD9-81ED-4DB2-BD59-A6C34878D82A}">
                    <a16:rowId xmlns:a16="http://schemas.microsoft.com/office/drawing/2014/main" val="10005"/>
                  </a:ext>
                </a:extLst>
              </a:tr>
            </a:tbl>
          </a:graphicData>
        </a:graphic>
      </p:graphicFrame>
      <p:sp>
        <p:nvSpPr>
          <p:cNvPr id="3" name="Date Placeholder 2"/>
          <p:cNvSpPr>
            <a:spLocks noGrp="1"/>
          </p:cNvSpPr>
          <p:nvPr>
            <p:ph type="dt" sz="half" idx="10"/>
          </p:nvPr>
        </p:nvSpPr>
        <p:spPr/>
        <p:txBody>
          <a:bodyPr/>
          <a:lstStyle/>
          <a:p>
            <a:fld id="{C4E80DAE-32B6-4FE8-803E-D26373E066BD}"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09600" y="381000"/>
          <a:ext cx="7848599" cy="5229268"/>
        </p:xfrm>
        <a:graphic>
          <a:graphicData uri="http://schemas.openxmlformats.org/drawingml/2006/table">
            <a:tbl>
              <a:tblPr firstRow="1" bandRow="1">
                <a:tableStyleId>{16D9F66E-5EB9-4882-86FB-DCBF35E3C3E4}</a:tableStyleId>
              </a:tblPr>
              <a:tblGrid>
                <a:gridCol w="597988">
                  <a:extLst>
                    <a:ext uri="{9D8B030D-6E8A-4147-A177-3AD203B41FA5}">
                      <a16:colId xmlns:a16="http://schemas.microsoft.com/office/drawing/2014/main" val="20000"/>
                    </a:ext>
                  </a:extLst>
                </a:gridCol>
                <a:gridCol w="1992049">
                  <a:extLst>
                    <a:ext uri="{9D8B030D-6E8A-4147-A177-3AD203B41FA5}">
                      <a16:colId xmlns:a16="http://schemas.microsoft.com/office/drawing/2014/main" val="20001"/>
                    </a:ext>
                  </a:extLst>
                </a:gridCol>
                <a:gridCol w="3374898">
                  <a:extLst>
                    <a:ext uri="{9D8B030D-6E8A-4147-A177-3AD203B41FA5}">
                      <a16:colId xmlns:a16="http://schemas.microsoft.com/office/drawing/2014/main" val="20002"/>
                    </a:ext>
                  </a:extLst>
                </a:gridCol>
                <a:gridCol w="1883664">
                  <a:extLst>
                    <a:ext uri="{9D8B030D-6E8A-4147-A177-3AD203B41FA5}">
                      <a16:colId xmlns:a16="http://schemas.microsoft.com/office/drawing/2014/main" val="20003"/>
                    </a:ext>
                  </a:extLst>
                </a:gridCol>
              </a:tblGrid>
              <a:tr h="778855">
                <a:tc>
                  <a:txBody>
                    <a:bodyPr/>
                    <a:lstStyle/>
                    <a:p>
                      <a:r>
                        <a:rPr lang="en-US" sz="2000" b="0" kern="1200" baseline="0" dirty="0">
                          <a:solidFill>
                            <a:schemeClr val="tx1"/>
                          </a:solidFill>
                          <a:latin typeface="+mn-lt"/>
                          <a:ea typeface="+mn-ea"/>
                          <a:cs typeface="Times New Roman" pitchFamily="18" charset="0"/>
                        </a:rPr>
                        <a:t>11 </a:t>
                      </a:r>
                      <a:r>
                        <a:rPr lang="en-US" sz="2000" b="0" i="1" kern="1200" baseline="0" dirty="0">
                          <a:solidFill>
                            <a:schemeClr val="tx1"/>
                          </a:solidFill>
                          <a:latin typeface="+mn-lt"/>
                          <a:ea typeface="+mn-ea"/>
                          <a:cs typeface="Times New Roman"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Sasayak</a:t>
                      </a:r>
                      <a:r>
                        <a:rPr lang="en-US" sz="2000" b="0" i="0" kern="1200" baseline="0" dirty="0">
                          <a:solidFill>
                            <a:schemeClr val="tx1"/>
                          </a:solidFill>
                          <a:latin typeface="+mn-lt"/>
                          <a:ea typeface="+mn-ea"/>
                          <a:cs typeface="Times New Roman" pitchFamily="18" charset="0"/>
                        </a:rPr>
                        <a:t> (Blue </a:t>
                      </a:r>
                      <a:r>
                        <a:rPr lang="en-US" sz="2000" b="0" i="0" kern="1200" baseline="0" dirty="0" err="1">
                          <a:solidFill>
                            <a:schemeClr val="tx1"/>
                          </a:solidFill>
                          <a:latin typeface="+mn-lt"/>
                          <a:ea typeface="+mn-ea"/>
                          <a:cs typeface="Times New Roman" pitchFamily="18" charset="0"/>
                        </a:rPr>
                        <a:t>Vitroil</a:t>
                      </a:r>
                      <a:r>
                        <a:rPr lang="en-US" sz="2000" b="0" i="0" kern="1200" baseline="0" dirty="0">
                          <a:solidFill>
                            <a:schemeClr val="tx1"/>
                          </a:solidFill>
                          <a:latin typeface="+mn-lt"/>
                          <a:ea typeface="+mn-ea"/>
                          <a:cs typeface="Times New Roman" pitchFamily="18" charset="0"/>
                        </a:rPr>
                        <a:t>)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rgbClr val="FF0000"/>
                          </a:solidFill>
                          <a:latin typeface="+mn-lt"/>
                          <a:ea typeface="+mn-ea"/>
                          <a:cs typeface="Times New Roman" pitchFamily="18" charset="0"/>
                        </a:rPr>
                        <a:t>Jambiri</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nimbu</a:t>
                      </a:r>
                      <a:r>
                        <a:rPr lang="en-US" sz="2000" b="0" i="0" kern="1200" baseline="0" dirty="0">
                          <a:solidFill>
                            <a:srgbClr val="FF0000"/>
                          </a:solidFill>
                          <a:latin typeface="+mn-lt"/>
                          <a:ea typeface="+mn-ea"/>
                          <a:cs typeface="Times New Roman" pitchFamily="18" charset="0"/>
                        </a:rPr>
                        <a:t> </a:t>
                      </a:r>
                      <a:endParaRPr lang="en-US" sz="2000" b="0" i="0"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Brihad</a:t>
                      </a:r>
                      <a:r>
                        <a:rPr lang="en-US" sz="2000" b="0" i="0" kern="1200" baseline="0" dirty="0">
                          <a:solidFill>
                            <a:schemeClr val="tx1"/>
                          </a:solidFill>
                          <a:latin typeface="+mn-lt"/>
                          <a:ea typeface="+mn-ea"/>
                          <a:cs typeface="Times New Roman" pitchFamily="18" charset="0"/>
                        </a:rPr>
                        <a:t> Rasa </a:t>
                      </a:r>
                      <a:r>
                        <a:rPr lang="en-US" sz="2000" b="0" i="0" kern="1200" baseline="0" dirty="0" err="1">
                          <a:solidFill>
                            <a:schemeClr val="tx1"/>
                          </a:solidFill>
                          <a:latin typeface="+mn-lt"/>
                          <a:ea typeface="+mn-ea"/>
                          <a:cs typeface="Times New Roman" pitchFamily="18" charset="0"/>
                        </a:rPr>
                        <a:t>Rajsundar</a:t>
                      </a:r>
                      <a:r>
                        <a:rPr lang="en-US" sz="2000" b="0" i="0" kern="1200" baseline="0" dirty="0">
                          <a:solidFill>
                            <a:schemeClr val="tx1"/>
                          </a:solidFill>
                          <a:latin typeface="+mn-lt"/>
                          <a:ea typeface="+mn-ea"/>
                          <a:cs typeface="Times New Roman" pitchFamily="18" charset="0"/>
                        </a:rPr>
                        <a:t>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extLst>
                  <a:ext uri="{0D108BD9-81ED-4DB2-BD59-A6C34878D82A}">
                    <a16:rowId xmlns:a16="http://schemas.microsoft.com/office/drawing/2014/main" val="10000"/>
                  </a:ext>
                </a:extLst>
              </a:tr>
              <a:tr h="703736">
                <a:tc>
                  <a:txBody>
                    <a:bodyPr/>
                    <a:lstStyle/>
                    <a:p>
                      <a:r>
                        <a:rPr lang="en-US" sz="2000" b="0" kern="1200" baseline="0" dirty="0">
                          <a:solidFill>
                            <a:schemeClr val="tx1"/>
                          </a:solidFill>
                          <a:latin typeface="+mn-lt"/>
                          <a:ea typeface="+mn-ea"/>
                          <a:cs typeface="Times New Roman" pitchFamily="18" charset="0"/>
                        </a:rPr>
                        <a:t>12 </a:t>
                      </a:r>
                      <a:r>
                        <a:rPr lang="en-US" sz="2000" b="0" i="1" kern="1200" baseline="0" dirty="0">
                          <a:solidFill>
                            <a:schemeClr val="tx1"/>
                          </a:solidFill>
                          <a:latin typeface="+mn-lt"/>
                          <a:ea typeface="+mn-ea"/>
                          <a:cs typeface="Times New Roman" pitchFamily="18" charset="0"/>
                        </a:rPr>
                        <a:t>	</a:t>
                      </a:r>
                      <a:endParaRPr lang="en-US" sz="2000" b="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Rasak</a:t>
                      </a:r>
                      <a:r>
                        <a:rPr lang="en-US" sz="2000" b="0" i="0" kern="1200" baseline="0" dirty="0">
                          <a:solidFill>
                            <a:schemeClr val="tx1"/>
                          </a:solidFill>
                          <a:latin typeface="+mn-lt"/>
                          <a:ea typeface="+mn-ea"/>
                          <a:cs typeface="Times New Roman" pitchFamily="18" charset="0"/>
                        </a:rPr>
                        <a:t> (Zinc Oxide)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rgbClr val="FF0000"/>
                          </a:solidFill>
                          <a:latin typeface="+mn-lt"/>
                          <a:ea typeface="+mn-ea"/>
                          <a:cs typeface="Times New Roman" pitchFamily="18" charset="0"/>
                        </a:rPr>
                        <a:t>Gomutra</a:t>
                      </a:r>
                      <a:r>
                        <a:rPr lang="en-US" sz="2000" b="0" i="0" kern="1200" baseline="0" dirty="0">
                          <a:solidFill>
                            <a:srgbClr val="FF0000"/>
                          </a:solidFill>
                          <a:latin typeface="+mn-lt"/>
                          <a:ea typeface="+mn-ea"/>
                          <a:cs typeface="Times New Roman" pitchFamily="18" charset="0"/>
                        </a:rPr>
                        <a:t> (Cow’s urine) </a:t>
                      </a:r>
                      <a:endParaRPr lang="en-US" sz="2000" b="0" i="0"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Brihad</a:t>
                      </a:r>
                      <a:r>
                        <a:rPr lang="en-US" sz="2000" b="0" i="0" kern="1200" baseline="0" dirty="0">
                          <a:solidFill>
                            <a:schemeClr val="tx1"/>
                          </a:solidFill>
                          <a:latin typeface="+mn-lt"/>
                          <a:ea typeface="+mn-ea"/>
                          <a:cs typeface="Times New Roman" pitchFamily="18" charset="0"/>
                        </a:rPr>
                        <a:t> Rasa </a:t>
                      </a:r>
                      <a:r>
                        <a:rPr lang="en-US" sz="2000" b="0" i="0" kern="1200" baseline="0" dirty="0" err="1">
                          <a:solidFill>
                            <a:schemeClr val="tx1"/>
                          </a:solidFill>
                          <a:latin typeface="+mn-lt"/>
                          <a:ea typeface="+mn-ea"/>
                          <a:cs typeface="Times New Roman" pitchFamily="18" charset="0"/>
                        </a:rPr>
                        <a:t>Rajsundar</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extLst>
                  <a:ext uri="{0D108BD9-81ED-4DB2-BD59-A6C34878D82A}">
                    <a16:rowId xmlns:a16="http://schemas.microsoft.com/office/drawing/2014/main" val="10001"/>
                  </a:ext>
                </a:extLst>
              </a:tr>
              <a:tr h="691097">
                <a:tc>
                  <a:txBody>
                    <a:bodyPr/>
                    <a:lstStyle/>
                    <a:p>
                      <a:r>
                        <a:rPr lang="en-US" sz="2000" b="0" kern="1200" baseline="0" dirty="0">
                          <a:solidFill>
                            <a:schemeClr val="tx1"/>
                          </a:solidFill>
                          <a:latin typeface="+mn-lt"/>
                          <a:ea typeface="+mn-ea"/>
                          <a:cs typeface="Times New Roman" pitchFamily="18" charset="0"/>
                        </a:rPr>
                        <a:t>13 </a:t>
                      </a:r>
                      <a:endParaRPr lang="en-US" sz="2000" b="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Gandhak</a:t>
                      </a:r>
                      <a:r>
                        <a:rPr lang="en-US" sz="2000" b="0" i="0" kern="1200" baseline="0" dirty="0">
                          <a:solidFill>
                            <a:schemeClr val="tx1"/>
                          </a:solidFill>
                          <a:latin typeface="+mn-lt"/>
                          <a:ea typeface="+mn-ea"/>
                          <a:cs typeface="Times New Roman" pitchFamily="18" charset="0"/>
                        </a:rPr>
                        <a:t> (</a:t>
                      </a:r>
                      <a:r>
                        <a:rPr lang="en-US" sz="2000" b="0" i="0" kern="1200" baseline="0" dirty="0" err="1">
                          <a:solidFill>
                            <a:schemeClr val="tx1"/>
                          </a:solidFill>
                          <a:latin typeface="+mn-lt"/>
                          <a:ea typeface="+mn-ea"/>
                          <a:cs typeface="Times New Roman" pitchFamily="18" charset="0"/>
                        </a:rPr>
                        <a:t>Sulphur</a:t>
                      </a:r>
                      <a:r>
                        <a:rPr lang="en-US" sz="2000" b="0" i="0" kern="1200" baseline="0" dirty="0">
                          <a:solidFill>
                            <a:schemeClr val="tx1"/>
                          </a:solidFill>
                          <a:latin typeface="+mn-lt"/>
                          <a:ea typeface="+mn-ea"/>
                          <a:cs typeface="Times New Roman" pitchFamily="18" charset="0"/>
                        </a:rPr>
                        <a:t>)</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rgbClr val="FF0000"/>
                          </a:solidFill>
                          <a:latin typeface="+mn-lt"/>
                          <a:ea typeface="+mn-ea"/>
                          <a:cs typeface="Times New Roman" pitchFamily="18" charset="0"/>
                        </a:rPr>
                        <a:t>Godudha</a:t>
                      </a:r>
                      <a:r>
                        <a:rPr lang="en-US" sz="2000" b="0" i="0" kern="1200" baseline="0" dirty="0">
                          <a:solidFill>
                            <a:srgbClr val="FF0000"/>
                          </a:solidFill>
                          <a:latin typeface="+mn-lt"/>
                          <a:ea typeface="+mn-ea"/>
                          <a:cs typeface="Times New Roman" pitchFamily="18" charset="0"/>
                        </a:rPr>
                        <a:t> (Cow’s milk) with </a:t>
                      </a:r>
                      <a:r>
                        <a:rPr lang="en-US" sz="2000" b="0" i="0" kern="1200" baseline="0" dirty="0" err="1">
                          <a:ln w="3175">
                            <a:solidFill>
                              <a:schemeClr val="tx1"/>
                            </a:solidFill>
                          </a:ln>
                          <a:solidFill>
                            <a:srgbClr val="FF0000"/>
                          </a:solidFill>
                          <a:latin typeface="+mn-lt"/>
                          <a:ea typeface="+mn-ea"/>
                          <a:cs typeface="Times New Roman" pitchFamily="18" charset="0"/>
                        </a:rPr>
                        <a:t>Goghrita</a:t>
                      </a:r>
                      <a:r>
                        <a:rPr lang="en-US" sz="2000" b="0" i="0" kern="1200" baseline="0" dirty="0">
                          <a:solidFill>
                            <a:srgbClr val="FF0000"/>
                          </a:solidFill>
                          <a:latin typeface="+mn-lt"/>
                          <a:ea typeface="+mn-ea"/>
                          <a:cs typeface="Times New Roman" pitchFamily="18" charset="0"/>
                        </a:rPr>
                        <a:t> (Cow’s Ghee)</a:t>
                      </a:r>
                      <a:endParaRPr lang="en-US" sz="2000" b="0" i="0"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Brihad</a:t>
                      </a:r>
                      <a:r>
                        <a:rPr lang="en-US" sz="2000" b="0" i="0" kern="1200" baseline="0" dirty="0">
                          <a:solidFill>
                            <a:schemeClr val="tx1"/>
                          </a:solidFill>
                          <a:latin typeface="+mn-lt"/>
                          <a:ea typeface="+mn-ea"/>
                          <a:cs typeface="Times New Roman" pitchFamily="18" charset="0"/>
                        </a:rPr>
                        <a:t> Rasa </a:t>
                      </a:r>
                      <a:r>
                        <a:rPr lang="en-US" sz="2000" b="0" i="0" kern="1200" baseline="0" dirty="0" err="1">
                          <a:solidFill>
                            <a:schemeClr val="tx1"/>
                          </a:solidFill>
                          <a:latin typeface="+mn-lt"/>
                          <a:ea typeface="+mn-ea"/>
                          <a:cs typeface="Times New Roman" pitchFamily="18" charset="0"/>
                        </a:rPr>
                        <a:t>Rajsundar</a:t>
                      </a:r>
                      <a:r>
                        <a:rPr lang="en-US" sz="2000" b="0" i="0" kern="1200" baseline="0" dirty="0">
                          <a:solidFill>
                            <a:schemeClr val="tx1"/>
                          </a:solidFill>
                          <a:latin typeface="+mn-lt"/>
                          <a:ea typeface="+mn-ea"/>
                          <a:cs typeface="Times New Roman" pitchFamily="18" charset="0"/>
                        </a:rPr>
                        <a:t>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extLst>
                  <a:ext uri="{0D108BD9-81ED-4DB2-BD59-A6C34878D82A}">
                    <a16:rowId xmlns:a16="http://schemas.microsoft.com/office/drawing/2014/main" val="10002"/>
                  </a:ext>
                </a:extLst>
              </a:tr>
              <a:tr h="991574">
                <a:tc>
                  <a:txBody>
                    <a:bodyPr/>
                    <a:lstStyle/>
                    <a:p>
                      <a:r>
                        <a:rPr lang="en-US" sz="2000" b="0" kern="1200" baseline="0" dirty="0">
                          <a:solidFill>
                            <a:schemeClr val="tx1"/>
                          </a:solidFill>
                          <a:latin typeface="+mn-lt"/>
                          <a:ea typeface="+mn-ea"/>
                          <a:cs typeface="Times New Roman" pitchFamily="18" charset="0"/>
                        </a:rPr>
                        <a:t>14</a:t>
                      </a:r>
                      <a:endParaRPr lang="en-US" sz="2000" b="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Gauripashana</a:t>
                      </a:r>
                      <a:r>
                        <a:rPr lang="en-US" sz="2000" b="0" i="0" kern="1200" baseline="0" dirty="0">
                          <a:solidFill>
                            <a:schemeClr val="tx1"/>
                          </a:solidFill>
                          <a:latin typeface="+mn-lt"/>
                          <a:ea typeface="+mn-ea"/>
                          <a:cs typeface="Times New Roman" pitchFamily="18" charset="0"/>
                        </a:rPr>
                        <a:t> (White arsenic)</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a:solidFill>
                            <a:srgbClr val="FF0000"/>
                          </a:solidFill>
                          <a:latin typeface="+mn-lt"/>
                          <a:ea typeface="+mn-ea"/>
                          <a:cs typeface="Times New Roman" pitchFamily="18" charset="0"/>
                        </a:rPr>
                        <a:t>Tankan (Borax) </a:t>
                      </a:r>
                      <a:r>
                        <a:rPr lang="en-US" sz="2000" b="0" i="0" kern="1200" baseline="0" dirty="0" err="1">
                          <a:solidFill>
                            <a:srgbClr val="FF0000"/>
                          </a:solidFill>
                          <a:latin typeface="+mn-lt"/>
                          <a:ea typeface="+mn-ea"/>
                          <a:cs typeface="Times New Roman" pitchFamily="18" charset="0"/>
                        </a:rPr>
                        <a:t>Godudha</a:t>
                      </a:r>
                      <a:r>
                        <a:rPr lang="en-US" sz="2000" b="0" i="0" kern="1200" baseline="0" dirty="0">
                          <a:solidFill>
                            <a:srgbClr val="FF0000"/>
                          </a:solidFill>
                          <a:latin typeface="+mn-lt"/>
                          <a:ea typeface="+mn-ea"/>
                          <a:cs typeface="Times New Roman" pitchFamily="18" charset="0"/>
                        </a:rPr>
                        <a:t> (Cow’s milk) with </a:t>
                      </a:r>
                      <a:r>
                        <a:rPr lang="en-US" sz="2000" b="0" i="0" kern="1200" baseline="0" dirty="0" err="1">
                          <a:ln w="3175">
                            <a:solidFill>
                              <a:schemeClr val="tx1"/>
                            </a:solidFill>
                          </a:ln>
                          <a:solidFill>
                            <a:srgbClr val="FF0000"/>
                          </a:solidFill>
                          <a:latin typeface="+mn-lt"/>
                          <a:ea typeface="+mn-ea"/>
                          <a:cs typeface="Times New Roman" pitchFamily="18" charset="0"/>
                        </a:rPr>
                        <a:t>Goghrita</a:t>
                      </a:r>
                      <a:r>
                        <a:rPr lang="en-US" sz="2000" b="0" i="0" kern="1200" baseline="0" dirty="0">
                          <a:solidFill>
                            <a:srgbClr val="FF0000"/>
                          </a:solidFill>
                          <a:latin typeface="+mn-lt"/>
                          <a:ea typeface="+mn-ea"/>
                          <a:cs typeface="Times New Roman" pitchFamily="18" charset="0"/>
                        </a:rPr>
                        <a:t>  </a:t>
                      </a:r>
                      <a:endParaRPr lang="en-US" sz="2000" b="0" i="0"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Ayurvedic</a:t>
                      </a:r>
                      <a:r>
                        <a:rPr lang="en-US" sz="2000" b="0" i="0" kern="1200" baseline="0" dirty="0">
                          <a:solidFill>
                            <a:schemeClr val="tx1"/>
                          </a:solidFill>
                          <a:latin typeface="+mn-lt"/>
                          <a:ea typeface="+mn-ea"/>
                          <a:cs typeface="Times New Roman" pitchFamily="18" charset="0"/>
                        </a:rPr>
                        <a:t> </a:t>
                      </a:r>
                      <a:r>
                        <a:rPr lang="en-US" sz="2000" b="0" i="0" kern="1200" baseline="0" dirty="0" err="1">
                          <a:solidFill>
                            <a:schemeClr val="tx1"/>
                          </a:solidFill>
                          <a:latin typeface="+mn-lt"/>
                          <a:ea typeface="+mn-ea"/>
                          <a:cs typeface="Times New Roman" pitchFamily="18" charset="0"/>
                        </a:rPr>
                        <a:t>Rasashastra</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extLst>
                  <a:ext uri="{0D108BD9-81ED-4DB2-BD59-A6C34878D82A}">
                    <a16:rowId xmlns:a16="http://schemas.microsoft.com/office/drawing/2014/main" val="10003"/>
                  </a:ext>
                </a:extLst>
              </a:tr>
              <a:tr h="991574">
                <a:tc>
                  <a:txBody>
                    <a:bodyPr/>
                    <a:lstStyle/>
                    <a:p>
                      <a:r>
                        <a:rPr lang="en-US" sz="2000" b="0" kern="1200" baseline="0" dirty="0">
                          <a:solidFill>
                            <a:schemeClr val="tx1"/>
                          </a:solidFill>
                          <a:latin typeface="+mn-lt"/>
                          <a:ea typeface="+mn-ea"/>
                          <a:cs typeface="Times New Roman" pitchFamily="18" charset="0"/>
                        </a:rPr>
                        <a:t>15 </a:t>
                      </a:r>
                      <a:endParaRPr lang="en-US" sz="2000" b="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Loha</a:t>
                      </a:r>
                      <a:r>
                        <a:rPr lang="en-US" sz="2000" b="0" i="0" kern="1200" baseline="0" dirty="0">
                          <a:solidFill>
                            <a:schemeClr val="tx1"/>
                          </a:solidFill>
                          <a:latin typeface="+mn-lt"/>
                          <a:ea typeface="+mn-ea"/>
                          <a:cs typeface="Times New Roman" pitchFamily="18" charset="0"/>
                        </a:rPr>
                        <a:t> (Iron)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rgbClr val="FF0000"/>
                          </a:solidFill>
                          <a:latin typeface="+mn-lt"/>
                          <a:ea typeface="+mn-ea"/>
                          <a:cs typeface="Times New Roman" pitchFamily="18" charset="0"/>
                        </a:rPr>
                        <a:t>Agastya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swarasa</a:t>
                      </a:r>
                      <a:r>
                        <a:rPr lang="en-US" sz="2000" b="0" i="0" kern="1200" baseline="0" dirty="0">
                          <a:solidFill>
                            <a:srgbClr val="FF0000"/>
                          </a:solidFill>
                          <a:latin typeface="+mn-lt"/>
                          <a:ea typeface="+mn-ea"/>
                          <a:cs typeface="Times New Roman" pitchFamily="18" charset="0"/>
                        </a:rPr>
                        <a:t>  with </a:t>
                      </a:r>
                      <a:r>
                        <a:rPr lang="en-US" sz="2000" b="0" i="0" kern="1200" baseline="0" dirty="0" err="1">
                          <a:solidFill>
                            <a:srgbClr val="FF0000"/>
                          </a:solidFill>
                          <a:latin typeface="+mn-lt"/>
                          <a:ea typeface="+mn-ea"/>
                          <a:cs typeface="Times New Roman" pitchFamily="18" charset="0"/>
                        </a:rPr>
                        <a:t>Vidang</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Embelia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ribes</a:t>
                      </a:r>
                      <a:r>
                        <a:rPr lang="en-US" sz="2000" b="0" i="0" kern="1200" baseline="0" dirty="0">
                          <a:solidFill>
                            <a:srgbClr val="FF0000"/>
                          </a:solidFill>
                          <a:latin typeface="+mn-lt"/>
                          <a:ea typeface="+mn-ea"/>
                          <a:cs typeface="Times New Roman" pitchFamily="18" charset="0"/>
                        </a:rPr>
                        <a:t>) </a:t>
                      </a:r>
                      <a:endParaRPr lang="en-US" sz="2000" b="0" i="0"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Ayuveda</a:t>
                      </a:r>
                      <a:r>
                        <a:rPr lang="en-US" sz="2000" b="0" i="0" kern="1200" baseline="0" dirty="0">
                          <a:solidFill>
                            <a:schemeClr val="tx1"/>
                          </a:solidFill>
                          <a:latin typeface="+mn-lt"/>
                          <a:ea typeface="+mn-ea"/>
                          <a:cs typeface="Times New Roman" pitchFamily="18" charset="0"/>
                        </a:rPr>
                        <a:t> </a:t>
                      </a:r>
                      <a:r>
                        <a:rPr lang="en-US" sz="2000" b="0" i="0" kern="1200" baseline="0" dirty="0" err="1">
                          <a:solidFill>
                            <a:schemeClr val="tx1"/>
                          </a:solidFill>
                          <a:latin typeface="+mn-lt"/>
                          <a:ea typeface="+mn-ea"/>
                          <a:cs typeface="Times New Roman" pitchFamily="18" charset="0"/>
                        </a:rPr>
                        <a:t>Prakash</a:t>
                      </a:r>
                      <a:r>
                        <a:rPr lang="en-US" sz="2000" b="0" i="0" kern="1200" baseline="0" dirty="0">
                          <a:solidFill>
                            <a:schemeClr val="tx1"/>
                          </a:solidFill>
                          <a:latin typeface="+mn-lt"/>
                          <a:ea typeface="+mn-ea"/>
                          <a:cs typeface="Times New Roman" pitchFamily="18" charset="0"/>
                        </a:rPr>
                        <a:t>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extLst>
                  <a:ext uri="{0D108BD9-81ED-4DB2-BD59-A6C34878D82A}">
                    <a16:rowId xmlns:a16="http://schemas.microsoft.com/office/drawing/2014/main" val="10004"/>
                  </a:ext>
                </a:extLst>
              </a:tr>
              <a:tr h="1062489">
                <a:tc>
                  <a:txBody>
                    <a:bodyPr/>
                    <a:lstStyle/>
                    <a:p>
                      <a:r>
                        <a:rPr lang="en-US" sz="2000" b="0" kern="1200" baseline="0" dirty="0">
                          <a:solidFill>
                            <a:schemeClr val="tx1"/>
                          </a:solidFill>
                          <a:latin typeface="+mn-lt"/>
                          <a:ea typeface="+mn-ea"/>
                          <a:cs typeface="Times New Roman" pitchFamily="18" charset="0"/>
                        </a:rPr>
                        <a:t>16 </a:t>
                      </a:r>
                      <a:endParaRPr lang="en-US" sz="2000" b="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err="1">
                          <a:solidFill>
                            <a:schemeClr val="tx1"/>
                          </a:solidFill>
                          <a:latin typeface="+mn-lt"/>
                          <a:ea typeface="+mn-ea"/>
                          <a:cs typeface="Times New Roman" pitchFamily="18" charset="0"/>
                        </a:rPr>
                        <a:t>Yashad</a:t>
                      </a:r>
                      <a:r>
                        <a:rPr lang="en-US" sz="2000" b="0" i="0" kern="1200" baseline="0" dirty="0">
                          <a:solidFill>
                            <a:schemeClr val="tx1"/>
                          </a:solidFill>
                          <a:latin typeface="+mn-lt"/>
                          <a:ea typeface="+mn-ea"/>
                          <a:cs typeface="Times New Roman" pitchFamily="18" charset="0"/>
                        </a:rPr>
                        <a:t> (Zinc)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kern="1200" baseline="0" dirty="0" err="1">
                          <a:solidFill>
                            <a:srgbClr val="FF0000"/>
                          </a:solidFill>
                          <a:latin typeface="+mn-lt"/>
                          <a:ea typeface="+mn-ea"/>
                          <a:cs typeface="Times New Roman" pitchFamily="18" charset="0"/>
                        </a:rPr>
                        <a:t>Bala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Sida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cordifolia</a:t>
                      </a:r>
                      <a:r>
                        <a:rPr lang="en-US" sz="2000" b="0" i="0" kern="1200" baseline="0" dirty="0">
                          <a:solidFill>
                            <a:srgbClr val="FF0000"/>
                          </a:solidFill>
                          <a:latin typeface="+mn-lt"/>
                          <a:ea typeface="+mn-ea"/>
                          <a:cs typeface="Times New Roman" pitchFamily="18" charset="0"/>
                        </a:rPr>
                        <a:t>) mixed with </a:t>
                      </a:r>
                      <a:r>
                        <a:rPr lang="en-US" sz="2000" b="0" i="0" kern="1200" baseline="0" dirty="0" err="1">
                          <a:solidFill>
                            <a:srgbClr val="FF0000"/>
                          </a:solidFill>
                          <a:latin typeface="+mn-lt"/>
                          <a:ea typeface="+mn-ea"/>
                          <a:cs typeface="Times New Roman" pitchFamily="18" charset="0"/>
                        </a:rPr>
                        <a:t>Haritaki</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Termenelia</a:t>
                      </a:r>
                      <a:r>
                        <a:rPr lang="en-US" sz="2000" b="0" i="0" kern="1200" baseline="0" dirty="0">
                          <a:solidFill>
                            <a:srgbClr val="FF0000"/>
                          </a:solidFill>
                          <a:latin typeface="+mn-lt"/>
                          <a:ea typeface="+mn-ea"/>
                          <a:cs typeface="Times New Roman" pitchFamily="18" charset="0"/>
                        </a:rPr>
                        <a:t> </a:t>
                      </a:r>
                      <a:r>
                        <a:rPr lang="en-US" sz="2000" b="0" i="0" kern="1200" baseline="0" dirty="0" err="1">
                          <a:solidFill>
                            <a:srgbClr val="FF0000"/>
                          </a:solidFill>
                          <a:latin typeface="+mn-lt"/>
                          <a:ea typeface="+mn-ea"/>
                          <a:cs typeface="Times New Roman" pitchFamily="18" charset="0"/>
                        </a:rPr>
                        <a:t>chebula</a:t>
                      </a:r>
                      <a:r>
                        <a:rPr lang="en-US" sz="2000" b="0" i="0" kern="1200" baseline="0" dirty="0">
                          <a:solidFill>
                            <a:srgbClr val="FF0000"/>
                          </a:solidFill>
                          <a:latin typeface="+mn-lt"/>
                          <a:ea typeface="+mn-ea"/>
                          <a:cs typeface="Times New Roman" pitchFamily="18" charset="0"/>
                        </a:rPr>
                        <a:t>) and sugar </a:t>
                      </a:r>
                      <a:endParaRPr lang="en-US" sz="2000" b="0" i="0" dirty="0">
                        <a:solidFill>
                          <a:srgbClr val="FF0000"/>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000" b="0" i="0" kern="1200" baseline="0" dirty="0">
                          <a:solidFill>
                            <a:schemeClr val="tx1"/>
                          </a:solidFill>
                          <a:latin typeface="+mn-lt"/>
                          <a:ea typeface="+mn-ea"/>
                          <a:cs typeface="Times New Roman" pitchFamily="18" charset="0"/>
                        </a:rPr>
                        <a:t>Rasa </a:t>
                      </a:r>
                      <a:r>
                        <a:rPr lang="en-US" sz="2000" b="0" i="0" kern="1200" baseline="0" dirty="0" err="1">
                          <a:solidFill>
                            <a:schemeClr val="tx1"/>
                          </a:solidFill>
                          <a:latin typeface="+mn-lt"/>
                          <a:ea typeface="+mn-ea"/>
                          <a:cs typeface="Times New Roman" pitchFamily="18" charset="0"/>
                        </a:rPr>
                        <a:t>Rajsundar</a:t>
                      </a:r>
                      <a:r>
                        <a:rPr lang="en-US" sz="2000" b="0" i="0" kern="1200" baseline="0" dirty="0">
                          <a:solidFill>
                            <a:schemeClr val="tx1"/>
                          </a:solidFill>
                          <a:latin typeface="+mn-lt"/>
                          <a:ea typeface="+mn-ea"/>
                          <a:cs typeface="Times New Roman" pitchFamily="18" charset="0"/>
                        </a:rPr>
                        <a:t> </a:t>
                      </a:r>
                      <a:endParaRPr lang="en-US" sz="2000" b="0" i="0" dirty="0">
                        <a:solidFill>
                          <a:schemeClr val="tx1"/>
                        </a:solidFill>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extLst>
                  <a:ext uri="{0D108BD9-81ED-4DB2-BD59-A6C34878D82A}">
                    <a16:rowId xmlns:a16="http://schemas.microsoft.com/office/drawing/2014/main" val="10005"/>
                  </a:ext>
                </a:extLst>
              </a:tr>
            </a:tbl>
          </a:graphicData>
        </a:graphic>
      </p:graphicFrame>
      <p:sp>
        <p:nvSpPr>
          <p:cNvPr id="3" name="Date Placeholder 2"/>
          <p:cNvSpPr>
            <a:spLocks noGrp="1"/>
          </p:cNvSpPr>
          <p:nvPr>
            <p:ph type="dt" sz="half" idx="10"/>
          </p:nvPr>
        </p:nvSpPr>
        <p:spPr/>
        <p:txBody>
          <a:bodyPr/>
          <a:lstStyle/>
          <a:p>
            <a:fld id="{456DB4DC-CF7E-4D38-879D-A9C43B079E72}"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57720AF-F909-41E6-AC44-F24FDE343915}"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76</a:t>
            </a:fld>
            <a:endParaRPr lang="en-US"/>
          </a:p>
        </p:txBody>
      </p:sp>
      <p:sp>
        <p:nvSpPr>
          <p:cNvPr id="2" name="Content Placeholder 1"/>
          <p:cNvSpPr>
            <a:spLocks noGrp="1"/>
          </p:cNvSpPr>
          <p:nvPr>
            <p:ph idx="4294967295"/>
          </p:nvPr>
        </p:nvSpPr>
        <p:spPr>
          <a:xfrm>
            <a:off x="0" y="228600"/>
            <a:ext cx="7467600" cy="4495800"/>
          </a:xfrm>
        </p:spPr>
        <p:txBody>
          <a:bodyPr>
            <a:noAutofit/>
          </a:bodyPr>
          <a:lstStyle/>
          <a:p>
            <a:r>
              <a:rPr lang="en-US" sz="1800" dirty="0">
                <a:latin typeface="Lucida Fax" pitchFamily="18" charset="0"/>
              </a:rPr>
              <a:t>The antidote drugs in Schedule “I” of D&amp;C act are</a:t>
            </a:r>
          </a:p>
          <a:p>
            <a:pPr>
              <a:lnSpc>
                <a:spcPct val="150000"/>
              </a:lnSpc>
              <a:buFont typeface="Arial" pitchFamily="34" charset="0"/>
              <a:buChar char="•"/>
            </a:pPr>
            <a:r>
              <a:rPr lang="en-US" sz="1800" b="1" dirty="0">
                <a:latin typeface="Lucida Fax" pitchFamily="18" charset="0"/>
              </a:rPr>
              <a:t> non specific- </a:t>
            </a:r>
            <a:r>
              <a:rPr lang="en-US" sz="1800" dirty="0">
                <a:latin typeface="Lucida Fax" pitchFamily="18" charset="0"/>
              </a:rPr>
              <a:t>activated charcoal</a:t>
            </a:r>
          </a:p>
          <a:p>
            <a:pPr fontAlgn="t">
              <a:buNone/>
            </a:pPr>
            <a:r>
              <a:rPr lang="en-US" sz="1800" dirty="0">
                <a:effectLst>
                  <a:outerShdw blurRad="50800" dist="38100" algn="tr" rotWithShape="0">
                    <a:prstClr val="black">
                      <a:alpha val="40000"/>
                    </a:prstClr>
                  </a:outerShdw>
                </a:effectLst>
                <a:latin typeface="Lucida Fax" pitchFamily="18" charset="0"/>
              </a:rPr>
              <a:t>CHELATING AGENTS (DRUGS)</a:t>
            </a:r>
          </a:p>
          <a:p>
            <a:pPr fontAlgn="t">
              <a:buNone/>
            </a:pPr>
            <a:r>
              <a:rPr lang="en-US" sz="1800" dirty="0">
                <a:effectLst>
                  <a:outerShdw blurRad="50800" dist="38100" algn="tr" rotWithShape="0">
                    <a:prstClr val="black">
                      <a:alpha val="40000"/>
                    </a:prstClr>
                  </a:outerShdw>
                </a:effectLst>
                <a:latin typeface="Lucida Fax" pitchFamily="18" charset="0"/>
              </a:rPr>
              <a:t>Lead</a:t>
            </a:r>
          </a:p>
          <a:p>
            <a:pPr fontAlgn="t"/>
            <a:r>
              <a:rPr lang="en-US" sz="1800" dirty="0" err="1">
                <a:latin typeface="Lucida Fax" pitchFamily="18" charset="0"/>
              </a:rPr>
              <a:t>Ethylenediamine-tetraacetic</a:t>
            </a:r>
            <a:r>
              <a:rPr lang="en-US" sz="1800" dirty="0">
                <a:latin typeface="Lucida Fax" pitchFamily="18" charset="0"/>
              </a:rPr>
              <a:t> acid (EDTA)</a:t>
            </a:r>
          </a:p>
          <a:p>
            <a:pPr fontAlgn="t"/>
            <a:r>
              <a:rPr lang="en-US" sz="1800" dirty="0">
                <a:latin typeface="Lucida Fax" pitchFamily="18" charset="0"/>
              </a:rPr>
              <a:t>2,3-dimercaptosuccinic Acid (</a:t>
            </a:r>
            <a:r>
              <a:rPr lang="en-US" sz="1800" dirty="0" err="1">
                <a:latin typeface="Lucida Fax" pitchFamily="18" charset="0"/>
              </a:rPr>
              <a:t>Succimer</a:t>
            </a:r>
            <a:r>
              <a:rPr lang="en-US" sz="1800" dirty="0">
                <a:latin typeface="Lucida Fax" pitchFamily="18" charset="0"/>
              </a:rPr>
              <a:t>)</a:t>
            </a:r>
          </a:p>
          <a:p>
            <a:pPr fontAlgn="t"/>
            <a:r>
              <a:rPr lang="en-US" sz="1800" dirty="0">
                <a:latin typeface="Lucida Fax" pitchFamily="18" charset="0"/>
              </a:rPr>
              <a:t>2,3-dimercaptopropanol (BAL, </a:t>
            </a:r>
            <a:r>
              <a:rPr lang="en-US" sz="1800" dirty="0" err="1">
                <a:latin typeface="Lucida Fax" pitchFamily="18" charset="0"/>
              </a:rPr>
              <a:t>Dimercaprol</a:t>
            </a:r>
            <a:r>
              <a:rPr lang="en-US" sz="1800" dirty="0">
                <a:latin typeface="Lucida Fax" pitchFamily="18" charset="0"/>
              </a:rPr>
              <a:t>)</a:t>
            </a:r>
          </a:p>
          <a:p>
            <a:pPr fontAlgn="base"/>
            <a:r>
              <a:rPr lang="en-US" sz="1800" dirty="0" err="1">
                <a:latin typeface="Lucida Fax" pitchFamily="18" charset="0"/>
              </a:rPr>
              <a:t>Penicillamine</a:t>
            </a:r>
            <a:endParaRPr lang="en-US" sz="1800" dirty="0">
              <a:latin typeface="Lucida Fax" pitchFamily="18" charset="0"/>
            </a:endParaRPr>
          </a:p>
          <a:p>
            <a:pPr fontAlgn="t">
              <a:buNone/>
            </a:pPr>
            <a:r>
              <a:rPr lang="en-US" sz="1800" dirty="0">
                <a:effectLst>
                  <a:outerShdw blurRad="50800" dist="38100" algn="tr" rotWithShape="0">
                    <a:prstClr val="black">
                      <a:alpha val="40000"/>
                    </a:prstClr>
                  </a:outerShdw>
                </a:effectLst>
                <a:latin typeface="Lucida Fax" pitchFamily="18" charset="0"/>
              </a:rPr>
              <a:t>Cadmium</a:t>
            </a:r>
          </a:p>
          <a:p>
            <a:pPr fontAlgn="t"/>
            <a:r>
              <a:rPr lang="en-US" sz="1800" dirty="0" err="1">
                <a:latin typeface="Lucida Fax" pitchFamily="18" charset="0"/>
              </a:rPr>
              <a:t>Ethylenediamine-tetraacetic</a:t>
            </a:r>
            <a:r>
              <a:rPr lang="en-US" sz="1800" dirty="0">
                <a:latin typeface="Lucida Fax" pitchFamily="18" charset="0"/>
              </a:rPr>
              <a:t> Acid (EDTA)</a:t>
            </a:r>
          </a:p>
          <a:p>
            <a:pPr fontAlgn="t">
              <a:buNone/>
            </a:pPr>
            <a:r>
              <a:rPr lang="en-US" sz="1800" dirty="0">
                <a:effectLst>
                  <a:outerShdw blurRad="50800" dist="38100" algn="tr" rotWithShape="0">
                    <a:prstClr val="black">
                      <a:alpha val="40000"/>
                    </a:prstClr>
                  </a:outerShdw>
                </a:effectLst>
                <a:latin typeface="Lucida Fax" pitchFamily="18" charset="0"/>
              </a:rPr>
              <a:t>Mercury</a:t>
            </a:r>
          </a:p>
          <a:p>
            <a:pPr fontAlgn="t"/>
            <a:r>
              <a:rPr lang="en-US" sz="1800" dirty="0">
                <a:latin typeface="Lucida Fax" pitchFamily="18" charset="0"/>
              </a:rPr>
              <a:t> N-acetyl-</a:t>
            </a:r>
            <a:r>
              <a:rPr lang="en-US" sz="1800" dirty="0" err="1">
                <a:latin typeface="Lucida Fax" pitchFamily="18" charset="0"/>
              </a:rPr>
              <a:t>penicillamine</a:t>
            </a:r>
            <a:r>
              <a:rPr lang="en-US" sz="1800" dirty="0">
                <a:latin typeface="Lucida Fax" pitchFamily="18" charset="0"/>
              </a:rPr>
              <a:t> (NAP)</a:t>
            </a:r>
          </a:p>
          <a:p>
            <a:pPr fontAlgn="base"/>
            <a:r>
              <a:rPr lang="en-US" sz="1800" dirty="0" err="1">
                <a:latin typeface="Lucida Fax" pitchFamily="18" charset="0"/>
              </a:rPr>
              <a:t>Penicillamine</a:t>
            </a:r>
            <a:endParaRPr lang="en-US" sz="1800" dirty="0">
              <a:latin typeface="Lucida Fax" pitchFamily="18" charset="0"/>
            </a:endParaRPr>
          </a:p>
          <a:p>
            <a:pPr fontAlgn="t"/>
            <a:r>
              <a:rPr lang="en-US" sz="1800" dirty="0">
                <a:latin typeface="Lucida Fax" pitchFamily="18" charset="0"/>
              </a:rPr>
              <a:t>2,3-dimercaptopropanol (BAL, </a:t>
            </a:r>
            <a:r>
              <a:rPr lang="en-US" sz="1800" dirty="0" err="1">
                <a:latin typeface="Lucida Fax" pitchFamily="18" charset="0"/>
              </a:rPr>
              <a:t>Dimercaprol</a:t>
            </a:r>
            <a:r>
              <a:rPr lang="en-US" sz="1800" dirty="0">
                <a:latin typeface="Lucida Fax" pitchFamily="18" charset="0"/>
              </a:rPr>
              <a:t>)</a:t>
            </a:r>
          </a:p>
          <a:p>
            <a:pPr fontAlgn="t"/>
            <a:r>
              <a:rPr lang="en-US" sz="1800" dirty="0">
                <a:latin typeface="Lucida Fax" pitchFamily="18" charset="0"/>
              </a:rPr>
              <a:t>2,3-dimercaptosuccinic Acid (</a:t>
            </a:r>
            <a:r>
              <a:rPr lang="en-US" sz="1800" dirty="0" err="1">
                <a:latin typeface="Lucida Fax" pitchFamily="18" charset="0"/>
              </a:rPr>
              <a:t>Succimer</a:t>
            </a:r>
            <a:r>
              <a:rPr lang="en-US" sz="1800" dirty="0">
                <a:latin typeface="Lucida Fax" pitchFamily="18" charset="0"/>
              </a:rPr>
              <a:t>)</a:t>
            </a:r>
          </a:p>
          <a:p>
            <a:pPr fontAlgn="t">
              <a:buNone/>
            </a:pPr>
            <a:r>
              <a:rPr lang="en-US" sz="1800" dirty="0">
                <a:effectLst>
                  <a:outerShdw blurRad="50800" dist="38100" algn="tr" rotWithShape="0">
                    <a:prstClr val="black">
                      <a:alpha val="40000"/>
                    </a:prstClr>
                  </a:outerShdw>
                </a:effectLst>
                <a:latin typeface="Lucida Fax" pitchFamily="18" charset="0"/>
              </a:rPr>
              <a:t>Arsenic</a:t>
            </a:r>
          </a:p>
          <a:p>
            <a:pPr fontAlgn="t"/>
            <a:r>
              <a:rPr lang="en-US" sz="1800" dirty="0">
                <a:latin typeface="Lucida Fax" pitchFamily="18" charset="0"/>
              </a:rPr>
              <a:t>N-acetyl-</a:t>
            </a:r>
            <a:r>
              <a:rPr lang="en-US" sz="1800" dirty="0" err="1">
                <a:latin typeface="Lucida Fax" pitchFamily="18" charset="0"/>
              </a:rPr>
              <a:t>penicillamine</a:t>
            </a:r>
            <a:r>
              <a:rPr lang="en-US" sz="1800" dirty="0">
                <a:latin typeface="Lucida Fax" pitchFamily="18" charset="0"/>
              </a:rPr>
              <a:t> (NAP)</a:t>
            </a:r>
          </a:p>
          <a:p>
            <a:pPr fontAlgn="t"/>
            <a:r>
              <a:rPr lang="en-US" sz="1800" dirty="0">
                <a:latin typeface="Lucida Fax" pitchFamily="18" charset="0"/>
              </a:rPr>
              <a:t>BAL</a:t>
            </a:r>
          </a:p>
          <a:p>
            <a:pPr fontAlgn="t">
              <a:buNone/>
            </a:pPr>
            <a:endParaRPr lang="en-US" sz="1800" dirty="0">
              <a:latin typeface="Lucida Fax" pitchFamily="18" charset="0"/>
            </a:endParaRPr>
          </a:p>
          <a:p>
            <a:endParaRPr lang="en-US" sz="1800" dirty="0">
              <a:latin typeface="Lucida Fax" pitchFamily="18" charset="0"/>
            </a:endParaRPr>
          </a:p>
        </p:txBody>
      </p:sp>
      <p:pic>
        <p:nvPicPr>
          <p:cNvPr id="5" name="Picture 5" descr="http://www.indianpharma.in/productimg/pr_3243.jpg"/>
          <p:cNvPicPr>
            <a:picLocks noChangeAspect="1" noChangeArrowheads="1"/>
          </p:cNvPicPr>
          <p:nvPr/>
        </p:nvPicPr>
        <p:blipFill>
          <a:blip r:embed="rId2" cstate="print"/>
          <a:srcRect/>
          <a:stretch>
            <a:fillRect/>
          </a:stretch>
        </p:blipFill>
        <p:spPr bwMode="auto">
          <a:xfrm>
            <a:off x="5924550" y="609600"/>
            <a:ext cx="3219450" cy="1404851"/>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4876800" y="5638800"/>
            <a:ext cx="4038600" cy="914400"/>
          </a:xfrm>
          <a:prstGeom prst="rect">
            <a:avLst/>
          </a:prstGeom>
          <a:noFill/>
          <a:ln w="9525">
            <a:noFill/>
            <a:miter lim="800000"/>
            <a:headEnd/>
            <a:tailEnd/>
          </a:ln>
        </p:spPr>
      </p:pic>
      <p:pic>
        <p:nvPicPr>
          <p:cNvPr id="7" name="Picture 1" descr="C:\Users\Dr PARUL\Downloads\edta-17-solutions-chelating-agent.jpg"/>
          <p:cNvPicPr>
            <a:picLocks noChangeAspect="1" noChangeArrowheads="1"/>
          </p:cNvPicPr>
          <p:nvPr/>
        </p:nvPicPr>
        <p:blipFill>
          <a:blip r:embed="rId4" cstate="print"/>
          <a:srcRect/>
          <a:stretch>
            <a:fillRect/>
          </a:stretch>
        </p:blipFill>
        <p:spPr bwMode="auto">
          <a:xfrm>
            <a:off x="6858000" y="2971800"/>
            <a:ext cx="1752599" cy="16002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4"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from="(-#ppt_w/2)" to="(#ppt_x)" calcmode="lin" valueType="num">
                                      <p:cBhvr>
                                        <p:cTn id="13" dur="600" fill="hold">
                                          <p:stCondLst>
                                            <p:cond delay="0"/>
                                          </p:stCondLst>
                                        </p:cTn>
                                        <p:tgtEl>
                                          <p:spTgt spid="6"/>
                                        </p:tgtEl>
                                        <p:attrNameLst>
                                          <p:attrName>ppt_x</p:attrName>
                                        </p:attrNameLst>
                                      </p:cBhvr>
                                    </p:anim>
                                    <p:anim from="0" to="-1.0" calcmode="lin" valueType="num">
                                      <p:cBhvr>
                                        <p:cTn id="14" dur="200" decel="50000" autoRev="1" fill="hold">
                                          <p:stCondLst>
                                            <p:cond delay="600"/>
                                          </p:stCondLst>
                                        </p:cTn>
                                        <p:tgtEl>
                                          <p:spTgt spid="6"/>
                                        </p:tgtEl>
                                        <p:attrNameLst>
                                          <p:attrName>xshear</p:attrName>
                                        </p:attrNameLst>
                                      </p:cBhvr>
                                    </p:anim>
                                    <p:animScale>
                                      <p:cBhvr>
                                        <p:cTn id="15" dur="200" decel="100000" autoRev="1" fill="hold">
                                          <p:stCondLst>
                                            <p:cond delay="600"/>
                                          </p:stCondLst>
                                        </p:cTn>
                                        <p:tgtEl>
                                          <p:spTgt spid="6"/>
                                        </p:tgtEl>
                                      </p:cBhvr>
                                      <p:from x="100000" y="100000"/>
                                      <p:to x="80000" y="100000"/>
                                    </p:animScale>
                                    <p:anim by="(#ppt_h/3+#ppt_w*0.1)" calcmode="lin" valueType="num">
                                      <p:cBhvr additive="sum">
                                        <p:cTn id="16" dur="200" decel="100000" autoRev="1" fill="hold">
                                          <p:stCondLst>
                                            <p:cond delay="600"/>
                                          </p:stCondLst>
                                        </p:cTn>
                                        <p:tgtEl>
                                          <p:spTgt spid="6"/>
                                        </p:tgtEl>
                                        <p:attrNameLst>
                                          <p:attrName>ppt_x</p:attrName>
                                        </p:attrNameLst>
                                      </p:cBhvr>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7010400" cy="4893647"/>
          </a:xfrm>
          <a:prstGeom prst="rect">
            <a:avLst/>
          </a:prstGeom>
        </p:spPr>
        <p:txBody>
          <a:bodyPr wrap="square">
            <a:spAutoFit/>
          </a:bodyPr>
          <a:lstStyle/>
          <a:p>
            <a:pPr algn="just">
              <a:buClr>
                <a:srgbClr val="C00000"/>
              </a:buClr>
              <a:buFont typeface="Wingdings" pitchFamily="2" charset="2"/>
              <a:buChar char="Ø"/>
            </a:pPr>
            <a:r>
              <a:rPr lang="en-US" sz="2400" dirty="0">
                <a:latin typeface="Lucida Fax" pitchFamily="18" charset="0"/>
                <a:cs typeface="Times New Roman" pitchFamily="18" charset="0"/>
              </a:rPr>
              <a:t>Natural antidotes may consider as chelating agents of </a:t>
            </a:r>
            <a:r>
              <a:rPr lang="en-US" sz="2400" dirty="0" err="1">
                <a:latin typeface="Lucida Fax" pitchFamily="18" charset="0"/>
                <a:cs typeface="Times New Roman" pitchFamily="18" charset="0"/>
              </a:rPr>
              <a:t>Ayurveda</a:t>
            </a:r>
            <a:endParaRPr lang="en-US" sz="2400" dirty="0">
              <a:latin typeface="Lucida Fax" pitchFamily="18" charset="0"/>
              <a:cs typeface="Times New Roman" pitchFamily="18" charset="0"/>
            </a:endParaRPr>
          </a:p>
          <a:p>
            <a:pPr algn="just">
              <a:buClr>
                <a:srgbClr val="C00000"/>
              </a:buClr>
              <a:buFont typeface="Wingdings" pitchFamily="2" charset="2"/>
              <a:buChar char="Ø"/>
            </a:pPr>
            <a:r>
              <a:rPr lang="en-US" sz="2400" dirty="0">
                <a:latin typeface="Lucida Fax" pitchFamily="18" charset="0"/>
                <a:cs typeface="Times New Roman" pitchFamily="18" charset="0"/>
              </a:rPr>
              <a:t>Ex: Tankan (borax), </a:t>
            </a:r>
          </a:p>
          <a:p>
            <a:pPr algn="just">
              <a:buClr>
                <a:srgbClr val="C00000"/>
              </a:buClr>
              <a:buFont typeface="Wingdings" pitchFamily="2" charset="2"/>
              <a:buChar char="Ø"/>
            </a:pPr>
            <a:r>
              <a:rPr lang="en-US" sz="2400" dirty="0" err="1">
                <a:latin typeface="Lucida Fax" pitchFamily="18" charset="0"/>
                <a:cs typeface="Times New Roman" pitchFamily="18" charset="0"/>
              </a:rPr>
              <a:t>Gandhak</a:t>
            </a:r>
            <a:r>
              <a:rPr lang="en-US" sz="2400" dirty="0">
                <a:latin typeface="Lucida Fax" pitchFamily="18" charset="0"/>
                <a:cs typeface="Times New Roman" pitchFamily="18" charset="0"/>
              </a:rPr>
              <a:t> (</a:t>
            </a:r>
            <a:r>
              <a:rPr lang="en-US" sz="2400" dirty="0" err="1">
                <a:latin typeface="Lucida Fax" pitchFamily="18" charset="0"/>
                <a:cs typeface="Times New Roman" pitchFamily="18" charset="0"/>
              </a:rPr>
              <a:t>sulphur</a:t>
            </a:r>
            <a:r>
              <a:rPr lang="en-US" sz="2400" dirty="0">
                <a:latin typeface="Lucida Fax" pitchFamily="18" charset="0"/>
                <a:cs typeface="Times New Roman" pitchFamily="18" charset="0"/>
              </a:rPr>
              <a:t>), </a:t>
            </a:r>
          </a:p>
          <a:p>
            <a:pPr algn="just">
              <a:buClr>
                <a:srgbClr val="C00000"/>
              </a:buClr>
              <a:buFont typeface="Wingdings" pitchFamily="2" charset="2"/>
              <a:buChar char="Ø"/>
            </a:pPr>
            <a:r>
              <a:rPr lang="en-US" sz="2400" dirty="0" err="1">
                <a:latin typeface="Lucida Fax" pitchFamily="18" charset="0"/>
                <a:cs typeface="Times New Roman" pitchFamily="18" charset="0"/>
              </a:rPr>
              <a:t>Saindhav</a:t>
            </a:r>
            <a:r>
              <a:rPr lang="en-US" sz="2400" dirty="0">
                <a:latin typeface="Lucida Fax" pitchFamily="18" charset="0"/>
                <a:cs typeface="Times New Roman" pitchFamily="18" charset="0"/>
              </a:rPr>
              <a:t> </a:t>
            </a:r>
            <a:r>
              <a:rPr lang="en-US" sz="2400" dirty="0" err="1">
                <a:latin typeface="Lucida Fax" pitchFamily="18" charset="0"/>
                <a:cs typeface="Times New Roman" pitchFamily="18" charset="0"/>
              </a:rPr>
              <a:t>Lavana</a:t>
            </a:r>
            <a:r>
              <a:rPr lang="en-US" sz="2400" dirty="0">
                <a:latin typeface="Lucida Fax" pitchFamily="18" charset="0"/>
                <a:cs typeface="Times New Roman" pitchFamily="18" charset="0"/>
              </a:rPr>
              <a:t> (</a:t>
            </a:r>
            <a:r>
              <a:rPr lang="en-US" sz="2400" dirty="0" err="1">
                <a:latin typeface="Lucida Fax" pitchFamily="18" charset="0"/>
                <a:cs typeface="Times New Roman" pitchFamily="18" charset="0"/>
              </a:rPr>
              <a:t>rocksalt</a:t>
            </a:r>
            <a:r>
              <a:rPr lang="en-US" sz="2400" dirty="0">
                <a:latin typeface="Lucida Fax" pitchFamily="18" charset="0"/>
                <a:cs typeface="Times New Roman" pitchFamily="18" charset="0"/>
              </a:rPr>
              <a:t>), </a:t>
            </a:r>
          </a:p>
          <a:p>
            <a:pPr algn="just">
              <a:buClr>
                <a:srgbClr val="C00000"/>
              </a:buClr>
              <a:buFont typeface="Wingdings" pitchFamily="2" charset="2"/>
              <a:buChar char="Ø"/>
            </a:pPr>
            <a:r>
              <a:rPr lang="en-US" sz="2400" dirty="0" err="1">
                <a:latin typeface="Lucida Fax" pitchFamily="18" charset="0"/>
                <a:cs typeface="Times New Roman" pitchFamily="18" charset="0"/>
              </a:rPr>
              <a:t>Churnodaka</a:t>
            </a:r>
            <a:r>
              <a:rPr lang="en-US" sz="2400" dirty="0">
                <a:latin typeface="Lucida Fax" pitchFamily="18" charset="0"/>
                <a:cs typeface="Times New Roman" pitchFamily="18" charset="0"/>
              </a:rPr>
              <a:t> (lime water), </a:t>
            </a:r>
          </a:p>
          <a:p>
            <a:pPr algn="just">
              <a:buClr>
                <a:srgbClr val="C00000"/>
              </a:buClr>
              <a:buFont typeface="Wingdings" pitchFamily="2" charset="2"/>
              <a:buChar char="Ø"/>
            </a:pPr>
            <a:r>
              <a:rPr lang="en-US" sz="2400" dirty="0" err="1">
                <a:latin typeface="Lucida Fax" pitchFamily="18" charset="0"/>
                <a:cs typeface="Times New Roman" pitchFamily="18" charset="0"/>
              </a:rPr>
              <a:t>Triphala</a:t>
            </a:r>
            <a:r>
              <a:rPr lang="en-US" sz="2400" dirty="0">
                <a:latin typeface="Lucida Fax" pitchFamily="18" charset="0"/>
                <a:cs typeface="Times New Roman" pitchFamily="18" charset="0"/>
              </a:rPr>
              <a:t> </a:t>
            </a:r>
            <a:r>
              <a:rPr lang="en-US" sz="2400" dirty="0" err="1">
                <a:latin typeface="Lucida Fax" pitchFamily="18" charset="0"/>
                <a:cs typeface="Times New Roman" pitchFamily="18" charset="0"/>
              </a:rPr>
              <a:t>Kwath</a:t>
            </a:r>
            <a:r>
              <a:rPr lang="en-US" sz="2400" dirty="0">
                <a:latin typeface="Lucida Fax" pitchFamily="18" charset="0"/>
                <a:cs typeface="Times New Roman" pitchFamily="18" charset="0"/>
              </a:rPr>
              <a:t>, </a:t>
            </a:r>
          </a:p>
          <a:p>
            <a:pPr algn="just">
              <a:buClr>
                <a:srgbClr val="C00000"/>
              </a:buClr>
              <a:buFont typeface="Wingdings" pitchFamily="2" charset="2"/>
              <a:buChar char="Ø"/>
            </a:pPr>
            <a:r>
              <a:rPr lang="en-US" sz="2400" dirty="0">
                <a:latin typeface="Lucida Fax" pitchFamily="18" charset="0"/>
                <a:cs typeface="Times New Roman" pitchFamily="18" charset="0"/>
              </a:rPr>
              <a:t>ginger juice,</a:t>
            </a:r>
          </a:p>
          <a:p>
            <a:pPr algn="just">
              <a:buClr>
                <a:srgbClr val="C00000"/>
              </a:buClr>
              <a:buFont typeface="Wingdings" pitchFamily="2" charset="2"/>
              <a:buChar char="Ø"/>
            </a:pPr>
            <a:r>
              <a:rPr lang="en-US" sz="2400" dirty="0">
                <a:latin typeface="Lucida Fax" pitchFamily="18" charset="0"/>
                <a:cs typeface="Times New Roman" pitchFamily="18" charset="0"/>
              </a:rPr>
              <a:t>turmeric,  </a:t>
            </a:r>
          </a:p>
          <a:p>
            <a:pPr algn="just">
              <a:buClr>
                <a:srgbClr val="C00000"/>
              </a:buClr>
              <a:buFont typeface="Wingdings" pitchFamily="2" charset="2"/>
              <a:buChar char="Ø"/>
            </a:pPr>
            <a:r>
              <a:rPr lang="en-US" sz="2400" dirty="0">
                <a:latin typeface="Lucida Fax" pitchFamily="18" charset="0"/>
                <a:cs typeface="Times New Roman" pitchFamily="18" charset="0"/>
              </a:rPr>
              <a:t> coriander, </a:t>
            </a:r>
          </a:p>
          <a:p>
            <a:pPr algn="just">
              <a:buClr>
                <a:srgbClr val="C00000"/>
              </a:buClr>
              <a:buFont typeface="Wingdings" pitchFamily="2" charset="2"/>
              <a:buChar char="Ø"/>
            </a:pPr>
            <a:r>
              <a:rPr lang="en-US" sz="2400" dirty="0">
                <a:latin typeface="Lucida Fax" pitchFamily="18" charset="0"/>
                <a:cs typeface="Times New Roman" pitchFamily="18" charset="0"/>
              </a:rPr>
              <a:t>honey, </a:t>
            </a:r>
          </a:p>
          <a:p>
            <a:pPr algn="just">
              <a:buClr>
                <a:srgbClr val="C00000"/>
              </a:buClr>
              <a:buFont typeface="Wingdings" pitchFamily="2" charset="2"/>
              <a:buChar char="Ø"/>
            </a:pPr>
            <a:r>
              <a:rPr lang="en-US" sz="2400" dirty="0">
                <a:latin typeface="Lucida Fax" pitchFamily="18" charset="0"/>
                <a:cs typeface="Times New Roman" pitchFamily="18" charset="0"/>
              </a:rPr>
              <a:t>cow’s urine, etc., </a:t>
            </a:r>
          </a:p>
          <a:p>
            <a:pPr algn="just">
              <a:buClr>
                <a:srgbClr val="C00000"/>
              </a:buClr>
              <a:buFont typeface="Wingdings" pitchFamily="2" charset="2"/>
              <a:buChar char="Ø"/>
            </a:pPr>
            <a:endParaRPr lang="en-US" sz="2400" dirty="0">
              <a:latin typeface="Lucida Fax" pitchFamily="18" charset="0"/>
              <a:cs typeface="Times New Roman" pitchFamily="18" charset="0"/>
            </a:endParaRPr>
          </a:p>
        </p:txBody>
      </p:sp>
      <p:sp>
        <p:nvSpPr>
          <p:cNvPr id="3" name="Date Placeholder 2"/>
          <p:cNvSpPr>
            <a:spLocks noGrp="1"/>
          </p:cNvSpPr>
          <p:nvPr>
            <p:ph type="dt" sz="half" idx="10"/>
          </p:nvPr>
        </p:nvSpPr>
        <p:spPr/>
        <p:txBody>
          <a:bodyPr/>
          <a:lstStyle/>
          <a:p>
            <a:fld id="{7988CBF1-6FA1-4BE2-B114-FCC471207C04}"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274638"/>
            <a:ext cx="7772400" cy="639762"/>
          </a:xfrm>
        </p:spPr>
        <p:txBody>
          <a:bodyPr>
            <a:normAutofit fontScale="90000"/>
          </a:bodyPr>
          <a:lstStyle/>
          <a:p>
            <a:r>
              <a:rPr lang="en-US" dirty="0"/>
              <a:t>OTHER antidotes are</a:t>
            </a:r>
          </a:p>
        </p:txBody>
      </p:sp>
      <p:sp>
        <p:nvSpPr>
          <p:cNvPr id="2" name="Date Placeholder 1"/>
          <p:cNvSpPr>
            <a:spLocks noGrp="1"/>
          </p:cNvSpPr>
          <p:nvPr>
            <p:ph type="dt" sz="half" idx="10"/>
          </p:nvPr>
        </p:nvSpPr>
        <p:spPr/>
        <p:txBody>
          <a:bodyPr/>
          <a:lstStyle/>
          <a:p>
            <a:fld id="{32290E4B-AF51-4BF0-9B24-EE13324B0CF2}" type="datetime1">
              <a:rPr lang="en-US" smtClean="0"/>
              <a:pPr/>
              <a:t>9/3/2024</a:t>
            </a:fld>
            <a:endParaRPr lang="en-US"/>
          </a:p>
        </p:txBody>
      </p:sp>
      <p:sp>
        <p:nvSpPr>
          <p:cNvPr id="3" name="Slide Number Placeholder 2"/>
          <p:cNvSpPr>
            <a:spLocks noGrp="1"/>
          </p:cNvSpPr>
          <p:nvPr>
            <p:ph type="sldNum" sz="quarter" idx="12"/>
          </p:nvPr>
        </p:nvSpPr>
        <p:spPr/>
        <p:txBody>
          <a:bodyPr/>
          <a:lstStyle/>
          <a:p>
            <a:fld id="{BF857A6B-852F-4346-81FC-F3E4E797F7F9}" type="slidenum">
              <a:rPr lang="en-US" smtClean="0"/>
              <a:pPr/>
              <a:t>78</a:t>
            </a:fld>
            <a:endParaRPr lang="en-US"/>
          </a:p>
        </p:txBody>
      </p:sp>
      <p:sp>
        <p:nvSpPr>
          <p:cNvPr id="5" name="Content Placeholder 4"/>
          <p:cNvSpPr>
            <a:spLocks noGrp="1"/>
          </p:cNvSpPr>
          <p:nvPr>
            <p:ph sz="quarter" idx="1"/>
          </p:nvPr>
        </p:nvSpPr>
        <p:spPr>
          <a:xfrm>
            <a:off x="838200" y="914400"/>
            <a:ext cx="7772400" cy="4572000"/>
          </a:xfrm>
        </p:spPr>
        <p:txBody>
          <a:bodyPr>
            <a:noAutofit/>
          </a:bodyPr>
          <a:lstStyle/>
          <a:p>
            <a:pPr algn="just">
              <a:buClr>
                <a:srgbClr val="C00000"/>
              </a:buClr>
              <a:buFont typeface="Wingdings" pitchFamily="2" charset="2"/>
              <a:buChar char="Ø"/>
            </a:pPr>
            <a:r>
              <a:rPr lang="en-US" sz="1800" dirty="0"/>
              <a:t>Mechanical antidote </a:t>
            </a:r>
            <a:r>
              <a:rPr lang="en-US" sz="1800" dirty="0" err="1"/>
              <a:t>viz</a:t>
            </a:r>
            <a:r>
              <a:rPr lang="en-US" sz="1800" dirty="0"/>
              <a:t> fats(</a:t>
            </a:r>
            <a:r>
              <a:rPr lang="en-US" sz="1800" dirty="0">
                <a:cs typeface="Times New Roman" pitchFamily="18" charset="0"/>
              </a:rPr>
              <a:t>cow’s milk, goat’s milk, cow’s ghee, castor </a:t>
            </a:r>
            <a:r>
              <a:rPr lang="en-US" sz="1800" dirty="0"/>
              <a:t>oil and egg albumen : forms a coating in stomach</a:t>
            </a:r>
          </a:p>
          <a:p>
            <a:r>
              <a:rPr lang="en-US" sz="1800" dirty="0"/>
              <a:t>Chemical antidotes </a:t>
            </a:r>
            <a:r>
              <a:rPr lang="en-US" sz="1800" dirty="0" err="1"/>
              <a:t>viz</a:t>
            </a:r>
            <a:r>
              <a:rPr lang="en-US" sz="1800" dirty="0"/>
              <a:t> lemon juice: for caustic alkali</a:t>
            </a:r>
          </a:p>
          <a:p>
            <a:r>
              <a:rPr lang="en-US" sz="1800" dirty="0"/>
              <a:t>Borax and turmeric were also known to have a powerful anti-dote effect </a:t>
            </a:r>
          </a:p>
          <a:p>
            <a:r>
              <a:rPr lang="en-US" sz="1800" dirty="0"/>
              <a:t> If purified </a:t>
            </a:r>
            <a:r>
              <a:rPr lang="en-US" sz="1800" dirty="0" err="1"/>
              <a:t>aresnious</a:t>
            </a:r>
            <a:r>
              <a:rPr lang="en-US" sz="1800" dirty="0"/>
              <a:t> oxide (</a:t>
            </a:r>
            <a:r>
              <a:rPr lang="en-US" sz="1800" dirty="0" err="1"/>
              <a:t>Gauripasan</a:t>
            </a:r>
            <a:r>
              <a:rPr lang="en-US" sz="1800" dirty="0"/>
              <a:t>) caused some toxicity then borax (Tankan) with cow’s milk used as antidote for it </a:t>
            </a:r>
          </a:p>
          <a:p>
            <a:r>
              <a:rPr lang="en-US" sz="1800" dirty="0"/>
              <a:t> If prepared medicine made from lead (</a:t>
            </a:r>
            <a:r>
              <a:rPr lang="en-US" sz="1800" dirty="0" err="1"/>
              <a:t>Naag</a:t>
            </a:r>
            <a:r>
              <a:rPr lang="en-US" sz="1800" dirty="0"/>
              <a:t>) cause some toxicity, then medicine prepared from gold (</a:t>
            </a:r>
            <a:r>
              <a:rPr lang="en-US" sz="1800" dirty="0" err="1"/>
              <a:t>Swarna</a:t>
            </a:r>
            <a:r>
              <a:rPr lang="en-US" sz="1800" dirty="0"/>
              <a:t> </a:t>
            </a:r>
            <a:r>
              <a:rPr lang="en-US" sz="1800" dirty="0" err="1"/>
              <a:t>Bhasma</a:t>
            </a:r>
            <a:r>
              <a:rPr lang="en-US" sz="1800" dirty="0"/>
              <a:t>) with </a:t>
            </a:r>
            <a:r>
              <a:rPr lang="en-US" sz="1800" dirty="0" err="1"/>
              <a:t>Termenelia</a:t>
            </a:r>
            <a:r>
              <a:rPr lang="en-US" sz="1800" dirty="0"/>
              <a:t> </a:t>
            </a:r>
            <a:r>
              <a:rPr lang="en-US" sz="1800" dirty="0" err="1"/>
              <a:t>chebula</a:t>
            </a:r>
            <a:r>
              <a:rPr lang="en-US" sz="1800" dirty="0"/>
              <a:t> powder used as antidote </a:t>
            </a:r>
          </a:p>
          <a:p>
            <a:r>
              <a:rPr lang="en-US" sz="1800" dirty="0"/>
              <a:t> If purified copper (</a:t>
            </a:r>
            <a:r>
              <a:rPr lang="en-US" sz="1800" dirty="0" err="1"/>
              <a:t>Tamra</a:t>
            </a:r>
            <a:r>
              <a:rPr lang="en-US" sz="1800" dirty="0"/>
              <a:t>) cause some toxicity, then </a:t>
            </a:r>
            <a:r>
              <a:rPr lang="en-US" sz="1800" dirty="0" err="1"/>
              <a:t>aresnious</a:t>
            </a:r>
            <a:r>
              <a:rPr lang="en-US" sz="1800" dirty="0"/>
              <a:t> oxide (</a:t>
            </a:r>
            <a:r>
              <a:rPr lang="en-US" sz="1800" dirty="0" err="1"/>
              <a:t>Gauripasan</a:t>
            </a:r>
            <a:r>
              <a:rPr lang="en-US" sz="1800" dirty="0"/>
              <a:t>) with sugar recommended as antidote. </a:t>
            </a:r>
          </a:p>
          <a:p>
            <a:r>
              <a:rPr lang="en-US" sz="1800" dirty="0"/>
              <a:t>Raw sulfur gets purified with the treatment of cow’s milk and ghee and to remove its toxicity from the human body cow’s ghee and milk are recommended </a:t>
            </a:r>
          </a:p>
          <a:p>
            <a:r>
              <a:rPr lang="en-US" sz="1800" dirty="0"/>
              <a:t>Raw </a:t>
            </a:r>
            <a:r>
              <a:rPr lang="en-US" sz="1800" dirty="0" err="1"/>
              <a:t>Hartala</a:t>
            </a:r>
            <a:r>
              <a:rPr lang="en-US" sz="1800" dirty="0"/>
              <a:t> (Arsenic trioxide; As2S3) gets purified with </a:t>
            </a:r>
            <a:r>
              <a:rPr lang="en-US" sz="1800" dirty="0" err="1"/>
              <a:t>Kushmand</a:t>
            </a:r>
            <a:r>
              <a:rPr lang="en-US" sz="1800" dirty="0"/>
              <a:t> </a:t>
            </a:r>
            <a:r>
              <a:rPr lang="en-US" sz="1800" dirty="0" err="1"/>
              <a:t>Swarasa</a:t>
            </a:r>
            <a:r>
              <a:rPr lang="en-US" sz="1800" dirty="0"/>
              <a:t> (</a:t>
            </a:r>
            <a:r>
              <a:rPr lang="en-US" sz="1800" dirty="0" err="1"/>
              <a:t>Benincasa</a:t>
            </a:r>
            <a:r>
              <a:rPr lang="en-US" sz="1800" dirty="0"/>
              <a:t> </a:t>
            </a:r>
            <a:r>
              <a:rPr lang="en-US" sz="1800" dirty="0" err="1"/>
              <a:t>hispida</a:t>
            </a:r>
            <a:r>
              <a:rPr lang="en-US" sz="1800" dirty="0"/>
              <a:t>) and to remove its toxicity </a:t>
            </a:r>
            <a:r>
              <a:rPr lang="en-US" sz="1800" dirty="0" err="1"/>
              <a:t>Kushmand</a:t>
            </a:r>
            <a:r>
              <a:rPr lang="en-US" sz="1800" dirty="0"/>
              <a:t> </a:t>
            </a:r>
            <a:r>
              <a:rPr lang="en-US" sz="1800" dirty="0" err="1"/>
              <a:t>Swarasa</a:t>
            </a:r>
            <a:r>
              <a:rPr lang="en-US" sz="1800" dirty="0"/>
              <a:t> is recommended with </a:t>
            </a:r>
            <a:r>
              <a:rPr lang="en-US" sz="1800" dirty="0" err="1"/>
              <a:t>Jeerak</a:t>
            </a:r>
            <a:r>
              <a:rPr lang="en-US" sz="1800" dirty="0"/>
              <a:t> (</a:t>
            </a:r>
            <a:r>
              <a:rPr lang="en-US" sz="1800" dirty="0" err="1"/>
              <a:t>Carum</a:t>
            </a:r>
            <a:r>
              <a:rPr lang="en-US" sz="1800" dirty="0"/>
              <a:t> </a:t>
            </a:r>
            <a:r>
              <a:rPr lang="en-US" sz="1800" dirty="0" err="1"/>
              <a:t>carvi</a:t>
            </a:r>
            <a:r>
              <a:rPr lang="en-US" sz="1800" dirty="0"/>
              <a:t>) and </a:t>
            </a:r>
            <a:r>
              <a:rPr lang="en-US" sz="1800" dirty="0" err="1"/>
              <a:t>Madhu</a:t>
            </a:r>
            <a:r>
              <a:rPr lang="en-US" sz="1800" dirty="0"/>
              <a:t> (Honey) </a:t>
            </a:r>
          </a:p>
          <a:p>
            <a:r>
              <a:rPr lang="en-US" sz="1800" dirty="0"/>
              <a:t>Raw </a:t>
            </a:r>
            <a:r>
              <a:rPr lang="en-US" sz="1800" dirty="0" err="1"/>
              <a:t>Gauripasan</a:t>
            </a:r>
            <a:r>
              <a:rPr lang="en-US" sz="1800" dirty="0"/>
              <a:t> (</a:t>
            </a:r>
            <a:r>
              <a:rPr lang="en-US" sz="1800" dirty="0" err="1"/>
              <a:t>arsenious</a:t>
            </a:r>
            <a:r>
              <a:rPr lang="en-US" sz="1800" dirty="0"/>
              <a:t> oxide; As2O3) gets purified with Tankan (borax) and cow’s milk and to remove its toxicity from body same is recommended. </a:t>
            </a:r>
          </a:p>
          <a:p>
            <a:endParaRPr lang="en-US" sz="18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90E4B-AF51-4BF0-9B24-EE13324B0CF2}" type="datetime1">
              <a:rPr lang="en-US" smtClean="0"/>
              <a:pPr/>
              <a:t>9/3/2024</a:t>
            </a:fld>
            <a:endParaRPr lang="en-US"/>
          </a:p>
        </p:txBody>
      </p:sp>
      <p:sp>
        <p:nvSpPr>
          <p:cNvPr id="3" name="Slide Number Placeholder 2"/>
          <p:cNvSpPr>
            <a:spLocks noGrp="1"/>
          </p:cNvSpPr>
          <p:nvPr>
            <p:ph type="sldNum" sz="quarter" idx="12"/>
          </p:nvPr>
        </p:nvSpPr>
        <p:spPr/>
        <p:txBody>
          <a:bodyPr/>
          <a:lstStyle/>
          <a:p>
            <a:fld id="{BF857A6B-852F-4346-81FC-F3E4E797F7F9}" type="slidenum">
              <a:rPr lang="en-US" smtClean="0"/>
              <a:pPr/>
              <a:t>79</a:t>
            </a:fld>
            <a:endParaRPr lang="en-US"/>
          </a:p>
        </p:txBody>
      </p:sp>
      <p:sp>
        <p:nvSpPr>
          <p:cNvPr id="4" name="Rectangle 3"/>
          <p:cNvSpPr/>
          <p:nvPr/>
        </p:nvSpPr>
        <p:spPr>
          <a:xfrm>
            <a:off x="914400" y="457200"/>
            <a:ext cx="7620000" cy="10064294"/>
          </a:xfrm>
          <a:prstGeom prst="rect">
            <a:avLst/>
          </a:prstGeom>
        </p:spPr>
        <p:txBody>
          <a:bodyPr wrap="square">
            <a:spAutoFit/>
          </a:bodyPr>
          <a:lstStyle/>
          <a:p>
            <a:r>
              <a:rPr lang="en-US" sz="2400" b="1" dirty="0"/>
              <a:t>1</a:t>
            </a:r>
            <a:r>
              <a:rPr lang="en-US" sz="2400" dirty="0"/>
              <a:t>Dietary </a:t>
            </a:r>
            <a:r>
              <a:rPr lang="en-US" sz="2400" dirty="0" err="1"/>
              <a:t>fibres</a:t>
            </a:r>
            <a:r>
              <a:rPr lang="en-US" sz="2400" dirty="0"/>
              <a:t> from various food products, including </a:t>
            </a:r>
            <a:r>
              <a:rPr lang="en-US" sz="2400" b="1" dirty="0"/>
              <a:t>bran from grains as well as fruit</a:t>
            </a:r>
            <a:r>
              <a:rPr lang="en-US" sz="2400" dirty="0"/>
              <a:t>, have been evaluated as an alternative or adjunct to </a:t>
            </a:r>
            <a:r>
              <a:rPr lang="en-US" sz="2400" dirty="0" err="1"/>
              <a:t>chelation</a:t>
            </a:r>
            <a:r>
              <a:rPr lang="en-US" sz="2400" dirty="0"/>
              <a:t> therapy with the aim to interrupt </a:t>
            </a:r>
            <a:r>
              <a:rPr lang="en-US" sz="2400" dirty="0" err="1"/>
              <a:t>enterohepatic</a:t>
            </a:r>
            <a:r>
              <a:rPr lang="en-US" sz="2400" dirty="0"/>
              <a:t> recirculation  and to modulate intestinal flora , </a:t>
            </a:r>
          </a:p>
          <a:p>
            <a:endParaRPr lang="en-US" sz="2400" dirty="0"/>
          </a:p>
          <a:p>
            <a:r>
              <a:rPr lang="en-US" sz="2400" b="1" dirty="0"/>
              <a:t>2</a:t>
            </a:r>
            <a:r>
              <a:rPr lang="en-US" sz="2400" dirty="0"/>
              <a:t>toxic metals have great affinity for </a:t>
            </a:r>
            <a:r>
              <a:rPr lang="en-US" sz="2400" dirty="0" err="1"/>
              <a:t>sulphur</a:t>
            </a:r>
            <a:r>
              <a:rPr lang="en-US" sz="2400" dirty="0"/>
              <a:t>-containing peptides, diets rich in </a:t>
            </a:r>
            <a:r>
              <a:rPr lang="en-US" sz="2400" b="1" dirty="0" err="1"/>
              <a:t>sulphur</a:t>
            </a:r>
            <a:r>
              <a:rPr lang="en-US" sz="2400" b="1" dirty="0"/>
              <a:t>-containing foods such as alliums (e.g. garlic</a:t>
            </a:r>
            <a:r>
              <a:rPr lang="en-US" sz="2400" dirty="0"/>
              <a:t>  and </a:t>
            </a:r>
            <a:r>
              <a:rPr lang="en-US" sz="2400" dirty="0" err="1"/>
              <a:t>brassicas</a:t>
            </a:r>
            <a:r>
              <a:rPr lang="en-US" sz="2400" dirty="0"/>
              <a:t> (e.g., broccoli  have been suggested for effects on glutathione, with hopes for symptomatic improvement and enhanced excretion. Garlic prevented cadmium-induced kidney damage and decreased the oxidative damage due to lead in rats </a:t>
            </a:r>
          </a:p>
          <a:p>
            <a:endParaRPr lang="en-US" sz="2400" dirty="0"/>
          </a:p>
          <a:p>
            <a:r>
              <a:rPr lang="en-US" sz="2400" b="1" dirty="0"/>
              <a:t>3</a:t>
            </a:r>
            <a:r>
              <a:rPr lang="en-US" sz="2400" dirty="0"/>
              <a:t>. leaves of </a:t>
            </a:r>
            <a:r>
              <a:rPr lang="en-US" sz="2400" b="1" i="1" dirty="0" err="1"/>
              <a:t>Coriandrum</a:t>
            </a:r>
            <a:r>
              <a:rPr lang="en-US" sz="2400" b="1" i="1" dirty="0"/>
              <a:t> </a:t>
            </a:r>
            <a:r>
              <a:rPr lang="en-US" sz="2400" b="1" i="1" dirty="0" err="1"/>
              <a:t>sativum</a:t>
            </a:r>
            <a:r>
              <a:rPr lang="en-US" sz="2400" b="1" dirty="0"/>
              <a:t>), </a:t>
            </a:r>
            <a:r>
              <a:rPr lang="en-US" sz="2400" dirty="0"/>
              <a:t>a popular culinary and medicinal herb, gained attention when a soup was reported to enhance mercury excretion following dental amalgam removal and remains popular despite limited evidence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80</a:t>
            </a:fld>
            <a:endParaRPr lang="en-US"/>
          </a:p>
        </p:txBody>
      </p:sp>
      <p:pic>
        <p:nvPicPr>
          <p:cNvPr id="2051" name="Picture 3"/>
          <p:cNvPicPr>
            <a:picLocks noChangeAspect="1" noChangeArrowheads="1"/>
          </p:cNvPicPr>
          <p:nvPr/>
        </p:nvPicPr>
        <p:blipFill>
          <a:blip r:embed="rId2"/>
          <a:srcRect/>
          <a:stretch>
            <a:fillRect/>
          </a:stretch>
        </p:blipFill>
        <p:spPr bwMode="auto">
          <a:xfrm>
            <a:off x="609600" y="0"/>
            <a:ext cx="8077200" cy="6553199"/>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90E4B-AF51-4BF0-9B24-EE13324B0CF2}" type="datetime1">
              <a:rPr lang="en-US" smtClean="0"/>
              <a:pPr/>
              <a:t>9/3/2024</a:t>
            </a:fld>
            <a:endParaRPr lang="en-US"/>
          </a:p>
        </p:txBody>
      </p:sp>
      <p:sp>
        <p:nvSpPr>
          <p:cNvPr id="3" name="Slide Number Placeholder 2"/>
          <p:cNvSpPr>
            <a:spLocks noGrp="1"/>
          </p:cNvSpPr>
          <p:nvPr>
            <p:ph type="sldNum" sz="quarter" idx="12"/>
          </p:nvPr>
        </p:nvSpPr>
        <p:spPr/>
        <p:txBody>
          <a:bodyPr/>
          <a:lstStyle/>
          <a:p>
            <a:fld id="{BF857A6B-852F-4346-81FC-F3E4E797F7F9}" type="slidenum">
              <a:rPr lang="en-US" smtClean="0"/>
              <a:pPr/>
              <a:t>81</a:t>
            </a:fld>
            <a:endParaRPr lang="en-US"/>
          </a:p>
        </p:txBody>
      </p:sp>
      <p:pic>
        <p:nvPicPr>
          <p:cNvPr id="4" name="Picture 2"/>
          <p:cNvPicPr>
            <a:picLocks noChangeAspect="1" noChangeArrowheads="1"/>
          </p:cNvPicPr>
          <p:nvPr/>
        </p:nvPicPr>
        <p:blipFill>
          <a:blip r:embed="rId2"/>
          <a:srcRect/>
          <a:stretch>
            <a:fillRect/>
          </a:stretch>
        </p:blipFill>
        <p:spPr bwMode="auto">
          <a:xfrm>
            <a:off x="4495800" y="457200"/>
            <a:ext cx="4086225" cy="5867400"/>
          </a:xfrm>
          <a:prstGeom prst="rect">
            <a:avLst/>
          </a:prstGeom>
          <a:noFill/>
          <a:ln w="9525">
            <a:noFill/>
            <a:miter lim="800000"/>
            <a:headEnd/>
            <a:tailEnd/>
          </a:ln>
          <a:effectLst/>
        </p:spPr>
      </p:pic>
      <p:pic>
        <p:nvPicPr>
          <p:cNvPr id="5" name="Picture 2" descr="C:\Users\Shivani\Downloads\Screenshot_20190129_202631.png"/>
          <p:cNvPicPr>
            <a:picLocks noChangeAspect="1" noChangeArrowheads="1"/>
          </p:cNvPicPr>
          <p:nvPr/>
        </p:nvPicPr>
        <p:blipFill>
          <a:blip r:embed="rId3"/>
          <a:srcRect/>
          <a:stretch>
            <a:fillRect/>
          </a:stretch>
        </p:blipFill>
        <p:spPr bwMode="auto">
          <a:xfrm>
            <a:off x="990600" y="457200"/>
            <a:ext cx="3124200" cy="5715000"/>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90600"/>
            <a:ext cx="8534400" cy="8710077"/>
          </a:xfrm>
          <a:prstGeom prst="rect">
            <a:avLst/>
          </a:prstGeom>
        </p:spPr>
        <p:txBody>
          <a:bodyPr wrap="square">
            <a:spAutoFit/>
          </a:bodyPr>
          <a:lstStyle/>
          <a:p>
            <a:r>
              <a:rPr lang="en-US" sz="2000" dirty="0">
                <a:latin typeface="Lucida Fax" pitchFamily="18" charset="0"/>
              </a:rPr>
              <a:t>Some of the risks while using chelating agents : </a:t>
            </a:r>
          </a:p>
          <a:p>
            <a:pPr marL="457200" indent="-457200"/>
            <a:r>
              <a:rPr lang="en-US" sz="2000" dirty="0">
                <a:latin typeface="Lucida Fax" pitchFamily="18" charset="0"/>
              </a:rPr>
              <a:t>1.   </a:t>
            </a:r>
            <a:r>
              <a:rPr lang="en-US" sz="2000" dirty="0" err="1">
                <a:latin typeface="Lucida Fax" pitchFamily="18" charset="0"/>
              </a:rPr>
              <a:t>Chelators</a:t>
            </a:r>
            <a:r>
              <a:rPr lang="en-US" sz="2000" dirty="0">
                <a:latin typeface="Lucida Fax" pitchFamily="18" charset="0"/>
              </a:rPr>
              <a:t> bind to heavy metal or metal particles, but they can also bind to important minerals in body, such as calcium and iron, which are essentials for human body.</a:t>
            </a:r>
          </a:p>
          <a:p>
            <a:pPr marL="457200" indent="-457200"/>
            <a:r>
              <a:rPr lang="en-US" sz="2000" dirty="0">
                <a:latin typeface="Lucida Fax" pitchFamily="18" charset="0"/>
              </a:rPr>
              <a:t> </a:t>
            </a:r>
          </a:p>
          <a:p>
            <a:r>
              <a:rPr lang="en-US" sz="2000" dirty="0">
                <a:latin typeface="Lucida Fax" pitchFamily="18" charset="0"/>
              </a:rPr>
              <a:t>2. Sometimes chelating agents can also be dangerous. The use of disodium EDTA instead of calcium EDTA has resulted in fatalities due to </a:t>
            </a:r>
            <a:r>
              <a:rPr lang="en-US" sz="2000" dirty="0" err="1">
                <a:latin typeface="Lucida Fax" pitchFamily="18" charset="0"/>
              </a:rPr>
              <a:t>hypocalcemia</a:t>
            </a:r>
            <a:r>
              <a:rPr lang="en-US" sz="2000" dirty="0">
                <a:latin typeface="Lucida Fax" pitchFamily="18" charset="0"/>
              </a:rPr>
              <a:t> </a:t>
            </a:r>
          </a:p>
          <a:p>
            <a:endParaRPr lang="en-US" sz="2000" dirty="0">
              <a:latin typeface="Lucida Fax" pitchFamily="18" charset="0"/>
            </a:endParaRPr>
          </a:p>
          <a:p>
            <a:r>
              <a:rPr lang="en-US" sz="2000" dirty="0">
                <a:latin typeface="Lucida Fax" pitchFamily="18" charset="0"/>
              </a:rPr>
              <a:t>3.Side effects of </a:t>
            </a:r>
            <a:r>
              <a:rPr lang="en-US" sz="2000" dirty="0" err="1">
                <a:latin typeface="Lucida Fax" pitchFamily="18" charset="0"/>
              </a:rPr>
              <a:t>chelation</a:t>
            </a:r>
            <a:r>
              <a:rPr lang="en-US" sz="2000" dirty="0">
                <a:latin typeface="Lucida Fax" pitchFamily="18" charset="0"/>
              </a:rPr>
              <a:t> therapy include dehydration, low blood calcium, harm to kidneys, increased enzymes as would be detected in liver function tests, allergic reactions, and lowered levels of dietary elements </a:t>
            </a:r>
          </a:p>
          <a:p>
            <a:endParaRPr lang="en-US" sz="2000" dirty="0">
              <a:latin typeface="Lucida Fax" pitchFamily="18" charset="0"/>
            </a:endParaRPr>
          </a:p>
          <a:p>
            <a:r>
              <a:rPr lang="en-US" sz="2000" dirty="0">
                <a:latin typeface="Lucida Fax" pitchFamily="18" charset="0"/>
              </a:rPr>
              <a:t>4. </a:t>
            </a:r>
            <a:r>
              <a:rPr lang="en-US" sz="2000" dirty="0" err="1">
                <a:latin typeface="Lucida Fax" pitchFamily="18" charset="0"/>
              </a:rPr>
              <a:t>Ayurvedic</a:t>
            </a:r>
            <a:r>
              <a:rPr lang="en-US" sz="2000" dirty="0">
                <a:latin typeface="Lucida Fax" pitchFamily="18" charset="0"/>
              </a:rPr>
              <a:t> antidotes </a:t>
            </a:r>
            <a:r>
              <a:rPr lang="en-US" sz="2000" dirty="0" err="1">
                <a:latin typeface="Lucida Fax" pitchFamily="18" charset="0"/>
              </a:rPr>
              <a:t>donot</a:t>
            </a:r>
            <a:r>
              <a:rPr lang="en-US" sz="2000" dirty="0">
                <a:latin typeface="Lucida Fax" pitchFamily="18" charset="0"/>
              </a:rPr>
              <a:t> pose such complications</a:t>
            </a: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a:p>
            <a:endParaRPr lang="en-US" sz="2000" dirty="0">
              <a:latin typeface="Lucida Fax" pitchFamily="18" charset="0"/>
            </a:endParaRPr>
          </a:p>
        </p:txBody>
      </p:sp>
      <p:sp>
        <p:nvSpPr>
          <p:cNvPr id="7" name="Title 6"/>
          <p:cNvSpPr>
            <a:spLocks noGrp="1"/>
          </p:cNvSpPr>
          <p:nvPr>
            <p:ph type="title"/>
          </p:nvPr>
        </p:nvSpPr>
        <p:spPr>
          <a:xfrm>
            <a:off x="3276600" y="457200"/>
            <a:ext cx="5410200" cy="792162"/>
          </a:xfrm>
        </p:spPr>
        <p:txBody>
          <a:bodyPr>
            <a:normAutofit fontScale="90000"/>
          </a:bodyPr>
          <a:lstStyle/>
          <a:p>
            <a:br>
              <a:rPr lang="en-US" dirty="0"/>
            </a:br>
            <a:r>
              <a:rPr lang="en-US" dirty="0"/>
              <a:t>Conclusion</a:t>
            </a:r>
            <a:br>
              <a:rPr lang="en-US" dirty="0"/>
            </a:br>
            <a:endParaRPr lang="en-US" dirty="0"/>
          </a:p>
        </p:txBody>
      </p:sp>
      <p:sp>
        <p:nvSpPr>
          <p:cNvPr id="3" name="Date Placeholder 2"/>
          <p:cNvSpPr>
            <a:spLocks noGrp="1"/>
          </p:cNvSpPr>
          <p:nvPr>
            <p:ph type="dt" sz="half" idx="10"/>
          </p:nvPr>
        </p:nvSpPr>
        <p:spPr/>
        <p:txBody>
          <a:bodyPr/>
          <a:lstStyle/>
          <a:p>
            <a:fld id="{3AE4B66F-9C36-461F-8C8D-06DC6B950CE8}"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82</a:t>
            </a:fld>
            <a:endParaRPr lang="en-US"/>
          </a:p>
        </p:txBody>
      </p:sp>
      <p:sp>
        <p:nvSpPr>
          <p:cNvPr id="8" name="Content Placeholder 7"/>
          <p:cNvSpPr>
            <a:spLocks noGrp="1"/>
          </p:cNvSpPr>
          <p:nvPr>
            <p:ph sz="quarter" idx="1"/>
          </p:nvPr>
        </p:nvSpPr>
        <p:spPr>
          <a:xfrm>
            <a:off x="9829800" y="4876800"/>
            <a:ext cx="914400" cy="304800"/>
          </a:xfrm>
        </p:spPr>
        <p:txBody>
          <a:bodyPr>
            <a:normAutofit fontScale="70000" lnSpcReduction="20000"/>
          </a:bodyPr>
          <a:lstStyle/>
          <a:p>
            <a:pPr lvl="1"/>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83</a:t>
            </a:fld>
            <a:endParaRPr lang="en-US"/>
          </a:p>
        </p:txBody>
      </p:sp>
      <p:sp>
        <p:nvSpPr>
          <p:cNvPr id="5" name="Content Placeholder 4"/>
          <p:cNvSpPr>
            <a:spLocks noGrp="1"/>
          </p:cNvSpPr>
          <p:nvPr>
            <p:ph sz="quarter" idx="1"/>
          </p:nvPr>
        </p:nvSpPr>
        <p:spPr/>
        <p:txBody>
          <a:bodyPr>
            <a:normAutofit fontScale="55000" lnSpcReduction="20000"/>
          </a:bodyPr>
          <a:lstStyle/>
          <a:p>
            <a:r>
              <a:rPr lang="en-US" sz="3300" dirty="0">
                <a:hlinkClick r:id="rId2"/>
              </a:rPr>
              <a:t>www.who.int/ipcs/features/10chemicals_en.pdf</a:t>
            </a:r>
            <a:endParaRPr lang="en-US" sz="3300" dirty="0"/>
          </a:p>
          <a:p>
            <a:pPr>
              <a:spcBef>
                <a:spcPts val="500"/>
              </a:spcBef>
              <a:spcAft>
                <a:spcPts val="500"/>
              </a:spcAft>
            </a:pPr>
            <a:r>
              <a:rPr lang="en-US" sz="3300" dirty="0"/>
              <a:t>Krishnamurthy, S. 1992. </a:t>
            </a:r>
            <a:r>
              <a:rPr lang="en-US" sz="3300" dirty="0" err="1"/>
              <a:t>Biomethylation</a:t>
            </a:r>
            <a:r>
              <a:rPr lang="en-US" sz="3300" dirty="0"/>
              <a:t> and environmental transport of metals. </a:t>
            </a:r>
            <a:r>
              <a:rPr lang="en-US" sz="3300" i="1" dirty="0"/>
              <a:t>Journal of Chemical Education </a:t>
            </a:r>
            <a:r>
              <a:rPr lang="en-US" sz="3300" dirty="0"/>
              <a:t>69	</a:t>
            </a:r>
          </a:p>
          <a:p>
            <a:pPr>
              <a:spcBef>
                <a:spcPts val="500"/>
              </a:spcBef>
              <a:spcAft>
                <a:spcPts val="500"/>
              </a:spcAft>
            </a:pPr>
            <a:r>
              <a:rPr lang="en-US" sz="3300" dirty="0"/>
              <a:t>Colin Baird.2000. Environmental Chemistry, W.H. Freeman and Company, New York.</a:t>
            </a:r>
          </a:p>
          <a:p>
            <a:r>
              <a:rPr lang="en-US" sz="3300" dirty="0" err="1"/>
              <a:t>Ou</a:t>
            </a:r>
            <a:r>
              <a:rPr lang="en-US" sz="3300" dirty="0"/>
              <a:t> S, </a:t>
            </a:r>
            <a:r>
              <a:rPr lang="en-US" sz="3300" dirty="0" err="1"/>
              <a:t>Gao</a:t>
            </a:r>
            <a:r>
              <a:rPr lang="en-US" sz="3300" dirty="0"/>
              <a:t> K, Li Y. An </a:t>
            </a:r>
            <a:r>
              <a:rPr lang="en-US" sz="3300" i="1" dirty="0"/>
              <a:t>in vitro</a:t>
            </a:r>
            <a:r>
              <a:rPr lang="en-US" sz="3300" dirty="0"/>
              <a:t> study of wheat bran binding capacity for Hg, </a:t>
            </a:r>
            <a:r>
              <a:rPr lang="en-US" sz="3300" dirty="0" err="1"/>
              <a:t>Cd</a:t>
            </a:r>
            <a:r>
              <a:rPr lang="en-US" sz="3300" dirty="0"/>
              <a:t>, and </a:t>
            </a:r>
            <a:r>
              <a:rPr lang="en-US" sz="3300" dirty="0" err="1"/>
              <a:t>Pb</a:t>
            </a:r>
            <a:r>
              <a:rPr lang="en-US" sz="3300" dirty="0"/>
              <a:t>. </a:t>
            </a:r>
            <a:r>
              <a:rPr lang="en-US" sz="3300" i="1" dirty="0"/>
              <a:t>Journal of Agricultural and Food Chemistry</a:t>
            </a:r>
            <a:r>
              <a:rPr lang="en-US" sz="3300" dirty="0"/>
              <a:t>. 1999;47(11):4714–4717. [</a:t>
            </a:r>
            <a:r>
              <a:rPr lang="en-US" sz="3300" dirty="0" err="1">
                <a:hlinkClick r:id="rId3"/>
              </a:rPr>
              <a:t>PubMed</a:t>
            </a:r>
            <a:r>
              <a:rPr lang="en-US" sz="3300" dirty="0"/>
              <a:t>]</a:t>
            </a:r>
          </a:p>
          <a:p>
            <a:r>
              <a:rPr lang="en-US" sz="3300" dirty="0"/>
              <a:t>. </a:t>
            </a:r>
            <a:r>
              <a:rPr lang="en-US" sz="3300" dirty="0" err="1"/>
              <a:t>Callegaro</a:t>
            </a:r>
            <a:r>
              <a:rPr lang="en-US" sz="3300" dirty="0"/>
              <a:t> M, </a:t>
            </a:r>
            <a:r>
              <a:rPr lang="en-US" sz="3300" dirty="0" err="1"/>
              <a:t>Milbradt</a:t>
            </a:r>
            <a:r>
              <a:rPr lang="en-US" sz="3300" dirty="0"/>
              <a:t> BG, </a:t>
            </a:r>
            <a:r>
              <a:rPr lang="en-US" sz="3300" dirty="0" err="1"/>
              <a:t>Diettrich</a:t>
            </a:r>
            <a:r>
              <a:rPr lang="en-US" sz="3300" dirty="0"/>
              <a:t> T, et al. Influence of cereal bran supplement on cadmium effects in growing rats. </a:t>
            </a:r>
            <a:r>
              <a:rPr lang="en-US" sz="3300" i="1" dirty="0"/>
              <a:t>Human &amp; Experimental Toxicology</a:t>
            </a:r>
            <a:r>
              <a:rPr lang="en-US" sz="3300" dirty="0"/>
              <a:t>. 2010;29(6):467–476. [</a:t>
            </a:r>
            <a:r>
              <a:rPr lang="en-US" sz="3300" dirty="0" err="1">
                <a:hlinkClick r:id="rId4"/>
              </a:rPr>
              <a:t>PubMed</a:t>
            </a:r>
            <a:r>
              <a:rPr lang="en-US" sz="3300" dirty="0"/>
              <a:t>]</a:t>
            </a:r>
          </a:p>
          <a:p>
            <a:r>
              <a:rPr lang="en-US" sz="3300" dirty="0"/>
              <a:t> Berglund M, </a:t>
            </a:r>
            <a:r>
              <a:rPr lang="en-US" sz="3300" dirty="0" err="1"/>
              <a:t>Akesson</a:t>
            </a:r>
            <a:r>
              <a:rPr lang="en-US" sz="3300" dirty="0"/>
              <a:t> A, </a:t>
            </a:r>
            <a:r>
              <a:rPr lang="en-US" sz="3300" dirty="0" err="1"/>
              <a:t>Nermell</a:t>
            </a:r>
            <a:r>
              <a:rPr lang="en-US" sz="3300" dirty="0"/>
              <a:t> B, </a:t>
            </a:r>
            <a:r>
              <a:rPr lang="en-US" sz="3300" dirty="0" err="1"/>
              <a:t>Vahter</a:t>
            </a:r>
            <a:r>
              <a:rPr lang="en-US" sz="3300" dirty="0"/>
              <a:t> M. Intestinal absorption of dietary cadmium in women depends on body iron stores and fiber intake. </a:t>
            </a:r>
            <a:r>
              <a:rPr lang="en-US" sz="3300" i="1" dirty="0"/>
              <a:t>Environmental Health Perspectives</a:t>
            </a:r>
            <a:r>
              <a:rPr lang="en-US" sz="3300" dirty="0"/>
              <a:t>. 1994;102(12):1058–1066. [</a:t>
            </a:r>
            <a:r>
              <a:rPr lang="en-US" sz="3300" dirty="0">
                <a:hlinkClick r:id="rId5"/>
              </a:rPr>
              <a:t>PMC free article</a:t>
            </a:r>
            <a:r>
              <a:rPr lang="en-US" sz="3300" dirty="0"/>
              <a:t>] [</a:t>
            </a:r>
            <a:r>
              <a:rPr lang="en-US" sz="3300" dirty="0" err="1">
                <a:hlinkClick r:id="rId6"/>
              </a:rPr>
              <a:t>PubMed</a:t>
            </a:r>
            <a:r>
              <a:rPr lang="en-US" sz="3300" dirty="0"/>
              <a:t>]</a:t>
            </a:r>
          </a:p>
          <a:p>
            <a:r>
              <a:rPr lang="en-US" sz="3300" dirty="0"/>
              <a:t>Rowland IR, </a:t>
            </a:r>
            <a:r>
              <a:rPr lang="en-US" sz="3300" dirty="0" err="1"/>
              <a:t>Mallett</a:t>
            </a:r>
            <a:r>
              <a:rPr lang="en-US" sz="3300" dirty="0"/>
              <a:t> AK, Flynn J, Hargreaves RJ. The effect of various dietary </a:t>
            </a:r>
            <a:r>
              <a:rPr lang="en-US" sz="3300" dirty="0" err="1"/>
              <a:t>fibres</a:t>
            </a:r>
            <a:r>
              <a:rPr lang="en-US" sz="3300" dirty="0"/>
              <a:t> on tissue concentration of chemical form of mercury after </a:t>
            </a:r>
            <a:r>
              <a:rPr lang="en-US" sz="3300" dirty="0" err="1"/>
              <a:t>methylmercury</a:t>
            </a:r>
            <a:r>
              <a:rPr lang="en-US" sz="3300" dirty="0"/>
              <a:t> exposure in mice. </a:t>
            </a:r>
            <a:r>
              <a:rPr lang="en-US" sz="3300" i="1" dirty="0"/>
              <a:t>Archives of Toxicology</a:t>
            </a:r>
            <a:r>
              <a:rPr lang="en-US" sz="3300" dirty="0"/>
              <a:t>. 1986;59(2):94–98. [</a:t>
            </a:r>
            <a:r>
              <a:rPr lang="en-US" sz="3300" dirty="0" err="1">
                <a:hlinkClick r:id="rId7"/>
              </a:rPr>
              <a:t>PubMed</a:t>
            </a:r>
            <a:r>
              <a:rPr lang="en-US" sz="3300" dirty="0"/>
              <a:t>]</a:t>
            </a:r>
            <a:br>
              <a:rPr lang="en-US" sz="2800" dirty="0"/>
            </a:br>
            <a:r>
              <a:rPr lang="en-US" sz="2800" dirty="0"/>
              <a:t>	</a:t>
            </a:r>
          </a:p>
          <a:p>
            <a:pPr>
              <a:spcBef>
                <a:spcPts val="500"/>
              </a:spcBef>
              <a:spcAft>
                <a:spcPts val="500"/>
              </a:spcAft>
            </a:pPr>
            <a:endParaRPr lang="en-US" sz="2800" dirty="0"/>
          </a:p>
          <a:p>
            <a:endParaRPr lang="en-US" sz="2800" dirty="0"/>
          </a:p>
          <a:p>
            <a:endParaRPr lang="en-US" dirty="0"/>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fld id="{0611E440-666B-46DC-B65A-2D1DC7A9ABF6}" type="datetime1">
              <a:rPr lang="en-US" smtClean="0"/>
              <a:pPr/>
              <a:t>9/3/2024</a:t>
            </a:fld>
            <a:endParaRPr lang="en-US"/>
          </a:p>
        </p:txBody>
      </p:sp>
      <p:sp>
        <p:nvSpPr>
          <p:cNvPr id="4" name="Slide Number Placeholder 3"/>
          <p:cNvSpPr>
            <a:spLocks noGrp="1"/>
          </p:cNvSpPr>
          <p:nvPr>
            <p:ph type="sldNum" sz="quarter" idx="12"/>
          </p:nvPr>
        </p:nvSpPr>
        <p:spPr/>
        <p:txBody>
          <a:bodyPr/>
          <a:lstStyle/>
          <a:p>
            <a:fld id="{BF857A6B-852F-4346-81FC-F3E4E797F7F9}" type="slidenum">
              <a:rPr lang="en-US" smtClean="0"/>
              <a:pPr/>
              <a:t>84</a:t>
            </a:fld>
            <a:endParaRPr lang="en-US"/>
          </a:p>
        </p:txBody>
      </p:sp>
      <p:sp>
        <p:nvSpPr>
          <p:cNvPr id="5" name="Content Placeholder 4"/>
          <p:cNvSpPr>
            <a:spLocks noGrp="1"/>
          </p:cNvSpPr>
          <p:nvPr>
            <p:ph sz="quarter" idx="1"/>
          </p:nvPr>
        </p:nvSpPr>
        <p:spPr/>
        <p:txBody>
          <a:bodyPr>
            <a:normAutofit fontScale="85000" lnSpcReduction="20000"/>
          </a:bodyPr>
          <a:lstStyle/>
          <a:p>
            <a:r>
              <a:rPr lang="en-US" dirty="0"/>
              <a:t>. </a:t>
            </a:r>
            <a:r>
              <a:rPr lang="en-US" dirty="0" err="1"/>
              <a:t>Abdalla</a:t>
            </a:r>
            <a:r>
              <a:rPr lang="en-US" dirty="0"/>
              <a:t> FH, </a:t>
            </a:r>
            <a:r>
              <a:rPr lang="en-US" dirty="0" err="1"/>
              <a:t>Bellé</a:t>
            </a:r>
            <a:r>
              <a:rPr lang="en-US" dirty="0"/>
              <a:t> LP, de Bona KS, </a:t>
            </a:r>
            <a:r>
              <a:rPr lang="en-US" dirty="0" err="1"/>
              <a:t>Bitencourt</a:t>
            </a:r>
            <a:r>
              <a:rPr lang="en-US" dirty="0"/>
              <a:t> PER, </a:t>
            </a:r>
            <a:r>
              <a:rPr lang="en-US" dirty="0" err="1"/>
              <a:t>Pigatto</a:t>
            </a:r>
            <a:r>
              <a:rPr lang="en-US" dirty="0"/>
              <a:t> AS, </a:t>
            </a:r>
            <a:r>
              <a:rPr lang="en-US" dirty="0" err="1"/>
              <a:t>Moretto</a:t>
            </a:r>
            <a:r>
              <a:rPr lang="en-US" dirty="0"/>
              <a:t> MB. </a:t>
            </a:r>
            <a:r>
              <a:rPr lang="en-US" dirty="0" err="1"/>
              <a:t>Allium</a:t>
            </a:r>
            <a:r>
              <a:rPr lang="en-US" dirty="0"/>
              <a:t> </a:t>
            </a:r>
            <a:r>
              <a:rPr lang="en-US" dirty="0" err="1"/>
              <a:t>sativum</a:t>
            </a:r>
            <a:r>
              <a:rPr lang="en-US" dirty="0"/>
              <a:t> L. extract prevents methyl mercury-induced </a:t>
            </a:r>
            <a:r>
              <a:rPr lang="en-US" dirty="0" err="1"/>
              <a:t>cytotoxicity</a:t>
            </a:r>
            <a:r>
              <a:rPr lang="en-US" dirty="0"/>
              <a:t> in peripheral blood leukocytes (LS) </a:t>
            </a:r>
            <a:r>
              <a:rPr lang="en-US" i="1" dirty="0"/>
              <a:t>Food and Chemical Toxicology</a:t>
            </a:r>
            <a:r>
              <a:rPr lang="en-US" dirty="0"/>
              <a:t>. 2010;48(1):417–421. [</a:t>
            </a:r>
            <a:r>
              <a:rPr lang="en-US" dirty="0" err="1">
                <a:hlinkClick r:id="rId2"/>
              </a:rPr>
              <a:t>PubMed</a:t>
            </a:r>
            <a:r>
              <a:rPr lang="en-US" dirty="0"/>
              <a:t>]</a:t>
            </a:r>
          </a:p>
          <a:p>
            <a:r>
              <a:rPr lang="en-US" dirty="0"/>
              <a:t> Lampe JW, Peterson S. </a:t>
            </a:r>
            <a:r>
              <a:rPr lang="en-US" dirty="0" err="1"/>
              <a:t>Brassica</a:t>
            </a:r>
            <a:r>
              <a:rPr lang="en-US" dirty="0"/>
              <a:t>, biotransformation and cancer risk: genetic polymorphisms alter the preventive effects of cruciferous vegetables. </a:t>
            </a:r>
            <a:r>
              <a:rPr lang="en-US" i="1" dirty="0"/>
              <a:t>Journal of Nutrition</a:t>
            </a:r>
            <a:r>
              <a:rPr lang="en-US" dirty="0"/>
              <a:t>. 2002;132(10):2991–2994. [</a:t>
            </a:r>
            <a:r>
              <a:rPr lang="en-US" dirty="0" err="1">
                <a:hlinkClick r:id="rId3"/>
              </a:rPr>
              <a:t>PubMed</a:t>
            </a:r>
            <a:r>
              <a:rPr lang="en-US" dirty="0"/>
              <a:t>]</a:t>
            </a:r>
          </a:p>
          <a:p>
            <a:r>
              <a:rPr lang="en-US" dirty="0"/>
              <a:t>. </a:t>
            </a:r>
            <a:r>
              <a:rPr lang="en-US" dirty="0" err="1"/>
              <a:t>Suru</a:t>
            </a:r>
            <a:r>
              <a:rPr lang="en-US" dirty="0"/>
              <a:t> SM. Onion and garlic extracts lessen cadmium-induced </a:t>
            </a:r>
            <a:r>
              <a:rPr lang="en-US" dirty="0" err="1"/>
              <a:t>nephrotoxicity</a:t>
            </a:r>
            <a:r>
              <a:rPr lang="en-US" dirty="0"/>
              <a:t> in rats. </a:t>
            </a:r>
            <a:r>
              <a:rPr lang="en-US" i="1" dirty="0" err="1"/>
              <a:t>BioMetals</a:t>
            </a:r>
            <a:r>
              <a:rPr lang="en-US" dirty="0"/>
              <a:t>. 2008;21(6):623–633. [</a:t>
            </a:r>
            <a:r>
              <a:rPr lang="en-US" dirty="0" err="1">
                <a:hlinkClick r:id="rId4"/>
              </a:rPr>
              <a:t>PubMed</a:t>
            </a:r>
            <a:r>
              <a:rPr lang="en-US" dirty="0"/>
              <a:t>]</a:t>
            </a:r>
          </a:p>
          <a:p>
            <a:r>
              <a:rPr lang="en-US" dirty="0"/>
              <a:t>. </a:t>
            </a:r>
            <a:r>
              <a:rPr lang="en-US" dirty="0" err="1"/>
              <a:t>Senapati</a:t>
            </a:r>
            <a:r>
              <a:rPr lang="en-US" dirty="0"/>
              <a:t> SK, </a:t>
            </a:r>
            <a:r>
              <a:rPr lang="en-US" dirty="0" err="1"/>
              <a:t>Dey</a:t>
            </a:r>
            <a:r>
              <a:rPr lang="en-US" dirty="0"/>
              <a:t> S, </a:t>
            </a:r>
            <a:r>
              <a:rPr lang="en-US" dirty="0" err="1"/>
              <a:t>Dwivedi</a:t>
            </a:r>
            <a:r>
              <a:rPr lang="en-US" dirty="0"/>
              <a:t> SK, </a:t>
            </a:r>
            <a:r>
              <a:rPr lang="en-US" dirty="0" err="1"/>
              <a:t>Swarup</a:t>
            </a:r>
            <a:r>
              <a:rPr lang="en-US" dirty="0"/>
              <a:t> D. Effect of garlic (</a:t>
            </a:r>
            <a:r>
              <a:rPr lang="en-US" dirty="0" err="1"/>
              <a:t>Allium</a:t>
            </a:r>
            <a:r>
              <a:rPr lang="en-US" dirty="0"/>
              <a:t> </a:t>
            </a:r>
            <a:r>
              <a:rPr lang="en-US" dirty="0" err="1"/>
              <a:t>sativum</a:t>
            </a:r>
            <a:r>
              <a:rPr lang="en-US" dirty="0"/>
              <a:t> L.) extract on tissue lead level in rats. </a:t>
            </a:r>
            <a:r>
              <a:rPr lang="en-US" i="1" dirty="0"/>
              <a:t>Journal of </a:t>
            </a:r>
            <a:r>
              <a:rPr lang="en-US" i="1" dirty="0" err="1"/>
              <a:t>Ethnopharmacology</a:t>
            </a:r>
            <a:r>
              <a:rPr lang="en-US" dirty="0"/>
              <a:t>. 2001;76(3):229–232. [</a:t>
            </a:r>
            <a:r>
              <a:rPr lang="en-US" dirty="0" err="1">
                <a:hlinkClick r:id="rId5"/>
              </a:rPr>
              <a:t>PubMed</a:t>
            </a:r>
            <a:r>
              <a:rPr lang="en-US" dirty="0"/>
              <a:t>]</a:t>
            </a:r>
          </a:p>
          <a:p>
            <a:r>
              <a:rPr lang="en-US" dirty="0"/>
              <a:t>. </a:t>
            </a:r>
            <a:r>
              <a:rPr lang="en-US" dirty="0" err="1"/>
              <a:t>Abascal</a:t>
            </a:r>
            <a:r>
              <a:rPr lang="en-US" dirty="0"/>
              <a:t> K, </a:t>
            </a:r>
            <a:r>
              <a:rPr lang="en-US" dirty="0" err="1"/>
              <a:t>Yarnell</a:t>
            </a:r>
            <a:r>
              <a:rPr lang="en-US" dirty="0"/>
              <a:t> E. Cilantro-culinary herb or miracle medicinal plant? </a:t>
            </a:r>
            <a:r>
              <a:rPr lang="en-US" i="1" dirty="0"/>
              <a:t>Alternative and Complementary Therapies</a:t>
            </a:r>
            <a:r>
              <a:rPr lang="en-US" dirty="0"/>
              <a:t>. 2012;18:259–264.</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1415</TotalTime>
  <Words>5775</Words>
  <Application>Microsoft Office PowerPoint</Application>
  <PresentationFormat>On-screen Show (4:3)</PresentationFormat>
  <Paragraphs>977</Paragraphs>
  <Slides>84</Slides>
  <Notes>2</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84</vt:i4>
      </vt:variant>
    </vt:vector>
  </HeadingPairs>
  <TitlesOfParts>
    <vt:vector size="99" baseType="lpstr">
      <vt:lpstr>Algerian</vt:lpstr>
      <vt:lpstr>Arial</vt:lpstr>
      <vt:lpstr>Calibri</vt:lpstr>
      <vt:lpstr>Castellar</vt:lpstr>
      <vt:lpstr>Courier New</vt:lpstr>
      <vt:lpstr>Franklin Gothic Book</vt:lpstr>
      <vt:lpstr>Lucida Fax</vt:lpstr>
      <vt:lpstr>Mangal</vt:lpstr>
      <vt:lpstr>MoolBoran</vt:lpstr>
      <vt:lpstr>Perpetua</vt:lpstr>
      <vt:lpstr>Times New Roman</vt:lpstr>
      <vt:lpstr>Verdana</vt:lpstr>
      <vt:lpstr>Wingdings</vt:lpstr>
      <vt:lpstr>Wingdings 2</vt:lpstr>
      <vt:lpstr>Equity</vt:lpstr>
      <vt:lpstr>TOXICITY OF HEAVY METALS AND CHELATING AGENTS</vt:lpstr>
      <vt:lpstr>Contents </vt:lpstr>
      <vt:lpstr>Introduction</vt:lpstr>
      <vt:lpstr>PowerPoint Presentation</vt:lpstr>
      <vt:lpstr>PowerPoint Presentation</vt:lpstr>
      <vt:lpstr>Properties of heavy metals</vt:lpstr>
      <vt:lpstr>PowerPoint Presentation</vt:lpstr>
      <vt:lpstr>Sources and uses of heavy metals</vt:lpstr>
      <vt:lpstr> </vt:lpstr>
      <vt:lpstr>General sources of heavy metals in residential houses</vt:lpstr>
      <vt:lpstr>Mercury (Hg) At num 80</vt:lpstr>
      <vt:lpstr>PowerPoint Presentation</vt:lpstr>
      <vt:lpstr>Toxic forms: </vt:lpstr>
      <vt:lpstr>   Compounds of Mercury in Ayurveda </vt:lpstr>
      <vt:lpstr>Mechanism of toxicity </vt:lpstr>
      <vt:lpstr>PowerPoint Presentation</vt:lpstr>
      <vt:lpstr>PowerPoint Presentation</vt:lpstr>
      <vt:lpstr>PowerPoint Presentation</vt:lpstr>
      <vt:lpstr>Mercury poisoning</vt:lpstr>
      <vt:lpstr>Fatal Dose – </vt:lpstr>
      <vt:lpstr>PowerPoint Presentation</vt:lpstr>
      <vt:lpstr>Treatment of Acute Poisoning </vt:lpstr>
      <vt:lpstr>Treatment of Chronic Poisoning </vt:lpstr>
      <vt:lpstr>Lead (Pb) At num 82</vt:lpstr>
      <vt:lpstr>Lead</vt:lpstr>
      <vt:lpstr>Compounds of lead</vt:lpstr>
      <vt:lpstr>Mechanism of toxicity </vt:lpstr>
      <vt:lpstr>PowerPoint Presentation</vt:lpstr>
      <vt:lpstr>Health effects</vt:lpstr>
      <vt:lpstr> Diagnosis </vt:lpstr>
      <vt:lpstr>         Symptoms of lead poisoning(aka plumbism or saturnism) </vt:lpstr>
      <vt:lpstr>Facts about lead poisoning</vt:lpstr>
      <vt:lpstr>PowerPoint Presentation</vt:lpstr>
      <vt:lpstr>Treatment </vt:lpstr>
      <vt:lpstr>Cadmium  At num 48</vt:lpstr>
      <vt:lpstr>Cadmium </vt:lpstr>
      <vt:lpstr>PowerPoint Presentation</vt:lpstr>
      <vt:lpstr>Mechanism of toxicity </vt:lpstr>
      <vt:lpstr>Diagnosis </vt:lpstr>
      <vt:lpstr> Symptoms </vt:lpstr>
      <vt:lpstr>Health effects </vt:lpstr>
      <vt:lpstr>PowerPoint Presentation</vt:lpstr>
      <vt:lpstr>Treatment</vt:lpstr>
      <vt:lpstr>Arsenic (As) At num 33 </vt:lpstr>
      <vt:lpstr>Arsenic </vt:lpstr>
      <vt:lpstr>PowerPoint Presentation</vt:lpstr>
      <vt:lpstr>Compounds of Arsenic </vt:lpstr>
      <vt:lpstr>Mechanism of toxicity</vt:lpstr>
      <vt:lpstr>PowerPoint Presentation</vt:lpstr>
      <vt:lpstr>Symptoms </vt:lpstr>
      <vt:lpstr>Mnemonic for arsenic poisoning</vt:lpstr>
      <vt:lpstr> </vt:lpstr>
      <vt:lpstr>Treatment </vt:lpstr>
      <vt:lpstr>PowerPoint Presentation</vt:lpstr>
      <vt:lpstr>PowerPoint Presentation</vt:lpstr>
      <vt:lpstr>PowerPoint Presentation</vt:lpstr>
      <vt:lpstr>Compounds of copper</vt:lpstr>
      <vt:lpstr>Diagnosis </vt:lpstr>
      <vt:lpstr>PowerPoint Presentation</vt:lpstr>
      <vt:lpstr>Treatment- </vt:lpstr>
      <vt:lpstr>Mechanism of toxicity of heavy metals</vt:lpstr>
      <vt:lpstr>PowerPoint Presentation</vt:lpstr>
      <vt:lpstr>Toxicity of trace heavy metals</vt:lpstr>
      <vt:lpstr>Toxicity of trace heavy metals</vt:lpstr>
      <vt:lpstr>PowerPoint Presentation</vt:lpstr>
      <vt:lpstr>Methods for measurement of trace metals</vt:lpstr>
      <vt:lpstr>PowerPoint Presentation</vt:lpstr>
      <vt:lpstr>PowerPoint Presentation</vt:lpstr>
      <vt:lpstr>PowerPoint Presentation</vt:lpstr>
      <vt:lpstr>  Chelating agents  </vt:lpstr>
      <vt:lpstr>Chelation</vt:lpstr>
      <vt:lpstr>Properties</vt:lpstr>
      <vt:lpstr>PowerPoint Presentation</vt:lpstr>
      <vt:lpstr>PowerPoint Presentation</vt:lpstr>
      <vt:lpstr>PowerPoint Presentation</vt:lpstr>
      <vt:lpstr>PowerPoint Presentation</vt:lpstr>
      <vt:lpstr>PowerPoint Presentation</vt:lpstr>
      <vt:lpstr>OTHER antidotes are</vt:lpstr>
      <vt:lpstr>PowerPoint Presentation</vt:lpstr>
      <vt:lpstr>PowerPoint Presentation</vt:lpstr>
      <vt:lpstr>PowerPoint Presentation</vt:lpstr>
      <vt:lpstr> Conclusion </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TOXICITY OF HEAVY METALS AND CHELATING AGENTS</dc:title>
  <dc:creator>Shivani</dc:creator>
  <cp:lastModifiedBy>Office</cp:lastModifiedBy>
  <cp:revision>98</cp:revision>
  <dcterms:created xsi:type="dcterms:W3CDTF">2019-01-16T17:37:18Z</dcterms:created>
  <dcterms:modified xsi:type="dcterms:W3CDTF">2024-09-03T09:09:47Z</dcterms:modified>
</cp:coreProperties>
</file>