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86764-781C-481C-B42C-78539D92796E}"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IN"/>
        </a:p>
      </dgm:t>
    </dgm:pt>
    <dgm:pt modelId="{2346D940-B3EE-4FEF-826C-0A6AC90D0255}">
      <dgm:prSet phldrT="[Text]"/>
      <dgm:spPr>
        <a:solidFill>
          <a:srgbClr val="FF0000"/>
        </a:solidFill>
      </dgm:spPr>
      <dgm:t>
        <a:bodyPr/>
        <a:lstStyle/>
        <a:p>
          <a:r>
            <a:rPr lang="en-IN" dirty="0"/>
            <a:t>The issue of bio piracy &amp; unethical patent. </a:t>
          </a:r>
        </a:p>
      </dgm:t>
    </dgm:pt>
    <dgm:pt modelId="{F68755DA-07C8-4AB0-913A-91C56A901B9D}" type="parTrans" cxnId="{7DE7ACE7-66D2-4A0C-ABBB-769C1F0C35E6}">
      <dgm:prSet/>
      <dgm:spPr/>
      <dgm:t>
        <a:bodyPr/>
        <a:lstStyle/>
        <a:p>
          <a:endParaRPr lang="en-IN"/>
        </a:p>
      </dgm:t>
    </dgm:pt>
    <dgm:pt modelId="{746796C8-2A9C-4E33-9AE9-BA04AC75E567}" type="sibTrans" cxnId="{7DE7ACE7-66D2-4A0C-ABBB-769C1F0C35E6}">
      <dgm:prSet/>
      <dgm:spPr/>
      <dgm:t>
        <a:bodyPr/>
        <a:lstStyle/>
        <a:p>
          <a:endParaRPr lang="en-IN"/>
        </a:p>
      </dgm:t>
    </dgm:pt>
    <dgm:pt modelId="{D96142DC-B48A-46D3-915A-163440490589}">
      <dgm:prSet phldrT="[Text]"/>
      <dgm:spPr>
        <a:solidFill>
          <a:srgbClr val="002060"/>
        </a:solidFill>
      </dgm:spPr>
      <dgm:t>
        <a:bodyPr/>
        <a:lstStyle/>
        <a:p>
          <a:r>
            <a:rPr lang="en-IN" dirty="0"/>
            <a:t>India’s vast traditional medicine knowledge existed in limited languages.</a:t>
          </a:r>
        </a:p>
      </dgm:t>
    </dgm:pt>
    <dgm:pt modelId="{CB53731F-9CD3-4734-81E2-41ECF602D9BD}" type="parTrans" cxnId="{9AE1987E-89D4-4FB7-AD95-D55BF11DCD72}">
      <dgm:prSet/>
      <dgm:spPr/>
      <dgm:t>
        <a:bodyPr/>
        <a:lstStyle/>
        <a:p>
          <a:endParaRPr lang="en-IN"/>
        </a:p>
      </dgm:t>
    </dgm:pt>
    <dgm:pt modelId="{2128733B-518C-49FF-9FD8-8EE75497E85F}" type="sibTrans" cxnId="{9AE1987E-89D4-4FB7-AD95-D55BF11DCD72}">
      <dgm:prSet/>
      <dgm:spPr/>
      <dgm:t>
        <a:bodyPr/>
        <a:lstStyle/>
        <a:p>
          <a:endParaRPr lang="en-IN"/>
        </a:p>
      </dgm:t>
    </dgm:pt>
    <dgm:pt modelId="{46D1C3C8-CFA1-44D0-AC3C-4BB894BCCACA}">
      <dgm:prSet phldrT="[Text]"/>
      <dgm:spPr>
        <a:solidFill>
          <a:srgbClr val="00B050"/>
        </a:solidFill>
      </dgm:spPr>
      <dgm:t>
        <a:bodyPr/>
        <a:lstStyle/>
        <a:p>
          <a:r>
            <a:rPr lang="en-IN" dirty="0"/>
            <a:t>Reports of a large number of false gurus and yoga masters, who attempted to patent this ancient knowledge in their own countries.</a:t>
          </a:r>
        </a:p>
      </dgm:t>
    </dgm:pt>
    <dgm:pt modelId="{8BB5DEA5-1F39-42A1-BAB7-D2208F63C44A}" type="parTrans" cxnId="{118A7D8F-45EA-416A-A05A-22AB640D001A}">
      <dgm:prSet/>
      <dgm:spPr/>
      <dgm:t>
        <a:bodyPr/>
        <a:lstStyle/>
        <a:p>
          <a:endParaRPr lang="en-IN"/>
        </a:p>
      </dgm:t>
    </dgm:pt>
    <dgm:pt modelId="{85198AAE-2211-4DC5-8453-7B6AC646B0DA}" type="sibTrans" cxnId="{118A7D8F-45EA-416A-A05A-22AB640D001A}">
      <dgm:prSet/>
      <dgm:spPr/>
      <dgm:t>
        <a:bodyPr/>
        <a:lstStyle/>
        <a:p>
          <a:endParaRPr lang="en-IN"/>
        </a:p>
      </dgm:t>
    </dgm:pt>
    <dgm:pt modelId="{C059D003-A1F1-4446-91D1-91D0CF2E0592}" type="pres">
      <dgm:prSet presAssocID="{DF586764-781C-481C-B42C-78539D92796E}" presName="linear" presStyleCnt="0">
        <dgm:presLayoutVars>
          <dgm:dir/>
          <dgm:resizeHandles val="exact"/>
        </dgm:presLayoutVars>
      </dgm:prSet>
      <dgm:spPr/>
    </dgm:pt>
    <dgm:pt modelId="{70A2DDD2-89FA-40C8-A8D1-88D40428F07B}" type="pres">
      <dgm:prSet presAssocID="{2346D940-B3EE-4FEF-826C-0A6AC90D0255}" presName="comp" presStyleCnt="0"/>
      <dgm:spPr/>
    </dgm:pt>
    <dgm:pt modelId="{83694173-5356-4B07-A534-A6F796C07563}" type="pres">
      <dgm:prSet presAssocID="{2346D940-B3EE-4FEF-826C-0A6AC90D0255}" presName="box" presStyleLbl="node1" presStyleIdx="0" presStyleCnt="3" custScaleY="53078"/>
      <dgm:spPr/>
    </dgm:pt>
    <dgm:pt modelId="{4AF9C53D-BF23-4141-8C16-77300D832C13}" type="pres">
      <dgm:prSet presAssocID="{2346D940-B3EE-4FEF-826C-0A6AC90D0255}" presName="img" presStyleLbl="fgImgPlace1" presStyleIdx="0" presStyleCnt="3" custScaleX="98027"/>
      <dgm:spPr>
        <a:blipFill rotWithShape="1">
          <a:blip xmlns:r="http://schemas.openxmlformats.org/officeDocument/2006/relationships" r:embed="rId1"/>
          <a:stretch>
            <a:fillRect/>
          </a:stretch>
        </a:blipFill>
      </dgm:spPr>
    </dgm:pt>
    <dgm:pt modelId="{99781C6F-370A-4767-B72E-E37AFBA670CA}" type="pres">
      <dgm:prSet presAssocID="{2346D940-B3EE-4FEF-826C-0A6AC90D0255}" presName="text" presStyleLbl="node1" presStyleIdx="0" presStyleCnt="3">
        <dgm:presLayoutVars>
          <dgm:bulletEnabled val="1"/>
        </dgm:presLayoutVars>
      </dgm:prSet>
      <dgm:spPr/>
    </dgm:pt>
    <dgm:pt modelId="{4002BF8A-1A01-4B37-BD9B-EC2E14E9AA95}" type="pres">
      <dgm:prSet presAssocID="{746796C8-2A9C-4E33-9AE9-BA04AC75E567}" presName="spacer" presStyleCnt="0"/>
      <dgm:spPr/>
    </dgm:pt>
    <dgm:pt modelId="{82BE8152-40D9-4BC8-ACB2-33C385107DC5}" type="pres">
      <dgm:prSet presAssocID="{D96142DC-B48A-46D3-915A-163440490589}" presName="comp" presStyleCnt="0"/>
      <dgm:spPr/>
    </dgm:pt>
    <dgm:pt modelId="{9C133820-E74A-40BC-ABC6-6D275DF90058}" type="pres">
      <dgm:prSet presAssocID="{D96142DC-B48A-46D3-915A-163440490589}" presName="box" presStyleLbl="node1" presStyleIdx="1" presStyleCnt="3" custScaleY="63468"/>
      <dgm:spPr/>
    </dgm:pt>
    <dgm:pt modelId="{FBC5D59E-452C-468C-B55E-714CB5BAFE08}" type="pres">
      <dgm:prSet presAssocID="{D96142DC-B48A-46D3-915A-163440490589}" presName="img" presStyleLbl="fgImgPlace1" presStyleIdx="1" presStyleCnt="3"/>
      <dgm:spPr>
        <a:blipFill rotWithShape="1">
          <a:blip xmlns:r="http://schemas.openxmlformats.org/officeDocument/2006/relationships" r:embed="rId2"/>
          <a:stretch>
            <a:fillRect/>
          </a:stretch>
        </a:blipFill>
      </dgm:spPr>
    </dgm:pt>
    <dgm:pt modelId="{71992C72-389C-49B3-889B-BEAC28E4B9CF}" type="pres">
      <dgm:prSet presAssocID="{D96142DC-B48A-46D3-915A-163440490589}" presName="text" presStyleLbl="node1" presStyleIdx="1" presStyleCnt="3">
        <dgm:presLayoutVars>
          <dgm:bulletEnabled val="1"/>
        </dgm:presLayoutVars>
      </dgm:prSet>
      <dgm:spPr/>
    </dgm:pt>
    <dgm:pt modelId="{5ADC338F-54AA-4FCB-96D8-1A82E84728C4}" type="pres">
      <dgm:prSet presAssocID="{2128733B-518C-49FF-9FD8-8EE75497E85F}" presName="spacer" presStyleCnt="0"/>
      <dgm:spPr/>
    </dgm:pt>
    <dgm:pt modelId="{6651937B-D0D6-4808-B97C-450DA460E25E}" type="pres">
      <dgm:prSet presAssocID="{46D1C3C8-CFA1-44D0-AC3C-4BB894BCCACA}" presName="comp" presStyleCnt="0"/>
      <dgm:spPr/>
    </dgm:pt>
    <dgm:pt modelId="{E4E36EBD-DF65-4D7F-A01E-79CC1A2BC66A}" type="pres">
      <dgm:prSet presAssocID="{46D1C3C8-CFA1-44D0-AC3C-4BB894BCCACA}" presName="box" presStyleLbl="node1" presStyleIdx="2" presStyleCnt="3" custScaleY="52821" custLinFactNeighborX="855"/>
      <dgm:spPr/>
    </dgm:pt>
    <dgm:pt modelId="{4FCF27D1-FCA6-4AD8-9859-2D1E5C2556E8}" type="pres">
      <dgm:prSet presAssocID="{46D1C3C8-CFA1-44D0-AC3C-4BB894BCCACA}" presName="img" presStyleLbl="fgImgPlace1" presStyleIdx="2" presStyleCnt="3"/>
      <dgm:spPr>
        <a:blipFill rotWithShape="1">
          <a:blip xmlns:r="http://schemas.openxmlformats.org/officeDocument/2006/relationships" r:embed="rId3"/>
          <a:stretch>
            <a:fillRect/>
          </a:stretch>
        </a:blipFill>
      </dgm:spPr>
    </dgm:pt>
    <dgm:pt modelId="{10A37FEA-2099-4119-851B-13105ED89CE6}" type="pres">
      <dgm:prSet presAssocID="{46D1C3C8-CFA1-44D0-AC3C-4BB894BCCACA}" presName="text" presStyleLbl="node1" presStyleIdx="2" presStyleCnt="3">
        <dgm:presLayoutVars>
          <dgm:bulletEnabled val="1"/>
        </dgm:presLayoutVars>
      </dgm:prSet>
      <dgm:spPr/>
    </dgm:pt>
  </dgm:ptLst>
  <dgm:cxnLst>
    <dgm:cxn modelId="{26360C3B-A1C1-4162-B053-1F5C04D2C0CA}" type="presOf" srcId="{D96142DC-B48A-46D3-915A-163440490589}" destId="{71992C72-389C-49B3-889B-BEAC28E4B9CF}" srcOrd="1" destOrd="0" presId="urn:microsoft.com/office/officeart/2005/8/layout/vList4"/>
    <dgm:cxn modelId="{05BADD65-6320-4D79-B858-ECC3887F1500}" type="presOf" srcId="{DF586764-781C-481C-B42C-78539D92796E}" destId="{C059D003-A1F1-4446-91D1-91D0CF2E0592}" srcOrd="0" destOrd="0" presId="urn:microsoft.com/office/officeart/2005/8/layout/vList4"/>
    <dgm:cxn modelId="{4E358D6D-B45B-4048-9B0A-BB5D92FBDB96}" type="presOf" srcId="{D96142DC-B48A-46D3-915A-163440490589}" destId="{9C133820-E74A-40BC-ABC6-6D275DF90058}" srcOrd="0" destOrd="0" presId="urn:microsoft.com/office/officeart/2005/8/layout/vList4"/>
    <dgm:cxn modelId="{BCB9E96E-6E82-4B34-9CA8-88BFB661B377}" type="presOf" srcId="{2346D940-B3EE-4FEF-826C-0A6AC90D0255}" destId="{83694173-5356-4B07-A534-A6F796C07563}" srcOrd="0" destOrd="0" presId="urn:microsoft.com/office/officeart/2005/8/layout/vList4"/>
    <dgm:cxn modelId="{9AE1987E-89D4-4FB7-AD95-D55BF11DCD72}" srcId="{DF586764-781C-481C-B42C-78539D92796E}" destId="{D96142DC-B48A-46D3-915A-163440490589}" srcOrd="1" destOrd="0" parTransId="{CB53731F-9CD3-4734-81E2-41ECF602D9BD}" sibTransId="{2128733B-518C-49FF-9FD8-8EE75497E85F}"/>
    <dgm:cxn modelId="{118A7D8F-45EA-416A-A05A-22AB640D001A}" srcId="{DF586764-781C-481C-B42C-78539D92796E}" destId="{46D1C3C8-CFA1-44D0-AC3C-4BB894BCCACA}" srcOrd="2" destOrd="0" parTransId="{8BB5DEA5-1F39-42A1-BAB7-D2208F63C44A}" sibTransId="{85198AAE-2211-4DC5-8453-7B6AC646B0DA}"/>
    <dgm:cxn modelId="{C341BDA6-E1BA-4165-842B-18F22A8C3E72}" type="presOf" srcId="{46D1C3C8-CFA1-44D0-AC3C-4BB894BCCACA}" destId="{E4E36EBD-DF65-4D7F-A01E-79CC1A2BC66A}" srcOrd="0" destOrd="0" presId="urn:microsoft.com/office/officeart/2005/8/layout/vList4"/>
    <dgm:cxn modelId="{7FA05AC0-2160-45A7-A8F0-125AE01AF7A0}" type="presOf" srcId="{46D1C3C8-CFA1-44D0-AC3C-4BB894BCCACA}" destId="{10A37FEA-2099-4119-851B-13105ED89CE6}" srcOrd="1" destOrd="0" presId="urn:microsoft.com/office/officeart/2005/8/layout/vList4"/>
    <dgm:cxn modelId="{7DE7ACE7-66D2-4A0C-ABBB-769C1F0C35E6}" srcId="{DF586764-781C-481C-B42C-78539D92796E}" destId="{2346D940-B3EE-4FEF-826C-0A6AC90D0255}" srcOrd="0" destOrd="0" parTransId="{F68755DA-07C8-4AB0-913A-91C56A901B9D}" sibTransId="{746796C8-2A9C-4E33-9AE9-BA04AC75E567}"/>
    <dgm:cxn modelId="{14EE53F8-9F02-4585-8E50-2F10A28F723E}" type="presOf" srcId="{2346D940-B3EE-4FEF-826C-0A6AC90D0255}" destId="{99781C6F-370A-4767-B72E-E37AFBA670CA}" srcOrd="1" destOrd="0" presId="urn:microsoft.com/office/officeart/2005/8/layout/vList4"/>
    <dgm:cxn modelId="{62F98813-4D3D-41CC-888F-AD7BCC31790F}" type="presParOf" srcId="{C059D003-A1F1-4446-91D1-91D0CF2E0592}" destId="{70A2DDD2-89FA-40C8-A8D1-88D40428F07B}" srcOrd="0" destOrd="0" presId="urn:microsoft.com/office/officeart/2005/8/layout/vList4"/>
    <dgm:cxn modelId="{8DB33489-F909-4C70-970C-6D5C7D912E76}" type="presParOf" srcId="{70A2DDD2-89FA-40C8-A8D1-88D40428F07B}" destId="{83694173-5356-4B07-A534-A6F796C07563}" srcOrd="0" destOrd="0" presId="urn:microsoft.com/office/officeart/2005/8/layout/vList4"/>
    <dgm:cxn modelId="{B856AB52-F422-4271-A6D1-1EB7B4C0A49D}" type="presParOf" srcId="{70A2DDD2-89FA-40C8-A8D1-88D40428F07B}" destId="{4AF9C53D-BF23-4141-8C16-77300D832C13}" srcOrd="1" destOrd="0" presId="urn:microsoft.com/office/officeart/2005/8/layout/vList4"/>
    <dgm:cxn modelId="{3176456A-79A0-44FC-9871-C981F07CA9D3}" type="presParOf" srcId="{70A2DDD2-89FA-40C8-A8D1-88D40428F07B}" destId="{99781C6F-370A-4767-B72E-E37AFBA670CA}" srcOrd="2" destOrd="0" presId="urn:microsoft.com/office/officeart/2005/8/layout/vList4"/>
    <dgm:cxn modelId="{15F94B2E-C440-46A6-94A8-7FB4A1C4695A}" type="presParOf" srcId="{C059D003-A1F1-4446-91D1-91D0CF2E0592}" destId="{4002BF8A-1A01-4B37-BD9B-EC2E14E9AA95}" srcOrd="1" destOrd="0" presId="urn:microsoft.com/office/officeart/2005/8/layout/vList4"/>
    <dgm:cxn modelId="{3481C6E9-D37C-4ABF-998E-BE9C1883B45A}" type="presParOf" srcId="{C059D003-A1F1-4446-91D1-91D0CF2E0592}" destId="{82BE8152-40D9-4BC8-ACB2-33C385107DC5}" srcOrd="2" destOrd="0" presId="urn:microsoft.com/office/officeart/2005/8/layout/vList4"/>
    <dgm:cxn modelId="{C21134BE-0E4C-4438-A126-8C2ABC87F72A}" type="presParOf" srcId="{82BE8152-40D9-4BC8-ACB2-33C385107DC5}" destId="{9C133820-E74A-40BC-ABC6-6D275DF90058}" srcOrd="0" destOrd="0" presId="urn:microsoft.com/office/officeart/2005/8/layout/vList4"/>
    <dgm:cxn modelId="{8D9E126B-E5D6-4A93-B5F1-BA251BD79148}" type="presParOf" srcId="{82BE8152-40D9-4BC8-ACB2-33C385107DC5}" destId="{FBC5D59E-452C-468C-B55E-714CB5BAFE08}" srcOrd="1" destOrd="0" presId="urn:microsoft.com/office/officeart/2005/8/layout/vList4"/>
    <dgm:cxn modelId="{24EB73CA-A8C6-45DA-AA48-84869F8691F9}" type="presParOf" srcId="{82BE8152-40D9-4BC8-ACB2-33C385107DC5}" destId="{71992C72-389C-49B3-889B-BEAC28E4B9CF}" srcOrd="2" destOrd="0" presId="urn:microsoft.com/office/officeart/2005/8/layout/vList4"/>
    <dgm:cxn modelId="{F8103FBC-3960-4171-8F62-234E2D212F40}" type="presParOf" srcId="{C059D003-A1F1-4446-91D1-91D0CF2E0592}" destId="{5ADC338F-54AA-4FCB-96D8-1A82E84728C4}" srcOrd="3" destOrd="0" presId="urn:microsoft.com/office/officeart/2005/8/layout/vList4"/>
    <dgm:cxn modelId="{3D598A64-5871-48E6-974B-B98C357996E9}" type="presParOf" srcId="{C059D003-A1F1-4446-91D1-91D0CF2E0592}" destId="{6651937B-D0D6-4808-B97C-450DA460E25E}" srcOrd="4" destOrd="0" presId="urn:microsoft.com/office/officeart/2005/8/layout/vList4"/>
    <dgm:cxn modelId="{3A6F742C-FFDA-49D7-9529-5E896EA3198C}" type="presParOf" srcId="{6651937B-D0D6-4808-B97C-450DA460E25E}" destId="{E4E36EBD-DF65-4D7F-A01E-79CC1A2BC66A}" srcOrd="0" destOrd="0" presId="urn:microsoft.com/office/officeart/2005/8/layout/vList4"/>
    <dgm:cxn modelId="{73AC803B-0178-4DBC-9251-93FBACE16ABC}" type="presParOf" srcId="{6651937B-D0D6-4808-B97C-450DA460E25E}" destId="{4FCF27D1-FCA6-4AD8-9859-2D1E5C2556E8}" srcOrd="1" destOrd="0" presId="urn:microsoft.com/office/officeart/2005/8/layout/vList4"/>
    <dgm:cxn modelId="{E7390AC9-6E82-466D-94B9-B08495ED8E0C}" type="presParOf" srcId="{6651937B-D0D6-4808-B97C-450DA460E25E}" destId="{10A37FEA-2099-4119-851B-13105ED89CE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4173-5356-4B07-A534-A6F796C07563}">
      <dsp:nvSpPr>
        <dsp:cNvPr id="0" name=""/>
        <dsp:cNvSpPr/>
      </dsp:nvSpPr>
      <dsp:spPr>
        <a:xfrm>
          <a:off x="0" y="290367"/>
          <a:ext cx="8915400" cy="1144946"/>
        </a:xfrm>
        <a:prstGeom prst="roundRect">
          <a:avLst>
            <a:gd name="adj" fmla="val 10000"/>
          </a:avLst>
        </a:prstGeom>
        <a:solidFill>
          <a:srgbClr val="FF00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The issue of bio piracy &amp; unethical patent. </a:t>
          </a:r>
        </a:p>
      </dsp:txBody>
      <dsp:txXfrm>
        <a:off x="1998790" y="290367"/>
        <a:ext cx="6916609" cy="1144946"/>
      </dsp:txXfrm>
    </dsp:sp>
    <dsp:sp modelId="{4AF9C53D-BF23-4141-8C16-77300D832C13}">
      <dsp:nvSpPr>
        <dsp:cNvPr id="0" name=""/>
        <dsp:cNvSpPr/>
      </dsp:nvSpPr>
      <dsp:spPr>
        <a:xfrm>
          <a:off x="233300" y="0"/>
          <a:ext cx="1747899" cy="1725681"/>
        </a:xfrm>
        <a:prstGeom prst="roundRect">
          <a:avLst>
            <a:gd name="adj" fmla="val 10000"/>
          </a:avLst>
        </a:prstGeom>
        <a:blipFill rotWithShape="1">
          <a:blip xmlns:r="http://schemas.openxmlformats.org/officeDocument/2006/relationships" r:embed="rId1"/>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133820-E74A-40BC-ABC6-6D275DF90058}">
      <dsp:nvSpPr>
        <dsp:cNvPr id="0" name=""/>
        <dsp:cNvSpPr/>
      </dsp:nvSpPr>
      <dsp:spPr>
        <a:xfrm>
          <a:off x="0" y="2119698"/>
          <a:ext cx="8915400" cy="1369069"/>
        </a:xfrm>
        <a:prstGeom prst="roundRect">
          <a:avLst>
            <a:gd name="adj" fmla="val 10000"/>
          </a:avLst>
        </a:prstGeom>
        <a:solidFill>
          <a:srgbClr val="00206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India’s vast traditional medicine knowledge existed in limited languages.</a:t>
          </a:r>
        </a:p>
      </dsp:txBody>
      <dsp:txXfrm>
        <a:off x="1998790" y="2119698"/>
        <a:ext cx="6916609" cy="1369069"/>
      </dsp:txXfrm>
    </dsp:sp>
    <dsp:sp modelId="{FBC5D59E-452C-468C-B55E-714CB5BAFE08}">
      <dsp:nvSpPr>
        <dsp:cNvPr id="0" name=""/>
        <dsp:cNvSpPr/>
      </dsp:nvSpPr>
      <dsp:spPr>
        <a:xfrm>
          <a:off x="215710" y="1941392"/>
          <a:ext cx="1783080" cy="1725681"/>
        </a:xfrm>
        <a:prstGeom prst="roundRect">
          <a:avLst>
            <a:gd name="adj" fmla="val 10000"/>
          </a:avLst>
        </a:prstGeom>
        <a:blipFill rotWithShape="1">
          <a:blip xmlns:r="http://schemas.openxmlformats.org/officeDocument/2006/relationships" r:embed="rId2"/>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E36EBD-DF65-4D7F-A01E-79CC1A2BC66A}">
      <dsp:nvSpPr>
        <dsp:cNvPr id="0" name=""/>
        <dsp:cNvSpPr/>
      </dsp:nvSpPr>
      <dsp:spPr>
        <a:xfrm>
          <a:off x="0" y="4175923"/>
          <a:ext cx="8915400" cy="1139403"/>
        </a:xfrm>
        <a:prstGeom prst="roundRect">
          <a:avLst>
            <a:gd name="adj" fmla="val 10000"/>
          </a:avLst>
        </a:prstGeom>
        <a:solidFill>
          <a:srgbClr val="00B05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Reports of a large number of false gurus and yoga masters, who attempted to patent this ancient knowledge in their own countries.</a:t>
          </a:r>
        </a:p>
      </dsp:txBody>
      <dsp:txXfrm>
        <a:off x="1998790" y="4175923"/>
        <a:ext cx="6916609" cy="1139403"/>
      </dsp:txXfrm>
    </dsp:sp>
    <dsp:sp modelId="{4FCF27D1-FCA6-4AD8-9859-2D1E5C2556E8}">
      <dsp:nvSpPr>
        <dsp:cNvPr id="0" name=""/>
        <dsp:cNvSpPr/>
      </dsp:nvSpPr>
      <dsp:spPr>
        <a:xfrm>
          <a:off x="215710" y="3882784"/>
          <a:ext cx="1783080" cy="1725681"/>
        </a:xfrm>
        <a:prstGeom prst="roundRect">
          <a:avLst>
            <a:gd name="adj" fmla="val 10000"/>
          </a:avLst>
        </a:prstGeom>
        <a:blipFill rotWithShape="1">
          <a:blip xmlns:r="http://schemas.openxmlformats.org/officeDocument/2006/relationships" r:embed="rId3"/>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D3FC84-7332-4DF2-9517-09DA52D64FD4}" type="datetimeFigureOut">
              <a:rPr lang="en-IN" smtClean="0"/>
              <a:t>03-09-2024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3A5E36-A72E-4BB3-8E46-EE909143C3D6}" type="slidenum">
              <a:rPr lang="en-IN" smtClean="0"/>
              <a:t>‹#›</a:t>
            </a:fld>
            <a:endParaRPr lang="en-IN"/>
          </a:p>
        </p:txBody>
      </p:sp>
    </p:spTree>
    <p:extLst>
      <p:ext uri="{BB962C8B-B14F-4D97-AF65-F5344CB8AC3E}">
        <p14:creationId xmlns:p14="http://schemas.microsoft.com/office/powerpoint/2010/main" val="278249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17C4D8C-1D62-4AE3-98EB-B4DFFEF9C8AD}" type="slidenum">
              <a:rPr lang="en-IN" smtClean="0"/>
              <a:t>3</a:t>
            </a:fld>
            <a:endParaRPr lang="en-IN"/>
          </a:p>
        </p:txBody>
      </p:sp>
    </p:spTree>
    <p:extLst>
      <p:ext uri="{BB962C8B-B14F-4D97-AF65-F5344CB8AC3E}">
        <p14:creationId xmlns:p14="http://schemas.microsoft.com/office/powerpoint/2010/main" val="2054029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D8BD707-D9CF-40AE-B4C6-C98DA3205C09}" type="datetimeFigureOut">
              <a:rPr lang="en-US" smtClean="0"/>
              <a:pPr/>
              <a:t>9/3/2024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200400"/>
          </a:xfrm>
        </p:spPr>
        <p:txBody>
          <a:bodyPr>
            <a:normAutofit fontScale="90000"/>
          </a:bodyPr>
          <a:lstStyle/>
          <a:p>
            <a:pPr algn="ctr"/>
            <a:br>
              <a:rPr lang="en-US" dirty="0"/>
            </a:br>
            <a:br>
              <a:rPr lang="en-US" dirty="0"/>
            </a:br>
            <a:br>
              <a:rPr lang="en-US" dirty="0"/>
            </a:br>
            <a:br>
              <a:rPr lang="en-US" dirty="0"/>
            </a:br>
            <a:br>
              <a:rPr lang="en-US" dirty="0"/>
            </a:br>
            <a:r>
              <a:rPr lang="en-US" sz="4900" b="1" dirty="0">
                <a:solidFill>
                  <a:srgbClr val="FFFF00"/>
                </a:solidFill>
                <a:latin typeface="Times New Roman" pitchFamily="18" charset="0"/>
                <a:cs typeface="Times New Roman" pitchFamily="18" charset="0"/>
              </a:rPr>
              <a:t>TKDL, DHARA &amp; INFORMATION AVAILABLE AT AYUSH WEBSITE</a:t>
            </a:r>
            <a:br>
              <a:rPr lang="en-US" sz="4900" b="1" dirty="0">
                <a:solidFill>
                  <a:srgbClr val="FFFF00"/>
                </a:solidFill>
                <a:latin typeface="Times New Roman" pitchFamily="18" charset="0"/>
                <a:cs typeface="Times New Roman" pitchFamily="18" charset="0"/>
              </a:rPr>
            </a:br>
            <a:endParaRPr lang="en-IN" sz="4900" b="1" dirty="0">
              <a:solidFill>
                <a:srgbClr val="FFFF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C47C1611-98FC-41DC-AC31-E1C5BA786A2E}"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dirty="0"/>
              <a:t>TKDL, DHARA &amp; INFORMATION AVAILABLE AT AYUSH WEBSITE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dirty="0"/>
          </a:p>
        </p:txBody>
      </p:sp>
      <p:sp>
        <p:nvSpPr>
          <p:cNvPr id="3" name="Content Placeholder 2"/>
          <p:cNvSpPr>
            <a:spLocks noGrp="1"/>
          </p:cNvSpPr>
          <p:nvPr>
            <p:ph sz="quarter" idx="13"/>
          </p:nvPr>
        </p:nvSpPr>
        <p:spPr>
          <a:xfrm>
            <a:off x="457200" y="2819400"/>
            <a:ext cx="8229600" cy="3306763"/>
          </a:xfrm>
          <a:prstGeom prst="rect">
            <a:avLst/>
          </a:prstGeom>
        </p:spPr>
        <p:txBody>
          <a:bodyPr/>
          <a:lstStyle/>
          <a:p>
            <a:endParaRPr lang="en-IN" dirty="0"/>
          </a:p>
          <a:p>
            <a:pPr marL="0" indent="0">
              <a:buNone/>
            </a:pPr>
            <a:r>
              <a:rPr lang="en-IN" dirty="0"/>
              <a:t>					</a:t>
            </a:r>
            <a:r>
              <a:rPr lang="en-IN" sz="3200" b="1" dirty="0">
                <a:latin typeface="Times New Roman" pitchFamily="18" charset="0"/>
                <a:cs typeface="Times New Roman" pitchFamily="18" charset="0"/>
              </a:rPr>
              <a:t>Dr Arun Sharma</a:t>
            </a:r>
          </a:p>
          <a:p>
            <a:pPr marL="0" indent="0">
              <a:buNone/>
            </a:pPr>
            <a:r>
              <a:rPr lang="en-IN" sz="3200" b="1" dirty="0">
                <a:latin typeface="Times New Roman" pitchFamily="18" charset="0"/>
                <a:cs typeface="Times New Roman" pitchFamily="18" charset="0"/>
              </a:rPr>
              <a:t>				</a:t>
            </a:r>
          </a:p>
        </p:txBody>
      </p:sp>
    </p:spTree>
    <p:extLst>
      <p:ext uri="{BB962C8B-B14F-4D97-AF65-F5344CB8AC3E}">
        <p14:creationId xmlns:p14="http://schemas.microsoft.com/office/powerpoint/2010/main" val="2625042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655638"/>
          </a:xfrm>
        </p:spPr>
        <p:txBody>
          <a:bodyPr/>
          <a:lstStyle/>
          <a:p>
            <a:pPr algn="ctr"/>
            <a:r>
              <a:rPr lang="en-IN"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CONTENTS</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dirty="0"/>
          </a:p>
        </p:txBody>
      </p:sp>
      <p:sp>
        <p:nvSpPr>
          <p:cNvPr id="6" name="Content Placeholder 5"/>
          <p:cNvSpPr>
            <a:spLocks noGrp="1"/>
          </p:cNvSpPr>
          <p:nvPr>
            <p:ph sz="quarter" idx="13"/>
          </p:nvPr>
        </p:nvSpPr>
        <p:spPr>
          <a:xfrm>
            <a:off x="228600" y="762000"/>
            <a:ext cx="8839200" cy="5257800"/>
          </a:xfrm>
          <a:prstGeom prst="rect">
            <a:avLst/>
          </a:prstGeom>
        </p:spPr>
        <p:txBody>
          <a:bodyPr>
            <a:noAutofit/>
          </a:bodyPr>
          <a:lstStyle/>
          <a:p>
            <a:r>
              <a:rPr lang="en-IN" sz="2400" dirty="0">
                <a:latin typeface="Times New Roman" pitchFamily="18" charset="0"/>
                <a:cs typeface="Times New Roman" pitchFamily="18" charset="0"/>
              </a:rPr>
              <a:t>Introduction</a:t>
            </a:r>
          </a:p>
          <a:p>
            <a:r>
              <a:rPr lang="en-IN" sz="2400" dirty="0">
                <a:latin typeface="Times New Roman" pitchFamily="18" charset="0"/>
                <a:cs typeface="Times New Roman" pitchFamily="18" charset="0"/>
              </a:rPr>
              <a:t>What is TKDL?</a:t>
            </a:r>
          </a:p>
          <a:p>
            <a:r>
              <a:rPr lang="en-IN" sz="2400" dirty="0">
                <a:latin typeface="Times New Roman" pitchFamily="18" charset="0"/>
                <a:cs typeface="Times New Roman" pitchFamily="18" charset="0"/>
              </a:rPr>
              <a:t>How is it evolved?</a:t>
            </a:r>
          </a:p>
          <a:p>
            <a:r>
              <a:rPr lang="en-IN" sz="2400" dirty="0">
                <a:latin typeface="Times New Roman" pitchFamily="18" charset="0"/>
                <a:cs typeface="Times New Roman" pitchFamily="18" charset="0"/>
              </a:rPr>
              <a:t>Importance of TKDL?</a:t>
            </a:r>
          </a:p>
          <a:p>
            <a:r>
              <a:rPr lang="en-IN" sz="2400" dirty="0">
                <a:latin typeface="Times New Roman" pitchFamily="18" charset="0"/>
                <a:cs typeface="Times New Roman" pitchFamily="18" charset="0"/>
              </a:rPr>
              <a:t>How does it work?</a:t>
            </a:r>
          </a:p>
          <a:p>
            <a:r>
              <a:rPr lang="en-IN" sz="2400" dirty="0">
                <a:latin typeface="Times New Roman" pitchFamily="18" charset="0"/>
                <a:cs typeface="Times New Roman" pitchFamily="18" charset="0"/>
              </a:rPr>
              <a:t>History of TKDL?</a:t>
            </a:r>
          </a:p>
          <a:p>
            <a:r>
              <a:rPr lang="en-IN" sz="2400" dirty="0">
                <a:latin typeface="Times New Roman" pitchFamily="18" charset="0"/>
                <a:cs typeface="Times New Roman" pitchFamily="18" charset="0"/>
              </a:rPr>
              <a:t>DHARA</a:t>
            </a:r>
          </a:p>
          <a:p>
            <a:r>
              <a:rPr lang="en-IN" sz="2400" dirty="0">
                <a:latin typeface="Times New Roman" pitchFamily="18" charset="0"/>
                <a:cs typeface="Times New Roman" pitchFamily="18" charset="0"/>
              </a:rPr>
              <a:t>Inclusion criteria in DHARA</a:t>
            </a:r>
          </a:p>
          <a:p>
            <a:r>
              <a:rPr lang="en-IN" sz="2400" dirty="0">
                <a:latin typeface="Times New Roman" pitchFamily="18" charset="0"/>
                <a:cs typeface="Times New Roman" pitchFamily="18" charset="0"/>
              </a:rPr>
              <a:t>Indexing in DHARA</a:t>
            </a:r>
          </a:p>
          <a:p>
            <a:r>
              <a:rPr lang="en-IN" sz="2400" dirty="0">
                <a:latin typeface="Times New Roman" pitchFamily="18" charset="0"/>
                <a:cs typeface="Times New Roman" pitchFamily="18" charset="0"/>
              </a:rPr>
              <a:t>Information at AYUSH Website</a:t>
            </a:r>
          </a:p>
          <a:p>
            <a:endParaRPr lang="en-IN" sz="2400" dirty="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3500652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400800" y="6356350"/>
            <a:ext cx="838200" cy="365125"/>
          </a:xfrm>
        </p:spPr>
        <p:txBody>
          <a:bodyPr/>
          <a:lstStyle/>
          <a:p>
            <a:fld id="{123975D8-E61E-4773-88CA-D86B231A0758}" type="datetime5">
              <a:rPr lang="en-US" sz="1200" smtClean="0">
                <a:solidFill>
                  <a:schemeClr val="tx1"/>
                </a:solidFill>
              </a:rPr>
              <a:t>3-Sep-24</a:t>
            </a:fld>
            <a:endParaRPr lang="en-US" sz="1200" dirty="0">
              <a:solidFill>
                <a:schemeClr val="tx1"/>
              </a:solidFill>
            </a:endParaRPr>
          </a:p>
        </p:txBody>
      </p:sp>
      <p:sp>
        <p:nvSpPr>
          <p:cNvPr id="7" name="Footer Placeholder 6"/>
          <p:cNvSpPr>
            <a:spLocks noGrp="1"/>
          </p:cNvSpPr>
          <p:nvPr>
            <p:ph type="ftr" sz="quarter" idx="11"/>
          </p:nvPr>
        </p:nvSpPr>
        <p:spPr>
          <a:xfrm>
            <a:off x="609600" y="6340475"/>
            <a:ext cx="4873869" cy="365125"/>
          </a:xfrm>
        </p:spPr>
        <p:txBody>
          <a:bodyPr/>
          <a:lstStyle/>
          <a:p>
            <a:r>
              <a:rPr lang="en-US" dirty="0">
                <a:solidFill>
                  <a:schemeClr val="tx1"/>
                </a:solidFill>
              </a:rPr>
              <a:t>TKDL, DHARA &amp; INFORMATION AVAILABLE AT AYUSH WEBSITE</a:t>
            </a:r>
          </a:p>
        </p:txBody>
      </p:sp>
      <p:sp>
        <p:nvSpPr>
          <p:cNvPr id="8" name="Slide Number Placeholder 7"/>
          <p:cNvSpPr>
            <a:spLocks noGrp="1"/>
          </p:cNvSpPr>
          <p:nvPr>
            <p:ph type="sldNum" sz="quarter" idx="12"/>
          </p:nvPr>
        </p:nvSpPr>
        <p:spPr>
          <a:xfrm>
            <a:off x="7848600" y="6172201"/>
            <a:ext cx="685800" cy="457200"/>
          </a:xfrm>
        </p:spPr>
        <p:txBody>
          <a:bodyPr/>
          <a:lstStyle/>
          <a:p>
            <a:fld id="{B6F15528-21DE-4FAA-801E-634DDDAF4B2B}" type="slidenum">
              <a:rPr lang="en-US" sz="1400" smtClean="0"/>
              <a:pPr/>
              <a:t>3</a:t>
            </a:fld>
            <a:endParaRPr lang="en-US" sz="1400" dirty="0"/>
          </a:p>
        </p:txBody>
      </p:sp>
      <p:sp>
        <p:nvSpPr>
          <p:cNvPr id="5" name="Subtitle 4"/>
          <p:cNvSpPr>
            <a:spLocks noGrp="1"/>
          </p:cNvSpPr>
          <p:nvPr>
            <p:ph type="subTitle" idx="1"/>
          </p:nvPr>
        </p:nvSpPr>
        <p:spPr>
          <a:xfrm>
            <a:off x="76200" y="914400"/>
            <a:ext cx="8839200" cy="5334000"/>
          </a:xfrm>
        </p:spPr>
        <p:txBody>
          <a:bodyPr>
            <a:normAutofit lnSpcReduction="10000"/>
          </a:bodyPr>
          <a:lstStyle/>
          <a:p>
            <a:pPr marL="342900" indent="-342900" algn="just">
              <a:buFont typeface="Arial" pitchFamily="34" charset="0"/>
              <a:buChar char="•"/>
            </a:pPr>
            <a:r>
              <a:rPr lang="en-IN" sz="2400" dirty="0">
                <a:solidFill>
                  <a:schemeClr val="tx1"/>
                </a:solidFill>
                <a:latin typeface="Times New Roman" pitchFamily="18" charset="0"/>
                <a:cs typeface="Times New Roman" pitchFamily="18" charset="0"/>
              </a:rPr>
              <a:t>India possesses a rich traditional knowledge which is generally being passed down by word of mouth from one generation to another.</a:t>
            </a:r>
          </a:p>
          <a:p>
            <a:pPr marL="342900" indent="-342900" algn="just">
              <a:buFont typeface="Arial" pitchFamily="34" charset="0"/>
              <a:buChar char="•"/>
            </a:pPr>
            <a:endParaRPr lang="en-IN" sz="2400" dirty="0">
              <a:solidFill>
                <a:schemeClr val="tx1"/>
              </a:solidFill>
              <a:latin typeface="Times New Roman" pitchFamily="18" charset="0"/>
              <a:cs typeface="Times New Roman" pitchFamily="18" charset="0"/>
            </a:endParaRPr>
          </a:p>
          <a:p>
            <a:pPr marL="342900" indent="-342900" algn="just">
              <a:buFont typeface="Arial" pitchFamily="34" charset="0"/>
              <a:buChar char="•"/>
            </a:pPr>
            <a:r>
              <a:rPr lang="en-IN" sz="2400" dirty="0">
                <a:solidFill>
                  <a:schemeClr val="tx1"/>
                </a:solidFill>
                <a:latin typeface="Times New Roman" pitchFamily="18" charset="0"/>
                <a:cs typeface="Times New Roman" pitchFamily="18" charset="0"/>
              </a:rPr>
              <a:t>Most part of this traditional knowledge is inaccessible to common since it is described in ancient classical and other literature.</a:t>
            </a:r>
          </a:p>
          <a:p>
            <a:pPr marL="342900" indent="-342900" algn="just">
              <a:buFont typeface="Arial" pitchFamily="34" charset="0"/>
              <a:buChar char="•"/>
            </a:pPr>
            <a:endParaRPr lang="en-IN" sz="2400" dirty="0">
              <a:solidFill>
                <a:schemeClr val="tx1"/>
              </a:solidFill>
              <a:latin typeface="Times New Roman" pitchFamily="18" charset="0"/>
              <a:cs typeface="Times New Roman" pitchFamily="18" charset="0"/>
            </a:endParaRPr>
          </a:p>
          <a:p>
            <a:pPr marL="342900" indent="-342900" algn="just">
              <a:buFont typeface="Arial" pitchFamily="34" charset="0"/>
              <a:buChar char="•"/>
            </a:pPr>
            <a:r>
              <a:rPr lang="en-IN" sz="2400" dirty="0">
                <a:solidFill>
                  <a:schemeClr val="tx1"/>
                </a:solidFill>
                <a:latin typeface="Times New Roman" pitchFamily="18" charset="0"/>
                <a:cs typeface="Times New Roman" pitchFamily="18" charset="0"/>
              </a:rPr>
              <a:t>There is also a threat of misuse of such knowledge through obtaining patents on non-original innovations which is a great loss to the country.</a:t>
            </a:r>
          </a:p>
          <a:p>
            <a:pPr marL="342900" indent="-342900" algn="just">
              <a:buFont typeface="Arial" pitchFamily="34" charset="0"/>
              <a:buChar char="•"/>
            </a:pPr>
            <a:endParaRPr lang="en-IN" sz="2400" dirty="0">
              <a:solidFill>
                <a:schemeClr val="tx1"/>
              </a:solidFill>
              <a:latin typeface="Times New Roman" pitchFamily="18" charset="0"/>
              <a:cs typeface="Times New Roman" pitchFamily="18" charset="0"/>
            </a:endParaRPr>
          </a:p>
          <a:p>
            <a:pPr marL="342900" indent="-342900" algn="just">
              <a:buFont typeface="Arial" pitchFamily="34" charset="0"/>
              <a:buChar char="•"/>
            </a:pPr>
            <a:r>
              <a:rPr lang="en-IN" sz="2400" dirty="0">
                <a:solidFill>
                  <a:schemeClr val="tx1"/>
                </a:solidFill>
                <a:latin typeface="Times New Roman" pitchFamily="18" charset="0"/>
                <a:cs typeface="Times New Roman" pitchFamily="18" charset="0"/>
              </a:rPr>
              <a:t>TKDL addresses these issues.</a:t>
            </a:r>
          </a:p>
          <a:p>
            <a:pPr marL="342900" indent="-342900" algn="just">
              <a:buFont typeface="Arial" pitchFamily="34" charset="0"/>
              <a:buChar char="•"/>
            </a:pPr>
            <a:endParaRPr lang="en-IN" sz="2400" dirty="0">
              <a:solidFill>
                <a:schemeClr val="tx1"/>
              </a:solidFill>
              <a:latin typeface="Times New Roman" pitchFamily="18" charset="0"/>
              <a:cs typeface="Times New Roman" pitchFamily="18" charset="0"/>
            </a:endParaRPr>
          </a:p>
          <a:p>
            <a:pPr algn="just"/>
            <a:endParaRPr lang="en-IN" sz="2400" dirty="0">
              <a:solidFill>
                <a:schemeClr val="tx1"/>
              </a:solidFill>
              <a:latin typeface="Times New Roman" pitchFamily="18" charset="0"/>
              <a:cs typeface="Times New Roman" pitchFamily="18" charset="0"/>
            </a:endParaRPr>
          </a:p>
        </p:txBody>
      </p:sp>
      <p:sp>
        <p:nvSpPr>
          <p:cNvPr id="4" name="Title 3"/>
          <p:cNvSpPr>
            <a:spLocks noGrp="1"/>
          </p:cNvSpPr>
          <p:nvPr>
            <p:ph type="ctrTitle"/>
          </p:nvPr>
        </p:nvSpPr>
        <p:spPr>
          <a:xfrm>
            <a:off x="76200" y="76200"/>
            <a:ext cx="8991600" cy="685800"/>
          </a:xfrm>
        </p:spPr>
        <p:txBody>
          <a:bodyPr/>
          <a:lstStyle/>
          <a:p>
            <a:r>
              <a:rPr lang="en-IN" sz="4000" dirty="0" err="1">
                <a:solidFill>
                  <a:srgbClr val="FFC000"/>
                </a:solidFill>
                <a:latin typeface="Times New Roman" pitchFamily="18" charset="0"/>
                <a:cs typeface="Times New Roman" pitchFamily="18" charset="0"/>
              </a:rPr>
              <a:t>iNTRODUCTION</a:t>
            </a:r>
            <a:endParaRPr lang="en-IN" sz="40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448938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6248400"/>
          </a:xfrm>
        </p:spPr>
        <p:txBody>
          <a:bodyPr>
            <a:normAutofit fontScale="90000"/>
          </a:bodyPr>
          <a:lstStyle/>
          <a:p>
            <a:r>
              <a:rPr lang="en-IN" sz="3600" dirty="0">
                <a:latin typeface="Times New Roman" pitchFamily="18" charset="0"/>
                <a:cs typeface="Times New Roman" pitchFamily="18" charset="0"/>
              </a:rPr>
              <a:t>		    </a:t>
            </a:r>
            <a:r>
              <a:rPr lang="en-IN" sz="4400" dirty="0">
                <a:solidFill>
                  <a:srgbClr val="FFFF00"/>
                </a:solidFill>
                <a:latin typeface="Times New Roman" pitchFamily="18" charset="0"/>
                <a:cs typeface="Times New Roman" pitchFamily="18" charset="0"/>
              </a:rPr>
              <a:t>WHAT IS TKDL?</a:t>
            </a:r>
            <a:br>
              <a:rPr lang="en-IN" sz="4400" dirty="0">
                <a:solidFill>
                  <a:srgbClr val="FFFF00"/>
                </a:solidFill>
                <a:latin typeface="Times New Roman" pitchFamily="18" charset="0"/>
                <a:cs typeface="Times New Roman" pitchFamily="18" charset="0"/>
              </a:rPr>
            </a:br>
            <a:r>
              <a:rPr lang="en-IN" sz="4400" dirty="0">
                <a:solidFill>
                  <a:srgbClr val="FFFF00"/>
                </a:solidFill>
                <a:latin typeface="Times New Roman" pitchFamily="18" charset="0"/>
                <a:cs typeface="Times New Roman" pitchFamily="18" charset="0"/>
              </a:rPr>
              <a:t>	    </a:t>
            </a:r>
            <a:r>
              <a:rPr lang="en-IN" sz="2800" cap="none" dirty="0">
                <a:solidFill>
                  <a:schemeClr val="tx1"/>
                </a:solidFill>
                <a:latin typeface="Times New Roman" pitchFamily="18" charset="0"/>
                <a:cs typeface="Times New Roman" pitchFamily="18" charset="0"/>
              </a:rPr>
              <a:t>Traditional Knowledge Digital Library</a:t>
            </a:r>
            <a:br>
              <a:rPr lang="en-IN" sz="2800" cap="none" dirty="0">
                <a:solidFill>
                  <a:schemeClr val="tx1"/>
                </a:solidFill>
                <a:latin typeface="Times New Roman" pitchFamily="18" charset="0"/>
                <a:cs typeface="Times New Roman" pitchFamily="18" charset="0"/>
              </a:rPr>
            </a:br>
            <a:r>
              <a:rPr lang="en-IN" sz="2800" cap="none" dirty="0">
                <a:solidFill>
                  <a:schemeClr val="tx1"/>
                </a:solidFill>
                <a:latin typeface="Times New Roman" pitchFamily="18" charset="0"/>
                <a:cs typeface="Times New Roman" pitchFamily="18" charset="0"/>
              </a:rPr>
              <a:t>Managed by the CSIR , TKDL is a computerised database of documented information available in </a:t>
            </a:r>
            <a:r>
              <a:rPr lang="en-IN" sz="2800" cap="none" dirty="0">
                <a:latin typeface="Times New Roman" pitchFamily="18" charset="0"/>
                <a:cs typeface="Times New Roman" pitchFamily="18" charset="0"/>
              </a:rPr>
              <a:t>I</a:t>
            </a:r>
            <a:r>
              <a:rPr lang="en-IN" sz="2800" cap="none" dirty="0">
                <a:solidFill>
                  <a:schemeClr val="tx1"/>
                </a:solidFill>
                <a:latin typeface="Times New Roman" pitchFamily="18" charset="0"/>
                <a:cs typeface="Times New Roman" pitchFamily="18" charset="0"/>
              </a:rPr>
              <a:t>ndian texts , relating to </a:t>
            </a:r>
            <a:r>
              <a:rPr lang="en-IN" sz="2800" cap="none" dirty="0">
                <a:latin typeface="Times New Roman" pitchFamily="18" charset="0"/>
                <a:cs typeface="Times New Roman" pitchFamily="18" charset="0"/>
              </a:rPr>
              <a:t>I</a:t>
            </a:r>
            <a:r>
              <a:rPr lang="en-IN" sz="2800" cap="none" dirty="0">
                <a:solidFill>
                  <a:schemeClr val="tx1"/>
                </a:solidFill>
                <a:latin typeface="Times New Roman" pitchFamily="18" charset="0"/>
                <a:cs typeface="Times New Roman" pitchFamily="18" charset="0"/>
              </a:rPr>
              <a:t>ndian systems of medicine. </a:t>
            </a:r>
            <a:br>
              <a:rPr lang="en-IN" sz="2800" cap="none" dirty="0">
                <a:solidFill>
                  <a:schemeClr val="tx1"/>
                </a:solidFill>
                <a:latin typeface="Times New Roman" pitchFamily="18" charset="0"/>
                <a:cs typeface="Times New Roman" pitchFamily="18" charset="0"/>
              </a:rPr>
            </a:br>
            <a:r>
              <a:rPr lang="en-IN" sz="2800" cap="none" dirty="0">
                <a:solidFill>
                  <a:schemeClr val="tx1"/>
                </a:solidFill>
                <a:latin typeface="Times New Roman" pitchFamily="18" charset="0"/>
                <a:cs typeface="Times New Roman" pitchFamily="18" charset="0"/>
              </a:rPr>
              <a:t>Over 10 years, more than 2 lakh formulations of </a:t>
            </a:r>
            <a:r>
              <a:rPr lang="en-IN" sz="2800" cap="none" dirty="0" err="1">
                <a:solidFill>
                  <a:schemeClr val="tx1"/>
                </a:solidFill>
                <a:latin typeface="Times New Roman" pitchFamily="18" charset="0"/>
                <a:cs typeface="Times New Roman" pitchFamily="18" charset="0"/>
              </a:rPr>
              <a:t>ayurveda</a:t>
            </a:r>
            <a:r>
              <a:rPr lang="en-IN" sz="2800" cap="none" dirty="0">
                <a:solidFill>
                  <a:schemeClr val="tx1"/>
                </a:solidFill>
                <a:latin typeface="Times New Roman" pitchFamily="18" charset="0"/>
                <a:cs typeface="Times New Roman" pitchFamily="18" charset="0"/>
              </a:rPr>
              <a:t>, siddha, </a:t>
            </a:r>
            <a:r>
              <a:rPr lang="en-IN" sz="2800" cap="none" dirty="0" err="1">
                <a:solidFill>
                  <a:schemeClr val="tx1"/>
                </a:solidFill>
                <a:latin typeface="Times New Roman" pitchFamily="18" charset="0"/>
                <a:cs typeface="Times New Roman" pitchFamily="18" charset="0"/>
              </a:rPr>
              <a:t>unani</a:t>
            </a:r>
            <a:r>
              <a:rPr lang="en-IN" sz="2800" cap="none" dirty="0">
                <a:solidFill>
                  <a:schemeClr val="tx1"/>
                </a:solidFill>
                <a:latin typeface="Times New Roman" pitchFamily="18" charset="0"/>
                <a:cs typeface="Times New Roman" pitchFamily="18" charset="0"/>
              </a:rPr>
              <a:t> and yoga have been documented under the TKDL.</a:t>
            </a:r>
            <a:br>
              <a:rPr lang="en-IN" sz="2800" cap="none" dirty="0">
                <a:solidFill>
                  <a:schemeClr val="tx1"/>
                </a:solidFill>
                <a:latin typeface="Times New Roman" pitchFamily="18" charset="0"/>
                <a:cs typeface="Times New Roman" pitchFamily="18" charset="0"/>
              </a:rPr>
            </a:br>
            <a:r>
              <a:rPr lang="en-IN" sz="2800" dirty="0">
                <a:solidFill>
                  <a:schemeClr val="tx1"/>
                </a:solidFill>
                <a:latin typeface="Times New Roman" pitchFamily="18" charset="0"/>
                <a:cs typeface="Times New Roman" pitchFamily="18" charset="0"/>
              </a:rPr>
              <a:t>					</a:t>
            </a:r>
            <a:r>
              <a:rPr lang="en-IN" sz="3600" b="1" dirty="0">
                <a:solidFill>
                  <a:srgbClr val="FF0000"/>
                </a:solidFill>
                <a:latin typeface="Times New Roman" pitchFamily="18" charset="0"/>
                <a:cs typeface="Times New Roman" pitchFamily="18" charset="0"/>
              </a:rPr>
              <a:t>TKDL</a:t>
            </a:r>
            <a:br>
              <a:rPr lang="en-IN" sz="3600" b="1" dirty="0">
                <a:solidFill>
                  <a:srgbClr val="FF0000"/>
                </a:solidFill>
                <a:latin typeface="Times New Roman" pitchFamily="18" charset="0"/>
                <a:cs typeface="Times New Roman" pitchFamily="18" charset="0"/>
              </a:rPr>
            </a:br>
            <a:r>
              <a:rPr lang="en-IN" sz="2800" dirty="0">
                <a:solidFill>
                  <a:srgbClr val="FF0000"/>
                </a:solidFill>
                <a:latin typeface="Times New Roman" pitchFamily="18" charset="0"/>
                <a:cs typeface="Times New Roman" pitchFamily="18" charset="0"/>
              </a:rPr>
              <a:t>				</a:t>
            </a:r>
            <a:r>
              <a:rPr lang="en-IN" sz="2800" b="1" cap="none" dirty="0">
                <a:solidFill>
                  <a:srgbClr val="FF0000"/>
                </a:solidFill>
                <a:latin typeface="Times New Roman" pitchFamily="18" charset="0"/>
                <a:cs typeface="Times New Roman" pitchFamily="18" charset="0"/>
              </a:rPr>
              <a:t>Country</a:t>
            </a:r>
            <a:r>
              <a:rPr lang="en-IN" sz="2800" cap="none" dirty="0">
                <a:solidFill>
                  <a:srgbClr val="FF0000"/>
                </a:solidFill>
                <a:latin typeface="Times New Roman" pitchFamily="18" charset="0"/>
                <a:cs typeface="Times New Roman" pitchFamily="18" charset="0"/>
              </a:rPr>
              <a:t>	India</a:t>
            </a:r>
            <a:br>
              <a:rPr lang="en-IN" sz="2800" cap="none" dirty="0">
                <a:solidFill>
                  <a:srgbClr val="FF0000"/>
                </a:solidFill>
                <a:latin typeface="Times New Roman" pitchFamily="18" charset="0"/>
                <a:cs typeface="Times New Roman" pitchFamily="18" charset="0"/>
              </a:rPr>
            </a:br>
            <a:r>
              <a:rPr lang="en-IN" sz="2800" cap="none" dirty="0">
                <a:solidFill>
                  <a:srgbClr val="FF0000"/>
                </a:solidFill>
                <a:latin typeface="Times New Roman" pitchFamily="18" charset="0"/>
                <a:cs typeface="Times New Roman" pitchFamily="18" charset="0"/>
              </a:rPr>
              <a:t>				</a:t>
            </a:r>
            <a:r>
              <a:rPr lang="en-IN" sz="2800" b="1" cap="none" dirty="0">
                <a:solidFill>
                  <a:srgbClr val="FF0000"/>
                </a:solidFill>
                <a:latin typeface="Times New Roman" pitchFamily="18" charset="0"/>
                <a:cs typeface="Times New Roman" pitchFamily="18" charset="0"/>
              </a:rPr>
              <a:t>Type</a:t>
            </a:r>
            <a:r>
              <a:rPr lang="en-IN" sz="2800" cap="none" dirty="0">
                <a:solidFill>
                  <a:srgbClr val="FF0000"/>
                </a:solidFill>
                <a:latin typeface="Times New Roman" pitchFamily="18" charset="0"/>
                <a:cs typeface="Times New Roman" pitchFamily="18" charset="0"/>
              </a:rPr>
              <a:t>		Digital Library</a:t>
            </a:r>
            <a:br>
              <a:rPr lang="en-IN" sz="2800" cap="none" dirty="0">
                <a:solidFill>
                  <a:srgbClr val="FF0000"/>
                </a:solidFill>
                <a:latin typeface="Times New Roman" pitchFamily="18" charset="0"/>
                <a:cs typeface="Times New Roman" pitchFamily="18" charset="0"/>
              </a:rPr>
            </a:br>
            <a:r>
              <a:rPr lang="en-IN" sz="2800" cap="none" dirty="0">
                <a:solidFill>
                  <a:srgbClr val="FF0000"/>
                </a:solidFill>
                <a:latin typeface="Times New Roman" pitchFamily="18" charset="0"/>
                <a:cs typeface="Times New Roman" pitchFamily="18" charset="0"/>
              </a:rPr>
              <a:t>				</a:t>
            </a:r>
            <a:r>
              <a:rPr lang="en-IN" sz="2800" b="1" cap="none" dirty="0">
                <a:solidFill>
                  <a:srgbClr val="FF0000"/>
                </a:solidFill>
                <a:latin typeface="Times New Roman" pitchFamily="18" charset="0"/>
                <a:cs typeface="Times New Roman" pitchFamily="18" charset="0"/>
              </a:rPr>
              <a:t>Scope</a:t>
            </a:r>
            <a:r>
              <a:rPr lang="en-IN" sz="2800" cap="none" dirty="0">
                <a:solidFill>
                  <a:srgbClr val="FF0000"/>
                </a:solidFill>
                <a:latin typeface="Times New Roman" pitchFamily="18" charset="0"/>
                <a:cs typeface="Times New Roman" pitchFamily="18" charset="0"/>
              </a:rPr>
              <a:t>		Traditional Knowledge</a:t>
            </a:r>
            <a:br>
              <a:rPr lang="en-IN" sz="2800" cap="none" dirty="0">
                <a:solidFill>
                  <a:srgbClr val="FF0000"/>
                </a:solidFill>
                <a:latin typeface="Times New Roman" pitchFamily="18" charset="0"/>
                <a:cs typeface="Times New Roman" pitchFamily="18" charset="0"/>
              </a:rPr>
            </a:br>
            <a:r>
              <a:rPr lang="en-IN" sz="2800" cap="none" dirty="0">
                <a:solidFill>
                  <a:srgbClr val="FF0000"/>
                </a:solidFill>
                <a:latin typeface="Times New Roman" pitchFamily="18" charset="0"/>
                <a:cs typeface="Times New Roman" pitchFamily="18" charset="0"/>
              </a:rPr>
              <a:t>				</a:t>
            </a:r>
            <a:r>
              <a:rPr lang="en-IN" sz="2800" b="1" cap="none" dirty="0">
                <a:solidFill>
                  <a:srgbClr val="FF0000"/>
                </a:solidFill>
                <a:latin typeface="Times New Roman" pitchFamily="18" charset="0"/>
                <a:cs typeface="Times New Roman" pitchFamily="18" charset="0"/>
              </a:rPr>
              <a:t>Established</a:t>
            </a:r>
            <a:r>
              <a:rPr lang="en-IN" sz="2800" cap="none" dirty="0">
                <a:solidFill>
                  <a:srgbClr val="FF0000"/>
                </a:solidFill>
                <a:latin typeface="Times New Roman" pitchFamily="18" charset="0"/>
                <a:cs typeface="Times New Roman" pitchFamily="18" charset="0"/>
              </a:rPr>
              <a:t>	2001</a:t>
            </a:r>
            <a:br>
              <a:rPr lang="en-IN" sz="2800" cap="none" dirty="0">
                <a:solidFill>
                  <a:srgbClr val="FF0000"/>
                </a:solidFill>
                <a:latin typeface="Times New Roman" pitchFamily="18" charset="0"/>
                <a:cs typeface="Times New Roman" pitchFamily="18" charset="0"/>
              </a:rPr>
            </a:br>
            <a:r>
              <a:rPr lang="en-IN" sz="2800" cap="none" dirty="0">
                <a:solidFill>
                  <a:srgbClr val="FF0000"/>
                </a:solidFill>
                <a:latin typeface="Times New Roman" pitchFamily="18" charset="0"/>
                <a:cs typeface="Times New Roman" pitchFamily="18" charset="0"/>
              </a:rPr>
              <a:t>				</a:t>
            </a:r>
            <a:r>
              <a:rPr lang="en-IN" sz="2800" b="1" cap="none" dirty="0">
                <a:solidFill>
                  <a:srgbClr val="FF0000"/>
                </a:solidFill>
                <a:latin typeface="Times New Roman" pitchFamily="18" charset="0"/>
                <a:cs typeface="Times New Roman" pitchFamily="18" charset="0"/>
              </a:rPr>
              <a:t>Website</a:t>
            </a:r>
            <a:r>
              <a:rPr lang="en-IN" sz="2800" cap="none" dirty="0">
                <a:solidFill>
                  <a:srgbClr val="FF0000"/>
                </a:solidFill>
                <a:latin typeface="Times New Roman" pitchFamily="18" charset="0"/>
                <a:cs typeface="Times New Roman" pitchFamily="18" charset="0"/>
              </a:rPr>
              <a:t>	www.tkdl.res.in</a:t>
            </a:r>
            <a:br>
              <a:rPr lang="en-IN" sz="2800" cap="none" dirty="0">
                <a:solidFill>
                  <a:srgbClr val="FF0000"/>
                </a:solidFill>
                <a:latin typeface="Times New Roman" pitchFamily="18" charset="0"/>
                <a:cs typeface="Times New Roman" pitchFamily="18" charset="0"/>
              </a:rPr>
            </a:br>
            <a:endParaRPr lang="en-IN" sz="3600" dirty="0">
              <a:solidFill>
                <a:srgbClr val="FF0000"/>
              </a:solidFill>
              <a:latin typeface="Times New Roman" pitchFamily="18" charset="0"/>
              <a:cs typeface="Times New Roman" pitchFamily="18" charset="0"/>
            </a:endParaRPr>
          </a:p>
        </p:txBody>
      </p:sp>
      <p:sp>
        <p:nvSpPr>
          <p:cNvPr id="4" name="Date Placeholder 3"/>
          <p:cNvSpPr>
            <a:spLocks noGrp="1"/>
          </p:cNvSpPr>
          <p:nvPr>
            <p:ph type="dt" sz="half" idx="10"/>
          </p:nvPr>
        </p:nvSpPr>
        <p:spPr>
          <a:xfrm>
            <a:off x="5029200" y="6208776"/>
            <a:ext cx="2133600" cy="365125"/>
          </a:xfrm>
        </p:spPr>
        <p:txBody>
          <a:bodyPr/>
          <a:lstStyle/>
          <a:p>
            <a:fld id="{EA27C5BE-85DB-4BC8-A2D9-ED5B1BAB4896}" type="datetime5">
              <a:rPr lang="en-US" b="1" smtClean="0">
                <a:solidFill>
                  <a:schemeClr val="tx1"/>
                </a:solidFill>
              </a:rPr>
              <a:t>3-Sep-24</a:t>
            </a:fld>
            <a:endParaRPr lang="en-US" b="1" dirty="0">
              <a:solidFill>
                <a:schemeClr val="tx1"/>
              </a:solidFill>
            </a:endParaRPr>
          </a:p>
        </p:txBody>
      </p:sp>
      <p:sp>
        <p:nvSpPr>
          <p:cNvPr id="5" name="Footer Placeholder 4"/>
          <p:cNvSpPr>
            <a:spLocks noGrp="1"/>
          </p:cNvSpPr>
          <p:nvPr>
            <p:ph type="ftr" sz="quarter" idx="11"/>
          </p:nvPr>
        </p:nvSpPr>
        <p:spPr>
          <a:xfrm>
            <a:off x="761999" y="6340475"/>
            <a:ext cx="4873869" cy="365125"/>
          </a:xfrm>
        </p:spPr>
        <p:txBody>
          <a:bodyPr/>
          <a:lstStyle/>
          <a:p>
            <a:r>
              <a:rPr lang="en-US" b="1" dirty="0">
                <a:solidFill>
                  <a:schemeClr val="tx1"/>
                </a:solidFill>
              </a:rPr>
              <a:t>TKDL, DHARA &amp; INFORMATION AVAILABLE AT AYUSH WEBSITE</a:t>
            </a:r>
          </a:p>
        </p:txBody>
      </p:sp>
      <p:sp>
        <p:nvSpPr>
          <p:cNvPr id="10" name="Slide Number Placeholder 9"/>
          <p:cNvSpPr>
            <a:spLocks noGrp="1"/>
          </p:cNvSpPr>
          <p:nvPr>
            <p:ph type="sldNum" sz="quarter" idx="12"/>
          </p:nvPr>
        </p:nvSpPr>
        <p:spPr>
          <a:xfrm>
            <a:off x="8077200" y="6264275"/>
            <a:ext cx="762000" cy="365125"/>
          </a:xfrm>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12715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562"/>
            <a:ext cx="8915400" cy="655638"/>
          </a:xfrm>
        </p:spPr>
        <p:txBody>
          <a:bodyPr/>
          <a:lstStyle/>
          <a:p>
            <a:r>
              <a:rPr lang="en-IN" b="1" dirty="0">
                <a:solidFill>
                  <a:srgbClr val="FFFF00"/>
                </a:solidFill>
                <a:latin typeface="Times New Roman" pitchFamily="18" charset="0"/>
                <a:cs typeface="Times New Roman" pitchFamily="18" charset="0"/>
              </a:rPr>
              <a:t>		     HOW IS IT EVOLVED ?</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dirty="0"/>
          </a:p>
        </p:txBody>
      </p:sp>
      <p:sp>
        <p:nvSpPr>
          <p:cNvPr id="6" name="Content Placeholder 5"/>
          <p:cNvSpPr>
            <a:spLocks noGrp="1"/>
          </p:cNvSpPr>
          <p:nvPr>
            <p:ph sz="quarter" idx="13"/>
          </p:nvPr>
        </p:nvSpPr>
        <p:spPr>
          <a:xfrm>
            <a:off x="152400" y="762000"/>
            <a:ext cx="8915400" cy="5562600"/>
          </a:xfrm>
          <a:prstGeom prst="rect">
            <a:avLst/>
          </a:prstGeom>
        </p:spPr>
        <p:txBody>
          <a:bodyPr>
            <a:noAutofit/>
          </a:bodyPr>
          <a:lstStyle/>
          <a:p>
            <a:pPr algn="just"/>
            <a:endParaRPr lang="en-IN" sz="2400" dirty="0">
              <a:latin typeface="Times New Roman" pitchFamily="18" charset="0"/>
              <a:cs typeface="Times New Roman" pitchFamily="18" charset="0"/>
            </a:endParaRPr>
          </a:p>
          <a:p>
            <a:pPr algn="just"/>
            <a:r>
              <a:rPr lang="en-IN" sz="2400" dirty="0" err="1">
                <a:latin typeface="Times New Roman" pitchFamily="18" charset="0"/>
                <a:cs typeface="Times New Roman" pitchFamily="18" charset="0"/>
              </a:rPr>
              <a:t>Vinod</a:t>
            </a:r>
            <a:r>
              <a:rPr lang="en-IN" sz="2400" dirty="0">
                <a:latin typeface="Times New Roman" pitchFamily="18" charset="0"/>
                <a:cs typeface="Times New Roman" pitchFamily="18" charset="0"/>
              </a:rPr>
              <a:t> Kumar Gupta, who set up TKDL, devised a modern </a:t>
            </a:r>
            <a:r>
              <a:rPr lang="en-IN" sz="2400" dirty="0" err="1">
                <a:latin typeface="Times New Roman" pitchFamily="18" charset="0"/>
                <a:cs typeface="Times New Roman" pitchFamily="18" charset="0"/>
              </a:rPr>
              <a:t>clasification</a:t>
            </a:r>
            <a:r>
              <a:rPr lang="en-IN" sz="2400" dirty="0">
                <a:latin typeface="Times New Roman" pitchFamily="18" charset="0"/>
                <a:cs typeface="Times New Roman" pitchFamily="18" charset="0"/>
              </a:rPr>
              <a:t> based on the structure of International Patent Classification (IPC) for India’s traditional systems: Ayurveda, </a:t>
            </a:r>
            <a:r>
              <a:rPr lang="en-IN" sz="2400" dirty="0" err="1">
                <a:latin typeface="Times New Roman" pitchFamily="18" charset="0"/>
                <a:cs typeface="Times New Roman" pitchFamily="18" charset="0"/>
              </a:rPr>
              <a:t>Unani</a:t>
            </a:r>
            <a:r>
              <a:rPr lang="en-IN" sz="2400" dirty="0">
                <a:latin typeface="Times New Roman" pitchFamily="18" charset="0"/>
                <a:cs typeface="Times New Roman" pitchFamily="18" charset="0"/>
              </a:rPr>
              <a:t>, Siddha &amp; Yoga.</a:t>
            </a:r>
          </a:p>
          <a:p>
            <a:pPr marL="0" indent="0" algn="just">
              <a:buNone/>
            </a:pPr>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Set up in 2001, as a collaboration between the Council of Scientific and Industrial Research (CSIR) and the Department of Ayurveda, Yoga and Naturopathy, </a:t>
            </a:r>
            <a:r>
              <a:rPr lang="en-IN" sz="2400" dirty="0" err="1">
                <a:latin typeface="Times New Roman" pitchFamily="18" charset="0"/>
                <a:cs typeface="Times New Roman" pitchFamily="18" charset="0"/>
              </a:rPr>
              <a:t>Unani</a:t>
            </a:r>
            <a:r>
              <a:rPr lang="en-IN" sz="2400" dirty="0">
                <a:latin typeface="Times New Roman" pitchFamily="18" charset="0"/>
                <a:cs typeface="Times New Roman" pitchFamily="18" charset="0"/>
              </a:rPr>
              <a:t>, Siddha, and Homeopathy (Dept. of AYUSH), Ministry of Health &amp; Family Welfare, Government of India.</a:t>
            </a:r>
          </a:p>
        </p:txBody>
      </p:sp>
    </p:spTree>
    <p:extLst>
      <p:ext uri="{BB962C8B-B14F-4D97-AF65-F5344CB8AC3E}">
        <p14:creationId xmlns:p14="http://schemas.microsoft.com/office/powerpoint/2010/main" val="394381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549AF9-9E79-4615-94AD-CA78B10CC07A}" type="datetime5">
              <a:rPr lang="en-US" b="1" smtClean="0">
                <a:solidFill>
                  <a:schemeClr val="tx1"/>
                </a:solidFill>
              </a:rPr>
              <a:t>3-Sep-24</a:t>
            </a:fld>
            <a:endParaRPr lang="en-US" b="1" dirty="0">
              <a:solidFill>
                <a:schemeClr val="tx1"/>
              </a:solidFill>
            </a:endParaRPr>
          </a:p>
        </p:txBody>
      </p:sp>
      <p:sp>
        <p:nvSpPr>
          <p:cNvPr id="5" name="Footer Placeholder 4"/>
          <p:cNvSpPr>
            <a:spLocks noGrp="1"/>
          </p:cNvSpPr>
          <p:nvPr>
            <p:ph type="ftr" sz="quarter" idx="11"/>
          </p:nvPr>
        </p:nvSpPr>
        <p:spPr/>
        <p:txBody>
          <a:bodyPr/>
          <a:lstStyle/>
          <a:p>
            <a:r>
              <a:rPr lang="en-US" b="1" dirty="0">
                <a:solidFill>
                  <a:schemeClr val="tx1"/>
                </a:solidFill>
              </a:rPr>
              <a:t>TKDL, DHARA &amp; INFORMATION AVAILABLE AT AYUSH WEBSITE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dirty="0"/>
          </a:p>
        </p:txBody>
      </p:sp>
      <p:sp>
        <p:nvSpPr>
          <p:cNvPr id="7" name="Content Placeholder 6"/>
          <p:cNvSpPr>
            <a:spLocks noGrp="1"/>
          </p:cNvSpPr>
          <p:nvPr>
            <p:ph sz="quarter" idx="13"/>
          </p:nvPr>
        </p:nvSpPr>
        <p:spPr>
          <a:xfrm>
            <a:off x="0" y="0"/>
            <a:ext cx="9144000" cy="6096000"/>
          </a:xfrm>
          <a:prstGeom prst="rect">
            <a:avLst/>
          </a:prstGeom>
        </p:spPr>
        <p:txBody>
          <a:bodyPr>
            <a:norm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As of 2010, it had transcribed 148 books on Ayurveda, </a:t>
            </a:r>
            <a:r>
              <a:rPr lang="en-IN" sz="2400" dirty="0" err="1">
                <a:latin typeface="Times New Roman" pitchFamily="18" charset="0"/>
                <a:cs typeface="Times New Roman" pitchFamily="18" charset="0"/>
              </a:rPr>
              <a:t>Unani</a:t>
            </a:r>
            <a:r>
              <a:rPr lang="en-IN" sz="2400" dirty="0">
                <a:latin typeface="Times New Roman" pitchFamily="18" charset="0"/>
                <a:cs typeface="Times New Roman" pitchFamily="18" charset="0"/>
              </a:rPr>
              <a:t> , Siddha &amp; Yoga in public domain, into 34 million A4 size pages of information, translated into five languages –</a:t>
            </a:r>
          </a:p>
          <a:p>
            <a:pPr marL="0" indent="0">
              <a:buNone/>
            </a:pPr>
            <a:r>
              <a:rPr lang="en-IN" sz="2400" dirty="0">
                <a:latin typeface="Times New Roman" pitchFamily="18" charset="0"/>
                <a:cs typeface="Times New Roman" pitchFamily="18" charset="0"/>
              </a:rPr>
              <a:t>				English</a:t>
            </a:r>
          </a:p>
          <a:p>
            <a:pPr marL="0" indent="0">
              <a:buNone/>
            </a:pPr>
            <a:r>
              <a:rPr lang="en-IN" sz="2400" dirty="0">
                <a:latin typeface="Times New Roman" pitchFamily="18" charset="0"/>
                <a:cs typeface="Times New Roman" pitchFamily="18" charset="0"/>
              </a:rPr>
              <a:t>				German</a:t>
            </a:r>
          </a:p>
          <a:p>
            <a:pPr marL="0" indent="0">
              <a:buNone/>
            </a:pPr>
            <a:r>
              <a:rPr lang="en-IN" sz="2400" dirty="0">
                <a:latin typeface="Times New Roman" pitchFamily="18" charset="0"/>
                <a:cs typeface="Times New Roman" pitchFamily="18" charset="0"/>
              </a:rPr>
              <a:t>				French</a:t>
            </a:r>
          </a:p>
          <a:p>
            <a:pPr marL="0" indent="0">
              <a:buNone/>
            </a:pPr>
            <a:r>
              <a:rPr lang="en-IN" sz="2400" dirty="0">
                <a:latin typeface="Times New Roman" pitchFamily="18" charset="0"/>
                <a:cs typeface="Times New Roman" pitchFamily="18" charset="0"/>
              </a:rPr>
              <a:t>				Spanish</a:t>
            </a:r>
          </a:p>
          <a:p>
            <a:pPr marL="0" indent="0">
              <a:buNone/>
            </a:pPr>
            <a:r>
              <a:rPr lang="en-IN" sz="2400" dirty="0">
                <a:latin typeface="Times New Roman" pitchFamily="18" charset="0"/>
                <a:cs typeface="Times New Roman" pitchFamily="18" charset="0"/>
              </a:rPr>
              <a:t>				Japanese</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 Data on 80,000 formulations in Ayurveda, 1,000,000 in </a:t>
            </a:r>
            <a:r>
              <a:rPr lang="en-IN" sz="2400" dirty="0" err="1">
                <a:latin typeface="Times New Roman" pitchFamily="18" charset="0"/>
                <a:cs typeface="Times New Roman" pitchFamily="18" charset="0"/>
              </a:rPr>
              <a:t>Unani</a:t>
            </a:r>
            <a:r>
              <a:rPr lang="en-IN" sz="2400" dirty="0">
                <a:latin typeface="Times New Roman" pitchFamily="18" charset="0"/>
                <a:cs typeface="Times New Roman" pitchFamily="18" charset="0"/>
              </a:rPr>
              <a:t> and 12,000 in Siddha had already been put in the TKDL.</a:t>
            </a:r>
          </a:p>
        </p:txBody>
      </p:sp>
    </p:spTree>
    <p:extLst>
      <p:ext uri="{BB962C8B-B14F-4D97-AF65-F5344CB8AC3E}">
        <p14:creationId xmlns:p14="http://schemas.microsoft.com/office/powerpoint/2010/main" val="1726823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63562"/>
          </a:xfrm>
        </p:spPr>
        <p:txBody>
          <a:bodyPr/>
          <a:lstStyle/>
          <a:p>
            <a:r>
              <a:rPr lang="en-IN" sz="3200" b="1" dirty="0">
                <a:solidFill>
                  <a:srgbClr val="FFC000"/>
                </a:solidFill>
                <a:latin typeface="Times New Roman" pitchFamily="18" charset="0"/>
                <a:cs typeface="Times New Roman" pitchFamily="18" charset="0"/>
              </a:rPr>
              <a:t>		IMPORTANCE OF TKDL</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dirty="0"/>
          </a:p>
        </p:txBody>
      </p:sp>
      <p:sp>
        <p:nvSpPr>
          <p:cNvPr id="6" name="Content Placeholder 5"/>
          <p:cNvSpPr>
            <a:spLocks noGrp="1"/>
          </p:cNvSpPr>
          <p:nvPr>
            <p:ph sz="quarter" idx="13"/>
          </p:nvPr>
        </p:nvSpPr>
        <p:spPr>
          <a:xfrm>
            <a:off x="0" y="685800"/>
            <a:ext cx="9144000" cy="5638800"/>
          </a:xfrm>
          <a:prstGeom prst="rect">
            <a:avLst/>
          </a:prstGeom>
        </p:spPr>
        <p:txBody>
          <a:bodyPr>
            <a:noAutofit/>
          </a:bodyPr>
          <a:lstStyle/>
          <a:p>
            <a:pPr algn="just"/>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The Objective of the library is to protect the ancient and traditional knowledge of the country from exploitation.</a:t>
            </a:r>
          </a:p>
          <a:p>
            <a:pPr algn="just"/>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TKDL provides information on traditional knowledge existing in the  country, in languages and format understandable by patent examiners at International Patent Offices(IPOs), so as to prevent the grant of wrong patents.</a:t>
            </a:r>
          </a:p>
          <a:p>
            <a:pPr marL="0" indent="0" algn="just">
              <a:buNone/>
            </a:pPr>
            <a:r>
              <a:rPr lang="en-IN" sz="2400" dirty="0">
                <a:latin typeface="Times New Roman" pitchFamily="18" charset="0"/>
                <a:cs typeface="Times New Roman" pitchFamily="18" charset="0"/>
              </a:rPr>
              <a:t>TKDL thus acts as a bridge between the traditional knowledge information existing in  local languages and the Patent Examiners at IPOs.</a:t>
            </a:r>
          </a:p>
          <a:p>
            <a:pPr algn="just"/>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334056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lstStyle/>
          <a:p>
            <a:pPr algn="ctr"/>
            <a:r>
              <a:rPr lang="en-IN"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HOW DOES IT WORK?</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dirty="0"/>
          </a:p>
        </p:txBody>
      </p:sp>
      <p:sp>
        <p:nvSpPr>
          <p:cNvPr id="6" name="Content Placeholder 5"/>
          <p:cNvSpPr>
            <a:spLocks noGrp="1"/>
          </p:cNvSpPr>
          <p:nvPr>
            <p:ph sz="quarter" idx="13"/>
          </p:nvPr>
        </p:nvSpPr>
        <p:spPr>
          <a:xfrm>
            <a:off x="0" y="914400"/>
            <a:ext cx="9144000" cy="4800600"/>
          </a:xfrm>
          <a:prstGeom prst="rect">
            <a:avLst/>
          </a:prstGeom>
        </p:spPr>
        <p:txBody>
          <a:bodyPr>
            <a:no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 knowledge obtained from ancient Indian texts is not a transliteration; rather it is a knowledge- based conversion, where data abstracted once is converted into several languages by using Unicode, Metadata methodology.</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This ensures near-fool proof security for our invaluable bio resources against piracy. All of this required not just high-end technology but also skills of a high technical order.</a:t>
            </a:r>
          </a:p>
        </p:txBody>
      </p:sp>
    </p:spTree>
    <p:extLst>
      <p:ext uri="{BB962C8B-B14F-4D97-AF65-F5344CB8AC3E}">
        <p14:creationId xmlns:p14="http://schemas.microsoft.com/office/powerpoint/2010/main" val="1328714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1BD318-025E-446C-AAA8-EBAA723E651A}"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b="1" dirty="0">
                <a:solidFill>
                  <a:schemeClr val="tx1"/>
                </a:solidFill>
              </a:rPr>
              <a:t>TKDL, DHARA &amp; INFORMATION AVAILABLE AT AYUSH WEBSITE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dirty="0"/>
          </a:p>
        </p:txBody>
      </p:sp>
      <p:sp>
        <p:nvSpPr>
          <p:cNvPr id="2" name="Content Placeholder 1"/>
          <p:cNvSpPr>
            <a:spLocks noGrp="1"/>
          </p:cNvSpPr>
          <p:nvPr>
            <p:ph sz="quarter" idx="13"/>
          </p:nvPr>
        </p:nvSpPr>
        <p:spPr>
          <a:xfrm>
            <a:off x="609600" y="1600200"/>
            <a:ext cx="7924800" cy="4114800"/>
          </a:xfrm>
          <a:prstGeom prst="rect">
            <a:avLst/>
          </a:prstGeom>
        </p:spPr>
        <p:txBody>
          <a:bodyPr/>
          <a:lstStyle/>
          <a:p>
            <a:endParaRPr lang="en-IN"/>
          </a:p>
        </p:txBody>
      </p:sp>
      <p:pic>
        <p:nvPicPr>
          <p:cNvPr id="1026" name="Picture 2" descr="C:\Users\HP_PC\Desktop\tkdl phoo\3tkdl-14-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960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53F271-3443-4DAA-9796-EF53E542AF53}"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dirty="0"/>
          </a:p>
        </p:txBody>
      </p:sp>
      <p:graphicFrame>
        <p:nvGraphicFramePr>
          <p:cNvPr id="3" name="Diagram 2"/>
          <p:cNvGraphicFramePr/>
          <p:nvPr>
            <p:extLst>
              <p:ext uri="{D42A27DB-BD31-4B8C-83A1-F6EECF244321}">
                <p14:modId xmlns:p14="http://schemas.microsoft.com/office/powerpoint/2010/main" val="418836586"/>
              </p:ext>
            </p:extLst>
          </p:nvPr>
        </p:nvGraphicFramePr>
        <p:xfrm>
          <a:off x="0" y="228600"/>
          <a:ext cx="8915400" cy="561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9186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6ED888-E967-420B-9CD5-20D4D716B9D7}" type="datetime5">
              <a:rPr lang="en-US" smtClean="0">
                <a:solidFill>
                  <a:schemeClr val="tx1"/>
                </a:solidFill>
              </a:rPr>
              <a:t>3-Sep-24</a:t>
            </a:fld>
            <a:endParaRPr lang="en-US" dirty="0">
              <a:solidFill>
                <a:schemeClr val="tx1"/>
              </a:solidFill>
            </a:endParaRPr>
          </a:p>
        </p:txBody>
      </p:sp>
      <p:sp>
        <p:nvSpPr>
          <p:cNvPr id="5" name="Footer Placeholder 4"/>
          <p:cNvSpPr>
            <a:spLocks noGrp="1"/>
          </p:cNvSpPr>
          <p:nvPr>
            <p:ph type="ftr" sz="quarter" idx="11"/>
          </p:nvPr>
        </p:nvSpPr>
        <p:spPr/>
        <p:txBody>
          <a:bodyPr/>
          <a:lstStyle/>
          <a:p>
            <a:r>
              <a:rPr lang="en-US" b="1" dirty="0">
                <a:solidFill>
                  <a:schemeClr val="tx1"/>
                </a:solidFill>
              </a:rPr>
              <a:t>TKDL, DHARA &amp; INFORMATION AVAILABLE AT AYUSH WEBSITE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dirty="0"/>
          </a:p>
        </p:txBody>
      </p:sp>
      <p:sp>
        <p:nvSpPr>
          <p:cNvPr id="3" name="Content Placeholder 2"/>
          <p:cNvSpPr>
            <a:spLocks noGrp="1"/>
          </p:cNvSpPr>
          <p:nvPr>
            <p:ph sz="quarter" idx="13"/>
          </p:nvPr>
        </p:nvSpPr>
        <p:spPr>
          <a:xfrm>
            <a:off x="609600" y="0"/>
            <a:ext cx="7924800" cy="533400"/>
          </a:xfrm>
          <a:prstGeom prst="rect">
            <a:avLst/>
          </a:prstGeom>
        </p:spPr>
        <p:txBody>
          <a:bodyPr>
            <a:normAutofit/>
          </a:bodyPr>
          <a:lstStyle/>
          <a:p>
            <a:pPr marL="0" indent="0" algn="ctr">
              <a:buNone/>
            </a:pPr>
            <a:r>
              <a:rPr lang="en-IN" sz="2800" b="1" i="1"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HOMEPAGE OF TKDL</a:t>
            </a:r>
          </a:p>
        </p:txBody>
      </p:sp>
      <p:pic>
        <p:nvPicPr>
          <p:cNvPr id="1026" name="Picture 2" descr="C:\Users\HP_PC\Desktop\Screenshot_2018-11-20-10-09-33-229_com.android.chrom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3999" cy="571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59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0494F74-07EE-4AC5-B38A-FBFF7005C8F8}"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dirty="0"/>
          </a:p>
        </p:txBody>
      </p:sp>
      <p:sp>
        <p:nvSpPr>
          <p:cNvPr id="7" name="Content Placeholder 6"/>
          <p:cNvSpPr>
            <a:spLocks noGrp="1"/>
          </p:cNvSpPr>
          <p:nvPr>
            <p:ph sz="quarter" idx="13"/>
          </p:nvPr>
        </p:nvSpPr>
        <p:spPr>
          <a:xfrm>
            <a:off x="0" y="0"/>
            <a:ext cx="9144000" cy="6324600"/>
          </a:xfrm>
          <a:prstGeom prst="rect">
            <a:avLst/>
          </a:prstGeom>
        </p:spPr>
        <p:txBody>
          <a:bodyPr>
            <a:normAutofit/>
          </a:bodyPr>
          <a:lstStyle/>
          <a:p>
            <a:pPr marL="0" indent="0" algn="just">
              <a:buNone/>
            </a:pPr>
            <a:r>
              <a:rPr lang="en-IN" sz="3200" b="1" dirty="0">
                <a:effectLst>
                  <a:outerShdw blurRad="38100" dist="38100" dir="2700000" algn="tl">
                    <a:srgbClr val="000000">
                      <a:alpha val="43137"/>
                    </a:srgbClr>
                  </a:outerShdw>
                </a:effectLst>
                <a:latin typeface="Times New Roman" pitchFamily="18" charset="0"/>
                <a:cs typeface="Times New Roman" pitchFamily="18" charset="0"/>
              </a:rPr>
              <a:t>		</a:t>
            </a:r>
          </a:p>
          <a:p>
            <a:pPr marL="0" indent="0" algn="ctr">
              <a:buNone/>
            </a:pP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DHARA</a:t>
            </a:r>
            <a:endParaRPr lang="en-IN" sz="2400" dirty="0">
              <a:latin typeface="Times New Roman" pitchFamily="18" charset="0"/>
              <a:cs typeface="Times New Roman" pitchFamily="18" charset="0"/>
            </a:endParaRPr>
          </a:p>
          <a:p>
            <a:pPr marL="0" indent="0" algn="just">
              <a:buNone/>
            </a:pPr>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DHARA is the acronym for Digital Helpline for Ayurveda Research Articles. It is the first comprehensive online indexing service exclusively for research articles published in the field of Ayurveda. </a:t>
            </a:r>
          </a:p>
          <a:p>
            <a:pPr marL="0" indent="0" algn="just">
              <a:buNone/>
            </a:pPr>
            <a:r>
              <a:rPr lang="en-IN" sz="2400" dirty="0">
                <a:latin typeface="Times New Roman" pitchFamily="18" charset="0"/>
                <a:cs typeface="Times New Roman" pitchFamily="18" charset="0"/>
              </a:rPr>
              <a:t>     DHARA is accessible online at </a:t>
            </a:r>
            <a:r>
              <a:rPr lang="en-IN" sz="2400" u="sng" dirty="0">
                <a:solidFill>
                  <a:srgbClr val="0070C0"/>
                </a:solidFill>
                <a:latin typeface="Times New Roman" pitchFamily="18" charset="0"/>
                <a:cs typeface="Times New Roman" pitchFamily="18" charset="0"/>
              </a:rPr>
              <a:t>www.dharaonline.org</a:t>
            </a:r>
          </a:p>
          <a:p>
            <a:pPr marL="0" indent="0" algn="just">
              <a:buNone/>
            </a:pPr>
            <a:endParaRPr lang="en-IN" sz="2400" u="sng" dirty="0">
              <a:solidFill>
                <a:srgbClr val="00B0F0"/>
              </a:solidFill>
              <a:latin typeface="Times New Roman" pitchFamily="18" charset="0"/>
              <a:cs typeface="Times New Roman" pitchFamily="18" charset="0"/>
            </a:endParaRPr>
          </a:p>
          <a:p>
            <a:pPr marL="0" indent="0" algn="just">
              <a:buNone/>
            </a:pP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152471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11162"/>
          </a:xfrm>
        </p:spPr>
        <p:txBody>
          <a:bodyPr/>
          <a:lstStyle/>
          <a:p>
            <a:pPr algn="r"/>
            <a:r>
              <a:rPr lang="en-IN" sz="1200" dirty="0">
                <a:latin typeface="Times New Roman" pitchFamily="18" charset="0"/>
                <a:cs typeface="Times New Roman" pitchFamily="18" charset="0"/>
              </a:rPr>
              <a:t>Cont.…….</a:t>
            </a:r>
          </a:p>
        </p:txBody>
      </p:sp>
      <p:sp>
        <p:nvSpPr>
          <p:cNvPr id="4" name="Date Placeholder 3"/>
          <p:cNvSpPr>
            <a:spLocks noGrp="1"/>
          </p:cNvSpPr>
          <p:nvPr>
            <p:ph type="dt" sz="half" idx="10"/>
          </p:nvPr>
        </p:nvSpPr>
        <p:spPr/>
        <p:txBody>
          <a:bodyPr/>
          <a:lstStyle/>
          <a:p>
            <a:fld id="{1476C137-6694-40A6-A007-022920193DAA}"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dirty="0"/>
          </a:p>
        </p:txBody>
      </p:sp>
      <p:sp>
        <p:nvSpPr>
          <p:cNvPr id="7" name="Content Placeholder 6"/>
          <p:cNvSpPr>
            <a:spLocks noGrp="1"/>
          </p:cNvSpPr>
          <p:nvPr>
            <p:ph sz="quarter" idx="13"/>
          </p:nvPr>
        </p:nvSpPr>
        <p:spPr>
          <a:xfrm>
            <a:off x="0" y="457200"/>
            <a:ext cx="9144000" cy="5715000"/>
          </a:xfrm>
          <a:prstGeom prst="rect">
            <a:avLst/>
          </a:prstGeom>
        </p:spPr>
        <p:txBody>
          <a:bodyPr>
            <a:normAutofit/>
          </a:bodyPr>
          <a:lstStyle/>
          <a:p>
            <a:pPr marL="0" indent="0" algn="just">
              <a:buNone/>
            </a:pPr>
            <a:endParaRPr lang="en-IN" sz="2400" dirty="0">
              <a:latin typeface="Times New Roman" pitchFamily="18" charset="0"/>
              <a:cs typeface="Times New Roman" pitchFamily="18" charset="0"/>
            </a:endParaRPr>
          </a:p>
          <a:p>
            <a:pPr marL="0" indent="0" algn="just">
              <a:buNone/>
            </a:pPr>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DHARA in Sanskrit means flow. It symbolizes the facilitation of the free flow of information on research in Ayurveda.</a:t>
            </a:r>
          </a:p>
          <a:p>
            <a:pPr marL="0" indent="0" algn="just">
              <a:buNone/>
            </a:pPr>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A collaborative initiative between Central Council for Research in Ayurvedic Sciences(CCRAS), New Delhi, The Ayurvedic Trust (AVT), Coimbatore, &amp; Swiss Ayurveda Medical Academy (SAMA), Switzerland. </a:t>
            </a:r>
          </a:p>
          <a:p>
            <a:pPr algn="just"/>
            <a:endParaRPr lang="en-IN" sz="2400" dirty="0"/>
          </a:p>
        </p:txBody>
      </p:sp>
    </p:spTree>
    <p:extLst>
      <p:ext uri="{BB962C8B-B14F-4D97-AF65-F5344CB8AC3E}">
        <p14:creationId xmlns:p14="http://schemas.microsoft.com/office/powerpoint/2010/main" val="2905794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6038"/>
            <a:ext cx="7924800" cy="411162"/>
          </a:xfrm>
        </p:spPr>
        <p:txBody>
          <a:bodyPr/>
          <a:lstStyle/>
          <a:p>
            <a:pPr algn="r"/>
            <a:r>
              <a:rPr lang="en-IN" sz="1600" dirty="0"/>
              <a:t>CONT..</a:t>
            </a:r>
          </a:p>
        </p:txBody>
      </p:sp>
      <p:sp>
        <p:nvSpPr>
          <p:cNvPr id="4" name="Date Placeholder 3"/>
          <p:cNvSpPr>
            <a:spLocks noGrp="1"/>
          </p:cNvSpPr>
          <p:nvPr>
            <p:ph type="dt" sz="half" idx="10"/>
          </p:nvPr>
        </p:nvSpPr>
        <p:spPr/>
        <p:txBody>
          <a:bodyPr/>
          <a:lstStyle/>
          <a:p>
            <a:fld id="{51AFC789-5D3C-4F03-A7D0-1F7E0462A840}"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dirty="0"/>
          </a:p>
        </p:txBody>
      </p:sp>
      <p:sp>
        <p:nvSpPr>
          <p:cNvPr id="3" name="Content Placeholder 2"/>
          <p:cNvSpPr>
            <a:spLocks noGrp="1"/>
          </p:cNvSpPr>
          <p:nvPr>
            <p:ph sz="quarter" idx="13"/>
          </p:nvPr>
        </p:nvSpPr>
        <p:spPr>
          <a:xfrm>
            <a:off x="0" y="457200"/>
            <a:ext cx="9144000" cy="5867400"/>
          </a:xfrm>
          <a:prstGeom prst="rect">
            <a:avLst/>
          </a:prstGeom>
        </p:spPr>
        <p:txBody>
          <a:bodyPr>
            <a:noAutofit/>
          </a:bodyPr>
          <a:lstStyle/>
          <a:p>
            <a:pPr algn="just"/>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A comprehensive database that will allow systematic access to published research on Ayurveda was taken up by AVT Institute for Advanced Research (AVTAR), the research wing of the Ayurvedic Trust with financial assistance from CCRAS. </a:t>
            </a:r>
          </a:p>
          <a:p>
            <a:pPr marL="0" indent="0" algn="just">
              <a:buNone/>
            </a:pPr>
            <a:endParaRPr lang="en-IN" sz="2400" dirty="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The scope for the tripartite initiative between CCRAS, AVT, &amp; SAMA to generate meta-analysis &amp; systematic reviews on published research in Ayurveda will be explored in the future.</a:t>
            </a:r>
          </a:p>
        </p:txBody>
      </p:sp>
    </p:spTree>
    <p:extLst>
      <p:ext uri="{BB962C8B-B14F-4D97-AF65-F5344CB8AC3E}">
        <p14:creationId xmlns:p14="http://schemas.microsoft.com/office/powerpoint/2010/main" val="90060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53B0BFC-AD4F-40EE-96B8-CAFB4C95DD72}"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dirty="0"/>
          </a:p>
        </p:txBody>
      </p:sp>
      <p:sp>
        <p:nvSpPr>
          <p:cNvPr id="3" name="Content Placeholder 2"/>
          <p:cNvSpPr>
            <a:spLocks noGrp="1"/>
          </p:cNvSpPr>
          <p:nvPr>
            <p:ph sz="quarter" idx="13"/>
          </p:nvPr>
        </p:nvSpPr>
        <p:spPr>
          <a:xfrm>
            <a:off x="0" y="76200"/>
            <a:ext cx="8991600" cy="5943600"/>
          </a:xfrm>
          <a:prstGeom prst="rect">
            <a:avLst/>
          </a:prstGeom>
        </p:spPr>
        <p:txBody>
          <a:bodyPr>
            <a:normAutofit/>
          </a:bodyPr>
          <a:lstStyle/>
          <a:p>
            <a:pPr marL="0" indent="0" algn="r">
              <a:buNone/>
            </a:pPr>
            <a:r>
              <a:rPr lang="en-IN" sz="20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CONTD..</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Nearly 1 million articles were indexed in PubMed in the year 2010. </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About 50,000 articles were indexed from the field of Complementary &amp; Alternative Medicine (CAM). </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About 1500 articles on Acupuncture were indexed in PubMed.</a:t>
            </a:r>
          </a:p>
          <a:p>
            <a:pPr marL="0" indent="0">
              <a:buNone/>
            </a:pP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3994677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dirty="0"/>
          </a:p>
        </p:txBody>
      </p:sp>
      <p:sp>
        <p:nvSpPr>
          <p:cNvPr id="6" name="Content Placeholder 5"/>
          <p:cNvSpPr>
            <a:spLocks noGrp="1"/>
          </p:cNvSpPr>
          <p:nvPr>
            <p:ph sz="quarter" idx="13"/>
          </p:nvPr>
        </p:nvSpPr>
        <p:spPr>
          <a:xfrm>
            <a:off x="152400" y="228600"/>
            <a:ext cx="8991600" cy="5715000"/>
          </a:xfrm>
          <a:prstGeom prst="rect">
            <a:avLst/>
          </a:prstGeom>
        </p:spPr>
        <p:txBody>
          <a:bodyPr>
            <a:normAutofit/>
          </a:bodyPr>
          <a:lstStyle/>
          <a:p>
            <a:pPr marL="0" indent="0" algn="r">
              <a:buNone/>
            </a:pPr>
            <a:r>
              <a:rPr lang="en-IN" sz="20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CONTD..</a:t>
            </a:r>
            <a:endParaRPr lang="en-IN" sz="2000" dirty="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DHARA has indexed 4123 </a:t>
            </a:r>
            <a:r>
              <a:rPr lang="en-IN" sz="2400" dirty="0" err="1">
                <a:latin typeface="Times New Roman" pitchFamily="18" charset="0"/>
                <a:cs typeface="Times New Roman" pitchFamily="18" charset="0"/>
              </a:rPr>
              <a:t>artiles</a:t>
            </a:r>
            <a:r>
              <a:rPr lang="en-IN" sz="2400" dirty="0">
                <a:latin typeface="Times New Roman" pitchFamily="18" charset="0"/>
                <a:cs typeface="Times New Roman" pitchFamily="18" charset="0"/>
              </a:rPr>
              <a:t> on Ayurveda in 2010 compared with the 3780 indexed in PubMed, out of which only 240 are identified as related to Ayurveda.</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More than providing access to published research on Ayurveda, DHARA also makes it possible to do a comprehensive gap analysis with reference to the current status of research in Ayurveda.</a:t>
            </a:r>
          </a:p>
          <a:p>
            <a:endParaRPr lang="en-IN" sz="2400" dirty="0"/>
          </a:p>
        </p:txBody>
      </p:sp>
    </p:spTree>
    <p:extLst>
      <p:ext uri="{BB962C8B-B14F-4D97-AF65-F5344CB8AC3E}">
        <p14:creationId xmlns:p14="http://schemas.microsoft.com/office/powerpoint/2010/main" val="519071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914400"/>
          </a:xfrm>
        </p:spPr>
        <p:txBody>
          <a:bodyPr/>
          <a:lstStyle/>
          <a:p>
            <a:pPr algn="ctr"/>
            <a:br>
              <a:rPr lang="en-IN" b="1" dirty="0">
                <a:solidFill>
                  <a:srgbClr val="FFC000"/>
                </a:solidFill>
                <a:latin typeface="Times New Roman" pitchFamily="18" charset="0"/>
                <a:cs typeface="Times New Roman" pitchFamily="18" charset="0"/>
              </a:rPr>
            </a:br>
            <a:br>
              <a:rPr lang="en-IN" b="1" dirty="0">
                <a:solidFill>
                  <a:srgbClr val="FFC000"/>
                </a:solidFill>
                <a:latin typeface="Times New Roman" pitchFamily="18" charset="0"/>
                <a:cs typeface="Times New Roman" pitchFamily="18" charset="0"/>
              </a:rPr>
            </a:br>
            <a:br>
              <a:rPr lang="en-IN" b="1" dirty="0">
                <a:solidFill>
                  <a:srgbClr val="FFC000"/>
                </a:solidFill>
                <a:latin typeface="Times New Roman" pitchFamily="18" charset="0"/>
                <a:cs typeface="Times New Roman" pitchFamily="18" charset="0"/>
              </a:rPr>
            </a:br>
            <a:r>
              <a:rPr lang="en-IN" b="1" dirty="0">
                <a:solidFill>
                  <a:srgbClr val="FFC000"/>
                </a:solidFill>
                <a:latin typeface="Times New Roman" pitchFamily="18" charset="0"/>
                <a:cs typeface="Times New Roman" pitchFamily="18" charset="0"/>
              </a:rPr>
              <a:t>CRITERIA FOR INCLUSION OF ARTICLES IN DHARA</a:t>
            </a:r>
          </a:p>
        </p:txBody>
      </p:sp>
      <p:sp>
        <p:nvSpPr>
          <p:cNvPr id="4" name="Date Placeholder 3"/>
          <p:cNvSpPr>
            <a:spLocks noGrp="1"/>
          </p:cNvSpPr>
          <p:nvPr>
            <p:ph type="dt" sz="half" idx="10"/>
          </p:nvPr>
        </p:nvSpPr>
        <p:spPr/>
        <p:txBody>
          <a:bodyPr/>
          <a:lstStyle/>
          <a:p>
            <a:fld id="{4545FE7E-6147-461F-A068-5469DC48FE0C}"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dirty="0"/>
          </a:p>
        </p:txBody>
      </p:sp>
      <p:sp>
        <p:nvSpPr>
          <p:cNvPr id="3" name="Content Placeholder 2"/>
          <p:cNvSpPr>
            <a:spLocks noGrp="1"/>
          </p:cNvSpPr>
          <p:nvPr>
            <p:ph sz="quarter" idx="13"/>
          </p:nvPr>
        </p:nvSpPr>
        <p:spPr>
          <a:xfrm>
            <a:off x="0" y="1219200"/>
            <a:ext cx="9067800" cy="4724400"/>
          </a:xfrm>
          <a:prstGeom prst="rect">
            <a:avLst/>
          </a:prstGeom>
        </p:spPr>
        <p:txBody>
          <a:bodyPr>
            <a:no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For indexing, DHARA includes any research article published on Ayurveda in research journals that meet basic editorial standards. </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In other words, the journal should have an independent editorial board and accept articles for publication only after internal editorial review &amp; external peer review.</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Articles published in magazines and unpublished theses &amp; dissertations are not included for indexing in DHARA.</a:t>
            </a:r>
          </a:p>
          <a:p>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052842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487362"/>
          </a:xfrm>
        </p:spPr>
        <p:txBody>
          <a:bodyPr/>
          <a:lstStyle/>
          <a:p>
            <a:pPr algn="r"/>
            <a:r>
              <a:rPr lang="en-IN" sz="2000" dirty="0">
                <a:solidFill>
                  <a:srgbClr val="FFC000"/>
                </a:solidFill>
                <a:latin typeface="Times New Roman" pitchFamily="18" charset="0"/>
                <a:cs typeface="Times New Roman" pitchFamily="18" charset="0"/>
              </a:rPr>
              <a:t>CONTD..</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dirty="0"/>
          </a:p>
        </p:txBody>
      </p:sp>
      <p:sp>
        <p:nvSpPr>
          <p:cNvPr id="6" name="Content Placeholder 5"/>
          <p:cNvSpPr>
            <a:spLocks noGrp="1"/>
          </p:cNvSpPr>
          <p:nvPr>
            <p:ph sz="quarter" idx="13"/>
          </p:nvPr>
        </p:nvSpPr>
        <p:spPr>
          <a:xfrm>
            <a:off x="152400" y="838200"/>
            <a:ext cx="8839200" cy="4876800"/>
          </a:xfrm>
          <a:prstGeom prst="rect">
            <a:avLst/>
          </a:prstGeom>
        </p:spPr>
        <p:txBody>
          <a:bodyPr>
            <a:norm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Research articles dealing directly or indirectly with research findings related to Ayurveda are accepted. </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Relevant articles from other systems of complementary and alternative medicine are also included after scrutiny, if they refer to Ayurveda in the content or deal with a drug, therapy, instrument, or any procedure which is also used in </a:t>
            </a:r>
            <a:r>
              <a:rPr lang="en-IN" sz="2400" dirty="0" err="1">
                <a:latin typeface="Times New Roman" pitchFamily="18" charset="0"/>
                <a:cs typeface="Times New Roman" pitchFamily="18" charset="0"/>
              </a:rPr>
              <a:t>ayurveda</a:t>
            </a:r>
            <a:r>
              <a:rPr lang="en-IN" sz="2400" dirty="0">
                <a:latin typeface="Times New Roman" pitchFamily="18" charset="0"/>
                <a:cs typeface="Times New Roman" pitchFamily="18" charset="0"/>
              </a:rPr>
              <a:t>.</a:t>
            </a:r>
          </a:p>
          <a:p>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037312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lstStyle/>
          <a:p>
            <a:pPr algn="ct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INDEXING OF RESEARCH ARTICLE</a:t>
            </a:r>
          </a:p>
        </p:txBody>
      </p:sp>
      <p:sp>
        <p:nvSpPr>
          <p:cNvPr id="4" name="Date Placeholder 3"/>
          <p:cNvSpPr>
            <a:spLocks noGrp="1"/>
          </p:cNvSpPr>
          <p:nvPr>
            <p:ph type="dt" sz="half" idx="10"/>
          </p:nvPr>
        </p:nvSpPr>
        <p:spPr/>
        <p:txBody>
          <a:bodyPr/>
          <a:lstStyle/>
          <a:p>
            <a:fld id="{6B9285D4-AFE2-4464-A2DF-1C761C6FD546}"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dirty="0"/>
          </a:p>
        </p:txBody>
      </p:sp>
      <p:sp>
        <p:nvSpPr>
          <p:cNvPr id="3" name="Content Placeholder 2"/>
          <p:cNvSpPr>
            <a:spLocks noGrp="1"/>
          </p:cNvSpPr>
          <p:nvPr>
            <p:ph sz="quarter" idx="13"/>
          </p:nvPr>
        </p:nvSpPr>
        <p:spPr>
          <a:xfrm>
            <a:off x="0" y="838200"/>
            <a:ext cx="9067800" cy="5486400"/>
          </a:xfrm>
          <a:prstGeom prst="rect">
            <a:avLst/>
          </a:prstGeom>
        </p:spPr>
        <p:txBody>
          <a:bodyPr>
            <a:no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Articles titles and abstracts are indexed in separate fields.</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DHARA does not deposit the full version of the articles directly.</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DHARA provides link to the full text wherever available. This link can be seen below the abstracts.</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Access to the full article may be free or against payment depending on the policy of the research journal.</a:t>
            </a:r>
          </a:p>
        </p:txBody>
      </p:sp>
    </p:spTree>
    <p:extLst>
      <p:ext uri="{BB962C8B-B14F-4D97-AF65-F5344CB8AC3E}">
        <p14:creationId xmlns:p14="http://schemas.microsoft.com/office/powerpoint/2010/main" val="52247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487362"/>
          </a:xfrm>
        </p:spPr>
        <p:txBody>
          <a:bodyPr/>
          <a:lstStyle/>
          <a:p>
            <a:pPr algn="r"/>
            <a:r>
              <a:rPr lang="en-IN" sz="20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CONTD…</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dirty="0"/>
          </a:p>
        </p:txBody>
      </p:sp>
      <p:sp>
        <p:nvSpPr>
          <p:cNvPr id="6" name="Content Placeholder 5"/>
          <p:cNvSpPr>
            <a:spLocks noGrp="1"/>
          </p:cNvSpPr>
          <p:nvPr>
            <p:ph sz="quarter" idx="13"/>
          </p:nvPr>
        </p:nvSpPr>
        <p:spPr>
          <a:xfrm>
            <a:off x="76200" y="762000"/>
            <a:ext cx="8915400" cy="5334000"/>
          </a:xfrm>
          <a:prstGeom prst="rect">
            <a:avLst/>
          </a:prstGeom>
        </p:spPr>
        <p:txBody>
          <a:bodyPr>
            <a:norm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In some cases, even abstracts are copyrighted and hence not displayed if not provided by the journal.</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Every entry is given a unique identification number known as DHARA ID.</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If the article is also indexed in PubMed, then the PubMed ID is also included.</a:t>
            </a:r>
          </a:p>
          <a:p>
            <a:endParaRPr lang="en-IN" sz="2400" dirty="0"/>
          </a:p>
        </p:txBody>
      </p:sp>
    </p:spTree>
    <p:extLst>
      <p:ext uri="{BB962C8B-B14F-4D97-AF65-F5344CB8AC3E}">
        <p14:creationId xmlns:p14="http://schemas.microsoft.com/office/powerpoint/2010/main" val="821941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09600"/>
          </a:xfrm>
        </p:spPr>
        <p:txBody>
          <a:bodyPr/>
          <a:lstStyle/>
          <a:p>
            <a:pPr algn="ct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FEATURES</a:t>
            </a:r>
          </a:p>
        </p:txBody>
      </p:sp>
      <p:sp>
        <p:nvSpPr>
          <p:cNvPr id="4" name="Date Placeholder 3"/>
          <p:cNvSpPr>
            <a:spLocks noGrp="1"/>
          </p:cNvSpPr>
          <p:nvPr>
            <p:ph type="dt" sz="half" idx="10"/>
          </p:nvPr>
        </p:nvSpPr>
        <p:spPr/>
        <p:txBody>
          <a:bodyPr/>
          <a:lstStyle/>
          <a:p>
            <a:fld id="{54456758-9CDE-43DA-9D78-5FCB52BB7E6D}"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dirty="0"/>
          </a:p>
        </p:txBody>
      </p:sp>
      <p:sp>
        <p:nvSpPr>
          <p:cNvPr id="3" name="Content Placeholder 2"/>
          <p:cNvSpPr>
            <a:spLocks noGrp="1"/>
          </p:cNvSpPr>
          <p:nvPr>
            <p:ph sz="quarter" idx="13"/>
          </p:nvPr>
        </p:nvSpPr>
        <p:spPr>
          <a:xfrm>
            <a:off x="76200" y="685800"/>
            <a:ext cx="8991600" cy="5562600"/>
          </a:xfrm>
          <a:prstGeom prst="rect">
            <a:avLst/>
          </a:prstGeom>
        </p:spPr>
        <p:txBody>
          <a:bodyPr>
            <a:noAutofit/>
          </a:bodyPr>
          <a:lstStyle/>
          <a:p>
            <a:pPr marL="0" indent="0">
              <a:buNone/>
            </a:pPr>
            <a:r>
              <a:rPr lang="en-IN" sz="2400" dirty="0">
                <a:latin typeface="Times New Roman" pitchFamily="18" charset="0"/>
                <a:cs typeface="Times New Roman" pitchFamily="18" charset="0"/>
              </a:rPr>
              <a:t>  </a:t>
            </a:r>
          </a:p>
          <a:p>
            <a:pPr marL="0" indent="0">
              <a:buNone/>
            </a:pPr>
            <a:r>
              <a:rPr lang="en-IN" sz="2400" dirty="0">
                <a:latin typeface="Times New Roman" pitchFamily="18" charset="0"/>
                <a:cs typeface="Times New Roman" pitchFamily="18" charset="0"/>
              </a:rPr>
              <a:t>  1. Wild Keyword Search Option</a:t>
            </a:r>
          </a:p>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2. Advanced Search with Boolean Operators</a:t>
            </a:r>
          </a:p>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3. Search Field Tags</a:t>
            </a:r>
          </a:p>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4. Limiting Search with Controlled Vocabulary</a:t>
            </a:r>
          </a:p>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5. Journals Areas for listing journals by keyword search or in alphabetical order to access basic information on journals</a:t>
            </a:r>
          </a:p>
        </p:txBody>
      </p:sp>
    </p:spTree>
    <p:extLst>
      <p:ext uri="{BB962C8B-B14F-4D97-AF65-F5344CB8AC3E}">
        <p14:creationId xmlns:p14="http://schemas.microsoft.com/office/powerpoint/2010/main" val="188250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487362"/>
          </a:xfrm>
        </p:spPr>
        <p:txBody>
          <a:bodyPr/>
          <a:lstStyle/>
          <a:p>
            <a:pPr algn="r"/>
            <a:r>
              <a:rPr lang="en-IN" sz="2000" dirty="0">
                <a:latin typeface="Times New Roman" pitchFamily="18" charset="0"/>
                <a:cs typeface="Times New Roman" pitchFamily="18" charset="0"/>
              </a:rPr>
              <a:t>CONTD..</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dirty="0"/>
          </a:p>
        </p:txBody>
      </p:sp>
      <p:sp>
        <p:nvSpPr>
          <p:cNvPr id="6" name="Content Placeholder 5"/>
          <p:cNvSpPr>
            <a:spLocks noGrp="1"/>
          </p:cNvSpPr>
          <p:nvPr>
            <p:ph sz="quarter" idx="13"/>
          </p:nvPr>
        </p:nvSpPr>
        <p:spPr>
          <a:xfrm>
            <a:off x="0" y="838200"/>
            <a:ext cx="8915400" cy="5334000"/>
          </a:xfrm>
          <a:prstGeom prst="rect">
            <a:avLst/>
          </a:prstGeom>
        </p:spPr>
        <p:txBody>
          <a:bodyPr>
            <a:normAutofit/>
          </a:bodyPr>
          <a:lstStyle/>
          <a:p>
            <a:pPr marL="0" indent="0">
              <a:buNone/>
            </a:pPr>
            <a:r>
              <a:rPr lang="en-IN" sz="2400" dirty="0">
                <a:latin typeface="Times New Roman" pitchFamily="18" charset="0"/>
                <a:cs typeface="Times New Roman" pitchFamily="18" charset="0"/>
              </a:rPr>
              <a:t>   6. Authors area for listing authors by keywords search or in</a:t>
            </a:r>
          </a:p>
          <a:p>
            <a:pPr marL="0" indent="0">
              <a:buNone/>
            </a:pPr>
            <a:r>
              <a:rPr lang="en-IN" sz="2400" dirty="0">
                <a:latin typeface="Times New Roman" pitchFamily="18" charset="0"/>
                <a:cs typeface="Times New Roman" pitchFamily="18" charset="0"/>
              </a:rPr>
              <a:t>     alphabetical order to search articles by author name.</a:t>
            </a:r>
          </a:p>
          <a:p>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7. Building Uniform Resource Locators (URLs) that can be stored</a:t>
            </a:r>
          </a:p>
          <a:p>
            <a:pPr marL="0" indent="0">
              <a:buNone/>
            </a:pPr>
            <a:r>
              <a:rPr lang="en-IN" sz="2400" dirty="0">
                <a:latin typeface="Times New Roman" pitchFamily="18" charset="0"/>
                <a:cs typeface="Times New Roman" pitchFamily="18" charset="0"/>
              </a:rPr>
              <a:t>      for future use</a:t>
            </a:r>
          </a:p>
          <a:p>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8. Options for sorting search results</a:t>
            </a:r>
          </a:p>
          <a:p>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   9. Exporting the search result as text file.</a:t>
            </a:r>
          </a:p>
          <a:p>
            <a:endParaRPr lang="en-IN" sz="2400" dirty="0"/>
          </a:p>
        </p:txBody>
      </p:sp>
    </p:spTree>
    <p:extLst>
      <p:ext uri="{BB962C8B-B14F-4D97-AF65-F5344CB8AC3E}">
        <p14:creationId xmlns:p14="http://schemas.microsoft.com/office/powerpoint/2010/main" val="1473300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533400"/>
          </a:xfrm>
        </p:spPr>
        <p:txBody>
          <a:bodyPr/>
          <a:lstStyle/>
          <a:p>
            <a:pPr algn="ct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SUMMARY INFORMATION</a:t>
            </a:r>
          </a:p>
        </p:txBody>
      </p:sp>
      <p:sp>
        <p:nvSpPr>
          <p:cNvPr id="4" name="Date Placeholder 3"/>
          <p:cNvSpPr>
            <a:spLocks noGrp="1"/>
          </p:cNvSpPr>
          <p:nvPr>
            <p:ph type="dt" sz="half" idx="10"/>
          </p:nvPr>
        </p:nvSpPr>
        <p:spPr/>
        <p:txBody>
          <a:bodyPr/>
          <a:lstStyle/>
          <a:p>
            <a:fld id="{AD03B420-2592-477F-AAEC-1F842243D81F}"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dirty="0"/>
          </a:p>
        </p:txBody>
      </p:sp>
      <p:sp>
        <p:nvSpPr>
          <p:cNvPr id="3" name="Content Placeholder 2"/>
          <p:cNvSpPr>
            <a:spLocks noGrp="1"/>
          </p:cNvSpPr>
          <p:nvPr>
            <p:ph sz="quarter" idx="13"/>
          </p:nvPr>
        </p:nvSpPr>
        <p:spPr>
          <a:xfrm>
            <a:off x="0" y="533400"/>
            <a:ext cx="9067800" cy="5791200"/>
          </a:xfrm>
          <a:prstGeom prst="rect">
            <a:avLst/>
          </a:prstGeom>
        </p:spPr>
        <p:txBody>
          <a:bodyPr>
            <a:no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 home page of DHARA displays summary information of the total number of articles indexed and also gives break up of articles titles, abstracts, and full text access, free or paid.</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Year wise index to published articles is also provided. </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 home page also lists the number of authors as well as the number of first and last authors.</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These numbers are not accurate as the names of same authors are indexed in different format and get indexed as independent names.</a:t>
            </a:r>
          </a:p>
        </p:txBody>
      </p:sp>
    </p:spTree>
    <p:extLst>
      <p:ext uri="{BB962C8B-B14F-4D97-AF65-F5344CB8AC3E}">
        <p14:creationId xmlns:p14="http://schemas.microsoft.com/office/powerpoint/2010/main" val="352175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411162"/>
          </a:xfrm>
        </p:spPr>
        <p:txBody>
          <a:bodyPr/>
          <a:lstStyle/>
          <a:p>
            <a:pPr algn="r"/>
            <a:r>
              <a:rPr lang="en-IN" sz="20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CONTD..</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dirty="0"/>
          </a:p>
        </p:txBody>
      </p:sp>
      <p:sp>
        <p:nvSpPr>
          <p:cNvPr id="6" name="Content Placeholder 5"/>
          <p:cNvSpPr>
            <a:spLocks noGrp="1"/>
          </p:cNvSpPr>
          <p:nvPr>
            <p:ph sz="quarter" idx="13"/>
          </p:nvPr>
        </p:nvSpPr>
        <p:spPr>
          <a:xfrm>
            <a:off x="228600" y="762000"/>
            <a:ext cx="8534400" cy="5181600"/>
          </a:xfrm>
          <a:prstGeom prst="rect">
            <a:avLst/>
          </a:prstGeom>
        </p:spPr>
        <p:txBody>
          <a:bodyPr>
            <a:normAutofit/>
          </a:bodyPr>
          <a:lstStyle/>
          <a:p>
            <a:r>
              <a:rPr lang="en-IN" sz="2400" dirty="0">
                <a:latin typeface="Times New Roman" pitchFamily="18" charset="0"/>
                <a:cs typeface="Times New Roman" pitchFamily="18" charset="0"/>
              </a:rPr>
              <a:t>The number of journals indexed in DHARA is also displayed with a breakup of the category of journals belonging to Ayurveda, CAM, &amp; other disciplines.</a:t>
            </a:r>
          </a:p>
          <a:p>
            <a:pPr marL="0" indent="0">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In addition, the link to the journals area and authors area are also provided and the five latest articles indexed in DHARA are listed on the homepage.</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 homepage provides a snapshot of the information available in the database.</a:t>
            </a:r>
          </a:p>
          <a:p>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460865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Date Placeholder 3"/>
          <p:cNvSpPr>
            <a:spLocks noGrp="1"/>
          </p:cNvSpPr>
          <p:nvPr>
            <p:ph type="dt" sz="half" idx="10"/>
          </p:nvPr>
        </p:nvSpPr>
        <p:spPr/>
        <p:txBody>
          <a:bodyPr/>
          <a:lstStyle/>
          <a:p>
            <a:fld id="{4CCBDC78-3E37-4FB0-9C2F-5F5AEA762C3C}"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1027" name="Picture 3" descr="C:\Users\HP_PC\Desktop\dhara\Screenshot_2018-11-20-14-43-53-851_com.android.chrome.pn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539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8"/>
            <a:ext cx="8001000" cy="563562"/>
          </a:xfrm>
        </p:spPr>
        <p:txBody>
          <a:bodyPr/>
          <a:lstStyle/>
          <a:p>
            <a:pPr algn="ct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FUNDINGS</a:t>
            </a:r>
          </a:p>
        </p:txBody>
      </p:sp>
      <p:sp>
        <p:nvSpPr>
          <p:cNvPr id="4" name="Date Placeholder 3"/>
          <p:cNvSpPr>
            <a:spLocks noGrp="1"/>
          </p:cNvSpPr>
          <p:nvPr>
            <p:ph type="dt" sz="half" idx="10"/>
          </p:nvPr>
        </p:nvSpPr>
        <p:spPr/>
        <p:txBody>
          <a:bodyPr/>
          <a:lstStyle/>
          <a:p>
            <a:fld id="{DBA6FE98-49D3-437C-8635-1C18DC2A362F}"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dirty="0"/>
          </a:p>
        </p:txBody>
      </p:sp>
      <p:sp>
        <p:nvSpPr>
          <p:cNvPr id="3" name="Content Placeholder 2"/>
          <p:cNvSpPr>
            <a:spLocks noGrp="1"/>
          </p:cNvSpPr>
          <p:nvPr>
            <p:ph sz="quarter" idx="13"/>
          </p:nvPr>
        </p:nvSpPr>
        <p:spPr>
          <a:xfrm>
            <a:off x="152400" y="990600"/>
            <a:ext cx="8610600" cy="4724400"/>
          </a:xfrm>
          <a:prstGeom prst="rect">
            <a:avLst/>
          </a:prstGeom>
        </p:spPr>
        <p:txBody>
          <a:bodyPr>
            <a:normAutofit/>
          </a:bodyPr>
          <a:lstStyle/>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The DHARA project was financially supported by CCRAS, Dept. of </a:t>
            </a:r>
            <a:r>
              <a:rPr lang="en-IN" sz="2400" dirty="0" err="1">
                <a:latin typeface="Times New Roman" pitchFamily="18" charset="0"/>
                <a:cs typeface="Times New Roman" pitchFamily="18" charset="0"/>
              </a:rPr>
              <a:t>Ayush</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Gvt</a:t>
            </a:r>
            <a:r>
              <a:rPr lang="en-IN" sz="2400" dirty="0">
                <a:latin typeface="Times New Roman" pitchFamily="18" charset="0"/>
                <a:cs typeface="Times New Roman" pitchFamily="18" charset="0"/>
              </a:rPr>
              <a:t>. Of India, for a period of 1 year from August 2010 to </a:t>
            </a:r>
            <a:r>
              <a:rPr lang="en-IN" sz="2400" dirty="0" err="1">
                <a:latin typeface="Times New Roman" pitchFamily="18" charset="0"/>
                <a:cs typeface="Times New Roman" pitchFamily="18" charset="0"/>
              </a:rPr>
              <a:t>july</a:t>
            </a:r>
            <a:r>
              <a:rPr lang="en-IN" sz="2400" dirty="0">
                <a:latin typeface="Times New Roman" pitchFamily="18" charset="0"/>
                <a:cs typeface="Times New Roman" pitchFamily="18" charset="0"/>
              </a:rPr>
              <a:t> 2011.</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Further development and maintenance of the database is being continued by the Ayurvedic Trust.</a:t>
            </a:r>
          </a:p>
        </p:txBody>
      </p:sp>
    </p:spTree>
    <p:extLst>
      <p:ext uri="{BB962C8B-B14F-4D97-AF65-F5344CB8AC3E}">
        <p14:creationId xmlns:p14="http://schemas.microsoft.com/office/powerpoint/2010/main" val="3359823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924800" cy="655638"/>
          </a:xfrm>
        </p:spPr>
        <p:txBody>
          <a:bodyPr/>
          <a:lstStyle/>
          <a:p>
            <a:pPr algn="ctr"/>
            <a:r>
              <a:rPr lang="en-IN"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AYUSH WEBSITE</a:t>
            </a:r>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dirty="0"/>
          </a:p>
        </p:txBody>
      </p:sp>
      <p:sp>
        <p:nvSpPr>
          <p:cNvPr id="6" name="Content Placeholder 5"/>
          <p:cNvSpPr>
            <a:spLocks noGrp="1"/>
          </p:cNvSpPr>
          <p:nvPr>
            <p:ph sz="quarter" idx="13"/>
          </p:nvPr>
        </p:nvSpPr>
        <p:spPr>
          <a:xfrm>
            <a:off x="304800" y="1219200"/>
            <a:ext cx="8686800" cy="4953000"/>
          </a:xfrm>
          <a:prstGeom prst="rect">
            <a:avLst/>
          </a:prstGeom>
        </p:spPr>
        <p:txBody>
          <a:bodyPr>
            <a:normAutofit/>
          </a:bodyPr>
          <a:lstStyle/>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This Ministry of AYUSH was formed on 9</a:t>
            </a:r>
            <a:r>
              <a:rPr lang="en-IN" sz="2400" baseline="30000" dirty="0">
                <a:latin typeface="Times New Roman" pitchFamily="18" charset="0"/>
                <a:cs typeface="Times New Roman" pitchFamily="18" charset="0"/>
              </a:rPr>
              <a:t>th</a:t>
            </a:r>
            <a:r>
              <a:rPr lang="en-IN" sz="2400" dirty="0">
                <a:latin typeface="Times New Roman" pitchFamily="18" charset="0"/>
                <a:cs typeface="Times New Roman" pitchFamily="18" charset="0"/>
              </a:rPr>
              <a:t> November 2014 to ensure the optimal development and propagation of AYUSH systems of health care.</a:t>
            </a:r>
          </a:p>
          <a:p>
            <a:pPr marL="0" indent="0">
              <a:buNone/>
            </a:pPr>
            <a:endParaRPr lang="en-IN" sz="2400" dirty="0">
              <a:latin typeface="Times New Roman" pitchFamily="18" charset="0"/>
              <a:cs typeface="Times New Roman" pitchFamily="18" charset="0"/>
            </a:endParaRPr>
          </a:p>
          <a:p>
            <a:pPr marL="0" indent="0">
              <a:buNone/>
            </a:pPr>
            <a:r>
              <a:rPr lang="en-IN" sz="2400" dirty="0">
                <a:latin typeface="Times New Roman" pitchFamily="18" charset="0"/>
                <a:cs typeface="Times New Roman" pitchFamily="18" charset="0"/>
              </a:rPr>
              <a:t>Earlier it was known as the department of Indian System of Medicine and Homeopathy (ISM&amp;H) which was created in March 1995 and renamed as Department of Ayurveda, Yoga and Naturopathy, </a:t>
            </a:r>
            <a:r>
              <a:rPr lang="en-IN" sz="2400" dirty="0" err="1">
                <a:latin typeface="Times New Roman" pitchFamily="18" charset="0"/>
                <a:cs typeface="Times New Roman" pitchFamily="18" charset="0"/>
              </a:rPr>
              <a:t>Unani</a:t>
            </a:r>
            <a:r>
              <a:rPr lang="en-IN" sz="2400" dirty="0">
                <a:latin typeface="Times New Roman" pitchFamily="18" charset="0"/>
                <a:cs typeface="Times New Roman" pitchFamily="18" charset="0"/>
              </a:rPr>
              <a:t>, Siddha and Homeopathy(AYUSH) in November 2003, with focused attention for development of Education &amp; Research in same.</a:t>
            </a:r>
          </a:p>
        </p:txBody>
      </p:sp>
    </p:spTree>
    <p:extLst>
      <p:ext uri="{BB962C8B-B14F-4D97-AF65-F5344CB8AC3E}">
        <p14:creationId xmlns:p14="http://schemas.microsoft.com/office/powerpoint/2010/main" val="2592705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4" name="Date Placeholder 3"/>
          <p:cNvSpPr>
            <a:spLocks noGrp="1"/>
          </p:cNvSpPr>
          <p:nvPr>
            <p:ph type="dt" sz="half" idx="10"/>
          </p:nvPr>
        </p:nvSpPr>
        <p:spPr/>
        <p:txBody>
          <a:bodyPr/>
          <a:lstStyle/>
          <a:p>
            <a:fld id="{9A065ADF-B663-451B-99B1-C1F361332267}"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2050" name="Picture 2" descr="C:\Users\HP_PC\Desktop\dhara\Screenshot_2018-11-20-14-54-33-977_com.android.chrome.pn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142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1026" name="Picture 2" descr="C:\Users\HP_PC\Desktop\IMG_20181122_09263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968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Date Placeholder 3"/>
          <p:cNvSpPr>
            <a:spLocks noGrp="1"/>
          </p:cNvSpPr>
          <p:nvPr>
            <p:ph type="dt" sz="half" idx="10"/>
          </p:nvPr>
        </p:nvSpPr>
        <p:spPr/>
        <p:txBody>
          <a:bodyPr/>
          <a:lstStyle/>
          <a:p>
            <a:fld id="{449E9DFC-8A2F-4EC8-A9A4-673FBECE94FE}"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3074" name="Picture 2" descr="C:\Users\HP_PC\Desktop\dhara\Screenshot_2018-11-20-14-53-59-702_com.android.chrome.pn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068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dirty="0"/>
          </a:p>
        </p:txBody>
      </p:sp>
      <p:sp>
        <p:nvSpPr>
          <p:cNvPr id="6" name="Content Placeholder 5"/>
          <p:cNvSpPr>
            <a:spLocks noGrp="1"/>
          </p:cNvSpPr>
          <p:nvPr>
            <p:ph sz="quarter" idx="13"/>
          </p:nvPr>
        </p:nvSpPr>
        <p:spPr>
          <a:xfrm>
            <a:off x="609600" y="1600200"/>
            <a:ext cx="7924800" cy="4114800"/>
          </a:xfrm>
          <a:prstGeom prst="rect">
            <a:avLst/>
          </a:prstGeom>
        </p:spPr>
        <p:txBody>
          <a:bodyPr/>
          <a:lstStyle/>
          <a:p>
            <a:endParaRPr lang="en-IN"/>
          </a:p>
        </p:txBody>
      </p:sp>
      <p:pic>
        <p:nvPicPr>
          <p:cNvPr id="6146" name="Picture 2" descr="C:\Users\HP_PC\Desktop\dhara\Screenshot_2018-11-20-14-54-05-888_com.android.chrom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087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044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Date Placeholder 3"/>
          <p:cNvSpPr>
            <a:spLocks noGrp="1"/>
          </p:cNvSpPr>
          <p:nvPr>
            <p:ph type="dt" sz="half" idx="10"/>
          </p:nvPr>
        </p:nvSpPr>
        <p:spPr/>
        <p:txBody>
          <a:bodyPr/>
          <a:lstStyle/>
          <a:p>
            <a:fld id="{5B7C8E89-B781-49E1-B5DC-CE4775442680}" type="datetime5">
              <a:rPr lang="en-US" smtClean="0"/>
              <a:t>3-Sep-24</a:t>
            </a:fld>
            <a:endParaRPr lang="en-US" dirty="0"/>
          </a:p>
        </p:txBody>
      </p:sp>
      <p:sp>
        <p:nvSpPr>
          <p:cNvPr id="5" name="Footer Placeholder 4"/>
          <p:cNvSpPr>
            <a:spLocks noGrp="1"/>
          </p:cNvSpPr>
          <p:nvPr>
            <p:ph type="ftr" sz="quarter" idx="11"/>
          </p:nvPr>
        </p:nvSpPr>
        <p:spPr/>
        <p:txBody>
          <a:bodyPr/>
          <a:lstStyle/>
          <a:p>
            <a:r>
              <a:rPr lang="en-US"/>
              <a:t>TKDL, DHARA &amp; INFORMATION AVAILABLE AT AYUSH WEBSITE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5122" name="Picture 2" descr="C:\Users\HP_PC\Desktop\dhara\Screenshot_2018-11-20-14-54-13-698_com.android.chrome.pn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206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FD02F38F-6409-4ECA-A7BB-4370FCC924DF}" type="datetime5">
              <a:rPr lang="en-US" smtClean="0"/>
              <a:t>3-Sep-24</a:t>
            </a:fld>
            <a:endParaRPr lang="en-US" dirty="0"/>
          </a:p>
        </p:txBody>
      </p:sp>
      <p:sp>
        <p:nvSpPr>
          <p:cNvPr id="4" name="Footer Placeholder 3"/>
          <p:cNvSpPr>
            <a:spLocks noGrp="1"/>
          </p:cNvSpPr>
          <p:nvPr>
            <p:ph type="ftr" sz="quarter" idx="11"/>
          </p:nvPr>
        </p:nvSpPr>
        <p:spPr/>
        <p:txBody>
          <a:bodyPr/>
          <a:lstStyle/>
          <a:p>
            <a:r>
              <a:rPr lang="en-US"/>
              <a:t>TKDL, DHARA &amp; INFORMATION AVAILABLE AT AYUSH WEBSITE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7" name="Picture 2" descr="G:\ppt download\atomic-absorption-spectroscopy-81-638.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265819"/>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1941</Words>
  <Application>Microsoft Office PowerPoint</Application>
  <PresentationFormat>On-screen Show (4:3)</PresentationFormat>
  <Paragraphs>258</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Arial Narrow</vt:lpstr>
      <vt:lpstr>Calibri</vt:lpstr>
      <vt:lpstr>Times New Roman</vt:lpstr>
      <vt:lpstr>Horizon</vt:lpstr>
      <vt:lpstr>     TKDL, DHARA &amp; INFORMATION AVAILABLE AT AYUSH WEBSITE </vt:lpstr>
      <vt:lpstr>CONTENTS</vt:lpstr>
      <vt:lpstr>iNTRODUCTION</vt:lpstr>
      <vt:lpstr>      WHAT IS TKDL?      Traditional Knowledge Digital Library Managed by the CSIR , TKDL is a computerised database of documented information available in Indian texts , relating to Indian systems of medicine.  Over 10 years, more than 2 lakh formulations of ayurveda, siddha, unani and yoga have been documented under the TKDL.      TKDL     Country India     Type  Digital Library     Scope  Traditional Knowledge     Established 2001     Website www.tkdl.res.in </vt:lpstr>
      <vt:lpstr>       HOW IS IT EVOLVED ?</vt:lpstr>
      <vt:lpstr>PowerPoint Presentation</vt:lpstr>
      <vt:lpstr>  IMPORTANCE OF TKDL</vt:lpstr>
      <vt:lpstr>HOW DOES IT WORK?</vt:lpstr>
      <vt:lpstr>PowerPoint Presentation</vt:lpstr>
      <vt:lpstr>PowerPoint Presentation</vt:lpstr>
      <vt:lpstr>PowerPoint Presentation</vt:lpstr>
      <vt:lpstr>PowerPoint Presentation</vt:lpstr>
      <vt:lpstr>Cont.…….</vt:lpstr>
      <vt:lpstr>CONT..</vt:lpstr>
      <vt:lpstr>PowerPoint Presentation</vt:lpstr>
      <vt:lpstr>PowerPoint Presentation</vt:lpstr>
      <vt:lpstr>   CRITERIA FOR INCLUSION OF ARTICLES IN DHARA</vt:lpstr>
      <vt:lpstr>CONTD..</vt:lpstr>
      <vt:lpstr>INDEXING OF RESEARCH ARTICLE</vt:lpstr>
      <vt:lpstr>CONTD…</vt:lpstr>
      <vt:lpstr>FEATURES</vt:lpstr>
      <vt:lpstr>CONTD..</vt:lpstr>
      <vt:lpstr>SUMMARY INFORMATION</vt:lpstr>
      <vt:lpstr>CONTD..</vt:lpstr>
      <vt:lpstr>PowerPoint Presentation</vt:lpstr>
      <vt:lpstr>FUNDINGS</vt:lpstr>
      <vt:lpstr>AYUSH WEBSITE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HP_PC</dc:creator>
  <cp:lastModifiedBy>Office</cp:lastModifiedBy>
  <cp:revision>3</cp:revision>
  <dcterms:created xsi:type="dcterms:W3CDTF">2006-08-16T00:00:00Z</dcterms:created>
  <dcterms:modified xsi:type="dcterms:W3CDTF">2024-09-03T09:09:04Z</dcterms:modified>
</cp:coreProperties>
</file>