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41" r:id="rId1"/>
  </p:sldMasterIdLst>
  <p:notesMasterIdLst>
    <p:notesMasterId r:id="rId52"/>
  </p:notesMasterIdLst>
  <p:sldIdLst>
    <p:sldId id="256" r:id="rId2"/>
    <p:sldId id="269" r:id="rId3"/>
    <p:sldId id="310" r:id="rId4"/>
    <p:sldId id="273" r:id="rId5"/>
    <p:sldId id="274" r:id="rId6"/>
    <p:sldId id="339" r:id="rId7"/>
    <p:sldId id="329" r:id="rId8"/>
    <p:sldId id="330" r:id="rId9"/>
    <p:sldId id="331" r:id="rId10"/>
    <p:sldId id="332" r:id="rId11"/>
    <p:sldId id="333" r:id="rId12"/>
    <p:sldId id="266" r:id="rId13"/>
    <p:sldId id="276" r:id="rId14"/>
    <p:sldId id="277" r:id="rId15"/>
    <p:sldId id="278" r:id="rId16"/>
    <p:sldId id="288" r:id="rId17"/>
    <p:sldId id="289" r:id="rId18"/>
    <p:sldId id="290" r:id="rId19"/>
    <p:sldId id="279" r:id="rId20"/>
    <p:sldId id="337" r:id="rId21"/>
    <p:sldId id="280" r:id="rId22"/>
    <p:sldId id="314" r:id="rId23"/>
    <p:sldId id="295" r:id="rId24"/>
    <p:sldId id="296" r:id="rId25"/>
    <p:sldId id="334" r:id="rId26"/>
    <p:sldId id="297" r:id="rId27"/>
    <p:sldId id="320" r:id="rId28"/>
    <p:sldId id="335" r:id="rId29"/>
    <p:sldId id="336" r:id="rId30"/>
    <p:sldId id="319" r:id="rId31"/>
    <p:sldId id="298" r:id="rId32"/>
    <p:sldId id="299" r:id="rId33"/>
    <p:sldId id="316" r:id="rId34"/>
    <p:sldId id="315" r:id="rId35"/>
    <p:sldId id="292" r:id="rId36"/>
    <p:sldId id="293" r:id="rId37"/>
    <p:sldId id="281" r:id="rId38"/>
    <p:sldId id="265" r:id="rId39"/>
    <p:sldId id="338" r:id="rId40"/>
    <p:sldId id="283" r:id="rId41"/>
    <p:sldId id="321" r:id="rId42"/>
    <p:sldId id="284" r:id="rId43"/>
    <p:sldId id="285" r:id="rId44"/>
    <p:sldId id="303" r:id="rId45"/>
    <p:sldId id="302" r:id="rId46"/>
    <p:sldId id="305" r:id="rId47"/>
    <p:sldId id="262" r:id="rId48"/>
    <p:sldId id="275" r:id="rId49"/>
    <p:sldId id="322" r:id="rId50"/>
    <p:sldId id="323" r:id="rId5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132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D3AE9C-A122-45CC-8D8F-E5BB04496192}" type="datetimeFigureOut">
              <a:rPr lang="en-IN" smtClean="0"/>
              <a:t>26-02-2020</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E06185-9DBF-4068-BFBF-5FD42C5B22F5}" type="slidenum">
              <a:rPr lang="en-IN" smtClean="0"/>
              <a:t>‹#›</a:t>
            </a:fld>
            <a:endParaRPr lang="en-IN"/>
          </a:p>
        </p:txBody>
      </p:sp>
    </p:spTree>
    <p:extLst>
      <p:ext uri="{BB962C8B-B14F-4D97-AF65-F5344CB8AC3E}">
        <p14:creationId xmlns:p14="http://schemas.microsoft.com/office/powerpoint/2010/main" val="1589988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i-IN" dirty="0">
                <a:latin typeface="Kruti Dev 010" pitchFamily="2" charset="0"/>
              </a:rPr>
              <a:t>पोटली कल्पना एक प्रकार की रस कल्पना है </a:t>
            </a:r>
            <a:endParaRPr lang="en-US" dirty="0">
              <a:latin typeface="Kruti Dev 010" pitchFamily="2" charset="0"/>
            </a:endParaRPr>
          </a:p>
          <a:p>
            <a:endParaRPr lang="en-US" dirty="0">
              <a:latin typeface="Kruti Dev 010" pitchFamily="2" charset="0"/>
            </a:endParaRPr>
          </a:p>
          <a:p>
            <a:r>
              <a:rPr lang="hi-IN" dirty="0">
                <a:latin typeface="Kruti Dev 010" pitchFamily="2" charset="0"/>
              </a:rPr>
              <a:t>रस कल्पों का आधार द्रव्य पारद है </a:t>
            </a:r>
          </a:p>
          <a:p>
            <a:r>
              <a:rPr lang="hi-IN" dirty="0">
                <a:latin typeface="Kruti Dev 010" pitchFamily="2" charset="0"/>
              </a:rPr>
              <a:t>अर्थात  रस के योग से जो भी औषधें बनायीं जाती हैं वे सभी रासौशाधि कहलाती है </a:t>
            </a:r>
            <a:endParaRPr lang="en-US" dirty="0">
              <a:latin typeface="Kruti Dev 010" pitchFamily="2" charset="0"/>
            </a:endParaRPr>
          </a:p>
          <a:p>
            <a:endParaRPr lang="en-US" dirty="0">
              <a:latin typeface="Kruti Dev 010" pitchFamily="2" charset="0"/>
            </a:endParaRPr>
          </a:p>
          <a:p>
            <a:endParaRPr lang="en-IN" dirty="0">
              <a:latin typeface="Kruti Dev 010" pitchFamily="2" charset="0"/>
            </a:endParaRPr>
          </a:p>
          <a:p>
            <a:r>
              <a:rPr lang="hi-IN" dirty="0">
                <a:latin typeface="Kruti Dev 010" pitchFamily="2" charset="0"/>
              </a:rPr>
              <a:t>जरा रोग और मृत्यु को नष्ट करने में समर्थ होने के कारण रस कहा गया है।</a:t>
            </a:r>
            <a:endParaRPr lang="en-IN" dirty="0">
              <a:latin typeface="Kruti Dev 010" pitchFamily="2" charset="0"/>
            </a:endParaRPr>
          </a:p>
          <a:p>
            <a:endParaRPr lang="hi-IN" dirty="0">
              <a:latin typeface="Kruti Dev 010" pitchFamily="2" charset="0"/>
            </a:endParaRPr>
          </a:p>
          <a:p>
            <a:r>
              <a:rPr lang="hi-IN" dirty="0">
                <a:latin typeface="Kruti Dev 010" pitchFamily="2" charset="0"/>
              </a:rPr>
              <a:t>शुद्ध हुआ पारद अमृत के तुल्य है व् गंद्धक जारण करने पर १००० गुना फल देने वाला हो जाता है</a:t>
            </a:r>
            <a:endParaRPr lang="en-IN" dirty="0">
              <a:latin typeface="Kruti Dev 010" pitchFamily="2" charset="0"/>
            </a:endParaRPr>
          </a:p>
          <a:p>
            <a:endParaRPr lang="en-IN" dirty="0"/>
          </a:p>
          <a:p>
            <a:r>
              <a:rPr lang="en-IN" dirty="0"/>
              <a:t>1) </a:t>
            </a:r>
            <a:r>
              <a:rPr lang="en-IN" dirty="0" err="1"/>
              <a:t>Kharaleeya</a:t>
            </a:r>
            <a:r>
              <a:rPr lang="en-IN" dirty="0"/>
              <a:t> = It is the basic processing techniques.</a:t>
            </a:r>
            <a:r>
              <a:rPr lang="hi-IN" dirty="0"/>
              <a:t> </a:t>
            </a:r>
            <a:r>
              <a:rPr lang="en-IN" dirty="0"/>
              <a:t>Here all the processing of </a:t>
            </a:r>
            <a:r>
              <a:rPr lang="en-IN" dirty="0" err="1"/>
              <a:t>parada</a:t>
            </a:r>
            <a:r>
              <a:rPr lang="en-IN" dirty="0"/>
              <a:t> is done with the help of </a:t>
            </a:r>
            <a:r>
              <a:rPr lang="en-IN" dirty="0" err="1"/>
              <a:t>khalva</a:t>
            </a:r>
            <a:r>
              <a:rPr lang="en-IN" dirty="0"/>
              <a:t> yantra. Here </a:t>
            </a:r>
            <a:r>
              <a:rPr lang="en-IN" dirty="0" err="1"/>
              <a:t>shuddha</a:t>
            </a:r>
            <a:r>
              <a:rPr lang="en-IN" dirty="0"/>
              <a:t> </a:t>
            </a:r>
            <a:r>
              <a:rPr lang="en-IN" dirty="0" err="1"/>
              <a:t>parada</a:t>
            </a:r>
            <a:r>
              <a:rPr lang="en-IN" dirty="0"/>
              <a:t> or </a:t>
            </a:r>
            <a:r>
              <a:rPr lang="en-IN" dirty="0" err="1"/>
              <a:t>parada</a:t>
            </a:r>
            <a:r>
              <a:rPr lang="en-IN" dirty="0"/>
              <a:t> bhasma is triturated with herbs/ rasa substances. Ex: </a:t>
            </a:r>
            <a:r>
              <a:rPr lang="en-IN" dirty="0" err="1"/>
              <a:t>Kajjali</a:t>
            </a:r>
            <a:r>
              <a:rPr lang="en-IN" dirty="0"/>
              <a:t>, </a:t>
            </a:r>
            <a:r>
              <a:rPr lang="en-IN" dirty="0" err="1"/>
              <a:t>Arogyavardhini</a:t>
            </a:r>
            <a:r>
              <a:rPr lang="en-IN" dirty="0"/>
              <a:t> </a:t>
            </a:r>
            <a:r>
              <a:rPr lang="en-IN" dirty="0" err="1"/>
              <a:t>vati</a:t>
            </a:r>
            <a:r>
              <a:rPr lang="en-IN" dirty="0"/>
              <a:t> etc. </a:t>
            </a:r>
          </a:p>
          <a:p>
            <a:endParaRPr lang="en-IN" dirty="0"/>
          </a:p>
          <a:p>
            <a:r>
              <a:rPr lang="en-IN" dirty="0"/>
              <a:t>2) </a:t>
            </a:r>
            <a:r>
              <a:rPr lang="en-IN" dirty="0" err="1"/>
              <a:t>Kupipakva</a:t>
            </a:r>
            <a:r>
              <a:rPr lang="en-IN" dirty="0"/>
              <a:t> = This term is composed of four words:- </a:t>
            </a:r>
            <a:r>
              <a:rPr lang="en-IN" dirty="0" err="1"/>
              <a:t>kupi</a:t>
            </a:r>
            <a:r>
              <a:rPr lang="en-IN" dirty="0"/>
              <a:t>, </a:t>
            </a:r>
            <a:r>
              <a:rPr lang="en-IN" dirty="0" err="1"/>
              <a:t>pakva</a:t>
            </a:r>
            <a:r>
              <a:rPr lang="en-IN" dirty="0"/>
              <a:t>, </a:t>
            </a:r>
            <a:r>
              <a:rPr lang="en-IN" dirty="0" err="1"/>
              <a:t>ras</a:t>
            </a:r>
            <a:r>
              <a:rPr lang="en-IN" dirty="0"/>
              <a:t> and </a:t>
            </a:r>
            <a:r>
              <a:rPr lang="en-IN" dirty="0" err="1"/>
              <a:t>ayana</a:t>
            </a:r>
            <a:r>
              <a:rPr lang="en-IN" dirty="0"/>
              <a:t>. A </a:t>
            </a:r>
            <a:r>
              <a:rPr lang="en-IN" dirty="0" err="1"/>
              <a:t>rasayana</a:t>
            </a:r>
            <a:r>
              <a:rPr lang="en-IN" dirty="0"/>
              <a:t> product from </a:t>
            </a:r>
            <a:r>
              <a:rPr lang="en-IN" dirty="0" err="1"/>
              <a:t>parada</a:t>
            </a:r>
            <a:r>
              <a:rPr lang="en-IN" dirty="0"/>
              <a:t>, </a:t>
            </a:r>
            <a:r>
              <a:rPr lang="en-IN" dirty="0" err="1"/>
              <a:t>gandhaka</a:t>
            </a:r>
            <a:r>
              <a:rPr lang="en-IN" dirty="0"/>
              <a:t> etc. is prepared in a glass bottle by applying mild, moderate and intense heat. Based on preparation method it classified into:- </a:t>
            </a:r>
            <a:r>
              <a:rPr lang="en-IN" dirty="0" err="1"/>
              <a:t>Antardhooma</a:t>
            </a:r>
            <a:r>
              <a:rPr lang="en-IN" dirty="0"/>
              <a:t> and </a:t>
            </a:r>
            <a:r>
              <a:rPr lang="en-IN" dirty="0" err="1"/>
              <a:t>Bahirdhoom</a:t>
            </a:r>
            <a:r>
              <a:rPr lang="en-IN" dirty="0"/>
              <a:t>. The colour of the finished product depends on the ingredients used. Ex. </a:t>
            </a:r>
            <a:r>
              <a:rPr lang="en-IN" dirty="0" err="1"/>
              <a:t>Rasashindoor</a:t>
            </a:r>
            <a:r>
              <a:rPr lang="en-IN" dirty="0"/>
              <a:t>, </a:t>
            </a:r>
            <a:r>
              <a:rPr lang="en-IN" dirty="0" err="1"/>
              <a:t>Makardhawaja</a:t>
            </a:r>
            <a:r>
              <a:rPr lang="en-IN" dirty="0"/>
              <a:t> etc. </a:t>
            </a:r>
          </a:p>
          <a:p>
            <a:endParaRPr lang="en-IN" dirty="0"/>
          </a:p>
          <a:p>
            <a:r>
              <a:rPr lang="en-IN" dirty="0"/>
              <a:t>3) </a:t>
            </a:r>
            <a:r>
              <a:rPr lang="en-IN" dirty="0" err="1"/>
              <a:t>Parpati</a:t>
            </a:r>
            <a:r>
              <a:rPr lang="en-IN" dirty="0"/>
              <a:t> = </a:t>
            </a:r>
            <a:r>
              <a:rPr lang="en-IN" dirty="0" err="1"/>
              <a:t>Kajjali</a:t>
            </a:r>
            <a:r>
              <a:rPr lang="en-IN" dirty="0"/>
              <a:t> is melted and poured over leaf of banana or palash. Kept over cow dung cake and pressed with another plate to get a thin cake like formulations called </a:t>
            </a:r>
            <a:r>
              <a:rPr lang="en-IN" dirty="0" err="1"/>
              <a:t>Parpati</a:t>
            </a:r>
            <a:r>
              <a:rPr lang="en-IN" dirty="0"/>
              <a:t>. Ex: Ras </a:t>
            </a:r>
            <a:r>
              <a:rPr lang="en-IN" dirty="0" err="1"/>
              <a:t>parpati</a:t>
            </a:r>
            <a:r>
              <a:rPr lang="en-IN" dirty="0"/>
              <a:t> etc.</a:t>
            </a:r>
          </a:p>
          <a:p>
            <a:endParaRPr lang="en-IN" dirty="0"/>
          </a:p>
          <a:p>
            <a:r>
              <a:rPr lang="en-IN" dirty="0"/>
              <a:t>4) </a:t>
            </a:r>
            <a:r>
              <a:rPr lang="en-IN" dirty="0" err="1"/>
              <a:t>Pottali</a:t>
            </a:r>
            <a:r>
              <a:rPr lang="en-IN" dirty="0"/>
              <a:t> Kalpana = </a:t>
            </a:r>
            <a:r>
              <a:rPr lang="en-IN" dirty="0" err="1"/>
              <a:t>Kajjali</a:t>
            </a:r>
            <a:r>
              <a:rPr lang="en-IN" dirty="0"/>
              <a:t> and other substances are triturated with </a:t>
            </a:r>
            <a:r>
              <a:rPr lang="en-IN" dirty="0" err="1"/>
              <a:t>kumari</a:t>
            </a:r>
            <a:r>
              <a:rPr lang="en-IN" dirty="0"/>
              <a:t> </a:t>
            </a:r>
            <a:r>
              <a:rPr lang="en-IN" dirty="0" err="1"/>
              <a:t>swarasa</a:t>
            </a:r>
            <a:r>
              <a:rPr lang="en-IN" dirty="0"/>
              <a:t> to get a bolus. it is given a shape of a betel nut, wrapped with silk cloth and one tola </a:t>
            </a:r>
            <a:r>
              <a:rPr lang="en-IN" dirty="0" err="1"/>
              <a:t>shuddha</a:t>
            </a:r>
            <a:r>
              <a:rPr lang="en-IN" dirty="0"/>
              <a:t> </a:t>
            </a:r>
            <a:r>
              <a:rPr lang="en-IN" dirty="0" err="1"/>
              <a:t>gandhaka</a:t>
            </a:r>
            <a:r>
              <a:rPr lang="en-IN" dirty="0"/>
              <a:t>. This mass is taken in a pot and subjected to </a:t>
            </a:r>
            <a:r>
              <a:rPr lang="en-IN" dirty="0" err="1"/>
              <a:t>intence</a:t>
            </a:r>
            <a:r>
              <a:rPr lang="en-IN" dirty="0"/>
              <a:t> heat to get </a:t>
            </a:r>
            <a:r>
              <a:rPr lang="en-IN" dirty="0" err="1"/>
              <a:t>pottali</a:t>
            </a:r>
            <a:r>
              <a:rPr lang="en-IN" dirty="0"/>
              <a:t>. Ex:- </a:t>
            </a:r>
            <a:r>
              <a:rPr lang="en-IN" dirty="0" err="1"/>
              <a:t>Rasagarbha</a:t>
            </a:r>
            <a:r>
              <a:rPr lang="en-IN" dirty="0"/>
              <a:t> </a:t>
            </a:r>
            <a:r>
              <a:rPr lang="en-IN" dirty="0" err="1"/>
              <a:t>pottali</a:t>
            </a:r>
            <a:r>
              <a:rPr lang="en-IN" dirty="0"/>
              <a:t> etc. </a:t>
            </a:r>
          </a:p>
        </p:txBody>
      </p:sp>
      <p:sp>
        <p:nvSpPr>
          <p:cNvPr id="4" name="Slide Number Placeholder 3"/>
          <p:cNvSpPr>
            <a:spLocks noGrp="1"/>
          </p:cNvSpPr>
          <p:nvPr>
            <p:ph type="sldNum" sz="quarter" idx="10"/>
          </p:nvPr>
        </p:nvSpPr>
        <p:spPr/>
        <p:txBody>
          <a:bodyPr/>
          <a:lstStyle/>
          <a:p>
            <a:fld id="{C2E06185-9DBF-4068-BFBF-5FD42C5B22F5}" type="slidenum">
              <a:rPr lang="en-IN" smtClean="0"/>
              <a:t>2</a:t>
            </a:fld>
            <a:endParaRPr lang="en-IN"/>
          </a:p>
        </p:txBody>
      </p:sp>
    </p:spTree>
    <p:extLst>
      <p:ext uri="{BB962C8B-B14F-4D97-AF65-F5344CB8AC3E}">
        <p14:creationId xmlns:p14="http://schemas.microsoft.com/office/powerpoint/2010/main" val="536122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i-IN" dirty="0"/>
              <a:t>पोटली शब्द की उत्पत्ति पोट शब्द से हुई है और पॉट शब्द की उत्पत्ति पुट शब्द से हुई है जिसका अर्थ होता है है संस्लेश अर्थात जोड़ना या बंधन करना </a:t>
            </a:r>
            <a:endParaRPr lang="en-IN" dirty="0"/>
          </a:p>
        </p:txBody>
      </p:sp>
      <p:sp>
        <p:nvSpPr>
          <p:cNvPr id="4" name="Slide Number Placeholder 3"/>
          <p:cNvSpPr>
            <a:spLocks noGrp="1"/>
          </p:cNvSpPr>
          <p:nvPr>
            <p:ph type="sldNum" sz="quarter" idx="10"/>
          </p:nvPr>
        </p:nvSpPr>
        <p:spPr/>
        <p:txBody>
          <a:bodyPr/>
          <a:lstStyle/>
          <a:p>
            <a:fld id="{C2E06185-9DBF-4068-BFBF-5FD42C5B22F5}" type="slidenum">
              <a:rPr lang="en-IN" smtClean="0"/>
              <a:t>3</a:t>
            </a:fld>
            <a:endParaRPr lang="en-IN"/>
          </a:p>
        </p:txBody>
      </p:sp>
    </p:spTree>
    <p:extLst>
      <p:ext uri="{BB962C8B-B14F-4D97-AF65-F5344CB8AC3E}">
        <p14:creationId xmlns:p14="http://schemas.microsoft.com/office/powerpoint/2010/main" val="2062390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But from the point of Rasa shastra, </a:t>
            </a:r>
            <a:r>
              <a:rPr lang="en-US" sz="1200" kern="1200" dirty="0" err="1">
                <a:solidFill>
                  <a:schemeClr val="tx1"/>
                </a:solidFill>
                <a:effectLst/>
                <a:latin typeface="+mn-lt"/>
                <a:ea typeface="+mn-ea"/>
                <a:cs typeface="+mn-cs"/>
              </a:rPr>
              <a:t>Pottali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kalpana</a:t>
            </a:r>
            <a:r>
              <a:rPr lang="en-US" sz="1200" kern="1200" dirty="0">
                <a:solidFill>
                  <a:schemeClr val="tx1"/>
                </a:solidFill>
                <a:effectLst/>
                <a:latin typeface="+mn-lt"/>
                <a:ea typeface="+mn-ea"/>
                <a:cs typeface="+mn-cs"/>
              </a:rPr>
              <a:t> should be considered as separate </a:t>
            </a:r>
            <a:r>
              <a:rPr lang="en-US" sz="1200" kern="1200" dirty="0" err="1">
                <a:solidFill>
                  <a:schemeClr val="tx1"/>
                </a:solidFill>
                <a:effectLst/>
                <a:latin typeface="+mn-lt"/>
                <a:ea typeface="+mn-ea"/>
                <a:cs typeface="+mn-cs"/>
              </a:rPr>
              <a:t>kalpana</a:t>
            </a:r>
            <a:r>
              <a:rPr lang="en-US" sz="1200" kern="1200" dirty="0">
                <a:solidFill>
                  <a:schemeClr val="tx1"/>
                </a:solidFill>
                <a:effectLst/>
                <a:latin typeface="+mn-lt"/>
                <a:ea typeface="+mn-ea"/>
                <a:cs typeface="+mn-cs"/>
              </a:rPr>
              <a:t> of </a:t>
            </a:r>
            <a:r>
              <a:rPr lang="en-US" sz="1200" kern="1200" dirty="0" err="1">
                <a:solidFill>
                  <a:schemeClr val="tx1"/>
                </a:solidFill>
                <a:effectLst/>
                <a:latin typeface="+mn-lt"/>
                <a:ea typeface="+mn-ea"/>
                <a:cs typeface="+mn-cs"/>
              </a:rPr>
              <a:t>metallo</a:t>
            </a:r>
            <a:r>
              <a:rPr lang="en-US" sz="1200" kern="1200" dirty="0">
                <a:solidFill>
                  <a:schemeClr val="tx1"/>
                </a:solidFill>
                <a:effectLst/>
                <a:latin typeface="+mn-lt"/>
                <a:ea typeface="+mn-ea"/>
                <a:cs typeface="+mn-cs"/>
              </a:rPr>
              <a:t>-mineral drugs evolved in order to keep multiple components like Bhasma, Dhatu, </a:t>
            </a:r>
            <a:r>
              <a:rPr lang="en-US" sz="1200" kern="1200" dirty="0" err="1">
                <a:solidFill>
                  <a:schemeClr val="tx1"/>
                </a:solidFill>
                <a:effectLst/>
                <a:latin typeface="+mn-lt"/>
                <a:ea typeface="+mn-ea"/>
                <a:cs typeface="+mn-cs"/>
              </a:rPr>
              <a:t>Ratna</a:t>
            </a:r>
            <a:r>
              <a:rPr lang="en-US" sz="1200" kern="1200" dirty="0">
                <a:solidFill>
                  <a:schemeClr val="tx1"/>
                </a:solidFill>
                <a:effectLst/>
                <a:latin typeface="+mn-lt"/>
                <a:ea typeface="+mn-ea"/>
                <a:cs typeface="+mn-cs"/>
              </a:rPr>
              <a:t> etc., into a compactly processed one.</a:t>
            </a:r>
            <a:endParaRPr lang="en-IN" dirty="0"/>
          </a:p>
        </p:txBody>
      </p:sp>
      <p:sp>
        <p:nvSpPr>
          <p:cNvPr id="4" name="Slide Number Placeholder 3"/>
          <p:cNvSpPr>
            <a:spLocks noGrp="1"/>
          </p:cNvSpPr>
          <p:nvPr>
            <p:ph type="sldNum" sz="quarter" idx="10"/>
          </p:nvPr>
        </p:nvSpPr>
        <p:spPr/>
        <p:txBody>
          <a:bodyPr/>
          <a:lstStyle/>
          <a:p>
            <a:fld id="{C2E06185-9DBF-4068-BFBF-5FD42C5B22F5}" type="slidenum">
              <a:rPr lang="en-IN" smtClean="0"/>
              <a:t>4</a:t>
            </a:fld>
            <a:endParaRPr lang="en-IN"/>
          </a:p>
        </p:txBody>
      </p:sp>
    </p:spTree>
    <p:extLst>
      <p:ext uri="{BB962C8B-B14F-4D97-AF65-F5344CB8AC3E}">
        <p14:creationId xmlns:p14="http://schemas.microsoft.com/office/powerpoint/2010/main" val="33197971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i-IN" dirty="0">
                <a:latin typeface="Times New Roman" panose="02020603050405020304" pitchFamily="18" charset="0"/>
                <a:cs typeface="Times New Roman" panose="02020603050405020304" pitchFamily="18" charset="0"/>
              </a:rPr>
              <a:t>पोटली कल्पना की </a:t>
            </a:r>
            <a:r>
              <a:rPr lang="en-IN" dirty="0">
                <a:latin typeface="Times New Roman" panose="02020603050405020304" pitchFamily="18" charset="0"/>
                <a:cs typeface="Times New Roman" panose="02020603050405020304" pitchFamily="18" charset="0"/>
              </a:rPr>
              <a:t>importance </a:t>
            </a:r>
            <a:r>
              <a:rPr lang="hi-IN" dirty="0">
                <a:latin typeface="Times New Roman" panose="02020603050405020304" pitchFamily="18" charset="0"/>
                <a:cs typeface="Times New Roman" panose="02020603050405020304" pitchFamily="18" charset="0"/>
              </a:rPr>
              <a:t>बाकि रस कल्पों के </a:t>
            </a:r>
            <a:r>
              <a:rPr lang="en-IN" dirty="0">
                <a:latin typeface="Times New Roman" panose="02020603050405020304" pitchFamily="18" charset="0"/>
                <a:cs typeface="Times New Roman" panose="02020603050405020304" pitchFamily="18" charset="0"/>
              </a:rPr>
              <a:t>drawback </a:t>
            </a:r>
            <a:r>
              <a:rPr lang="hi-IN" dirty="0">
                <a:latin typeface="Times New Roman" panose="02020603050405020304" pitchFamily="18" charset="0"/>
                <a:cs typeface="Times New Roman" panose="02020603050405020304" pitchFamily="18" charset="0"/>
              </a:rPr>
              <a:t>पर </a:t>
            </a:r>
            <a:r>
              <a:rPr lang="en-IN" dirty="0">
                <a:latin typeface="Times New Roman" panose="02020603050405020304" pitchFamily="18" charset="0"/>
                <a:cs typeface="Times New Roman" panose="02020603050405020304" pitchFamily="18" charset="0"/>
              </a:rPr>
              <a:t> based </a:t>
            </a:r>
            <a:r>
              <a:rPr lang="hi-IN" dirty="0">
                <a:latin typeface="Times New Roman" panose="02020603050405020304" pitchFamily="18" charset="0"/>
                <a:cs typeface="Times New Roman" panose="02020603050405020304" pitchFamily="18" charset="0"/>
              </a:rPr>
              <a:t>है</a:t>
            </a:r>
            <a:r>
              <a:rPr lang="en-IN" dirty="0">
                <a:latin typeface="Times New Roman" panose="02020603050405020304" pitchFamily="18" charset="0"/>
                <a:cs typeface="Times New Roman" panose="02020603050405020304" pitchFamily="18" charset="0"/>
              </a:rPr>
              <a:t>,</a:t>
            </a:r>
            <a:endParaRPr lang="hi-IN" dirty="0">
              <a:latin typeface="Times New Roman" panose="02020603050405020304" pitchFamily="18" charset="0"/>
              <a:cs typeface="Times New Roman" panose="02020603050405020304" pitchFamily="18" charset="0"/>
            </a:endParaRPr>
          </a:p>
          <a:p>
            <a:pPr marL="228600" indent="-228600">
              <a:buAutoNum type="hindiNumPeriod"/>
            </a:pPr>
            <a:r>
              <a:rPr lang="hi-IN" dirty="0">
                <a:solidFill>
                  <a:schemeClr val="bg1"/>
                </a:solidFill>
                <a:latin typeface="Times New Roman" panose="02020603050405020304" pitchFamily="18" charset="0"/>
                <a:cs typeface="Times New Roman" panose="02020603050405020304" pitchFamily="18" charset="0"/>
              </a:rPr>
              <a:t>ग्लास बोतल की कमी के कारण </a:t>
            </a:r>
            <a:r>
              <a:rPr lang="en-IN" dirty="0" err="1">
                <a:solidFill>
                  <a:schemeClr val="bg1"/>
                </a:solidFill>
                <a:latin typeface="Times New Roman" panose="02020603050405020304" pitchFamily="18" charset="0"/>
                <a:cs typeface="Times New Roman" panose="02020603050405020304" pitchFamily="18" charset="0"/>
              </a:rPr>
              <a:t>Kupipakwa</a:t>
            </a:r>
            <a:r>
              <a:rPr lang="hi-IN" dirty="0">
                <a:solidFill>
                  <a:schemeClr val="bg1"/>
                </a:solidFill>
                <a:latin typeface="Times New Roman" panose="02020603050405020304" pitchFamily="18" charset="0"/>
                <a:cs typeface="Times New Roman" panose="02020603050405020304" pitchFamily="18" charset="0"/>
              </a:rPr>
              <a:t> </a:t>
            </a:r>
            <a:r>
              <a:rPr lang="en-IN" dirty="0">
                <a:solidFill>
                  <a:schemeClr val="bg1"/>
                </a:solidFill>
                <a:latin typeface="Times New Roman" panose="02020603050405020304" pitchFamily="18" charset="0"/>
                <a:cs typeface="Times New Roman" panose="02020603050405020304" pitchFamily="18" charset="0"/>
              </a:rPr>
              <a:t>formulation </a:t>
            </a:r>
            <a:r>
              <a:rPr lang="hi-IN" dirty="0">
                <a:solidFill>
                  <a:schemeClr val="bg1"/>
                </a:solidFill>
                <a:latin typeface="Times New Roman" panose="02020603050405020304" pitchFamily="18" charset="0"/>
                <a:cs typeface="Times New Roman" panose="02020603050405020304" pitchFamily="18" charset="0"/>
              </a:rPr>
              <a:t>बनाने में दिक्कत आती थी </a:t>
            </a:r>
            <a:r>
              <a:rPr lang="en-IN" dirty="0">
                <a:solidFill>
                  <a:schemeClr val="bg1"/>
                </a:solidFill>
                <a:latin typeface="Times New Roman" panose="02020603050405020304" pitchFamily="18" charset="0"/>
                <a:cs typeface="Times New Roman" panose="02020603050405020304" pitchFamily="18" charset="0"/>
              </a:rPr>
              <a:t> </a:t>
            </a:r>
            <a:endParaRPr lang="hi-IN" dirty="0">
              <a:solidFill>
                <a:schemeClr val="bg1"/>
              </a:solidFill>
              <a:latin typeface="Times New Roman" panose="02020603050405020304" pitchFamily="18" charset="0"/>
              <a:cs typeface="Times New Roman" panose="02020603050405020304" pitchFamily="18" charset="0"/>
            </a:endParaRPr>
          </a:p>
          <a:p>
            <a:pPr marL="228600" indent="-228600">
              <a:buAutoNum type="hindiNumPeriod"/>
            </a:pPr>
            <a:endParaRPr lang="hi-IN" dirty="0">
              <a:solidFill>
                <a:schemeClr val="bg1"/>
              </a:solidFill>
              <a:latin typeface="Times New Roman" panose="02020603050405020304" pitchFamily="18" charset="0"/>
              <a:cs typeface="Times New Roman" panose="02020603050405020304" pitchFamily="18" charset="0"/>
            </a:endParaRPr>
          </a:p>
          <a:p>
            <a:pPr marL="228600" indent="-228600">
              <a:buAutoNum type="hindiNumPeriod"/>
            </a:pPr>
            <a:endParaRPr lang="en-IN" dirty="0">
              <a:solidFill>
                <a:schemeClr val="bg1"/>
              </a:solidFill>
              <a:latin typeface="Times New Roman" panose="02020603050405020304" pitchFamily="18" charset="0"/>
              <a:cs typeface="Times New Roman" panose="02020603050405020304" pitchFamily="18" charset="0"/>
            </a:endParaRPr>
          </a:p>
          <a:p>
            <a:pPr marL="228600" indent="-228600">
              <a:buAutoNum type="hindiNumPeriod"/>
            </a:pPr>
            <a:r>
              <a:rPr lang="hi-IN" dirty="0">
                <a:solidFill>
                  <a:schemeClr val="bg1"/>
                </a:solidFill>
                <a:latin typeface="Times New Roman" panose="02020603050405020304" pitchFamily="18" charset="0"/>
                <a:cs typeface="Times New Roman" panose="02020603050405020304" pitchFamily="18" charset="0"/>
              </a:rPr>
              <a:t>मध्यकालीन समय में वैद्य अपनी औषध खुद लेकर रोगी के पास जाता करते थे </a:t>
            </a:r>
            <a:r>
              <a:rPr lang="en-IN" dirty="0">
                <a:solidFill>
                  <a:schemeClr val="bg1"/>
                </a:solidFill>
                <a:latin typeface="Times New Roman" panose="02020603050405020304" pitchFamily="18" charset="0"/>
                <a:cs typeface="Times New Roman" panose="02020603050405020304" pitchFamily="18" charset="0"/>
              </a:rPr>
              <a:t>,</a:t>
            </a:r>
            <a:r>
              <a:rPr lang="hi-IN" dirty="0">
                <a:solidFill>
                  <a:schemeClr val="bg1"/>
                </a:solidFill>
                <a:latin typeface="Times New Roman" panose="02020603050405020304" pitchFamily="18" charset="0"/>
                <a:cs typeface="Times New Roman" panose="02020603050405020304" pitchFamily="18" charset="0"/>
              </a:rPr>
              <a:t>और उन्हें अलग अलग स्थानों पर जाना होता था </a:t>
            </a:r>
            <a:r>
              <a:rPr lang="en-IN" dirty="0">
                <a:solidFill>
                  <a:schemeClr val="bg1"/>
                </a:solidFill>
                <a:latin typeface="Times New Roman" panose="02020603050405020304" pitchFamily="18" charset="0"/>
                <a:cs typeface="Times New Roman" panose="02020603050405020304" pitchFamily="18" charset="0"/>
              </a:rPr>
              <a:t>.</a:t>
            </a:r>
            <a:endParaRPr lang="en-IN" dirty="0"/>
          </a:p>
        </p:txBody>
      </p:sp>
      <p:sp>
        <p:nvSpPr>
          <p:cNvPr id="4" name="Slide Number Placeholder 3"/>
          <p:cNvSpPr>
            <a:spLocks noGrp="1"/>
          </p:cNvSpPr>
          <p:nvPr>
            <p:ph type="sldNum" sz="quarter" idx="10"/>
          </p:nvPr>
        </p:nvSpPr>
        <p:spPr/>
        <p:txBody>
          <a:bodyPr/>
          <a:lstStyle/>
          <a:p>
            <a:fld id="{C2E06185-9DBF-4068-BFBF-5FD42C5B22F5}" type="slidenum">
              <a:rPr lang="en-IN" smtClean="0"/>
              <a:t>6</a:t>
            </a:fld>
            <a:endParaRPr lang="en-IN"/>
          </a:p>
        </p:txBody>
      </p:sp>
    </p:spTree>
    <p:extLst>
      <p:ext uri="{BB962C8B-B14F-4D97-AF65-F5344CB8AC3E}">
        <p14:creationId xmlns:p14="http://schemas.microsoft.com/office/powerpoint/2010/main" val="2096460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dirty="0"/>
              <a:t>It is a specialized technique in </a:t>
            </a:r>
            <a:r>
              <a:rPr lang="en-IN" i="1" dirty="0"/>
              <a:t>Rasa Shastra </a:t>
            </a:r>
            <a:r>
              <a:rPr lang="en-IN" dirty="0"/>
              <a:t>where the drugs of metallic, mineral and animal origin are reduced to fine ashes through oxidation by subjecting them to appropriate quantum of heat repeatedly so that the substance loses its original shape, colour, texture and </a:t>
            </a:r>
            <a:r>
              <a:rPr lang="en-IN" dirty="0" err="1"/>
              <a:t>luster</a:t>
            </a:r>
            <a:r>
              <a:rPr lang="en-IN" dirty="0"/>
              <a:t> etc.</a:t>
            </a:r>
          </a:p>
          <a:p>
            <a:endParaRPr lang="en-IN" dirty="0"/>
          </a:p>
        </p:txBody>
      </p:sp>
      <p:sp>
        <p:nvSpPr>
          <p:cNvPr id="4" name="Slide Number Placeholder 3"/>
          <p:cNvSpPr>
            <a:spLocks noGrp="1"/>
          </p:cNvSpPr>
          <p:nvPr>
            <p:ph type="sldNum" sz="quarter" idx="10"/>
          </p:nvPr>
        </p:nvSpPr>
        <p:spPr/>
        <p:txBody>
          <a:bodyPr/>
          <a:lstStyle/>
          <a:p>
            <a:fld id="{C2E06185-9DBF-4068-BFBF-5FD42C5B22F5}" type="slidenum">
              <a:rPr lang="en-IN" smtClean="0"/>
              <a:t>15</a:t>
            </a:fld>
            <a:endParaRPr lang="en-IN"/>
          </a:p>
        </p:txBody>
      </p:sp>
    </p:spTree>
    <p:extLst>
      <p:ext uri="{BB962C8B-B14F-4D97-AF65-F5344CB8AC3E}">
        <p14:creationId xmlns:p14="http://schemas.microsoft.com/office/powerpoint/2010/main" val="936608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Identification of correct and collection of best</a:t>
            </a:r>
          </a:p>
          <a:p>
            <a:endParaRPr lang="en-IN" dirty="0"/>
          </a:p>
        </p:txBody>
      </p:sp>
      <p:sp>
        <p:nvSpPr>
          <p:cNvPr id="4" name="Slide Number Placeholder 3"/>
          <p:cNvSpPr>
            <a:spLocks noGrp="1"/>
          </p:cNvSpPr>
          <p:nvPr>
            <p:ph type="sldNum" sz="quarter" idx="10"/>
          </p:nvPr>
        </p:nvSpPr>
        <p:spPr/>
        <p:txBody>
          <a:bodyPr/>
          <a:lstStyle/>
          <a:p>
            <a:fld id="{C2E06185-9DBF-4068-BFBF-5FD42C5B22F5}" type="slidenum">
              <a:rPr lang="en-IN" smtClean="0"/>
              <a:t>23</a:t>
            </a:fld>
            <a:endParaRPr lang="en-IN"/>
          </a:p>
        </p:txBody>
      </p:sp>
    </p:spTree>
    <p:extLst>
      <p:ext uri="{BB962C8B-B14F-4D97-AF65-F5344CB8AC3E}">
        <p14:creationId xmlns:p14="http://schemas.microsoft.com/office/powerpoint/2010/main" val="619223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cap="none" dirty="0">
                <a:latin typeface="Times New Roman" panose="02020603050405020304" pitchFamily="18" charset="0"/>
                <a:cs typeface="Times New Roman" panose="02020603050405020304" pitchFamily="18" charset="0"/>
              </a:rPr>
              <a:t> like </a:t>
            </a:r>
            <a:r>
              <a:rPr lang="en-IN" cap="none" dirty="0" err="1">
                <a:latin typeface="Times New Roman" panose="02020603050405020304" pitchFamily="18" charset="0"/>
                <a:cs typeface="Times New Roman" panose="02020603050405020304" pitchFamily="18" charset="0"/>
              </a:rPr>
              <a:t>kumari</a:t>
            </a:r>
            <a:r>
              <a:rPr lang="en-IN" cap="none" dirty="0">
                <a:latin typeface="Times New Roman" panose="02020603050405020304" pitchFamily="18" charset="0"/>
                <a:cs typeface="Times New Roman" panose="02020603050405020304" pitchFamily="18" charset="0"/>
              </a:rPr>
              <a:t> </a:t>
            </a:r>
            <a:r>
              <a:rPr lang="en-IN" cap="none" dirty="0" err="1">
                <a:latin typeface="Times New Roman" panose="02020603050405020304" pitchFamily="18" charset="0"/>
                <a:cs typeface="Times New Roman" panose="02020603050405020304" pitchFamily="18" charset="0"/>
              </a:rPr>
              <a:t>swarasa</a:t>
            </a:r>
            <a:r>
              <a:rPr lang="en-IN" cap="none" dirty="0">
                <a:latin typeface="Times New Roman" panose="02020603050405020304" pitchFamily="18" charset="0"/>
                <a:cs typeface="Times New Roman" panose="02020603050405020304" pitchFamily="18" charset="0"/>
              </a:rPr>
              <a:t>, </a:t>
            </a:r>
            <a:r>
              <a:rPr lang="en-IN" cap="none" dirty="0" err="1">
                <a:latin typeface="Times New Roman" panose="02020603050405020304" pitchFamily="18" charset="0"/>
                <a:cs typeface="Times New Roman" panose="02020603050405020304" pitchFamily="18" charset="0"/>
              </a:rPr>
              <a:t>babbul</a:t>
            </a:r>
            <a:r>
              <a:rPr lang="en-IN" cap="none" dirty="0">
                <a:latin typeface="Times New Roman" panose="02020603050405020304" pitchFamily="18" charset="0"/>
                <a:cs typeface="Times New Roman" panose="02020603050405020304" pitchFamily="18" charset="0"/>
              </a:rPr>
              <a:t> </a:t>
            </a:r>
            <a:r>
              <a:rPr lang="en-IN" cap="none" dirty="0" err="1">
                <a:latin typeface="Times New Roman" panose="02020603050405020304" pitchFamily="18" charset="0"/>
                <a:cs typeface="Times New Roman" panose="02020603050405020304" pitchFamily="18" charset="0"/>
              </a:rPr>
              <a:t>niryasa</a:t>
            </a:r>
            <a:r>
              <a:rPr lang="en-IN" cap="none" dirty="0">
                <a:latin typeface="Times New Roman" panose="02020603050405020304" pitchFamily="18" charset="0"/>
                <a:cs typeface="Times New Roman" panose="02020603050405020304" pitchFamily="18" charset="0"/>
              </a:rPr>
              <a:t>, </a:t>
            </a:r>
            <a:r>
              <a:rPr lang="en-IN" cap="none" dirty="0" err="1">
                <a:latin typeface="Times New Roman" panose="02020603050405020304" pitchFamily="18" charset="0"/>
                <a:cs typeface="Times New Roman" panose="02020603050405020304" pitchFamily="18" charset="0"/>
              </a:rPr>
              <a:t>chitraka</a:t>
            </a:r>
            <a:r>
              <a:rPr lang="en-IN" cap="none" dirty="0">
                <a:latin typeface="Times New Roman" panose="02020603050405020304" pitchFamily="18" charset="0"/>
                <a:cs typeface="Times New Roman" panose="02020603050405020304" pitchFamily="18" charset="0"/>
              </a:rPr>
              <a:t> </a:t>
            </a:r>
            <a:r>
              <a:rPr lang="en-IN" cap="none" dirty="0" err="1">
                <a:latin typeface="Times New Roman" panose="02020603050405020304" pitchFamily="18" charset="0"/>
                <a:cs typeface="Times New Roman" panose="02020603050405020304" pitchFamily="18" charset="0"/>
              </a:rPr>
              <a:t>swarasa</a:t>
            </a:r>
            <a:r>
              <a:rPr lang="en-IN" cap="none" dirty="0">
                <a:latin typeface="Times New Roman" panose="02020603050405020304" pitchFamily="18" charset="0"/>
                <a:cs typeface="Times New Roman" panose="02020603050405020304" pitchFamily="18" charset="0"/>
              </a:rPr>
              <a:t>. As per siddha </a:t>
            </a:r>
            <a:r>
              <a:rPr lang="en-IN" cap="none" dirty="0" err="1">
                <a:latin typeface="Times New Roman" panose="02020603050405020304" pitchFamily="18" charset="0"/>
                <a:cs typeface="Times New Roman" panose="02020603050405020304" pitchFamily="18" charset="0"/>
              </a:rPr>
              <a:t>pranali</a:t>
            </a:r>
            <a:r>
              <a:rPr lang="en-IN" cap="none" dirty="0">
                <a:latin typeface="Times New Roman" panose="02020603050405020304" pitchFamily="18" charset="0"/>
                <a:cs typeface="Times New Roman" panose="02020603050405020304" pitchFamily="18" charset="0"/>
              </a:rPr>
              <a:t>, egg yolk used as a binding agent.</a:t>
            </a:r>
            <a:endParaRPr lang="en-IN" dirty="0"/>
          </a:p>
        </p:txBody>
      </p:sp>
      <p:sp>
        <p:nvSpPr>
          <p:cNvPr id="4" name="Slide Number Placeholder 3"/>
          <p:cNvSpPr>
            <a:spLocks noGrp="1"/>
          </p:cNvSpPr>
          <p:nvPr>
            <p:ph type="sldNum" sz="quarter" idx="10"/>
          </p:nvPr>
        </p:nvSpPr>
        <p:spPr/>
        <p:txBody>
          <a:bodyPr/>
          <a:lstStyle/>
          <a:p>
            <a:fld id="{C2E06185-9DBF-4068-BFBF-5FD42C5B22F5}" type="slidenum">
              <a:rPr lang="en-IN" smtClean="0"/>
              <a:t>24</a:t>
            </a:fld>
            <a:endParaRPr lang="en-IN"/>
          </a:p>
        </p:txBody>
      </p:sp>
    </p:spTree>
    <p:extLst>
      <p:ext uri="{BB962C8B-B14F-4D97-AF65-F5344CB8AC3E}">
        <p14:creationId xmlns:p14="http://schemas.microsoft.com/office/powerpoint/2010/main" val="42653339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cap="none" dirty="0">
                <a:latin typeface="Times New Roman" panose="02020603050405020304" pitchFamily="18" charset="0"/>
                <a:cs typeface="Times New Roman" panose="02020603050405020304" pitchFamily="18" charset="0"/>
              </a:rPr>
              <a:t>Regarding the shape of the </a:t>
            </a:r>
            <a:r>
              <a:rPr lang="en-US" cap="none" dirty="0" err="1">
                <a:latin typeface="Times New Roman" panose="02020603050405020304" pitchFamily="18" charset="0"/>
                <a:cs typeface="Times New Roman" panose="02020603050405020304" pitchFamily="18" charset="0"/>
              </a:rPr>
              <a:t>pottali</a:t>
            </a:r>
            <a:r>
              <a:rPr lang="en-US" cap="none" dirty="0">
                <a:latin typeface="Times New Roman" panose="02020603050405020304" pitchFamily="18" charset="0"/>
                <a:cs typeface="Times New Roman" panose="02020603050405020304" pitchFamily="18" charset="0"/>
              </a:rPr>
              <a:t> different opinions are encountered in rasa shastra text. </a:t>
            </a:r>
          </a:p>
          <a:p>
            <a:endParaRPr lang="en-IN" dirty="0"/>
          </a:p>
        </p:txBody>
      </p:sp>
      <p:sp>
        <p:nvSpPr>
          <p:cNvPr id="4" name="Slide Number Placeholder 3"/>
          <p:cNvSpPr>
            <a:spLocks noGrp="1"/>
          </p:cNvSpPr>
          <p:nvPr>
            <p:ph type="sldNum" sz="quarter" idx="10"/>
          </p:nvPr>
        </p:nvSpPr>
        <p:spPr/>
        <p:txBody>
          <a:bodyPr/>
          <a:lstStyle/>
          <a:p>
            <a:fld id="{C2E06185-9DBF-4068-BFBF-5FD42C5B22F5}" type="slidenum">
              <a:rPr lang="en-IN" smtClean="0"/>
              <a:t>25</a:t>
            </a:fld>
            <a:endParaRPr lang="en-IN"/>
          </a:p>
        </p:txBody>
      </p:sp>
    </p:spTree>
    <p:extLst>
      <p:ext uri="{BB962C8B-B14F-4D97-AF65-F5344CB8AC3E}">
        <p14:creationId xmlns:p14="http://schemas.microsoft.com/office/powerpoint/2010/main" val="34787815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cap="none" dirty="0">
                <a:solidFill>
                  <a:schemeClr val="bg1"/>
                </a:solidFill>
                <a:latin typeface="Times New Roman" panose="02020603050405020304" pitchFamily="18" charset="0"/>
                <a:cs typeface="Times New Roman" panose="02020603050405020304" pitchFamily="18" charset="0"/>
              </a:rPr>
              <a:t>Vasudev </a:t>
            </a:r>
            <a:r>
              <a:rPr lang="en-US" cap="none" dirty="0" err="1">
                <a:solidFill>
                  <a:schemeClr val="bg1"/>
                </a:solidFill>
                <a:latin typeface="Times New Roman" panose="02020603050405020304" pitchFamily="18" charset="0"/>
                <a:cs typeface="Times New Roman" panose="02020603050405020304" pitchFamily="18" charset="0"/>
              </a:rPr>
              <a:t>mulashankar</a:t>
            </a:r>
            <a:r>
              <a:rPr lang="en-US" cap="none" dirty="0">
                <a:solidFill>
                  <a:schemeClr val="bg1"/>
                </a:solidFill>
                <a:latin typeface="Times New Roman" panose="02020603050405020304" pitchFamily="18" charset="0"/>
                <a:cs typeface="Times New Roman" panose="02020603050405020304" pitchFamily="18" charset="0"/>
              </a:rPr>
              <a:t> </a:t>
            </a:r>
            <a:r>
              <a:rPr lang="en-US" cap="none" dirty="0" err="1">
                <a:solidFill>
                  <a:schemeClr val="bg1"/>
                </a:solidFill>
                <a:latin typeface="Times New Roman" panose="02020603050405020304" pitchFamily="18" charset="0"/>
                <a:cs typeface="Times New Roman" panose="02020603050405020304" pitchFamily="18" charset="0"/>
              </a:rPr>
              <a:t>dvivedi</a:t>
            </a:r>
            <a:endParaRPr lang="en-IN" dirty="0"/>
          </a:p>
        </p:txBody>
      </p:sp>
      <p:sp>
        <p:nvSpPr>
          <p:cNvPr id="4" name="Slide Number Placeholder 3"/>
          <p:cNvSpPr>
            <a:spLocks noGrp="1"/>
          </p:cNvSpPr>
          <p:nvPr>
            <p:ph type="sldNum" sz="quarter" idx="10"/>
          </p:nvPr>
        </p:nvSpPr>
        <p:spPr/>
        <p:txBody>
          <a:bodyPr/>
          <a:lstStyle/>
          <a:p>
            <a:fld id="{C2E06185-9DBF-4068-BFBF-5FD42C5B22F5}" type="slidenum">
              <a:rPr lang="en-IN" smtClean="0"/>
              <a:t>30</a:t>
            </a:fld>
            <a:endParaRPr lang="en-IN"/>
          </a:p>
        </p:txBody>
      </p:sp>
    </p:spTree>
    <p:extLst>
      <p:ext uri="{BB962C8B-B14F-4D97-AF65-F5344CB8AC3E}">
        <p14:creationId xmlns:p14="http://schemas.microsoft.com/office/powerpoint/2010/main" val="42613106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IN" sz="1200" cap="none" dirty="0">
                <a:latin typeface="Times New Roman" panose="02020603050405020304" pitchFamily="18" charset="0"/>
                <a:cs typeface="Times New Roman" panose="02020603050405020304" pitchFamily="18" charset="0"/>
              </a:rPr>
              <a:t>2. Because </a:t>
            </a:r>
            <a:r>
              <a:rPr lang="en-IN" sz="1200" i="1" cap="none" dirty="0" err="1">
                <a:latin typeface="Times New Roman" panose="02020603050405020304" pitchFamily="18" charset="0"/>
                <a:cs typeface="Times New Roman" panose="02020603050405020304" pitchFamily="18" charset="0"/>
              </a:rPr>
              <a:t>gandhaka</a:t>
            </a:r>
            <a:r>
              <a:rPr lang="en-IN" sz="1200" i="1" cap="none" dirty="0">
                <a:latin typeface="Times New Roman" panose="02020603050405020304" pitchFamily="18" charset="0"/>
                <a:cs typeface="Times New Roman" panose="02020603050405020304" pitchFamily="18" charset="0"/>
              </a:rPr>
              <a:t> </a:t>
            </a:r>
            <a:r>
              <a:rPr lang="en-IN" sz="1200" cap="none" dirty="0">
                <a:latin typeface="Times New Roman" panose="02020603050405020304" pitchFamily="18" charset="0"/>
                <a:cs typeface="Times New Roman" panose="02020603050405020304" pitchFamily="18" charset="0"/>
              </a:rPr>
              <a:t>is been used as a liquid part in </a:t>
            </a:r>
            <a:r>
              <a:rPr lang="en-IN" sz="1200" i="1" cap="none" dirty="0" err="1">
                <a:latin typeface="Times New Roman" panose="02020603050405020304" pitchFamily="18" charset="0"/>
                <a:cs typeface="Times New Roman" panose="02020603050405020304" pitchFamily="18" charset="0"/>
              </a:rPr>
              <a:t>dola</a:t>
            </a:r>
            <a:r>
              <a:rPr lang="en-IN" sz="1200" i="1" cap="none" dirty="0">
                <a:latin typeface="Times New Roman" panose="02020603050405020304" pitchFamily="18" charset="0"/>
                <a:cs typeface="Times New Roman" panose="02020603050405020304" pitchFamily="18" charset="0"/>
              </a:rPr>
              <a:t> yantra. </a:t>
            </a:r>
            <a:r>
              <a:rPr lang="en-IN" sz="1200" cap="none" dirty="0">
                <a:latin typeface="Times New Roman" panose="02020603050405020304" pitchFamily="18" charset="0"/>
                <a:cs typeface="Times New Roman" panose="02020603050405020304" pitchFamily="18" charset="0"/>
              </a:rPr>
              <a:t>By overheating, flames may arise. So heat should be maintained in between 120 –185 degree </a:t>
            </a:r>
            <a:r>
              <a:rPr lang="en-IN" sz="1200" cap="none" dirty="0" err="1">
                <a:latin typeface="Times New Roman" panose="02020603050405020304" pitchFamily="18" charset="0"/>
                <a:cs typeface="Times New Roman" panose="02020603050405020304" pitchFamily="18" charset="0"/>
              </a:rPr>
              <a:t>celsius</a:t>
            </a:r>
            <a:r>
              <a:rPr lang="en-IN" sz="1200" cap="none" dirty="0">
                <a:latin typeface="Times New Roman" panose="02020603050405020304" pitchFamily="18" charset="0"/>
                <a:cs typeface="Times New Roman" panose="02020603050405020304" pitchFamily="18" charset="0"/>
              </a:rPr>
              <a:t>.</a:t>
            </a:r>
          </a:p>
          <a:p>
            <a:pPr marL="0" indent="0">
              <a:buNone/>
            </a:pPr>
            <a:r>
              <a:rPr lang="en-IN" sz="1200" cap="none" dirty="0">
                <a:latin typeface="Times New Roman" panose="02020603050405020304" pitchFamily="18" charset="0"/>
                <a:cs typeface="Times New Roman" panose="02020603050405020304" pitchFamily="18" charset="0"/>
              </a:rPr>
              <a:t>3.  it should be subjected to heat till </a:t>
            </a:r>
            <a:r>
              <a:rPr lang="en-IN" sz="1200" i="1" cap="none" dirty="0" err="1">
                <a:latin typeface="Times New Roman" panose="02020603050405020304" pitchFamily="18" charset="0"/>
                <a:cs typeface="Times New Roman" panose="02020603050405020304" pitchFamily="18" charset="0"/>
              </a:rPr>
              <a:t>Gandhaka</a:t>
            </a:r>
            <a:r>
              <a:rPr lang="en-IN" sz="1200" i="1" cap="none" dirty="0">
                <a:latin typeface="Times New Roman" panose="02020603050405020304" pitchFamily="18" charset="0"/>
                <a:cs typeface="Times New Roman" panose="02020603050405020304" pitchFamily="18" charset="0"/>
              </a:rPr>
              <a:t> </a:t>
            </a:r>
            <a:r>
              <a:rPr lang="en-IN" sz="1200" cap="none" dirty="0">
                <a:latin typeface="Times New Roman" panose="02020603050405020304" pitchFamily="18" charset="0"/>
                <a:cs typeface="Times New Roman" panose="02020603050405020304" pitchFamily="18" charset="0"/>
              </a:rPr>
              <a:t>turns to sky blue colour. </a:t>
            </a:r>
          </a:p>
          <a:p>
            <a:pPr marL="0" indent="0">
              <a:buNone/>
            </a:pPr>
            <a:r>
              <a:rPr lang="en-IN" sz="1200" cap="none" dirty="0">
                <a:latin typeface="Times New Roman" panose="02020603050405020304" pitchFamily="18" charset="0"/>
                <a:cs typeface="Times New Roman" panose="02020603050405020304" pitchFamily="18" charset="0"/>
              </a:rPr>
              <a:t>4. So heat is allowed till a </a:t>
            </a:r>
            <a:r>
              <a:rPr lang="en-IN" sz="1200" b="1" cap="none" dirty="0">
                <a:latin typeface="Times New Roman" panose="02020603050405020304" pitchFamily="18" charset="0"/>
                <a:cs typeface="Times New Roman" panose="02020603050405020304" pitchFamily="18" charset="0"/>
              </a:rPr>
              <a:t>hard sound </a:t>
            </a:r>
            <a:r>
              <a:rPr lang="en-IN" sz="1200" cap="none" dirty="0">
                <a:latin typeface="Times New Roman" panose="02020603050405020304" pitchFamily="18" charset="0"/>
                <a:cs typeface="Times New Roman" panose="02020603050405020304" pitchFamily="18" charset="0"/>
              </a:rPr>
              <a:t>is heard when the pot is tapped by </a:t>
            </a:r>
            <a:r>
              <a:rPr lang="en-IN" sz="1200" i="1" cap="none" dirty="0" err="1">
                <a:latin typeface="Times New Roman" panose="02020603050405020304" pitchFamily="18" charset="0"/>
                <a:cs typeface="Times New Roman" panose="02020603050405020304" pitchFamily="18" charset="0"/>
              </a:rPr>
              <a:t>pottali</a:t>
            </a:r>
            <a:r>
              <a:rPr lang="en-IN" sz="1200" cap="none" dirty="0">
                <a:latin typeface="Times New Roman" panose="02020603050405020304" pitchFamily="18" charset="0"/>
                <a:cs typeface="Times New Roman" panose="02020603050405020304" pitchFamily="18" charset="0"/>
              </a:rPr>
              <a:t>. In the beginning of the procedure, a </a:t>
            </a:r>
            <a:r>
              <a:rPr lang="en-IN" sz="1200" b="1" cap="none" dirty="0">
                <a:latin typeface="Times New Roman" panose="02020603050405020304" pitchFamily="18" charset="0"/>
                <a:cs typeface="Times New Roman" panose="02020603050405020304" pitchFamily="18" charset="0"/>
              </a:rPr>
              <a:t>dull sound </a:t>
            </a:r>
            <a:r>
              <a:rPr lang="en-IN" sz="1200" cap="none" dirty="0">
                <a:latin typeface="Times New Roman" panose="02020603050405020304" pitchFamily="18" charset="0"/>
                <a:cs typeface="Times New Roman" panose="02020603050405020304" pitchFamily="18" charset="0"/>
              </a:rPr>
              <a:t>is heard when tapped.</a:t>
            </a:r>
            <a:endParaRPr lang="en-IN" dirty="0"/>
          </a:p>
        </p:txBody>
      </p:sp>
      <p:sp>
        <p:nvSpPr>
          <p:cNvPr id="4" name="Slide Number Placeholder 3"/>
          <p:cNvSpPr>
            <a:spLocks noGrp="1"/>
          </p:cNvSpPr>
          <p:nvPr>
            <p:ph type="sldNum" sz="quarter" idx="10"/>
          </p:nvPr>
        </p:nvSpPr>
        <p:spPr/>
        <p:txBody>
          <a:bodyPr/>
          <a:lstStyle/>
          <a:p>
            <a:fld id="{C2E06185-9DBF-4068-BFBF-5FD42C5B22F5}" type="slidenum">
              <a:rPr lang="en-IN" smtClean="0"/>
              <a:t>34</a:t>
            </a:fld>
            <a:endParaRPr lang="en-IN"/>
          </a:p>
        </p:txBody>
      </p:sp>
    </p:spTree>
    <p:extLst>
      <p:ext uri="{BB962C8B-B14F-4D97-AF65-F5344CB8AC3E}">
        <p14:creationId xmlns:p14="http://schemas.microsoft.com/office/powerpoint/2010/main" val="25442722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IN" b="1" cap="none" dirty="0">
                <a:latin typeface="Times New Roman" panose="02020603050405020304" pitchFamily="18" charset="0"/>
                <a:cs typeface="Times New Roman" panose="02020603050405020304" pitchFamily="18" charset="0"/>
              </a:rPr>
              <a:t>Definition</a:t>
            </a:r>
            <a:r>
              <a:rPr lang="en-IN" cap="none" dirty="0">
                <a:latin typeface="Times New Roman" panose="02020603050405020304" pitchFamily="18" charset="0"/>
                <a:cs typeface="Times New Roman" panose="02020603050405020304" pitchFamily="18" charset="0"/>
              </a:rPr>
              <a:t> : the </a:t>
            </a:r>
            <a:r>
              <a:rPr lang="en-IN" b="1" i="1" cap="none" dirty="0" err="1">
                <a:latin typeface="Times New Roman" panose="02020603050405020304" pitchFamily="18" charset="0"/>
                <a:cs typeface="Times New Roman" panose="02020603050405020304" pitchFamily="18" charset="0"/>
              </a:rPr>
              <a:t>Pottali</a:t>
            </a:r>
            <a:r>
              <a:rPr lang="en-IN" i="1" cap="none" dirty="0">
                <a:latin typeface="Times New Roman" panose="02020603050405020304" pitchFamily="18" charset="0"/>
                <a:cs typeface="Times New Roman" panose="02020603050405020304" pitchFamily="18" charset="0"/>
              </a:rPr>
              <a:t> </a:t>
            </a:r>
            <a:r>
              <a:rPr lang="en-IN" cap="none" dirty="0">
                <a:latin typeface="Times New Roman" panose="02020603050405020304" pitchFamily="18" charset="0"/>
                <a:cs typeface="Times New Roman" panose="02020603050405020304" pitchFamily="18" charset="0"/>
              </a:rPr>
              <a:t>is the drug that is prepared by giving </a:t>
            </a:r>
            <a:r>
              <a:rPr lang="en-IN" b="1" cap="none" dirty="0">
                <a:latin typeface="Times New Roman" panose="02020603050405020304" pitchFamily="18" charset="0"/>
                <a:cs typeface="Times New Roman" panose="02020603050405020304" pitchFamily="18" charset="0"/>
              </a:rPr>
              <a:t>compactness</a:t>
            </a:r>
            <a:r>
              <a:rPr lang="en-IN" cap="none" dirty="0">
                <a:latin typeface="Times New Roman" panose="02020603050405020304" pitchFamily="18" charset="0"/>
                <a:cs typeface="Times New Roman" panose="02020603050405020304" pitchFamily="18" charset="0"/>
              </a:rPr>
              <a:t> to the scattered material through a specialized pharmaceutical technique.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IN" cap="none" dirty="0">
                <a:latin typeface="Times New Roman" panose="02020603050405020304" pitchFamily="18" charset="0"/>
                <a:cs typeface="Times New Roman" panose="02020603050405020304" pitchFamily="18" charset="0"/>
              </a:rPr>
              <a:t>Both </a:t>
            </a:r>
            <a:r>
              <a:rPr lang="en-IN" b="1" i="1" cap="none" dirty="0">
                <a:latin typeface="Times New Roman" panose="02020603050405020304" pitchFamily="18" charset="0"/>
                <a:cs typeface="Times New Roman" panose="02020603050405020304" pitchFamily="18" charset="0"/>
              </a:rPr>
              <a:t>Hansa </a:t>
            </a:r>
            <a:r>
              <a:rPr lang="en-IN" b="1" i="1" cap="none" dirty="0" err="1">
                <a:latin typeface="Times New Roman" panose="02020603050405020304" pitchFamily="18" charset="0"/>
                <a:cs typeface="Times New Roman" panose="02020603050405020304" pitchFamily="18" charset="0"/>
              </a:rPr>
              <a:t>Pottali</a:t>
            </a:r>
            <a:r>
              <a:rPr lang="en-IN" b="1" i="1" cap="none" dirty="0">
                <a:latin typeface="Times New Roman" panose="02020603050405020304" pitchFamily="18" charset="0"/>
                <a:cs typeface="Times New Roman" panose="02020603050405020304" pitchFamily="18" charset="0"/>
              </a:rPr>
              <a:t> Ras</a:t>
            </a:r>
            <a:r>
              <a:rPr lang="en-IN" i="1" cap="none" dirty="0">
                <a:latin typeface="Times New Roman" panose="02020603050405020304" pitchFamily="18" charset="0"/>
                <a:cs typeface="Times New Roman" panose="02020603050405020304" pitchFamily="18" charset="0"/>
              </a:rPr>
              <a:t> </a:t>
            </a:r>
            <a:r>
              <a:rPr lang="en-IN" cap="none" dirty="0">
                <a:latin typeface="Times New Roman" panose="02020603050405020304" pitchFamily="18" charset="0"/>
                <a:cs typeface="Times New Roman" panose="02020603050405020304" pitchFamily="18" charset="0"/>
              </a:rPr>
              <a:t>and </a:t>
            </a:r>
            <a:r>
              <a:rPr lang="en-IN" b="1" i="1" cap="none" dirty="0" err="1">
                <a:latin typeface="Times New Roman" panose="02020603050405020304" pitchFamily="18" charset="0"/>
                <a:cs typeface="Times New Roman" panose="02020603050405020304" pitchFamily="18" charset="0"/>
              </a:rPr>
              <a:t>Agnikumara</a:t>
            </a:r>
            <a:r>
              <a:rPr lang="en-IN" b="1" i="1" cap="none" dirty="0">
                <a:latin typeface="Times New Roman" panose="02020603050405020304" pitchFamily="18" charset="0"/>
                <a:cs typeface="Times New Roman" panose="02020603050405020304" pitchFamily="18" charset="0"/>
              </a:rPr>
              <a:t> Ras </a:t>
            </a:r>
            <a:r>
              <a:rPr lang="en-IN" cap="none" dirty="0">
                <a:latin typeface="Times New Roman" panose="02020603050405020304" pitchFamily="18" charset="0"/>
                <a:cs typeface="Times New Roman" panose="02020603050405020304" pitchFamily="18" charset="0"/>
              </a:rPr>
              <a:t>are prepared in similar lines but </a:t>
            </a:r>
            <a:r>
              <a:rPr lang="en-IN" b="1" i="1" cap="none" dirty="0" err="1">
                <a:latin typeface="Times New Roman" panose="02020603050405020304" pitchFamily="18" charset="0"/>
                <a:cs typeface="Times New Roman" panose="02020603050405020304" pitchFamily="18" charset="0"/>
              </a:rPr>
              <a:t>Agnikumara</a:t>
            </a:r>
            <a:r>
              <a:rPr lang="en-IN" b="1" i="1" cap="none" dirty="0">
                <a:latin typeface="Times New Roman" panose="02020603050405020304" pitchFamily="18" charset="0"/>
                <a:cs typeface="Times New Roman" panose="02020603050405020304" pitchFamily="18" charset="0"/>
              </a:rPr>
              <a:t> Ras</a:t>
            </a:r>
            <a:r>
              <a:rPr lang="en-IN" i="1" cap="none" dirty="0">
                <a:latin typeface="Times New Roman" panose="02020603050405020304" pitchFamily="18" charset="0"/>
                <a:cs typeface="Times New Roman" panose="02020603050405020304" pitchFamily="18" charset="0"/>
              </a:rPr>
              <a:t> </a:t>
            </a:r>
            <a:r>
              <a:rPr lang="en-IN" cap="none" dirty="0">
                <a:latin typeface="Times New Roman" panose="02020603050405020304" pitchFamily="18" charset="0"/>
                <a:cs typeface="Times New Roman" panose="02020603050405020304" pitchFamily="18" charset="0"/>
              </a:rPr>
              <a:t>is not included under </a:t>
            </a:r>
            <a:r>
              <a:rPr lang="en-IN" i="1" cap="none" dirty="0" err="1">
                <a:latin typeface="Times New Roman" panose="02020603050405020304" pitchFamily="18" charset="0"/>
                <a:cs typeface="Times New Roman" panose="02020603050405020304" pitchFamily="18" charset="0"/>
              </a:rPr>
              <a:t>Pottali</a:t>
            </a:r>
            <a:r>
              <a:rPr lang="en-IN" i="1" cap="none" dirty="0">
                <a:latin typeface="Times New Roman" panose="02020603050405020304" pitchFamily="18" charset="0"/>
                <a:cs typeface="Times New Roman" panose="02020603050405020304" pitchFamily="18" charset="0"/>
              </a:rPr>
              <a:t> </a:t>
            </a:r>
            <a:r>
              <a:rPr lang="en-IN" cap="none" dirty="0">
                <a:latin typeface="Times New Roman" panose="02020603050405020304" pitchFamily="18" charset="0"/>
                <a:cs typeface="Times New Roman" panose="02020603050405020304" pitchFamily="18" charset="0"/>
              </a:rPr>
              <a:t>group.</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IN" b="1" i="1" cap="none" dirty="0" err="1">
                <a:latin typeface="Times New Roman" panose="02020603050405020304" pitchFamily="18" charset="0"/>
                <a:cs typeface="Times New Roman" panose="02020603050405020304" pitchFamily="18" charset="0"/>
              </a:rPr>
              <a:t>Hemagarbha</a:t>
            </a:r>
            <a:r>
              <a:rPr lang="en-IN" b="1" i="1" cap="none" dirty="0">
                <a:latin typeface="Times New Roman" panose="02020603050405020304" pitchFamily="18" charset="0"/>
                <a:cs typeface="Times New Roman" panose="02020603050405020304" pitchFamily="18" charset="0"/>
              </a:rPr>
              <a:t> </a:t>
            </a:r>
            <a:r>
              <a:rPr lang="en-IN" b="1" i="1" cap="none" dirty="0" err="1">
                <a:latin typeface="Times New Roman" panose="02020603050405020304" pitchFamily="18" charset="0"/>
                <a:cs typeface="Times New Roman" panose="02020603050405020304" pitchFamily="18" charset="0"/>
              </a:rPr>
              <a:t>Pottali</a:t>
            </a:r>
            <a:r>
              <a:rPr lang="en-IN" i="1" cap="none" dirty="0">
                <a:latin typeface="Times New Roman" panose="02020603050405020304" pitchFamily="18" charset="0"/>
                <a:cs typeface="Times New Roman" panose="02020603050405020304" pitchFamily="18" charset="0"/>
              </a:rPr>
              <a:t> </a:t>
            </a:r>
            <a:r>
              <a:rPr lang="en-IN" cap="none" dirty="0">
                <a:latin typeface="Times New Roman" panose="02020603050405020304" pitchFamily="18" charset="0"/>
                <a:cs typeface="Times New Roman" panose="02020603050405020304" pitchFamily="18" charset="0"/>
              </a:rPr>
              <a:t>and </a:t>
            </a:r>
            <a:r>
              <a:rPr lang="en-IN" b="1" i="1" cap="none" dirty="0" err="1">
                <a:latin typeface="Times New Roman" panose="02020603050405020304" pitchFamily="18" charset="0"/>
                <a:cs typeface="Times New Roman" panose="02020603050405020304" pitchFamily="18" charset="0"/>
              </a:rPr>
              <a:t>Maha</a:t>
            </a:r>
            <a:r>
              <a:rPr lang="en-IN" b="1" i="1" cap="none" dirty="0">
                <a:latin typeface="Times New Roman" panose="02020603050405020304" pitchFamily="18" charset="0"/>
                <a:cs typeface="Times New Roman" panose="02020603050405020304" pitchFamily="18" charset="0"/>
              </a:rPr>
              <a:t> </a:t>
            </a:r>
            <a:r>
              <a:rPr lang="en-IN" b="1" i="1" cap="none" dirty="0" err="1">
                <a:latin typeface="Times New Roman" panose="02020603050405020304" pitchFamily="18" charset="0"/>
                <a:cs typeface="Times New Roman" panose="02020603050405020304" pitchFamily="18" charset="0"/>
              </a:rPr>
              <a:t>Hemagarbha</a:t>
            </a:r>
            <a:r>
              <a:rPr lang="en-IN" b="1" i="1" cap="none" dirty="0">
                <a:latin typeface="Times New Roman" panose="02020603050405020304" pitchFamily="18" charset="0"/>
                <a:cs typeface="Times New Roman" panose="02020603050405020304" pitchFamily="18" charset="0"/>
              </a:rPr>
              <a:t> Ras</a:t>
            </a:r>
            <a:r>
              <a:rPr lang="en-IN" i="1" cap="none" dirty="0">
                <a:latin typeface="Times New Roman" panose="02020603050405020304" pitchFamily="18" charset="0"/>
                <a:cs typeface="Times New Roman" panose="02020603050405020304" pitchFamily="18" charset="0"/>
              </a:rPr>
              <a:t> </a:t>
            </a:r>
            <a:r>
              <a:rPr lang="en-IN" cap="none" dirty="0">
                <a:latin typeface="Times New Roman" panose="02020603050405020304" pitchFamily="18" charset="0"/>
                <a:cs typeface="Times New Roman" panose="02020603050405020304" pitchFamily="18" charset="0"/>
              </a:rPr>
              <a:t>resemble each other in terms of ingredients and preparation method. But, </a:t>
            </a:r>
            <a:r>
              <a:rPr lang="en-IN" i="1" cap="none" dirty="0" err="1">
                <a:latin typeface="Times New Roman" panose="02020603050405020304" pitchFamily="18" charset="0"/>
                <a:cs typeface="Times New Roman" panose="02020603050405020304" pitchFamily="18" charset="0"/>
              </a:rPr>
              <a:t>Maha</a:t>
            </a:r>
            <a:r>
              <a:rPr lang="en-IN" i="1" cap="none" dirty="0">
                <a:latin typeface="Times New Roman" panose="02020603050405020304" pitchFamily="18" charset="0"/>
                <a:cs typeface="Times New Roman" panose="02020603050405020304" pitchFamily="18" charset="0"/>
              </a:rPr>
              <a:t> </a:t>
            </a:r>
            <a:r>
              <a:rPr lang="en-IN" i="1" cap="none" dirty="0" err="1">
                <a:latin typeface="Times New Roman" panose="02020603050405020304" pitchFamily="18" charset="0"/>
                <a:cs typeface="Times New Roman" panose="02020603050405020304" pitchFamily="18" charset="0"/>
              </a:rPr>
              <a:t>Hemagarbha</a:t>
            </a:r>
            <a:r>
              <a:rPr lang="en-IN" i="1" cap="none" dirty="0">
                <a:latin typeface="Times New Roman" panose="02020603050405020304" pitchFamily="18" charset="0"/>
                <a:cs typeface="Times New Roman" panose="02020603050405020304" pitchFamily="18" charset="0"/>
              </a:rPr>
              <a:t> Ras </a:t>
            </a:r>
            <a:r>
              <a:rPr lang="en-IN" cap="none" dirty="0">
                <a:latin typeface="Times New Roman" panose="02020603050405020304" pitchFamily="18" charset="0"/>
                <a:cs typeface="Times New Roman" panose="02020603050405020304" pitchFamily="18" charset="0"/>
              </a:rPr>
              <a:t>is not included under </a:t>
            </a:r>
            <a:r>
              <a:rPr lang="en-IN" i="1" cap="none" dirty="0" err="1">
                <a:latin typeface="Times New Roman" panose="02020603050405020304" pitchFamily="18" charset="0"/>
                <a:cs typeface="Times New Roman" panose="02020603050405020304" pitchFamily="18" charset="0"/>
              </a:rPr>
              <a:t>pottali</a:t>
            </a:r>
            <a:r>
              <a:rPr lang="en-IN" i="1" cap="none" dirty="0">
                <a:latin typeface="Times New Roman" panose="02020603050405020304" pitchFamily="18" charset="0"/>
                <a:cs typeface="Times New Roman" panose="02020603050405020304" pitchFamily="18" charset="0"/>
              </a:rPr>
              <a:t> </a:t>
            </a:r>
            <a:r>
              <a:rPr lang="en-IN" cap="none" dirty="0">
                <a:latin typeface="Times New Roman" panose="02020603050405020304" pitchFamily="18" charset="0"/>
                <a:cs typeface="Times New Roman" panose="02020603050405020304" pitchFamily="18" charset="0"/>
              </a:rPr>
              <a:t>group of drugs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IN" b="1" i="1" cap="none" dirty="0" err="1">
                <a:latin typeface="Times New Roman" panose="02020603050405020304" pitchFamily="18" charset="0"/>
                <a:cs typeface="Times New Roman" panose="02020603050405020304" pitchFamily="18" charset="0"/>
              </a:rPr>
              <a:t>Karsha</a:t>
            </a:r>
            <a:r>
              <a:rPr lang="en-IN" b="1" i="1" cap="none" dirty="0">
                <a:latin typeface="Times New Roman" panose="02020603050405020304" pitchFamily="18" charset="0"/>
                <a:cs typeface="Times New Roman" panose="02020603050405020304" pitchFamily="18" charset="0"/>
              </a:rPr>
              <a:t> </a:t>
            </a:r>
            <a:r>
              <a:rPr lang="en-IN" b="1" i="1" cap="none" dirty="0" err="1">
                <a:latin typeface="Times New Roman" panose="02020603050405020304" pitchFamily="18" charset="0"/>
                <a:cs typeface="Times New Roman" panose="02020603050405020304" pitchFamily="18" charset="0"/>
              </a:rPr>
              <a:t>Pottali</a:t>
            </a:r>
            <a:r>
              <a:rPr lang="en-IN" i="1" cap="none" dirty="0">
                <a:latin typeface="Times New Roman" panose="02020603050405020304" pitchFamily="18" charset="0"/>
                <a:cs typeface="Times New Roman" panose="02020603050405020304" pitchFamily="18" charset="0"/>
              </a:rPr>
              <a:t> </a:t>
            </a:r>
            <a:r>
              <a:rPr lang="en-IN" cap="none" dirty="0">
                <a:latin typeface="Times New Roman" panose="02020603050405020304" pitchFamily="18" charset="0"/>
                <a:cs typeface="Times New Roman" panose="02020603050405020304" pitchFamily="18" charset="0"/>
              </a:rPr>
              <a:t>and </a:t>
            </a:r>
            <a:r>
              <a:rPr lang="en-IN" b="1" i="1" cap="none" dirty="0" err="1">
                <a:latin typeface="Times New Roman" panose="02020603050405020304" pitchFamily="18" charset="0"/>
                <a:cs typeface="Times New Roman" panose="02020603050405020304" pitchFamily="18" charset="0"/>
              </a:rPr>
              <a:t>Lokanath</a:t>
            </a:r>
            <a:r>
              <a:rPr lang="en-IN" b="1" i="1" cap="none" dirty="0">
                <a:latin typeface="Times New Roman" panose="02020603050405020304" pitchFamily="18" charset="0"/>
                <a:cs typeface="Times New Roman" panose="02020603050405020304" pitchFamily="18" charset="0"/>
              </a:rPr>
              <a:t> Ras </a:t>
            </a:r>
            <a:r>
              <a:rPr lang="en-IN" cap="none" dirty="0">
                <a:latin typeface="Times New Roman" panose="02020603050405020304" pitchFamily="18" charset="0"/>
                <a:cs typeface="Times New Roman" panose="02020603050405020304" pitchFamily="18" charset="0"/>
              </a:rPr>
              <a:t>also have similar composition and share same pharmaceutical technique. But </a:t>
            </a:r>
            <a:r>
              <a:rPr lang="en-IN" i="1" cap="none" dirty="0" err="1">
                <a:latin typeface="Times New Roman" panose="02020603050405020304" pitchFamily="18" charset="0"/>
                <a:cs typeface="Times New Roman" panose="02020603050405020304" pitchFamily="18" charset="0"/>
              </a:rPr>
              <a:t>lokanath</a:t>
            </a:r>
            <a:r>
              <a:rPr lang="en-IN" i="1" cap="none" dirty="0">
                <a:latin typeface="Times New Roman" panose="02020603050405020304" pitchFamily="18" charset="0"/>
                <a:cs typeface="Times New Roman" panose="02020603050405020304" pitchFamily="18" charset="0"/>
              </a:rPr>
              <a:t> </a:t>
            </a:r>
            <a:r>
              <a:rPr lang="en-IN" i="1" cap="none" dirty="0" err="1">
                <a:latin typeface="Times New Roman" panose="02020603050405020304" pitchFamily="18" charset="0"/>
                <a:cs typeface="Times New Roman" panose="02020603050405020304" pitchFamily="18" charset="0"/>
              </a:rPr>
              <a:t>ras</a:t>
            </a:r>
            <a:r>
              <a:rPr lang="en-IN" i="1" cap="none" dirty="0">
                <a:latin typeface="Times New Roman" panose="02020603050405020304" pitchFamily="18" charset="0"/>
                <a:cs typeface="Times New Roman" panose="02020603050405020304" pitchFamily="18" charset="0"/>
              </a:rPr>
              <a:t> </a:t>
            </a:r>
            <a:r>
              <a:rPr lang="en-IN" cap="none" dirty="0">
                <a:latin typeface="Times New Roman" panose="02020603050405020304" pitchFamily="18" charset="0"/>
                <a:cs typeface="Times New Roman" panose="02020603050405020304" pitchFamily="18" charset="0"/>
              </a:rPr>
              <a:t>is not considered as a </a:t>
            </a:r>
            <a:r>
              <a:rPr lang="en-IN" i="1" cap="none" dirty="0" err="1">
                <a:latin typeface="Times New Roman" panose="02020603050405020304" pitchFamily="18" charset="0"/>
                <a:cs typeface="Times New Roman" panose="02020603050405020304" pitchFamily="18" charset="0"/>
              </a:rPr>
              <a:t>pottali</a:t>
            </a:r>
            <a:r>
              <a:rPr lang="en-IN" i="1" cap="none" dirty="0">
                <a:latin typeface="Times New Roman" panose="02020603050405020304" pitchFamily="18" charset="0"/>
                <a:cs typeface="Times New Roman" panose="02020603050405020304" pitchFamily="18" charset="0"/>
              </a:rPr>
              <a:t> </a:t>
            </a:r>
            <a:r>
              <a:rPr lang="en-IN" i="1" cap="none" dirty="0" err="1">
                <a:latin typeface="Times New Roman" panose="02020603050405020304" pitchFamily="18" charset="0"/>
                <a:cs typeface="Times New Roman" panose="02020603050405020304" pitchFamily="18" charset="0"/>
              </a:rPr>
              <a:t>kalpa</a:t>
            </a:r>
            <a:endParaRPr lang="en-IN" cap="none" dirty="0">
              <a:latin typeface="Times New Roman" panose="02020603050405020304" pitchFamily="18" charset="0"/>
              <a:cs typeface="Times New Roman" panose="02020603050405020304" pitchFamily="18" charset="0"/>
            </a:endParaRPr>
          </a:p>
          <a:p>
            <a:endParaRPr lang="en-IN" dirty="0"/>
          </a:p>
        </p:txBody>
      </p:sp>
      <p:sp>
        <p:nvSpPr>
          <p:cNvPr id="4" name="Slide Number Placeholder 3"/>
          <p:cNvSpPr>
            <a:spLocks noGrp="1"/>
          </p:cNvSpPr>
          <p:nvPr>
            <p:ph type="sldNum" sz="quarter" idx="10"/>
          </p:nvPr>
        </p:nvSpPr>
        <p:spPr/>
        <p:txBody>
          <a:bodyPr/>
          <a:lstStyle/>
          <a:p>
            <a:fld id="{C2E06185-9DBF-4068-BFBF-5FD42C5B22F5}" type="slidenum">
              <a:rPr lang="en-IN" smtClean="0"/>
              <a:t>40</a:t>
            </a:fld>
            <a:endParaRPr lang="en-IN"/>
          </a:p>
        </p:txBody>
      </p:sp>
    </p:spTree>
    <p:extLst>
      <p:ext uri="{BB962C8B-B14F-4D97-AF65-F5344CB8AC3E}">
        <p14:creationId xmlns:p14="http://schemas.microsoft.com/office/powerpoint/2010/main" val="34241388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IN" cap="none" dirty="0">
                <a:latin typeface="Times New Roman" panose="02020603050405020304" pitchFamily="18" charset="0"/>
                <a:cs typeface="Times New Roman" panose="02020603050405020304" pitchFamily="18" charset="0"/>
              </a:rPr>
              <a:t>to increase shelf life of </a:t>
            </a:r>
            <a:r>
              <a:rPr lang="en-IN" cap="none" dirty="0" err="1">
                <a:latin typeface="Times New Roman" panose="02020603050405020304" pitchFamily="18" charset="0"/>
                <a:cs typeface="Times New Roman" panose="02020603050405020304" pitchFamily="18" charset="0"/>
              </a:rPr>
              <a:t>churnas</a:t>
            </a:r>
            <a:r>
              <a:rPr lang="en-IN" cap="none" dirty="0">
                <a:latin typeface="Times New Roman" panose="02020603050405020304" pitchFamily="18" charset="0"/>
                <a:cs typeface="Times New Roman" panose="02020603050405020304" pitchFamily="18" charset="0"/>
              </a:rPr>
              <a:t>, </a:t>
            </a:r>
            <a:r>
              <a:rPr lang="en-IN" cap="none" dirty="0" err="1">
                <a:latin typeface="Times New Roman" panose="02020603050405020304" pitchFamily="18" charset="0"/>
                <a:cs typeface="Times New Roman" panose="02020603050405020304" pitchFamily="18" charset="0"/>
              </a:rPr>
              <a:t>jagery</a:t>
            </a:r>
            <a:r>
              <a:rPr lang="en-IN" cap="none" dirty="0">
                <a:latin typeface="Times New Roman" panose="02020603050405020304" pitchFamily="18" charset="0"/>
                <a:cs typeface="Times New Roman" panose="02020603050405020304" pitchFamily="18" charset="0"/>
              </a:rPr>
              <a:t> and sugar were used which leads to invention of </a:t>
            </a:r>
            <a:r>
              <a:rPr lang="en-IN" cap="none" dirty="0" err="1">
                <a:latin typeface="Times New Roman" panose="02020603050405020304" pitchFamily="18" charset="0"/>
                <a:cs typeface="Times New Roman" panose="02020603050405020304" pitchFamily="18" charset="0"/>
              </a:rPr>
              <a:t>gutivati</a:t>
            </a:r>
            <a:r>
              <a:rPr lang="en-IN" cap="none" dirty="0">
                <a:latin typeface="Times New Roman" panose="02020603050405020304" pitchFamily="18" charset="0"/>
                <a:cs typeface="Times New Roman" panose="02020603050405020304" pitchFamily="18" charset="0"/>
              </a:rPr>
              <a:t> </a:t>
            </a:r>
            <a:r>
              <a:rPr lang="en-IN" cap="none" dirty="0" err="1">
                <a:latin typeface="Times New Roman" panose="02020603050405020304" pitchFamily="18" charset="0"/>
                <a:cs typeface="Times New Roman" panose="02020603050405020304" pitchFamily="18" charset="0"/>
              </a:rPr>
              <a:t>kalpana</a:t>
            </a:r>
            <a:r>
              <a:rPr lang="en-IN" cap="none" dirty="0">
                <a:latin typeface="Times New Roman" panose="02020603050405020304" pitchFamily="18" charset="0"/>
                <a:cs typeface="Times New Roman" panose="02020603050405020304" pitchFamily="18" charset="0"/>
              </a:rPr>
              <a:t> or </a:t>
            </a:r>
            <a:r>
              <a:rPr lang="en-IN" cap="none" dirty="0" err="1">
                <a:latin typeface="Times New Roman" panose="02020603050405020304" pitchFamily="18" charset="0"/>
                <a:cs typeface="Times New Roman" panose="02020603050405020304" pitchFamily="18" charset="0"/>
              </a:rPr>
              <a:t>guda</a:t>
            </a:r>
            <a:r>
              <a:rPr lang="en-IN" cap="none" dirty="0">
                <a:latin typeface="Times New Roman" panose="02020603050405020304" pitchFamily="18" charset="0"/>
                <a:cs typeface="Times New Roman" panose="02020603050405020304" pitchFamily="18" charset="0"/>
              </a:rPr>
              <a:t> </a:t>
            </a:r>
            <a:r>
              <a:rPr lang="en-IN" cap="none" dirty="0" err="1">
                <a:latin typeface="Times New Roman" panose="02020603050405020304" pitchFamily="18" charset="0"/>
                <a:cs typeface="Times New Roman" panose="02020603050405020304" pitchFamily="18" charset="0"/>
              </a:rPr>
              <a:t>kalpana</a:t>
            </a:r>
            <a:r>
              <a:rPr lang="en-IN" cap="none" dirty="0">
                <a:latin typeface="Times New Roman" panose="02020603050405020304" pitchFamily="18" charset="0"/>
                <a:cs typeface="Times New Roman" panose="02020603050405020304" pitchFamily="18" charset="0"/>
              </a:rPr>
              <a:t>.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IN" cap="none" dirty="0">
                <a:latin typeface="Times New Roman" panose="02020603050405020304" pitchFamily="18" charset="0"/>
                <a:cs typeface="Times New Roman" panose="02020603050405020304" pitchFamily="18" charset="0"/>
              </a:rPr>
              <a:t>A	</a:t>
            </a:r>
          </a:p>
          <a:p>
            <a:endParaRPr lang="en-IN" dirty="0"/>
          </a:p>
        </p:txBody>
      </p:sp>
      <p:sp>
        <p:nvSpPr>
          <p:cNvPr id="4" name="Slide Number Placeholder 3"/>
          <p:cNvSpPr>
            <a:spLocks noGrp="1"/>
          </p:cNvSpPr>
          <p:nvPr>
            <p:ph type="sldNum" sz="quarter" idx="10"/>
          </p:nvPr>
        </p:nvSpPr>
        <p:spPr/>
        <p:txBody>
          <a:bodyPr/>
          <a:lstStyle/>
          <a:p>
            <a:fld id="{C2E06185-9DBF-4068-BFBF-5FD42C5B22F5}" type="slidenum">
              <a:rPr lang="en-IN" smtClean="0"/>
              <a:t>41</a:t>
            </a:fld>
            <a:endParaRPr lang="en-IN"/>
          </a:p>
        </p:txBody>
      </p:sp>
    </p:spTree>
    <p:extLst>
      <p:ext uri="{BB962C8B-B14F-4D97-AF65-F5344CB8AC3E}">
        <p14:creationId xmlns:p14="http://schemas.microsoft.com/office/powerpoint/2010/main" val="3771861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AB5D95-8806-4E41-B504-3138429111DC}" type="datetime1">
              <a:rPr lang="en-IN" smtClean="0"/>
              <a:t>26-02-2020</a:t>
            </a:fld>
            <a:endParaRPr lang="en-IN"/>
          </a:p>
        </p:txBody>
      </p:sp>
      <p:sp>
        <p:nvSpPr>
          <p:cNvPr id="5" name="Footer Placeholder 4"/>
          <p:cNvSpPr>
            <a:spLocks noGrp="1"/>
          </p:cNvSpPr>
          <p:nvPr>
            <p:ph type="ftr" sz="quarter" idx="11"/>
          </p:nvPr>
        </p:nvSpPr>
        <p:spPr/>
        <p:txBody>
          <a:bodyPr/>
          <a:lstStyle/>
          <a:p>
            <a:r>
              <a:rPr lang="en-IN"/>
              <a:t>Pottali Kalpana</a:t>
            </a:r>
          </a:p>
        </p:txBody>
      </p:sp>
      <p:sp>
        <p:nvSpPr>
          <p:cNvPr id="6" name="Slide Number Placeholder 5"/>
          <p:cNvSpPr>
            <a:spLocks noGrp="1"/>
          </p:cNvSpPr>
          <p:nvPr>
            <p:ph type="sldNum" sz="quarter" idx="12"/>
          </p:nvPr>
        </p:nvSpPr>
        <p:spPr/>
        <p:txBody>
          <a:bodyPr/>
          <a:lstStyle/>
          <a:p>
            <a:fld id="{A570DE72-5664-454A-8646-44002B425E13}" type="slidenum">
              <a:rPr lang="en-IN" smtClean="0"/>
              <a:t>‹#›</a:t>
            </a:fld>
            <a:endParaRPr lang="en-IN"/>
          </a:p>
        </p:txBody>
      </p:sp>
    </p:spTree>
    <p:extLst>
      <p:ext uri="{BB962C8B-B14F-4D97-AF65-F5344CB8AC3E}">
        <p14:creationId xmlns:p14="http://schemas.microsoft.com/office/powerpoint/2010/main" val="2316918400"/>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63F0A261-614D-4E0D-9464-69DDD05F0A09}" type="datetime1">
              <a:rPr lang="en-IN" smtClean="0"/>
              <a:t>26-02-2020</a:t>
            </a:fld>
            <a:endParaRPr lang="en-IN"/>
          </a:p>
        </p:txBody>
      </p:sp>
      <p:sp>
        <p:nvSpPr>
          <p:cNvPr id="5" name="Footer Placeholder 4"/>
          <p:cNvSpPr>
            <a:spLocks noGrp="1"/>
          </p:cNvSpPr>
          <p:nvPr>
            <p:ph type="ftr" sz="quarter" idx="11"/>
          </p:nvPr>
        </p:nvSpPr>
        <p:spPr/>
        <p:txBody>
          <a:bodyPr/>
          <a:lstStyle/>
          <a:p>
            <a:r>
              <a:rPr lang="en-IN"/>
              <a:t>Pottali Kalpana</a:t>
            </a:r>
          </a:p>
        </p:txBody>
      </p:sp>
      <p:sp>
        <p:nvSpPr>
          <p:cNvPr id="6" name="Slide Number Placeholder 5"/>
          <p:cNvSpPr>
            <a:spLocks noGrp="1"/>
          </p:cNvSpPr>
          <p:nvPr>
            <p:ph type="sldNum" sz="quarter" idx="12"/>
          </p:nvPr>
        </p:nvSpPr>
        <p:spPr/>
        <p:txBody>
          <a:bodyPr/>
          <a:lstStyle/>
          <a:p>
            <a:fld id="{A570DE72-5664-454A-8646-44002B425E13}" type="slidenum">
              <a:rPr lang="en-IN" smtClean="0"/>
              <a:t>‹#›</a:t>
            </a:fld>
            <a:endParaRPr lang="en-IN"/>
          </a:p>
        </p:txBody>
      </p:sp>
    </p:spTree>
    <p:extLst>
      <p:ext uri="{BB962C8B-B14F-4D97-AF65-F5344CB8AC3E}">
        <p14:creationId xmlns:p14="http://schemas.microsoft.com/office/powerpoint/2010/main" val="571343733"/>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5F317A3-FF56-4123-9BDD-6F30B6A04CAC}" type="datetime1">
              <a:rPr lang="en-IN" smtClean="0"/>
              <a:t>26-02-2020</a:t>
            </a:fld>
            <a:endParaRPr lang="en-IN"/>
          </a:p>
        </p:txBody>
      </p:sp>
      <p:sp>
        <p:nvSpPr>
          <p:cNvPr id="5" name="Footer Placeholder 4"/>
          <p:cNvSpPr>
            <a:spLocks noGrp="1"/>
          </p:cNvSpPr>
          <p:nvPr>
            <p:ph type="ftr" sz="quarter" idx="11"/>
          </p:nvPr>
        </p:nvSpPr>
        <p:spPr/>
        <p:txBody>
          <a:bodyPr/>
          <a:lstStyle/>
          <a:p>
            <a:r>
              <a:rPr lang="en-IN"/>
              <a:t>Pottali Kalpana</a:t>
            </a:r>
          </a:p>
        </p:txBody>
      </p:sp>
      <p:sp>
        <p:nvSpPr>
          <p:cNvPr id="6" name="Slide Number Placeholder 5"/>
          <p:cNvSpPr>
            <a:spLocks noGrp="1"/>
          </p:cNvSpPr>
          <p:nvPr>
            <p:ph type="sldNum" sz="quarter" idx="12"/>
          </p:nvPr>
        </p:nvSpPr>
        <p:spPr/>
        <p:txBody>
          <a:bodyPr/>
          <a:lstStyle/>
          <a:p>
            <a:fld id="{A570DE72-5664-454A-8646-44002B425E13}" type="slidenum">
              <a:rPr lang="en-IN" smtClean="0"/>
              <a:t>‹#›</a:t>
            </a:fld>
            <a:endParaRPr lang="en-IN"/>
          </a:p>
        </p:txBody>
      </p:sp>
    </p:spTree>
    <p:extLst>
      <p:ext uri="{BB962C8B-B14F-4D97-AF65-F5344CB8AC3E}">
        <p14:creationId xmlns:p14="http://schemas.microsoft.com/office/powerpoint/2010/main" val="787428287"/>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3F0A261-614D-4E0D-9464-69DDD05F0A09}" type="datetime1">
              <a:rPr lang="en-IN" smtClean="0"/>
              <a:t>26-02-2020</a:t>
            </a:fld>
            <a:endParaRPr lang="en-IN"/>
          </a:p>
        </p:txBody>
      </p:sp>
      <p:sp>
        <p:nvSpPr>
          <p:cNvPr id="6" name="Footer Placeholder 5"/>
          <p:cNvSpPr>
            <a:spLocks noGrp="1"/>
          </p:cNvSpPr>
          <p:nvPr>
            <p:ph type="ftr" sz="quarter" idx="11"/>
          </p:nvPr>
        </p:nvSpPr>
        <p:spPr/>
        <p:txBody>
          <a:bodyPr/>
          <a:lstStyle/>
          <a:p>
            <a:r>
              <a:rPr lang="en-IN"/>
              <a:t>Pottali Kalpana</a:t>
            </a:r>
          </a:p>
        </p:txBody>
      </p:sp>
      <p:sp>
        <p:nvSpPr>
          <p:cNvPr id="7" name="Slide Number Placeholder 6"/>
          <p:cNvSpPr>
            <a:spLocks noGrp="1"/>
          </p:cNvSpPr>
          <p:nvPr>
            <p:ph type="sldNum" sz="quarter" idx="12"/>
          </p:nvPr>
        </p:nvSpPr>
        <p:spPr/>
        <p:txBody>
          <a:bodyPr/>
          <a:lstStyle/>
          <a:p>
            <a:fld id="{A570DE72-5664-454A-8646-44002B425E13}" type="slidenum">
              <a:rPr lang="en-IN" smtClean="0"/>
              <a:t>‹#›</a:t>
            </a:fld>
            <a:endParaRPr lang="en-IN"/>
          </a:p>
        </p:txBody>
      </p:sp>
    </p:spTree>
    <p:extLst>
      <p:ext uri="{BB962C8B-B14F-4D97-AF65-F5344CB8AC3E}">
        <p14:creationId xmlns:p14="http://schemas.microsoft.com/office/powerpoint/2010/main" val="83587306"/>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3F0A261-614D-4E0D-9464-69DDD05F0A09}" type="datetime1">
              <a:rPr lang="en-IN" smtClean="0"/>
              <a:t>26-02-2020</a:t>
            </a:fld>
            <a:endParaRPr lang="en-IN"/>
          </a:p>
        </p:txBody>
      </p:sp>
      <p:sp>
        <p:nvSpPr>
          <p:cNvPr id="8" name="Footer Placeholder 7"/>
          <p:cNvSpPr>
            <a:spLocks noGrp="1"/>
          </p:cNvSpPr>
          <p:nvPr>
            <p:ph type="ftr" sz="quarter" idx="11"/>
          </p:nvPr>
        </p:nvSpPr>
        <p:spPr/>
        <p:txBody>
          <a:bodyPr/>
          <a:lstStyle/>
          <a:p>
            <a:r>
              <a:rPr lang="en-IN"/>
              <a:t>Pottali Kalpana</a:t>
            </a:r>
          </a:p>
        </p:txBody>
      </p:sp>
      <p:sp>
        <p:nvSpPr>
          <p:cNvPr id="9" name="Slide Number Placeholder 8"/>
          <p:cNvSpPr>
            <a:spLocks noGrp="1"/>
          </p:cNvSpPr>
          <p:nvPr>
            <p:ph type="sldNum" sz="quarter" idx="12"/>
          </p:nvPr>
        </p:nvSpPr>
        <p:spPr/>
        <p:txBody>
          <a:bodyPr/>
          <a:lstStyle/>
          <a:p>
            <a:fld id="{A570DE72-5664-454A-8646-44002B425E13}" type="slidenum">
              <a:rPr lang="en-IN" smtClean="0"/>
              <a:t>‹#›</a:t>
            </a:fld>
            <a:endParaRPr lang="en-IN"/>
          </a:p>
        </p:txBody>
      </p:sp>
    </p:spTree>
    <p:extLst>
      <p:ext uri="{BB962C8B-B14F-4D97-AF65-F5344CB8AC3E}">
        <p14:creationId xmlns:p14="http://schemas.microsoft.com/office/powerpoint/2010/main" val="501627909"/>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8C1BAF82-5D72-4101-B4D4-E4FC06A6BB78}" type="datetime1">
              <a:rPr lang="en-IN" smtClean="0"/>
              <a:t>26-02-2020</a:t>
            </a:fld>
            <a:endParaRPr lang="en-IN"/>
          </a:p>
        </p:txBody>
      </p:sp>
      <p:sp>
        <p:nvSpPr>
          <p:cNvPr id="5" name="Footer Placeholder 3"/>
          <p:cNvSpPr>
            <a:spLocks noGrp="1"/>
          </p:cNvSpPr>
          <p:nvPr>
            <p:ph type="ftr" sz="quarter" idx="11"/>
          </p:nvPr>
        </p:nvSpPr>
        <p:spPr/>
        <p:txBody>
          <a:bodyPr/>
          <a:lstStyle/>
          <a:p>
            <a:r>
              <a:rPr lang="en-IN"/>
              <a:t>Pottali Kalpana</a:t>
            </a:r>
          </a:p>
        </p:txBody>
      </p:sp>
      <p:sp>
        <p:nvSpPr>
          <p:cNvPr id="6" name="Slide Number Placeholder 4"/>
          <p:cNvSpPr>
            <a:spLocks noGrp="1"/>
          </p:cNvSpPr>
          <p:nvPr>
            <p:ph type="sldNum" sz="quarter" idx="12"/>
          </p:nvPr>
        </p:nvSpPr>
        <p:spPr/>
        <p:txBody>
          <a:bodyPr/>
          <a:lstStyle/>
          <a:p>
            <a:fld id="{A570DE72-5664-454A-8646-44002B425E13}" type="slidenum">
              <a:rPr lang="en-IN" smtClean="0"/>
              <a:t>‹#›</a:t>
            </a:fld>
            <a:endParaRPr lang="en-IN"/>
          </a:p>
        </p:txBody>
      </p:sp>
    </p:spTree>
    <p:extLst>
      <p:ext uri="{BB962C8B-B14F-4D97-AF65-F5344CB8AC3E}">
        <p14:creationId xmlns:p14="http://schemas.microsoft.com/office/powerpoint/2010/main" val="3148374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3C80D44-4778-48BB-85AD-18FCCB47A379}" type="datetime1">
              <a:rPr lang="en-IN" smtClean="0"/>
              <a:t>26-02-2020</a:t>
            </a:fld>
            <a:endParaRPr lang="en-IN"/>
          </a:p>
        </p:txBody>
      </p:sp>
      <p:sp>
        <p:nvSpPr>
          <p:cNvPr id="5" name="Footer Placeholder 2"/>
          <p:cNvSpPr>
            <a:spLocks noGrp="1"/>
          </p:cNvSpPr>
          <p:nvPr>
            <p:ph type="ftr" sz="quarter" idx="11"/>
          </p:nvPr>
        </p:nvSpPr>
        <p:spPr/>
        <p:txBody>
          <a:bodyPr/>
          <a:lstStyle/>
          <a:p>
            <a:r>
              <a:rPr lang="en-IN"/>
              <a:t>Pottali Kalpana</a:t>
            </a:r>
          </a:p>
        </p:txBody>
      </p:sp>
      <p:sp>
        <p:nvSpPr>
          <p:cNvPr id="6" name="Slide Number Placeholder 3"/>
          <p:cNvSpPr>
            <a:spLocks noGrp="1"/>
          </p:cNvSpPr>
          <p:nvPr>
            <p:ph type="sldNum" sz="quarter" idx="12"/>
          </p:nvPr>
        </p:nvSpPr>
        <p:spPr/>
        <p:txBody>
          <a:bodyPr/>
          <a:lstStyle/>
          <a:p>
            <a:fld id="{A570DE72-5664-454A-8646-44002B425E13}" type="slidenum">
              <a:rPr lang="en-IN" smtClean="0"/>
              <a:t>‹#›</a:t>
            </a:fld>
            <a:endParaRPr lang="en-IN"/>
          </a:p>
        </p:txBody>
      </p:sp>
    </p:spTree>
    <p:extLst>
      <p:ext uri="{BB962C8B-B14F-4D97-AF65-F5344CB8AC3E}">
        <p14:creationId xmlns:p14="http://schemas.microsoft.com/office/powerpoint/2010/main" val="39144312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63F0A261-614D-4E0D-9464-69DDD05F0A09}" type="datetime1">
              <a:rPr lang="en-IN" smtClean="0"/>
              <a:t>26-02-2020</a:t>
            </a:fld>
            <a:endParaRPr lang="en-IN"/>
          </a:p>
        </p:txBody>
      </p:sp>
      <p:sp>
        <p:nvSpPr>
          <p:cNvPr id="5" name="Footer Placeholder 5"/>
          <p:cNvSpPr>
            <a:spLocks noGrp="1"/>
          </p:cNvSpPr>
          <p:nvPr>
            <p:ph type="ftr" sz="quarter" idx="11"/>
          </p:nvPr>
        </p:nvSpPr>
        <p:spPr/>
        <p:txBody>
          <a:bodyPr/>
          <a:lstStyle/>
          <a:p>
            <a:r>
              <a:rPr lang="en-IN"/>
              <a:t>Pottali Kalpana</a:t>
            </a:r>
          </a:p>
        </p:txBody>
      </p:sp>
      <p:sp>
        <p:nvSpPr>
          <p:cNvPr id="6" name="Slide Number Placeholder 6"/>
          <p:cNvSpPr>
            <a:spLocks noGrp="1"/>
          </p:cNvSpPr>
          <p:nvPr>
            <p:ph type="sldNum" sz="quarter" idx="12"/>
          </p:nvPr>
        </p:nvSpPr>
        <p:spPr/>
        <p:txBody>
          <a:bodyPr/>
          <a:lstStyle/>
          <a:p>
            <a:fld id="{A570DE72-5664-454A-8646-44002B425E13}" type="slidenum">
              <a:rPr lang="en-IN" smtClean="0"/>
              <a:t>‹#›</a:t>
            </a:fld>
            <a:endParaRPr lang="en-IN"/>
          </a:p>
        </p:txBody>
      </p:sp>
    </p:spTree>
    <p:extLst>
      <p:ext uri="{BB962C8B-B14F-4D97-AF65-F5344CB8AC3E}">
        <p14:creationId xmlns:p14="http://schemas.microsoft.com/office/powerpoint/2010/main" val="3851366467"/>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7E931A5-D4FF-41EB-B5E9-1008F7855CA6}" type="datetime1">
              <a:rPr lang="en-IN" smtClean="0"/>
              <a:t>26-02-2020</a:t>
            </a:fld>
            <a:endParaRPr lang="en-IN"/>
          </a:p>
        </p:txBody>
      </p:sp>
      <p:sp>
        <p:nvSpPr>
          <p:cNvPr id="6" name="Footer Placeholder 5"/>
          <p:cNvSpPr>
            <a:spLocks noGrp="1"/>
          </p:cNvSpPr>
          <p:nvPr>
            <p:ph type="ftr" sz="quarter" idx="11"/>
          </p:nvPr>
        </p:nvSpPr>
        <p:spPr/>
        <p:txBody>
          <a:bodyPr/>
          <a:lstStyle/>
          <a:p>
            <a:r>
              <a:rPr lang="en-IN"/>
              <a:t>Pottali Kalpana</a:t>
            </a:r>
          </a:p>
        </p:txBody>
      </p:sp>
      <p:sp>
        <p:nvSpPr>
          <p:cNvPr id="7" name="Slide Number Placeholder 6"/>
          <p:cNvSpPr>
            <a:spLocks noGrp="1"/>
          </p:cNvSpPr>
          <p:nvPr>
            <p:ph type="sldNum" sz="quarter" idx="12"/>
          </p:nvPr>
        </p:nvSpPr>
        <p:spPr/>
        <p:txBody>
          <a:bodyPr/>
          <a:lstStyle/>
          <a:p>
            <a:fld id="{A570DE72-5664-454A-8646-44002B425E13}" type="slidenum">
              <a:rPr lang="en-IN" smtClean="0"/>
              <a:t>‹#›</a:t>
            </a:fld>
            <a:endParaRPr lang="en-IN"/>
          </a:p>
        </p:txBody>
      </p:sp>
    </p:spTree>
    <p:extLst>
      <p:ext uri="{BB962C8B-B14F-4D97-AF65-F5344CB8AC3E}">
        <p14:creationId xmlns:p14="http://schemas.microsoft.com/office/powerpoint/2010/main" val="3372226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79AF329-26DB-41E0-9FAE-A887F643A900}" type="datetime1">
              <a:rPr lang="en-IN" smtClean="0"/>
              <a:t>26-02-2020</a:t>
            </a:fld>
            <a:endParaRPr lang="en-IN"/>
          </a:p>
        </p:txBody>
      </p:sp>
      <p:sp>
        <p:nvSpPr>
          <p:cNvPr id="6" name="Footer Placeholder 5"/>
          <p:cNvSpPr>
            <a:spLocks noGrp="1"/>
          </p:cNvSpPr>
          <p:nvPr>
            <p:ph type="ftr" sz="quarter" idx="11"/>
          </p:nvPr>
        </p:nvSpPr>
        <p:spPr/>
        <p:txBody>
          <a:bodyPr/>
          <a:lstStyle/>
          <a:p>
            <a:r>
              <a:rPr lang="en-IN"/>
              <a:t>Pottali Kalpana</a:t>
            </a:r>
          </a:p>
        </p:txBody>
      </p:sp>
      <p:sp>
        <p:nvSpPr>
          <p:cNvPr id="7" name="Slide Number Placeholder 6"/>
          <p:cNvSpPr>
            <a:spLocks noGrp="1"/>
          </p:cNvSpPr>
          <p:nvPr>
            <p:ph type="sldNum" sz="quarter" idx="12"/>
          </p:nvPr>
        </p:nvSpPr>
        <p:spPr/>
        <p:txBody>
          <a:bodyPr/>
          <a:lstStyle/>
          <a:p>
            <a:fld id="{A570DE72-5664-454A-8646-44002B425E13}" type="slidenum">
              <a:rPr lang="en-IN" smtClean="0"/>
              <a:t>‹#›</a:t>
            </a:fld>
            <a:endParaRPr lang="en-IN"/>
          </a:p>
        </p:txBody>
      </p:sp>
    </p:spTree>
    <p:extLst>
      <p:ext uri="{BB962C8B-B14F-4D97-AF65-F5344CB8AC3E}">
        <p14:creationId xmlns:p14="http://schemas.microsoft.com/office/powerpoint/2010/main" val="1528843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04A7FD1E-8E57-48B6-8A02-E193929F1633}" type="datetime1">
              <a:rPr lang="en-IN" smtClean="0"/>
              <a:t>26-02-2020</a:t>
            </a:fld>
            <a:endParaRPr lang="en-IN"/>
          </a:p>
        </p:txBody>
      </p:sp>
      <p:sp>
        <p:nvSpPr>
          <p:cNvPr id="5" name="Footer Placeholder 4"/>
          <p:cNvSpPr>
            <a:spLocks noGrp="1"/>
          </p:cNvSpPr>
          <p:nvPr>
            <p:ph type="ftr" sz="quarter" idx="11"/>
          </p:nvPr>
        </p:nvSpPr>
        <p:spPr/>
        <p:txBody>
          <a:bodyPr/>
          <a:lstStyle/>
          <a:p>
            <a:r>
              <a:rPr lang="en-IN"/>
              <a:t>Pottali Kalpana</a:t>
            </a:r>
          </a:p>
        </p:txBody>
      </p:sp>
      <p:sp>
        <p:nvSpPr>
          <p:cNvPr id="6" name="Slide Number Placeholder 5"/>
          <p:cNvSpPr>
            <a:spLocks noGrp="1"/>
          </p:cNvSpPr>
          <p:nvPr>
            <p:ph type="sldNum" sz="quarter" idx="12"/>
          </p:nvPr>
        </p:nvSpPr>
        <p:spPr/>
        <p:txBody>
          <a:bodyPr/>
          <a:lstStyle/>
          <a:p>
            <a:fld id="{A570DE72-5664-454A-8646-44002B425E13}" type="slidenum">
              <a:rPr lang="en-IN" smtClean="0"/>
              <a:t>‹#›</a:t>
            </a:fld>
            <a:endParaRPr lang="en-IN"/>
          </a:p>
        </p:txBody>
      </p:sp>
    </p:spTree>
    <p:extLst>
      <p:ext uri="{BB962C8B-B14F-4D97-AF65-F5344CB8AC3E}">
        <p14:creationId xmlns:p14="http://schemas.microsoft.com/office/powerpoint/2010/main" val="25508484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63F0A261-614D-4E0D-9464-69DDD05F0A09}" type="datetime1">
              <a:rPr lang="en-IN" smtClean="0"/>
              <a:t>26-02-2020</a:t>
            </a:fld>
            <a:endParaRPr lang="en-IN"/>
          </a:p>
        </p:txBody>
      </p:sp>
      <p:sp>
        <p:nvSpPr>
          <p:cNvPr id="5" name="Footer Placeholder 4"/>
          <p:cNvSpPr>
            <a:spLocks noGrp="1"/>
          </p:cNvSpPr>
          <p:nvPr>
            <p:ph type="ftr" sz="quarter" idx="11"/>
          </p:nvPr>
        </p:nvSpPr>
        <p:spPr/>
        <p:txBody>
          <a:bodyPr/>
          <a:lstStyle/>
          <a:p>
            <a:r>
              <a:rPr lang="en-IN"/>
              <a:t>Pottali Kalpana</a:t>
            </a:r>
          </a:p>
        </p:txBody>
      </p:sp>
      <p:sp>
        <p:nvSpPr>
          <p:cNvPr id="6" name="Slide Number Placeholder 5"/>
          <p:cNvSpPr>
            <a:spLocks noGrp="1"/>
          </p:cNvSpPr>
          <p:nvPr>
            <p:ph type="sldNum" sz="quarter" idx="12"/>
          </p:nvPr>
        </p:nvSpPr>
        <p:spPr/>
        <p:txBody>
          <a:bodyPr/>
          <a:lstStyle/>
          <a:p>
            <a:fld id="{A570DE72-5664-454A-8646-44002B425E13}" type="slidenum">
              <a:rPr lang="en-IN" smtClean="0"/>
              <a:t>‹#›</a:t>
            </a:fld>
            <a:endParaRPr lang="en-IN"/>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927125145"/>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3F0A261-614D-4E0D-9464-69DDD05F0A09}" type="datetime1">
              <a:rPr lang="en-IN" smtClean="0"/>
              <a:t>26-02-2020</a:t>
            </a:fld>
            <a:endParaRPr lang="en-IN"/>
          </a:p>
        </p:txBody>
      </p:sp>
      <p:sp>
        <p:nvSpPr>
          <p:cNvPr id="5" name="Footer Placeholder 4"/>
          <p:cNvSpPr>
            <a:spLocks noGrp="1"/>
          </p:cNvSpPr>
          <p:nvPr>
            <p:ph type="ftr" sz="quarter" idx="11"/>
          </p:nvPr>
        </p:nvSpPr>
        <p:spPr/>
        <p:txBody>
          <a:bodyPr/>
          <a:lstStyle/>
          <a:p>
            <a:r>
              <a:rPr lang="en-IN"/>
              <a:t>Pottali Kalpana</a:t>
            </a:r>
          </a:p>
        </p:txBody>
      </p:sp>
      <p:sp>
        <p:nvSpPr>
          <p:cNvPr id="6" name="Slide Number Placeholder 5"/>
          <p:cNvSpPr>
            <a:spLocks noGrp="1"/>
          </p:cNvSpPr>
          <p:nvPr>
            <p:ph type="sldNum" sz="quarter" idx="12"/>
          </p:nvPr>
        </p:nvSpPr>
        <p:spPr/>
        <p:txBody>
          <a:bodyPr/>
          <a:lstStyle/>
          <a:p>
            <a:fld id="{A570DE72-5664-454A-8646-44002B425E13}" type="slidenum">
              <a:rPr lang="en-IN" smtClean="0"/>
              <a:t>‹#›</a:t>
            </a:fld>
            <a:endParaRPr lang="en-IN"/>
          </a:p>
        </p:txBody>
      </p:sp>
    </p:spTree>
    <p:extLst>
      <p:ext uri="{BB962C8B-B14F-4D97-AF65-F5344CB8AC3E}">
        <p14:creationId xmlns:p14="http://schemas.microsoft.com/office/powerpoint/2010/main" val="3442497505"/>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35040EC-B118-4148-AD34-DF3B745F91DF}" type="datetime1">
              <a:rPr lang="en-IN" smtClean="0"/>
              <a:t>26-02-2020</a:t>
            </a:fld>
            <a:endParaRPr lang="en-IN"/>
          </a:p>
        </p:txBody>
      </p:sp>
      <p:sp>
        <p:nvSpPr>
          <p:cNvPr id="4" name="Footer Placeholder 4"/>
          <p:cNvSpPr>
            <a:spLocks noGrp="1"/>
          </p:cNvSpPr>
          <p:nvPr>
            <p:ph type="ftr" sz="quarter" idx="11"/>
          </p:nvPr>
        </p:nvSpPr>
        <p:spPr/>
        <p:txBody>
          <a:bodyPr/>
          <a:lstStyle/>
          <a:p>
            <a:r>
              <a:rPr lang="en-IN"/>
              <a:t>Pottali Kalpana</a:t>
            </a:r>
          </a:p>
        </p:txBody>
      </p:sp>
      <p:sp>
        <p:nvSpPr>
          <p:cNvPr id="6" name="Slide Number Placeholder 5"/>
          <p:cNvSpPr>
            <a:spLocks noGrp="1"/>
          </p:cNvSpPr>
          <p:nvPr>
            <p:ph type="sldNum" sz="quarter" idx="12"/>
          </p:nvPr>
        </p:nvSpPr>
        <p:spPr/>
        <p:txBody>
          <a:bodyPr/>
          <a:lstStyle/>
          <a:p>
            <a:fld id="{A570DE72-5664-454A-8646-44002B425E13}" type="slidenum">
              <a:rPr lang="en-IN" smtClean="0"/>
              <a:t>‹#›</a:t>
            </a:fld>
            <a:endParaRPr lang="en-IN"/>
          </a:p>
        </p:txBody>
      </p:sp>
    </p:spTree>
    <p:extLst>
      <p:ext uri="{BB962C8B-B14F-4D97-AF65-F5344CB8AC3E}">
        <p14:creationId xmlns:p14="http://schemas.microsoft.com/office/powerpoint/2010/main" val="5840438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03212E1-D89B-4788-9EB0-7446DE43AC82}" type="datetime1">
              <a:rPr lang="en-IN" smtClean="0"/>
              <a:t>26-02-2020</a:t>
            </a:fld>
            <a:endParaRPr lang="en-IN"/>
          </a:p>
        </p:txBody>
      </p:sp>
      <p:sp>
        <p:nvSpPr>
          <p:cNvPr id="4" name="Footer Placeholder 4"/>
          <p:cNvSpPr>
            <a:spLocks noGrp="1"/>
          </p:cNvSpPr>
          <p:nvPr>
            <p:ph type="ftr" sz="quarter" idx="11"/>
          </p:nvPr>
        </p:nvSpPr>
        <p:spPr/>
        <p:txBody>
          <a:bodyPr/>
          <a:lstStyle/>
          <a:p>
            <a:r>
              <a:rPr lang="en-IN"/>
              <a:t>Pottali Kalpana</a:t>
            </a:r>
          </a:p>
        </p:txBody>
      </p:sp>
      <p:sp>
        <p:nvSpPr>
          <p:cNvPr id="6" name="Slide Number Placeholder 5"/>
          <p:cNvSpPr>
            <a:spLocks noGrp="1"/>
          </p:cNvSpPr>
          <p:nvPr>
            <p:ph type="sldNum" sz="quarter" idx="12"/>
          </p:nvPr>
        </p:nvSpPr>
        <p:spPr/>
        <p:txBody>
          <a:bodyPr/>
          <a:lstStyle/>
          <a:p>
            <a:fld id="{A570DE72-5664-454A-8646-44002B425E13}" type="slidenum">
              <a:rPr lang="en-IN" smtClean="0"/>
              <a:t>‹#›</a:t>
            </a:fld>
            <a:endParaRPr lang="en-IN"/>
          </a:p>
        </p:txBody>
      </p:sp>
    </p:spTree>
    <p:extLst>
      <p:ext uri="{BB962C8B-B14F-4D97-AF65-F5344CB8AC3E}">
        <p14:creationId xmlns:p14="http://schemas.microsoft.com/office/powerpoint/2010/main" val="2619811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F0A261-614D-4E0D-9464-69DDD05F0A09}" type="datetime1">
              <a:rPr lang="en-IN" smtClean="0"/>
              <a:t>26-02-2020</a:t>
            </a:fld>
            <a:endParaRPr lang="en-IN"/>
          </a:p>
        </p:txBody>
      </p:sp>
      <p:sp>
        <p:nvSpPr>
          <p:cNvPr id="5" name="Footer Placeholder 4"/>
          <p:cNvSpPr>
            <a:spLocks noGrp="1"/>
          </p:cNvSpPr>
          <p:nvPr>
            <p:ph type="ftr" sz="quarter" idx="11"/>
          </p:nvPr>
        </p:nvSpPr>
        <p:spPr/>
        <p:txBody>
          <a:bodyPr/>
          <a:lstStyle/>
          <a:p>
            <a:r>
              <a:rPr lang="en-IN"/>
              <a:t>Pottali Kalpana</a:t>
            </a:r>
          </a:p>
        </p:txBody>
      </p:sp>
      <p:sp>
        <p:nvSpPr>
          <p:cNvPr id="6" name="Slide Number Placeholder 5"/>
          <p:cNvSpPr>
            <a:spLocks noGrp="1"/>
          </p:cNvSpPr>
          <p:nvPr>
            <p:ph type="sldNum" sz="quarter" idx="12"/>
          </p:nvPr>
        </p:nvSpPr>
        <p:spPr/>
        <p:txBody>
          <a:bodyPr/>
          <a:lstStyle/>
          <a:p>
            <a:fld id="{A570DE72-5664-454A-8646-44002B425E13}" type="slidenum">
              <a:rPr lang="en-IN" smtClean="0"/>
              <a:t>‹#›</a:t>
            </a:fld>
            <a:endParaRPr lang="en-IN"/>
          </a:p>
        </p:txBody>
      </p:sp>
    </p:spTree>
    <p:extLst>
      <p:ext uri="{BB962C8B-B14F-4D97-AF65-F5344CB8AC3E}">
        <p14:creationId xmlns:p14="http://schemas.microsoft.com/office/powerpoint/2010/main" val="483221713"/>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F0A261-614D-4E0D-9464-69DDD05F0A09}" type="datetime1">
              <a:rPr lang="en-IN" smtClean="0"/>
              <a:t>26-02-2020</a:t>
            </a:fld>
            <a:endParaRPr lang="en-IN"/>
          </a:p>
        </p:txBody>
      </p:sp>
      <p:sp>
        <p:nvSpPr>
          <p:cNvPr id="5" name="Footer Placeholder 4"/>
          <p:cNvSpPr>
            <a:spLocks noGrp="1"/>
          </p:cNvSpPr>
          <p:nvPr>
            <p:ph type="ftr" sz="quarter" idx="11"/>
          </p:nvPr>
        </p:nvSpPr>
        <p:spPr/>
        <p:txBody>
          <a:bodyPr/>
          <a:lstStyle/>
          <a:p>
            <a:r>
              <a:rPr lang="en-IN"/>
              <a:t>Pottali Kalpana</a:t>
            </a:r>
          </a:p>
        </p:txBody>
      </p:sp>
      <p:sp>
        <p:nvSpPr>
          <p:cNvPr id="6" name="Slide Number Placeholder 5"/>
          <p:cNvSpPr>
            <a:spLocks noGrp="1"/>
          </p:cNvSpPr>
          <p:nvPr>
            <p:ph type="sldNum" sz="quarter" idx="12"/>
          </p:nvPr>
        </p:nvSpPr>
        <p:spPr/>
        <p:txBody>
          <a:bodyPr/>
          <a:lstStyle/>
          <a:p>
            <a:fld id="{A570DE72-5664-454A-8646-44002B425E13}" type="slidenum">
              <a:rPr lang="en-IN" smtClean="0"/>
              <a:t>‹#›</a:t>
            </a:fld>
            <a:endParaRPr lang="en-IN"/>
          </a:p>
        </p:txBody>
      </p:sp>
    </p:spTree>
    <p:extLst>
      <p:ext uri="{BB962C8B-B14F-4D97-AF65-F5344CB8AC3E}">
        <p14:creationId xmlns:p14="http://schemas.microsoft.com/office/powerpoint/2010/main" val="3596740348"/>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514351" y="2063396"/>
            <a:ext cx="7796030" cy="33111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E48046-3244-4DCE-9475-6C20CA66AE73}" type="datetime1">
              <a:rPr lang="en-IN" smtClean="0"/>
              <a:t>26-02-2020</a:t>
            </a:fld>
            <a:endParaRPr lang="en-IN"/>
          </a:p>
        </p:txBody>
      </p:sp>
      <p:sp>
        <p:nvSpPr>
          <p:cNvPr id="5" name="Footer Placeholder 4"/>
          <p:cNvSpPr>
            <a:spLocks noGrp="1"/>
          </p:cNvSpPr>
          <p:nvPr>
            <p:ph type="ftr" sz="quarter" idx="11"/>
          </p:nvPr>
        </p:nvSpPr>
        <p:spPr/>
        <p:txBody>
          <a:bodyPr/>
          <a:lstStyle/>
          <a:p>
            <a:r>
              <a:rPr lang="en-IN"/>
              <a:t>Pottali Kalpana</a:t>
            </a:r>
          </a:p>
        </p:txBody>
      </p:sp>
      <p:sp>
        <p:nvSpPr>
          <p:cNvPr id="6" name="Slide Number Placeholder 5"/>
          <p:cNvSpPr>
            <a:spLocks noGrp="1"/>
          </p:cNvSpPr>
          <p:nvPr>
            <p:ph type="sldNum" sz="quarter" idx="12"/>
          </p:nvPr>
        </p:nvSpPr>
        <p:spPr/>
        <p:txBody>
          <a:bodyPr/>
          <a:lstStyle/>
          <a:p>
            <a:fld id="{A570DE72-5664-454A-8646-44002B425E13}" type="slidenum">
              <a:rPr lang="en-IN" smtClean="0"/>
              <a:t>‹#›</a:t>
            </a:fld>
            <a:endParaRPr lang="en-IN"/>
          </a:p>
        </p:txBody>
      </p:sp>
    </p:spTree>
    <p:extLst>
      <p:ext uri="{BB962C8B-B14F-4D97-AF65-F5344CB8AC3E}">
        <p14:creationId xmlns:p14="http://schemas.microsoft.com/office/powerpoint/2010/main" val="1660833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63F0A261-614D-4E0D-9464-69DDD05F0A09}" type="datetime1">
              <a:rPr lang="en-IN" smtClean="0"/>
              <a:t>26-02-2020</a:t>
            </a:fld>
            <a:endParaRPr lang="en-IN"/>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IN"/>
              <a:t>Pottali Kalpana</a:t>
            </a:r>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A570DE72-5664-454A-8646-44002B425E13}" type="slidenum">
              <a:rPr lang="en-IN" smtClean="0"/>
              <a:t>‹#›</a:t>
            </a:fld>
            <a:endParaRPr lang="en-IN"/>
          </a:p>
        </p:txBody>
      </p:sp>
    </p:spTree>
    <p:extLst>
      <p:ext uri="{BB962C8B-B14F-4D97-AF65-F5344CB8AC3E}">
        <p14:creationId xmlns:p14="http://schemas.microsoft.com/office/powerpoint/2010/main" val="3980384015"/>
      </p:ext>
    </p:extLst>
  </p:cSld>
  <p:clrMap bg1="dk1" tx1="lt1" bg2="dk2" tx2="lt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 id="2147483949" r:id="rId8"/>
    <p:sldLayoutId id="2147483950" r:id="rId9"/>
    <p:sldLayoutId id="2147483951" r:id="rId10"/>
    <p:sldLayoutId id="2147483952" r:id="rId11"/>
    <p:sldLayoutId id="2147483953" r:id="rId12"/>
    <p:sldLayoutId id="2147483954" r:id="rId13"/>
    <p:sldLayoutId id="2147483955" r:id="rId14"/>
    <p:sldLayoutId id="2147483956" r:id="rId15"/>
    <p:sldLayoutId id="2147483957" r:id="rId16"/>
    <p:sldLayoutId id="2147483958" r:id="rId17"/>
    <p:sldLayoutId id="2147483959" r:id="rId18"/>
  </p:sldLayoutIdLst>
  <p:hf hdr="0" dt="0"/>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4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FA20C-3401-45C2-BCDD-E9F0A69CCB39}"/>
              </a:ext>
            </a:extLst>
          </p:cNvPr>
          <p:cNvSpPr>
            <a:spLocks noGrp="1"/>
          </p:cNvSpPr>
          <p:nvPr>
            <p:ph type="ctrTitle"/>
          </p:nvPr>
        </p:nvSpPr>
        <p:spPr>
          <a:xfrm>
            <a:off x="866442" y="2300748"/>
            <a:ext cx="5308216" cy="2476634"/>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pPr algn="l"/>
            <a:r>
              <a:rPr lang="en-IN" sz="6600" b="1" cap="none" dirty="0">
                <a:latin typeface="Times New Roman" panose="02020603050405020304" pitchFamily="18" charset="0"/>
                <a:cs typeface="Times New Roman" panose="02020603050405020304" pitchFamily="18" charset="0"/>
              </a:rPr>
              <a:t>POTTALI 					KALPANA</a:t>
            </a:r>
            <a:endParaRPr lang="en-IN" sz="6600" dirty="0"/>
          </a:p>
        </p:txBody>
      </p:sp>
      <p:sp>
        <p:nvSpPr>
          <p:cNvPr id="3" name="Subtitle 2">
            <a:extLst>
              <a:ext uri="{FF2B5EF4-FFF2-40B4-BE49-F238E27FC236}">
                <a16:creationId xmlns:a16="http://schemas.microsoft.com/office/drawing/2014/main" id="{F22C8E4C-95D8-4D53-B1DA-1D3CD0A4D212}"/>
              </a:ext>
            </a:extLst>
          </p:cNvPr>
          <p:cNvSpPr>
            <a:spLocks noGrp="1"/>
          </p:cNvSpPr>
          <p:nvPr>
            <p:ph type="subTitle" idx="1"/>
          </p:nvPr>
        </p:nvSpPr>
        <p:spPr>
          <a:xfrm>
            <a:off x="2567422" y="5613122"/>
            <a:ext cx="6153790" cy="492710"/>
          </a:xfrm>
        </p:spPr>
        <p:style>
          <a:lnRef idx="2">
            <a:schemeClr val="accent2">
              <a:shade val="50000"/>
            </a:schemeClr>
          </a:lnRef>
          <a:fillRef idx="1">
            <a:schemeClr val="accent2"/>
          </a:fillRef>
          <a:effectRef idx="0">
            <a:schemeClr val="accent2"/>
          </a:effectRef>
          <a:fontRef idx="minor">
            <a:schemeClr val="lt1"/>
          </a:fontRef>
        </p:style>
        <p:txBody>
          <a:bodyPr/>
          <a:lstStyle/>
          <a:p>
            <a:r>
              <a:rPr lang="en-US" b="1" dirty="0">
                <a:solidFill>
                  <a:schemeClr val="tx1"/>
                </a:solidFill>
                <a:latin typeface="Times New Roman" panose="02020603050405020304" pitchFamily="18" charset="0"/>
                <a:cs typeface="Times New Roman" panose="02020603050405020304" pitchFamily="18" charset="0"/>
              </a:rPr>
              <a:t>Presented by :- Arun Sharma</a:t>
            </a:r>
            <a:endParaRPr lang="en-IN"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25171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A127D-73B4-4C70-9CA9-D1A41F24AA73}"/>
              </a:ext>
            </a:extLst>
          </p:cNvPr>
          <p:cNvSpPr>
            <a:spLocks noGrp="1"/>
          </p:cNvSpPr>
          <p:nvPr>
            <p:ph type="title"/>
          </p:nvPr>
        </p:nvSpPr>
        <p:spPr>
          <a:xfrm>
            <a:off x="396703" y="1115516"/>
            <a:ext cx="6328561" cy="769216"/>
          </a:xfrm>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en-IN" sz="2800" b="1" cap="none" dirty="0">
                <a:latin typeface="Times New Roman" panose="02020603050405020304" pitchFamily="18" charset="0"/>
                <a:cs typeface="Times New Roman" panose="02020603050405020304" pitchFamily="18" charset="0"/>
              </a:rPr>
              <a:t>CLASSIFICATION OF RASA KALPA</a:t>
            </a:r>
          </a:p>
        </p:txBody>
      </p:sp>
      <p:sp>
        <p:nvSpPr>
          <p:cNvPr id="3" name="Content Placeholder 2">
            <a:extLst>
              <a:ext uri="{FF2B5EF4-FFF2-40B4-BE49-F238E27FC236}">
                <a16:creationId xmlns:a16="http://schemas.microsoft.com/office/drawing/2014/main" id="{C0672397-D51F-4E25-999B-EC9817EC5070}"/>
              </a:ext>
            </a:extLst>
          </p:cNvPr>
          <p:cNvSpPr>
            <a:spLocks noGrp="1"/>
          </p:cNvSpPr>
          <p:nvPr>
            <p:ph idx="1"/>
          </p:nvPr>
        </p:nvSpPr>
        <p:spPr>
          <a:xfrm>
            <a:off x="3417162" y="2579058"/>
            <a:ext cx="4631740" cy="3859796"/>
          </a:xfrm>
        </p:spPr>
        <p:style>
          <a:lnRef idx="2">
            <a:schemeClr val="accent3">
              <a:shade val="50000"/>
            </a:schemeClr>
          </a:lnRef>
          <a:fillRef idx="1">
            <a:schemeClr val="accent3"/>
          </a:fillRef>
          <a:effectRef idx="0">
            <a:schemeClr val="accent3"/>
          </a:effectRef>
          <a:fontRef idx="minor">
            <a:schemeClr val="lt1"/>
          </a:fontRef>
        </p:style>
        <p:txBody>
          <a:bodyPr>
            <a:normAutofit fontScale="77500" lnSpcReduction="20000"/>
          </a:bodyPr>
          <a:lstStyle/>
          <a:p>
            <a:pPr marL="0" indent="0">
              <a:buNone/>
            </a:pPr>
            <a:r>
              <a:rPr lang="en-IN" sz="2800" b="1" cap="none" dirty="0">
                <a:latin typeface="Times New Roman" panose="02020603050405020304" pitchFamily="18" charset="0"/>
                <a:cs typeface="Times New Roman" panose="02020603050405020304" pitchFamily="18" charset="0"/>
              </a:rPr>
              <a:t>									</a:t>
            </a:r>
            <a:r>
              <a:rPr lang="en-IN" sz="2800" b="1" cap="none" dirty="0">
                <a:solidFill>
                  <a:schemeClr val="bg1"/>
                </a:solidFill>
                <a:latin typeface="Times New Roman" panose="02020603050405020304" pitchFamily="18" charset="0"/>
                <a:cs typeface="Times New Roman" panose="02020603050405020304" pitchFamily="18" charset="0"/>
              </a:rPr>
              <a:t>RASA KALPA</a:t>
            </a:r>
          </a:p>
          <a:p>
            <a:pPr marL="0" indent="0">
              <a:buNone/>
            </a:pPr>
            <a:endParaRPr lang="en-IN" sz="2800" b="1" cap="none" dirty="0">
              <a:solidFill>
                <a:schemeClr val="bg1"/>
              </a:solidFill>
              <a:latin typeface="Times New Roman" panose="02020603050405020304" pitchFamily="18" charset="0"/>
              <a:cs typeface="Times New Roman" panose="02020603050405020304" pitchFamily="18" charset="0"/>
            </a:endParaRPr>
          </a:p>
          <a:p>
            <a:pPr marL="0" indent="0">
              <a:buNone/>
            </a:pPr>
            <a:r>
              <a:rPr lang="en-IN" sz="2800" b="1" cap="none" dirty="0">
                <a:solidFill>
                  <a:schemeClr val="bg1"/>
                </a:solidFill>
                <a:latin typeface="Times New Roman" panose="02020603050405020304" pitchFamily="18" charset="0"/>
                <a:cs typeface="Times New Roman" panose="02020603050405020304" pitchFamily="18" charset="0"/>
              </a:rPr>
              <a:t>													</a:t>
            </a:r>
            <a:r>
              <a:rPr lang="en-IN" sz="2600" b="1" cap="none" dirty="0" err="1">
                <a:solidFill>
                  <a:schemeClr val="bg1"/>
                </a:solidFill>
                <a:latin typeface="Times New Roman" panose="02020603050405020304" pitchFamily="18" charset="0"/>
                <a:cs typeface="Times New Roman" panose="02020603050405020304" pitchFamily="18" charset="0"/>
              </a:rPr>
              <a:t>Kharaliya</a:t>
            </a:r>
            <a:r>
              <a:rPr lang="en-IN" sz="2600" b="1" cap="none" dirty="0">
                <a:solidFill>
                  <a:schemeClr val="bg1"/>
                </a:solidFill>
                <a:latin typeface="Times New Roman" panose="02020603050405020304" pitchFamily="18" charset="0"/>
                <a:cs typeface="Times New Roman" panose="02020603050405020304" pitchFamily="18" charset="0"/>
              </a:rPr>
              <a:t> </a:t>
            </a:r>
          </a:p>
          <a:p>
            <a:pPr marL="0" indent="0">
              <a:buNone/>
            </a:pPr>
            <a:r>
              <a:rPr lang="en-IN" sz="2600" b="1" cap="none" dirty="0">
                <a:solidFill>
                  <a:schemeClr val="bg1"/>
                </a:solidFill>
                <a:latin typeface="Times New Roman" panose="02020603050405020304" pitchFamily="18" charset="0"/>
                <a:cs typeface="Times New Roman" panose="02020603050405020304" pitchFamily="18" charset="0"/>
              </a:rPr>
              <a:t>													</a:t>
            </a:r>
            <a:r>
              <a:rPr lang="en-IN" sz="2600" b="1" cap="none" dirty="0" err="1">
                <a:solidFill>
                  <a:schemeClr val="bg1"/>
                </a:solidFill>
                <a:latin typeface="Times New Roman" panose="02020603050405020304" pitchFamily="18" charset="0"/>
                <a:cs typeface="Times New Roman" panose="02020603050405020304" pitchFamily="18" charset="0"/>
              </a:rPr>
              <a:t>Koopipakwa</a:t>
            </a:r>
            <a:r>
              <a:rPr lang="en-IN" sz="2600" b="1" cap="none" dirty="0">
                <a:solidFill>
                  <a:schemeClr val="bg1"/>
                </a:solidFill>
                <a:latin typeface="Times New Roman" panose="02020603050405020304" pitchFamily="18" charset="0"/>
                <a:cs typeface="Times New Roman" panose="02020603050405020304" pitchFamily="18" charset="0"/>
              </a:rPr>
              <a:t> </a:t>
            </a:r>
          </a:p>
          <a:p>
            <a:pPr marL="0" indent="0">
              <a:buNone/>
            </a:pPr>
            <a:r>
              <a:rPr lang="en-IN" sz="2600" b="1" cap="none" dirty="0">
                <a:solidFill>
                  <a:schemeClr val="bg1"/>
                </a:solidFill>
                <a:latin typeface="Times New Roman" panose="02020603050405020304" pitchFamily="18" charset="0"/>
                <a:cs typeface="Times New Roman" panose="02020603050405020304" pitchFamily="18" charset="0"/>
              </a:rPr>
              <a:t>													</a:t>
            </a:r>
            <a:r>
              <a:rPr lang="en-IN" sz="2600" b="1" cap="none" dirty="0" err="1">
                <a:solidFill>
                  <a:schemeClr val="bg1"/>
                </a:solidFill>
                <a:latin typeface="Times New Roman" panose="02020603050405020304" pitchFamily="18" charset="0"/>
                <a:cs typeface="Times New Roman" panose="02020603050405020304" pitchFamily="18" charset="0"/>
              </a:rPr>
              <a:t>Parpati</a:t>
            </a:r>
            <a:r>
              <a:rPr lang="en-IN" sz="2600" b="1" cap="none" dirty="0">
                <a:solidFill>
                  <a:schemeClr val="bg1"/>
                </a:solidFill>
                <a:latin typeface="Times New Roman" panose="02020603050405020304" pitchFamily="18" charset="0"/>
                <a:cs typeface="Times New Roman" panose="02020603050405020304" pitchFamily="18" charset="0"/>
              </a:rPr>
              <a:t> </a:t>
            </a:r>
          </a:p>
          <a:p>
            <a:pPr marL="0" indent="0">
              <a:buNone/>
            </a:pPr>
            <a:r>
              <a:rPr lang="en-IN" sz="1800" b="1" cap="none" dirty="0">
                <a:solidFill>
                  <a:srgbClr val="00B050"/>
                </a:solidFill>
                <a:latin typeface="Times New Roman" panose="02020603050405020304" pitchFamily="18" charset="0"/>
                <a:cs typeface="Times New Roman" panose="02020603050405020304" pitchFamily="18" charset="0"/>
              </a:rPr>
              <a:t>													</a:t>
            </a:r>
            <a:r>
              <a:rPr lang="en-IN" sz="4300" b="1" cap="none" dirty="0" err="1">
                <a:solidFill>
                  <a:srgbClr val="00B050"/>
                </a:solidFill>
                <a:latin typeface="Times New Roman" panose="02020603050405020304" pitchFamily="18" charset="0"/>
                <a:cs typeface="Times New Roman" panose="02020603050405020304" pitchFamily="18" charset="0"/>
              </a:rPr>
              <a:t>Pottali</a:t>
            </a:r>
            <a:endParaRPr lang="en-IN" sz="1800" b="1" cap="none" dirty="0">
              <a:solidFill>
                <a:srgbClr val="00B050"/>
              </a:solidFill>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4ABFFA23-22AB-436A-B0B4-481BE557DFD2}"/>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48A694FE-032C-4F87-A776-1FE6CC192323}"/>
              </a:ext>
            </a:extLst>
          </p:cNvPr>
          <p:cNvSpPr>
            <a:spLocks noGrp="1"/>
          </p:cNvSpPr>
          <p:nvPr>
            <p:ph type="sldNum" sz="quarter" idx="12"/>
          </p:nvPr>
        </p:nvSpPr>
        <p:spPr/>
        <p:txBody>
          <a:bodyPr/>
          <a:lstStyle/>
          <a:p>
            <a:fld id="{A570DE72-5664-454A-8646-44002B425E13}" type="slidenum">
              <a:rPr lang="en-IN" smtClean="0"/>
              <a:t>2</a:t>
            </a:fld>
            <a:endParaRPr lang="en-IN"/>
          </a:p>
        </p:txBody>
      </p:sp>
      <p:cxnSp>
        <p:nvCxnSpPr>
          <p:cNvPr id="7" name="Straight Connector 6">
            <a:extLst>
              <a:ext uri="{FF2B5EF4-FFF2-40B4-BE49-F238E27FC236}">
                <a16:creationId xmlns:a16="http://schemas.microsoft.com/office/drawing/2014/main" id="{96571118-96A6-400E-9B30-D31372194197}"/>
              </a:ext>
            </a:extLst>
          </p:cNvPr>
          <p:cNvCxnSpPr>
            <a:cxnSpLocks/>
          </p:cNvCxnSpPr>
          <p:nvPr/>
        </p:nvCxnSpPr>
        <p:spPr>
          <a:xfrm>
            <a:off x="4154258" y="3392129"/>
            <a:ext cx="0" cy="2507227"/>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Arrow Connector 8">
            <a:extLst>
              <a:ext uri="{FF2B5EF4-FFF2-40B4-BE49-F238E27FC236}">
                <a16:creationId xmlns:a16="http://schemas.microsoft.com/office/drawing/2014/main" id="{30D3F6EF-3BFC-4DF2-8408-0DF44D233776}"/>
              </a:ext>
            </a:extLst>
          </p:cNvPr>
          <p:cNvCxnSpPr/>
          <p:nvPr/>
        </p:nvCxnSpPr>
        <p:spPr>
          <a:xfrm>
            <a:off x="4183753" y="4080383"/>
            <a:ext cx="1066678"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1" name="Straight Arrow Connector 10">
            <a:extLst>
              <a:ext uri="{FF2B5EF4-FFF2-40B4-BE49-F238E27FC236}">
                <a16:creationId xmlns:a16="http://schemas.microsoft.com/office/drawing/2014/main" id="{BC4361D8-4F4E-43AE-802A-1E4B98512DB4}"/>
              </a:ext>
            </a:extLst>
          </p:cNvPr>
          <p:cNvCxnSpPr/>
          <p:nvPr/>
        </p:nvCxnSpPr>
        <p:spPr>
          <a:xfrm>
            <a:off x="4154260" y="4699821"/>
            <a:ext cx="1106007"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5" name="Straight Arrow Connector 14">
            <a:extLst>
              <a:ext uri="{FF2B5EF4-FFF2-40B4-BE49-F238E27FC236}">
                <a16:creationId xmlns:a16="http://schemas.microsoft.com/office/drawing/2014/main" id="{5681FA7D-FE41-46D0-8383-FE44BE69B2B6}"/>
              </a:ext>
            </a:extLst>
          </p:cNvPr>
          <p:cNvCxnSpPr/>
          <p:nvPr/>
        </p:nvCxnSpPr>
        <p:spPr>
          <a:xfrm>
            <a:off x="4144424" y="5299588"/>
            <a:ext cx="1106007"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7" name="Straight Arrow Connector 16">
            <a:extLst>
              <a:ext uri="{FF2B5EF4-FFF2-40B4-BE49-F238E27FC236}">
                <a16:creationId xmlns:a16="http://schemas.microsoft.com/office/drawing/2014/main" id="{A8194B76-753E-44F0-8593-B46591C87EBE}"/>
              </a:ext>
            </a:extLst>
          </p:cNvPr>
          <p:cNvCxnSpPr/>
          <p:nvPr/>
        </p:nvCxnSpPr>
        <p:spPr>
          <a:xfrm>
            <a:off x="4154260" y="5899362"/>
            <a:ext cx="1106007"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8" name="Rectangle 7">
            <a:extLst>
              <a:ext uri="{FF2B5EF4-FFF2-40B4-BE49-F238E27FC236}">
                <a16:creationId xmlns:a16="http://schemas.microsoft.com/office/drawing/2014/main" id="{7518BF0E-A4A5-454E-818C-51C67BBFDE2C}"/>
              </a:ext>
            </a:extLst>
          </p:cNvPr>
          <p:cNvSpPr/>
          <p:nvPr/>
        </p:nvSpPr>
        <p:spPr>
          <a:xfrm>
            <a:off x="1764022" y="2068198"/>
            <a:ext cx="4040530" cy="369332"/>
          </a:xfrm>
          <a:prstGeom prst="rect">
            <a:avLst/>
          </a:prstGeom>
        </p:spPr>
        <p:txBody>
          <a:bodyPr wrap="none">
            <a:spAutoFit/>
          </a:bodyPr>
          <a:lstStyle/>
          <a:p>
            <a:r>
              <a:rPr lang="en-IN" b="1" dirty="0">
                <a:latin typeface="Times New Roman" panose="02020603050405020304" pitchFamily="18" charset="0"/>
                <a:cs typeface="Times New Roman" panose="02020603050405020304" pitchFamily="18" charset="0"/>
              </a:rPr>
              <a:t>On the basis of Method Of Preparation</a:t>
            </a:r>
            <a:endParaRPr lang="en-IN" dirty="0"/>
          </a:p>
        </p:txBody>
      </p:sp>
    </p:spTree>
    <p:extLst>
      <p:ext uri="{BB962C8B-B14F-4D97-AF65-F5344CB8AC3E}">
        <p14:creationId xmlns:p14="http://schemas.microsoft.com/office/powerpoint/2010/main" val="2332649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CFAD0-7583-48F5-B45F-1567E34CA946}"/>
              </a:ext>
            </a:extLst>
          </p:cNvPr>
          <p:cNvSpPr>
            <a:spLocks noGrp="1"/>
          </p:cNvSpPr>
          <p:nvPr>
            <p:ph type="title"/>
          </p:nvPr>
        </p:nvSpPr>
        <p:spPr>
          <a:xfrm>
            <a:off x="2378486" y="734911"/>
            <a:ext cx="3205317" cy="744618"/>
          </a:xfrm>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hi-IN" sz="3200" b="1" dirty="0">
                <a:solidFill>
                  <a:schemeClr val="tx1"/>
                </a:solidFill>
                <a:latin typeface="Kokila" panose="020B0604020202020204" pitchFamily="34" charset="0"/>
                <a:cs typeface="Kokila" panose="020B0604020202020204" pitchFamily="34" charset="0"/>
              </a:rPr>
              <a:t>पोट्टली  </a:t>
            </a:r>
            <a:endParaRPr lang="en-IN" sz="3200" b="1" dirty="0">
              <a:solidFill>
                <a:schemeClr val="tx1"/>
              </a:solidFill>
              <a:latin typeface="Kokila" panose="020B0604020202020204" pitchFamily="34" charset="0"/>
              <a:cs typeface="Kokila" panose="020B0604020202020204" pitchFamily="34" charset="0"/>
            </a:endParaRPr>
          </a:p>
        </p:txBody>
      </p:sp>
      <p:sp>
        <p:nvSpPr>
          <p:cNvPr id="3" name="Content Placeholder 2">
            <a:extLst>
              <a:ext uri="{FF2B5EF4-FFF2-40B4-BE49-F238E27FC236}">
                <a16:creationId xmlns:a16="http://schemas.microsoft.com/office/drawing/2014/main" id="{3CEF0107-205A-466F-B657-51D0A040FF26}"/>
              </a:ext>
            </a:extLst>
          </p:cNvPr>
          <p:cNvSpPr>
            <a:spLocks noGrp="1"/>
          </p:cNvSpPr>
          <p:nvPr>
            <p:ph sz="quarter" idx="13"/>
          </p:nvPr>
        </p:nvSpPr>
        <p:spPr>
          <a:xfrm>
            <a:off x="196644" y="1550401"/>
            <a:ext cx="8516859" cy="4827638"/>
          </a:xfrm>
        </p:spPr>
        <p:style>
          <a:lnRef idx="2">
            <a:schemeClr val="accent3">
              <a:shade val="50000"/>
            </a:schemeClr>
          </a:lnRef>
          <a:fillRef idx="1">
            <a:schemeClr val="accent3"/>
          </a:fillRef>
          <a:effectRef idx="0">
            <a:schemeClr val="accent3"/>
          </a:effectRef>
          <a:fontRef idx="minor">
            <a:schemeClr val="lt1"/>
          </a:fontRef>
        </p:style>
        <p:txBody>
          <a:bodyPr>
            <a:normAutofit fontScale="92500" lnSpcReduction="10000"/>
          </a:bodyPr>
          <a:lstStyle/>
          <a:p>
            <a:pPr indent="0">
              <a:lnSpc>
                <a:spcPct val="100000"/>
              </a:lnSpc>
              <a:spcBef>
                <a:spcPts val="0"/>
              </a:spcBef>
            </a:pPr>
            <a:endParaRPr lang="en-US" sz="2800" b="1" dirty="0">
              <a:solidFill>
                <a:srgbClr val="00B050"/>
              </a:solidFill>
              <a:latin typeface="Kokila" panose="020B0604020202020204" pitchFamily="34" charset="0"/>
              <a:cs typeface="Kokila" panose="020B0604020202020204" pitchFamily="34" charset="0"/>
            </a:endParaRPr>
          </a:p>
          <a:p>
            <a:pPr indent="0">
              <a:lnSpc>
                <a:spcPct val="100000"/>
              </a:lnSpc>
              <a:spcBef>
                <a:spcPts val="0"/>
              </a:spcBef>
            </a:pPr>
            <a:r>
              <a:rPr lang="hi-IN" sz="3600" b="1" dirty="0">
                <a:solidFill>
                  <a:srgbClr val="00B050"/>
                </a:solidFill>
                <a:latin typeface="Kokila" panose="020B0604020202020204" pitchFamily="34" charset="0"/>
                <a:cs typeface="Kokila" panose="020B0604020202020204" pitchFamily="34" charset="0"/>
              </a:rPr>
              <a:t> </a:t>
            </a:r>
            <a:r>
              <a:rPr lang="hi-IN" sz="2800" b="1" dirty="0">
                <a:solidFill>
                  <a:srgbClr val="00B050"/>
                </a:solidFill>
                <a:latin typeface="Kokila" panose="020B0604020202020204" pitchFamily="34" charset="0"/>
                <a:cs typeface="Kokila" panose="020B0604020202020204" pitchFamily="34" charset="0"/>
              </a:rPr>
              <a:t>पुट</a:t>
            </a:r>
            <a:r>
              <a:rPr lang="en-US" sz="2800" b="1" dirty="0">
                <a:solidFill>
                  <a:srgbClr val="00B050"/>
                </a:solidFill>
                <a:latin typeface="Kokila" panose="020B0604020202020204" pitchFamily="34" charset="0"/>
                <a:cs typeface="Kokila" panose="020B0604020202020204" pitchFamily="34" charset="0"/>
              </a:rPr>
              <a:t>        </a:t>
            </a:r>
            <a:r>
              <a:rPr lang="hi-IN" sz="2800" b="1" dirty="0">
                <a:solidFill>
                  <a:srgbClr val="00B050"/>
                </a:solidFill>
                <a:latin typeface="Kokila" panose="020B0604020202020204" pitchFamily="34" charset="0"/>
                <a:cs typeface="Kokila" panose="020B0604020202020204" pitchFamily="34" charset="0"/>
              </a:rPr>
              <a:t>पोट </a:t>
            </a:r>
            <a:r>
              <a:rPr lang="en-US" sz="2800" b="1" dirty="0">
                <a:solidFill>
                  <a:srgbClr val="00B050"/>
                </a:solidFill>
                <a:latin typeface="Kokila" panose="020B0604020202020204" pitchFamily="34" charset="0"/>
                <a:cs typeface="Kokila" panose="020B0604020202020204" pitchFamily="34" charset="0"/>
              </a:rPr>
              <a:t>      </a:t>
            </a:r>
            <a:r>
              <a:rPr lang="hi-IN" sz="2800" b="1" dirty="0">
                <a:solidFill>
                  <a:srgbClr val="00B050"/>
                </a:solidFill>
                <a:latin typeface="Kokila" panose="020B0604020202020204" pitchFamily="34" charset="0"/>
                <a:cs typeface="Kokila" panose="020B0604020202020204" pitchFamily="34" charset="0"/>
              </a:rPr>
              <a:t>पोट्टली </a:t>
            </a:r>
            <a:r>
              <a:rPr lang="en-US" sz="2800" b="1" dirty="0">
                <a:solidFill>
                  <a:srgbClr val="00B050"/>
                </a:solidFill>
                <a:latin typeface="Kokila" panose="020B0604020202020204" pitchFamily="34" charset="0"/>
                <a:cs typeface="Kokila" panose="020B0604020202020204" pitchFamily="34" charset="0"/>
              </a:rPr>
              <a:t> </a:t>
            </a:r>
            <a:r>
              <a:rPr lang="hi-IN" sz="2800" b="1" dirty="0">
                <a:solidFill>
                  <a:srgbClr val="00B050"/>
                </a:solidFill>
                <a:latin typeface="Kokila" panose="020B0604020202020204" pitchFamily="34" charset="0"/>
                <a:cs typeface="Kokila" panose="020B0604020202020204" pitchFamily="34" charset="0"/>
              </a:rPr>
              <a:t>=</a:t>
            </a:r>
            <a:r>
              <a:rPr lang="en-US" sz="2800" b="1" dirty="0">
                <a:solidFill>
                  <a:srgbClr val="00B050"/>
                </a:solidFill>
                <a:latin typeface="Kokila" panose="020B0604020202020204" pitchFamily="34" charset="0"/>
                <a:cs typeface="Kokila" panose="020B0604020202020204" pitchFamily="34" charset="0"/>
              </a:rPr>
              <a:t>  </a:t>
            </a:r>
            <a:r>
              <a:rPr lang="hi-IN" sz="2800" b="1" dirty="0">
                <a:solidFill>
                  <a:srgbClr val="00B050"/>
                </a:solidFill>
                <a:latin typeface="Kokila" panose="020B0604020202020204" pitchFamily="34" charset="0"/>
                <a:cs typeface="Kokila" panose="020B0604020202020204" pitchFamily="34" charset="0"/>
              </a:rPr>
              <a:t>संश्लेष =</a:t>
            </a:r>
            <a:r>
              <a:rPr lang="en-US" sz="3600" b="1" cap="none" dirty="0">
                <a:latin typeface="Times New Roman" panose="02020603050405020304" pitchFamily="18" charset="0"/>
                <a:cs typeface="Kokila" panose="020B0604020202020204" pitchFamily="34" charset="0"/>
              </a:rPr>
              <a:t>    </a:t>
            </a:r>
            <a:r>
              <a:rPr lang="en-US" sz="2800" b="1" cap="none" dirty="0">
                <a:latin typeface="Times New Roman" panose="02020603050405020304" pitchFamily="18" charset="0"/>
                <a:cs typeface="Kokila" panose="020B0604020202020204" pitchFamily="34" charset="0"/>
              </a:rPr>
              <a:t>To Adhere,</a:t>
            </a:r>
            <a:r>
              <a:rPr lang="en-IN" sz="2800" b="1" cap="none" dirty="0">
                <a:latin typeface="Times New Roman" panose="02020603050405020304" pitchFamily="18" charset="0"/>
                <a:cs typeface="Times New Roman" panose="02020603050405020304" pitchFamily="18" charset="0"/>
              </a:rPr>
              <a:t> </a:t>
            </a:r>
          </a:p>
          <a:p>
            <a:pPr indent="0" algn="ctr">
              <a:lnSpc>
                <a:spcPct val="100000"/>
              </a:lnSpc>
              <a:spcBef>
                <a:spcPts val="0"/>
              </a:spcBef>
              <a:buNone/>
            </a:pPr>
            <a:r>
              <a:rPr lang="en-IN" sz="2800" b="1" cap="none" dirty="0">
                <a:latin typeface="Times New Roman" panose="02020603050405020304" pitchFamily="18" charset="0"/>
                <a:cs typeface="Times New Roman" panose="02020603050405020304" pitchFamily="18" charset="0"/>
              </a:rPr>
              <a:t>                                 To Give Support</a:t>
            </a:r>
          </a:p>
          <a:p>
            <a:pPr indent="0" algn="ctr">
              <a:lnSpc>
                <a:spcPct val="100000"/>
              </a:lnSpc>
              <a:spcBef>
                <a:spcPts val="0"/>
              </a:spcBef>
              <a:buNone/>
            </a:pPr>
            <a:r>
              <a:rPr lang="en-IN" sz="2800" b="1" cap="none" dirty="0">
                <a:latin typeface="Times New Roman" panose="02020603050405020304" pitchFamily="18" charset="0"/>
                <a:cs typeface="Times New Roman" panose="02020603050405020304" pitchFamily="18" charset="0"/>
              </a:rPr>
              <a:t>                              To Keep Intact</a:t>
            </a:r>
            <a:endParaRPr lang="en-US" sz="2800" b="1" cap="none" dirty="0">
              <a:latin typeface="Times New Roman" panose="02020603050405020304" pitchFamily="18" charset="0"/>
              <a:cs typeface="Kokila" panose="020B0604020202020204" pitchFamily="34" charset="0"/>
            </a:endParaRPr>
          </a:p>
          <a:p>
            <a:pPr indent="0">
              <a:lnSpc>
                <a:spcPct val="100000"/>
              </a:lnSpc>
              <a:spcBef>
                <a:spcPts val="0"/>
              </a:spcBef>
            </a:pPr>
            <a:endParaRPr lang="en-US" sz="3600" b="1" dirty="0">
              <a:solidFill>
                <a:srgbClr val="00B050"/>
              </a:solidFill>
              <a:latin typeface="Kokila" panose="020B0604020202020204" pitchFamily="34" charset="0"/>
              <a:cs typeface="Kokila" panose="020B0604020202020204" pitchFamily="34" charset="0"/>
            </a:endParaRPr>
          </a:p>
          <a:p>
            <a:pPr indent="0">
              <a:lnSpc>
                <a:spcPct val="100000"/>
              </a:lnSpc>
              <a:spcBef>
                <a:spcPts val="0"/>
              </a:spcBef>
            </a:pPr>
            <a:r>
              <a:rPr lang="en-US" sz="3600" b="1" dirty="0">
                <a:solidFill>
                  <a:srgbClr val="00B050"/>
                </a:solidFill>
                <a:latin typeface="Kokila" panose="020B0604020202020204" pitchFamily="34" charset="0"/>
                <a:cs typeface="Kokila" panose="020B0604020202020204" pitchFamily="34" charset="0"/>
              </a:rPr>
              <a:t>  </a:t>
            </a:r>
            <a:r>
              <a:rPr lang="hi-IN" sz="2800" b="1" dirty="0">
                <a:solidFill>
                  <a:srgbClr val="00B050"/>
                </a:solidFill>
                <a:latin typeface="Kokila" panose="020B0604020202020204" pitchFamily="34" charset="0"/>
                <a:cs typeface="Kokila" panose="020B0604020202020204" pitchFamily="34" charset="0"/>
              </a:rPr>
              <a:t>पोट्टली</a:t>
            </a:r>
            <a:r>
              <a:rPr lang="en-US" sz="2800" b="1" dirty="0">
                <a:solidFill>
                  <a:srgbClr val="00B050"/>
                </a:solidFill>
                <a:latin typeface="Kokila" panose="020B0604020202020204" pitchFamily="34" charset="0"/>
                <a:cs typeface="Kokila" panose="020B0604020202020204" pitchFamily="34" charset="0"/>
              </a:rPr>
              <a:t> 	  </a:t>
            </a:r>
            <a:r>
              <a:rPr lang="hi-IN" sz="2800" b="1" dirty="0">
                <a:solidFill>
                  <a:srgbClr val="00B050"/>
                </a:solidFill>
                <a:latin typeface="Kokila" panose="020B0604020202020204" pitchFamily="34" charset="0"/>
                <a:cs typeface="Kokila" panose="020B0604020202020204" pitchFamily="34" charset="0"/>
              </a:rPr>
              <a:t>“ पोटेन संश्लेषेण लीयते इति ”</a:t>
            </a:r>
            <a:endParaRPr lang="en-US" sz="3200" b="1" dirty="0">
              <a:solidFill>
                <a:srgbClr val="00B050"/>
              </a:solidFill>
              <a:latin typeface="Kokila" panose="020B0604020202020204" pitchFamily="34" charset="0"/>
              <a:cs typeface="Kokila" panose="020B0604020202020204" pitchFamily="34" charset="0"/>
            </a:endParaRPr>
          </a:p>
          <a:p>
            <a:pPr indent="0">
              <a:lnSpc>
                <a:spcPct val="100000"/>
              </a:lnSpc>
              <a:spcBef>
                <a:spcPts val="0"/>
              </a:spcBef>
              <a:buNone/>
            </a:pPr>
            <a:endParaRPr lang="en-US" sz="3600" b="1" dirty="0">
              <a:solidFill>
                <a:srgbClr val="00B050"/>
              </a:solidFill>
              <a:latin typeface="Kokila" panose="020B0604020202020204" pitchFamily="34" charset="0"/>
              <a:cs typeface="Kokila" panose="020B0604020202020204" pitchFamily="34" charset="0"/>
            </a:endParaRPr>
          </a:p>
          <a:p>
            <a:pPr indent="0">
              <a:lnSpc>
                <a:spcPct val="100000"/>
              </a:lnSpc>
              <a:spcBef>
                <a:spcPts val="0"/>
              </a:spcBef>
            </a:pPr>
            <a:r>
              <a:rPr lang="en-US" sz="3200" b="1" dirty="0">
                <a:solidFill>
                  <a:srgbClr val="00B050"/>
                </a:solidFill>
                <a:latin typeface="Kokila" panose="020B0604020202020204" pitchFamily="34" charset="0"/>
                <a:cs typeface="Kokila" panose="020B0604020202020204" pitchFamily="34" charset="0"/>
              </a:rPr>
              <a:t>  </a:t>
            </a:r>
            <a:r>
              <a:rPr lang="hi-IN" sz="2800" b="1" dirty="0">
                <a:solidFill>
                  <a:srgbClr val="00B050"/>
                </a:solidFill>
                <a:latin typeface="Kokila" panose="020B0604020202020204" pitchFamily="34" charset="0"/>
                <a:cs typeface="Kokila" panose="020B0604020202020204" pitchFamily="34" charset="0"/>
              </a:rPr>
              <a:t>विस्तारितस्य  वस्तुन: अल्पो भवनं पोट्टम् ।</a:t>
            </a:r>
          </a:p>
          <a:p>
            <a:pPr marL="0" indent="0">
              <a:lnSpc>
                <a:spcPct val="100000"/>
              </a:lnSpc>
              <a:spcBef>
                <a:spcPts val="0"/>
              </a:spcBef>
              <a:buNone/>
            </a:pPr>
            <a:r>
              <a:rPr lang="hi-IN" sz="2800" b="1" dirty="0">
                <a:solidFill>
                  <a:srgbClr val="00B050"/>
                </a:solidFill>
                <a:latin typeface="Kokila" panose="020B0604020202020204" pitchFamily="34" charset="0"/>
                <a:cs typeface="Kokila" panose="020B0604020202020204" pitchFamily="34" charset="0"/>
              </a:rPr>
              <a:t>       </a:t>
            </a:r>
            <a:r>
              <a:rPr lang="en-US" sz="2800" b="1" dirty="0">
                <a:solidFill>
                  <a:srgbClr val="00B050"/>
                </a:solidFill>
                <a:latin typeface="Kokila" panose="020B0604020202020204" pitchFamily="34" charset="0"/>
                <a:cs typeface="Kokila" panose="020B0604020202020204" pitchFamily="34" charset="0"/>
              </a:rPr>
              <a:t>		</a:t>
            </a:r>
            <a:r>
              <a:rPr lang="hi-IN" sz="2800" b="1" dirty="0">
                <a:solidFill>
                  <a:srgbClr val="00B050"/>
                </a:solidFill>
                <a:latin typeface="Kokila" panose="020B0604020202020204" pitchFamily="34" charset="0"/>
                <a:cs typeface="Kokila" panose="020B0604020202020204" pitchFamily="34" charset="0"/>
              </a:rPr>
              <a:t>पोट्टलाति गृह्याती इति पोट्टली॥</a:t>
            </a:r>
            <a:endParaRPr lang="en-US" sz="2800" b="1" dirty="0">
              <a:solidFill>
                <a:srgbClr val="00B050"/>
              </a:solidFill>
              <a:latin typeface="Kokila" panose="020B0604020202020204" pitchFamily="34" charset="0"/>
              <a:cs typeface="Kokila" panose="020B0604020202020204" pitchFamily="34" charset="0"/>
            </a:endParaRPr>
          </a:p>
          <a:p>
            <a:pPr marL="0" indent="0">
              <a:lnSpc>
                <a:spcPct val="100000"/>
              </a:lnSpc>
              <a:spcBef>
                <a:spcPts val="0"/>
              </a:spcBef>
              <a:buNone/>
            </a:pPr>
            <a:endParaRPr lang="en-US" sz="2800" b="1" dirty="0">
              <a:solidFill>
                <a:srgbClr val="00B050"/>
              </a:solidFill>
              <a:latin typeface="Kokila" panose="020B0604020202020204" pitchFamily="34" charset="0"/>
              <a:cs typeface="Kokila" panose="020B0604020202020204" pitchFamily="34" charset="0"/>
            </a:endParaRPr>
          </a:p>
          <a:p>
            <a:pPr marL="0" indent="0">
              <a:lnSpc>
                <a:spcPct val="100000"/>
              </a:lnSpc>
              <a:spcBef>
                <a:spcPts val="0"/>
              </a:spcBef>
              <a:buNone/>
            </a:pPr>
            <a:r>
              <a:rPr lang="en-IN" b="1" dirty="0">
                <a:solidFill>
                  <a:srgbClr val="FF0000"/>
                </a:solidFill>
                <a:latin typeface="Times New Roman" panose="02020603050405020304" pitchFamily="18" charset="0"/>
                <a:cs typeface="Times New Roman" panose="02020603050405020304" pitchFamily="18" charset="0"/>
              </a:rPr>
              <a:t>DEFINITION:</a:t>
            </a:r>
            <a:r>
              <a:rPr lang="en-IN" dirty="0">
                <a:latin typeface="Times New Roman" panose="02020603050405020304" pitchFamily="18" charset="0"/>
                <a:cs typeface="Times New Roman" panose="02020603050405020304" pitchFamily="18" charset="0"/>
              </a:rPr>
              <a:t> </a:t>
            </a:r>
            <a:r>
              <a:rPr lang="en-IN" sz="2400" cap="none" dirty="0" err="1">
                <a:solidFill>
                  <a:schemeClr val="bg1"/>
                </a:solidFill>
                <a:latin typeface="Times New Roman" panose="02020603050405020304" pitchFamily="18" charset="0"/>
                <a:cs typeface="Times New Roman" panose="02020603050405020304" pitchFamily="18" charset="0"/>
              </a:rPr>
              <a:t>Pottali</a:t>
            </a:r>
            <a:r>
              <a:rPr lang="en-IN" sz="2400" cap="none" dirty="0">
                <a:solidFill>
                  <a:schemeClr val="bg1"/>
                </a:solidFill>
                <a:latin typeface="Times New Roman" panose="02020603050405020304" pitchFamily="18" charset="0"/>
                <a:cs typeface="Times New Roman" panose="02020603050405020304" pitchFamily="18" charset="0"/>
              </a:rPr>
              <a:t> can be defined as to </a:t>
            </a:r>
            <a:r>
              <a:rPr lang="en-IN" sz="2400" b="1" cap="none" dirty="0">
                <a:solidFill>
                  <a:srgbClr val="0070C0"/>
                </a:solidFill>
                <a:latin typeface="Times New Roman" panose="02020603050405020304" pitchFamily="18" charset="0"/>
                <a:cs typeface="Times New Roman" panose="02020603050405020304" pitchFamily="18" charset="0"/>
              </a:rPr>
              <a:t>collect scattered material in to a compact dosage form </a:t>
            </a:r>
            <a:r>
              <a:rPr lang="en-IN" sz="2400" cap="none" dirty="0">
                <a:solidFill>
                  <a:schemeClr val="bg1"/>
                </a:solidFill>
                <a:latin typeface="Times New Roman" panose="02020603050405020304" pitchFamily="18" charset="0"/>
                <a:cs typeface="Times New Roman" panose="02020603050405020304" pitchFamily="18" charset="0"/>
              </a:rPr>
              <a:t>to ensure </a:t>
            </a:r>
            <a:r>
              <a:rPr lang="en-IN" sz="2400" b="1" cap="none" dirty="0">
                <a:solidFill>
                  <a:srgbClr val="0070C0"/>
                </a:solidFill>
                <a:latin typeface="Times New Roman" panose="02020603050405020304" pitchFamily="18" charset="0"/>
                <a:cs typeface="Times New Roman" panose="02020603050405020304" pitchFamily="18" charset="0"/>
              </a:rPr>
              <a:t>long shelf life </a:t>
            </a:r>
            <a:r>
              <a:rPr lang="en-IN" sz="2400" cap="none" dirty="0">
                <a:solidFill>
                  <a:schemeClr val="bg1"/>
                </a:solidFill>
                <a:latin typeface="Times New Roman" panose="02020603050405020304" pitchFamily="18" charset="0"/>
                <a:cs typeface="Times New Roman" panose="02020603050405020304" pitchFamily="18" charset="0"/>
              </a:rPr>
              <a:t>and </a:t>
            </a:r>
            <a:r>
              <a:rPr lang="en-IN" sz="2400" b="1" cap="none" dirty="0">
                <a:solidFill>
                  <a:srgbClr val="0070C0"/>
                </a:solidFill>
                <a:latin typeface="Times New Roman" panose="02020603050405020304" pitchFamily="18" charset="0"/>
                <a:cs typeface="Times New Roman" panose="02020603050405020304" pitchFamily="18" charset="0"/>
              </a:rPr>
              <a:t>usability.</a:t>
            </a:r>
            <a:endParaRPr lang="en-IN" sz="2800" b="1" cap="none" dirty="0">
              <a:solidFill>
                <a:srgbClr val="0070C0"/>
              </a:solidFill>
              <a:latin typeface="Times New Roman" panose="02020603050405020304" pitchFamily="18" charset="0"/>
              <a:cs typeface="Times New Roman" panose="02020603050405020304" pitchFamily="18" charset="0"/>
            </a:endParaRPr>
          </a:p>
          <a:p>
            <a:pPr marL="0" indent="0">
              <a:lnSpc>
                <a:spcPct val="100000"/>
              </a:lnSpc>
              <a:spcBef>
                <a:spcPts val="0"/>
              </a:spcBef>
              <a:buNone/>
            </a:pPr>
            <a:endParaRPr lang="en-IN" sz="2800" b="1" dirty="0">
              <a:solidFill>
                <a:srgbClr val="00B050"/>
              </a:solidFill>
              <a:latin typeface="Kokila" panose="020B0604020202020204" pitchFamily="34" charset="0"/>
              <a:cs typeface="Kokila" panose="020B0604020202020204" pitchFamily="34" charset="0"/>
            </a:endParaRPr>
          </a:p>
        </p:txBody>
      </p:sp>
      <p:sp>
        <p:nvSpPr>
          <p:cNvPr id="8" name="Footer Placeholder 7">
            <a:extLst>
              <a:ext uri="{FF2B5EF4-FFF2-40B4-BE49-F238E27FC236}">
                <a16:creationId xmlns:a16="http://schemas.microsoft.com/office/drawing/2014/main" id="{C703F4E4-F309-4BEF-B188-133EAE59CAAA}"/>
              </a:ext>
            </a:extLst>
          </p:cNvPr>
          <p:cNvSpPr>
            <a:spLocks noGrp="1"/>
          </p:cNvSpPr>
          <p:nvPr>
            <p:ph type="ftr" sz="quarter" idx="11"/>
          </p:nvPr>
        </p:nvSpPr>
        <p:spPr/>
        <p:txBody>
          <a:bodyPr/>
          <a:lstStyle/>
          <a:p>
            <a:r>
              <a:rPr lang="en-IN"/>
              <a:t>Pottali Kalpana</a:t>
            </a:r>
          </a:p>
        </p:txBody>
      </p:sp>
      <p:sp>
        <p:nvSpPr>
          <p:cNvPr id="9" name="Slide Number Placeholder 8">
            <a:extLst>
              <a:ext uri="{FF2B5EF4-FFF2-40B4-BE49-F238E27FC236}">
                <a16:creationId xmlns:a16="http://schemas.microsoft.com/office/drawing/2014/main" id="{278F2663-F5DF-4E2B-AAD1-C7650AFCB9E8}"/>
              </a:ext>
            </a:extLst>
          </p:cNvPr>
          <p:cNvSpPr>
            <a:spLocks noGrp="1"/>
          </p:cNvSpPr>
          <p:nvPr>
            <p:ph type="sldNum" sz="quarter" idx="12"/>
          </p:nvPr>
        </p:nvSpPr>
        <p:spPr/>
        <p:txBody>
          <a:bodyPr/>
          <a:lstStyle/>
          <a:p>
            <a:fld id="{A570DE72-5664-454A-8646-44002B425E13}" type="slidenum">
              <a:rPr lang="en-IN" smtClean="0"/>
              <a:t>3</a:t>
            </a:fld>
            <a:endParaRPr lang="en-IN"/>
          </a:p>
        </p:txBody>
      </p:sp>
      <p:pic>
        <p:nvPicPr>
          <p:cNvPr id="4" name="Picture 3">
            <a:extLst>
              <a:ext uri="{FF2B5EF4-FFF2-40B4-BE49-F238E27FC236}">
                <a16:creationId xmlns:a16="http://schemas.microsoft.com/office/drawing/2014/main" id="{4E9BB0F7-209F-43C0-9F7C-F4197BCFA6EB}"/>
              </a:ext>
            </a:extLst>
          </p:cNvPr>
          <p:cNvPicPr/>
          <p:nvPr/>
        </p:nvPicPr>
        <p:blipFill rotWithShape="1">
          <a:blip r:embed="rId3">
            <a:extLst>
              <a:ext uri="{28A0092B-C50C-407E-A947-70E740481C1C}">
                <a14:useLocalDpi xmlns:a14="http://schemas.microsoft.com/office/drawing/2010/main" val="0"/>
              </a:ext>
            </a:extLst>
          </a:blip>
          <a:srcRect l="70378" t="4354" r="3784" b="24386"/>
          <a:stretch/>
        </p:blipFill>
        <p:spPr bwMode="auto">
          <a:xfrm>
            <a:off x="5948851" y="3244555"/>
            <a:ext cx="2214381" cy="206304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53640926-AAD7-44D8-BBD7-CCE9431645EC}">
              <a14:shadowObscured xmlns:a14="http://schemas.microsoft.com/office/drawing/2010/main"/>
            </a:ext>
          </a:extLst>
        </p:spPr>
      </p:pic>
      <p:sp>
        <p:nvSpPr>
          <p:cNvPr id="5" name="Arrow: Right 4">
            <a:extLst>
              <a:ext uri="{FF2B5EF4-FFF2-40B4-BE49-F238E27FC236}">
                <a16:creationId xmlns:a16="http://schemas.microsoft.com/office/drawing/2014/main" id="{6CBB3119-24BF-4B57-9E12-7413B3B11C3E}"/>
              </a:ext>
            </a:extLst>
          </p:cNvPr>
          <p:cNvSpPr/>
          <p:nvPr/>
        </p:nvSpPr>
        <p:spPr>
          <a:xfrm>
            <a:off x="2255582" y="2138882"/>
            <a:ext cx="245807" cy="589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Arrow: Right 5">
            <a:extLst>
              <a:ext uri="{FF2B5EF4-FFF2-40B4-BE49-F238E27FC236}">
                <a16:creationId xmlns:a16="http://schemas.microsoft.com/office/drawing/2014/main" id="{C8DFE5C5-1236-410D-A993-4F2EB3002717}"/>
              </a:ext>
            </a:extLst>
          </p:cNvPr>
          <p:cNvSpPr/>
          <p:nvPr/>
        </p:nvSpPr>
        <p:spPr>
          <a:xfrm>
            <a:off x="1428747" y="2165738"/>
            <a:ext cx="245807" cy="589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Arrow: Right 6">
            <a:extLst>
              <a:ext uri="{FF2B5EF4-FFF2-40B4-BE49-F238E27FC236}">
                <a16:creationId xmlns:a16="http://schemas.microsoft.com/office/drawing/2014/main" id="{9120EDDB-CB31-4C6D-B696-2494699B699A}"/>
              </a:ext>
            </a:extLst>
          </p:cNvPr>
          <p:cNvSpPr/>
          <p:nvPr/>
        </p:nvSpPr>
        <p:spPr>
          <a:xfrm>
            <a:off x="1861361" y="3695196"/>
            <a:ext cx="245807" cy="589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566099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BE017E-6FC7-4711-8802-F663DF01364C}"/>
              </a:ext>
            </a:extLst>
          </p:cNvPr>
          <p:cNvSpPr>
            <a:spLocks noGrp="1"/>
          </p:cNvSpPr>
          <p:nvPr>
            <p:ph idx="1"/>
          </p:nvPr>
        </p:nvSpPr>
        <p:spPr>
          <a:xfrm>
            <a:off x="186813" y="2729085"/>
            <a:ext cx="8821224" cy="3667433"/>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pPr algn="just"/>
            <a:r>
              <a:rPr lang="en-IN" sz="2400" b="1" cap="none" dirty="0">
                <a:solidFill>
                  <a:schemeClr val="bg1"/>
                </a:solidFill>
                <a:latin typeface="Times New Roman" panose="02020603050405020304" pitchFamily="18" charset="0"/>
                <a:cs typeface="Times New Roman" panose="02020603050405020304" pitchFamily="18" charset="0"/>
              </a:rPr>
              <a:t>Vedic Literature = No </a:t>
            </a:r>
            <a:r>
              <a:rPr lang="en-IN" sz="2400" b="1" cap="none" dirty="0" err="1">
                <a:solidFill>
                  <a:schemeClr val="bg1"/>
                </a:solidFill>
                <a:latin typeface="Times New Roman" panose="02020603050405020304" pitchFamily="18" charset="0"/>
                <a:cs typeface="Times New Roman" panose="02020603050405020304" pitchFamily="18" charset="0"/>
              </a:rPr>
              <a:t>Referance</a:t>
            </a:r>
            <a:endParaRPr lang="en-IN" sz="2400" cap="none" dirty="0">
              <a:solidFill>
                <a:schemeClr val="bg1"/>
              </a:solidFill>
              <a:latin typeface="Times New Roman" panose="02020603050405020304" pitchFamily="18" charset="0"/>
              <a:cs typeface="Times New Roman" panose="02020603050405020304" pitchFamily="18" charset="0"/>
            </a:endParaRPr>
          </a:p>
          <a:p>
            <a:pPr algn="just"/>
            <a:r>
              <a:rPr lang="en-IN" sz="2400" b="1" i="1" cap="none" dirty="0" err="1">
                <a:solidFill>
                  <a:schemeClr val="bg1"/>
                </a:solidFill>
                <a:latin typeface="Times New Roman" panose="02020603050405020304" pitchFamily="18" charset="0"/>
                <a:cs typeface="Times New Roman" panose="02020603050405020304" pitchFamily="18" charset="0"/>
              </a:rPr>
              <a:t>Brihatrayee</a:t>
            </a:r>
            <a:r>
              <a:rPr lang="en-IN" sz="2400" b="1" i="1" cap="none" dirty="0">
                <a:solidFill>
                  <a:schemeClr val="bg1"/>
                </a:solidFill>
                <a:latin typeface="Times New Roman" panose="02020603050405020304" pitchFamily="18" charset="0"/>
                <a:cs typeface="Times New Roman" panose="02020603050405020304" pitchFamily="18" charset="0"/>
              </a:rPr>
              <a:t> = </a:t>
            </a:r>
            <a:r>
              <a:rPr lang="en-IN" sz="2400" cap="none" dirty="0">
                <a:solidFill>
                  <a:schemeClr val="bg1"/>
                </a:solidFill>
                <a:latin typeface="Times New Roman" panose="02020603050405020304" pitchFamily="18" charset="0"/>
                <a:cs typeface="Times New Roman" panose="02020603050405020304" pitchFamily="18" charset="0"/>
              </a:rPr>
              <a:t> </a:t>
            </a:r>
            <a:r>
              <a:rPr lang="en-IN" sz="2400" i="1" cap="none" dirty="0">
                <a:solidFill>
                  <a:schemeClr val="bg1"/>
                </a:solidFill>
                <a:latin typeface="Times New Roman" panose="02020603050405020304" pitchFamily="18" charset="0"/>
                <a:cs typeface="Times New Roman" panose="02020603050405020304" pitchFamily="18" charset="0"/>
              </a:rPr>
              <a:t>POTTALI = </a:t>
            </a:r>
            <a:r>
              <a:rPr lang="en-IN" sz="2400" i="1" cap="none" dirty="0" err="1">
                <a:solidFill>
                  <a:schemeClr val="bg1"/>
                </a:solidFill>
                <a:latin typeface="Times New Roman" panose="02020603050405020304" pitchFamily="18" charset="0"/>
                <a:cs typeface="Times New Roman" panose="02020603050405020304" pitchFamily="18" charset="0"/>
              </a:rPr>
              <a:t>swedana</a:t>
            </a:r>
            <a:r>
              <a:rPr lang="en-IN" sz="2400" i="1" cap="none" dirty="0">
                <a:solidFill>
                  <a:schemeClr val="bg1"/>
                </a:solidFill>
                <a:latin typeface="Times New Roman" panose="02020603050405020304" pitchFamily="18" charset="0"/>
                <a:cs typeface="Times New Roman" panose="02020603050405020304" pitchFamily="18" charset="0"/>
              </a:rPr>
              <a:t>, </a:t>
            </a:r>
            <a:r>
              <a:rPr lang="en-IN" sz="2400" i="1" cap="none" dirty="0" err="1">
                <a:solidFill>
                  <a:schemeClr val="bg1"/>
                </a:solidFill>
                <a:latin typeface="Times New Roman" panose="02020603050405020304" pitchFamily="18" charset="0"/>
                <a:cs typeface="Times New Roman" panose="02020603050405020304" pitchFamily="18" charset="0"/>
              </a:rPr>
              <a:t>avapeedana</a:t>
            </a:r>
            <a:r>
              <a:rPr lang="en-IN" sz="2400" i="1" cap="none" dirty="0">
                <a:solidFill>
                  <a:schemeClr val="bg1"/>
                </a:solidFill>
                <a:latin typeface="Times New Roman" panose="02020603050405020304" pitchFamily="18" charset="0"/>
                <a:cs typeface="Times New Roman" panose="02020603050405020304" pitchFamily="18" charset="0"/>
              </a:rPr>
              <a:t> </a:t>
            </a:r>
            <a:r>
              <a:rPr lang="en-IN" sz="2400" i="1" cap="none" dirty="0" err="1">
                <a:solidFill>
                  <a:schemeClr val="bg1"/>
                </a:solidFill>
                <a:latin typeface="Times New Roman" panose="02020603050405020304" pitchFamily="18" charset="0"/>
                <a:cs typeface="Times New Roman" panose="02020603050405020304" pitchFamily="18" charset="0"/>
              </a:rPr>
              <a:t>nasya</a:t>
            </a:r>
            <a:r>
              <a:rPr lang="en-IN" sz="2400" i="1" cap="none" dirty="0">
                <a:solidFill>
                  <a:schemeClr val="bg1"/>
                </a:solidFill>
                <a:latin typeface="Times New Roman" panose="02020603050405020304" pitchFamily="18" charset="0"/>
                <a:cs typeface="Times New Roman" panose="02020603050405020304" pitchFamily="18" charset="0"/>
              </a:rPr>
              <a:t>, </a:t>
            </a:r>
            <a:r>
              <a:rPr lang="en-IN" sz="2400" cap="none" dirty="0">
                <a:solidFill>
                  <a:schemeClr val="bg1"/>
                </a:solidFill>
                <a:latin typeface="Times New Roman" panose="02020603050405020304" pitchFamily="18" charset="0"/>
                <a:cs typeface="Times New Roman" panose="02020603050405020304" pitchFamily="18" charset="0"/>
              </a:rPr>
              <a:t>etc.</a:t>
            </a:r>
          </a:p>
          <a:p>
            <a:pPr algn="just"/>
            <a:r>
              <a:rPr lang="en-IN" sz="2400" cap="none" dirty="0">
                <a:solidFill>
                  <a:schemeClr val="bg1"/>
                </a:solidFill>
                <a:latin typeface="Times New Roman" panose="02020603050405020304" pitchFamily="18" charset="0"/>
                <a:cs typeface="Times New Roman" panose="02020603050405020304" pitchFamily="18" charset="0"/>
              </a:rPr>
              <a:t> But no reference for </a:t>
            </a:r>
            <a:r>
              <a:rPr lang="en-IN" sz="2400" i="1" cap="none" dirty="0">
                <a:solidFill>
                  <a:schemeClr val="bg1"/>
                </a:solidFill>
                <a:latin typeface="Times New Roman" panose="02020603050405020304" pitchFamily="18" charset="0"/>
                <a:cs typeface="Times New Roman" panose="02020603050405020304" pitchFamily="18" charset="0"/>
              </a:rPr>
              <a:t>POTTALI Kalpana  </a:t>
            </a:r>
            <a:r>
              <a:rPr lang="en-IN" sz="2400" cap="none" dirty="0">
                <a:solidFill>
                  <a:schemeClr val="bg1"/>
                </a:solidFill>
                <a:latin typeface="Times New Roman" panose="02020603050405020304" pitchFamily="18" charset="0"/>
                <a:cs typeface="Times New Roman" panose="02020603050405020304" pitchFamily="18" charset="0"/>
              </a:rPr>
              <a:t>preparations.</a:t>
            </a:r>
          </a:p>
          <a:p>
            <a:pPr algn="just"/>
            <a:r>
              <a:rPr lang="en-IN" sz="2400" b="1" cap="none" dirty="0">
                <a:solidFill>
                  <a:schemeClr val="bg1"/>
                </a:solidFill>
                <a:latin typeface="Times New Roman" panose="02020603050405020304" pitchFamily="18" charset="0"/>
                <a:cs typeface="Times New Roman" panose="02020603050405020304" pitchFamily="18" charset="0"/>
              </a:rPr>
              <a:t>First Reference</a:t>
            </a:r>
            <a:r>
              <a:rPr lang="en-IN" sz="2400" cap="none" dirty="0">
                <a:solidFill>
                  <a:schemeClr val="bg1"/>
                </a:solidFill>
                <a:latin typeface="Times New Roman" panose="02020603050405020304" pitchFamily="18" charset="0"/>
                <a:cs typeface="Times New Roman" panose="02020603050405020304" pitchFamily="18" charset="0"/>
              </a:rPr>
              <a:t> = </a:t>
            </a:r>
            <a:r>
              <a:rPr lang="en-IN" sz="2400" b="1" i="1" cap="none" dirty="0">
                <a:solidFill>
                  <a:srgbClr val="0070C0"/>
                </a:solidFill>
                <a:latin typeface="Times New Roman" panose="02020603050405020304" pitchFamily="18" charset="0"/>
                <a:cs typeface="Times New Roman" panose="02020603050405020304" pitchFamily="18" charset="0"/>
              </a:rPr>
              <a:t>12th century  in Rasa </a:t>
            </a:r>
            <a:r>
              <a:rPr lang="en-IN" sz="2400" b="1" i="1" cap="none" dirty="0" err="1">
                <a:solidFill>
                  <a:srgbClr val="0070C0"/>
                </a:solidFill>
                <a:latin typeface="Times New Roman" panose="02020603050405020304" pitchFamily="18" charset="0"/>
                <a:cs typeface="Times New Roman" panose="02020603050405020304" pitchFamily="18" charset="0"/>
              </a:rPr>
              <a:t>Ratnakara</a:t>
            </a:r>
            <a:r>
              <a:rPr lang="en-IN" sz="2400" i="1" cap="none" dirty="0">
                <a:solidFill>
                  <a:schemeClr val="bg1"/>
                </a:solidFill>
                <a:latin typeface="Times New Roman" panose="02020603050405020304" pitchFamily="18" charset="0"/>
                <a:cs typeface="Times New Roman" panose="02020603050405020304" pitchFamily="18" charset="0"/>
              </a:rPr>
              <a:t> </a:t>
            </a:r>
            <a:r>
              <a:rPr lang="en-IN" sz="2400" cap="none" dirty="0">
                <a:solidFill>
                  <a:schemeClr val="bg1"/>
                </a:solidFill>
                <a:latin typeface="Times New Roman" panose="02020603050405020304" pitchFamily="18" charset="0"/>
                <a:cs typeface="Times New Roman" panose="02020603050405020304" pitchFamily="18" charset="0"/>
              </a:rPr>
              <a:t>and explained under </a:t>
            </a:r>
            <a:r>
              <a:rPr lang="en-IN" sz="2400" b="1" i="1" cap="none" dirty="0">
                <a:solidFill>
                  <a:srgbClr val="0070C0"/>
                </a:solidFill>
                <a:latin typeface="Times New Roman" panose="02020603050405020304" pitchFamily="18" charset="0"/>
                <a:cs typeface="Times New Roman" panose="02020603050405020304" pitchFamily="18" charset="0"/>
              </a:rPr>
              <a:t>PUTAPAKA VIDHI</a:t>
            </a:r>
          </a:p>
          <a:p>
            <a:pPr algn="just"/>
            <a:r>
              <a:rPr lang="en-IN" sz="2400" b="1" cap="none" dirty="0">
                <a:solidFill>
                  <a:schemeClr val="bg1"/>
                </a:solidFill>
                <a:latin typeface="Times New Roman" panose="02020603050405020304" pitchFamily="18" charset="0"/>
                <a:cs typeface="Times New Roman" panose="02020603050405020304" pitchFamily="18" charset="0"/>
              </a:rPr>
              <a:t>13th century = </a:t>
            </a:r>
            <a:r>
              <a:rPr lang="en-IN" sz="2400" b="1" i="1" cap="none" dirty="0">
                <a:solidFill>
                  <a:srgbClr val="0070C0"/>
                </a:solidFill>
                <a:latin typeface="Times New Roman" panose="02020603050405020304" pitchFamily="18" charset="0"/>
                <a:cs typeface="Times New Roman" panose="02020603050405020304" pitchFamily="18" charset="0"/>
              </a:rPr>
              <a:t>Rasa </a:t>
            </a:r>
            <a:r>
              <a:rPr lang="en-IN" sz="2400" b="1" i="1" cap="none" dirty="0" err="1">
                <a:solidFill>
                  <a:srgbClr val="0070C0"/>
                </a:solidFill>
                <a:latin typeface="Times New Roman" panose="02020603050405020304" pitchFamily="18" charset="0"/>
                <a:cs typeface="Times New Roman" panose="02020603050405020304" pitchFamily="18" charset="0"/>
              </a:rPr>
              <a:t>Prakasa</a:t>
            </a:r>
            <a:r>
              <a:rPr lang="en-IN" sz="2400" b="1" i="1" cap="none" dirty="0">
                <a:solidFill>
                  <a:srgbClr val="0070C0"/>
                </a:solidFill>
                <a:latin typeface="Times New Roman" panose="02020603050405020304" pitchFamily="18" charset="0"/>
                <a:cs typeface="Times New Roman" panose="02020603050405020304" pitchFamily="18" charset="0"/>
              </a:rPr>
              <a:t> </a:t>
            </a:r>
            <a:r>
              <a:rPr lang="en-IN" sz="2400" b="1" i="1" cap="none" dirty="0" err="1">
                <a:solidFill>
                  <a:srgbClr val="0070C0"/>
                </a:solidFill>
                <a:latin typeface="Times New Roman" panose="02020603050405020304" pitchFamily="18" charset="0"/>
                <a:cs typeface="Times New Roman" panose="02020603050405020304" pitchFamily="18" charset="0"/>
              </a:rPr>
              <a:t>Sudhakara</a:t>
            </a:r>
            <a:r>
              <a:rPr lang="en-IN" sz="2400" b="1" i="1" cap="none" dirty="0">
                <a:solidFill>
                  <a:srgbClr val="0070C0"/>
                </a:solidFill>
                <a:latin typeface="Times New Roman" panose="02020603050405020304" pitchFamily="18" charset="0"/>
                <a:cs typeface="Times New Roman" panose="02020603050405020304" pitchFamily="18" charset="0"/>
              </a:rPr>
              <a:t> </a:t>
            </a:r>
            <a:r>
              <a:rPr lang="en-IN" sz="2400" b="1" i="1" cap="none" dirty="0">
                <a:solidFill>
                  <a:schemeClr val="bg1"/>
                </a:solidFill>
                <a:latin typeface="Times New Roman" panose="02020603050405020304" pitchFamily="18" charset="0"/>
                <a:cs typeface="Times New Roman" panose="02020603050405020304" pitchFamily="18" charset="0"/>
              </a:rPr>
              <a:t>= </a:t>
            </a:r>
            <a:r>
              <a:rPr lang="en-IN" sz="2400" cap="none" dirty="0">
                <a:solidFill>
                  <a:schemeClr val="bg1"/>
                </a:solidFill>
                <a:latin typeface="Times New Roman" panose="02020603050405020304" pitchFamily="18" charset="0"/>
                <a:cs typeface="Times New Roman" panose="02020603050405020304" pitchFamily="18" charset="0"/>
              </a:rPr>
              <a:t>Preparation of </a:t>
            </a:r>
            <a:r>
              <a:rPr lang="en-IN" sz="2400" i="1" cap="none" dirty="0" err="1">
                <a:solidFill>
                  <a:schemeClr val="bg1"/>
                </a:solidFill>
                <a:latin typeface="Times New Roman" panose="02020603050405020304" pitchFamily="18" charset="0"/>
                <a:cs typeface="Times New Roman" panose="02020603050405020304" pitchFamily="18" charset="0"/>
              </a:rPr>
              <a:t>pottali</a:t>
            </a:r>
            <a:r>
              <a:rPr lang="en-IN" sz="2400" i="1" cap="none" dirty="0">
                <a:solidFill>
                  <a:schemeClr val="bg1"/>
                </a:solidFill>
                <a:latin typeface="Times New Roman" panose="02020603050405020304" pitchFamily="18" charset="0"/>
                <a:cs typeface="Times New Roman" panose="02020603050405020304" pitchFamily="18" charset="0"/>
              </a:rPr>
              <a:t> </a:t>
            </a:r>
            <a:r>
              <a:rPr lang="en-IN" sz="2400" i="1" cap="none" dirty="0" err="1">
                <a:solidFill>
                  <a:schemeClr val="bg1"/>
                </a:solidFill>
                <a:latin typeface="Times New Roman" panose="02020603050405020304" pitchFamily="18" charset="0"/>
                <a:cs typeface="Times New Roman" panose="02020603050405020304" pitchFamily="18" charset="0"/>
              </a:rPr>
              <a:t>kalpana</a:t>
            </a:r>
            <a:r>
              <a:rPr lang="en-IN" sz="2400" i="1" cap="none" dirty="0">
                <a:solidFill>
                  <a:schemeClr val="bg1"/>
                </a:solidFill>
                <a:latin typeface="Times New Roman" panose="02020603050405020304" pitchFamily="18" charset="0"/>
                <a:cs typeface="Times New Roman" panose="02020603050405020304" pitchFamily="18" charset="0"/>
              </a:rPr>
              <a:t> </a:t>
            </a:r>
            <a:r>
              <a:rPr lang="en-IN" sz="2400" cap="none" dirty="0">
                <a:solidFill>
                  <a:schemeClr val="bg1"/>
                </a:solidFill>
                <a:latin typeface="Times New Roman" panose="02020603050405020304" pitchFamily="18" charset="0"/>
                <a:cs typeface="Times New Roman" panose="02020603050405020304" pitchFamily="18" charset="0"/>
              </a:rPr>
              <a:t>by </a:t>
            </a:r>
            <a:r>
              <a:rPr lang="en-IN" sz="2400" b="1" i="1" cap="none" dirty="0" err="1">
                <a:solidFill>
                  <a:srgbClr val="0070C0"/>
                </a:solidFill>
                <a:latin typeface="Times New Roman" panose="02020603050405020304" pitchFamily="18" charset="0"/>
                <a:cs typeface="Times New Roman" panose="02020603050405020304" pitchFamily="18" charset="0"/>
              </a:rPr>
              <a:t>Gandhaka</a:t>
            </a:r>
            <a:r>
              <a:rPr lang="en-IN" sz="2400" b="1" i="1" cap="none" dirty="0">
                <a:solidFill>
                  <a:srgbClr val="0070C0"/>
                </a:solidFill>
                <a:latin typeface="Times New Roman" panose="02020603050405020304" pitchFamily="18" charset="0"/>
                <a:cs typeface="Times New Roman" panose="02020603050405020304" pitchFamily="18" charset="0"/>
              </a:rPr>
              <a:t> Drava </a:t>
            </a:r>
            <a:r>
              <a:rPr lang="en-IN" sz="2400" b="1" i="1" cap="none" dirty="0" err="1">
                <a:solidFill>
                  <a:srgbClr val="0070C0"/>
                </a:solidFill>
                <a:latin typeface="Times New Roman" panose="02020603050405020304" pitchFamily="18" charset="0"/>
                <a:cs typeface="Times New Roman" panose="02020603050405020304" pitchFamily="18" charset="0"/>
              </a:rPr>
              <a:t>Paka</a:t>
            </a:r>
            <a:r>
              <a:rPr lang="en-IN" sz="2400" b="1" i="1" cap="none" dirty="0">
                <a:solidFill>
                  <a:srgbClr val="0070C0"/>
                </a:solidFill>
                <a:latin typeface="Times New Roman" panose="02020603050405020304" pitchFamily="18" charset="0"/>
                <a:cs typeface="Times New Roman" panose="02020603050405020304" pitchFamily="18" charset="0"/>
              </a:rPr>
              <a:t> </a:t>
            </a:r>
            <a:r>
              <a:rPr lang="en-IN" sz="2400" cap="none" dirty="0">
                <a:solidFill>
                  <a:schemeClr val="bg1"/>
                </a:solidFill>
                <a:latin typeface="Times New Roman" panose="02020603050405020304" pitchFamily="18" charset="0"/>
                <a:cs typeface="Times New Roman" panose="02020603050405020304" pitchFamily="18" charset="0"/>
              </a:rPr>
              <a:t>in the context of </a:t>
            </a:r>
            <a:r>
              <a:rPr lang="en-IN" sz="2400" i="1" cap="none" dirty="0">
                <a:solidFill>
                  <a:schemeClr val="bg1"/>
                </a:solidFill>
                <a:latin typeface="Times New Roman" panose="02020603050405020304" pitchFamily="18" charset="0"/>
                <a:cs typeface="Times New Roman" panose="02020603050405020304" pitchFamily="18" charset="0"/>
              </a:rPr>
              <a:t>VAJRA POTTALI</a:t>
            </a:r>
            <a:r>
              <a:rPr lang="en-IN" sz="2400" cap="none" dirty="0">
                <a:solidFill>
                  <a:schemeClr val="bg1"/>
                </a:solidFill>
                <a:latin typeface="Times New Roman" panose="02020603050405020304" pitchFamily="18" charset="0"/>
                <a:cs typeface="Times New Roman" panose="02020603050405020304" pitchFamily="18" charset="0"/>
              </a:rPr>
              <a:t>.</a:t>
            </a:r>
            <a:endParaRPr lang="en-IN" sz="2400" b="1" cap="none" dirty="0">
              <a:solidFill>
                <a:schemeClr val="bg1"/>
              </a:solidFill>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F9D5858D-0D9A-44FA-A4ED-8A41A1444BDC}"/>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98546CD7-FEF7-44A2-BD9C-F57CDC94F553}"/>
              </a:ext>
            </a:extLst>
          </p:cNvPr>
          <p:cNvSpPr>
            <a:spLocks noGrp="1"/>
          </p:cNvSpPr>
          <p:nvPr>
            <p:ph type="sldNum" sz="quarter" idx="12"/>
          </p:nvPr>
        </p:nvSpPr>
        <p:spPr/>
        <p:txBody>
          <a:bodyPr/>
          <a:lstStyle/>
          <a:p>
            <a:fld id="{A570DE72-5664-454A-8646-44002B425E13}" type="slidenum">
              <a:rPr lang="en-IN" smtClean="0"/>
              <a:t>4</a:t>
            </a:fld>
            <a:endParaRPr lang="en-IN"/>
          </a:p>
        </p:txBody>
      </p:sp>
      <p:pic>
        <p:nvPicPr>
          <p:cNvPr id="10" name="Picture 9">
            <a:extLst>
              <a:ext uri="{FF2B5EF4-FFF2-40B4-BE49-F238E27FC236}">
                <a16:creationId xmlns:a16="http://schemas.microsoft.com/office/drawing/2014/main" id="{DB0A52DF-4DB9-41A3-B395-787AD79545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963" y="138799"/>
            <a:ext cx="4918128" cy="2397923"/>
          </a:xfrm>
          <a:prstGeom prst="ellipse">
            <a:avLst/>
          </a:prstGeom>
          <a:ln>
            <a:noFill/>
          </a:ln>
          <a:effectLst>
            <a:softEdge rad="112500"/>
          </a:effectLst>
        </p:spPr>
      </p:pic>
    </p:spTree>
    <p:extLst>
      <p:ext uri="{BB962C8B-B14F-4D97-AF65-F5344CB8AC3E}">
        <p14:creationId xmlns:p14="http://schemas.microsoft.com/office/powerpoint/2010/main" val="31762899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C2B964-79FF-44DF-BD35-74C1D7A61CDB}"/>
              </a:ext>
            </a:extLst>
          </p:cNvPr>
          <p:cNvSpPr>
            <a:spLocks noGrp="1"/>
          </p:cNvSpPr>
          <p:nvPr>
            <p:ph idx="1"/>
          </p:nvPr>
        </p:nvSpPr>
        <p:spPr>
          <a:xfrm>
            <a:off x="135962" y="3046622"/>
            <a:ext cx="8840889" cy="2260977"/>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pPr algn="just"/>
            <a:r>
              <a:rPr lang="en-IN" b="1" cap="none" dirty="0">
                <a:solidFill>
                  <a:schemeClr val="bg1"/>
                </a:solidFill>
                <a:latin typeface="Times New Roman" panose="02020603050405020304" pitchFamily="18" charset="0"/>
                <a:cs typeface="Times New Roman" panose="02020603050405020304" pitchFamily="18" charset="0"/>
              </a:rPr>
              <a:t>18</a:t>
            </a:r>
            <a:r>
              <a:rPr lang="en-IN" b="1" cap="none" baseline="30000" dirty="0">
                <a:solidFill>
                  <a:schemeClr val="bg1"/>
                </a:solidFill>
                <a:latin typeface="Times New Roman" panose="02020603050405020304" pitchFamily="18" charset="0"/>
                <a:cs typeface="Times New Roman" panose="02020603050405020304" pitchFamily="18" charset="0"/>
              </a:rPr>
              <a:t>th</a:t>
            </a:r>
            <a:r>
              <a:rPr lang="en-IN" b="1" cap="none" dirty="0">
                <a:solidFill>
                  <a:schemeClr val="bg1"/>
                </a:solidFill>
                <a:latin typeface="Times New Roman" panose="02020603050405020304" pitchFamily="18" charset="0"/>
                <a:cs typeface="Times New Roman" panose="02020603050405020304" pitchFamily="18" charset="0"/>
              </a:rPr>
              <a:t> </a:t>
            </a:r>
            <a:r>
              <a:rPr lang="en-IN" b="1" cap="none" dirty="0" err="1">
                <a:solidFill>
                  <a:schemeClr val="bg1"/>
                </a:solidFill>
                <a:latin typeface="Times New Roman" panose="02020603050405020304" pitchFamily="18" charset="0"/>
                <a:cs typeface="Times New Roman" panose="02020603050405020304" pitchFamily="18" charset="0"/>
              </a:rPr>
              <a:t>centuary</a:t>
            </a:r>
            <a:r>
              <a:rPr lang="en-IN" b="1" cap="none" dirty="0">
                <a:solidFill>
                  <a:schemeClr val="bg1"/>
                </a:solidFill>
                <a:latin typeface="Times New Roman" panose="02020603050405020304" pitchFamily="18" charset="0"/>
                <a:cs typeface="Times New Roman" panose="02020603050405020304" pitchFamily="18" charset="0"/>
              </a:rPr>
              <a:t> = </a:t>
            </a:r>
            <a:r>
              <a:rPr lang="en-IN" b="1" cap="none" dirty="0" err="1">
                <a:solidFill>
                  <a:schemeClr val="bg1"/>
                </a:solidFill>
                <a:latin typeface="Times New Roman" panose="02020603050405020304" pitchFamily="18" charset="0"/>
                <a:cs typeface="Times New Roman" panose="02020603050405020304" pitchFamily="18" charset="0"/>
              </a:rPr>
              <a:t>Yogaratnakara</a:t>
            </a:r>
            <a:r>
              <a:rPr lang="en-IN" cap="none" dirty="0">
                <a:solidFill>
                  <a:schemeClr val="bg1"/>
                </a:solidFill>
                <a:latin typeface="Times New Roman" panose="02020603050405020304" pitchFamily="18" charset="0"/>
                <a:cs typeface="Times New Roman" panose="02020603050405020304" pitchFamily="18" charset="0"/>
              </a:rPr>
              <a:t> = </a:t>
            </a:r>
            <a:r>
              <a:rPr lang="en-IN" b="1" cap="none" dirty="0" err="1">
                <a:solidFill>
                  <a:srgbClr val="0070C0"/>
                </a:solidFill>
                <a:latin typeface="Times New Roman" panose="02020603050405020304" pitchFamily="18" charset="0"/>
                <a:cs typeface="Times New Roman" panose="02020603050405020304" pitchFamily="18" charset="0"/>
              </a:rPr>
              <a:t>Gandhaka</a:t>
            </a:r>
            <a:r>
              <a:rPr lang="en-IN" b="1" cap="none" dirty="0">
                <a:solidFill>
                  <a:srgbClr val="0070C0"/>
                </a:solidFill>
                <a:latin typeface="Times New Roman" panose="02020603050405020304" pitchFamily="18" charset="0"/>
                <a:cs typeface="Times New Roman" panose="02020603050405020304" pitchFamily="18" charset="0"/>
              </a:rPr>
              <a:t> </a:t>
            </a:r>
            <a:r>
              <a:rPr lang="en-IN" b="1" cap="none" dirty="0" err="1">
                <a:solidFill>
                  <a:srgbClr val="0070C0"/>
                </a:solidFill>
                <a:latin typeface="Times New Roman" panose="02020603050405020304" pitchFamily="18" charset="0"/>
                <a:cs typeface="Times New Roman" panose="02020603050405020304" pitchFamily="18" charset="0"/>
              </a:rPr>
              <a:t>drava</a:t>
            </a:r>
            <a:r>
              <a:rPr lang="en-IN" b="1" cap="none" dirty="0">
                <a:solidFill>
                  <a:srgbClr val="0070C0"/>
                </a:solidFill>
                <a:latin typeface="Times New Roman" panose="02020603050405020304" pitchFamily="18" charset="0"/>
                <a:cs typeface="Times New Roman" panose="02020603050405020304" pitchFamily="18" charset="0"/>
              </a:rPr>
              <a:t> in an iron vessel</a:t>
            </a:r>
            <a:r>
              <a:rPr lang="en-IN" cap="none" dirty="0">
                <a:solidFill>
                  <a:schemeClr val="bg1"/>
                </a:solidFill>
                <a:latin typeface="Times New Roman" panose="02020603050405020304" pitchFamily="18" charset="0"/>
                <a:cs typeface="Times New Roman" panose="02020603050405020304" pitchFamily="18" charset="0"/>
              </a:rPr>
              <a:t>.</a:t>
            </a:r>
            <a:endParaRPr lang="en-IN" b="1" cap="none" dirty="0">
              <a:solidFill>
                <a:schemeClr val="bg1"/>
              </a:solidFill>
              <a:latin typeface="Times New Roman" panose="02020603050405020304" pitchFamily="18" charset="0"/>
              <a:cs typeface="Times New Roman" panose="02020603050405020304" pitchFamily="18" charset="0"/>
            </a:endParaRPr>
          </a:p>
          <a:p>
            <a:pPr algn="just"/>
            <a:r>
              <a:rPr lang="en-IN" b="1" cap="none" dirty="0">
                <a:solidFill>
                  <a:srgbClr val="0070C0"/>
                </a:solidFill>
                <a:latin typeface="Times New Roman" panose="02020603050405020304" pitchFamily="18" charset="0"/>
                <a:cs typeface="Times New Roman" panose="02020603050405020304" pitchFamily="18" charset="0"/>
              </a:rPr>
              <a:t>Maximum number of </a:t>
            </a:r>
            <a:r>
              <a:rPr lang="en-IN" b="1" i="1" cap="none" dirty="0" err="1">
                <a:solidFill>
                  <a:srgbClr val="0070C0"/>
                </a:solidFill>
                <a:latin typeface="Times New Roman" panose="02020603050405020304" pitchFamily="18" charset="0"/>
                <a:cs typeface="Times New Roman" panose="02020603050405020304" pitchFamily="18" charset="0"/>
              </a:rPr>
              <a:t>Pottali</a:t>
            </a:r>
            <a:r>
              <a:rPr lang="en-IN" b="1" i="1" cap="none" dirty="0">
                <a:solidFill>
                  <a:srgbClr val="0070C0"/>
                </a:solidFill>
                <a:latin typeface="Times New Roman" panose="02020603050405020304" pitchFamily="18" charset="0"/>
                <a:cs typeface="Times New Roman" panose="02020603050405020304" pitchFamily="18" charset="0"/>
              </a:rPr>
              <a:t> </a:t>
            </a:r>
            <a:r>
              <a:rPr lang="en-IN" b="1" i="1" cap="none" dirty="0" err="1">
                <a:solidFill>
                  <a:srgbClr val="0070C0"/>
                </a:solidFill>
                <a:latin typeface="Times New Roman" panose="02020603050405020304" pitchFamily="18" charset="0"/>
                <a:cs typeface="Times New Roman" panose="02020603050405020304" pitchFamily="18" charset="0"/>
              </a:rPr>
              <a:t>Yogas</a:t>
            </a:r>
            <a:r>
              <a:rPr lang="en-IN" b="1" i="1" cap="none" dirty="0">
                <a:solidFill>
                  <a:srgbClr val="0070C0"/>
                </a:solidFill>
                <a:latin typeface="Times New Roman" panose="02020603050405020304" pitchFamily="18" charset="0"/>
                <a:cs typeface="Times New Roman" panose="02020603050405020304" pitchFamily="18" charset="0"/>
              </a:rPr>
              <a:t> </a:t>
            </a:r>
            <a:r>
              <a:rPr lang="en-IN" b="1" i="1" cap="none" dirty="0">
                <a:solidFill>
                  <a:schemeClr val="bg1"/>
                </a:solidFill>
                <a:latin typeface="Times New Roman" panose="02020603050405020304" pitchFamily="18" charset="0"/>
                <a:cs typeface="Times New Roman" panose="02020603050405020304" pitchFamily="18" charset="0"/>
              </a:rPr>
              <a:t>= Rasa yoga </a:t>
            </a:r>
            <a:r>
              <a:rPr lang="en-IN" b="1" i="1" cap="none" dirty="0" err="1">
                <a:solidFill>
                  <a:schemeClr val="bg1"/>
                </a:solidFill>
                <a:latin typeface="Times New Roman" panose="02020603050405020304" pitchFamily="18" charset="0"/>
                <a:cs typeface="Times New Roman" panose="02020603050405020304" pitchFamily="18" charset="0"/>
              </a:rPr>
              <a:t>Sagara</a:t>
            </a:r>
            <a:r>
              <a:rPr lang="en-IN" i="1" cap="none" dirty="0">
                <a:solidFill>
                  <a:schemeClr val="bg1"/>
                </a:solidFill>
                <a:latin typeface="Times New Roman" panose="02020603050405020304" pitchFamily="18" charset="0"/>
                <a:cs typeface="Times New Roman" panose="02020603050405020304" pitchFamily="18" charset="0"/>
              </a:rPr>
              <a:t> </a:t>
            </a:r>
            <a:r>
              <a:rPr lang="en-IN" cap="none" dirty="0">
                <a:solidFill>
                  <a:schemeClr val="bg1"/>
                </a:solidFill>
                <a:latin typeface="Times New Roman" panose="02020603050405020304" pitchFamily="18" charset="0"/>
                <a:cs typeface="Times New Roman" panose="02020603050405020304" pitchFamily="18" charset="0"/>
              </a:rPr>
              <a:t>under the chapter </a:t>
            </a:r>
            <a:r>
              <a:rPr lang="en-IN" i="1" cap="none" dirty="0">
                <a:solidFill>
                  <a:schemeClr val="bg1"/>
                </a:solidFill>
                <a:latin typeface="Times New Roman" panose="02020603050405020304" pitchFamily="18" charset="0"/>
                <a:cs typeface="Times New Roman" panose="02020603050405020304" pitchFamily="18" charset="0"/>
              </a:rPr>
              <a:t>‘</a:t>
            </a:r>
            <a:r>
              <a:rPr lang="en-IN" b="1" i="1" cap="none" dirty="0" err="1">
                <a:solidFill>
                  <a:srgbClr val="0070C0"/>
                </a:solidFill>
                <a:latin typeface="Times New Roman" panose="02020603050405020304" pitchFamily="18" charset="0"/>
                <a:cs typeface="Times New Roman" panose="02020603050405020304" pitchFamily="18" charset="0"/>
              </a:rPr>
              <a:t>Pottali</a:t>
            </a:r>
            <a:r>
              <a:rPr lang="en-IN" b="1" i="1" cap="none" dirty="0">
                <a:solidFill>
                  <a:srgbClr val="0070C0"/>
                </a:solidFill>
                <a:latin typeface="Times New Roman" panose="02020603050405020304" pitchFamily="18" charset="0"/>
                <a:cs typeface="Times New Roman" panose="02020603050405020304" pitchFamily="18" charset="0"/>
              </a:rPr>
              <a:t> </a:t>
            </a:r>
            <a:r>
              <a:rPr lang="en-IN" b="1" i="1" cap="none" dirty="0" err="1">
                <a:solidFill>
                  <a:srgbClr val="0070C0"/>
                </a:solidFill>
                <a:latin typeface="Times New Roman" panose="02020603050405020304" pitchFamily="18" charset="0"/>
                <a:cs typeface="Times New Roman" panose="02020603050405020304" pitchFamily="18" charset="0"/>
              </a:rPr>
              <a:t>Rahasyam</a:t>
            </a:r>
            <a:r>
              <a:rPr lang="en-IN" b="1" i="1" cap="none" dirty="0">
                <a:solidFill>
                  <a:srgbClr val="0070C0"/>
                </a:solidFill>
                <a:latin typeface="Times New Roman" panose="02020603050405020304" pitchFamily="18" charset="0"/>
                <a:cs typeface="Times New Roman" panose="02020603050405020304" pitchFamily="18" charset="0"/>
              </a:rPr>
              <a:t>’</a:t>
            </a:r>
            <a:r>
              <a:rPr lang="en-IN" b="1" cap="none" dirty="0">
                <a:solidFill>
                  <a:srgbClr val="0070C0"/>
                </a:solidFill>
                <a:latin typeface="Times New Roman" panose="02020603050405020304" pitchFamily="18" charset="0"/>
                <a:cs typeface="Times New Roman" panose="02020603050405020304" pitchFamily="18" charset="0"/>
              </a:rPr>
              <a:t>.</a:t>
            </a:r>
            <a:endParaRPr lang="en-IN" b="1" i="1" cap="none" dirty="0">
              <a:solidFill>
                <a:srgbClr val="0070C0"/>
              </a:solidFill>
              <a:latin typeface="Times New Roman" panose="02020603050405020304" pitchFamily="18" charset="0"/>
              <a:cs typeface="Times New Roman" panose="02020603050405020304" pitchFamily="18" charset="0"/>
            </a:endParaRPr>
          </a:p>
          <a:p>
            <a:pPr algn="just"/>
            <a:r>
              <a:rPr lang="en-IN" b="1" i="1" cap="none" dirty="0" err="1">
                <a:solidFill>
                  <a:srgbClr val="0070C0"/>
                </a:solidFill>
                <a:latin typeface="Times New Roman" panose="02020603050405020304" pitchFamily="18" charset="0"/>
                <a:cs typeface="Times New Roman" panose="02020603050405020304" pitchFamily="18" charset="0"/>
              </a:rPr>
              <a:t>Rasamritam</a:t>
            </a:r>
            <a:r>
              <a:rPr lang="en-IN" i="1" cap="none" dirty="0">
                <a:solidFill>
                  <a:schemeClr val="bg1"/>
                </a:solidFill>
                <a:latin typeface="Times New Roman" panose="02020603050405020304" pitchFamily="18" charset="0"/>
                <a:cs typeface="Times New Roman" panose="02020603050405020304" pitchFamily="18" charset="0"/>
              </a:rPr>
              <a:t> </a:t>
            </a:r>
            <a:r>
              <a:rPr lang="en-IN" cap="none" dirty="0">
                <a:solidFill>
                  <a:schemeClr val="bg1"/>
                </a:solidFill>
                <a:latin typeface="Times New Roman" panose="02020603050405020304" pitchFamily="18" charset="0"/>
                <a:cs typeface="Times New Roman" panose="02020603050405020304" pitchFamily="18" charset="0"/>
              </a:rPr>
              <a:t>contains </a:t>
            </a:r>
            <a:r>
              <a:rPr lang="en-IN" b="1" i="1" cap="none" dirty="0" err="1">
                <a:solidFill>
                  <a:srgbClr val="0070C0"/>
                </a:solidFill>
                <a:latin typeface="Times New Roman" panose="02020603050405020304" pitchFamily="18" charset="0"/>
                <a:cs typeface="Times New Roman" panose="02020603050405020304" pitchFamily="18" charset="0"/>
              </a:rPr>
              <a:t>Hemagarbha</a:t>
            </a:r>
            <a:r>
              <a:rPr lang="en-IN" b="1" i="1" cap="none" dirty="0">
                <a:solidFill>
                  <a:srgbClr val="0070C0"/>
                </a:solidFill>
                <a:latin typeface="Times New Roman" panose="02020603050405020304" pitchFamily="18" charset="0"/>
                <a:cs typeface="Times New Roman" panose="02020603050405020304" pitchFamily="18" charset="0"/>
              </a:rPr>
              <a:t> </a:t>
            </a:r>
            <a:r>
              <a:rPr lang="en-IN" b="1" i="1" cap="none" dirty="0" err="1">
                <a:solidFill>
                  <a:srgbClr val="0070C0"/>
                </a:solidFill>
                <a:latin typeface="Times New Roman" panose="02020603050405020304" pitchFamily="18" charset="0"/>
                <a:cs typeface="Times New Roman" panose="02020603050405020304" pitchFamily="18" charset="0"/>
              </a:rPr>
              <a:t>Pottali</a:t>
            </a:r>
            <a:r>
              <a:rPr lang="en-IN" b="1" i="1" cap="none" dirty="0">
                <a:solidFill>
                  <a:srgbClr val="0070C0"/>
                </a:solidFill>
                <a:latin typeface="Times New Roman" panose="02020603050405020304" pitchFamily="18" charset="0"/>
                <a:cs typeface="Times New Roman" panose="02020603050405020304" pitchFamily="18" charset="0"/>
              </a:rPr>
              <a:t> Kalpana</a:t>
            </a:r>
            <a:r>
              <a:rPr lang="en-IN" b="1" i="1" cap="none" dirty="0">
                <a:solidFill>
                  <a:schemeClr val="bg1"/>
                </a:solidFill>
                <a:latin typeface="Times New Roman" panose="02020603050405020304" pitchFamily="18" charset="0"/>
                <a:cs typeface="Times New Roman" panose="02020603050405020304" pitchFamily="18" charset="0"/>
              </a:rPr>
              <a:t>,</a:t>
            </a:r>
            <a:r>
              <a:rPr lang="en-IN" cap="none" dirty="0">
                <a:solidFill>
                  <a:schemeClr val="bg1"/>
                </a:solidFill>
                <a:latin typeface="Times New Roman" panose="02020603050405020304" pitchFamily="18" charset="0"/>
                <a:cs typeface="Times New Roman" panose="02020603050405020304" pitchFamily="18" charset="0"/>
              </a:rPr>
              <a:t> procedure in this </a:t>
            </a:r>
            <a:r>
              <a:rPr lang="en-IN" cap="none" dirty="0" err="1">
                <a:solidFill>
                  <a:schemeClr val="bg1"/>
                </a:solidFill>
                <a:latin typeface="Times New Roman" panose="02020603050405020304" pitchFamily="18" charset="0"/>
                <a:cs typeface="Times New Roman" panose="02020603050405020304" pitchFamily="18" charset="0"/>
              </a:rPr>
              <a:t>pottali</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kalpana</a:t>
            </a:r>
            <a:r>
              <a:rPr lang="en-IN" cap="none" dirty="0">
                <a:solidFill>
                  <a:schemeClr val="bg1"/>
                </a:solidFill>
                <a:latin typeface="Times New Roman" panose="02020603050405020304" pitchFamily="18" charset="0"/>
                <a:cs typeface="Times New Roman" panose="02020603050405020304" pitchFamily="18" charset="0"/>
              </a:rPr>
              <a:t> is considered to be the </a:t>
            </a:r>
            <a:r>
              <a:rPr lang="en-IN" b="1" cap="none" dirty="0">
                <a:solidFill>
                  <a:srgbClr val="0070C0"/>
                </a:solidFill>
                <a:latin typeface="Times New Roman" panose="02020603050405020304" pitchFamily="18" charset="0"/>
                <a:cs typeface="Times New Roman" panose="02020603050405020304" pitchFamily="18" charset="0"/>
              </a:rPr>
              <a:t>best one</a:t>
            </a:r>
            <a:r>
              <a:rPr lang="en-IN" cap="none" dirty="0">
                <a:solidFill>
                  <a:schemeClr val="bg1"/>
                </a:solidFill>
                <a:latin typeface="Times New Roman" panose="02020603050405020304" pitchFamily="18" charset="0"/>
                <a:cs typeface="Times New Roman" panose="02020603050405020304" pitchFamily="18" charset="0"/>
              </a:rPr>
              <a:t>. </a:t>
            </a:r>
          </a:p>
        </p:txBody>
      </p:sp>
      <p:sp>
        <p:nvSpPr>
          <p:cNvPr id="5" name="Footer Placeholder 4">
            <a:extLst>
              <a:ext uri="{FF2B5EF4-FFF2-40B4-BE49-F238E27FC236}">
                <a16:creationId xmlns:a16="http://schemas.microsoft.com/office/drawing/2014/main" id="{BB0E8C18-73E6-4D54-A203-3DD053890FA3}"/>
              </a:ext>
            </a:extLst>
          </p:cNvPr>
          <p:cNvSpPr>
            <a:spLocks noGrp="1"/>
          </p:cNvSpPr>
          <p:nvPr>
            <p:ph type="ftr" sz="quarter" idx="11"/>
          </p:nvPr>
        </p:nvSpPr>
        <p:spPr/>
        <p:txBody>
          <a:bodyPr/>
          <a:lstStyle/>
          <a:p>
            <a:r>
              <a:rPr lang="en-IN"/>
              <a:t>Pottali Kalpana</a:t>
            </a:r>
          </a:p>
        </p:txBody>
      </p:sp>
      <p:sp>
        <p:nvSpPr>
          <p:cNvPr id="6" name="Slide Number Placeholder 5">
            <a:extLst>
              <a:ext uri="{FF2B5EF4-FFF2-40B4-BE49-F238E27FC236}">
                <a16:creationId xmlns:a16="http://schemas.microsoft.com/office/drawing/2014/main" id="{A6194F04-E6D4-4D53-9EC2-61242FB57E7D}"/>
              </a:ext>
            </a:extLst>
          </p:cNvPr>
          <p:cNvSpPr>
            <a:spLocks noGrp="1"/>
          </p:cNvSpPr>
          <p:nvPr>
            <p:ph type="sldNum" sz="quarter" idx="12"/>
          </p:nvPr>
        </p:nvSpPr>
        <p:spPr/>
        <p:txBody>
          <a:bodyPr/>
          <a:lstStyle/>
          <a:p>
            <a:fld id="{A570DE72-5664-454A-8646-44002B425E13}" type="slidenum">
              <a:rPr lang="en-IN" smtClean="0"/>
              <a:t>5</a:t>
            </a:fld>
            <a:endParaRPr lang="en-IN"/>
          </a:p>
        </p:txBody>
      </p:sp>
      <p:pic>
        <p:nvPicPr>
          <p:cNvPr id="9" name="Picture 8">
            <a:extLst>
              <a:ext uri="{FF2B5EF4-FFF2-40B4-BE49-F238E27FC236}">
                <a16:creationId xmlns:a16="http://schemas.microsoft.com/office/drawing/2014/main" id="{A3870E5B-BE64-4633-9B00-B7B37195E6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963" y="138799"/>
            <a:ext cx="4918128" cy="2397923"/>
          </a:xfrm>
          <a:prstGeom prst="ellipse">
            <a:avLst/>
          </a:prstGeom>
          <a:ln>
            <a:noFill/>
          </a:ln>
          <a:effectLst>
            <a:softEdge rad="112500"/>
          </a:effectLst>
        </p:spPr>
      </p:pic>
    </p:spTree>
    <p:extLst>
      <p:ext uri="{BB962C8B-B14F-4D97-AF65-F5344CB8AC3E}">
        <p14:creationId xmlns:p14="http://schemas.microsoft.com/office/powerpoint/2010/main" val="3991050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9EFDA-DC6F-4074-88F1-279A8FF45D55}"/>
              </a:ext>
            </a:extLst>
          </p:cNvPr>
          <p:cNvSpPr>
            <a:spLocks noGrp="1"/>
          </p:cNvSpPr>
          <p:nvPr>
            <p:ph type="title"/>
          </p:nvPr>
        </p:nvSpPr>
        <p:spPr>
          <a:xfrm>
            <a:off x="373625" y="423221"/>
            <a:ext cx="7055380" cy="767687"/>
          </a:xfrm>
        </p:spPr>
        <p:style>
          <a:lnRef idx="2">
            <a:schemeClr val="accent2">
              <a:shade val="50000"/>
            </a:schemeClr>
          </a:lnRef>
          <a:fillRef idx="1">
            <a:schemeClr val="accent2"/>
          </a:fillRef>
          <a:effectRef idx="0">
            <a:schemeClr val="accent2"/>
          </a:effectRef>
          <a:fontRef idx="minor">
            <a:schemeClr val="lt1"/>
          </a:fontRef>
        </p:style>
        <p:txBody>
          <a:bodyPr/>
          <a:lstStyle/>
          <a:p>
            <a:r>
              <a:rPr lang="en-IN" dirty="0" err="1">
                <a:latin typeface="Times New Roman" panose="02020603050405020304" pitchFamily="18" charset="0"/>
                <a:cs typeface="Times New Roman" panose="02020603050405020304" pitchFamily="18" charset="0"/>
              </a:rPr>
              <a:t>Necessicity</a:t>
            </a:r>
            <a:r>
              <a:rPr lang="en-IN" dirty="0">
                <a:latin typeface="Times New Roman" panose="02020603050405020304" pitchFamily="18" charset="0"/>
                <a:cs typeface="Times New Roman" panose="02020603050405020304" pitchFamily="18" charset="0"/>
              </a:rPr>
              <a:t> of </a:t>
            </a:r>
            <a:r>
              <a:rPr lang="en-IN" dirty="0" err="1">
                <a:latin typeface="Times New Roman" panose="02020603050405020304" pitchFamily="18" charset="0"/>
                <a:cs typeface="Times New Roman" panose="02020603050405020304" pitchFamily="18" charset="0"/>
              </a:rPr>
              <a:t>Pottali</a:t>
            </a:r>
            <a:r>
              <a:rPr lang="en-IN" dirty="0">
                <a:latin typeface="Times New Roman" panose="02020603050405020304" pitchFamily="18" charset="0"/>
                <a:cs typeface="Times New Roman" panose="02020603050405020304" pitchFamily="18" charset="0"/>
              </a:rPr>
              <a:t> Kalpana </a:t>
            </a:r>
            <a:endParaRPr lang="en-IN" dirty="0"/>
          </a:p>
        </p:txBody>
      </p:sp>
      <p:sp>
        <p:nvSpPr>
          <p:cNvPr id="5" name="Slide Number Placeholder 4">
            <a:extLst>
              <a:ext uri="{FF2B5EF4-FFF2-40B4-BE49-F238E27FC236}">
                <a16:creationId xmlns:a16="http://schemas.microsoft.com/office/drawing/2014/main" id="{A0C6EF39-9B92-4BA3-8B85-0155602765BA}"/>
              </a:ext>
            </a:extLst>
          </p:cNvPr>
          <p:cNvSpPr>
            <a:spLocks noGrp="1"/>
          </p:cNvSpPr>
          <p:nvPr>
            <p:ph type="sldNum" sz="quarter" idx="12"/>
          </p:nvPr>
        </p:nvSpPr>
        <p:spPr/>
        <p:txBody>
          <a:bodyPr/>
          <a:lstStyle/>
          <a:p>
            <a:fld id="{A570DE72-5664-454A-8646-44002B425E13}" type="slidenum">
              <a:rPr lang="en-IN" smtClean="0"/>
              <a:t>6</a:t>
            </a:fld>
            <a:endParaRPr lang="en-IN"/>
          </a:p>
        </p:txBody>
      </p:sp>
      <p:sp>
        <p:nvSpPr>
          <p:cNvPr id="8" name="Content Placeholder 7">
            <a:extLst>
              <a:ext uri="{FF2B5EF4-FFF2-40B4-BE49-F238E27FC236}">
                <a16:creationId xmlns:a16="http://schemas.microsoft.com/office/drawing/2014/main" id="{26718D48-BDA3-40E6-AD1F-017EA9C581BB}"/>
              </a:ext>
            </a:extLst>
          </p:cNvPr>
          <p:cNvSpPr>
            <a:spLocks noGrp="1"/>
          </p:cNvSpPr>
          <p:nvPr>
            <p:ph idx="1"/>
          </p:nvPr>
        </p:nvSpPr>
        <p:spPr>
          <a:xfrm>
            <a:off x="373625" y="2436383"/>
            <a:ext cx="8367251" cy="4195481"/>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pPr algn="just"/>
            <a:r>
              <a:rPr lang="hi-IN" dirty="0">
                <a:latin typeface="Times New Roman" panose="02020603050405020304" pitchFamily="18" charset="0"/>
                <a:cs typeface="Times New Roman" panose="02020603050405020304" pitchFamily="18" charset="0"/>
              </a:rPr>
              <a:t>   </a:t>
            </a:r>
            <a:r>
              <a:rPr lang="en-IN" b="1" i="1" dirty="0" err="1">
                <a:solidFill>
                  <a:schemeClr val="bg1"/>
                </a:solidFill>
                <a:latin typeface="Times New Roman" panose="02020603050405020304" pitchFamily="18" charset="0"/>
                <a:cs typeface="Times New Roman" panose="02020603050405020304" pitchFamily="18" charset="0"/>
              </a:rPr>
              <a:t>Kupi</a:t>
            </a:r>
            <a:r>
              <a:rPr lang="en-IN" b="1" i="1" dirty="0">
                <a:solidFill>
                  <a:schemeClr val="bg1"/>
                </a:solidFill>
                <a:latin typeface="Times New Roman" panose="02020603050405020304" pitchFamily="18" charset="0"/>
                <a:cs typeface="Times New Roman" panose="02020603050405020304" pitchFamily="18" charset="0"/>
              </a:rPr>
              <a:t> </a:t>
            </a:r>
            <a:r>
              <a:rPr lang="en-IN" b="1" i="1" dirty="0" err="1">
                <a:solidFill>
                  <a:schemeClr val="bg1"/>
                </a:solidFill>
                <a:latin typeface="Times New Roman" panose="02020603050405020304" pitchFamily="18" charset="0"/>
                <a:cs typeface="Times New Roman" panose="02020603050405020304" pitchFamily="18" charset="0"/>
              </a:rPr>
              <a:t>sangrahane</a:t>
            </a:r>
            <a:r>
              <a:rPr lang="en-IN" b="1" i="1" dirty="0">
                <a:solidFill>
                  <a:schemeClr val="bg1"/>
                </a:solidFill>
                <a:latin typeface="Times New Roman" panose="02020603050405020304" pitchFamily="18" charset="0"/>
                <a:cs typeface="Times New Roman" panose="02020603050405020304" pitchFamily="18" charset="0"/>
              </a:rPr>
              <a:t> </a:t>
            </a:r>
            <a:r>
              <a:rPr lang="en-IN" b="1" i="1" dirty="0" err="1">
                <a:solidFill>
                  <a:schemeClr val="bg1"/>
                </a:solidFill>
                <a:latin typeface="Times New Roman" panose="02020603050405020304" pitchFamily="18" charset="0"/>
                <a:cs typeface="Times New Roman" panose="02020603050405020304" pitchFamily="18" charset="0"/>
              </a:rPr>
              <a:t>dukham</a:t>
            </a:r>
            <a:r>
              <a:rPr lang="en-IN" b="1" i="1" dirty="0">
                <a:solidFill>
                  <a:schemeClr val="bg1"/>
                </a:solidFill>
                <a:latin typeface="Times New Roman" panose="02020603050405020304" pitchFamily="18" charset="0"/>
                <a:cs typeface="Times New Roman" panose="02020603050405020304" pitchFamily="18" charset="0"/>
              </a:rPr>
              <a:t>, </a:t>
            </a:r>
            <a:r>
              <a:rPr lang="en-IN" b="1" i="1" dirty="0" err="1">
                <a:solidFill>
                  <a:schemeClr val="bg1"/>
                </a:solidFill>
                <a:latin typeface="Times New Roman" panose="02020603050405020304" pitchFamily="18" charset="0"/>
                <a:cs typeface="Times New Roman" panose="02020603050405020304" pitchFamily="18" charset="0"/>
              </a:rPr>
              <a:t>dukhen</a:t>
            </a:r>
            <a:r>
              <a:rPr lang="en-IN" b="1" i="1" dirty="0">
                <a:solidFill>
                  <a:schemeClr val="bg1"/>
                </a:solidFill>
                <a:latin typeface="Times New Roman" panose="02020603050405020304" pitchFamily="18" charset="0"/>
                <a:cs typeface="Times New Roman" panose="02020603050405020304" pitchFamily="18" charset="0"/>
              </a:rPr>
              <a:t> </a:t>
            </a:r>
            <a:r>
              <a:rPr lang="en-IN" b="1" i="1" dirty="0" err="1">
                <a:solidFill>
                  <a:schemeClr val="bg1"/>
                </a:solidFill>
                <a:latin typeface="Times New Roman" panose="02020603050405020304" pitchFamily="18" charset="0"/>
                <a:cs typeface="Times New Roman" panose="02020603050405020304" pitchFamily="18" charset="0"/>
              </a:rPr>
              <a:t>bharat</a:t>
            </a:r>
            <a:r>
              <a:rPr lang="en-IN" b="1" i="1" dirty="0">
                <a:solidFill>
                  <a:schemeClr val="bg1"/>
                </a:solidFill>
                <a:latin typeface="Times New Roman" panose="02020603050405020304" pitchFamily="18" charset="0"/>
                <a:cs typeface="Times New Roman" panose="02020603050405020304" pitchFamily="18" charset="0"/>
              </a:rPr>
              <a:t> </a:t>
            </a:r>
            <a:r>
              <a:rPr lang="en-IN" b="1" i="1" dirty="0" err="1">
                <a:solidFill>
                  <a:schemeClr val="bg1"/>
                </a:solidFill>
                <a:latin typeface="Times New Roman" panose="02020603050405020304" pitchFamily="18" charset="0"/>
                <a:cs typeface="Times New Roman" panose="02020603050405020304" pitchFamily="18" charset="0"/>
              </a:rPr>
              <a:t>dawye</a:t>
            </a:r>
            <a:r>
              <a:rPr lang="en-IN" b="1" i="1" dirty="0">
                <a:solidFill>
                  <a:schemeClr val="bg1"/>
                </a:solidFill>
                <a:latin typeface="Times New Roman" panose="02020603050405020304" pitchFamily="18" charset="0"/>
                <a:cs typeface="Times New Roman" panose="02020603050405020304" pitchFamily="18" charset="0"/>
              </a:rPr>
              <a:t> </a:t>
            </a:r>
            <a:r>
              <a:rPr lang="en-IN" b="1" i="1" dirty="0" err="1">
                <a:solidFill>
                  <a:schemeClr val="bg1"/>
                </a:solidFill>
                <a:latin typeface="Times New Roman" panose="02020603050405020304" pitchFamily="18" charset="0"/>
                <a:cs typeface="Times New Roman" panose="02020603050405020304" pitchFamily="18" charset="0"/>
              </a:rPr>
              <a:t>param</a:t>
            </a:r>
            <a:r>
              <a:rPr lang="en-IN" b="1" i="1" dirty="0">
                <a:solidFill>
                  <a:schemeClr val="bg1"/>
                </a:solidFill>
                <a:latin typeface="Times New Roman" panose="02020603050405020304" pitchFamily="18" charset="0"/>
                <a:cs typeface="Times New Roman" panose="02020603050405020304" pitchFamily="18" charset="0"/>
              </a:rPr>
              <a:t>,</a:t>
            </a:r>
            <a:endParaRPr lang="hi-IN" b="1" i="1" dirty="0">
              <a:solidFill>
                <a:schemeClr val="bg1"/>
              </a:solidFill>
              <a:latin typeface="Times New Roman" panose="02020603050405020304" pitchFamily="18" charset="0"/>
              <a:cs typeface="Times New Roman" panose="02020603050405020304" pitchFamily="18" charset="0"/>
            </a:endParaRPr>
          </a:p>
          <a:p>
            <a:pPr marL="0" indent="0" algn="just">
              <a:buNone/>
            </a:pPr>
            <a:r>
              <a:rPr lang="hi-IN" b="1" i="1" dirty="0">
                <a:solidFill>
                  <a:schemeClr val="bg1"/>
                </a:solidFill>
                <a:latin typeface="Times New Roman" panose="02020603050405020304" pitchFamily="18" charset="0"/>
                <a:cs typeface="Times New Roman" panose="02020603050405020304" pitchFamily="18" charset="0"/>
              </a:rPr>
              <a:t>	</a:t>
            </a:r>
            <a:r>
              <a:rPr lang="en-IN" b="1" i="1" dirty="0">
                <a:solidFill>
                  <a:schemeClr val="bg1"/>
                </a:solidFill>
                <a:latin typeface="Times New Roman" panose="02020603050405020304" pitchFamily="18" charset="0"/>
                <a:cs typeface="Times New Roman" panose="02020603050405020304" pitchFamily="18" charset="0"/>
              </a:rPr>
              <a:t> </a:t>
            </a:r>
            <a:r>
              <a:rPr lang="en-IN" b="1" i="1" dirty="0" err="1">
                <a:solidFill>
                  <a:schemeClr val="bg1"/>
                </a:solidFill>
                <a:latin typeface="Times New Roman" panose="02020603050405020304" pitchFamily="18" charset="0"/>
                <a:cs typeface="Times New Roman" panose="02020603050405020304" pitchFamily="18" charset="0"/>
              </a:rPr>
              <a:t>Dukhenah</a:t>
            </a:r>
            <a:r>
              <a:rPr lang="en-IN" b="1" i="1" dirty="0">
                <a:solidFill>
                  <a:schemeClr val="bg1"/>
                </a:solidFill>
                <a:latin typeface="Times New Roman" panose="02020603050405020304" pitchFamily="18" charset="0"/>
                <a:cs typeface="Times New Roman" panose="02020603050405020304" pitchFamily="18" charset="0"/>
              </a:rPr>
              <a:t> </a:t>
            </a:r>
            <a:r>
              <a:rPr lang="en-IN" b="1" i="1" dirty="0" err="1">
                <a:solidFill>
                  <a:schemeClr val="bg1"/>
                </a:solidFill>
                <a:latin typeface="Times New Roman" panose="02020603050405020304" pitchFamily="18" charset="0"/>
                <a:cs typeface="Times New Roman" panose="02020603050405020304" pitchFamily="18" charset="0"/>
              </a:rPr>
              <a:t>bhangate</a:t>
            </a:r>
            <a:r>
              <a:rPr lang="en-IN" b="1" i="1" dirty="0">
                <a:solidFill>
                  <a:schemeClr val="bg1"/>
                </a:solidFill>
                <a:latin typeface="Times New Roman" panose="02020603050405020304" pitchFamily="18" charset="0"/>
                <a:cs typeface="Times New Roman" panose="02020603050405020304" pitchFamily="18" charset="0"/>
              </a:rPr>
              <a:t> </a:t>
            </a:r>
            <a:r>
              <a:rPr lang="en-IN" b="1" i="1" dirty="0" err="1">
                <a:solidFill>
                  <a:schemeClr val="bg1"/>
                </a:solidFill>
                <a:latin typeface="Times New Roman" panose="02020603050405020304" pitchFamily="18" charset="0"/>
                <a:cs typeface="Times New Roman" panose="02020603050405020304" pitchFamily="18" charset="0"/>
              </a:rPr>
              <a:t>dalikah</a:t>
            </a:r>
            <a:r>
              <a:rPr lang="en-IN" b="1" i="1" dirty="0">
                <a:solidFill>
                  <a:schemeClr val="bg1"/>
                </a:solidFill>
                <a:latin typeface="Times New Roman" panose="02020603050405020304" pitchFamily="18" charset="0"/>
                <a:cs typeface="Times New Roman" panose="02020603050405020304" pitchFamily="18" charset="0"/>
              </a:rPr>
              <a:t>, </a:t>
            </a:r>
            <a:r>
              <a:rPr lang="en-IN" b="1" i="1" dirty="0" err="1">
                <a:solidFill>
                  <a:schemeClr val="bg1"/>
                </a:solidFill>
                <a:latin typeface="Times New Roman" panose="02020603050405020304" pitchFamily="18" charset="0"/>
                <a:cs typeface="Times New Roman" panose="02020603050405020304" pitchFamily="18" charset="0"/>
              </a:rPr>
              <a:t>oushad</a:t>
            </a:r>
            <a:r>
              <a:rPr lang="en-IN" b="1" i="1" dirty="0">
                <a:solidFill>
                  <a:schemeClr val="bg1"/>
                </a:solidFill>
                <a:latin typeface="Times New Roman" panose="02020603050405020304" pitchFamily="18" charset="0"/>
                <a:cs typeface="Times New Roman" panose="02020603050405020304" pitchFamily="18" charset="0"/>
              </a:rPr>
              <a:t> </a:t>
            </a:r>
            <a:r>
              <a:rPr lang="en-IN" b="1" i="1" dirty="0" err="1">
                <a:solidFill>
                  <a:schemeClr val="bg1"/>
                </a:solidFill>
                <a:latin typeface="Times New Roman" panose="02020603050405020304" pitchFamily="18" charset="0"/>
                <a:cs typeface="Times New Roman" panose="02020603050405020304" pitchFamily="18" charset="0"/>
              </a:rPr>
              <a:t>kshayam</a:t>
            </a:r>
            <a:r>
              <a:rPr lang="en-IN" b="1" i="1" dirty="0">
                <a:solidFill>
                  <a:schemeClr val="bg1"/>
                </a:solidFill>
                <a:latin typeface="Times New Roman" panose="02020603050405020304" pitchFamily="18" charset="0"/>
                <a:cs typeface="Times New Roman" panose="02020603050405020304" pitchFamily="18" charset="0"/>
              </a:rPr>
              <a:t> </a:t>
            </a:r>
            <a:r>
              <a:rPr lang="en-IN" b="1" i="1" dirty="0" err="1">
                <a:solidFill>
                  <a:schemeClr val="bg1"/>
                </a:solidFill>
                <a:latin typeface="Times New Roman" panose="02020603050405020304" pitchFamily="18" charset="0"/>
                <a:cs typeface="Times New Roman" panose="02020603050405020304" pitchFamily="18" charset="0"/>
              </a:rPr>
              <a:t>mahat</a:t>
            </a:r>
            <a:endParaRPr lang="hi-IN" b="1" i="1" dirty="0">
              <a:solidFill>
                <a:schemeClr val="bg1"/>
              </a:solidFill>
              <a:latin typeface="Times New Roman" panose="02020603050405020304" pitchFamily="18" charset="0"/>
              <a:cs typeface="Times New Roman" panose="02020603050405020304" pitchFamily="18" charset="0"/>
            </a:endParaRPr>
          </a:p>
          <a:p>
            <a:pPr marL="0" indent="0" algn="just">
              <a:buNone/>
            </a:pPr>
            <a:r>
              <a:rPr lang="hi-IN" b="1" dirty="0">
                <a:solidFill>
                  <a:schemeClr val="bg1"/>
                </a:solidFill>
                <a:latin typeface="Times New Roman" panose="02020603050405020304" pitchFamily="18" charset="0"/>
                <a:cs typeface="Times New Roman" panose="02020603050405020304" pitchFamily="18" charset="0"/>
              </a:rPr>
              <a:t>									(</a:t>
            </a:r>
            <a:r>
              <a:rPr lang="en-IN" b="1" dirty="0" err="1">
                <a:solidFill>
                  <a:schemeClr val="bg1"/>
                </a:solidFill>
                <a:latin typeface="Times New Roman" panose="02020603050405020304" pitchFamily="18" charset="0"/>
                <a:cs typeface="Times New Roman" panose="02020603050405020304" pitchFamily="18" charset="0"/>
              </a:rPr>
              <a:t>Rasayansar</a:t>
            </a:r>
            <a:r>
              <a:rPr lang="en-IN" b="1" dirty="0">
                <a:solidFill>
                  <a:schemeClr val="bg1"/>
                </a:solidFill>
                <a:latin typeface="Times New Roman" panose="02020603050405020304" pitchFamily="18" charset="0"/>
                <a:cs typeface="Times New Roman" panose="02020603050405020304" pitchFamily="18" charset="0"/>
              </a:rPr>
              <a:t>, </a:t>
            </a:r>
            <a:r>
              <a:rPr lang="en-IN" b="1" dirty="0" err="1">
                <a:solidFill>
                  <a:schemeClr val="bg1"/>
                </a:solidFill>
                <a:latin typeface="Times New Roman" panose="02020603050405020304" pitchFamily="18" charset="0"/>
                <a:cs typeface="Times New Roman" panose="02020603050405020304" pitchFamily="18" charset="0"/>
              </a:rPr>
              <a:t>Chikitsa</a:t>
            </a:r>
            <a:r>
              <a:rPr lang="en-IN" b="1" dirty="0">
                <a:solidFill>
                  <a:schemeClr val="bg1"/>
                </a:solidFill>
                <a:latin typeface="Times New Roman" panose="02020603050405020304" pitchFamily="18" charset="0"/>
                <a:cs typeface="Times New Roman" panose="02020603050405020304" pitchFamily="18" charset="0"/>
              </a:rPr>
              <a:t> </a:t>
            </a:r>
            <a:r>
              <a:rPr lang="en-IN" b="1" dirty="0" err="1">
                <a:solidFill>
                  <a:schemeClr val="bg1"/>
                </a:solidFill>
                <a:latin typeface="Times New Roman" panose="02020603050405020304" pitchFamily="18" charset="0"/>
                <a:cs typeface="Times New Roman" panose="02020603050405020304" pitchFamily="18" charset="0"/>
              </a:rPr>
              <a:t>prakaran</a:t>
            </a:r>
            <a:r>
              <a:rPr lang="en-IN" b="1" dirty="0">
                <a:solidFill>
                  <a:schemeClr val="bg1"/>
                </a:solidFill>
                <a:latin typeface="Times New Roman" panose="02020603050405020304" pitchFamily="18" charset="0"/>
                <a:cs typeface="Times New Roman" panose="02020603050405020304" pitchFamily="18" charset="0"/>
              </a:rPr>
              <a:t>, 113</a:t>
            </a:r>
            <a:r>
              <a:rPr lang="hi-IN" b="1" dirty="0">
                <a:solidFill>
                  <a:schemeClr val="bg1"/>
                </a:solidFill>
                <a:latin typeface="Times New Roman" panose="02020603050405020304" pitchFamily="18" charset="0"/>
                <a:cs typeface="Times New Roman" panose="02020603050405020304" pitchFamily="18" charset="0"/>
              </a:rPr>
              <a:t>)</a:t>
            </a:r>
            <a:endParaRPr lang="en-IN" b="1" dirty="0">
              <a:solidFill>
                <a:schemeClr val="bg1"/>
              </a:solidFill>
              <a:latin typeface="Times New Roman" panose="02020603050405020304" pitchFamily="18" charset="0"/>
              <a:cs typeface="Times New Roman" panose="02020603050405020304" pitchFamily="18" charset="0"/>
            </a:endParaRPr>
          </a:p>
          <a:p>
            <a:pPr algn="just"/>
            <a:r>
              <a:rPr lang="en-IN" b="1" dirty="0">
                <a:solidFill>
                  <a:srgbClr val="0070C0"/>
                </a:solidFill>
                <a:latin typeface="Times New Roman" panose="02020603050405020304" pitchFamily="18" charset="0"/>
                <a:cs typeface="Times New Roman" panose="02020603050405020304" pitchFamily="18" charset="0"/>
              </a:rPr>
              <a:t>Unavailability</a:t>
            </a:r>
            <a:r>
              <a:rPr lang="en-IN" dirty="0">
                <a:solidFill>
                  <a:schemeClr val="bg1"/>
                </a:solidFill>
                <a:latin typeface="Times New Roman" panose="02020603050405020304" pitchFamily="18" charset="0"/>
                <a:cs typeface="Times New Roman" panose="02020603050405020304" pitchFamily="18" charset="0"/>
              </a:rPr>
              <a:t> </a:t>
            </a:r>
            <a:r>
              <a:rPr lang="en-IN" b="1" dirty="0">
                <a:solidFill>
                  <a:srgbClr val="0070C0"/>
                </a:solidFill>
                <a:latin typeface="Times New Roman" panose="02020603050405020304" pitchFamily="18" charset="0"/>
                <a:cs typeface="Times New Roman" panose="02020603050405020304" pitchFamily="18" charset="0"/>
              </a:rPr>
              <a:t>or Scarcity </a:t>
            </a:r>
            <a:r>
              <a:rPr lang="en-IN" dirty="0">
                <a:solidFill>
                  <a:schemeClr val="bg1"/>
                </a:solidFill>
                <a:latin typeface="Times New Roman" panose="02020603050405020304" pitchFamily="18" charset="0"/>
                <a:cs typeface="Times New Roman" panose="02020603050405020304" pitchFamily="18" charset="0"/>
              </a:rPr>
              <a:t>of glass (</a:t>
            </a:r>
            <a:r>
              <a:rPr lang="en-IN" dirty="0" err="1">
                <a:solidFill>
                  <a:schemeClr val="bg1"/>
                </a:solidFill>
                <a:latin typeface="Times New Roman" panose="02020603050405020304" pitchFamily="18" charset="0"/>
                <a:cs typeface="Times New Roman" panose="02020603050405020304" pitchFamily="18" charset="0"/>
              </a:rPr>
              <a:t>kupi</a:t>
            </a:r>
            <a:r>
              <a:rPr lang="en-IN" dirty="0">
                <a:solidFill>
                  <a:schemeClr val="bg1"/>
                </a:solidFill>
                <a:latin typeface="Times New Roman" panose="02020603050405020304" pitchFamily="18" charset="0"/>
                <a:cs typeface="Times New Roman" panose="02020603050405020304" pitchFamily="18" charset="0"/>
              </a:rPr>
              <a:t>) bottles in 13th century A.D.</a:t>
            </a:r>
            <a:endParaRPr lang="hi-IN" dirty="0">
              <a:solidFill>
                <a:schemeClr val="bg1"/>
              </a:solidFill>
              <a:latin typeface="Times New Roman" panose="02020603050405020304" pitchFamily="18" charset="0"/>
              <a:cs typeface="Times New Roman" panose="02020603050405020304" pitchFamily="18" charset="0"/>
            </a:endParaRPr>
          </a:p>
          <a:p>
            <a:pPr algn="just"/>
            <a:r>
              <a:rPr lang="en-IN" b="1" dirty="0">
                <a:solidFill>
                  <a:srgbClr val="0070C0"/>
                </a:solidFill>
                <a:latin typeface="Times New Roman" panose="02020603050405020304" pitchFamily="18" charset="0"/>
                <a:cs typeface="Times New Roman" panose="02020603050405020304" pitchFamily="18" charset="0"/>
              </a:rPr>
              <a:t>Mud pots are heavy </a:t>
            </a:r>
            <a:r>
              <a:rPr lang="en-IN" dirty="0">
                <a:solidFill>
                  <a:schemeClr val="bg1"/>
                </a:solidFill>
                <a:latin typeface="Times New Roman" panose="02020603050405020304" pitchFamily="18" charset="0"/>
                <a:cs typeface="Times New Roman" panose="02020603050405020304" pitchFamily="18" charset="0"/>
              </a:rPr>
              <a:t>to carry and cause havoc in transportation. </a:t>
            </a:r>
            <a:endParaRPr lang="hi-IN" dirty="0">
              <a:solidFill>
                <a:schemeClr val="bg1"/>
              </a:solidFill>
              <a:latin typeface="Times New Roman" panose="02020603050405020304" pitchFamily="18" charset="0"/>
              <a:cs typeface="Times New Roman" panose="02020603050405020304" pitchFamily="18" charset="0"/>
            </a:endParaRPr>
          </a:p>
          <a:p>
            <a:pPr algn="just"/>
            <a:r>
              <a:rPr lang="en-IN" dirty="0">
                <a:solidFill>
                  <a:schemeClr val="bg1"/>
                </a:solidFill>
                <a:latin typeface="Times New Roman" panose="02020603050405020304" pitchFamily="18" charset="0"/>
                <a:cs typeface="Times New Roman" panose="02020603050405020304" pitchFamily="18" charset="0"/>
              </a:rPr>
              <a:t>There was always a </a:t>
            </a:r>
            <a:r>
              <a:rPr lang="en-IN" b="1" dirty="0">
                <a:solidFill>
                  <a:srgbClr val="0070C0"/>
                </a:solidFill>
                <a:latin typeface="Times New Roman" panose="02020603050405020304" pitchFamily="18" charset="0"/>
                <a:cs typeface="Times New Roman" panose="02020603050405020304" pitchFamily="18" charset="0"/>
              </a:rPr>
              <a:t>risk of breakage of mud pots</a:t>
            </a:r>
            <a:r>
              <a:rPr lang="en-IN" dirty="0">
                <a:solidFill>
                  <a:schemeClr val="bg1"/>
                </a:solidFill>
                <a:latin typeface="Times New Roman" panose="02020603050405020304" pitchFamily="18" charset="0"/>
                <a:cs typeface="Times New Roman" panose="02020603050405020304" pitchFamily="18" charset="0"/>
              </a:rPr>
              <a:t> by the roaming physicians, if it happened; it causes a </a:t>
            </a:r>
            <a:r>
              <a:rPr lang="en-IN" b="1" dirty="0">
                <a:solidFill>
                  <a:srgbClr val="0070C0"/>
                </a:solidFill>
                <a:latin typeface="Times New Roman" panose="02020603050405020304" pitchFamily="18" charset="0"/>
                <a:cs typeface="Times New Roman" panose="02020603050405020304" pitchFamily="18" charset="0"/>
              </a:rPr>
              <a:t>great loss of medicaments</a:t>
            </a:r>
            <a:r>
              <a:rPr lang="en-IN" dirty="0">
                <a:solidFill>
                  <a:schemeClr val="bg1"/>
                </a:solidFill>
                <a:latin typeface="Times New Roman" panose="02020603050405020304" pitchFamily="18" charset="0"/>
                <a:cs typeface="Times New Roman" panose="02020603050405020304" pitchFamily="18" charset="0"/>
              </a:rPr>
              <a:t>.</a:t>
            </a:r>
          </a:p>
          <a:p>
            <a:pPr algn="just"/>
            <a:r>
              <a:rPr lang="en-IN" dirty="0">
                <a:solidFill>
                  <a:schemeClr val="bg1"/>
                </a:solidFill>
                <a:latin typeface="Times New Roman" panose="02020603050405020304" pitchFamily="18" charset="0"/>
                <a:cs typeface="Times New Roman" panose="02020603050405020304" pitchFamily="18" charset="0"/>
              </a:rPr>
              <a:t> </a:t>
            </a:r>
            <a:r>
              <a:rPr lang="en-IN" dirty="0" err="1">
                <a:solidFill>
                  <a:schemeClr val="bg1"/>
                </a:solidFill>
                <a:latin typeface="Times New Roman" panose="02020603050405020304" pitchFamily="18" charset="0"/>
                <a:cs typeface="Times New Roman" panose="02020603050405020304" pitchFamily="18" charset="0"/>
              </a:rPr>
              <a:t>Pottali</a:t>
            </a:r>
            <a:r>
              <a:rPr lang="en-IN" dirty="0">
                <a:solidFill>
                  <a:schemeClr val="bg1"/>
                </a:solidFill>
                <a:latin typeface="Times New Roman" panose="02020603050405020304" pitchFamily="18" charset="0"/>
                <a:cs typeface="Times New Roman" panose="02020603050405020304" pitchFamily="18" charset="0"/>
              </a:rPr>
              <a:t> </a:t>
            </a:r>
            <a:r>
              <a:rPr lang="en-IN" dirty="0" err="1">
                <a:solidFill>
                  <a:schemeClr val="bg1"/>
                </a:solidFill>
                <a:latin typeface="Times New Roman" panose="02020603050405020304" pitchFamily="18" charset="0"/>
                <a:cs typeface="Times New Roman" panose="02020603050405020304" pitchFamily="18" charset="0"/>
              </a:rPr>
              <a:t>kalpana</a:t>
            </a:r>
            <a:r>
              <a:rPr lang="en-IN" dirty="0">
                <a:solidFill>
                  <a:schemeClr val="bg1"/>
                </a:solidFill>
                <a:latin typeface="Times New Roman" panose="02020603050405020304" pitchFamily="18" charset="0"/>
                <a:cs typeface="Times New Roman" panose="02020603050405020304" pitchFamily="18" charset="0"/>
              </a:rPr>
              <a:t> are the </a:t>
            </a:r>
            <a:r>
              <a:rPr lang="en-IN" b="1" dirty="0">
                <a:solidFill>
                  <a:srgbClr val="0070C0"/>
                </a:solidFill>
                <a:latin typeface="Times New Roman" panose="02020603050405020304" pitchFamily="18" charset="0"/>
                <a:cs typeface="Times New Roman" panose="02020603050405020304" pitchFamily="18" charset="0"/>
              </a:rPr>
              <a:t>drugs of high potency with compact size</a:t>
            </a:r>
            <a:r>
              <a:rPr lang="en-IN" dirty="0">
                <a:solidFill>
                  <a:schemeClr val="bg1"/>
                </a:solidFill>
                <a:latin typeface="Times New Roman" panose="02020603050405020304" pitchFamily="18" charset="0"/>
                <a:cs typeface="Times New Roman" panose="02020603050405020304" pitchFamily="18" charset="0"/>
              </a:rPr>
              <a:t>, hence they were </a:t>
            </a:r>
            <a:r>
              <a:rPr lang="en-IN" b="1" dirty="0">
                <a:solidFill>
                  <a:srgbClr val="0070C0"/>
                </a:solidFill>
                <a:latin typeface="Times New Roman" panose="02020603050405020304" pitchFamily="18" charset="0"/>
                <a:cs typeface="Times New Roman" panose="02020603050405020304" pitchFamily="18" charset="0"/>
              </a:rPr>
              <a:t>easy to carry</a:t>
            </a:r>
            <a:r>
              <a:rPr lang="en-IN" dirty="0">
                <a:solidFill>
                  <a:schemeClr val="bg1"/>
                </a:solidFill>
                <a:latin typeface="Times New Roman" panose="02020603050405020304" pitchFamily="18" charset="0"/>
                <a:cs typeface="Times New Roman" panose="02020603050405020304" pitchFamily="18" charset="0"/>
              </a:rPr>
              <a:t> by the travelling physicians.</a:t>
            </a:r>
          </a:p>
        </p:txBody>
      </p:sp>
      <p:pic>
        <p:nvPicPr>
          <p:cNvPr id="9" name="Picture 8">
            <a:extLst>
              <a:ext uri="{FF2B5EF4-FFF2-40B4-BE49-F238E27FC236}">
                <a16:creationId xmlns:a16="http://schemas.microsoft.com/office/drawing/2014/main" id="{ED1784DE-7611-442F-B05D-4E031FB653BD}"/>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6392714" y="1033791"/>
            <a:ext cx="1487475" cy="1487475"/>
          </a:xfrm>
          <a:prstGeom prst="rect">
            <a:avLst/>
          </a:prstGeom>
          <a:ln>
            <a:noFill/>
          </a:ln>
          <a:effectLst>
            <a:softEdge rad="112500"/>
          </a:effectLst>
        </p:spPr>
      </p:pic>
      <p:sp>
        <p:nvSpPr>
          <p:cNvPr id="4" name="Footer Placeholder 3">
            <a:extLst>
              <a:ext uri="{FF2B5EF4-FFF2-40B4-BE49-F238E27FC236}">
                <a16:creationId xmlns:a16="http://schemas.microsoft.com/office/drawing/2014/main" id="{1C0F60A8-E6AF-475D-AC2E-6CFA5B305C41}"/>
              </a:ext>
            </a:extLst>
          </p:cNvPr>
          <p:cNvSpPr>
            <a:spLocks noGrp="1"/>
          </p:cNvSpPr>
          <p:nvPr>
            <p:ph type="ftr" sz="quarter" idx="11"/>
          </p:nvPr>
        </p:nvSpPr>
        <p:spPr/>
        <p:txBody>
          <a:bodyPr/>
          <a:lstStyle/>
          <a:p>
            <a:r>
              <a:rPr lang="en-IN" dirty="0" err="1"/>
              <a:t>Pottali</a:t>
            </a:r>
            <a:r>
              <a:rPr lang="en-IN" dirty="0"/>
              <a:t> Kalpana</a:t>
            </a:r>
          </a:p>
        </p:txBody>
      </p:sp>
    </p:spTree>
    <p:extLst>
      <p:ext uri="{BB962C8B-B14F-4D97-AF65-F5344CB8AC3E}">
        <p14:creationId xmlns:p14="http://schemas.microsoft.com/office/powerpoint/2010/main" val="31731809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43FBD-187B-4C56-B398-491BBD48920B}"/>
              </a:ext>
            </a:extLst>
          </p:cNvPr>
          <p:cNvSpPr>
            <a:spLocks noGrp="1"/>
          </p:cNvSpPr>
          <p:nvPr>
            <p:ph type="title"/>
          </p:nvPr>
        </p:nvSpPr>
        <p:spPr>
          <a:xfrm>
            <a:off x="483287" y="1273471"/>
            <a:ext cx="6694262" cy="612057"/>
          </a:xfrm>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en-US" sz="3200" b="1" dirty="0">
                <a:solidFill>
                  <a:schemeClr val="tx1"/>
                </a:solidFill>
                <a:latin typeface="Times New Roman" panose="02020603050405020304" pitchFamily="18" charset="0"/>
                <a:cs typeface="Times New Roman" panose="02020603050405020304" pitchFamily="18" charset="0"/>
              </a:rPr>
              <a:t>CLASSIFICATION OF POTTALI</a:t>
            </a:r>
            <a:r>
              <a:rPr lang="en-US" sz="3200" b="1" dirty="0">
                <a:solidFill>
                  <a:schemeClr val="tx1"/>
                </a:solidFill>
              </a:rPr>
              <a:t> </a:t>
            </a:r>
            <a:endParaRPr lang="en-IN" sz="3200" dirty="0">
              <a:solidFill>
                <a:schemeClr val="tx1"/>
              </a:solidFill>
            </a:endParaRPr>
          </a:p>
        </p:txBody>
      </p:sp>
      <p:sp>
        <p:nvSpPr>
          <p:cNvPr id="3" name="Content Placeholder 2">
            <a:extLst>
              <a:ext uri="{FF2B5EF4-FFF2-40B4-BE49-F238E27FC236}">
                <a16:creationId xmlns:a16="http://schemas.microsoft.com/office/drawing/2014/main" id="{76BC2C72-F190-43F3-81F5-23A7BE667F07}"/>
              </a:ext>
            </a:extLst>
          </p:cNvPr>
          <p:cNvSpPr>
            <a:spLocks noGrp="1"/>
          </p:cNvSpPr>
          <p:nvPr>
            <p:ph idx="1"/>
          </p:nvPr>
        </p:nvSpPr>
        <p:spPr>
          <a:xfrm>
            <a:off x="2417682" y="2707633"/>
            <a:ext cx="5348749" cy="3470788"/>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pPr marL="0" indent="0">
              <a:buNone/>
            </a:pPr>
            <a:r>
              <a:rPr lang="en-US" sz="2400" b="1" cap="none" dirty="0">
                <a:solidFill>
                  <a:schemeClr val="bg1"/>
                </a:solidFill>
                <a:latin typeface="Times New Roman" panose="02020603050405020304" pitchFamily="18" charset="0"/>
                <a:cs typeface="Times New Roman" panose="02020603050405020304" pitchFamily="18" charset="0"/>
              </a:rPr>
              <a:t>1.  Based on Appearance</a:t>
            </a:r>
          </a:p>
          <a:p>
            <a:pPr marL="0" indent="0">
              <a:buNone/>
            </a:pPr>
            <a:r>
              <a:rPr lang="en-US" sz="2400" b="1" cap="none" dirty="0">
                <a:solidFill>
                  <a:schemeClr val="bg1"/>
                </a:solidFill>
                <a:latin typeface="Times New Roman" panose="02020603050405020304" pitchFamily="18" charset="0"/>
                <a:cs typeface="Times New Roman" panose="02020603050405020304" pitchFamily="18" charset="0"/>
              </a:rPr>
              <a:t>2. Based on Ingredients  </a:t>
            </a:r>
          </a:p>
          <a:p>
            <a:pPr lvl="1">
              <a:buFont typeface="Wingdings" panose="05000000000000000000" pitchFamily="2" charset="2"/>
              <a:buChar char="§"/>
            </a:pPr>
            <a:r>
              <a:rPr lang="en-US" sz="2000" b="1" cap="none" dirty="0">
                <a:solidFill>
                  <a:schemeClr val="bg1"/>
                </a:solidFill>
                <a:latin typeface="Times New Roman" panose="02020603050405020304" pitchFamily="18" charset="0"/>
                <a:cs typeface="Times New Roman" panose="02020603050405020304" pitchFamily="18" charset="0"/>
              </a:rPr>
              <a:t>  </a:t>
            </a:r>
            <a:r>
              <a:rPr lang="en-US" sz="2000" b="1" cap="none" dirty="0" err="1">
                <a:solidFill>
                  <a:schemeClr val="bg1"/>
                </a:solidFill>
                <a:latin typeface="Times New Roman" panose="02020603050405020304" pitchFamily="18" charset="0"/>
                <a:cs typeface="Times New Roman" panose="02020603050405020304" pitchFamily="18" charset="0"/>
              </a:rPr>
              <a:t>Parada</a:t>
            </a:r>
            <a:r>
              <a:rPr lang="en-US" sz="2000" b="1" cap="none" dirty="0">
                <a:solidFill>
                  <a:schemeClr val="bg1"/>
                </a:solidFill>
                <a:latin typeface="Times New Roman" panose="02020603050405020304" pitchFamily="18" charset="0"/>
                <a:cs typeface="Times New Roman" panose="02020603050405020304" pitchFamily="18" charset="0"/>
              </a:rPr>
              <a:t> </a:t>
            </a:r>
          </a:p>
          <a:p>
            <a:pPr lvl="1">
              <a:buFont typeface="Wingdings" panose="05000000000000000000" pitchFamily="2" charset="2"/>
              <a:buChar char="§"/>
            </a:pPr>
            <a:r>
              <a:rPr lang="en-US" sz="2000" b="1" cap="none" dirty="0">
                <a:solidFill>
                  <a:schemeClr val="bg1"/>
                </a:solidFill>
                <a:latin typeface="Times New Roman" panose="02020603050405020304" pitchFamily="18" charset="0"/>
                <a:cs typeface="Times New Roman" panose="02020603050405020304" pitchFamily="18" charset="0"/>
              </a:rPr>
              <a:t>  </a:t>
            </a:r>
            <a:r>
              <a:rPr lang="en-US" sz="2000" b="1" cap="none" dirty="0" err="1">
                <a:solidFill>
                  <a:schemeClr val="bg1"/>
                </a:solidFill>
                <a:latin typeface="Times New Roman" panose="02020603050405020304" pitchFamily="18" charset="0"/>
                <a:cs typeface="Times New Roman" panose="02020603050405020304" pitchFamily="18" charset="0"/>
              </a:rPr>
              <a:t>Gandhaka</a:t>
            </a:r>
            <a:endParaRPr lang="en-US" sz="2000" b="1" cap="none" dirty="0">
              <a:solidFill>
                <a:schemeClr val="bg1"/>
              </a:solidFill>
              <a:latin typeface="Times New Roman" panose="02020603050405020304" pitchFamily="18" charset="0"/>
              <a:cs typeface="Times New Roman" panose="02020603050405020304" pitchFamily="18" charset="0"/>
            </a:endParaRPr>
          </a:p>
          <a:p>
            <a:pPr marL="0" indent="0">
              <a:buNone/>
            </a:pPr>
            <a:r>
              <a:rPr lang="en-US" sz="2400" b="1" cap="none" dirty="0">
                <a:solidFill>
                  <a:schemeClr val="bg1"/>
                </a:solidFill>
                <a:latin typeface="Times New Roman" panose="02020603050405020304" pitchFamily="18" charset="0"/>
                <a:cs typeface="Times New Roman" panose="02020603050405020304" pitchFamily="18" charset="0"/>
              </a:rPr>
              <a:t>3. Based on Agni </a:t>
            </a:r>
            <a:r>
              <a:rPr lang="en-US" sz="2400" b="1" cap="none" dirty="0" err="1">
                <a:solidFill>
                  <a:schemeClr val="bg1"/>
                </a:solidFill>
                <a:latin typeface="Times New Roman" panose="02020603050405020304" pitchFamily="18" charset="0"/>
                <a:cs typeface="Times New Roman" panose="02020603050405020304" pitchFamily="18" charset="0"/>
              </a:rPr>
              <a:t>Samskara</a:t>
            </a:r>
            <a:endParaRPr lang="en-IN" sz="2400" cap="none" dirty="0">
              <a:solidFill>
                <a:schemeClr val="bg1"/>
              </a:solidFill>
              <a:latin typeface="Times New Roman" panose="02020603050405020304" pitchFamily="18" charset="0"/>
              <a:cs typeface="Times New Roman" panose="02020603050405020304" pitchFamily="18" charset="0"/>
            </a:endParaRPr>
          </a:p>
          <a:p>
            <a:pPr marL="0" indent="0">
              <a:buNone/>
            </a:pPr>
            <a:r>
              <a:rPr lang="en-US" sz="2400" b="1" cap="none" dirty="0">
                <a:solidFill>
                  <a:schemeClr val="bg1"/>
                </a:solidFill>
                <a:latin typeface="Times New Roman" panose="02020603050405020304" pitchFamily="18" charset="0"/>
                <a:cs typeface="Times New Roman" panose="02020603050405020304" pitchFamily="18" charset="0"/>
              </a:rPr>
              <a:t>4. Based on </a:t>
            </a:r>
            <a:r>
              <a:rPr lang="en-US" sz="2400" b="1" cap="none" dirty="0" err="1">
                <a:solidFill>
                  <a:schemeClr val="bg1"/>
                </a:solidFill>
                <a:latin typeface="Times New Roman" panose="02020603050405020304" pitchFamily="18" charset="0"/>
                <a:cs typeface="Times New Roman" panose="02020603050405020304" pitchFamily="18" charset="0"/>
              </a:rPr>
              <a:t>Gandhaka</a:t>
            </a:r>
            <a:r>
              <a:rPr lang="en-US" sz="2400" b="1" cap="none" dirty="0">
                <a:solidFill>
                  <a:schemeClr val="bg1"/>
                </a:solidFill>
                <a:latin typeface="Times New Roman" panose="02020603050405020304" pitchFamily="18" charset="0"/>
                <a:cs typeface="Times New Roman" panose="02020603050405020304" pitchFamily="18" charset="0"/>
              </a:rPr>
              <a:t> </a:t>
            </a:r>
            <a:r>
              <a:rPr lang="en-US" sz="2400" b="1" cap="none" dirty="0" err="1">
                <a:solidFill>
                  <a:schemeClr val="bg1"/>
                </a:solidFill>
                <a:latin typeface="Times New Roman" panose="02020603050405020304" pitchFamily="18" charset="0"/>
                <a:cs typeface="Times New Roman" panose="02020603050405020304" pitchFamily="18" charset="0"/>
              </a:rPr>
              <a:t>Paka</a:t>
            </a:r>
            <a:endParaRPr lang="en-US" sz="2400" b="1" cap="none" dirty="0">
              <a:solidFill>
                <a:schemeClr val="bg1"/>
              </a:solidFill>
              <a:latin typeface="Times New Roman" panose="02020603050405020304" pitchFamily="18" charset="0"/>
              <a:cs typeface="Times New Roman" panose="02020603050405020304" pitchFamily="18" charset="0"/>
            </a:endParaRPr>
          </a:p>
          <a:p>
            <a:pPr marL="0" indent="0">
              <a:buNone/>
            </a:pPr>
            <a:r>
              <a:rPr lang="en-US" sz="2400" b="1" cap="none" dirty="0">
                <a:solidFill>
                  <a:schemeClr val="bg1"/>
                </a:solidFill>
                <a:latin typeface="Times New Roman" panose="02020603050405020304" pitchFamily="18" charset="0"/>
                <a:cs typeface="Times New Roman" panose="02020603050405020304" pitchFamily="18" charset="0"/>
              </a:rPr>
              <a:t>5. Based on </a:t>
            </a:r>
            <a:r>
              <a:rPr lang="en-IN" sz="2400" b="1" cap="none" dirty="0">
                <a:solidFill>
                  <a:schemeClr val="bg1"/>
                </a:solidFill>
                <a:latin typeface="Times New Roman" panose="02020603050405020304" pitchFamily="18" charset="0"/>
                <a:cs typeface="Times New Roman" panose="02020603050405020304" pitchFamily="18" charset="0"/>
              </a:rPr>
              <a:t>Methods Of Preparation</a:t>
            </a:r>
            <a:endParaRPr lang="en-IN" sz="2400" cap="none" dirty="0">
              <a:solidFill>
                <a:schemeClr val="bg1"/>
              </a:solidFill>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3C70C89D-AEEF-44F3-9FD9-EA2819028626}"/>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A1E3FE4D-2893-4398-8532-FC6260317CA7}"/>
              </a:ext>
            </a:extLst>
          </p:cNvPr>
          <p:cNvSpPr>
            <a:spLocks noGrp="1"/>
          </p:cNvSpPr>
          <p:nvPr>
            <p:ph type="sldNum" sz="quarter" idx="12"/>
          </p:nvPr>
        </p:nvSpPr>
        <p:spPr/>
        <p:txBody>
          <a:bodyPr/>
          <a:lstStyle/>
          <a:p>
            <a:fld id="{A570DE72-5664-454A-8646-44002B425E13}" type="slidenum">
              <a:rPr lang="en-IN" smtClean="0"/>
              <a:t>7</a:t>
            </a:fld>
            <a:endParaRPr lang="en-IN"/>
          </a:p>
        </p:txBody>
      </p:sp>
    </p:spTree>
    <p:extLst>
      <p:ext uri="{BB962C8B-B14F-4D97-AF65-F5344CB8AC3E}">
        <p14:creationId xmlns:p14="http://schemas.microsoft.com/office/powerpoint/2010/main" val="3577020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D73E5-A12C-4279-9AB5-8BDD685E33C7}"/>
              </a:ext>
            </a:extLst>
          </p:cNvPr>
          <p:cNvSpPr>
            <a:spLocks noGrp="1"/>
          </p:cNvSpPr>
          <p:nvPr>
            <p:ph type="title"/>
          </p:nvPr>
        </p:nvSpPr>
        <p:spPr>
          <a:xfrm>
            <a:off x="127478" y="234741"/>
            <a:ext cx="5634225" cy="572728"/>
          </a:xfrm>
        </p:spPr>
        <p:style>
          <a:lnRef idx="2">
            <a:schemeClr val="accent2">
              <a:shade val="50000"/>
            </a:schemeClr>
          </a:lnRef>
          <a:fillRef idx="1">
            <a:schemeClr val="accent2"/>
          </a:fillRef>
          <a:effectRef idx="0">
            <a:schemeClr val="accent2"/>
          </a:effectRef>
          <a:fontRef idx="minor">
            <a:schemeClr val="lt1"/>
          </a:fontRef>
        </p:style>
        <p:txBody>
          <a:bodyPr/>
          <a:lstStyle/>
          <a:p>
            <a:r>
              <a:rPr lang="en-US" sz="3200" b="1" cap="none" dirty="0">
                <a:solidFill>
                  <a:schemeClr val="tx1"/>
                </a:solidFill>
                <a:latin typeface="Times New Roman" panose="02020603050405020304" pitchFamily="18" charset="0"/>
                <a:cs typeface="Times New Roman" panose="02020603050405020304" pitchFamily="18" charset="0"/>
              </a:rPr>
              <a:t>1. BASED ON APPEARANCE</a:t>
            </a:r>
            <a:endParaRPr lang="en-IN" sz="3200" cap="none"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E52BBE8-C9B9-4C04-81D8-B1DC8ACC215D}"/>
              </a:ext>
            </a:extLst>
          </p:cNvPr>
          <p:cNvSpPr>
            <a:spLocks noGrp="1"/>
          </p:cNvSpPr>
          <p:nvPr>
            <p:ph idx="1"/>
          </p:nvPr>
        </p:nvSpPr>
        <p:spPr>
          <a:xfrm>
            <a:off x="186812" y="1063423"/>
            <a:ext cx="8799871" cy="5612679"/>
          </a:xfrm>
        </p:spPr>
        <p:style>
          <a:lnRef idx="2">
            <a:schemeClr val="accent3">
              <a:shade val="50000"/>
            </a:schemeClr>
          </a:lnRef>
          <a:fillRef idx="1">
            <a:schemeClr val="accent3"/>
          </a:fillRef>
          <a:effectRef idx="0">
            <a:schemeClr val="accent3"/>
          </a:effectRef>
          <a:fontRef idx="minor">
            <a:schemeClr val="lt1"/>
          </a:fontRef>
        </p:style>
        <p:txBody>
          <a:bodyPr/>
          <a:lstStyle/>
          <a:p>
            <a:pPr marL="0" indent="0">
              <a:buNone/>
            </a:pPr>
            <a:r>
              <a:rPr lang="en-US" cap="none" dirty="0">
                <a:latin typeface="Times New Roman" panose="02020603050405020304" pitchFamily="18" charset="0"/>
                <a:cs typeface="Times New Roman" panose="02020603050405020304" pitchFamily="18" charset="0"/>
              </a:rPr>
              <a:t>				 				 </a:t>
            </a:r>
            <a:r>
              <a:rPr lang="en-US" b="1" cap="none" dirty="0">
                <a:solidFill>
                  <a:schemeClr val="bg1"/>
                </a:solidFill>
                <a:latin typeface="Times New Roman" panose="02020603050405020304" pitchFamily="18" charset="0"/>
                <a:cs typeface="Times New Roman" panose="02020603050405020304" pitchFamily="18" charset="0"/>
              </a:rPr>
              <a:t>POTTALI</a:t>
            </a:r>
            <a:r>
              <a:rPr lang="en-US" cap="none" dirty="0">
                <a:solidFill>
                  <a:schemeClr val="bg1"/>
                </a:solidFill>
                <a:latin typeface="Times New Roman" panose="02020603050405020304" pitchFamily="18" charset="0"/>
                <a:cs typeface="Times New Roman" panose="02020603050405020304" pitchFamily="18" charset="0"/>
              </a:rPr>
              <a:t> </a:t>
            </a:r>
          </a:p>
          <a:p>
            <a:pPr marL="0" indent="0">
              <a:buNone/>
            </a:pPr>
            <a:endParaRPr lang="en-US" cap="none" dirty="0">
              <a:latin typeface="Times New Roman" panose="02020603050405020304" pitchFamily="18" charset="0"/>
              <a:cs typeface="Times New Roman" panose="02020603050405020304" pitchFamily="18" charset="0"/>
            </a:endParaRPr>
          </a:p>
          <a:p>
            <a:pPr marL="0" indent="0">
              <a:buNone/>
            </a:pPr>
            <a:r>
              <a:rPr lang="en-US" b="1" cap="none" dirty="0">
                <a:latin typeface="Times New Roman" panose="02020603050405020304" pitchFamily="18" charset="0"/>
                <a:cs typeface="Times New Roman" panose="02020603050405020304" pitchFamily="18" charset="0"/>
              </a:rPr>
              <a:t>	</a:t>
            </a:r>
          </a:p>
          <a:p>
            <a:pPr marL="0" indent="0">
              <a:buNone/>
            </a:pPr>
            <a:r>
              <a:rPr lang="en-US" b="1" dirty="0">
                <a:latin typeface="Times New Roman" panose="02020603050405020304" pitchFamily="18" charset="0"/>
                <a:cs typeface="Times New Roman" panose="02020603050405020304" pitchFamily="18" charset="0"/>
              </a:rPr>
              <a:t>   </a:t>
            </a:r>
            <a:r>
              <a:rPr lang="en-US" b="1" cap="none" dirty="0" err="1">
                <a:solidFill>
                  <a:schemeClr val="bg1"/>
                </a:solidFill>
                <a:latin typeface="Times New Roman" panose="02020603050405020304" pitchFamily="18" charset="0"/>
                <a:cs typeface="Times New Roman" panose="02020603050405020304" pitchFamily="18" charset="0"/>
              </a:rPr>
              <a:t>Choorna</a:t>
            </a:r>
            <a:r>
              <a:rPr lang="en-US" b="1" cap="none" dirty="0">
                <a:solidFill>
                  <a:schemeClr val="bg1"/>
                </a:solidFill>
                <a:latin typeface="Times New Roman" panose="02020603050405020304" pitchFamily="18" charset="0"/>
                <a:cs typeface="Times New Roman" panose="02020603050405020304" pitchFamily="18" charset="0"/>
              </a:rPr>
              <a:t> Form</a:t>
            </a:r>
            <a:r>
              <a:rPr lang="en-US" cap="none" dirty="0">
                <a:latin typeface="Times New Roman" panose="02020603050405020304" pitchFamily="18" charset="0"/>
                <a:cs typeface="Times New Roman" panose="02020603050405020304" pitchFamily="18" charset="0"/>
              </a:rPr>
              <a:t>		 			</a:t>
            </a:r>
            <a:r>
              <a:rPr lang="en-US" b="1" cap="none" dirty="0">
                <a:solidFill>
                  <a:schemeClr val="bg1"/>
                </a:solidFill>
                <a:latin typeface="Times New Roman" panose="02020603050405020304" pitchFamily="18" charset="0"/>
                <a:cs typeface="Times New Roman" panose="02020603050405020304" pitchFamily="18" charset="0"/>
              </a:rPr>
              <a:t>Bhasma</a:t>
            </a:r>
            <a:r>
              <a:rPr lang="en-US" cap="none" dirty="0">
                <a:solidFill>
                  <a:schemeClr val="bg1"/>
                </a:solidFill>
                <a:latin typeface="Times New Roman" panose="02020603050405020304" pitchFamily="18" charset="0"/>
                <a:cs typeface="Times New Roman" panose="02020603050405020304" pitchFamily="18" charset="0"/>
              </a:rPr>
              <a:t>	</a:t>
            </a:r>
            <a:r>
              <a:rPr lang="en-US" cap="none" dirty="0">
                <a:latin typeface="Times New Roman" panose="02020603050405020304" pitchFamily="18" charset="0"/>
                <a:cs typeface="Times New Roman" panose="02020603050405020304" pitchFamily="18" charset="0"/>
              </a:rPr>
              <a:t>	      </a:t>
            </a:r>
            <a:r>
              <a:rPr lang="en-US" b="1" cap="none" dirty="0">
                <a:latin typeface="Times New Roman" panose="02020603050405020304" pitchFamily="18" charset="0"/>
                <a:cs typeface="Times New Roman" panose="02020603050405020304" pitchFamily="18" charset="0"/>
              </a:rPr>
              <a:t>   </a:t>
            </a:r>
            <a:r>
              <a:rPr lang="en-US" b="1" cap="none" dirty="0">
                <a:solidFill>
                  <a:schemeClr val="bg1"/>
                </a:solidFill>
                <a:latin typeface="Times New Roman" panose="02020603050405020304" pitchFamily="18" charset="0"/>
                <a:cs typeface="Times New Roman" panose="02020603050405020304" pitchFamily="18" charset="0"/>
              </a:rPr>
              <a:t>Conical Solid Form</a:t>
            </a:r>
          </a:p>
          <a:p>
            <a:pPr marL="0" indent="0">
              <a:buNone/>
            </a:pPr>
            <a:r>
              <a:rPr lang="de-LU" sz="1600" b="1" cap="none" dirty="0">
                <a:latin typeface="Times New Roman" panose="02020603050405020304" pitchFamily="18" charset="0"/>
                <a:cs typeface="Times New Roman" panose="02020603050405020304" pitchFamily="18" charset="0"/>
              </a:rPr>
              <a:t>Eg.   Mriganka Pottali Rasa	                  Eg.    Hamsa Pottali Rasa</a:t>
            </a:r>
          </a:p>
          <a:p>
            <a:pPr marL="0" indent="0">
              <a:buNone/>
            </a:pPr>
            <a:r>
              <a:rPr lang="de-LU" sz="1600" b="1" cap="none" dirty="0">
                <a:latin typeface="Times New Roman" panose="02020603050405020304" pitchFamily="18" charset="0"/>
                <a:cs typeface="Times New Roman" panose="02020603050405020304" pitchFamily="18" charset="0"/>
              </a:rPr>
              <a:t>        Gandhakadi Pottali Rasa		         Shanka Garbha Pottali</a:t>
            </a:r>
          </a:p>
          <a:p>
            <a:pPr marL="0" indent="0">
              <a:buNone/>
            </a:pPr>
            <a:r>
              <a:rPr lang="de-LU" sz="1600" b="1" cap="none" dirty="0">
                <a:latin typeface="Times New Roman" panose="02020603050405020304" pitchFamily="18" charset="0"/>
                <a:cs typeface="Times New Roman" panose="02020603050405020304" pitchFamily="18" charset="0"/>
              </a:rPr>
              <a:t>				 			         Lokanath Pottali Rasa</a:t>
            </a:r>
          </a:p>
          <a:p>
            <a:pPr marL="0" indent="0">
              <a:buNone/>
            </a:pPr>
            <a:endParaRPr lang="en-US" sz="1600" b="1" cap="none" dirty="0">
              <a:latin typeface="Times New Roman" panose="02020603050405020304" pitchFamily="18" charset="0"/>
              <a:cs typeface="Times New Roman" panose="02020603050405020304" pitchFamily="18" charset="0"/>
            </a:endParaRPr>
          </a:p>
          <a:p>
            <a:pPr marL="0" indent="0">
              <a:buNone/>
            </a:pPr>
            <a:endParaRPr lang="en-US" b="1" cap="none" dirty="0">
              <a:latin typeface="Times New Roman" panose="02020603050405020304" pitchFamily="18" charset="0"/>
              <a:cs typeface="Times New Roman" panose="02020603050405020304" pitchFamily="18" charset="0"/>
            </a:endParaRPr>
          </a:p>
          <a:p>
            <a:pPr marL="0" indent="0">
              <a:buNone/>
            </a:pPr>
            <a:r>
              <a:rPr lang="en-US" b="1" cap="none" dirty="0">
                <a:solidFill>
                  <a:schemeClr val="bg1"/>
                </a:solidFill>
                <a:latin typeface="Times New Roman" panose="02020603050405020304" pitchFamily="18" charset="0"/>
                <a:cs typeface="Times New Roman" panose="02020603050405020304" pitchFamily="18" charset="0"/>
              </a:rPr>
              <a:t>Shaped Before </a:t>
            </a:r>
            <a:r>
              <a:rPr lang="en-US" b="1" cap="none" dirty="0" err="1">
                <a:solidFill>
                  <a:schemeClr val="bg1"/>
                </a:solidFill>
                <a:latin typeface="Times New Roman" panose="02020603050405020304" pitchFamily="18" charset="0"/>
                <a:cs typeface="Times New Roman" panose="02020603050405020304" pitchFamily="18" charset="0"/>
              </a:rPr>
              <a:t>Gandhaka</a:t>
            </a:r>
            <a:r>
              <a:rPr lang="en-US" b="1" cap="none" dirty="0">
                <a:solidFill>
                  <a:schemeClr val="bg1"/>
                </a:solidFill>
                <a:latin typeface="Times New Roman" panose="02020603050405020304" pitchFamily="18" charset="0"/>
                <a:cs typeface="Times New Roman" panose="02020603050405020304" pitchFamily="18" charset="0"/>
              </a:rPr>
              <a:t> </a:t>
            </a:r>
            <a:r>
              <a:rPr lang="en-US" b="1" cap="none" dirty="0" err="1">
                <a:solidFill>
                  <a:schemeClr val="bg1"/>
                </a:solidFill>
                <a:latin typeface="Times New Roman" panose="02020603050405020304" pitchFamily="18" charset="0"/>
                <a:cs typeface="Times New Roman" panose="02020603050405020304" pitchFamily="18" charset="0"/>
              </a:rPr>
              <a:t>Paka</a:t>
            </a:r>
            <a:r>
              <a:rPr lang="en-US" cap="none" dirty="0">
                <a:latin typeface="Times New Roman" panose="02020603050405020304" pitchFamily="18" charset="0"/>
                <a:cs typeface="Times New Roman" panose="02020603050405020304" pitchFamily="18" charset="0"/>
              </a:rPr>
              <a:t>		 </a:t>
            </a:r>
            <a:r>
              <a:rPr lang="en-US" b="1" cap="none" dirty="0">
                <a:solidFill>
                  <a:schemeClr val="bg1"/>
                </a:solidFill>
                <a:latin typeface="Times New Roman" panose="02020603050405020304" pitchFamily="18" charset="0"/>
                <a:cs typeface="Times New Roman" panose="02020603050405020304" pitchFamily="18" charset="0"/>
              </a:rPr>
              <a:t>Shaped On Its Own During </a:t>
            </a:r>
            <a:r>
              <a:rPr lang="en-US" b="1" cap="none" dirty="0" err="1">
                <a:solidFill>
                  <a:schemeClr val="bg1"/>
                </a:solidFill>
                <a:latin typeface="Times New Roman" panose="02020603050405020304" pitchFamily="18" charset="0"/>
                <a:cs typeface="Times New Roman" panose="02020603050405020304" pitchFamily="18" charset="0"/>
              </a:rPr>
              <a:t>Paka</a:t>
            </a:r>
            <a:endParaRPr lang="en-US" b="1" cap="none" dirty="0">
              <a:solidFill>
                <a:schemeClr val="bg1"/>
              </a:solidFill>
              <a:latin typeface="Times New Roman" panose="02020603050405020304" pitchFamily="18" charset="0"/>
              <a:cs typeface="Times New Roman" panose="02020603050405020304" pitchFamily="18" charset="0"/>
            </a:endParaRPr>
          </a:p>
          <a:p>
            <a:pPr marL="0" indent="0">
              <a:buNone/>
            </a:pPr>
            <a:r>
              <a:rPr lang="en-US" sz="1600" b="1" cap="none" dirty="0" err="1">
                <a:latin typeface="Times New Roman" panose="02020603050405020304" pitchFamily="18" charset="0"/>
                <a:cs typeface="Times New Roman" panose="02020603050405020304" pitchFamily="18" charset="0"/>
              </a:rPr>
              <a:t>Eg.</a:t>
            </a:r>
            <a:r>
              <a:rPr lang="en-US" sz="1600" b="1" cap="none" dirty="0">
                <a:latin typeface="Times New Roman" panose="02020603050405020304" pitchFamily="18" charset="0"/>
                <a:cs typeface="Times New Roman" panose="02020603050405020304" pitchFamily="18" charset="0"/>
              </a:rPr>
              <a:t>  </a:t>
            </a:r>
            <a:r>
              <a:rPr lang="en-US" sz="1600" b="1" cap="none" dirty="0" err="1">
                <a:latin typeface="Times New Roman" panose="02020603050405020304" pitchFamily="18" charset="0"/>
                <a:cs typeface="Times New Roman" panose="02020603050405020304" pitchFamily="18" charset="0"/>
              </a:rPr>
              <a:t>Ratna</a:t>
            </a:r>
            <a:r>
              <a:rPr lang="en-US" sz="1600" b="1" cap="none" dirty="0">
                <a:latin typeface="Times New Roman" panose="02020603050405020304" pitchFamily="18" charset="0"/>
                <a:cs typeface="Times New Roman" panose="02020603050405020304" pitchFamily="18" charset="0"/>
              </a:rPr>
              <a:t> </a:t>
            </a:r>
            <a:r>
              <a:rPr lang="en-US" sz="1600" b="1" cap="none" dirty="0" err="1">
                <a:latin typeface="Times New Roman" panose="02020603050405020304" pitchFamily="18" charset="0"/>
                <a:cs typeface="Times New Roman" panose="02020603050405020304" pitchFamily="18" charset="0"/>
              </a:rPr>
              <a:t>Garbha</a:t>
            </a:r>
            <a:r>
              <a:rPr lang="en-US" sz="1600" b="1" cap="none" dirty="0">
                <a:latin typeface="Times New Roman" panose="02020603050405020304" pitchFamily="18" charset="0"/>
                <a:cs typeface="Times New Roman" panose="02020603050405020304" pitchFamily="18" charset="0"/>
              </a:rPr>
              <a:t> </a:t>
            </a:r>
            <a:r>
              <a:rPr lang="en-US" sz="1600" b="1" cap="none" dirty="0" err="1">
                <a:latin typeface="Times New Roman" panose="02020603050405020304" pitchFamily="18" charset="0"/>
                <a:cs typeface="Times New Roman" panose="02020603050405020304" pitchFamily="18" charset="0"/>
              </a:rPr>
              <a:t>Pottali</a:t>
            </a:r>
            <a:r>
              <a:rPr lang="en-US" sz="1600" b="1" cap="none" dirty="0">
                <a:latin typeface="Times New Roman" panose="02020603050405020304" pitchFamily="18" charset="0"/>
                <a:cs typeface="Times New Roman" panose="02020603050405020304" pitchFamily="18" charset="0"/>
              </a:rPr>
              <a:t>			 			</a:t>
            </a:r>
            <a:r>
              <a:rPr lang="en-US" sz="1600" b="1" cap="none" dirty="0" err="1">
                <a:latin typeface="Times New Roman" panose="02020603050405020304" pitchFamily="18" charset="0"/>
                <a:cs typeface="Times New Roman" panose="02020603050405020304" pitchFamily="18" charset="0"/>
              </a:rPr>
              <a:t>Eg.</a:t>
            </a:r>
            <a:r>
              <a:rPr lang="en-US" sz="1600" b="1" cap="none" dirty="0">
                <a:latin typeface="Times New Roman" panose="02020603050405020304" pitchFamily="18" charset="0"/>
                <a:cs typeface="Times New Roman" panose="02020603050405020304" pitchFamily="18" charset="0"/>
              </a:rPr>
              <a:t>   Hema </a:t>
            </a:r>
            <a:r>
              <a:rPr lang="en-US" sz="1600" b="1" cap="none" dirty="0" err="1">
                <a:latin typeface="Times New Roman" panose="02020603050405020304" pitchFamily="18" charset="0"/>
                <a:cs typeface="Times New Roman" panose="02020603050405020304" pitchFamily="18" charset="0"/>
              </a:rPr>
              <a:t>Garbha</a:t>
            </a:r>
            <a:r>
              <a:rPr lang="en-US" sz="1600" b="1" cap="none" dirty="0">
                <a:latin typeface="Times New Roman" panose="02020603050405020304" pitchFamily="18" charset="0"/>
                <a:cs typeface="Times New Roman" panose="02020603050405020304" pitchFamily="18" charset="0"/>
              </a:rPr>
              <a:t> </a:t>
            </a:r>
            <a:r>
              <a:rPr lang="en-US" sz="1600" b="1" cap="none" dirty="0" err="1">
                <a:latin typeface="Times New Roman" panose="02020603050405020304" pitchFamily="18" charset="0"/>
                <a:cs typeface="Times New Roman" panose="02020603050405020304" pitchFamily="18" charset="0"/>
              </a:rPr>
              <a:t>Pottali</a:t>
            </a:r>
            <a:r>
              <a:rPr lang="en-US" sz="1600" b="1" cap="none" dirty="0">
                <a:latin typeface="Times New Roman" panose="02020603050405020304" pitchFamily="18" charset="0"/>
                <a:cs typeface="Times New Roman" panose="02020603050405020304" pitchFamily="18" charset="0"/>
              </a:rPr>
              <a:t> </a:t>
            </a:r>
            <a:r>
              <a:rPr lang="fr-LU" sz="1600" b="1" cap="none" dirty="0">
                <a:latin typeface="Times New Roman" panose="02020603050405020304" pitchFamily="18" charset="0"/>
                <a:cs typeface="Times New Roman" panose="02020603050405020304" pitchFamily="18" charset="0"/>
              </a:rPr>
              <a:t>(S.B.M.)</a:t>
            </a:r>
            <a:endParaRPr lang="en-US" sz="1600" b="1" cap="none" dirty="0">
              <a:latin typeface="Times New Roman" panose="02020603050405020304" pitchFamily="18" charset="0"/>
              <a:cs typeface="Times New Roman" panose="02020603050405020304" pitchFamily="18" charset="0"/>
            </a:endParaRPr>
          </a:p>
          <a:p>
            <a:pPr marL="0" indent="0">
              <a:buNone/>
            </a:pPr>
            <a:r>
              <a:rPr lang="fr-LU" sz="1600" b="1" cap="none" dirty="0">
                <a:latin typeface="Times New Roman" panose="02020603050405020304" pitchFamily="18" charset="0"/>
                <a:cs typeface="Times New Roman" panose="02020603050405020304" pitchFamily="18" charset="0"/>
              </a:rPr>
              <a:t>       Tamra Garbha Pottali		</a:t>
            </a:r>
            <a:r>
              <a:rPr lang="fr-LU" sz="1600" cap="none" dirty="0">
                <a:latin typeface="Times New Roman" panose="02020603050405020304" pitchFamily="18" charset="0"/>
                <a:cs typeface="Times New Roman" panose="02020603050405020304" pitchFamily="18" charset="0"/>
              </a:rPr>
              <a:t>		</a:t>
            </a:r>
            <a:endParaRPr lang="en-IN" sz="1600" b="1" cap="none"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142EEE03-ECBC-4D76-847A-03EB034973CE}"/>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51BE7C82-2CE7-4190-BB83-2821DEF3FF66}"/>
              </a:ext>
            </a:extLst>
          </p:cNvPr>
          <p:cNvSpPr>
            <a:spLocks noGrp="1"/>
          </p:cNvSpPr>
          <p:nvPr>
            <p:ph type="sldNum" sz="quarter" idx="12"/>
          </p:nvPr>
        </p:nvSpPr>
        <p:spPr/>
        <p:txBody>
          <a:bodyPr/>
          <a:lstStyle/>
          <a:p>
            <a:fld id="{A570DE72-5664-454A-8646-44002B425E13}" type="slidenum">
              <a:rPr lang="en-IN" smtClean="0"/>
              <a:t>8</a:t>
            </a:fld>
            <a:endParaRPr lang="en-IN"/>
          </a:p>
        </p:txBody>
      </p:sp>
      <p:cxnSp>
        <p:nvCxnSpPr>
          <p:cNvPr id="7" name="Straight Connector 6">
            <a:extLst>
              <a:ext uri="{FF2B5EF4-FFF2-40B4-BE49-F238E27FC236}">
                <a16:creationId xmlns:a16="http://schemas.microsoft.com/office/drawing/2014/main" id="{440FE170-F3BF-4B03-854E-95345A77A97D}"/>
              </a:ext>
            </a:extLst>
          </p:cNvPr>
          <p:cNvCxnSpPr/>
          <p:nvPr/>
        </p:nvCxnSpPr>
        <p:spPr>
          <a:xfrm>
            <a:off x="1160206" y="1671481"/>
            <a:ext cx="5732207" cy="0"/>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Arrow Connector 8">
            <a:extLst>
              <a:ext uri="{FF2B5EF4-FFF2-40B4-BE49-F238E27FC236}">
                <a16:creationId xmlns:a16="http://schemas.microsoft.com/office/drawing/2014/main" id="{E99C4494-F7FE-49F4-9378-F088D690D76D}"/>
              </a:ext>
            </a:extLst>
          </p:cNvPr>
          <p:cNvCxnSpPr/>
          <p:nvPr/>
        </p:nvCxnSpPr>
        <p:spPr>
          <a:xfrm>
            <a:off x="1160206" y="1671481"/>
            <a:ext cx="0" cy="51127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1" name="Straight Arrow Connector 10">
            <a:extLst>
              <a:ext uri="{FF2B5EF4-FFF2-40B4-BE49-F238E27FC236}">
                <a16:creationId xmlns:a16="http://schemas.microsoft.com/office/drawing/2014/main" id="{4753C7C3-2A89-4EC9-ABD5-692AF834DCC1}"/>
              </a:ext>
            </a:extLst>
          </p:cNvPr>
          <p:cNvCxnSpPr/>
          <p:nvPr/>
        </p:nvCxnSpPr>
        <p:spPr>
          <a:xfrm>
            <a:off x="4424516" y="1671481"/>
            <a:ext cx="0" cy="51127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3" name="Straight Arrow Connector 12">
            <a:extLst>
              <a:ext uri="{FF2B5EF4-FFF2-40B4-BE49-F238E27FC236}">
                <a16:creationId xmlns:a16="http://schemas.microsoft.com/office/drawing/2014/main" id="{2ADE7CB6-C219-405D-8FD4-6629F81510A9}"/>
              </a:ext>
            </a:extLst>
          </p:cNvPr>
          <p:cNvCxnSpPr/>
          <p:nvPr/>
        </p:nvCxnSpPr>
        <p:spPr>
          <a:xfrm>
            <a:off x="6892413" y="1671481"/>
            <a:ext cx="0" cy="51127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9724E1D2-55FE-44E8-90EE-232426A15846}"/>
              </a:ext>
            </a:extLst>
          </p:cNvPr>
          <p:cNvCxnSpPr/>
          <p:nvPr/>
        </p:nvCxnSpPr>
        <p:spPr>
          <a:xfrm>
            <a:off x="4424516" y="1455172"/>
            <a:ext cx="0" cy="216309"/>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E0CC0D47-763B-4037-8FE3-CEC914C382BB}"/>
              </a:ext>
            </a:extLst>
          </p:cNvPr>
          <p:cNvCxnSpPr/>
          <p:nvPr/>
        </p:nvCxnSpPr>
        <p:spPr>
          <a:xfrm>
            <a:off x="6892413" y="2644876"/>
            <a:ext cx="0" cy="1396181"/>
          </a:xfrm>
          <a:prstGeom prst="line">
            <a:avLst/>
          </a:prstGeom>
        </p:spPr>
        <p:style>
          <a:lnRef idx="3">
            <a:schemeClr val="dk1"/>
          </a:lnRef>
          <a:fillRef idx="0">
            <a:schemeClr val="dk1"/>
          </a:fillRef>
          <a:effectRef idx="2">
            <a:schemeClr val="dk1"/>
          </a:effectRef>
          <a:fontRef idx="minor">
            <a:schemeClr val="tx1"/>
          </a:fontRef>
        </p:style>
      </p:cxnSp>
      <p:cxnSp>
        <p:nvCxnSpPr>
          <p:cNvPr id="21" name="Straight Connector 20">
            <a:extLst>
              <a:ext uri="{FF2B5EF4-FFF2-40B4-BE49-F238E27FC236}">
                <a16:creationId xmlns:a16="http://schemas.microsoft.com/office/drawing/2014/main" id="{A92741A0-68F9-4DA7-9C52-2FAC451EE5E1}"/>
              </a:ext>
            </a:extLst>
          </p:cNvPr>
          <p:cNvCxnSpPr/>
          <p:nvPr/>
        </p:nvCxnSpPr>
        <p:spPr>
          <a:xfrm>
            <a:off x="1160206" y="4050894"/>
            <a:ext cx="5948517" cy="0"/>
          </a:xfrm>
          <a:prstGeom prst="line">
            <a:avLst/>
          </a:prstGeom>
        </p:spPr>
        <p:style>
          <a:lnRef idx="3">
            <a:schemeClr val="dk1"/>
          </a:lnRef>
          <a:fillRef idx="0">
            <a:schemeClr val="dk1"/>
          </a:fillRef>
          <a:effectRef idx="2">
            <a:schemeClr val="dk1"/>
          </a:effectRef>
          <a:fontRef idx="minor">
            <a:schemeClr val="tx1"/>
          </a:fontRef>
        </p:style>
      </p:cxnSp>
      <p:cxnSp>
        <p:nvCxnSpPr>
          <p:cNvPr id="23" name="Straight Arrow Connector 22">
            <a:extLst>
              <a:ext uri="{FF2B5EF4-FFF2-40B4-BE49-F238E27FC236}">
                <a16:creationId xmlns:a16="http://schemas.microsoft.com/office/drawing/2014/main" id="{DCE0753D-5E72-4FF0-AE5F-378D69AB328A}"/>
              </a:ext>
            </a:extLst>
          </p:cNvPr>
          <p:cNvCxnSpPr/>
          <p:nvPr/>
        </p:nvCxnSpPr>
        <p:spPr>
          <a:xfrm>
            <a:off x="1160206" y="4050894"/>
            <a:ext cx="0" cy="42278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5" name="Straight Arrow Connector 24">
            <a:extLst>
              <a:ext uri="{FF2B5EF4-FFF2-40B4-BE49-F238E27FC236}">
                <a16:creationId xmlns:a16="http://schemas.microsoft.com/office/drawing/2014/main" id="{9A297249-8341-424B-8108-121BF0D93C83}"/>
              </a:ext>
            </a:extLst>
          </p:cNvPr>
          <p:cNvCxnSpPr/>
          <p:nvPr/>
        </p:nvCxnSpPr>
        <p:spPr>
          <a:xfrm>
            <a:off x="7108723" y="4050894"/>
            <a:ext cx="0" cy="42278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46678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E625B-261F-46A5-B312-68E96AA271AD}"/>
              </a:ext>
            </a:extLst>
          </p:cNvPr>
          <p:cNvSpPr>
            <a:spLocks noGrp="1"/>
          </p:cNvSpPr>
          <p:nvPr>
            <p:ph type="title"/>
          </p:nvPr>
        </p:nvSpPr>
        <p:spPr>
          <a:xfrm>
            <a:off x="317709" y="252876"/>
            <a:ext cx="5758627" cy="503902"/>
          </a:xfrm>
        </p:spPr>
        <p:style>
          <a:lnRef idx="2">
            <a:schemeClr val="accent2">
              <a:shade val="50000"/>
            </a:schemeClr>
          </a:lnRef>
          <a:fillRef idx="1">
            <a:schemeClr val="accent2"/>
          </a:fillRef>
          <a:effectRef idx="0">
            <a:schemeClr val="accent2"/>
          </a:effectRef>
          <a:fontRef idx="minor">
            <a:schemeClr val="lt1"/>
          </a:fontRef>
        </p:style>
        <p:txBody>
          <a:bodyPr/>
          <a:lstStyle/>
          <a:p>
            <a:r>
              <a:rPr lang="en-US" sz="3200" b="1" cap="none" dirty="0">
                <a:solidFill>
                  <a:schemeClr val="tx1"/>
                </a:solidFill>
                <a:latin typeface="Times New Roman" panose="02020603050405020304" pitchFamily="18" charset="0"/>
                <a:cs typeface="Times New Roman" panose="02020603050405020304" pitchFamily="18" charset="0"/>
              </a:rPr>
              <a:t>2.  BASED ON INGREDIENTS</a:t>
            </a:r>
            <a:endParaRPr lang="en-IN" sz="3200" cap="none"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A91ACE3-5938-4437-8DC2-35BF13879140}"/>
              </a:ext>
            </a:extLst>
          </p:cNvPr>
          <p:cNvSpPr>
            <a:spLocks noGrp="1"/>
          </p:cNvSpPr>
          <p:nvPr>
            <p:ph idx="1"/>
          </p:nvPr>
        </p:nvSpPr>
        <p:spPr>
          <a:xfrm>
            <a:off x="117986" y="1063423"/>
            <a:ext cx="8495071" cy="5604389"/>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r>
              <a:rPr lang="en-US" b="1" cap="none" dirty="0" err="1">
                <a:solidFill>
                  <a:srgbClr val="C00000"/>
                </a:solidFill>
                <a:latin typeface="Times New Roman" panose="02020603050405020304" pitchFamily="18" charset="0"/>
                <a:cs typeface="Times New Roman" panose="02020603050405020304" pitchFamily="18" charset="0"/>
              </a:rPr>
              <a:t>Parada</a:t>
            </a:r>
            <a:endParaRPr lang="en-US" b="1" cap="none" dirty="0">
              <a:solidFill>
                <a:srgbClr val="C00000"/>
              </a:solidFill>
              <a:latin typeface="Times New Roman" panose="02020603050405020304" pitchFamily="18" charset="0"/>
              <a:cs typeface="Times New Roman" panose="02020603050405020304" pitchFamily="18" charset="0"/>
            </a:endParaRPr>
          </a:p>
          <a:p>
            <a:pPr marL="0" indent="0">
              <a:buNone/>
            </a:pPr>
            <a:r>
              <a:rPr lang="en-US" cap="none" dirty="0">
                <a:latin typeface="Times New Roman" panose="02020603050405020304" pitchFamily="18" charset="0"/>
                <a:cs typeface="Times New Roman" panose="02020603050405020304" pitchFamily="18" charset="0"/>
              </a:rPr>
              <a:t>							</a:t>
            </a:r>
            <a:r>
              <a:rPr lang="en-US" cap="none" dirty="0">
                <a:solidFill>
                  <a:schemeClr val="tx2">
                    <a:lumMod val="10000"/>
                  </a:schemeClr>
                </a:solidFill>
                <a:latin typeface="Times New Roman" panose="02020603050405020304" pitchFamily="18" charset="0"/>
                <a:cs typeface="Times New Roman" panose="02020603050405020304" pitchFamily="18" charset="0"/>
              </a:rPr>
              <a:t>   </a:t>
            </a:r>
            <a:r>
              <a:rPr lang="en-US" b="1" cap="none" dirty="0">
                <a:solidFill>
                  <a:schemeClr val="tx2">
                    <a:lumMod val="10000"/>
                  </a:schemeClr>
                </a:solidFill>
                <a:latin typeface="Times New Roman" panose="02020603050405020304" pitchFamily="18" charset="0"/>
                <a:cs typeface="Times New Roman" panose="02020603050405020304" pitchFamily="18" charset="0"/>
              </a:rPr>
              <a:t>POTTALI</a:t>
            </a:r>
          </a:p>
          <a:p>
            <a:pPr marL="0" indent="0">
              <a:buNone/>
            </a:pPr>
            <a:endParaRPr lang="en-US" b="1" cap="none" dirty="0">
              <a:latin typeface="Times New Roman" panose="02020603050405020304" pitchFamily="18" charset="0"/>
              <a:cs typeface="Times New Roman" panose="02020603050405020304" pitchFamily="18" charset="0"/>
            </a:endParaRPr>
          </a:p>
          <a:p>
            <a:pPr marL="0" indent="0">
              <a:buNone/>
            </a:pPr>
            <a:r>
              <a:rPr lang="en-US" cap="none" dirty="0">
                <a:latin typeface="Times New Roman" panose="02020603050405020304" pitchFamily="18" charset="0"/>
                <a:cs typeface="Times New Roman" panose="02020603050405020304" pitchFamily="18" charset="0"/>
              </a:rPr>
              <a:t>		</a:t>
            </a:r>
            <a:r>
              <a:rPr lang="en-US" b="1" cap="none" dirty="0">
                <a:solidFill>
                  <a:schemeClr val="tx2">
                    <a:lumMod val="10000"/>
                  </a:schemeClr>
                </a:solidFill>
                <a:latin typeface="Times New Roman" panose="02020603050405020304" pitchFamily="18" charset="0"/>
                <a:cs typeface="Times New Roman" panose="02020603050405020304" pitchFamily="18" charset="0"/>
              </a:rPr>
              <a:t>With </a:t>
            </a:r>
            <a:r>
              <a:rPr lang="en-US" b="1" cap="none" dirty="0" err="1">
                <a:solidFill>
                  <a:schemeClr val="tx2">
                    <a:lumMod val="10000"/>
                  </a:schemeClr>
                </a:solidFill>
                <a:latin typeface="Times New Roman" panose="02020603050405020304" pitchFamily="18" charset="0"/>
                <a:cs typeface="Times New Roman" panose="02020603050405020304" pitchFamily="18" charset="0"/>
              </a:rPr>
              <a:t>Parada</a:t>
            </a:r>
            <a:r>
              <a:rPr lang="en-US" b="1" cap="none" dirty="0">
                <a:solidFill>
                  <a:schemeClr val="tx2">
                    <a:lumMod val="10000"/>
                  </a:schemeClr>
                </a:solidFill>
                <a:latin typeface="Times New Roman" panose="02020603050405020304" pitchFamily="18" charset="0"/>
                <a:cs typeface="Times New Roman" panose="02020603050405020304" pitchFamily="18" charset="0"/>
              </a:rPr>
              <a:t>	</a:t>
            </a:r>
            <a:r>
              <a:rPr lang="en-US" b="1" cap="none" dirty="0">
                <a:latin typeface="Times New Roman" panose="02020603050405020304" pitchFamily="18" charset="0"/>
                <a:cs typeface="Times New Roman" panose="02020603050405020304" pitchFamily="18" charset="0"/>
              </a:rPr>
              <a:t>	 					</a:t>
            </a:r>
            <a:r>
              <a:rPr lang="en-US" b="1" cap="none" dirty="0">
                <a:solidFill>
                  <a:schemeClr val="tx2">
                    <a:lumMod val="10000"/>
                  </a:schemeClr>
                </a:solidFill>
                <a:latin typeface="Times New Roman" panose="02020603050405020304" pitchFamily="18" charset="0"/>
                <a:cs typeface="Times New Roman" panose="02020603050405020304" pitchFamily="18" charset="0"/>
              </a:rPr>
              <a:t>Without </a:t>
            </a:r>
            <a:r>
              <a:rPr lang="en-US" b="1" cap="none" dirty="0" err="1">
                <a:solidFill>
                  <a:schemeClr val="tx2">
                    <a:lumMod val="10000"/>
                  </a:schemeClr>
                </a:solidFill>
                <a:latin typeface="Times New Roman" panose="02020603050405020304" pitchFamily="18" charset="0"/>
                <a:cs typeface="Times New Roman" panose="02020603050405020304" pitchFamily="18" charset="0"/>
              </a:rPr>
              <a:t>Parada</a:t>
            </a:r>
            <a:endParaRPr lang="en-US" b="1" cap="none" dirty="0">
              <a:solidFill>
                <a:schemeClr val="tx2">
                  <a:lumMod val="10000"/>
                </a:schemeClr>
              </a:solidFill>
              <a:latin typeface="Times New Roman" panose="02020603050405020304" pitchFamily="18" charset="0"/>
              <a:cs typeface="Times New Roman" panose="02020603050405020304" pitchFamily="18" charset="0"/>
            </a:endParaRPr>
          </a:p>
          <a:p>
            <a:pPr marL="0" indent="0">
              <a:buNone/>
            </a:pPr>
            <a:r>
              <a:rPr lang="en-US" cap="none" dirty="0">
                <a:latin typeface="Times New Roman" panose="02020603050405020304" pitchFamily="18" charset="0"/>
                <a:cs typeface="Times New Roman" panose="02020603050405020304" pitchFamily="18" charset="0"/>
              </a:rPr>
              <a:t>	</a:t>
            </a:r>
            <a:r>
              <a:rPr lang="en-US" sz="1600" b="1" cap="none" dirty="0" err="1">
                <a:latin typeface="Times New Roman" panose="02020603050405020304" pitchFamily="18" charset="0"/>
                <a:cs typeface="Times New Roman" panose="02020603050405020304" pitchFamily="18" charset="0"/>
              </a:rPr>
              <a:t>Eg.</a:t>
            </a:r>
            <a:r>
              <a:rPr lang="en-US" sz="1600" b="1" cap="none" dirty="0">
                <a:latin typeface="Times New Roman" panose="02020603050405020304" pitchFamily="18" charset="0"/>
                <a:cs typeface="Times New Roman" panose="02020603050405020304" pitchFamily="18" charset="0"/>
              </a:rPr>
              <a:t> </a:t>
            </a:r>
            <a:r>
              <a:rPr lang="en-US" sz="1600" b="1" cap="none" dirty="0" err="1">
                <a:latin typeface="Times New Roman" panose="02020603050405020304" pitchFamily="18" charset="0"/>
                <a:cs typeface="Times New Roman" panose="02020603050405020304" pitchFamily="18" charset="0"/>
              </a:rPr>
              <a:t>Ratna</a:t>
            </a:r>
            <a:r>
              <a:rPr lang="en-US" sz="1600" b="1" cap="none" dirty="0">
                <a:latin typeface="Times New Roman" panose="02020603050405020304" pitchFamily="18" charset="0"/>
                <a:cs typeface="Times New Roman" panose="02020603050405020304" pitchFamily="18" charset="0"/>
              </a:rPr>
              <a:t> </a:t>
            </a:r>
            <a:r>
              <a:rPr lang="en-US" sz="1600" b="1" cap="none" dirty="0" err="1">
                <a:latin typeface="Times New Roman" panose="02020603050405020304" pitchFamily="18" charset="0"/>
                <a:cs typeface="Times New Roman" panose="02020603050405020304" pitchFamily="18" charset="0"/>
              </a:rPr>
              <a:t>Garbha</a:t>
            </a:r>
            <a:r>
              <a:rPr lang="en-US" sz="1600" b="1" cap="none" dirty="0">
                <a:latin typeface="Times New Roman" panose="02020603050405020304" pitchFamily="18" charset="0"/>
                <a:cs typeface="Times New Roman" panose="02020603050405020304" pitchFamily="18" charset="0"/>
              </a:rPr>
              <a:t> </a:t>
            </a:r>
            <a:r>
              <a:rPr lang="en-US" sz="1600" b="1" cap="none" dirty="0" err="1">
                <a:latin typeface="Times New Roman" panose="02020603050405020304" pitchFamily="18" charset="0"/>
                <a:cs typeface="Times New Roman" panose="02020603050405020304" pitchFamily="18" charset="0"/>
              </a:rPr>
              <a:t>Pottali</a:t>
            </a:r>
            <a:r>
              <a:rPr lang="en-US" sz="1600" b="1" cap="none" dirty="0">
                <a:latin typeface="Times New Roman" panose="02020603050405020304" pitchFamily="18" charset="0"/>
                <a:cs typeface="Times New Roman" panose="02020603050405020304" pitchFamily="18" charset="0"/>
              </a:rPr>
              <a:t>		 					</a:t>
            </a:r>
            <a:r>
              <a:rPr lang="en-US" sz="1600" b="1" cap="none" dirty="0" err="1">
                <a:latin typeface="Times New Roman" panose="02020603050405020304" pitchFamily="18" charset="0"/>
                <a:cs typeface="Times New Roman" panose="02020603050405020304" pitchFamily="18" charset="0"/>
              </a:rPr>
              <a:t>Eg.</a:t>
            </a:r>
            <a:r>
              <a:rPr lang="en-US" sz="1600" b="1" cap="none" dirty="0">
                <a:latin typeface="Times New Roman" panose="02020603050405020304" pitchFamily="18" charset="0"/>
                <a:cs typeface="Times New Roman" panose="02020603050405020304" pitchFamily="18" charset="0"/>
              </a:rPr>
              <a:t> </a:t>
            </a:r>
            <a:r>
              <a:rPr lang="en-US" sz="1600" b="1" cap="none" dirty="0" err="1">
                <a:latin typeface="Times New Roman" panose="02020603050405020304" pitchFamily="18" charset="0"/>
                <a:cs typeface="Times New Roman" panose="02020603050405020304" pitchFamily="18" charset="0"/>
              </a:rPr>
              <a:t>Gandhakadi</a:t>
            </a:r>
            <a:r>
              <a:rPr lang="en-US" sz="1600" b="1" cap="none" dirty="0">
                <a:latin typeface="Times New Roman" panose="02020603050405020304" pitchFamily="18" charset="0"/>
                <a:cs typeface="Times New Roman" panose="02020603050405020304" pitchFamily="18" charset="0"/>
              </a:rPr>
              <a:t> </a:t>
            </a:r>
            <a:r>
              <a:rPr lang="en-US" sz="1600" b="1" cap="none" dirty="0" err="1">
                <a:latin typeface="Times New Roman" panose="02020603050405020304" pitchFamily="18" charset="0"/>
                <a:cs typeface="Times New Roman" panose="02020603050405020304" pitchFamily="18" charset="0"/>
              </a:rPr>
              <a:t>Pottali</a:t>
            </a:r>
            <a:endParaRPr lang="en-US" sz="1600" b="1" cap="none" dirty="0">
              <a:latin typeface="Times New Roman" panose="02020603050405020304" pitchFamily="18" charset="0"/>
              <a:cs typeface="Times New Roman" panose="02020603050405020304" pitchFamily="18" charset="0"/>
            </a:endParaRPr>
          </a:p>
          <a:p>
            <a:pPr marL="0" indent="0">
              <a:buNone/>
            </a:pPr>
            <a:r>
              <a:rPr lang="en-US" sz="1600" b="1" cap="none" dirty="0">
                <a:latin typeface="Times New Roman" panose="02020603050405020304" pitchFamily="18" charset="0"/>
                <a:cs typeface="Times New Roman" panose="02020603050405020304" pitchFamily="18" charset="0"/>
              </a:rPr>
              <a:t>	       Hema </a:t>
            </a:r>
            <a:r>
              <a:rPr lang="en-US" sz="1600" b="1" cap="none" dirty="0" err="1">
                <a:latin typeface="Times New Roman" panose="02020603050405020304" pitchFamily="18" charset="0"/>
                <a:cs typeface="Times New Roman" panose="02020603050405020304" pitchFamily="18" charset="0"/>
              </a:rPr>
              <a:t>Garbha</a:t>
            </a:r>
            <a:r>
              <a:rPr lang="en-US" sz="1600" b="1" cap="none" dirty="0">
                <a:latin typeface="Times New Roman" panose="02020603050405020304" pitchFamily="18" charset="0"/>
                <a:cs typeface="Times New Roman" panose="02020603050405020304" pitchFamily="18" charset="0"/>
              </a:rPr>
              <a:t> </a:t>
            </a:r>
            <a:r>
              <a:rPr lang="en-US" sz="1600" b="1" cap="none" dirty="0" err="1">
                <a:latin typeface="Times New Roman" panose="02020603050405020304" pitchFamily="18" charset="0"/>
                <a:cs typeface="Times New Roman" panose="02020603050405020304" pitchFamily="18" charset="0"/>
              </a:rPr>
              <a:t>Pottali</a:t>
            </a:r>
            <a:endParaRPr lang="en-US" sz="1600" b="1" cap="none" dirty="0">
              <a:latin typeface="Times New Roman" panose="02020603050405020304" pitchFamily="18" charset="0"/>
              <a:cs typeface="Times New Roman" panose="02020603050405020304" pitchFamily="18" charset="0"/>
            </a:endParaRPr>
          </a:p>
          <a:p>
            <a:pPr marL="0" indent="0">
              <a:buNone/>
            </a:pPr>
            <a:endParaRPr lang="en-US" sz="1600" cap="none" dirty="0">
              <a:latin typeface="Times New Roman" panose="02020603050405020304" pitchFamily="18" charset="0"/>
              <a:cs typeface="Times New Roman" panose="02020603050405020304" pitchFamily="18" charset="0"/>
            </a:endParaRPr>
          </a:p>
          <a:p>
            <a:r>
              <a:rPr lang="en-US" b="1" i="1" cap="none" dirty="0" err="1">
                <a:solidFill>
                  <a:srgbClr val="C00000"/>
                </a:solidFill>
                <a:latin typeface="Times New Roman" panose="02020603050405020304" pitchFamily="18" charset="0"/>
                <a:cs typeface="Times New Roman" panose="02020603050405020304" pitchFamily="18" charset="0"/>
              </a:rPr>
              <a:t>Gandhaka</a:t>
            </a:r>
            <a:endParaRPr lang="en-US" b="1" i="1" cap="none" dirty="0">
              <a:solidFill>
                <a:srgbClr val="C00000"/>
              </a:solidFill>
              <a:latin typeface="Times New Roman" panose="02020603050405020304" pitchFamily="18" charset="0"/>
              <a:cs typeface="Times New Roman" panose="02020603050405020304" pitchFamily="18" charset="0"/>
            </a:endParaRPr>
          </a:p>
          <a:p>
            <a:pPr marL="0" indent="0">
              <a:buNone/>
            </a:pPr>
            <a:r>
              <a:rPr lang="en-US" b="1" cap="none" dirty="0">
                <a:latin typeface="Times New Roman" panose="02020603050405020304" pitchFamily="18" charset="0"/>
                <a:cs typeface="Times New Roman" panose="02020603050405020304" pitchFamily="18" charset="0"/>
              </a:rPr>
              <a:t>							</a:t>
            </a:r>
            <a:r>
              <a:rPr lang="en-US" b="1" cap="none" dirty="0">
                <a:solidFill>
                  <a:schemeClr val="tx2">
                    <a:lumMod val="10000"/>
                  </a:schemeClr>
                </a:solidFill>
                <a:latin typeface="Times New Roman" panose="02020603050405020304" pitchFamily="18" charset="0"/>
                <a:cs typeface="Times New Roman" panose="02020603050405020304" pitchFamily="18" charset="0"/>
              </a:rPr>
              <a:t>    POTTALI</a:t>
            </a:r>
          </a:p>
          <a:p>
            <a:pPr marL="0" indent="0">
              <a:buNone/>
            </a:pPr>
            <a:endParaRPr lang="en-US" b="1" cap="none" dirty="0">
              <a:latin typeface="Times New Roman" panose="02020603050405020304" pitchFamily="18" charset="0"/>
              <a:cs typeface="Times New Roman" panose="02020603050405020304" pitchFamily="18" charset="0"/>
            </a:endParaRPr>
          </a:p>
          <a:p>
            <a:pPr marL="0" indent="0">
              <a:buNone/>
            </a:pPr>
            <a:r>
              <a:rPr lang="en-US" cap="none" dirty="0">
                <a:latin typeface="Times New Roman" panose="02020603050405020304" pitchFamily="18" charset="0"/>
                <a:cs typeface="Times New Roman" panose="02020603050405020304" pitchFamily="18" charset="0"/>
              </a:rPr>
              <a:t>		</a:t>
            </a:r>
            <a:r>
              <a:rPr lang="en-US" b="1" cap="none" dirty="0">
                <a:solidFill>
                  <a:schemeClr val="tx2">
                    <a:lumMod val="10000"/>
                  </a:schemeClr>
                </a:solidFill>
                <a:latin typeface="Times New Roman" panose="02020603050405020304" pitchFamily="18" charset="0"/>
                <a:cs typeface="Times New Roman" panose="02020603050405020304" pitchFamily="18" charset="0"/>
              </a:rPr>
              <a:t>With </a:t>
            </a:r>
            <a:r>
              <a:rPr lang="en-US" b="1" cap="none" dirty="0" err="1">
                <a:solidFill>
                  <a:schemeClr val="tx2">
                    <a:lumMod val="10000"/>
                  </a:schemeClr>
                </a:solidFill>
                <a:latin typeface="Times New Roman" panose="02020603050405020304" pitchFamily="18" charset="0"/>
                <a:cs typeface="Times New Roman" panose="02020603050405020304" pitchFamily="18" charset="0"/>
              </a:rPr>
              <a:t>Gandhaka</a:t>
            </a:r>
            <a:r>
              <a:rPr lang="en-US" b="1" cap="none" dirty="0">
                <a:solidFill>
                  <a:schemeClr val="tx2">
                    <a:lumMod val="10000"/>
                  </a:schemeClr>
                </a:solidFill>
                <a:latin typeface="Times New Roman" panose="02020603050405020304" pitchFamily="18" charset="0"/>
                <a:cs typeface="Times New Roman" panose="02020603050405020304" pitchFamily="18" charset="0"/>
              </a:rPr>
              <a:t> </a:t>
            </a:r>
            <a:r>
              <a:rPr lang="en-US" cap="none" dirty="0">
                <a:solidFill>
                  <a:schemeClr val="tx2">
                    <a:lumMod val="10000"/>
                  </a:schemeClr>
                </a:solidFill>
                <a:latin typeface="Times New Roman" panose="02020603050405020304" pitchFamily="18" charset="0"/>
                <a:cs typeface="Times New Roman" panose="02020603050405020304" pitchFamily="18" charset="0"/>
              </a:rPr>
              <a:t>	 	</a:t>
            </a:r>
            <a:r>
              <a:rPr lang="en-US" cap="none" dirty="0">
                <a:latin typeface="Times New Roman" panose="02020603050405020304" pitchFamily="18" charset="0"/>
                <a:cs typeface="Times New Roman" panose="02020603050405020304" pitchFamily="18" charset="0"/>
              </a:rPr>
              <a:t>					</a:t>
            </a:r>
            <a:r>
              <a:rPr lang="en-US" b="1" cap="none" dirty="0">
                <a:solidFill>
                  <a:schemeClr val="tx2">
                    <a:lumMod val="10000"/>
                  </a:schemeClr>
                </a:solidFill>
                <a:latin typeface="Times New Roman" panose="02020603050405020304" pitchFamily="18" charset="0"/>
                <a:cs typeface="Times New Roman" panose="02020603050405020304" pitchFamily="18" charset="0"/>
              </a:rPr>
              <a:t>Without </a:t>
            </a:r>
            <a:r>
              <a:rPr lang="en-US" b="1" cap="none" dirty="0" err="1">
                <a:solidFill>
                  <a:schemeClr val="tx2">
                    <a:lumMod val="10000"/>
                  </a:schemeClr>
                </a:solidFill>
                <a:latin typeface="Times New Roman" panose="02020603050405020304" pitchFamily="18" charset="0"/>
                <a:cs typeface="Times New Roman" panose="02020603050405020304" pitchFamily="18" charset="0"/>
              </a:rPr>
              <a:t>Gandhaka</a:t>
            </a:r>
            <a:endParaRPr lang="en-US" b="1" cap="none" dirty="0">
              <a:solidFill>
                <a:schemeClr val="tx2">
                  <a:lumMod val="10000"/>
                </a:schemeClr>
              </a:solidFill>
              <a:latin typeface="Times New Roman" panose="02020603050405020304" pitchFamily="18" charset="0"/>
              <a:cs typeface="Times New Roman" panose="02020603050405020304" pitchFamily="18" charset="0"/>
            </a:endParaRPr>
          </a:p>
          <a:p>
            <a:pPr marL="0" indent="0">
              <a:buNone/>
            </a:pPr>
            <a:r>
              <a:rPr lang="en-US" cap="none" dirty="0">
                <a:latin typeface="Times New Roman" panose="02020603050405020304" pitchFamily="18" charset="0"/>
                <a:cs typeface="Times New Roman" panose="02020603050405020304" pitchFamily="18" charset="0"/>
              </a:rPr>
              <a:t>	</a:t>
            </a:r>
            <a:r>
              <a:rPr lang="en-US" sz="1600" b="1" cap="none" dirty="0" err="1">
                <a:latin typeface="Times New Roman" panose="02020603050405020304" pitchFamily="18" charset="0"/>
                <a:cs typeface="Times New Roman" panose="02020603050405020304" pitchFamily="18" charset="0"/>
              </a:rPr>
              <a:t>Eg.</a:t>
            </a:r>
            <a:r>
              <a:rPr lang="en-US" sz="1600" b="1" cap="none" dirty="0">
                <a:latin typeface="Times New Roman" panose="02020603050405020304" pitchFamily="18" charset="0"/>
                <a:cs typeface="Times New Roman" panose="02020603050405020304" pitchFamily="18" charset="0"/>
              </a:rPr>
              <a:t> </a:t>
            </a:r>
            <a:r>
              <a:rPr lang="en-US" sz="1600" b="1" cap="none" dirty="0" err="1">
                <a:latin typeface="Times New Roman" panose="02020603050405020304" pitchFamily="18" charset="0"/>
                <a:cs typeface="Times New Roman" panose="02020603050405020304" pitchFamily="18" charset="0"/>
              </a:rPr>
              <a:t>Ratna</a:t>
            </a:r>
            <a:r>
              <a:rPr lang="en-US" sz="1600" b="1" cap="none" dirty="0">
                <a:latin typeface="Times New Roman" panose="02020603050405020304" pitchFamily="18" charset="0"/>
                <a:cs typeface="Times New Roman" panose="02020603050405020304" pitchFamily="18" charset="0"/>
              </a:rPr>
              <a:t> </a:t>
            </a:r>
            <a:r>
              <a:rPr lang="en-US" sz="1600" b="1" cap="none" dirty="0" err="1">
                <a:latin typeface="Times New Roman" panose="02020603050405020304" pitchFamily="18" charset="0"/>
                <a:cs typeface="Times New Roman" panose="02020603050405020304" pitchFamily="18" charset="0"/>
              </a:rPr>
              <a:t>Garbha</a:t>
            </a:r>
            <a:r>
              <a:rPr lang="en-US" sz="1600" b="1" cap="none" dirty="0">
                <a:latin typeface="Times New Roman" panose="02020603050405020304" pitchFamily="18" charset="0"/>
                <a:cs typeface="Times New Roman" panose="02020603050405020304" pitchFamily="18" charset="0"/>
              </a:rPr>
              <a:t> </a:t>
            </a:r>
            <a:r>
              <a:rPr lang="en-US" sz="1600" b="1" cap="none" dirty="0" err="1">
                <a:latin typeface="Times New Roman" panose="02020603050405020304" pitchFamily="18" charset="0"/>
                <a:cs typeface="Times New Roman" panose="02020603050405020304" pitchFamily="18" charset="0"/>
              </a:rPr>
              <a:t>Pottali</a:t>
            </a:r>
            <a:r>
              <a:rPr lang="en-US" sz="1600" b="1" cap="none" dirty="0">
                <a:latin typeface="Times New Roman" panose="02020603050405020304" pitchFamily="18" charset="0"/>
                <a:cs typeface="Times New Roman" panose="02020603050405020304" pitchFamily="18" charset="0"/>
              </a:rPr>
              <a:t>		 					</a:t>
            </a:r>
            <a:r>
              <a:rPr lang="en-US" sz="1600" b="1" cap="none" dirty="0" err="1">
                <a:latin typeface="Times New Roman" panose="02020603050405020304" pitchFamily="18" charset="0"/>
                <a:cs typeface="Times New Roman" panose="02020603050405020304" pitchFamily="18" charset="0"/>
              </a:rPr>
              <a:t>Eg.</a:t>
            </a:r>
            <a:r>
              <a:rPr lang="en-US" sz="1600" b="1" cap="none" dirty="0">
                <a:latin typeface="Times New Roman" panose="02020603050405020304" pitchFamily="18" charset="0"/>
                <a:cs typeface="Times New Roman" panose="02020603050405020304" pitchFamily="18" charset="0"/>
              </a:rPr>
              <a:t> Vajra </a:t>
            </a:r>
            <a:r>
              <a:rPr lang="en-US" sz="1600" b="1" cap="none" dirty="0" err="1">
                <a:latin typeface="Times New Roman" panose="02020603050405020304" pitchFamily="18" charset="0"/>
                <a:cs typeface="Times New Roman" panose="02020603050405020304" pitchFamily="18" charset="0"/>
              </a:rPr>
              <a:t>Pottali</a:t>
            </a:r>
            <a:r>
              <a:rPr lang="en-US" sz="1600" b="1" cap="none" dirty="0">
                <a:latin typeface="Times New Roman" panose="02020603050405020304" pitchFamily="18" charset="0"/>
                <a:cs typeface="Times New Roman" panose="02020603050405020304" pitchFamily="18" charset="0"/>
              </a:rPr>
              <a:t> (R.P.S.)</a:t>
            </a:r>
          </a:p>
          <a:p>
            <a:pPr marL="0" indent="0">
              <a:buNone/>
            </a:pPr>
            <a:r>
              <a:rPr lang="en-US" sz="1600" b="1" cap="none" dirty="0">
                <a:latin typeface="Times New Roman" panose="02020603050405020304" pitchFamily="18" charset="0"/>
                <a:cs typeface="Times New Roman" panose="02020603050405020304" pitchFamily="18" charset="0"/>
              </a:rPr>
              <a:t>	      Hema </a:t>
            </a:r>
            <a:r>
              <a:rPr lang="en-US" sz="1600" b="1" cap="none" dirty="0" err="1">
                <a:latin typeface="Times New Roman" panose="02020603050405020304" pitchFamily="18" charset="0"/>
                <a:cs typeface="Times New Roman" panose="02020603050405020304" pitchFamily="18" charset="0"/>
              </a:rPr>
              <a:t>Garbha</a:t>
            </a:r>
            <a:r>
              <a:rPr lang="en-US" sz="1600" b="1" cap="none" dirty="0">
                <a:latin typeface="Times New Roman" panose="02020603050405020304" pitchFamily="18" charset="0"/>
                <a:cs typeface="Times New Roman" panose="02020603050405020304" pitchFamily="18" charset="0"/>
              </a:rPr>
              <a:t> </a:t>
            </a:r>
            <a:r>
              <a:rPr lang="en-US" sz="1600" b="1" cap="none" dirty="0" err="1">
                <a:latin typeface="Times New Roman" panose="02020603050405020304" pitchFamily="18" charset="0"/>
                <a:cs typeface="Times New Roman" panose="02020603050405020304" pitchFamily="18" charset="0"/>
              </a:rPr>
              <a:t>Pottali</a:t>
            </a:r>
            <a:endParaRPr lang="en-IN" sz="1600" b="1" cap="none"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E62B891A-BD38-4BA0-A0AA-355F938B0E04}"/>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301BE470-2697-410C-B9F5-65A78B9CBC37}"/>
              </a:ext>
            </a:extLst>
          </p:cNvPr>
          <p:cNvSpPr>
            <a:spLocks noGrp="1"/>
          </p:cNvSpPr>
          <p:nvPr>
            <p:ph type="sldNum" sz="quarter" idx="12"/>
          </p:nvPr>
        </p:nvSpPr>
        <p:spPr/>
        <p:txBody>
          <a:bodyPr/>
          <a:lstStyle/>
          <a:p>
            <a:fld id="{A570DE72-5664-454A-8646-44002B425E13}" type="slidenum">
              <a:rPr lang="en-IN" smtClean="0"/>
              <a:t>9</a:t>
            </a:fld>
            <a:endParaRPr lang="en-IN"/>
          </a:p>
        </p:txBody>
      </p:sp>
      <p:cxnSp>
        <p:nvCxnSpPr>
          <p:cNvPr id="7" name="Straight Connector 6">
            <a:extLst>
              <a:ext uri="{FF2B5EF4-FFF2-40B4-BE49-F238E27FC236}">
                <a16:creationId xmlns:a16="http://schemas.microsoft.com/office/drawing/2014/main" id="{03918DD5-8DC4-4EAE-89EC-C2005E7867FC}"/>
              </a:ext>
            </a:extLst>
          </p:cNvPr>
          <p:cNvCxnSpPr/>
          <p:nvPr/>
        </p:nvCxnSpPr>
        <p:spPr>
          <a:xfrm>
            <a:off x="1809136" y="2104104"/>
            <a:ext cx="4532671" cy="0"/>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a:extLst>
              <a:ext uri="{FF2B5EF4-FFF2-40B4-BE49-F238E27FC236}">
                <a16:creationId xmlns:a16="http://schemas.microsoft.com/office/drawing/2014/main" id="{9FD5850B-AE67-47F1-A56A-35B93F035407}"/>
              </a:ext>
            </a:extLst>
          </p:cNvPr>
          <p:cNvCxnSpPr/>
          <p:nvPr/>
        </p:nvCxnSpPr>
        <p:spPr>
          <a:xfrm>
            <a:off x="4164118" y="1789472"/>
            <a:ext cx="0" cy="314632"/>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Arrow Connector 10">
            <a:extLst>
              <a:ext uri="{FF2B5EF4-FFF2-40B4-BE49-F238E27FC236}">
                <a16:creationId xmlns:a16="http://schemas.microsoft.com/office/drawing/2014/main" id="{54217947-3785-4593-A6B4-6BB3571C2536}"/>
              </a:ext>
            </a:extLst>
          </p:cNvPr>
          <p:cNvCxnSpPr/>
          <p:nvPr/>
        </p:nvCxnSpPr>
        <p:spPr>
          <a:xfrm>
            <a:off x="1809136" y="2104104"/>
            <a:ext cx="0" cy="28513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3" name="Straight Arrow Connector 12">
            <a:extLst>
              <a:ext uri="{FF2B5EF4-FFF2-40B4-BE49-F238E27FC236}">
                <a16:creationId xmlns:a16="http://schemas.microsoft.com/office/drawing/2014/main" id="{5776D5C7-0328-48CA-B5EE-C6C34F439E29}"/>
              </a:ext>
            </a:extLst>
          </p:cNvPr>
          <p:cNvCxnSpPr/>
          <p:nvPr/>
        </p:nvCxnSpPr>
        <p:spPr>
          <a:xfrm>
            <a:off x="6341807" y="2104104"/>
            <a:ext cx="0" cy="28513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4" name="Straight Connector 13">
            <a:extLst>
              <a:ext uri="{FF2B5EF4-FFF2-40B4-BE49-F238E27FC236}">
                <a16:creationId xmlns:a16="http://schemas.microsoft.com/office/drawing/2014/main" id="{6DF77E5A-A88D-4BE2-B3FB-072F2D41BD85}"/>
              </a:ext>
            </a:extLst>
          </p:cNvPr>
          <p:cNvCxnSpPr/>
          <p:nvPr/>
        </p:nvCxnSpPr>
        <p:spPr>
          <a:xfrm>
            <a:off x="1951703" y="5068534"/>
            <a:ext cx="4532671" cy="0"/>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8001DACC-B040-4C2E-9171-F7FA3D2EF81B}"/>
              </a:ext>
            </a:extLst>
          </p:cNvPr>
          <p:cNvCxnSpPr/>
          <p:nvPr/>
        </p:nvCxnSpPr>
        <p:spPr>
          <a:xfrm>
            <a:off x="4159202" y="4753902"/>
            <a:ext cx="0" cy="314632"/>
          </a:xfrm>
          <a:prstGeom prst="line">
            <a:avLst/>
          </a:prstGeom>
        </p:spPr>
        <p:style>
          <a:lnRef idx="3">
            <a:schemeClr val="dk1"/>
          </a:lnRef>
          <a:fillRef idx="0">
            <a:schemeClr val="dk1"/>
          </a:fillRef>
          <a:effectRef idx="2">
            <a:schemeClr val="dk1"/>
          </a:effectRef>
          <a:fontRef idx="minor">
            <a:schemeClr val="tx1"/>
          </a:fontRef>
        </p:style>
      </p:cxnSp>
      <p:cxnSp>
        <p:nvCxnSpPr>
          <p:cNvPr id="16" name="Straight Arrow Connector 15">
            <a:extLst>
              <a:ext uri="{FF2B5EF4-FFF2-40B4-BE49-F238E27FC236}">
                <a16:creationId xmlns:a16="http://schemas.microsoft.com/office/drawing/2014/main" id="{8B424FC5-5D83-4EA3-8A52-00D1D5A498ED}"/>
              </a:ext>
            </a:extLst>
          </p:cNvPr>
          <p:cNvCxnSpPr/>
          <p:nvPr/>
        </p:nvCxnSpPr>
        <p:spPr>
          <a:xfrm>
            <a:off x="1951703" y="5078367"/>
            <a:ext cx="0" cy="28513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7" name="Straight Arrow Connector 16">
            <a:extLst>
              <a:ext uri="{FF2B5EF4-FFF2-40B4-BE49-F238E27FC236}">
                <a16:creationId xmlns:a16="http://schemas.microsoft.com/office/drawing/2014/main" id="{42205C25-C534-4F73-81B2-5E8E5137A4E5}"/>
              </a:ext>
            </a:extLst>
          </p:cNvPr>
          <p:cNvCxnSpPr/>
          <p:nvPr/>
        </p:nvCxnSpPr>
        <p:spPr>
          <a:xfrm>
            <a:off x="6479464" y="5073452"/>
            <a:ext cx="0" cy="28513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101368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909B0-E4C0-46F5-9872-B83D742C69A5}"/>
              </a:ext>
            </a:extLst>
          </p:cNvPr>
          <p:cNvSpPr>
            <a:spLocks noGrp="1"/>
          </p:cNvSpPr>
          <p:nvPr>
            <p:ph type="title"/>
          </p:nvPr>
        </p:nvSpPr>
        <p:spPr>
          <a:xfrm>
            <a:off x="243965" y="208370"/>
            <a:ext cx="4480435" cy="547997"/>
          </a:xfrm>
        </p:spPr>
        <p:style>
          <a:lnRef idx="2">
            <a:schemeClr val="accent2">
              <a:shade val="50000"/>
            </a:schemeClr>
          </a:lnRef>
          <a:fillRef idx="1">
            <a:schemeClr val="accent2"/>
          </a:fillRef>
          <a:effectRef idx="0">
            <a:schemeClr val="accent2"/>
          </a:effectRef>
          <a:fontRef idx="minor">
            <a:schemeClr val="lt1"/>
          </a:fontRef>
        </p:style>
        <p:txBody>
          <a:bodyPr/>
          <a:lstStyle/>
          <a:p>
            <a:r>
              <a:rPr lang="en-US" sz="2800" b="1" cap="none" dirty="0">
                <a:latin typeface="Times New Roman" panose="02020603050405020304" pitchFamily="18" charset="0"/>
                <a:cs typeface="Times New Roman" panose="02020603050405020304" pitchFamily="18" charset="0"/>
              </a:rPr>
              <a:t>3.  Based on Agni </a:t>
            </a:r>
            <a:r>
              <a:rPr lang="en-US" sz="2800" b="1" cap="none" dirty="0" err="1">
                <a:latin typeface="Times New Roman" panose="02020603050405020304" pitchFamily="18" charset="0"/>
                <a:cs typeface="Times New Roman" panose="02020603050405020304" pitchFamily="18" charset="0"/>
              </a:rPr>
              <a:t>Samskara</a:t>
            </a:r>
            <a:endParaRPr lang="en-IN" sz="2800" cap="none"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A3D5334-DA8F-42A9-A1D9-0DF1C6C4444D}"/>
              </a:ext>
            </a:extLst>
          </p:cNvPr>
          <p:cNvSpPr>
            <a:spLocks noGrp="1"/>
          </p:cNvSpPr>
          <p:nvPr>
            <p:ph idx="1"/>
          </p:nvPr>
        </p:nvSpPr>
        <p:spPr>
          <a:xfrm>
            <a:off x="114608" y="1038074"/>
            <a:ext cx="8914784" cy="5677360"/>
          </a:xfrm>
        </p:spPr>
        <p:style>
          <a:lnRef idx="2">
            <a:schemeClr val="accent3">
              <a:shade val="50000"/>
            </a:schemeClr>
          </a:lnRef>
          <a:fillRef idx="1">
            <a:schemeClr val="accent3"/>
          </a:fillRef>
          <a:effectRef idx="0">
            <a:schemeClr val="accent3"/>
          </a:effectRef>
          <a:fontRef idx="minor">
            <a:schemeClr val="lt1"/>
          </a:fontRef>
        </p:style>
        <p:txBody>
          <a:bodyPr>
            <a:normAutofit fontScale="92500" lnSpcReduction="20000"/>
          </a:bodyPr>
          <a:lstStyle/>
          <a:p>
            <a:pPr marL="0" indent="0">
              <a:buNone/>
            </a:pPr>
            <a:r>
              <a:rPr lang="en-US" b="1" cap="none" dirty="0">
                <a:latin typeface="Times New Roman" panose="02020603050405020304" pitchFamily="18" charset="0"/>
                <a:cs typeface="Times New Roman" panose="02020603050405020304" pitchFamily="18" charset="0"/>
              </a:rPr>
              <a:t>								</a:t>
            </a:r>
            <a:r>
              <a:rPr lang="en-US" b="1" cap="none" dirty="0">
                <a:solidFill>
                  <a:schemeClr val="tx2">
                    <a:lumMod val="10000"/>
                  </a:schemeClr>
                </a:solidFill>
                <a:latin typeface="Times New Roman" panose="02020603050405020304" pitchFamily="18" charset="0"/>
                <a:cs typeface="Times New Roman" panose="02020603050405020304" pitchFamily="18" charset="0"/>
              </a:rPr>
              <a:t>POTTALI</a:t>
            </a:r>
          </a:p>
          <a:p>
            <a:pPr marL="0" indent="0">
              <a:buNone/>
            </a:pPr>
            <a:endParaRPr lang="en-US" b="1" cap="none" dirty="0">
              <a:latin typeface="Times New Roman" panose="02020603050405020304" pitchFamily="18" charset="0"/>
              <a:cs typeface="Times New Roman" panose="02020603050405020304" pitchFamily="18" charset="0"/>
            </a:endParaRPr>
          </a:p>
          <a:p>
            <a:pPr marL="0" indent="0">
              <a:buNone/>
            </a:pPr>
            <a:r>
              <a:rPr lang="en-US" cap="none" dirty="0">
                <a:latin typeface="Times New Roman" panose="02020603050405020304" pitchFamily="18" charset="0"/>
                <a:cs typeface="Times New Roman" panose="02020603050405020304" pitchFamily="18" charset="0"/>
              </a:rPr>
              <a:t>	</a:t>
            </a:r>
            <a:r>
              <a:rPr lang="en-US" sz="2200" b="1" cap="none" dirty="0">
                <a:solidFill>
                  <a:schemeClr val="tx2">
                    <a:lumMod val="10000"/>
                  </a:schemeClr>
                </a:solidFill>
                <a:latin typeface="Times New Roman" panose="02020603050405020304" pitchFamily="18" charset="0"/>
                <a:cs typeface="Times New Roman" panose="02020603050405020304" pitchFamily="18" charset="0"/>
              </a:rPr>
              <a:t>Without  Agni </a:t>
            </a:r>
            <a:r>
              <a:rPr lang="en-US" sz="2200" b="1" cap="none" dirty="0" err="1">
                <a:solidFill>
                  <a:schemeClr val="tx2">
                    <a:lumMod val="10000"/>
                  </a:schemeClr>
                </a:solidFill>
                <a:latin typeface="Times New Roman" panose="02020603050405020304" pitchFamily="18" charset="0"/>
                <a:cs typeface="Times New Roman" panose="02020603050405020304" pitchFamily="18" charset="0"/>
              </a:rPr>
              <a:t>Samskara</a:t>
            </a:r>
            <a:r>
              <a:rPr lang="en-US" sz="2200" b="1" cap="none" dirty="0">
                <a:solidFill>
                  <a:schemeClr val="tx2">
                    <a:lumMod val="10000"/>
                  </a:schemeClr>
                </a:solidFill>
                <a:latin typeface="Times New Roman" panose="02020603050405020304" pitchFamily="18" charset="0"/>
                <a:cs typeface="Times New Roman" panose="02020603050405020304" pitchFamily="18" charset="0"/>
              </a:rPr>
              <a:t>	</a:t>
            </a:r>
            <a:r>
              <a:rPr lang="en-US" sz="2200" b="1" cap="none" dirty="0">
                <a:solidFill>
                  <a:srgbClr val="FFC000"/>
                </a:solidFill>
                <a:latin typeface="Times New Roman" panose="02020603050405020304" pitchFamily="18" charset="0"/>
                <a:cs typeface="Times New Roman" panose="02020603050405020304" pitchFamily="18" charset="0"/>
              </a:rPr>
              <a:t>					</a:t>
            </a:r>
            <a:r>
              <a:rPr lang="en-US" sz="2200" b="1" cap="none" dirty="0">
                <a:solidFill>
                  <a:schemeClr val="tx2">
                    <a:lumMod val="10000"/>
                  </a:schemeClr>
                </a:solidFill>
                <a:latin typeface="Times New Roman" panose="02020603050405020304" pitchFamily="18" charset="0"/>
                <a:cs typeface="Times New Roman" panose="02020603050405020304" pitchFamily="18" charset="0"/>
              </a:rPr>
              <a:t>With Agni </a:t>
            </a:r>
            <a:r>
              <a:rPr lang="en-US" sz="2200" b="1" cap="none" dirty="0" err="1">
                <a:solidFill>
                  <a:schemeClr val="tx2">
                    <a:lumMod val="10000"/>
                  </a:schemeClr>
                </a:solidFill>
                <a:latin typeface="Times New Roman" panose="02020603050405020304" pitchFamily="18" charset="0"/>
                <a:cs typeface="Times New Roman" panose="02020603050405020304" pitchFamily="18" charset="0"/>
              </a:rPr>
              <a:t>Samskara</a:t>
            </a:r>
            <a:endParaRPr lang="en-US" b="1" cap="none" dirty="0">
              <a:solidFill>
                <a:schemeClr val="tx2">
                  <a:lumMod val="10000"/>
                </a:schemeClr>
              </a:solidFill>
              <a:latin typeface="Times New Roman" panose="02020603050405020304" pitchFamily="18" charset="0"/>
              <a:cs typeface="Times New Roman" panose="02020603050405020304" pitchFamily="18" charset="0"/>
            </a:endParaRPr>
          </a:p>
          <a:p>
            <a:pPr marL="0" indent="0">
              <a:buNone/>
            </a:pPr>
            <a:r>
              <a:rPr lang="en-US" cap="none" dirty="0">
                <a:latin typeface="Times New Roman" panose="02020603050405020304" pitchFamily="18" charset="0"/>
                <a:cs typeface="Times New Roman" panose="02020603050405020304" pitchFamily="18" charset="0"/>
              </a:rPr>
              <a:t>	</a:t>
            </a:r>
            <a:r>
              <a:rPr lang="en-US" sz="1700" b="1" cap="none" dirty="0" err="1">
                <a:latin typeface="Times New Roman" panose="02020603050405020304" pitchFamily="18" charset="0"/>
                <a:cs typeface="Times New Roman" panose="02020603050405020304" pitchFamily="18" charset="0"/>
              </a:rPr>
              <a:t>Eg.</a:t>
            </a:r>
            <a:r>
              <a:rPr lang="en-US" sz="1700" b="1" cap="none" dirty="0">
                <a:latin typeface="Times New Roman" panose="02020603050405020304" pitchFamily="18" charset="0"/>
                <a:cs typeface="Times New Roman" panose="02020603050405020304" pitchFamily="18" charset="0"/>
              </a:rPr>
              <a:t>  </a:t>
            </a:r>
            <a:r>
              <a:rPr lang="en-US" sz="1700" b="1" cap="none" dirty="0" err="1">
                <a:latin typeface="Times New Roman" panose="02020603050405020304" pitchFamily="18" charset="0"/>
                <a:cs typeface="Times New Roman" panose="02020603050405020304" pitchFamily="18" charset="0"/>
              </a:rPr>
              <a:t>Hamsa</a:t>
            </a:r>
            <a:r>
              <a:rPr lang="en-US" sz="1700" b="1" cap="none" dirty="0">
                <a:latin typeface="Times New Roman" panose="02020603050405020304" pitchFamily="18" charset="0"/>
                <a:cs typeface="Times New Roman" panose="02020603050405020304" pitchFamily="18" charset="0"/>
              </a:rPr>
              <a:t> </a:t>
            </a:r>
            <a:r>
              <a:rPr lang="en-US" sz="1700" b="1" cap="none" dirty="0" err="1">
                <a:latin typeface="Times New Roman" panose="02020603050405020304" pitchFamily="18" charset="0"/>
                <a:cs typeface="Times New Roman" panose="02020603050405020304" pitchFamily="18" charset="0"/>
              </a:rPr>
              <a:t>Pottali</a:t>
            </a:r>
            <a:r>
              <a:rPr lang="en-US" sz="1700" b="1" cap="none" dirty="0">
                <a:latin typeface="Times New Roman" panose="02020603050405020304" pitchFamily="18" charset="0"/>
                <a:cs typeface="Times New Roman" panose="02020603050405020304" pitchFamily="18" charset="0"/>
              </a:rPr>
              <a:t> Rasa</a:t>
            </a:r>
          </a:p>
          <a:p>
            <a:pPr marL="0" indent="0">
              <a:buNone/>
            </a:pPr>
            <a:r>
              <a:rPr lang="en-US" sz="1700" b="1" cap="none" dirty="0">
                <a:latin typeface="Times New Roman" panose="02020603050405020304" pitchFamily="18" charset="0"/>
                <a:cs typeface="Times New Roman" panose="02020603050405020304" pitchFamily="18" charset="0"/>
              </a:rPr>
              <a:t>	       </a:t>
            </a:r>
            <a:r>
              <a:rPr lang="en-US" sz="1700" b="1" cap="none" dirty="0" err="1">
                <a:latin typeface="Times New Roman" panose="02020603050405020304" pitchFamily="18" charset="0"/>
                <a:cs typeface="Times New Roman" panose="02020603050405020304" pitchFamily="18" charset="0"/>
              </a:rPr>
              <a:t>Gandhakadi</a:t>
            </a:r>
            <a:r>
              <a:rPr lang="en-US" sz="1700" b="1" cap="none" dirty="0">
                <a:latin typeface="Times New Roman" panose="02020603050405020304" pitchFamily="18" charset="0"/>
                <a:cs typeface="Times New Roman" panose="02020603050405020304" pitchFamily="18" charset="0"/>
              </a:rPr>
              <a:t> </a:t>
            </a:r>
            <a:r>
              <a:rPr lang="en-US" sz="1700" b="1" cap="none" dirty="0" err="1">
                <a:latin typeface="Times New Roman" panose="02020603050405020304" pitchFamily="18" charset="0"/>
                <a:cs typeface="Times New Roman" panose="02020603050405020304" pitchFamily="18" charset="0"/>
              </a:rPr>
              <a:t>Pottali</a:t>
            </a:r>
            <a:r>
              <a:rPr lang="en-US" sz="1700" b="1" cap="none" dirty="0">
                <a:latin typeface="Times New Roman" panose="02020603050405020304" pitchFamily="18" charset="0"/>
                <a:cs typeface="Times New Roman" panose="02020603050405020304" pitchFamily="18" charset="0"/>
              </a:rPr>
              <a:t> Rasa</a:t>
            </a:r>
          </a:p>
          <a:p>
            <a:pPr marL="0" indent="0">
              <a:buNone/>
            </a:pPr>
            <a:endParaRPr lang="en-US" cap="none" dirty="0">
              <a:latin typeface="Times New Roman" panose="02020603050405020304" pitchFamily="18" charset="0"/>
              <a:cs typeface="Times New Roman" panose="02020603050405020304" pitchFamily="18" charset="0"/>
            </a:endParaRPr>
          </a:p>
          <a:p>
            <a:pPr marL="0" indent="0">
              <a:buNone/>
            </a:pPr>
            <a:r>
              <a:rPr lang="en-US" cap="none" dirty="0">
                <a:latin typeface="Times New Roman" panose="02020603050405020304" pitchFamily="18" charset="0"/>
                <a:cs typeface="Times New Roman" panose="02020603050405020304" pitchFamily="18" charset="0"/>
              </a:rPr>
              <a:t>				</a:t>
            </a:r>
            <a:r>
              <a:rPr lang="en-US" b="1" cap="none" dirty="0">
                <a:solidFill>
                  <a:schemeClr val="tx2">
                    <a:lumMod val="10000"/>
                  </a:schemeClr>
                </a:solidFill>
                <a:latin typeface="Times New Roman" panose="02020603050405020304" pitchFamily="18" charset="0"/>
                <a:cs typeface="Times New Roman" panose="02020603050405020304" pitchFamily="18" charset="0"/>
              </a:rPr>
              <a:t>PUTA PAKA</a:t>
            </a:r>
            <a:r>
              <a:rPr lang="en-US" cap="none" dirty="0">
                <a:solidFill>
                  <a:schemeClr val="tx2">
                    <a:lumMod val="10000"/>
                  </a:schemeClr>
                </a:solidFill>
                <a:latin typeface="Times New Roman" panose="02020603050405020304" pitchFamily="18" charset="0"/>
                <a:cs typeface="Times New Roman" panose="02020603050405020304" pitchFamily="18" charset="0"/>
              </a:rPr>
              <a:t>		</a:t>
            </a:r>
            <a:r>
              <a:rPr lang="en-US" cap="none" dirty="0">
                <a:solidFill>
                  <a:srgbClr val="FFC000"/>
                </a:solidFill>
                <a:latin typeface="Times New Roman" panose="02020603050405020304" pitchFamily="18" charset="0"/>
                <a:cs typeface="Times New Roman" panose="02020603050405020304" pitchFamily="18" charset="0"/>
              </a:rPr>
              <a:t>						</a:t>
            </a:r>
            <a:r>
              <a:rPr lang="en-US" b="1" cap="none" dirty="0">
                <a:solidFill>
                  <a:schemeClr val="tx2">
                    <a:lumMod val="10000"/>
                  </a:schemeClr>
                </a:solidFill>
                <a:latin typeface="Times New Roman" panose="02020603050405020304" pitchFamily="18" charset="0"/>
                <a:cs typeface="Times New Roman" panose="02020603050405020304" pitchFamily="18" charset="0"/>
              </a:rPr>
              <a:t>YANTRA PAKA</a:t>
            </a:r>
          </a:p>
          <a:p>
            <a:pPr marL="0" indent="0">
              <a:buNone/>
            </a:pPr>
            <a:r>
              <a:rPr lang="en-US" cap="none" dirty="0">
                <a:latin typeface="Times New Roman" panose="02020603050405020304" pitchFamily="18" charset="0"/>
                <a:cs typeface="Times New Roman" panose="02020603050405020304" pitchFamily="18" charset="0"/>
              </a:rPr>
              <a:t>				</a:t>
            </a:r>
            <a:r>
              <a:rPr lang="en-US" b="1" cap="none" dirty="0" err="1">
                <a:solidFill>
                  <a:srgbClr val="FF0000"/>
                </a:solidFill>
                <a:latin typeface="Times New Roman" panose="02020603050405020304" pitchFamily="18" charset="0"/>
                <a:cs typeface="Times New Roman" panose="02020603050405020304" pitchFamily="18" charset="0"/>
              </a:rPr>
              <a:t>Gaja</a:t>
            </a:r>
            <a:r>
              <a:rPr lang="en-US" b="1" cap="none" dirty="0">
                <a:solidFill>
                  <a:srgbClr val="FF0000"/>
                </a:solidFill>
                <a:latin typeface="Times New Roman" panose="02020603050405020304" pitchFamily="18" charset="0"/>
                <a:cs typeface="Times New Roman" panose="02020603050405020304" pitchFamily="18" charset="0"/>
              </a:rPr>
              <a:t> Puta								</a:t>
            </a:r>
            <a:r>
              <a:rPr lang="en-US" b="1" cap="none" dirty="0" err="1">
                <a:solidFill>
                  <a:srgbClr val="FF0000"/>
                </a:solidFill>
                <a:latin typeface="Times New Roman" panose="02020603050405020304" pitchFamily="18" charset="0"/>
                <a:cs typeface="Times New Roman" panose="02020603050405020304" pitchFamily="18" charset="0"/>
              </a:rPr>
              <a:t>Lavana</a:t>
            </a:r>
            <a:r>
              <a:rPr lang="en-US" b="1" cap="none" dirty="0">
                <a:solidFill>
                  <a:srgbClr val="FF0000"/>
                </a:solidFill>
                <a:latin typeface="Times New Roman" panose="02020603050405020304" pitchFamily="18" charset="0"/>
                <a:cs typeface="Times New Roman" panose="02020603050405020304" pitchFamily="18" charset="0"/>
              </a:rPr>
              <a:t> Yantra</a:t>
            </a:r>
          </a:p>
          <a:p>
            <a:pPr marL="0" indent="0">
              <a:buNone/>
            </a:pPr>
            <a:r>
              <a:rPr lang="en-US" cap="none" dirty="0">
                <a:latin typeface="Times New Roman" panose="02020603050405020304" pitchFamily="18" charset="0"/>
                <a:cs typeface="Times New Roman" panose="02020603050405020304" pitchFamily="18" charset="0"/>
              </a:rPr>
              <a:t>	          			</a:t>
            </a:r>
            <a:r>
              <a:rPr lang="en-US" sz="1700" b="1" cap="none" dirty="0" err="1">
                <a:latin typeface="Times New Roman" panose="02020603050405020304" pitchFamily="18" charset="0"/>
                <a:cs typeface="Times New Roman" panose="02020603050405020304" pitchFamily="18" charset="0"/>
              </a:rPr>
              <a:t>Eg.</a:t>
            </a:r>
            <a:r>
              <a:rPr lang="en-US" sz="1700" b="1" cap="none" dirty="0">
                <a:latin typeface="Times New Roman" panose="02020603050405020304" pitchFamily="18" charset="0"/>
                <a:cs typeface="Times New Roman" panose="02020603050405020304" pitchFamily="18" charset="0"/>
              </a:rPr>
              <a:t> </a:t>
            </a:r>
            <a:r>
              <a:rPr lang="en-US" sz="1700" b="1" cap="none" dirty="0" err="1">
                <a:latin typeface="Times New Roman" panose="02020603050405020304" pitchFamily="18" charset="0"/>
                <a:cs typeface="Times New Roman" panose="02020603050405020304" pitchFamily="18" charset="0"/>
              </a:rPr>
              <a:t>Lokanath</a:t>
            </a:r>
            <a:r>
              <a:rPr lang="en-US" sz="1700" b="1" cap="none" dirty="0">
                <a:latin typeface="Times New Roman" panose="02020603050405020304" pitchFamily="18" charset="0"/>
                <a:cs typeface="Times New Roman" panose="02020603050405020304" pitchFamily="18" charset="0"/>
              </a:rPr>
              <a:t> </a:t>
            </a:r>
            <a:r>
              <a:rPr lang="en-US" sz="1700" b="1" cap="none" dirty="0" err="1">
                <a:latin typeface="Times New Roman" panose="02020603050405020304" pitchFamily="18" charset="0"/>
                <a:cs typeface="Times New Roman" panose="02020603050405020304" pitchFamily="18" charset="0"/>
              </a:rPr>
              <a:t>Pottali</a:t>
            </a:r>
            <a:r>
              <a:rPr lang="en-US" sz="1700" cap="none" dirty="0">
                <a:latin typeface="Times New Roman" panose="02020603050405020304" pitchFamily="18" charset="0"/>
                <a:cs typeface="Times New Roman" panose="02020603050405020304" pitchFamily="18" charset="0"/>
              </a:rPr>
              <a:t>				              	</a:t>
            </a:r>
            <a:r>
              <a:rPr lang="en-US" sz="1700" b="1" cap="none" dirty="0" err="1">
                <a:latin typeface="Times New Roman" panose="02020603050405020304" pitchFamily="18" charset="0"/>
                <a:cs typeface="Times New Roman" panose="02020603050405020304" pitchFamily="18" charset="0"/>
              </a:rPr>
              <a:t>Eg.</a:t>
            </a:r>
            <a:r>
              <a:rPr lang="en-US" sz="1700" b="1" cap="none" dirty="0">
                <a:latin typeface="Times New Roman" panose="02020603050405020304" pitchFamily="18" charset="0"/>
                <a:cs typeface="Times New Roman" panose="02020603050405020304" pitchFamily="18" charset="0"/>
              </a:rPr>
              <a:t> </a:t>
            </a:r>
            <a:r>
              <a:rPr lang="en-US" sz="1700" b="1" cap="none" dirty="0" err="1">
                <a:latin typeface="Times New Roman" panose="02020603050405020304" pitchFamily="18" charset="0"/>
                <a:cs typeface="Times New Roman" panose="02020603050405020304" pitchFamily="18" charset="0"/>
              </a:rPr>
              <a:t>Kaparda</a:t>
            </a:r>
            <a:r>
              <a:rPr lang="en-US" sz="1700" b="1" cap="none" dirty="0">
                <a:latin typeface="Times New Roman" panose="02020603050405020304" pitchFamily="18" charset="0"/>
                <a:cs typeface="Times New Roman" panose="02020603050405020304" pitchFamily="18" charset="0"/>
              </a:rPr>
              <a:t> </a:t>
            </a:r>
            <a:r>
              <a:rPr lang="en-US" sz="1700" b="1" cap="none" dirty="0" err="1">
                <a:latin typeface="Times New Roman" panose="02020603050405020304" pitchFamily="18" charset="0"/>
                <a:cs typeface="Times New Roman" panose="02020603050405020304" pitchFamily="18" charset="0"/>
              </a:rPr>
              <a:t>Pottali</a:t>
            </a:r>
            <a:endParaRPr lang="en-US" b="1" cap="none" dirty="0">
              <a:latin typeface="Times New Roman" panose="02020603050405020304" pitchFamily="18" charset="0"/>
              <a:cs typeface="Times New Roman" panose="02020603050405020304" pitchFamily="18" charset="0"/>
            </a:endParaRPr>
          </a:p>
          <a:p>
            <a:pPr marL="0" indent="0">
              <a:buNone/>
            </a:pPr>
            <a:r>
              <a:rPr lang="en-US" cap="none" dirty="0">
                <a:latin typeface="Times New Roman" panose="02020603050405020304" pitchFamily="18" charset="0"/>
                <a:cs typeface="Times New Roman" panose="02020603050405020304" pitchFamily="18" charset="0"/>
              </a:rPr>
              <a:t>				</a:t>
            </a:r>
            <a:r>
              <a:rPr lang="en-US" b="1" cap="none" dirty="0" err="1">
                <a:solidFill>
                  <a:srgbClr val="FF0000"/>
                </a:solidFill>
                <a:latin typeface="Times New Roman" panose="02020603050405020304" pitchFamily="18" charset="0"/>
                <a:cs typeface="Times New Roman" panose="02020603050405020304" pitchFamily="18" charset="0"/>
              </a:rPr>
              <a:t>Bhudara</a:t>
            </a:r>
            <a:r>
              <a:rPr lang="en-US" b="1" cap="none" dirty="0">
                <a:solidFill>
                  <a:srgbClr val="FF0000"/>
                </a:solidFill>
                <a:latin typeface="Times New Roman" panose="02020603050405020304" pitchFamily="18" charset="0"/>
                <a:cs typeface="Times New Roman" panose="02020603050405020304" pitchFamily="18" charset="0"/>
              </a:rPr>
              <a:t> Puta</a:t>
            </a:r>
            <a:r>
              <a:rPr lang="en-US" cap="none" dirty="0">
                <a:solidFill>
                  <a:srgbClr val="FF0000"/>
                </a:solidFill>
                <a:latin typeface="Times New Roman" panose="02020603050405020304" pitchFamily="18" charset="0"/>
                <a:cs typeface="Times New Roman" panose="02020603050405020304" pitchFamily="18" charset="0"/>
              </a:rPr>
              <a:t>							</a:t>
            </a:r>
            <a:r>
              <a:rPr lang="en-US" b="1" cap="none" dirty="0" err="1">
                <a:solidFill>
                  <a:srgbClr val="FF0000"/>
                </a:solidFill>
                <a:latin typeface="Times New Roman" panose="02020603050405020304" pitchFamily="18" charset="0"/>
                <a:cs typeface="Times New Roman" panose="02020603050405020304" pitchFamily="18" charset="0"/>
              </a:rPr>
              <a:t>Valuka</a:t>
            </a:r>
            <a:r>
              <a:rPr lang="en-US" b="1" cap="none" dirty="0">
                <a:solidFill>
                  <a:srgbClr val="FF0000"/>
                </a:solidFill>
                <a:latin typeface="Times New Roman" panose="02020603050405020304" pitchFamily="18" charset="0"/>
                <a:cs typeface="Times New Roman" panose="02020603050405020304" pitchFamily="18" charset="0"/>
              </a:rPr>
              <a:t> Yantra</a:t>
            </a:r>
          </a:p>
          <a:p>
            <a:pPr marL="0" indent="0">
              <a:buNone/>
            </a:pPr>
            <a:r>
              <a:rPr lang="en-US" cap="none" dirty="0">
                <a:latin typeface="Times New Roman" panose="02020603050405020304" pitchFamily="18" charset="0"/>
                <a:cs typeface="Times New Roman" panose="02020603050405020304" pitchFamily="18" charset="0"/>
              </a:rPr>
              <a:t>	</a:t>
            </a:r>
            <a:r>
              <a:rPr lang="en-US" sz="1700" cap="none" dirty="0">
                <a:latin typeface="Times New Roman" panose="02020603050405020304" pitchFamily="18" charset="0"/>
                <a:cs typeface="Times New Roman" panose="02020603050405020304" pitchFamily="18" charset="0"/>
              </a:rPr>
              <a:t>          		</a:t>
            </a:r>
            <a:r>
              <a:rPr lang="en-US" sz="1700" b="1" cap="none" dirty="0" err="1">
                <a:latin typeface="Times New Roman" panose="02020603050405020304" pitchFamily="18" charset="0"/>
                <a:cs typeface="Times New Roman" panose="02020603050405020304" pitchFamily="18" charset="0"/>
              </a:rPr>
              <a:t>Eg.</a:t>
            </a:r>
            <a:r>
              <a:rPr lang="en-US" sz="1700" b="1" cap="none" dirty="0">
                <a:latin typeface="Times New Roman" panose="02020603050405020304" pitchFamily="18" charset="0"/>
                <a:cs typeface="Times New Roman" panose="02020603050405020304" pitchFamily="18" charset="0"/>
              </a:rPr>
              <a:t> Rasa </a:t>
            </a:r>
            <a:r>
              <a:rPr lang="en-US" sz="1700" b="1" cap="none" dirty="0" err="1">
                <a:latin typeface="Times New Roman" panose="02020603050405020304" pitchFamily="18" charset="0"/>
                <a:cs typeface="Times New Roman" panose="02020603050405020304" pitchFamily="18" charset="0"/>
              </a:rPr>
              <a:t>Pottali</a:t>
            </a:r>
            <a:r>
              <a:rPr lang="en-US" sz="1700" b="1" cap="none" dirty="0">
                <a:latin typeface="Times New Roman" panose="02020603050405020304" pitchFamily="18" charset="0"/>
                <a:cs typeface="Times New Roman" panose="02020603050405020304" pitchFamily="18" charset="0"/>
              </a:rPr>
              <a:t> 				              		</a:t>
            </a:r>
            <a:r>
              <a:rPr lang="en-US" sz="1700" b="1" cap="none" dirty="0" err="1">
                <a:latin typeface="Times New Roman" panose="02020603050405020304" pitchFamily="18" charset="0"/>
                <a:cs typeface="Times New Roman" panose="02020603050405020304" pitchFamily="18" charset="0"/>
              </a:rPr>
              <a:t>Eg.</a:t>
            </a:r>
            <a:r>
              <a:rPr lang="en-US" sz="1700" b="1" cap="none" dirty="0">
                <a:latin typeface="Times New Roman" panose="02020603050405020304" pitchFamily="18" charset="0"/>
                <a:cs typeface="Times New Roman" panose="02020603050405020304" pitchFamily="18" charset="0"/>
              </a:rPr>
              <a:t> </a:t>
            </a:r>
            <a:r>
              <a:rPr lang="en-US" sz="1700" b="1" cap="none" dirty="0" err="1">
                <a:latin typeface="Times New Roman" panose="02020603050405020304" pitchFamily="18" charset="0"/>
                <a:cs typeface="Times New Roman" panose="02020603050405020304" pitchFamily="18" charset="0"/>
              </a:rPr>
              <a:t>Shila</a:t>
            </a:r>
            <a:r>
              <a:rPr lang="en-US" sz="1700" b="1" cap="none" dirty="0">
                <a:latin typeface="Times New Roman" panose="02020603050405020304" pitchFamily="18" charset="0"/>
                <a:cs typeface="Times New Roman" panose="02020603050405020304" pitchFamily="18" charset="0"/>
              </a:rPr>
              <a:t> </a:t>
            </a:r>
            <a:r>
              <a:rPr lang="en-US" sz="1700" b="1" cap="none" dirty="0" err="1">
                <a:latin typeface="Times New Roman" panose="02020603050405020304" pitchFamily="18" charset="0"/>
                <a:cs typeface="Times New Roman" panose="02020603050405020304" pitchFamily="18" charset="0"/>
              </a:rPr>
              <a:t>Garbha</a:t>
            </a:r>
            <a:r>
              <a:rPr lang="en-US" sz="1700" b="1" cap="none" dirty="0">
                <a:latin typeface="Times New Roman" panose="02020603050405020304" pitchFamily="18" charset="0"/>
                <a:cs typeface="Times New Roman" panose="02020603050405020304" pitchFamily="18" charset="0"/>
              </a:rPr>
              <a:t> </a:t>
            </a:r>
            <a:r>
              <a:rPr lang="en-US" sz="1700" b="1" cap="none" dirty="0" err="1">
                <a:latin typeface="Times New Roman" panose="02020603050405020304" pitchFamily="18" charset="0"/>
                <a:cs typeface="Times New Roman" panose="02020603050405020304" pitchFamily="18" charset="0"/>
              </a:rPr>
              <a:t>Pottali</a:t>
            </a:r>
            <a:endParaRPr lang="en-US" b="1" cap="none" dirty="0">
              <a:latin typeface="Times New Roman" panose="02020603050405020304" pitchFamily="18" charset="0"/>
              <a:cs typeface="Times New Roman" panose="02020603050405020304" pitchFamily="18" charset="0"/>
            </a:endParaRPr>
          </a:p>
          <a:p>
            <a:pPr marL="0" indent="0">
              <a:buNone/>
            </a:pPr>
            <a:r>
              <a:rPr lang="en-US" cap="none" dirty="0">
                <a:latin typeface="Times New Roman" panose="02020603050405020304" pitchFamily="18" charset="0"/>
                <a:cs typeface="Times New Roman" panose="02020603050405020304" pitchFamily="18" charset="0"/>
              </a:rPr>
              <a:t>				</a:t>
            </a:r>
            <a:r>
              <a:rPr lang="en-US" b="1" cap="none" dirty="0" err="1">
                <a:solidFill>
                  <a:srgbClr val="FF0000"/>
                </a:solidFill>
                <a:latin typeface="Times New Roman" panose="02020603050405020304" pitchFamily="18" charset="0"/>
                <a:cs typeface="Times New Roman" panose="02020603050405020304" pitchFamily="18" charset="0"/>
              </a:rPr>
              <a:t>Vitasti</a:t>
            </a:r>
            <a:r>
              <a:rPr lang="en-US" b="1" cap="none" dirty="0">
                <a:solidFill>
                  <a:srgbClr val="FF0000"/>
                </a:solidFill>
                <a:latin typeface="Times New Roman" panose="02020603050405020304" pitchFamily="18" charset="0"/>
                <a:cs typeface="Times New Roman" panose="02020603050405020304" pitchFamily="18" charset="0"/>
              </a:rPr>
              <a:t> </a:t>
            </a:r>
            <a:r>
              <a:rPr lang="en-US" b="1" cap="none" dirty="0" err="1">
                <a:solidFill>
                  <a:srgbClr val="FF0000"/>
                </a:solidFill>
                <a:latin typeface="Times New Roman" panose="02020603050405020304" pitchFamily="18" charset="0"/>
                <a:cs typeface="Times New Roman" panose="02020603050405020304" pitchFamily="18" charset="0"/>
              </a:rPr>
              <a:t>Pramana</a:t>
            </a:r>
            <a:r>
              <a:rPr lang="en-US" b="1" cap="none" dirty="0">
                <a:solidFill>
                  <a:srgbClr val="FF0000"/>
                </a:solidFill>
                <a:latin typeface="Times New Roman" panose="02020603050405020304" pitchFamily="18" charset="0"/>
                <a:cs typeface="Times New Roman" panose="02020603050405020304" pitchFamily="18" charset="0"/>
              </a:rPr>
              <a:t> Pit</a:t>
            </a:r>
            <a:r>
              <a:rPr lang="en-US" cap="none" dirty="0">
                <a:solidFill>
                  <a:srgbClr val="FF0000"/>
                </a:solidFill>
                <a:latin typeface="Times New Roman" panose="02020603050405020304" pitchFamily="18" charset="0"/>
                <a:cs typeface="Times New Roman" panose="02020603050405020304" pitchFamily="18" charset="0"/>
              </a:rPr>
              <a:t>						</a:t>
            </a:r>
            <a:r>
              <a:rPr lang="en-US" b="1" cap="none" dirty="0" err="1">
                <a:solidFill>
                  <a:srgbClr val="FF0000"/>
                </a:solidFill>
                <a:latin typeface="Times New Roman" panose="02020603050405020304" pitchFamily="18" charset="0"/>
                <a:cs typeface="Times New Roman" panose="02020603050405020304" pitchFamily="18" charset="0"/>
              </a:rPr>
              <a:t>Dola</a:t>
            </a:r>
            <a:r>
              <a:rPr lang="en-US" b="1" cap="none" dirty="0">
                <a:solidFill>
                  <a:srgbClr val="FF0000"/>
                </a:solidFill>
                <a:latin typeface="Times New Roman" panose="02020603050405020304" pitchFamily="18" charset="0"/>
                <a:cs typeface="Times New Roman" panose="02020603050405020304" pitchFamily="18" charset="0"/>
              </a:rPr>
              <a:t> Yantra</a:t>
            </a:r>
          </a:p>
          <a:p>
            <a:pPr marL="0" indent="0">
              <a:buNone/>
            </a:pPr>
            <a:r>
              <a:rPr lang="en-US" cap="none" dirty="0">
                <a:latin typeface="Times New Roman" panose="02020603050405020304" pitchFamily="18" charset="0"/>
                <a:cs typeface="Times New Roman" panose="02020603050405020304" pitchFamily="18" charset="0"/>
              </a:rPr>
              <a:t>	          		</a:t>
            </a:r>
            <a:r>
              <a:rPr lang="en-US" sz="1700" b="1" cap="none" dirty="0" err="1">
                <a:latin typeface="Times New Roman" panose="02020603050405020304" pitchFamily="18" charset="0"/>
                <a:cs typeface="Times New Roman" panose="02020603050405020304" pitchFamily="18" charset="0"/>
              </a:rPr>
              <a:t>Eg.Hema</a:t>
            </a:r>
            <a:r>
              <a:rPr lang="en-US" sz="1700" b="1" cap="none" dirty="0">
                <a:latin typeface="Times New Roman" panose="02020603050405020304" pitchFamily="18" charset="0"/>
                <a:cs typeface="Times New Roman" panose="02020603050405020304" pitchFamily="18" charset="0"/>
              </a:rPr>
              <a:t> </a:t>
            </a:r>
            <a:r>
              <a:rPr lang="en-US" sz="1700" b="1" cap="none" dirty="0" err="1">
                <a:latin typeface="Times New Roman" panose="02020603050405020304" pitchFamily="18" charset="0"/>
                <a:cs typeface="Times New Roman" panose="02020603050405020304" pitchFamily="18" charset="0"/>
              </a:rPr>
              <a:t>Garbha</a:t>
            </a:r>
            <a:r>
              <a:rPr lang="en-US" sz="1700" b="1" cap="none" dirty="0">
                <a:latin typeface="Times New Roman" panose="02020603050405020304" pitchFamily="18" charset="0"/>
                <a:cs typeface="Times New Roman" panose="02020603050405020304" pitchFamily="18" charset="0"/>
              </a:rPr>
              <a:t> </a:t>
            </a:r>
            <a:r>
              <a:rPr lang="en-US" sz="1700" b="1" cap="none" dirty="0" err="1">
                <a:latin typeface="Times New Roman" panose="02020603050405020304" pitchFamily="18" charset="0"/>
                <a:cs typeface="Times New Roman" panose="02020603050405020304" pitchFamily="18" charset="0"/>
              </a:rPr>
              <a:t>Pottali</a:t>
            </a:r>
            <a:r>
              <a:rPr lang="en-US" sz="1700" b="1" cap="none" dirty="0">
                <a:latin typeface="Times New Roman" panose="02020603050405020304" pitchFamily="18" charset="0"/>
                <a:cs typeface="Times New Roman" panose="02020603050405020304" pitchFamily="18" charset="0"/>
              </a:rPr>
              <a:t> (3) 			                  </a:t>
            </a:r>
            <a:r>
              <a:rPr lang="en-US" sz="1700" b="1" cap="none" dirty="0" err="1">
                <a:latin typeface="Times New Roman" panose="02020603050405020304" pitchFamily="18" charset="0"/>
                <a:cs typeface="Times New Roman" panose="02020603050405020304" pitchFamily="18" charset="0"/>
              </a:rPr>
              <a:t>Eg.</a:t>
            </a:r>
            <a:r>
              <a:rPr lang="en-US" sz="1700" b="1" cap="none" dirty="0">
                <a:latin typeface="Times New Roman" panose="02020603050405020304" pitchFamily="18" charset="0"/>
                <a:cs typeface="Times New Roman" panose="02020603050405020304" pitchFamily="18" charset="0"/>
              </a:rPr>
              <a:t> Hema </a:t>
            </a:r>
            <a:r>
              <a:rPr lang="en-US" sz="1700" b="1" cap="none" dirty="0" err="1">
                <a:latin typeface="Times New Roman" panose="02020603050405020304" pitchFamily="18" charset="0"/>
                <a:cs typeface="Times New Roman" panose="02020603050405020304" pitchFamily="18" charset="0"/>
              </a:rPr>
              <a:t>Garbha</a:t>
            </a:r>
            <a:r>
              <a:rPr lang="en-US" sz="1700" b="1" cap="none" dirty="0">
                <a:latin typeface="Times New Roman" panose="02020603050405020304" pitchFamily="18" charset="0"/>
                <a:cs typeface="Times New Roman" panose="02020603050405020304" pitchFamily="18" charset="0"/>
              </a:rPr>
              <a:t> </a:t>
            </a:r>
            <a:r>
              <a:rPr lang="en-US" sz="1700" b="1" cap="none" dirty="0" err="1">
                <a:latin typeface="Times New Roman" panose="02020603050405020304" pitchFamily="18" charset="0"/>
                <a:cs typeface="Times New Roman" panose="02020603050405020304" pitchFamily="18" charset="0"/>
              </a:rPr>
              <a:t>Pottali</a:t>
            </a:r>
            <a:endParaRPr lang="en-US" b="1" cap="none" dirty="0">
              <a:latin typeface="Times New Roman" panose="02020603050405020304" pitchFamily="18" charset="0"/>
              <a:cs typeface="Times New Roman" panose="02020603050405020304" pitchFamily="18" charset="0"/>
            </a:endParaRPr>
          </a:p>
          <a:p>
            <a:pPr marL="0" indent="0">
              <a:buNone/>
            </a:pPr>
            <a:r>
              <a:rPr lang="en-US" cap="none" dirty="0">
                <a:latin typeface="Times New Roman" panose="02020603050405020304" pitchFamily="18" charset="0"/>
                <a:cs typeface="Times New Roman" panose="02020603050405020304" pitchFamily="18" charset="0"/>
              </a:rPr>
              <a:t>				</a:t>
            </a:r>
            <a:r>
              <a:rPr lang="en-US" b="1" cap="none" dirty="0" err="1">
                <a:solidFill>
                  <a:srgbClr val="FF0000"/>
                </a:solidFill>
                <a:latin typeface="Times New Roman" panose="02020603050405020304" pitchFamily="18" charset="0"/>
                <a:cs typeface="Times New Roman" panose="02020603050405020304" pitchFamily="18" charset="0"/>
              </a:rPr>
              <a:t>Bhanda</a:t>
            </a:r>
            <a:r>
              <a:rPr lang="en-US" b="1" cap="none" dirty="0">
                <a:solidFill>
                  <a:srgbClr val="FF0000"/>
                </a:solidFill>
                <a:latin typeface="Times New Roman" panose="02020603050405020304" pitchFamily="18" charset="0"/>
                <a:cs typeface="Times New Roman" panose="02020603050405020304" pitchFamily="18" charset="0"/>
              </a:rPr>
              <a:t> Puta</a:t>
            </a:r>
          </a:p>
          <a:p>
            <a:pPr marL="0" indent="0">
              <a:buNone/>
            </a:pPr>
            <a:r>
              <a:rPr lang="en-US" cap="none" dirty="0">
                <a:latin typeface="Times New Roman" panose="02020603050405020304" pitchFamily="18" charset="0"/>
                <a:cs typeface="Times New Roman" panose="02020603050405020304" pitchFamily="18" charset="0"/>
              </a:rPr>
              <a:t>	          		</a:t>
            </a:r>
            <a:r>
              <a:rPr lang="en-US" sz="1700" b="1" cap="none" dirty="0" err="1">
                <a:latin typeface="Times New Roman" panose="02020603050405020304" pitchFamily="18" charset="0"/>
                <a:cs typeface="Times New Roman" panose="02020603050405020304" pitchFamily="18" charset="0"/>
              </a:rPr>
              <a:t>Eg.</a:t>
            </a:r>
            <a:r>
              <a:rPr lang="en-US" sz="1700" b="1" cap="none" dirty="0">
                <a:latin typeface="Times New Roman" panose="02020603050405020304" pitchFamily="18" charset="0"/>
                <a:cs typeface="Times New Roman" panose="02020603050405020304" pitchFamily="18" charset="0"/>
              </a:rPr>
              <a:t> </a:t>
            </a:r>
            <a:r>
              <a:rPr lang="en-US" sz="1700" b="1" cap="none" dirty="0" err="1">
                <a:latin typeface="Times New Roman" panose="02020603050405020304" pitchFamily="18" charset="0"/>
                <a:cs typeface="Times New Roman" panose="02020603050405020304" pitchFamily="18" charset="0"/>
              </a:rPr>
              <a:t>Vaishvanara</a:t>
            </a:r>
            <a:r>
              <a:rPr lang="en-US" sz="1700" b="1" cap="none" dirty="0">
                <a:latin typeface="Times New Roman" panose="02020603050405020304" pitchFamily="18" charset="0"/>
                <a:cs typeface="Times New Roman" panose="02020603050405020304" pitchFamily="18" charset="0"/>
              </a:rPr>
              <a:t> </a:t>
            </a:r>
            <a:r>
              <a:rPr lang="en-US" sz="1700" b="1" cap="none" dirty="0" err="1">
                <a:latin typeface="Times New Roman" panose="02020603050405020304" pitchFamily="18" charset="0"/>
                <a:cs typeface="Times New Roman" panose="02020603050405020304" pitchFamily="18" charset="0"/>
              </a:rPr>
              <a:t>Pottali</a:t>
            </a:r>
            <a:endParaRPr lang="en-IN" b="1" cap="none"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B3284CAE-7D42-4DCB-AFED-96978FC3E657}"/>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A5225D20-7D49-4F40-947C-69CB24488983}"/>
              </a:ext>
            </a:extLst>
          </p:cNvPr>
          <p:cNvSpPr>
            <a:spLocks noGrp="1"/>
          </p:cNvSpPr>
          <p:nvPr>
            <p:ph type="sldNum" sz="quarter" idx="12"/>
          </p:nvPr>
        </p:nvSpPr>
        <p:spPr/>
        <p:txBody>
          <a:bodyPr/>
          <a:lstStyle/>
          <a:p>
            <a:fld id="{A570DE72-5664-454A-8646-44002B425E13}" type="slidenum">
              <a:rPr lang="en-IN" smtClean="0"/>
              <a:t>10</a:t>
            </a:fld>
            <a:endParaRPr lang="en-IN"/>
          </a:p>
        </p:txBody>
      </p:sp>
      <p:cxnSp>
        <p:nvCxnSpPr>
          <p:cNvPr id="7" name="Straight Connector 6">
            <a:extLst>
              <a:ext uri="{FF2B5EF4-FFF2-40B4-BE49-F238E27FC236}">
                <a16:creationId xmlns:a16="http://schemas.microsoft.com/office/drawing/2014/main" id="{54FC8AC4-A386-499A-A09F-BB28DA23D9F9}"/>
              </a:ext>
            </a:extLst>
          </p:cNvPr>
          <p:cNvCxnSpPr/>
          <p:nvPr/>
        </p:nvCxnSpPr>
        <p:spPr>
          <a:xfrm>
            <a:off x="1700980" y="1511192"/>
            <a:ext cx="5525729"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9" name="Straight Connector 8">
            <a:extLst>
              <a:ext uri="{FF2B5EF4-FFF2-40B4-BE49-F238E27FC236}">
                <a16:creationId xmlns:a16="http://schemas.microsoft.com/office/drawing/2014/main" id="{8BEE9374-0004-4EA8-95E9-4524A0F6823E}"/>
              </a:ext>
            </a:extLst>
          </p:cNvPr>
          <p:cNvCxnSpPr/>
          <p:nvPr/>
        </p:nvCxnSpPr>
        <p:spPr>
          <a:xfrm>
            <a:off x="2369574" y="2989006"/>
            <a:ext cx="4709652"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1" name="Straight Arrow Connector 10">
            <a:extLst>
              <a:ext uri="{FF2B5EF4-FFF2-40B4-BE49-F238E27FC236}">
                <a16:creationId xmlns:a16="http://schemas.microsoft.com/office/drawing/2014/main" id="{61C6A651-83B0-4C1A-B868-F578EE297AC3}"/>
              </a:ext>
            </a:extLst>
          </p:cNvPr>
          <p:cNvCxnSpPr/>
          <p:nvPr/>
        </p:nvCxnSpPr>
        <p:spPr>
          <a:xfrm>
            <a:off x="1700980" y="1511192"/>
            <a:ext cx="0" cy="209453"/>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3" name="Straight Arrow Connector 12">
            <a:extLst>
              <a:ext uri="{FF2B5EF4-FFF2-40B4-BE49-F238E27FC236}">
                <a16:creationId xmlns:a16="http://schemas.microsoft.com/office/drawing/2014/main" id="{AB27AB05-3C2B-4110-A0FB-8B56A4467394}"/>
              </a:ext>
            </a:extLst>
          </p:cNvPr>
          <p:cNvCxnSpPr/>
          <p:nvPr/>
        </p:nvCxnSpPr>
        <p:spPr>
          <a:xfrm>
            <a:off x="2369574" y="2989006"/>
            <a:ext cx="0" cy="206477"/>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5" name="Straight Arrow Connector 14">
            <a:extLst>
              <a:ext uri="{FF2B5EF4-FFF2-40B4-BE49-F238E27FC236}">
                <a16:creationId xmlns:a16="http://schemas.microsoft.com/office/drawing/2014/main" id="{7F625AAF-ECF5-4323-B5E5-A9A055A79CDB}"/>
              </a:ext>
            </a:extLst>
          </p:cNvPr>
          <p:cNvCxnSpPr/>
          <p:nvPr/>
        </p:nvCxnSpPr>
        <p:spPr>
          <a:xfrm>
            <a:off x="7079226" y="2989006"/>
            <a:ext cx="0" cy="206477"/>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7" name="Straight Arrow Connector 16">
            <a:extLst>
              <a:ext uri="{FF2B5EF4-FFF2-40B4-BE49-F238E27FC236}">
                <a16:creationId xmlns:a16="http://schemas.microsoft.com/office/drawing/2014/main" id="{FB42C301-84DB-40C4-9E61-2D774DCE08E5}"/>
              </a:ext>
            </a:extLst>
          </p:cNvPr>
          <p:cNvCxnSpPr/>
          <p:nvPr/>
        </p:nvCxnSpPr>
        <p:spPr>
          <a:xfrm>
            <a:off x="7226709" y="1511192"/>
            <a:ext cx="0" cy="209453"/>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9" name="Straight Connector 18">
            <a:extLst>
              <a:ext uri="{FF2B5EF4-FFF2-40B4-BE49-F238E27FC236}">
                <a16:creationId xmlns:a16="http://schemas.microsoft.com/office/drawing/2014/main" id="{B9E3500C-C704-42C1-8660-7267DEEE8DB9}"/>
              </a:ext>
            </a:extLst>
          </p:cNvPr>
          <p:cNvCxnSpPr/>
          <p:nvPr/>
        </p:nvCxnSpPr>
        <p:spPr>
          <a:xfrm flipH="1">
            <a:off x="4715341" y="2074606"/>
            <a:ext cx="2088582" cy="914400"/>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3858581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065C3-6DED-4B70-9058-95CFBE9E9F0A}"/>
              </a:ext>
            </a:extLst>
          </p:cNvPr>
          <p:cNvSpPr>
            <a:spLocks noGrp="1"/>
          </p:cNvSpPr>
          <p:nvPr>
            <p:ph type="title"/>
          </p:nvPr>
        </p:nvSpPr>
        <p:spPr>
          <a:xfrm>
            <a:off x="396367" y="357188"/>
            <a:ext cx="5915943" cy="503902"/>
          </a:xfrm>
        </p:spPr>
        <p:style>
          <a:lnRef idx="2">
            <a:schemeClr val="accent2">
              <a:shade val="50000"/>
            </a:schemeClr>
          </a:lnRef>
          <a:fillRef idx="1">
            <a:schemeClr val="accent2"/>
          </a:fillRef>
          <a:effectRef idx="0">
            <a:schemeClr val="accent2"/>
          </a:effectRef>
          <a:fontRef idx="minor">
            <a:schemeClr val="lt1"/>
          </a:fontRef>
        </p:style>
        <p:txBody>
          <a:bodyPr/>
          <a:lstStyle/>
          <a:p>
            <a:r>
              <a:rPr lang="en-US" sz="2800" b="1" cap="none" dirty="0">
                <a:solidFill>
                  <a:schemeClr val="tx1"/>
                </a:solidFill>
                <a:latin typeface="Times New Roman" panose="02020603050405020304" pitchFamily="18" charset="0"/>
                <a:cs typeface="Times New Roman" panose="02020603050405020304" pitchFamily="18" charset="0"/>
              </a:rPr>
              <a:t>4.  BASED ON GANDHAKA PAKA</a:t>
            </a:r>
            <a:endParaRPr lang="en-IN" sz="2800" cap="none"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C1EC7F3-F768-4730-9931-809636F2453C}"/>
              </a:ext>
            </a:extLst>
          </p:cNvPr>
          <p:cNvSpPr>
            <a:spLocks noGrp="1"/>
          </p:cNvSpPr>
          <p:nvPr>
            <p:ph idx="1"/>
          </p:nvPr>
        </p:nvSpPr>
        <p:spPr>
          <a:xfrm>
            <a:off x="160392" y="1778000"/>
            <a:ext cx="8639473" cy="4689569"/>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pPr marL="0" indent="0">
              <a:buNone/>
            </a:pPr>
            <a:r>
              <a:rPr lang="en-IN" b="1" cap="none" dirty="0">
                <a:solidFill>
                  <a:schemeClr val="tx2">
                    <a:lumMod val="10000"/>
                  </a:schemeClr>
                </a:solidFill>
                <a:latin typeface="Times New Roman" panose="02020603050405020304" pitchFamily="18" charset="0"/>
                <a:cs typeface="Times New Roman" panose="02020603050405020304" pitchFamily="18" charset="0"/>
              </a:rPr>
              <a:t>POTTALI PAKA</a:t>
            </a:r>
          </a:p>
          <a:p>
            <a:pPr marL="0" indent="0" algn="ctr">
              <a:buNone/>
            </a:pPr>
            <a:endParaRPr lang="en-US" cap="none" dirty="0">
              <a:latin typeface="Times New Roman" panose="02020603050405020304" pitchFamily="18" charset="0"/>
              <a:cs typeface="Times New Roman" panose="02020603050405020304" pitchFamily="18" charset="0"/>
            </a:endParaRPr>
          </a:p>
          <a:p>
            <a:pPr marL="0" indent="0">
              <a:buNone/>
            </a:pPr>
            <a:r>
              <a:rPr lang="en-US" cap="none" dirty="0">
                <a:latin typeface="Times New Roman" panose="02020603050405020304" pitchFamily="18" charset="0"/>
                <a:cs typeface="Times New Roman" panose="02020603050405020304" pitchFamily="18" charset="0"/>
              </a:rPr>
              <a:t>				</a:t>
            </a:r>
            <a:r>
              <a:rPr lang="en-US" b="1" cap="none" dirty="0">
                <a:solidFill>
                  <a:schemeClr val="tx2">
                    <a:lumMod val="10000"/>
                  </a:schemeClr>
                </a:solidFill>
                <a:latin typeface="Times New Roman" panose="02020603050405020304" pitchFamily="18" charset="0"/>
                <a:cs typeface="Times New Roman" panose="02020603050405020304" pitchFamily="18" charset="0"/>
              </a:rPr>
              <a:t>By </a:t>
            </a:r>
            <a:r>
              <a:rPr lang="en-US" b="1" cap="none" dirty="0" err="1">
                <a:solidFill>
                  <a:schemeClr val="tx2">
                    <a:lumMod val="10000"/>
                  </a:schemeClr>
                </a:solidFill>
                <a:latin typeface="Times New Roman" panose="02020603050405020304" pitchFamily="18" charset="0"/>
                <a:cs typeface="Times New Roman" panose="02020603050405020304" pitchFamily="18" charset="0"/>
              </a:rPr>
              <a:t>Dola</a:t>
            </a:r>
            <a:r>
              <a:rPr lang="en-US" b="1" cap="none" dirty="0">
                <a:solidFill>
                  <a:schemeClr val="tx2">
                    <a:lumMod val="10000"/>
                  </a:schemeClr>
                </a:solidFill>
                <a:latin typeface="Times New Roman" panose="02020603050405020304" pitchFamily="18" charset="0"/>
                <a:cs typeface="Times New Roman" panose="02020603050405020304" pitchFamily="18" charset="0"/>
              </a:rPr>
              <a:t> Yantra</a:t>
            </a:r>
            <a:r>
              <a:rPr lang="en-US" cap="none" dirty="0">
                <a:solidFill>
                  <a:schemeClr val="tx2">
                    <a:lumMod val="10000"/>
                  </a:schemeClr>
                </a:solidFill>
                <a:latin typeface="Times New Roman" panose="02020603050405020304" pitchFamily="18" charset="0"/>
                <a:cs typeface="Times New Roman" panose="02020603050405020304" pitchFamily="18" charset="0"/>
              </a:rPr>
              <a:t>	</a:t>
            </a:r>
          </a:p>
          <a:p>
            <a:pPr marL="0" indent="0">
              <a:buNone/>
            </a:pPr>
            <a:r>
              <a:rPr lang="en-US" cap="none" dirty="0">
                <a:latin typeface="Times New Roman" panose="02020603050405020304" pitchFamily="18" charset="0"/>
                <a:cs typeface="Times New Roman" panose="02020603050405020304" pitchFamily="18" charset="0"/>
              </a:rPr>
              <a:t>					</a:t>
            </a:r>
            <a:r>
              <a:rPr lang="en-US" sz="1600" b="1" cap="none" dirty="0" err="1">
                <a:latin typeface="Times New Roman" panose="02020603050405020304" pitchFamily="18" charset="0"/>
                <a:cs typeface="Times New Roman" panose="02020603050405020304" pitchFamily="18" charset="0"/>
              </a:rPr>
              <a:t>Eg.</a:t>
            </a:r>
            <a:r>
              <a:rPr lang="en-US" sz="1600" b="1" cap="none" dirty="0">
                <a:latin typeface="Times New Roman" panose="02020603050405020304" pitchFamily="18" charset="0"/>
                <a:cs typeface="Times New Roman" panose="02020603050405020304" pitchFamily="18" charset="0"/>
              </a:rPr>
              <a:t> Hema </a:t>
            </a:r>
            <a:r>
              <a:rPr lang="en-US" sz="1600" b="1" cap="none" dirty="0" err="1">
                <a:latin typeface="Times New Roman" panose="02020603050405020304" pitchFamily="18" charset="0"/>
                <a:cs typeface="Times New Roman" panose="02020603050405020304" pitchFamily="18" charset="0"/>
              </a:rPr>
              <a:t>Garbha</a:t>
            </a:r>
            <a:r>
              <a:rPr lang="en-US" sz="1600" b="1" cap="none" dirty="0">
                <a:latin typeface="Times New Roman" panose="02020603050405020304" pitchFamily="18" charset="0"/>
                <a:cs typeface="Times New Roman" panose="02020603050405020304" pitchFamily="18" charset="0"/>
              </a:rPr>
              <a:t> </a:t>
            </a:r>
            <a:r>
              <a:rPr lang="en-US" sz="1600" b="1" cap="none" dirty="0" err="1">
                <a:latin typeface="Times New Roman" panose="02020603050405020304" pitchFamily="18" charset="0"/>
                <a:cs typeface="Times New Roman" panose="02020603050405020304" pitchFamily="18" charset="0"/>
              </a:rPr>
              <a:t>Pottali</a:t>
            </a:r>
            <a:r>
              <a:rPr lang="en-US" sz="1600" b="1" cap="none" dirty="0">
                <a:latin typeface="Times New Roman" panose="02020603050405020304" pitchFamily="18" charset="0"/>
                <a:cs typeface="Times New Roman" panose="02020603050405020304" pitchFamily="18" charset="0"/>
              </a:rPr>
              <a:t> (RSM)</a:t>
            </a:r>
          </a:p>
          <a:p>
            <a:pPr marL="0" indent="0">
              <a:buNone/>
            </a:pPr>
            <a:r>
              <a:rPr lang="en-US" cap="none" dirty="0">
                <a:latin typeface="Times New Roman" panose="02020603050405020304" pitchFamily="18" charset="0"/>
                <a:cs typeface="Times New Roman" panose="02020603050405020304" pitchFamily="18" charset="0"/>
              </a:rPr>
              <a:t>				</a:t>
            </a:r>
            <a:r>
              <a:rPr lang="en-US" b="1" cap="none" dirty="0">
                <a:solidFill>
                  <a:schemeClr val="tx2">
                    <a:lumMod val="10000"/>
                  </a:schemeClr>
                </a:solidFill>
                <a:latin typeface="Times New Roman" panose="02020603050405020304" pitchFamily="18" charset="0"/>
                <a:cs typeface="Times New Roman" panose="02020603050405020304" pitchFamily="18" charset="0"/>
              </a:rPr>
              <a:t>Without </a:t>
            </a:r>
            <a:r>
              <a:rPr lang="en-US" b="1" cap="none" dirty="0" err="1">
                <a:solidFill>
                  <a:schemeClr val="tx2">
                    <a:lumMod val="10000"/>
                  </a:schemeClr>
                </a:solidFill>
                <a:latin typeface="Times New Roman" panose="02020603050405020304" pitchFamily="18" charset="0"/>
                <a:cs typeface="Times New Roman" panose="02020603050405020304" pitchFamily="18" charset="0"/>
              </a:rPr>
              <a:t>Dola</a:t>
            </a:r>
            <a:r>
              <a:rPr lang="en-US" b="1" cap="none" dirty="0">
                <a:solidFill>
                  <a:schemeClr val="tx2">
                    <a:lumMod val="10000"/>
                  </a:schemeClr>
                </a:solidFill>
                <a:latin typeface="Times New Roman" panose="02020603050405020304" pitchFamily="18" charset="0"/>
                <a:cs typeface="Times New Roman" panose="02020603050405020304" pitchFamily="18" charset="0"/>
              </a:rPr>
              <a:t>  Yantra</a:t>
            </a:r>
            <a:r>
              <a:rPr lang="en-US" cap="none" dirty="0">
                <a:latin typeface="Times New Roman" panose="02020603050405020304" pitchFamily="18" charset="0"/>
                <a:cs typeface="Times New Roman" panose="02020603050405020304" pitchFamily="18" charset="0"/>
              </a:rPr>
              <a:t>	</a:t>
            </a:r>
          </a:p>
          <a:p>
            <a:pPr marL="0" indent="0">
              <a:buNone/>
            </a:pPr>
            <a:r>
              <a:rPr lang="en-US" cap="none" dirty="0">
                <a:latin typeface="Times New Roman" panose="02020603050405020304" pitchFamily="18" charset="0"/>
                <a:cs typeface="Times New Roman" panose="02020603050405020304" pitchFamily="18" charset="0"/>
              </a:rPr>
              <a:t>					</a:t>
            </a:r>
            <a:r>
              <a:rPr lang="en-US" sz="1600" b="1" cap="none" dirty="0" err="1">
                <a:latin typeface="Times New Roman" panose="02020603050405020304" pitchFamily="18" charset="0"/>
                <a:cs typeface="Times New Roman" panose="02020603050405020304" pitchFamily="18" charset="0"/>
              </a:rPr>
              <a:t>Eg.</a:t>
            </a:r>
            <a:r>
              <a:rPr lang="en-US" sz="1600" b="1" cap="none" dirty="0">
                <a:latin typeface="Times New Roman" panose="02020603050405020304" pitchFamily="18" charset="0"/>
                <a:cs typeface="Times New Roman" panose="02020603050405020304" pitchFamily="18" charset="0"/>
              </a:rPr>
              <a:t> Hema </a:t>
            </a:r>
            <a:r>
              <a:rPr lang="en-US" sz="1600" b="1" cap="none" dirty="0" err="1">
                <a:latin typeface="Times New Roman" panose="02020603050405020304" pitchFamily="18" charset="0"/>
                <a:cs typeface="Times New Roman" panose="02020603050405020304" pitchFamily="18" charset="0"/>
              </a:rPr>
              <a:t>Garbha</a:t>
            </a:r>
            <a:r>
              <a:rPr lang="en-US" sz="1600" b="1" cap="none" dirty="0">
                <a:latin typeface="Times New Roman" panose="02020603050405020304" pitchFamily="18" charset="0"/>
                <a:cs typeface="Times New Roman" panose="02020603050405020304" pitchFamily="18" charset="0"/>
              </a:rPr>
              <a:t> </a:t>
            </a:r>
            <a:r>
              <a:rPr lang="en-US" sz="1600" b="1" cap="none" dirty="0" err="1">
                <a:latin typeface="Times New Roman" panose="02020603050405020304" pitchFamily="18" charset="0"/>
                <a:cs typeface="Times New Roman" panose="02020603050405020304" pitchFamily="18" charset="0"/>
              </a:rPr>
              <a:t>Pottali</a:t>
            </a:r>
            <a:r>
              <a:rPr lang="en-US" sz="1600" b="1" cap="none" dirty="0">
                <a:latin typeface="Times New Roman" panose="02020603050405020304" pitchFamily="18" charset="0"/>
                <a:cs typeface="Times New Roman" panose="02020603050405020304" pitchFamily="18" charset="0"/>
              </a:rPr>
              <a:t> (2) (Y.R)</a:t>
            </a:r>
          </a:p>
          <a:p>
            <a:pPr marL="0" indent="0">
              <a:buNone/>
            </a:pPr>
            <a:r>
              <a:rPr lang="en-US" cap="none" dirty="0">
                <a:latin typeface="Times New Roman" panose="02020603050405020304" pitchFamily="18" charset="0"/>
                <a:cs typeface="Times New Roman" panose="02020603050405020304" pitchFamily="18" charset="0"/>
              </a:rPr>
              <a:t>				</a:t>
            </a:r>
            <a:r>
              <a:rPr lang="en-US" b="1" cap="none" dirty="0">
                <a:solidFill>
                  <a:schemeClr val="tx2">
                    <a:lumMod val="10000"/>
                  </a:schemeClr>
                </a:solidFill>
                <a:latin typeface="Times New Roman" panose="02020603050405020304" pitchFamily="18" charset="0"/>
                <a:cs typeface="Times New Roman" panose="02020603050405020304" pitchFamily="18" charset="0"/>
              </a:rPr>
              <a:t>Initially  </a:t>
            </a:r>
            <a:r>
              <a:rPr lang="en-US" b="1" cap="none" dirty="0" err="1">
                <a:solidFill>
                  <a:schemeClr val="tx2">
                    <a:lumMod val="10000"/>
                  </a:schemeClr>
                </a:solidFill>
                <a:latin typeface="Times New Roman" panose="02020603050405020304" pitchFamily="18" charset="0"/>
                <a:cs typeface="Times New Roman" panose="02020603050405020304" pitchFamily="18" charset="0"/>
              </a:rPr>
              <a:t>Swedana</a:t>
            </a:r>
            <a:r>
              <a:rPr lang="en-US" b="1" cap="none" dirty="0">
                <a:solidFill>
                  <a:schemeClr val="tx2">
                    <a:lumMod val="10000"/>
                  </a:schemeClr>
                </a:solidFill>
                <a:latin typeface="Times New Roman" panose="02020603050405020304" pitchFamily="18" charset="0"/>
                <a:cs typeface="Times New Roman" panose="02020603050405020304" pitchFamily="18" charset="0"/>
              </a:rPr>
              <a:t> By </a:t>
            </a:r>
            <a:r>
              <a:rPr lang="en-US" b="1" cap="none" dirty="0" err="1">
                <a:solidFill>
                  <a:schemeClr val="tx2">
                    <a:lumMod val="10000"/>
                  </a:schemeClr>
                </a:solidFill>
                <a:latin typeface="Times New Roman" panose="02020603050405020304" pitchFamily="18" charset="0"/>
                <a:cs typeface="Times New Roman" panose="02020603050405020304" pitchFamily="18" charset="0"/>
              </a:rPr>
              <a:t>Krusara</a:t>
            </a:r>
            <a:r>
              <a:rPr lang="en-US" b="1" cap="none" dirty="0">
                <a:solidFill>
                  <a:schemeClr val="tx2">
                    <a:lumMod val="10000"/>
                  </a:schemeClr>
                </a:solidFill>
                <a:latin typeface="Times New Roman" panose="02020603050405020304" pitchFamily="18" charset="0"/>
                <a:cs typeface="Times New Roman" panose="02020603050405020304" pitchFamily="18" charset="0"/>
              </a:rPr>
              <a:t>, </a:t>
            </a:r>
            <a:r>
              <a:rPr lang="en-US" b="1" cap="none" dirty="0" err="1">
                <a:solidFill>
                  <a:schemeClr val="tx2">
                    <a:lumMod val="10000"/>
                  </a:schemeClr>
                </a:solidFill>
                <a:latin typeface="Times New Roman" panose="02020603050405020304" pitchFamily="18" charset="0"/>
                <a:cs typeface="Times New Roman" panose="02020603050405020304" pitchFamily="18" charset="0"/>
              </a:rPr>
              <a:t>Follwed</a:t>
            </a:r>
            <a:r>
              <a:rPr lang="en-US" b="1" cap="none" dirty="0">
                <a:solidFill>
                  <a:schemeClr val="tx2">
                    <a:lumMod val="10000"/>
                  </a:schemeClr>
                </a:solidFill>
                <a:latin typeface="Times New Roman" panose="02020603050405020304" pitchFamily="18" charset="0"/>
                <a:cs typeface="Times New Roman" panose="02020603050405020304" pitchFamily="18" charset="0"/>
              </a:rPr>
              <a:t> By Sulphur Bath</a:t>
            </a:r>
            <a:r>
              <a:rPr lang="en-US" cap="none" dirty="0">
                <a:latin typeface="Times New Roman" panose="02020603050405020304" pitchFamily="18" charset="0"/>
                <a:cs typeface="Times New Roman" panose="02020603050405020304" pitchFamily="18" charset="0"/>
              </a:rPr>
              <a:t>	</a:t>
            </a:r>
          </a:p>
          <a:p>
            <a:pPr marL="0" indent="0">
              <a:buNone/>
            </a:pPr>
            <a:r>
              <a:rPr lang="en-US" cap="none" dirty="0">
                <a:latin typeface="Times New Roman" panose="02020603050405020304" pitchFamily="18" charset="0"/>
                <a:cs typeface="Times New Roman" panose="02020603050405020304" pitchFamily="18" charset="0"/>
              </a:rPr>
              <a:t>					</a:t>
            </a:r>
            <a:r>
              <a:rPr lang="de-LU" sz="1600" b="1" cap="none" dirty="0">
                <a:latin typeface="Times New Roman" panose="02020603050405020304" pitchFamily="18" charset="0"/>
                <a:cs typeface="Times New Roman" panose="02020603050405020304" pitchFamily="18" charset="0"/>
              </a:rPr>
              <a:t>Eg. Hema Garbha Pottali (11)    (R.Y.S)</a:t>
            </a:r>
            <a:endParaRPr lang="en-US" sz="1600" b="1" cap="none" dirty="0">
              <a:latin typeface="Times New Roman" panose="02020603050405020304" pitchFamily="18" charset="0"/>
              <a:cs typeface="Times New Roman" panose="02020603050405020304" pitchFamily="18" charset="0"/>
            </a:endParaRPr>
          </a:p>
          <a:p>
            <a:pPr marL="0" indent="0">
              <a:buNone/>
            </a:pPr>
            <a:r>
              <a:rPr lang="de-LU" cap="none" dirty="0">
                <a:latin typeface="Times New Roman" panose="02020603050405020304" pitchFamily="18" charset="0"/>
                <a:cs typeface="Times New Roman" panose="02020603050405020304" pitchFamily="18" charset="0"/>
              </a:rPr>
              <a:t>				</a:t>
            </a:r>
            <a:r>
              <a:rPr lang="de-LU" b="1" cap="none" dirty="0">
                <a:solidFill>
                  <a:schemeClr val="tx2">
                    <a:lumMod val="10000"/>
                  </a:schemeClr>
                </a:solidFill>
                <a:latin typeface="Times New Roman" panose="02020603050405020304" pitchFamily="18" charset="0"/>
                <a:cs typeface="Times New Roman" panose="02020603050405020304" pitchFamily="18" charset="0"/>
              </a:rPr>
              <a:t>Gandhaka Taila</a:t>
            </a:r>
          </a:p>
          <a:p>
            <a:pPr marL="0" indent="0">
              <a:buNone/>
            </a:pPr>
            <a:r>
              <a:rPr lang="de-LU" cap="none" dirty="0">
                <a:latin typeface="Times New Roman" panose="02020603050405020304" pitchFamily="18" charset="0"/>
                <a:cs typeface="Times New Roman" panose="02020603050405020304" pitchFamily="18" charset="0"/>
              </a:rPr>
              <a:t>					</a:t>
            </a:r>
            <a:r>
              <a:rPr lang="de-LU" sz="1600" b="1" cap="none" dirty="0">
                <a:latin typeface="Times New Roman" panose="02020603050405020304" pitchFamily="18" charset="0"/>
                <a:cs typeface="Times New Roman" panose="02020603050405020304" pitchFamily="18" charset="0"/>
              </a:rPr>
              <a:t>Eg. Hema Garbha Pottali (S.B.M.)</a:t>
            </a:r>
            <a:endParaRPr lang="en-IN" b="1" cap="none"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57431A87-A5E1-4EA8-A1EE-344A1D153174}"/>
              </a:ext>
            </a:extLst>
          </p:cNvPr>
          <p:cNvSpPr>
            <a:spLocks noGrp="1"/>
          </p:cNvSpPr>
          <p:nvPr>
            <p:ph type="ftr" sz="quarter" idx="11"/>
          </p:nvPr>
        </p:nvSpPr>
        <p:spPr/>
        <p:txBody>
          <a:bodyPr/>
          <a:lstStyle/>
          <a:p>
            <a:r>
              <a:rPr lang="en-IN" dirty="0" err="1"/>
              <a:t>Pottali</a:t>
            </a:r>
            <a:r>
              <a:rPr lang="en-IN" dirty="0"/>
              <a:t> Kalpana</a:t>
            </a:r>
          </a:p>
        </p:txBody>
      </p:sp>
      <p:sp>
        <p:nvSpPr>
          <p:cNvPr id="5" name="Slide Number Placeholder 4">
            <a:extLst>
              <a:ext uri="{FF2B5EF4-FFF2-40B4-BE49-F238E27FC236}">
                <a16:creationId xmlns:a16="http://schemas.microsoft.com/office/drawing/2014/main" id="{DDCE04A0-4972-4704-B696-3BF95888762B}"/>
              </a:ext>
            </a:extLst>
          </p:cNvPr>
          <p:cNvSpPr>
            <a:spLocks noGrp="1"/>
          </p:cNvSpPr>
          <p:nvPr>
            <p:ph type="sldNum" sz="quarter" idx="12"/>
          </p:nvPr>
        </p:nvSpPr>
        <p:spPr/>
        <p:txBody>
          <a:bodyPr/>
          <a:lstStyle/>
          <a:p>
            <a:fld id="{A570DE72-5664-454A-8646-44002B425E13}" type="slidenum">
              <a:rPr lang="en-IN" smtClean="0"/>
              <a:t>11</a:t>
            </a:fld>
            <a:endParaRPr lang="en-IN"/>
          </a:p>
        </p:txBody>
      </p:sp>
      <p:cxnSp>
        <p:nvCxnSpPr>
          <p:cNvPr id="12" name="Straight Connector 11">
            <a:extLst>
              <a:ext uri="{FF2B5EF4-FFF2-40B4-BE49-F238E27FC236}">
                <a16:creationId xmlns:a16="http://schemas.microsoft.com/office/drawing/2014/main" id="{94F9E3BA-ACC3-4955-8563-2A389A422222}"/>
              </a:ext>
            </a:extLst>
          </p:cNvPr>
          <p:cNvCxnSpPr>
            <a:cxnSpLocks/>
          </p:cNvCxnSpPr>
          <p:nvPr/>
        </p:nvCxnSpPr>
        <p:spPr>
          <a:xfrm>
            <a:off x="781789" y="2336382"/>
            <a:ext cx="14624" cy="3140188"/>
          </a:xfrm>
          <a:prstGeom prst="line">
            <a:avLst/>
          </a:prstGeom>
        </p:spPr>
        <p:style>
          <a:lnRef idx="3">
            <a:schemeClr val="accent2"/>
          </a:lnRef>
          <a:fillRef idx="0">
            <a:schemeClr val="accent2"/>
          </a:fillRef>
          <a:effectRef idx="2">
            <a:schemeClr val="accent2"/>
          </a:effectRef>
          <a:fontRef idx="minor">
            <a:schemeClr val="tx1"/>
          </a:fontRef>
        </p:style>
      </p:cxnSp>
      <p:cxnSp>
        <p:nvCxnSpPr>
          <p:cNvPr id="14" name="Straight Arrow Connector 13">
            <a:extLst>
              <a:ext uri="{FF2B5EF4-FFF2-40B4-BE49-F238E27FC236}">
                <a16:creationId xmlns:a16="http://schemas.microsoft.com/office/drawing/2014/main" id="{ED1F1E49-EA74-459F-9624-22A9E02D9D61}"/>
              </a:ext>
            </a:extLst>
          </p:cNvPr>
          <p:cNvCxnSpPr/>
          <p:nvPr/>
        </p:nvCxnSpPr>
        <p:spPr>
          <a:xfrm>
            <a:off x="796413" y="2821862"/>
            <a:ext cx="1022555"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6" name="Straight Arrow Connector 15">
            <a:extLst>
              <a:ext uri="{FF2B5EF4-FFF2-40B4-BE49-F238E27FC236}">
                <a16:creationId xmlns:a16="http://schemas.microsoft.com/office/drawing/2014/main" id="{76FD7A49-E6F6-477A-8B3A-30DA504AA496}"/>
              </a:ext>
            </a:extLst>
          </p:cNvPr>
          <p:cNvCxnSpPr/>
          <p:nvPr/>
        </p:nvCxnSpPr>
        <p:spPr>
          <a:xfrm>
            <a:off x="796413" y="3716591"/>
            <a:ext cx="1022555"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20" name="Straight Arrow Connector 19">
            <a:extLst>
              <a:ext uri="{FF2B5EF4-FFF2-40B4-BE49-F238E27FC236}">
                <a16:creationId xmlns:a16="http://schemas.microsoft.com/office/drawing/2014/main" id="{7E72EA4C-80BA-4E8D-9BAB-4C88869A7C70}"/>
              </a:ext>
            </a:extLst>
          </p:cNvPr>
          <p:cNvCxnSpPr/>
          <p:nvPr/>
        </p:nvCxnSpPr>
        <p:spPr>
          <a:xfrm>
            <a:off x="781789" y="4571576"/>
            <a:ext cx="1037179"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22" name="Straight Arrow Connector 21">
            <a:extLst>
              <a:ext uri="{FF2B5EF4-FFF2-40B4-BE49-F238E27FC236}">
                <a16:creationId xmlns:a16="http://schemas.microsoft.com/office/drawing/2014/main" id="{FAEF1528-6697-4DCD-807C-B132B4CA64D3}"/>
              </a:ext>
            </a:extLst>
          </p:cNvPr>
          <p:cNvCxnSpPr/>
          <p:nvPr/>
        </p:nvCxnSpPr>
        <p:spPr>
          <a:xfrm>
            <a:off x="796413" y="5476570"/>
            <a:ext cx="1022555"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164892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22738-35C9-496D-9F8E-C04D5A0D5E0F}"/>
              </a:ext>
            </a:extLst>
          </p:cNvPr>
          <p:cNvSpPr>
            <a:spLocks noGrp="1"/>
          </p:cNvSpPr>
          <p:nvPr>
            <p:ph type="title"/>
          </p:nvPr>
        </p:nvSpPr>
        <p:spPr>
          <a:xfrm>
            <a:off x="78656" y="105698"/>
            <a:ext cx="5043950" cy="634149"/>
          </a:xfrm>
        </p:spPr>
        <p:style>
          <a:lnRef idx="2">
            <a:schemeClr val="accent2">
              <a:shade val="50000"/>
            </a:schemeClr>
          </a:lnRef>
          <a:fillRef idx="1">
            <a:schemeClr val="accent2"/>
          </a:fillRef>
          <a:effectRef idx="0">
            <a:schemeClr val="accent2"/>
          </a:effectRef>
          <a:fontRef idx="minor">
            <a:schemeClr val="lt1"/>
          </a:fontRef>
        </p:style>
        <p:txBody>
          <a:bodyPr>
            <a:noAutofit/>
          </a:bodyPr>
          <a:lstStyle/>
          <a:p>
            <a:r>
              <a:rPr lang="en-IN" sz="2400" b="1" cap="none" dirty="0">
                <a:latin typeface="Times New Roman" panose="02020603050405020304" pitchFamily="18" charset="0"/>
                <a:cs typeface="Times New Roman" panose="02020603050405020304" pitchFamily="18" charset="0"/>
              </a:rPr>
              <a:t>5. </a:t>
            </a:r>
            <a:r>
              <a:rPr lang="en-US" sz="2400" b="1" cap="none" dirty="0">
                <a:latin typeface="Times New Roman" panose="02020603050405020304" pitchFamily="18" charset="0"/>
                <a:cs typeface="Times New Roman" panose="02020603050405020304" pitchFamily="18" charset="0"/>
              </a:rPr>
              <a:t>Based on </a:t>
            </a:r>
            <a:r>
              <a:rPr lang="en-IN" sz="2400" b="1" cap="none" dirty="0">
                <a:latin typeface="Times New Roman" panose="02020603050405020304" pitchFamily="18" charset="0"/>
                <a:cs typeface="Times New Roman" panose="02020603050405020304" pitchFamily="18" charset="0"/>
              </a:rPr>
              <a:t>Methods Of Preparation</a:t>
            </a:r>
            <a:endParaRPr lang="en-IN" sz="2400" cap="none"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103E2CD-6FC4-4A59-B266-2C97CF19E4C6}"/>
              </a:ext>
            </a:extLst>
          </p:cNvPr>
          <p:cNvSpPr>
            <a:spLocks noGrp="1"/>
          </p:cNvSpPr>
          <p:nvPr>
            <p:ph idx="1"/>
          </p:nvPr>
        </p:nvSpPr>
        <p:spPr>
          <a:xfrm>
            <a:off x="295462" y="1253461"/>
            <a:ext cx="8524073" cy="4100051"/>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pPr marL="0" indent="0">
              <a:buNone/>
            </a:pPr>
            <a:endParaRPr lang="en-IN" sz="2400" b="1" i="1" dirty="0">
              <a:latin typeface="Times New Roman" panose="02020603050405020304" pitchFamily="18" charset="0"/>
              <a:cs typeface="Times New Roman" panose="02020603050405020304" pitchFamily="18" charset="0"/>
            </a:endParaRPr>
          </a:p>
          <a:p>
            <a:pPr marL="0" indent="0">
              <a:buNone/>
            </a:pPr>
            <a:r>
              <a:rPr lang="en-IN" sz="2400" b="1" i="1" dirty="0">
                <a:solidFill>
                  <a:schemeClr val="bg1"/>
                </a:solidFill>
                <a:latin typeface="Times New Roman" panose="02020603050405020304" pitchFamily="18" charset="0"/>
                <a:cs typeface="Times New Roman" panose="02020603050405020304" pitchFamily="18" charset="0"/>
              </a:rPr>
              <a:t>POTTALI </a:t>
            </a:r>
            <a:r>
              <a:rPr lang="en-IN" sz="2400" b="1" i="1" cap="none" dirty="0">
                <a:solidFill>
                  <a:schemeClr val="bg1"/>
                </a:solidFill>
                <a:latin typeface="Times New Roman" panose="02020603050405020304" pitchFamily="18" charset="0"/>
                <a:cs typeface="Times New Roman" panose="02020603050405020304" pitchFamily="18" charset="0"/>
              </a:rPr>
              <a:t>PREPARATION</a:t>
            </a:r>
            <a:r>
              <a:rPr lang="en-IN" sz="2400" b="1" cap="none" dirty="0">
                <a:solidFill>
                  <a:schemeClr val="bg1"/>
                </a:solidFill>
                <a:latin typeface="Times New Roman" panose="02020603050405020304" pitchFamily="18" charset="0"/>
                <a:cs typeface="Times New Roman" panose="02020603050405020304" pitchFamily="18" charset="0"/>
              </a:rPr>
              <a:t> </a:t>
            </a:r>
            <a:r>
              <a:rPr lang="en-IN" sz="2400" b="1" i="1" dirty="0">
                <a:solidFill>
                  <a:schemeClr val="bg1"/>
                </a:solidFill>
                <a:latin typeface="Times New Roman" panose="02020603050405020304" pitchFamily="18" charset="0"/>
                <a:cs typeface="Times New Roman" panose="02020603050405020304" pitchFamily="18" charset="0"/>
              </a:rPr>
              <a:t>methods</a:t>
            </a:r>
          </a:p>
          <a:p>
            <a:pPr marL="0" indent="0">
              <a:buNone/>
            </a:pPr>
            <a:endParaRPr lang="en-IN" sz="2400" dirty="0">
              <a:latin typeface="Times New Roman" panose="02020603050405020304" pitchFamily="18" charset="0"/>
              <a:cs typeface="Times New Roman" panose="02020603050405020304" pitchFamily="18" charset="0"/>
            </a:endParaRPr>
          </a:p>
          <a:p>
            <a:pPr marL="0" indent="0">
              <a:buNone/>
            </a:pPr>
            <a:r>
              <a:rPr lang="en-IN" sz="2400" i="1" dirty="0">
                <a:latin typeface="Times New Roman" panose="02020603050405020304" pitchFamily="18" charset="0"/>
                <a:cs typeface="Times New Roman" panose="02020603050405020304" pitchFamily="18" charset="0"/>
              </a:rPr>
              <a:t>					</a:t>
            </a:r>
            <a:r>
              <a:rPr lang="en-IN" sz="2400" b="1" i="1" cap="none" dirty="0">
                <a:solidFill>
                  <a:schemeClr val="bg1"/>
                </a:solidFill>
                <a:latin typeface="Times New Roman" panose="02020603050405020304" pitchFamily="18" charset="0"/>
                <a:cs typeface="Times New Roman" panose="02020603050405020304" pitchFamily="18" charset="0"/>
              </a:rPr>
              <a:t>Bhavana</a:t>
            </a:r>
            <a:r>
              <a:rPr lang="en-IN" sz="2400" i="1" cap="none" dirty="0">
                <a:solidFill>
                  <a:schemeClr val="bg1"/>
                </a:solidFill>
                <a:latin typeface="Times New Roman" panose="02020603050405020304" pitchFamily="18" charset="0"/>
                <a:cs typeface="Times New Roman" panose="02020603050405020304" pitchFamily="18" charset="0"/>
              </a:rPr>
              <a:t> </a:t>
            </a:r>
            <a:r>
              <a:rPr lang="en-IN" sz="2400" cap="none" dirty="0">
                <a:solidFill>
                  <a:schemeClr val="bg1"/>
                </a:solidFill>
                <a:latin typeface="Times New Roman" panose="02020603050405020304" pitchFamily="18" charset="0"/>
                <a:cs typeface="Times New Roman" panose="02020603050405020304" pitchFamily="18" charset="0"/>
              </a:rPr>
              <a:t>			 					</a:t>
            </a:r>
            <a:r>
              <a:rPr lang="en-IN" sz="2400" b="1" cap="none" dirty="0">
                <a:solidFill>
                  <a:schemeClr val="bg1"/>
                </a:solidFill>
                <a:latin typeface="Times New Roman" panose="02020603050405020304" pitchFamily="18" charset="0"/>
                <a:cs typeface="Times New Roman" panose="02020603050405020304" pitchFamily="18" charset="0"/>
              </a:rPr>
              <a:t>(09) </a:t>
            </a:r>
            <a:endParaRPr lang="en-IN" sz="2400" cap="none" dirty="0">
              <a:solidFill>
                <a:schemeClr val="bg1"/>
              </a:solidFill>
              <a:latin typeface="Times New Roman" panose="02020603050405020304" pitchFamily="18" charset="0"/>
              <a:cs typeface="Times New Roman" panose="02020603050405020304" pitchFamily="18" charset="0"/>
            </a:endParaRPr>
          </a:p>
          <a:p>
            <a:pPr marL="0" indent="0">
              <a:buNone/>
            </a:pPr>
            <a:r>
              <a:rPr lang="en-IN" sz="2400" i="1" cap="none" dirty="0">
                <a:solidFill>
                  <a:schemeClr val="bg1"/>
                </a:solidFill>
                <a:latin typeface="Times New Roman" panose="02020603050405020304" pitchFamily="18" charset="0"/>
                <a:cs typeface="Times New Roman" panose="02020603050405020304" pitchFamily="18" charset="0"/>
              </a:rPr>
              <a:t>					</a:t>
            </a:r>
            <a:r>
              <a:rPr lang="en-IN" sz="2400" b="1" i="1" cap="none" dirty="0" err="1">
                <a:solidFill>
                  <a:schemeClr val="bg1"/>
                </a:solidFill>
                <a:latin typeface="Times New Roman" panose="02020603050405020304" pitchFamily="18" charset="0"/>
                <a:cs typeface="Times New Roman" panose="02020603050405020304" pitchFamily="18" charset="0"/>
              </a:rPr>
              <a:t>Putpaka</a:t>
            </a:r>
            <a:r>
              <a:rPr lang="en-IN" sz="2400" i="1" cap="none" dirty="0">
                <a:solidFill>
                  <a:schemeClr val="bg1"/>
                </a:solidFill>
                <a:latin typeface="Times New Roman" panose="02020603050405020304" pitchFamily="18" charset="0"/>
                <a:cs typeface="Times New Roman" panose="02020603050405020304" pitchFamily="18" charset="0"/>
              </a:rPr>
              <a:t> </a:t>
            </a:r>
            <a:r>
              <a:rPr lang="en-IN" sz="2400" cap="none" dirty="0">
                <a:solidFill>
                  <a:schemeClr val="bg1"/>
                </a:solidFill>
                <a:latin typeface="Times New Roman" panose="02020603050405020304" pitchFamily="18" charset="0"/>
                <a:cs typeface="Times New Roman" panose="02020603050405020304" pitchFamily="18" charset="0"/>
              </a:rPr>
              <a:t>			 					</a:t>
            </a:r>
            <a:r>
              <a:rPr lang="en-IN" sz="2400" b="1" cap="none" dirty="0">
                <a:solidFill>
                  <a:schemeClr val="bg1"/>
                </a:solidFill>
                <a:latin typeface="Times New Roman" panose="02020603050405020304" pitchFamily="18" charset="0"/>
                <a:cs typeface="Times New Roman" panose="02020603050405020304" pitchFamily="18" charset="0"/>
              </a:rPr>
              <a:t>(60) </a:t>
            </a:r>
            <a:endParaRPr lang="en-IN" sz="2400" cap="none" dirty="0">
              <a:solidFill>
                <a:schemeClr val="bg1"/>
              </a:solidFill>
              <a:latin typeface="Times New Roman" panose="02020603050405020304" pitchFamily="18" charset="0"/>
              <a:cs typeface="Times New Roman" panose="02020603050405020304" pitchFamily="18" charset="0"/>
            </a:endParaRPr>
          </a:p>
          <a:p>
            <a:pPr marL="0" indent="0">
              <a:buNone/>
            </a:pPr>
            <a:r>
              <a:rPr lang="fi-FI" sz="2400" i="1" cap="none" dirty="0">
                <a:solidFill>
                  <a:schemeClr val="bg1"/>
                </a:solidFill>
                <a:latin typeface="Times New Roman" panose="02020603050405020304" pitchFamily="18" charset="0"/>
                <a:cs typeface="Times New Roman" panose="02020603050405020304" pitchFamily="18" charset="0"/>
              </a:rPr>
              <a:t>					</a:t>
            </a:r>
            <a:r>
              <a:rPr lang="fi-FI" sz="2400" b="1" i="1" cap="none" dirty="0">
                <a:solidFill>
                  <a:schemeClr val="bg1"/>
                </a:solidFill>
                <a:latin typeface="Times New Roman" panose="02020603050405020304" pitchFamily="18" charset="0"/>
                <a:cs typeface="Times New Roman" panose="02020603050405020304" pitchFamily="18" charset="0"/>
              </a:rPr>
              <a:t>Varatika Purana</a:t>
            </a:r>
            <a:r>
              <a:rPr lang="fi-FI" sz="2400" i="1" cap="none" dirty="0">
                <a:solidFill>
                  <a:schemeClr val="bg1"/>
                </a:solidFill>
                <a:latin typeface="Times New Roman" panose="02020603050405020304" pitchFamily="18" charset="0"/>
                <a:cs typeface="Times New Roman" panose="02020603050405020304" pitchFamily="18" charset="0"/>
              </a:rPr>
              <a:t> </a:t>
            </a:r>
            <a:r>
              <a:rPr lang="fi-FI" sz="2400" cap="none" dirty="0">
                <a:solidFill>
                  <a:schemeClr val="bg1"/>
                </a:solidFill>
                <a:latin typeface="Times New Roman" panose="02020603050405020304" pitchFamily="18" charset="0"/>
                <a:cs typeface="Times New Roman" panose="02020603050405020304" pitchFamily="18" charset="0"/>
              </a:rPr>
              <a:t>						</a:t>
            </a:r>
            <a:r>
              <a:rPr lang="fi-FI" sz="2400" b="1" cap="none" dirty="0">
                <a:solidFill>
                  <a:schemeClr val="bg1"/>
                </a:solidFill>
                <a:latin typeface="Times New Roman" panose="02020603050405020304" pitchFamily="18" charset="0"/>
                <a:cs typeface="Times New Roman" panose="02020603050405020304" pitchFamily="18" charset="0"/>
              </a:rPr>
              <a:t>(19) </a:t>
            </a:r>
            <a:endParaRPr lang="fi-FI" sz="2400" cap="none" dirty="0">
              <a:solidFill>
                <a:schemeClr val="bg1"/>
              </a:solidFill>
              <a:latin typeface="Times New Roman" panose="02020603050405020304" pitchFamily="18" charset="0"/>
              <a:cs typeface="Times New Roman" panose="02020603050405020304" pitchFamily="18" charset="0"/>
            </a:endParaRPr>
          </a:p>
          <a:p>
            <a:pPr marL="0" indent="0">
              <a:buNone/>
            </a:pPr>
            <a:r>
              <a:rPr lang="sv-SE" sz="2400" i="1" cap="none" dirty="0">
                <a:solidFill>
                  <a:schemeClr val="bg1"/>
                </a:solidFill>
                <a:latin typeface="Times New Roman" panose="02020603050405020304" pitchFamily="18" charset="0"/>
                <a:cs typeface="Times New Roman" panose="02020603050405020304" pitchFamily="18" charset="0"/>
              </a:rPr>
              <a:t>					</a:t>
            </a:r>
            <a:r>
              <a:rPr lang="sv-SE" sz="2400" b="1" i="1" cap="none" dirty="0">
                <a:solidFill>
                  <a:schemeClr val="bg1"/>
                </a:solidFill>
                <a:latin typeface="Times New Roman" panose="02020603050405020304" pitchFamily="18" charset="0"/>
                <a:cs typeface="Times New Roman" panose="02020603050405020304" pitchFamily="18" charset="0"/>
              </a:rPr>
              <a:t>Gandhaka Drava Paka</a:t>
            </a:r>
            <a:r>
              <a:rPr lang="sv-SE" sz="2400" i="1" cap="none" dirty="0">
                <a:solidFill>
                  <a:schemeClr val="bg1"/>
                </a:solidFill>
                <a:latin typeface="Times New Roman" panose="02020603050405020304" pitchFamily="18" charset="0"/>
                <a:cs typeface="Times New Roman" panose="02020603050405020304" pitchFamily="18" charset="0"/>
              </a:rPr>
              <a:t> </a:t>
            </a:r>
            <a:r>
              <a:rPr lang="sv-SE" sz="2400" cap="none" dirty="0">
                <a:solidFill>
                  <a:schemeClr val="bg1"/>
                </a:solidFill>
                <a:latin typeface="Times New Roman" panose="02020603050405020304" pitchFamily="18" charset="0"/>
                <a:cs typeface="Times New Roman" panose="02020603050405020304" pitchFamily="18" charset="0"/>
              </a:rPr>
              <a:t>				</a:t>
            </a:r>
            <a:r>
              <a:rPr lang="sv-SE" sz="2400" b="1" cap="none" dirty="0">
                <a:solidFill>
                  <a:schemeClr val="bg1"/>
                </a:solidFill>
                <a:latin typeface="Times New Roman" panose="02020603050405020304" pitchFamily="18" charset="0"/>
                <a:cs typeface="Times New Roman" panose="02020603050405020304" pitchFamily="18" charset="0"/>
              </a:rPr>
              <a:t>(31) </a:t>
            </a:r>
            <a:endParaRPr lang="sv-SE" sz="2400" cap="none" dirty="0">
              <a:solidFill>
                <a:schemeClr val="bg1"/>
              </a:solidFill>
              <a:latin typeface="Times New Roman" panose="02020603050405020304" pitchFamily="18" charset="0"/>
              <a:cs typeface="Times New Roman" panose="02020603050405020304" pitchFamily="18" charset="0"/>
            </a:endParaRPr>
          </a:p>
          <a:p>
            <a:pPr marL="0" indent="0">
              <a:buNone/>
            </a:pPr>
            <a:r>
              <a:rPr lang="en-IN" sz="2400" cap="none" dirty="0">
                <a:solidFill>
                  <a:schemeClr val="bg1"/>
                </a:solidFill>
                <a:latin typeface="Times New Roman" panose="02020603050405020304" pitchFamily="18" charset="0"/>
                <a:cs typeface="Times New Roman" panose="02020603050405020304" pitchFamily="18" charset="0"/>
              </a:rPr>
              <a:t>					</a:t>
            </a:r>
            <a:r>
              <a:rPr lang="en-IN" sz="2400" b="1" cap="none" dirty="0">
                <a:solidFill>
                  <a:schemeClr val="bg1"/>
                </a:solidFill>
                <a:latin typeface="Times New Roman" panose="02020603050405020304" pitchFamily="18" charset="0"/>
                <a:cs typeface="Times New Roman" panose="02020603050405020304" pitchFamily="18" charset="0"/>
              </a:rPr>
              <a:t>Other Preparatory Methods </a:t>
            </a:r>
            <a:r>
              <a:rPr lang="en-IN" sz="2400" cap="none" dirty="0">
                <a:solidFill>
                  <a:schemeClr val="bg1"/>
                </a:solidFill>
                <a:latin typeface="Times New Roman" panose="02020603050405020304" pitchFamily="18" charset="0"/>
                <a:cs typeface="Times New Roman" panose="02020603050405020304" pitchFamily="18" charset="0"/>
              </a:rPr>
              <a:t>		</a:t>
            </a:r>
            <a:r>
              <a:rPr lang="en-IN" sz="2400" b="1" cap="none" dirty="0">
                <a:solidFill>
                  <a:schemeClr val="bg1"/>
                </a:solidFill>
                <a:latin typeface="Times New Roman" panose="02020603050405020304" pitchFamily="18" charset="0"/>
                <a:cs typeface="Times New Roman" panose="02020603050405020304" pitchFamily="18" charset="0"/>
              </a:rPr>
              <a:t>(10) </a:t>
            </a:r>
            <a:endParaRPr lang="en-IN" sz="2400" cap="none" dirty="0">
              <a:solidFill>
                <a:schemeClr val="bg1"/>
              </a:solidFill>
              <a:latin typeface="Times New Roman" panose="02020603050405020304" pitchFamily="18" charset="0"/>
              <a:cs typeface="Times New Roman" panose="02020603050405020304" pitchFamily="18" charset="0"/>
            </a:endParaRPr>
          </a:p>
          <a:p>
            <a:endParaRPr lang="en-IN" sz="2400"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F3EBAFF7-8F12-4D85-A7A7-5B7929077536}"/>
              </a:ext>
            </a:extLst>
          </p:cNvPr>
          <p:cNvSpPr>
            <a:spLocks noGrp="1"/>
          </p:cNvSpPr>
          <p:nvPr>
            <p:ph type="ftr" sz="quarter" idx="11"/>
          </p:nvPr>
        </p:nvSpPr>
        <p:spPr/>
        <p:txBody>
          <a:bodyPr/>
          <a:lstStyle/>
          <a:p>
            <a:r>
              <a:rPr lang="en-IN"/>
              <a:t>Pottali Kalpana</a:t>
            </a:r>
          </a:p>
        </p:txBody>
      </p:sp>
      <p:sp>
        <p:nvSpPr>
          <p:cNvPr id="6" name="Slide Number Placeholder 5">
            <a:extLst>
              <a:ext uri="{FF2B5EF4-FFF2-40B4-BE49-F238E27FC236}">
                <a16:creationId xmlns:a16="http://schemas.microsoft.com/office/drawing/2014/main" id="{5BCA3073-F143-4D4E-8932-1664B2B7FBEA}"/>
              </a:ext>
            </a:extLst>
          </p:cNvPr>
          <p:cNvSpPr>
            <a:spLocks noGrp="1"/>
          </p:cNvSpPr>
          <p:nvPr>
            <p:ph type="sldNum" sz="quarter" idx="12"/>
          </p:nvPr>
        </p:nvSpPr>
        <p:spPr/>
        <p:txBody>
          <a:bodyPr/>
          <a:lstStyle/>
          <a:p>
            <a:fld id="{A570DE72-5664-454A-8646-44002B425E13}" type="slidenum">
              <a:rPr lang="en-IN" smtClean="0"/>
              <a:t>12</a:t>
            </a:fld>
            <a:endParaRPr lang="en-IN"/>
          </a:p>
        </p:txBody>
      </p:sp>
      <p:pic>
        <p:nvPicPr>
          <p:cNvPr id="5" name="Picture 4">
            <a:extLst>
              <a:ext uri="{FF2B5EF4-FFF2-40B4-BE49-F238E27FC236}">
                <a16:creationId xmlns:a16="http://schemas.microsoft.com/office/drawing/2014/main" id="{CB9715D9-024A-4898-8D29-F58136F0A8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462" y="5404203"/>
            <a:ext cx="8609064" cy="1238865"/>
          </a:xfrm>
          <a:prstGeom prst="rect">
            <a:avLst/>
          </a:prstGeom>
          <a:ln>
            <a:noFill/>
          </a:ln>
          <a:effectLst>
            <a:softEdge rad="112500"/>
          </a:effectLst>
        </p:spPr>
      </p:pic>
      <p:cxnSp>
        <p:nvCxnSpPr>
          <p:cNvPr id="8" name="Straight Connector 7">
            <a:extLst>
              <a:ext uri="{FF2B5EF4-FFF2-40B4-BE49-F238E27FC236}">
                <a16:creationId xmlns:a16="http://schemas.microsoft.com/office/drawing/2014/main" id="{6FA08505-0075-49FF-9EA3-45C13C06541A}"/>
              </a:ext>
            </a:extLst>
          </p:cNvPr>
          <p:cNvCxnSpPr>
            <a:cxnSpLocks/>
          </p:cNvCxnSpPr>
          <p:nvPr/>
        </p:nvCxnSpPr>
        <p:spPr>
          <a:xfrm>
            <a:off x="1504336" y="2113935"/>
            <a:ext cx="9834" cy="2831691"/>
          </a:xfrm>
          <a:prstGeom prst="line">
            <a:avLst/>
          </a:prstGeom>
        </p:spPr>
        <p:style>
          <a:lnRef idx="3">
            <a:schemeClr val="dk1"/>
          </a:lnRef>
          <a:fillRef idx="0">
            <a:schemeClr val="dk1"/>
          </a:fillRef>
          <a:effectRef idx="2">
            <a:schemeClr val="dk1"/>
          </a:effectRef>
          <a:fontRef idx="minor">
            <a:schemeClr val="tx1"/>
          </a:fontRef>
        </p:style>
      </p:cxnSp>
      <p:cxnSp>
        <p:nvCxnSpPr>
          <p:cNvPr id="10" name="Straight Arrow Connector 9">
            <a:extLst>
              <a:ext uri="{FF2B5EF4-FFF2-40B4-BE49-F238E27FC236}">
                <a16:creationId xmlns:a16="http://schemas.microsoft.com/office/drawing/2014/main" id="{D5805C67-1255-461E-B210-7F1FD4B95CE5}"/>
              </a:ext>
            </a:extLst>
          </p:cNvPr>
          <p:cNvCxnSpPr/>
          <p:nvPr/>
        </p:nvCxnSpPr>
        <p:spPr>
          <a:xfrm>
            <a:off x="1514170" y="2969339"/>
            <a:ext cx="1042219"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2" name="Straight Arrow Connector 11">
            <a:extLst>
              <a:ext uri="{FF2B5EF4-FFF2-40B4-BE49-F238E27FC236}">
                <a16:creationId xmlns:a16="http://schemas.microsoft.com/office/drawing/2014/main" id="{40657723-4289-474A-B4D2-B2F1A9208FCB}"/>
              </a:ext>
            </a:extLst>
          </p:cNvPr>
          <p:cNvCxnSpPr/>
          <p:nvPr/>
        </p:nvCxnSpPr>
        <p:spPr>
          <a:xfrm>
            <a:off x="1524001" y="3458495"/>
            <a:ext cx="1061884"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6" name="Straight Arrow Connector 15">
            <a:extLst>
              <a:ext uri="{FF2B5EF4-FFF2-40B4-BE49-F238E27FC236}">
                <a16:creationId xmlns:a16="http://schemas.microsoft.com/office/drawing/2014/main" id="{8B5E4796-3441-4C4B-8797-CBE43E53A9C8}"/>
              </a:ext>
            </a:extLst>
          </p:cNvPr>
          <p:cNvCxnSpPr/>
          <p:nvPr/>
        </p:nvCxnSpPr>
        <p:spPr>
          <a:xfrm>
            <a:off x="1494503" y="3952566"/>
            <a:ext cx="1061884"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8" name="Straight Arrow Connector 17">
            <a:extLst>
              <a:ext uri="{FF2B5EF4-FFF2-40B4-BE49-F238E27FC236}">
                <a16:creationId xmlns:a16="http://schemas.microsoft.com/office/drawing/2014/main" id="{571D9478-BF8C-4220-979D-A037CE5322CA}"/>
              </a:ext>
            </a:extLst>
          </p:cNvPr>
          <p:cNvCxnSpPr/>
          <p:nvPr/>
        </p:nvCxnSpPr>
        <p:spPr>
          <a:xfrm>
            <a:off x="1524001" y="4444182"/>
            <a:ext cx="1042219"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0" name="Straight Arrow Connector 19">
            <a:extLst>
              <a:ext uri="{FF2B5EF4-FFF2-40B4-BE49-F238E27FC236}">
                <a16:creationId xmlns:a16="http://schemas.microsoft.com/office/drawing/2014/main" id="{FA94DA9C-52D2-4277-A70E-D436B78A9614}"/>
              </a:ext>
            </a:extLst>
          </p:cNvPr>
          <p:cNvCxnSpPr/>
          <p:nvPr/>
        </p:nvCxnSpPr>
        <p:spPr>
          <a:xfrm>
            <a:off x="1504336" y="4945626"/>
            <a:ext cx="1061884"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3898106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AA7F2-DE5C-4DC1-943C-F20ABB19EC4C}"/>
              </a:ext>
            </a:extLst>
          </p:cNvPr>
          <p:cNvSpPr>
            <a:spLocks noGrp="1"/>
          </p:cNvSpPr>
          <p:nvPr>
            <p:ph type="title"/>
          </p:nvPr>
        </p:nvSpPr>
        <p:spPr>
          <a:xfrm>
            <a:off x="98325" y="99655"/>
            <a:ext cx="4689985" cy="683767"/>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algn="ctr"/>
            <a:r>
              <a:rPr lang="en-IN" sz="3600" b="1" cap="none" dirty="0">
                <a:solidFill>
                  <a:schemeClr val="tx1"/>
                </a:solidFill>
                <a:latin typeface="Times New Roman" panose="02020603050405020304" pitchFamily="18" charset="0"/>
                <a:cs typeface="Times New Roman" panose="02020603050405020304" pitchFamily="18" charset="0"/>
              </a:rPr>
              <a:t>Bhavana Method</a:t>
            </a:r>
            <a:endParaRPr lang="en-IN" sz="3600" cap="none"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20DB372-14BD-4FD7-AA63-6B4E60E73305}"/>
              </a:ext>
            </a:extLst>
          </p:cNvPr>
          <p:cNvSpPr>
            <a:spLocks noGrp="1"/>
          </p:cNvSpPr>
          <p:nvPr>
            <p:ph idx="1"/>
          </p:nvPr>
        </p:nvSpPr>
        <p:spPr>
          <a:xfrm>
            <a:off x="245805" y="2953825"/>
            <a:ext cx="8652389" cy="3608439"/>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r>
              <a:rPr lang="en-IN" b="1" i="1" cap="none" dirty="0" err="1">
                <a:solidFill>
                  <a:schemeClr val="bg1"/>
                </a:solidFill>
                <a:latin typeface="Times New Roman" panose="02020603050405020304" pitchFamily="18" charset="0"/>
                <a:cs typeface="Times New Roman" panose="02020603050405020304" pitchFamily="18" charset="0"/>
              </a:rPr>
              <a:t>Khalwa</a:t>
            </a:r>
            <a:r>
              <a:rPr lang="en-IN" b="1" i="1" cap="none" dirty="0">
                <a:solidFill>
                  <a:schemeClr val="bg1"/>
                </a:solidFill>
                <a:latin typeface="Times New Roman" panose="02020603050405020304" pitchFamily="18" charset="0"/>
                <a:cs typeface="Times New Roman" panose="02020603050405020304" pitchFamily="18" charset="0"/>
              </a:rPr>
              <a:t> yantra = </a:t>
            </a:r>
            <a:r>
              <a:rPr lang="en-IN" cap="none" dirty="0">
                <a:solidFill>
                  <a:schemeClr val="bg1"/>
                </a:solidFill>
                <a:latin typeface="Times New Roman" panose="02020603050405020304" pitchFamily="18" charset="0"/>
                <a:cs typeface="Times New Roman" panose="02020603050405020304" pitchFamily="18" charset="0"/>
              </a:rPr>
              <a:t>Ingredients = Triturate with the prescribed liquid media.</a:t>
            </a:r>
          </a:p>
          <a:p>
            <a:r>
              <a:rPr lang="en-IN" b="1" i="1" cap="none" dirty="0">
                <a:solidFill>
                  <a:schemeClr val="bg1"/>
                </a:solidFill>
                <a:latin typeface="Times New Roman" panose="02020603050405020304" pitchFamily="18" charset="0"/>
                <a:cs typeface="Times New Roman" panose="02020603050405020304" pitchFamily="18" charset="0"/>
              </a:rPr>
              <a:t>Duration = Till</a:t>
            </a:r>
            <a:r>
              <a:rPr lang="en-IN" cap="none" dirty="0">
                <a:solidFill>
                  <a:schemeClr val="bg1"/>
                </a:solidFill>
                <a:latin typeface="Times New Roman" panose="02020603050405020304" pitchFamily="18" charset="0"/>
                <a:cs typeface="Times New Roman" panose="02020603050405020304" pitchFamily="18" charset="0"/>
              </a:rPr>
              <a:t> the final product attains </a:t>
            </a:r>
            <a:r>
              <a:rPr lang="en-IN" b="1" cap="none" dirty="0">
                <a:solidFill>
                  <a:schemeClr val="bg1"/>
                </a:solidFill>
                <a:latin typeface="Times New Roman" panose="02020603050405020304" pitchFamily="18" charset="0"/>
                <a:cs typeface="Times New Roman" panose="02020603050405020304" pitchFamily="18" charset="0"/>
              </a:rPr>
              <a:t>viscous and semi-solid state</a:t>
            </a:r>
            <a:r>
              <a:rPr lang="en-IN" cap="none" dirty="0">
                <a:solidFill>
                  <a:schemeClr val="bg1"/>
                </a:solidFill>
                <a:latin typeface="Times New Roman" panose="02020603050405020304" pitchFamily="18" charset="0"/>
                <a:cs typeface="Times New Roman" panose="02020603050405020304" pitchFamily="18" charset="0"/>
              </a:rPr>
              <a:t>.</a:t>
            </a:r>
          </a:p>
          <a:p>
            <a:r>
              <a:rPr lang="en-IN" b="1" i="1" cap="none" dirty="0">
                <a:solidFill>
                  <a:schemeClr val="bg1"/>
                </a:solidFill>
                <a:latin typeface="Times New Roman" panose="02020603050405020304" pitchFamily="18" charset="0"/>
                <a:cs typeface="Times New Roman" panose="02020603050405020304" pitchFamily="18" charset="0"/>
              </a:rPr>
              <a:t>Liquid Media</a:t>
            </a:r>
            <a:r>
              <a:rPr lang="en-IN" b="1" cap="none" dirty="0">
                <a:solidFill>
                  <a:schemeClr val="bg1"/>
                </a:solidFill>
                <a:latin typeface="Times New Roman" panose="02020603050405020304" pitchFamily="18" charset="0"/>
                <a:cs typeface="Times New Roman" panose="02020603050405020304" pitchFamily="18" charset="0"/>
              </a:rPr>
              <a:t> </a:t>
            </a:r>
            <a:r>
              <a:rPr lang="en-IN" b="1" i="1" cap="none" dirty="0">
                <a:solidFill>
                  <a:schemeClr val="bg1"/>
                </a:solidFill>
                <a:latin typeface="Times New Roman" panose="02020603050405020304" pitchFamily="18" charset="0"/>
                <a:cs typeface="Times New Roman" panose="02020603050405020304" pitchFamily="18" charset="0"/>
              </a:rPr>
              <a:t>for</a:t>
            </a:r>
            <a:r>
              <a:rPr lang="en-IN" cap="none" dirty="0">
                <a:solidFill>
                  <a:schemeClr val="bg1"/>
                </a:solidFill>
                <a:latin typeface="Times New Roman" panose="02020603050405020304" pitchFamily="18" charset="0"/>
                <a:cs typeface="Times New Roman" panose="02020603050405020304" pitchFamily="18" charset="0"/>
              </a:rPr>
              <a:t> </a:t>
            </a:r>
            <a:r>
              <a:rPr lang="en-IN" b="1" i="1" cap="none" dirty="0" err="1">
                <a:solidFill>
                  <a:schemeClr val="bg1"/>
                </a:solidFill>
                <a:latin typeface="Times New Roman" panose="02020603050405020304" pitchFamily="18" charset="0"/>
                <a:cs typeface="Times New Roman" panose="02020603050405020304" pitchFamily="18" charset="0"/>
              </a:rPr>
              <a:t>Triturition</a:t>
            </a:r>
            <a:r>
              <a:rPr lang="en-IN" b="1" i="1" cap="none" dirty="0">
                <a:solidFill>
                  <a:schemeClr val="bg1"/>
                </a:solidFill>
                <a:latin typeface="Times New Roman" panose="02020603050405020304" pitchFamily="18" charset="0"/>
                <a:cs typeface="Times New Roman" panose="02020603050405020304" pitchFamily="18" charset="0"/>
              </a:rPr>
              <a:t> </a:t>
            </a:r>
            <a:r>
              <a:rPr lang="en-IN" b="1" cap="none" dirty="0">
                <a:solidFill>
                  <a:schemeClr val="bg1"/>
                </a:solidFill>
                <a:latin typeface="Times New Roman" panose="02020603050405020304" pitchFamily="18" charset="0"/>
                <a:cs typeface="Times New Roman" panose="02020603050405020304" pitchFamily="18" charset="0"/>
              </a:rPr>
              <a:t>(</a:t>
            </a:r>
            <a:r>
              <a:rPr lang="en-IN" cap="none" dirty="0">
                <a:solidFill>
                  <a:schemeClr val="bg1"/>
                </a:solidFill>
                <a:latin typeface="Times New Roman" panose="02020603050405020304" pitchFamily="18" charset="0"/>
                <a:cs typeface="Times New Roman" panose="02020603050405020304" pitchFamily="18" charset="0"/>
              </a:rPr>
              <a:t>Juices or decoctions)</a:t>
            </a:r>
            <a:r>
              <a:rPr lang="en-IN" b="1" i="1" cap="none" dirty="0">
                <a:solidFill>
                  <a:schemeClr val="bg1"/>
                </a:solidFill>
                <a:latin typeface="Times New Roman" panose="02020603050405020304" pitchFamily="18" charset="0"/>
                <a:cs typeface="Times New Roman" panose="02020603050405020304" pitchFamily="18" charset="0"/>
              </a:rPr>
              <a:t> = Depends on the indication</a:t>
            </a:r>
            <a:endParaRPr lang="en-IN" cap="none" dirty="0">
              <a:solidFill>
                <a:schemeClr val="bg1"/>
              </a:solidFill>
              <a:latin typeface="Times New Roman" panose="02020603050405020304" pitchFamily="18" charset="0"/>
              <a:cs typeface="Times New Roman" panose="02020603050405020304" pitchFamily="18" charset="0"/>
            </a:endParaRPr>
          </a:p>
          <a:p>
            <a:r>
              <a:rPr lang="en-IN" b="1" cap="none" dirty="0">
                <a:solidFill>
                  <a:schemeClr val="bg1"/>
                </a:solidFill>
                <a:latin typeface="Times New Roman" panose="02020603050405020304" pitchFamily="18" charset="0"/>
                <a:cs typeface="Times New Roman" panose="02020603050405020304" pitchFamily="18" charset="0"/>
              </a:rPr>
              <a:t>Media is not mentioned =</a:t>
            </a:r>
            <a:r>
              <a:rPr lang="en-IN" cap="none" dirty="0">
                <a:solidFill>
                  <a:schemeClr val="bg1"/>
                </a:solidFill>
                <a:latin typeface="Times New Roman" panose="02020603050405020304" pitchFamily="18" charset="0"/>
                <a:cs typeface="Times New Roman" panose="02020603050405020304" pitchFamily="18" charset="0"/>
              </a:rPr>
              <a:t> </a:t>
            </a:r>
            <a:r>
              <a:rPr lang="en-IN" b="1" i="1" cap="none" dirty="0">
                <a:solidFill>
                  <a:schemeClr val="bg1"/>
                </a:solidFill>
                <a:latin typeface="Times New Roman" panose="02020603050405020304" pitchFamily="18" charset="0"/>
                <a:cs typeface="Times New Roman" panose="02020603050405020304" pitchFamily="18" charset="0"/>
              </a:rPr>
              <a:t>Pulp of </a:t>
            </a:r>
            <a:r>
              <a:rPr lang="en-IN" b="1" i="1" cap="none" dirty="0" err="1">
                <a:solidFill>
                  <a:schemeClr val="bg1"/>
                </a:solidFill>
                <a:latin typeface="Times New Roman" panose="02020603050405020304" pitchFamily="18" charset="0"/>
                <a:cs typeface="Times New Roman" panose="02020603050405020304" pitchFamily="18" charset="0"/>
              </a:rPr>
              <a:t>Kumari</a:t>
            </a:r>
            <a:endParaRPr lang="en-IN" cap="none" dirty="0">
              <a:solidFill>
                <a:schemeClr val="bg1"/>
              </a:solidFill>
              <a:latin typeface="Times New Roman" panose="02020603050405020304" pitchFamily="18" charset="0"/>
              <a:cs typeface="Times New Roman" panose="02020603050405020304" pitchFamily="18" charset="0"/>
            </a:endParaRPr>
          </a:p>
          <a:p>
            <a:r>
              <a:rPr lang="en-IN" b="1" cap="none" dirty="0">
                <a:solidFill>
                  <a:schemeClr val="bg1"/>
                </a:solidFill>
                <a:latin typeface="Times New Roman" panose="02020603050405020304" pitchFamily="18" charset="0"/>
                <a:cs typeface="Times New Roman" panose="02020603050405020304" pitchFamily="18" charset="0"/>
              </a:rPr>
              <a:t>Final product is rolled into pills</a:t>
            </a:r>
            <a:r>
              <a:rPr lang="en-IN" cap="none" dirty="0">
                <a:solidFill>
                  <a:schemeClr val="bg1"/>
                </a:solidFill>
                <a:latin typeface="Times New Roman" panose="02020603050405020304" pitchFamily="18" charset="0"/>
                <a:cs typeface="Times New Roman" panose="02020603050405020304" pitchFamily="18" charset="0"/>
              </a:rPr>
              <a:t> of recommended dose</a:t>
            </a:r>
          </a:p>
          <a:p>
            <a:r>
              <a:rPr lang="en-IN" cap="none" dirty="0">
                <a:solidFill>
                  <a:schemeClr val="bg1"/>
                </a:solidFill>
                <a:latin typeface="Times New Roman" panose="02020603050405020304" pitchFamily="18" charset="0"/>
                <a:cs typeface="Times New Roman" panose="02020603050405020304" pitchFamily="18" charset="0"/>
              </a:rPr>
              <a:t>Dried and stored in powder form. </a:t>
            </a:r>
          </a:p>
          <a:p>
            <a:r>
              <a:rPr lang="en-IN" cap="none" dirty="0">
                <a:solidFill>
                  <a:schemeClr val="bg1"/>
                </a:solidFill>
                <a:latin typeface="Times New Roman" panose="02020603050405020304" pitchFamily="18" charset="0"/>
                <a:cs typeface="Times New Roman" panose="02020603050405020304" pitchFamily="18" charset="0"/>
              </a:rPr>
              <a:t>This method of preparation is </a:t>
            </a:r>
            <a:r>
              <a:rPr lang="en-IN" b="1" cap="none" dirty="0">
                <a:solidFill>
                  <a:schemeClr val="bg1"/>
                </a:solidFill>
                <a:latin typeface="Times New Roman" panose="02020603050405020304" pitchFamily="18" charset="0"/>
                <a:cs typeface="Times New Roman" panose="02020603050405020304" pitchFamily="18" charset="0"/>
              </a:rPr>
              <a:t>equal to other </a:t>
            </a:r>
            <a:r>
              <a:rPr lang="en-IN" b="1" i="1" cap="none" dirty="0" err="1">
                <a:solidFill>
                  <a:schemeClr val="bg1"/>
                </a:solidFill>
                <a:latin typeface="Times New Roman" panose="02020603050405020304" pitchFamily="18" charset="0"/>
                <a:cs typeface="Times New Roman" panose="02020603050405020304" pitchFamily="18" charset="0"/>
              </a:rPr>
              <a:t>khalwiya</a:t>
            </a:r>
            <a:r>
              <a:rPr lang="en-IN" b="1" i="1" cap="none" dirty="0">
                <a:solidFill>
                  <a:schemeClr val="bg1"/>
                </a:solidFill>
                <a:latin typeface="Times New Roman" panose="02020603050405020304" pitchFamily="18" charset="0"/>
                <a:cs typeface="Times New Roman" panose="02020603050405020304" pitchFamily="18" charset="0"/>
              </a:rPr>
              <a:t> </a:t>
            </a:r>
            <a:r>
              <a:rPr lang="en-IN" b="1" i="1" cap="none" dirty="0" err="1">
                <a:solidFill>
                  <a:schemeClr val="bg1"/>
                </a:solidFill>
                <a:latin typeface="Times New Roman" panose="02020603050405020304" pitchFamily="18" charset="0"/>
                <a:cs typeface="Times New Roman" panose="02020603050405020304" pitchFamily="18" charset="0"/>
              </a:rPr>
              <a:t>rasayanas</a:t>
            </a:r>
            <a:r>
              <a:rPr lang="en-IN" b="1" cap="none" dirty="0">
                <a:solidFill>
                  <a:schemeClr val="bg1"/>
                </a:solidFill>
                <a:latin typeface="Times New Roman" panose="02020603050405020304" pitchFamily="18" charset="0"/>
                <a:cs typeface="Times New Roman" panose="02020603050405020304" pitchFamily="18" charset="0"/>
              </a:rPr>
              <a:t>.</a:t>
            </a:r>
            <a:r>
              <a:rPr lang="en-IN" cap="none" dirty="0">
                <a:solidFill>
                  <a:schemeClr val="bg1"/>
                </a:solidFill>
                <a:latin typeface="Times New Roman" panose="02020603050405020304" pitchFamily="18" charset="0"/>
                <a:cs typeface="Times New Roman" panose="02020603050405020304" pitchFamily="18" charset="0"/>
              </a:rPr>
              <a:t> </a:t>
            </a:r>
          </a:p>
        </p:txBody>
      </p:sp>
      <p:sp>
        <p:nvSpPr>
          <p:cNvPr id="4" name="Footer Placeholder 3">
            <a:extLst>
              <a:ext uri="{FF2B5EF4-FFF2-40B4-BE49-F238E27FC236}">
                <a16:creationId xmlns:a16="http://schemas.microsoft.com/office/drawing/2014/main" id="{CBBE90B6-C31C-4177-9375-1017168BA471}"/>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AA0917AE-BF2E-46C2-9C50-CB993E09C68C}"/>
              </a:ext>
            </a:extLst>
          </p:cNvPr>
          <p:cNvSpPr>
            <a:spLocks noGrp="1"/>
          </p:cNvSpPr>
          <p:nvPr>
            <p:ph type="sldNum" sz="quarter" idx="12"/>
          </p:nvPr>
        </p:nvSpPr>
        <p:spPr/>
        <p:txBody>
          <a:bodyPr/>
          <a:lstStyle/>
          <a:p>
            <a:fld id="{A570DE72-5664-454A-8646-44002B425E13}" type="slidenum">
              <a:rPr lang="en-IN" smtClean="0"/>
              <a:t>13</a:t>
            </a:fld>
            <a:endParaRPr lang="en-IN"/>
          </a:p>
        </p:txBody>
      </p:sp>
      <p:pic>
        <p:nvPicPr>
          <p:cNvPr id="7" name="Picture 6">
            <a:extLst>
              <a:ext uri="{FF2B5EF4-FFF2-40B4-BE49-F238E27FC236}">
                <a16:creationId xmlns:a16="http://schemas.microsoft.com/office/drawing/2014/main" id="{DE638371-66E1-4874-B55A-2FB62A486EE3}"/>
              </a:ext>
            </a:extLst>
          </p:cNvPr>
          <p:cNvPicPr>
            <a:picLocks noChangeAspect="1"/>
          </p:cNvPicPr>
          <p:nvPr/>
        </p:nvPicPr>
        <p:blipFill rotWithShape="1">
          <a:blip r:embed="rId2">
            <a:extLst>
              <a:ext uri="{28A0092B-C50C-407E-A947-70E740481C1C}">
                <a14:useLocalDpi xmlns:a14="http://schemas.microsoft.com/office/drawing/2010/main" val="0"/>
              </a:ext>
            </a:extLst>
          </a:blip>
          <a:srcRect l="8065" t="40762" r="67204" b="29689"/>
          <a:stretch/>
        </p:blipFill>
        <p:spPr>
          <a:xfrm>
            <a:off x="4699906" y="865239"/>
            <a:ext cx="2969256" cy="19955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09535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4F59D-1729-406A-AD85-1A82024BADC3}"/>
              </a:ext>
            </a:extLst>
          </p:cNvPr>
          <p:cNvSpPr>
            <a:spLocks noGrp="1"/>
          </p:cNvSpPr>
          <p:nvPr>
            <p:ph type="title"/>
          </p:nvPr>
        </p:nvSpPr>
        <p:spPr>
          <a:xfrm>
            <a:off x="108159" y="793959"/>
            <a:ext cx="7207042" cy="513732"/>
          </a:xfrm>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en-IN" sz="2800" b="1" i="1" cap="none" dirty="0" err="1">
                <a:solidFill>
                  <a:schemeClr val="tx1"/>
                </a:solidFill>
                <a:latin typeface="Times New Roman" panose="02020603050405020304" pitchFamily="18" charset="0"/>
                <a:cs typeface="Times New Roman" panose="02020603050405020304" pitchFamily="18" charset="0"/>
              </a:rPr>
              <a:t>Pottali</a:t>
            </a:r>
            <a:r>
              <a:rPr lang="en-IN" sz="2800" b="1" i="1" cap="none" dirty="0">
                <a:solidFill>
                  <a:schemeClr val="tx1"/>
                </a:solidFill>
                <a:latin typeface="Times New Roman" panose="02020603050405020304" pitchFamily="18" charset="0"/>
                <a:cs typeface="Times New Roman" panose="02020603050405020304" pitchFamily="18" charset="0"/>
              </a:rPr>
              <a:t> </a:t>
            </a:r>
            <a:r>
              <a:rPr lang="en-IN" sz="2800" b="1" i="1" cap="none" dirty="0" err="1">
                <a:solidFill>
                  <a:schemeClr val="tx1"/>
                </a:solidFill>
                <a:latin typeface="Times New Roman" panose="02020603050405020304" pitchFamily="18" charset="0"/>
                <a:cs typeface="Times New Roman" panose="02020603050405020304" pitchFamily="18" charset="0"/>
              </a:rPr>
              <a:t>Kalpa</a:t>
            </a:r>
            <a:r>
              <a:rPr lang="en-IN" sz="2800" b="1" i="1" cap="none" dirty="0">
                <a:solidFill>
                  <a:schemeClr val="tx1"/>
                </a:solidFill>
                <a:latin typeface="Times New Roman" panose="02020603050405020304" pitchFamily="18" charset="0"/>
                <a:cs typeface="Times New Roman" panose="02020603050405020304" pitchFamily="18" charset="0"/>
              </a:rPr>
              <a:t> </a:t>
            </a:r>
            <a:r>
              <a:rPr lang="en-IN" sz="2800" b="1" cap="none" dirty="0">
                <a:solidFill>
                  <a:schemeClr val="tx1"/>
                </a:solidFill>
                <a:latin typeface="Times New Roman" panose="02020603050405020304" pitchFamily="18" charset="0"/>
                <a:cs typeface="Times New Roman" panose="02020603050405020304" pitchFamily="18" charset="0"/>
              </a:rPr>
              <a:t>Prepared Through </a:t>
            </a:r>
            <a:r>
              <a:rPr lang="en-IN" sz="2800" b="1" i="1" cap="none" dirty="0">
                <a:solidFill>
                  <a:schemeClr val="tx1"/>
                </a:solidFill>
                <a:latin typeface="Times New Roman" panose="02020603050405020304" pitchFamily="18" charset="0"/>
                <a:cs typeface="Times New Roman" panose="02020603050405020304" pitchFamily="18" charset="0"/>
              </a:rPr>
              <a:t>Bhavana </a:t>
            </a:r>
            <a:r>
              <a:rPr lang="en-IN" sz="2800" b="1" cap="none" dirty="0">
                <a:solidFill>
                  <a:schemeClr val="tx1"/>
                </a:solidFill>
                <a:latin typeface="Times New Roman" panose="02020603050405020304" pitchFamily="18" charset="0"/>
                <a:cs typeface="Times New Roman" panose="02020603050405020304" pitchFamily="18" charset="0"/>
              </a:rPr>
              <a:t>Method</a:t>
            </a:r>
            <a:endParaRPr lang="en-IN" sz="2800" cap="none"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F528189-8215-45B2-B2BA-E6024B8FC5C6}"/>
              </a:ext>
            </a:extLst>
          </p:cNvPr>
          <p:cNvSpPr>
            <a:spLocks noGrp="1"/>
          </p:cNvSpPr>
          <p:nvPr>
            <p:ph idx="1"/>
          </p:nvPr>
        </p:nvSpPr>
        <p:spPr>
          <a:xfrm>
            <a:off x="334296" y="2848893"/>
            <a:ext cx="8229595" cy="3215148"/>
          </a:xfrm>
          <a:ln>
            <a:noFill/>
          </a:ln>
        </p:spPr>
        <p:style>
          <a:lnRef idx="2">
            <a:schemeClr val="accent3">
              <a:shade val="50000"/>
            </a:schemeClr>
          </a:lnRef>
          <a:fillRef idx="1">
            <a:schemeClr val="accent3"/>
          </a:fillRef>
          <a:effectRef idx="0">
            <a:schemeClr val="accent3"/>
          </a:effectRef>
          <a:fontRef idx="minor">
            <a:schemeClr val="lt1"/>
          </a:fontRef>
        </p:style>
        <p:txBody>
          <a:bodyPr>
            <a:normAutofit/>
          </a:bodyPr>
          <a:lstStyle/>
          <a:p>
            <a:pPr indent="0">
              <a:lnSpc>
                <a:spcPct val="120000"/>
              </a:lnSpc>
              <a:spcBef>
                <a:spcPts val="0"/>
              </a:spcBef>
              <a:buNone/>
            </a:pPr>
            <a:r>
              <a:rPr lang="en-IN" sz="1600" b="1" dirty="0">
                <a:solidFill>
                  <a:srgbClr val="C00000"/>
                </a:solidFill>
                <a:latin typeface="Times New Roman" panose="02020603050405020304" pitchFamily="18" charset="0"/>
                <a:cs typeface="Times New Roman" panose="02020603050405020304" pitchFamily="18" charset="0"/>
              </a:rPr>
              <a:t> S. No.     POTTALI KALPA 		REFERENCE 	                PERIOD </a:t>
            </a:r>
          </a:p>
          <a:p>
            <a:pPr indent="0">
              <a:lnSpc>
                <a:spcPct val="120000"/>
              </a:lnSpc>
              <a:spcBef>
                <a:spcPts val="0"/>
              </a:spcBef>
              <a:buNone/>
            </a:pPr>
            <a:endParaRPr lang="en-IN" sz="1600" b="1" dirty="0">
              <a:solidFill>
                <a:srgbClr val="C00000"/>
              </a:solidFill>
              <a:latin typeface="Times New Roman" panose="02020603050405020304" pitchFamily="18" charset="0"/>
              <a:cs typeface="Times New Roman" panose="02020603050405020304" pitchFamily="18" charset="0"/>
            </a:endParaRPr>
          </a:p>
          <a:p>
            <a:pPr marL="1071563" lvl="1" indent="-557213">
              <a:lnSpc>
                <a:spcPct val="120000"/>
              </a:lnSpc>
              <a:spcBef>
                <a:spcPts val="0"/>
              </a:spcBef>
              <a:buAutoNum type="arabicPeriod"/>
            </a:pPr>
            <a:r>
              <a:rPr lang="en-IN" sz="1400" b="1" dirty="0" err="1">
                <a:solidFill>
                  <a:schemeClr val="bg1"/>
                </a:solidFill>
                <a:latin typeface="Times New Roman" panose="02020603050405020304" pitchFamily="18" charset="0"/>
                <a:cs typeface="Times New Roman" panose="02020603050405020304" pitchFamily="18" charset="0"/>
              </a:rPr>
              <a:t>Hemagarbha</a:t>
            </a:r>
            <a:r>
              <a:rPr lang="en-IN" sz="1400" b="1" dirty="0">
                <a:solidFill>
                  <a:schemeClr val="bg1"/>
                </a:solidFill>
                <a:latin typeface="Times New Roman" panose="02020603050405020304" pitchFamily="18" charset="0"/>
                <a:cs typeface="Times New Roman" panose="02020603050405020304" pitchFamily="18" charset="0"/>
              </a:rPr>
              <a:t> </a:t>
            </a:r>
            <a:r>
              <a:rPr lang="en-IN" sz="1400" b="1" dirty="0" err="1">
                <a:solidFill>
                  <a:schemeClr val="bg1"/>
                </a:solidFill>
                <a:latin typeface="Times New Roman" panose="02020603050405020304" pitchFamily="18" charset="0"/>
                <a:cs typeface="Times New Roman" panose="02020603050405020304" pitchFamily="18" charset="0"/>
              </a:rPr>
              <a:t>Pottali</a:t>
            </a:r>
            <a:r>
              <a:rPr lang="en-IN" sz="1400" b="1" dirty="0">
                <a:solidFill>
                  <a:schemeClr val="bg1"/>
                </a:solidFill>
                <a:latin typeface="Times New Roman" panose="02020603050405020304" pitchFamily="18" charset="0"/>
                <a:cs typeface="Times New Roman" panose="02020603050405020304" pitchFamily="18" charset="0"/>
              </a:rPr>
              <a:t> 			</a:t>
            </a:r>
            <a:r>
              <a:rPr lang="en-IN" sz="1400" b="1" dirty="0" err="1">
                <a:solidFill>
                  <a:schemeClr val="bg1"/>
                </a:solidFill>
                <a:latin typeface="Times New Roman" panose="02020603050405020304" pitchFamily="18" charset="0"/>
                <a:cs typeface="Times New Roman" panose="02020603050405020304" pitchFamily="18" charset="0"/>
              </a:rPr>
              <a:t>Rasendra</a:t>
            </a:r>
            <a:r>
              <a:rPr lang="en-IN" sz="1400" b="1" dirty="0">
                <a:solidFill>
                  <a:schemeClr val="bg1"/>
                </a:solidFill>
                <a:latin typeface="Times New Roman" panose="02020603050405020304" pitchFamily="18" charset="0"/>
                <a:cs typeface="Times New Roman" panose="02020603050405020304" pitchFamily="18" charset="0"/>
              </a:rPr>
              <a:t> </a:t>
            </a:r>
            <a:r>
              <a:rPr lang="en-IN" sz="1400" b="1" dirty="0" err="1">
                <a:solidFill>
                  <a:schemeClr val="bg1"/>
                </a:solidFill>
                <a:latin typeface="Times New Roman" panose="02020603050405020304" pitchFamily="18" charset="0"/>
                <a:cs typeface="Times New Roman" panose="02020603050405020304" pitchFamily="18" charset="0"/>
              </a:rPr>
              <a:t>sar</a:t>
            </a:r>
            <a:r>
              <a:rPr lang="en-IN" sz="1400" b="1" dirty="0">
                <a:solidFill>
                  <a:schemeClr val="bg1"/>
                </a:solidFill>
                <a:latin typeface="Times New Roman" panose="02020603050405020304" pitchFamily="18" charset="0"/>
                <a:cs typeface="Times New Roman" panose="02020603050405020304" pitchFamily="18" charset="0"/>
              </a:rPr>
              <a:t> </a:t>
            </a:r>
            <a:r>
              <a:rPr lang="en-IN" sz="1400" b="1" dirty="0" err="1">
                <a:solidFill>
                  <a:schemeClr val="bg1"/>
                </a:solidFill>
                <a:latin typeface="Times New Roman" panose="02020603050405020304" pitchFamily="18" charset="0"/>
                <a:cs typeface="Times New Roman" panose="02020603050405020304" pitchFamily="18" charset="0"/>
              </a:rPr>
              <a:t>Sangraha</a:t>
            </a:r>
            <a:r>
              <a:rPr lang="en-IN" sz="1400" b="1" dirty="0">
                <a:solidFill>
                  <a:schemeClr val="bg1"/>
                </a:solidFill>
                <a:latin typeface="Times New Roman" panose="02020603050405020304" pitchFamily="18" charset="0"/>
                <a:cs typeface="Times New Roman" panose="02020603050405020304" pitchFamily="18" charset="0"/>
              </a:rPr>
              <a:t>   	13 </a:t>
            </a:r>
            <a:r>
              <a:rPr lang="en-IN" sz="1400" b="1" dirty="0" err="1">
                <a:solidFill>
                  <a:schemeClr val="bg1"/>
                </a:solidFill>
                <a:latin typeface="Times New Roman" panose="02020603050405020304" pitchFamily="18" charset="0"/>
                <a:cs typeface="Times New Roman" panose="02020603050405020304" pitchFamily="18" charset="0"/>
              </a:rPr>
              <a:t>th</a:t>
            </a:r>
            <a:r>
              <a:rPr lang="en-IN" sz="1400" b="1" dirty="0">
                <a:solidFill>
                  <a:schemeClr val="bg1"/>
                </a:solidFill>
                <a:latin typeface="Times New Roman" panose="02020603050405020304" pitchFamily="18" charset="0"/>
                <a:cs typeface="Times New Roman" panose="02020603050405020304" pitchFamily="18" charset="0"/>
              </a:rPr>
              <a:t> Cent. </a:t>
            </a:r>
          </a:p>
          <a:p>
            <a:pPr marL="1071563" lvl="1" indent="-557213">
              <a:lnSpc>
                <a:spcPct val="120000"/>
              </a:lnSpc>
              <a:spcBef>
                <a:spcPts val="0"/>
              </a:spcBef>
              <a:buAutoNum type="arabicPeriod"/>
            </a:pPr>
            <a:r>
              <a:rPr lang="fi-FI" sz="1400" b="1" dirty="0">
                <a:solidFill>
                  <a:schemeClr val="bg1"/>
                </a:solidFill>
                <a:latin typeface="Times New Roman" panose="02020603050405020304" pitchFamily="18" charset="0"/>
                <a:cs typeface="Times New Roman" panose="02020603050405020304" pitchFamily="18" charset="0"/>
              </a:rPr>
              <a:t>Hansa Pottali 	                		Rasendra sar Sangraha 	13 th Cent. </a:t>
            </a:r>
          </a:p>
          <a:p>
            <a:pPr marL="1071563" lvl="1" indent="-557213">
              <a:lnSpc>
                <a:spcPct val="120000"/>
              </a:lnSpc>
              <a:spcBef>
                <a:spcPts val="0"/>
              </a:spcBef>
              <a:buAutoNum type="arabicPeriod"/>
            </a:pPr>
            <a:r>
              <a:rPr lang="en-IN" sz="1400" b="1" dirty="0" err="1">
                <a:solidFill>
                  <a:schemeClr val="bg1"/>
                </a:solidFill>
                <a:latin typeface="Times New Roman" panose="02020603050405020304" pitchFamily="18" charset="0"/>
                <a:cs typeface="Times New Roman" panose="02020603050405020304" pitchFamily="18" charset="0"/>
              </a:rPr>
              <a:t>Gandhaka</a:t>
            </a:r>
            <a:r>
              <a:rPr lang="en-IN" sz="1400" b="1" dirty="0">
                <a:solidFill>
                  <a:schemeClr val="bg1"/>
                </a:solidFill>
                <a:latin typeface="Times New Roman" panose="02020603050405020304" pitchFamily="18" charset="0"/>
                <a:cs typeface="Times New Roman" panose="02020603050405020304" pitchFamily="18" charset="0"/>
              </a:rPr>
              <a:t> </a:t>
            </a:r>
            <a:r>
              <a:rPr lang="en-IN" sz="1400" b="1" dirty="0" err="1">
                <a:solidFill>
                  <a:schemeClr val="bg1"/>
                </a:solidFill>
                <a:latin typeface="Times New Roman" panose="02020603050405020304" pitchFamily="18" charset="0"/>
                <a:cs typeface="Times New Roman" panose="02020603050405020304" pitchFamily="18" charset="0"/>
              </a:rPr>
              <a:t>marda</a:t>
            </a:r>
            <a:r>
              <a:rPr lang="en-IN" sz="1400" b="1" dirty="0">
                <a:solidFill>
                  <a:schemeClr val="bg1"/>
                </a:solidFill>
                <a:latin typeface="Times New Roman" panose="02020603050405020304" pitchFamily="18" charset="0"/>
                <a:cs typeface="Times New Roman" panose="02020603050405020304" pitchFamily="18" charset="0"/>
              </a:rPr>
              <a:t> </a:t>
            </a:r>
            <a:r>
              <a:rPr lang="en-IN" sz="1400" b="1" dirty="0" err="1">
                <a:solidFill>
                  <a:schemeClr val="bg1"/>
                </a:solidFill>
                <a:latin typeface="Times New Roman" panose="02020603050405020304" pitchFamily="18" charset="0"/>
                <a:cs typeface="Times New Roman" panose="02020603050405020304" pitchFamily="18" charset="0"/>
              </a:rPr>
              <a:t>Pottali</a:t>
            </a:r>
            <a:r>
              <a:rPr lang="en-IN" sz="1400" b="1" dirty="0">
                <a:solidFill>
                  <a:schemeClr val="bg1"/>
                </a:solidFill>
                <a:latin typeface="Times New Roman" panose="02020603050405020304" pitchFamily="18" charset="0"/>
                <a:cs typeface="Times New Roman" panose="02020603050405020304" pitchFamily="18" charset="0"/>
              </a:rPr>
              <a:t> – 1 	Rasa </a:t>
            </a:r>
            <a:r>
              <a:rPr lang="en-IN" sz="1400" b="1" dirty="0" err="1">
                <a:solidFill>
                  <a:schemeClr val="bg1"/>
                </a:solidFill>
                <a:latin typeface="Times New Roman" panose="02020603050405020304" pitchFamily="18" charset="0"/>
                <a:cs typeface="Times New Roman" panose="02020603050405020304" pitchFamily="18" charset="0"/>
              </a:rPr>
              <a:t>Ratna</a:t>
            </a:r>
            <a:r>
              <a:rPr lang="en-IN" sz="1400" b="1" dirty="0">
                <a:solidFill>
                  <a:schemeClr val="bg1"/>
                </a:solidFill>
                <a:latin typeface="Times New Roman" panose="02020603050405020304" pitchFamily="18" charset="0"/>
                <a:cs typeface="Times New Roman" panose="02020603050405020304" pitchFamily="18" charset="0"/>
              </a:rPr>
              <a:t> </a:t>
            </a:r>
            <a:r>
              <a:rPr lang="en-IN" sz="1400" b="1" dirty="0" err="1">
                <a:solidFill>
                  <a:schemeClr val="bg1"/>
                </a:solidFill>
                <a:latin typeface="Times New Roman" panose="02020603050405020304" pitchFamily="18" charset="0"/>
                <a:cs typeface="Times New Roman" panose="02020603050405020304" pitchFamily="18" charset="0"/>
              </a:rPr>
              <a:t>Samucchaya</a:t>
            </a:r>
            <a:r>
              <a:rPr lang="en-IN" sz="1400" b="1" dirty="0">
                <a:solidFill>
                  <a:schemeClr val="bg1"/>
                </a:solidFill>
                <a:latin typeface="Times New Roman" panose="02020603050405020304" pitchFamily="18" charset="0"/>
                <a:cs typeface="Times New Roman" panose="02020603050405020304" pitchFamily="18" charset="0"/>
              </a:rPr>
              <a:t> 	14 </a:t>
            </a:r>
            <a:r>
              <a:rPr lang="en-IN" sz="1400" b="1" dirty="0" err="1">
                <a:solidFill>
                  <a:schemeClr val="bg1"/>
                </a:solidFill>
                <a:latin typeface="Times New Roman" panose="02020603050405020304" pitchFamily="18" charset="0"/>
                <a:cs typeface="Times New Roman" panose="02020603050405020304" pitchFamily="18" charset="0"/>
              </a:rPr>
              <a:t>th</a:t>
            </a:r>
            <a:r>
              <a:rPr lang="en-IN" sz="1400" b="1" dirty="0">
                <a:solidFill>
                  <a:schemeClr val="bg1"/>
                </a:solidFill>
                <a:latin typeface="Times New Roman" panose="02020603050405020304" pitchFamily="18" charset="0"/>
                <a:cs typeface="Times New Roman" panose="02020603050405020304" pitchFamily="18" charset="0"/>
              </a:rPr>
              <a:t> Cent. </a:t>
            </a:r>
          </a:p>
          <a:p>
            <a:pPr marL="1071563" lvl="1" indent="-557213">
              <a:lnSpc>
                <a:spcPct val="120000"/>
              </a:lnSpc>
              <a:spcBef>
                <a:spcPts val="0"/>
              </a:spcBef>
              <a:buAutoNum type="arabicPeriod"/>
            </a:pPr>
            <a:r>
              <a:rPr lang="en-IN" sz="1400" b="1" dirty="0" err="1">
                <a:solidFill>
                  <a:schemeClr val="bg1"/>
                </a:solidFill>
                <a:latin typeface="Times New Roman" panose="02020603050405020304" pitchFamily="18" charset="0"/>
                <a:cs typeface="Times New Roman" panose="02020603050405020304" pitchFamily="18" charset="0"/>
              </a:rPr>
              <a:t>Gandhaka</a:t>
            </a:r>
            <a:r>
              <a:rPr lang="en-IN" sz="1400" b="1" dirty="0">
                <a:solidFill>
                  <a:schemeClr val="bg1"/>
                </a:solidFill>
                <a:latin typeface="Times New Roman" panose="02020603050405020304" pitchFamily="18" charset="0"/>
                <a:cs typeface="Times New Roman" panose="02020603050405020304" pitchFamily="18" charset="0"/>
              </a:rPr>
              <a:t> </a:t>
            </a:r>
            <a:r>
              <a:rPr lang="en-IN" sz="1400" b="1" dirty="0" err="1">
                <a:solidFill>
                  <a:schemeClr val="bg1"/>
                </a:solidFill>
                <a:latin typeface="Times New Roman" panose="02020603050405020304" pitchFamily="18" charset="0"/>
                <a:cs typeface="Times New Roman" panose="02020603050405020304" pitchFamily="18" charset="0"/>
              </a:rPr>
              <a:t>marda</a:t>
            </a:r>
            <a:r>
              <a:rPr lang="en-IN" sz="1400" b="1" dirty="0">
                <a:solidFill>
                  <a:schemeClr val="bg1"/>
                </a:solidFill>
                <a:latin typeface="Times New Roman" panose="02020603050405020304" pitchFamily="18" charset="0"/>
                <a:cs typeface="Times New Roman" panose="02020603050405020304" pitchFamily="18" charset="0"/>
              </a:rPr>
              <a:t> </a:t>
            </a:r>
            <a:r>
              <a:rPr lang="en-IN" sz="1400" b="1" dirty="0" err="1">
                <a:solidFill>
                  <a:schemeClr val="bg1"/>
                </a:solidFill>
                <a:latin typeface="Times New Roman" panose="02020603050405020304" pitchFamily="18" charset="0"/>
                <a:cs typeface="Times New Roman" panose="02020603050405020304" pitchFamily="18" charset="0"/>
              </a:rPr>
              <a:t>Pottali</a:t>
            </a:r>
            <a:r>
              <a:rPr lang="en-IN" sz="1400" b="1" dirty="0">
                <a:solidFill>
                  <a:schemeClr val="bg1"/>
                </a:solidFill>
                <a:latin typeface="Times New Roman" panose="02020603050405020304" pitchFamily="18" charset="0"/>
                <a:cs typeface="Times New Roman" panose="02020603050405020304" pitchFamily="18" charset="0"/>
              </a:rPr>
              <a:t> – 2 	Rasa </a:t>
            </a:r>
            <a:r>
              <a:rPr lang="en-IN" sz="1400" b="1" dirty="0" err="1">
                <a:solidFill>
                  <a:schemeClr val="bg1"/>
                </a:solidFill>
                <a:latin typeface="Times New Roman" panose="02020603050405020304" pitchFamily="18" charset="0"/>
                <a:cs typeface="Times New Roman" panose="02020603050405020304" pitchFamily="18" charset="0"/>
              </a:rPr>
              <a:t>Ratna</a:t>
            </a:r>
            <a:r>
              <a:rPr lang="en-IN" sz="1400" b="1" dirty="0">
                <a:solidFill>
                  <a:schemeClr val="bg1"/>
                </a:solidFill>
                <a:latin typeface="Times New Roman" panose="02020603050405020304" pitchFamily="18" charset="0"/>
                <a:cs typeface="Times New Roman" panose="02020603050405020304" pitchFamily="18" charset="0"/>
              </a:rPr>
              <a:t> </a:t>
            </a:r>
            <a:r>
              <a:rPr lang="en-IN" sz="1400" b="1" dirty="0" err="1">
                <a:solidFill>
                  <a:schemeClr val="bg1"/>
                </a:solidFill>
                <a:latin typeface="Times New Roman" panose="02020603050405020304" pitchFamily="18" charset="0"/>
                <a:cs typeface="Times New Roman" panose="02020603050405020304" pitchFamily="18" charset="0"/>
              </a:rPr>
              <a:t>Samucchaya</a:t>
            </a:r>
            <a:r>
              <a:rPr lang="en-IN" sz="1400" b="1" dirty="0">
                <a:solidFill>
                  <a:schemeClr val="bg1"/>
                </a:solidFill>
                <a:latin typeface="Times New Roman" panose="02020603050405020304" pitchFamily="18" charset="0"/>
                <a:cs typeface="Times New Roman" panose="02020603050405020304" pitchFamily="18" charset="0"/>
              </a:rPr>
              <a:t> 	14 </a:t>
            </a:r>
            <a:r>
              <a:rPr lang="en-IN" sz="1400" b="1" dirty="0" err="1">
                <a:solidFill>
                  <a:schemeClr val="bg1"/>
                </a:solidFill>
                <a:latin typeface="Times New Roman" panose="02020603050405020304" pitchFamily="18" charset="0"/>
                <a:cs typeface="Times New Roman" panose="02020603050405020304" pitchFamily="18" charset="0"/>
              </a:rPr>
              <a:t>th</a:t>
            </a:r>
            <a:r>
              <a:rPr lang="en-IN" sz="1400" b="1" dirty="0">
                <a:solidFill>
                  <a:schemeClr val="bg1"/>
                </a:solidFill>
                <a:latin typeface="Times New Roman" panose="02020603050405020304" pitchFamily="18" charset="0"/>
                <a:cs typeface="Times New Roman" panose="02020603050405020304" pitchFamily="18" charset="0"/>
              </a:rPr>
              <a:t> Cent. </a:t>
            </a:r>
          </a:p>
          <a:p>
            <a:pPr marL="1071563" lvl="1" indent="-557213">
              <a:lnSpc>
                <a:spcPct val="120000"/>
              </a:lnSpc>
              <a:spcBef>
                <a:spcPts val="0"/>
              </a:spcBef>
              <a:buAutoNum type="arabicPeriod"/>
            </a:pPr>
            <a:r>
              <a:rPr lang="en-IN" sz="1400" b="1" dirty="0" err="1">
                <a:solidFill>
                  <a:schemeClr val="bg1"/>
                </a:solidFill>
                <a:latin typeface="Times New Roman" panose="02020603050405020304" pitchFamily="18" charset="0"/>
                <a:cs typeface="Times New Roman" panose="02020603050405020304" pitchFamily="18" charset="0"/>
              </a:rPr>
              <a:t>Hamsa</a:t>
            </a:r>
            <a:r>
              <a:rPr lang="en-IN" sz="1400" b="1" dirty="0">
                <a:solidFill>
                  <a:schemeClr val="bg1"/>
                </a:solidFill>
                <a:latin typeface="Times New Roman" panose="02020603050405020304" pitchFamily="18" charset="0"/>
                <a:cs typeface="Times New Roman" panose="02020603050405020304" pitchFamily="18" charset="0"/>
              </a:rPr>
              <a:t> </a:t>
            </a:r>
            <a:r>
              <a:rPr lang="en-IN" sz="1400" b="1" dirty="0" err="1">
                <a:solidFill>
                  <a:schemeClr val="bg1"/>
                </a:solidFill>
                <a:latin typeface="Times New Roman" panose="02020603050405020304" pitchFamily="18" charset="0"/>
                <a:cs typeface="Times New Roman" panose="02020603050405020304" pitchFamily="18" charset="0"/>
              </a:rPr>
              <a:t>Pottali</a:t>
            </a:r>
            <a:r>
              <a:rPr lang="en-IN" sz="1400" b="1" dirty="0">
                <a:solidFill>
                  <a:schemeClr val="bg1"/>
                </a:solidFill>
                <a:latin typeface="Times New Roman" panose="02020603050405020304" pitchFamily="18" charset="0"/>
                <a:cs typeface="Times New Roman" panose="02020603050405020304" pitchFamily="18" charset="0"/>
              </a:rPr>
              <a:t> 	 			</a:t>
            </a:r>
            <a:r>
              <a:rPr lang="en-IN" sz="1400" b="1" dirty="0" err="1">
                <a:solidFill>
                  <a:schemeClr val="bg1"/>
                </a:solidFill>
                <a:latin typeface="Times New Roman" panose="02020603050405020304" pitchFamily="18" charset="0"/>
                <a:cs typeface="Times New Roman" panose="02020603050405020304" pitchFamily="18" charset="0"/>
              </a:rPr>
              <a:t>Rasendra</a:t>
            </a:r>
            <a:r>
              <a:rPr lang="en-IN" sz="1400" b="1" dirty="0">
                <a:solidFill>
                  <a:schemeClr val="bg1"/>
                </a:solidFill>
                <a:latin typeface="Times New Roman" panose="02020603050405020304" pitchFamily="18" charset="0"/>
                <a:cs typeface="Times New Roman" panose="02020603050405020304" pitchFamily="18" charset="0"/>
              </a:rPr>
              <a:t> </a:t>
            </a:r>
            <a:r>
              <a:rPr lang="en-IN" sz="1400" b="1" dirty="0" err="1">
                <a:solidFill>
                  <a:schemeClr val="bg1"/>
                </a:solidFill>
                <a:latin typeface="Times New Roman" panose="02020603050405020304" pitchFamily="18" charset="0"/>
                <a:cs typeface="Times New Roman" panose="02020603050405020304" pitchFamily="18" charset="0"/>
              </a:rPr>
              <a:t>Chudamani</a:t>
            </a:r>
            <a:r>
              <a:rPr lang="en-IN" sz="1400" b="1" dirty="0">
                <a:solidFill>
                  <a:schemeClr val="bg1"/>
                </a:solidFill>
                <a:latin typeface="Times New Roman" panose="02020603050405020304" pitchFamily="18" charset="0"/>
                <a:cs typeface="Times New Roman" panose="02020603050405020304" pitchFamily="18" charset="0"/>
              </a:rPr>
              <a:t> 		14 </a:t>
            </a:r>
            <a:r>
              <a:rPr lang="en-IN" sz="1400" b="1" dirty="0" err="1">
                <a:solidFill>
                  <a:schemeClr val="bg1"/>
                </a:solidFill>
                <a:latin typeface="Times New Roman" panose="02020603050405020304" pitchFamily="18" charset="0"/>
                <a:cs typeface="Times New Roman" panose="02020603050405020304" pitchFamily="18" charset="0"/>
              </a:rPr>
              <a:t>th</a:t>
            </a:r>
            <a:r>
              <a:rPr lang="en-IN" sz="1400" b="1" dirty="0">
                <a:solidFill>
                  <a:schemeClr val="bg1"/>
                </a:solidFill>
                <a:latin typeface="Times New Roman" panose="02020603050405020304" pitchFamily="18" charset="0"/>
                <a:cs typeface="Times New Roman" panose="02020603050405020304" pitchFamily="18" charset="0"/>
              </a:rPr>
              <a:t> Cent. </a:t>
            </a:r>
          </a:p>
          <a:p>
            <a:pPr marL="1071563" lvl="1" indent="-557213">
              <a:lnSpc>
                <a:spcPct val="120000"/>
              </a:lnSpc>
              <a:spcBef>
                <a:spcPts val="0"/>
              </a:spcBef>
              <a:buAutoNum type="arabicPeriod"/>
            </a:pPr>
            <a:r>
              <a:rPr lang="fi-FI" sz="1400" b="1" dirty="0">
                <a:solidFill>
                  <a:schemeClr val="bg1"/>
                </a:solidFill>
                <a:latin typeface="Times New Roman" panose="02020603050405020304" pitchFamily="18" charset="0"/>
                <a:cs typeface="Times New Roman" panose="02020603050405020304" pitchFamily="18" charset="0"/>
              </a:rPr>
              <a:t>Hansa Pottali 				Rasayana Sangraha 		19 th Cent. </a:t>
            </a:r>
          </a:p>
          <a:p>
            <a:pPr marL="1071563" lvl="1" indent="-557213">
              <a:lnSpc>
                <a:spcPct val="120000"/>
              </a:lnSpc>
              <a:spcBef>
                <a:spcPts val="0"/>
              </a:spcBef>
              <a:buAutoNum type="arabicPeriod"/>
            </a:pPr>
            <a:r>
              <a:rPr lang="en-IN" sz="1400" b="1" dirty="0">
                <a:solidFill>
                  <a:schemeClr val="bg1"/>
                </a:solidFill>
                <a:latin typeface="Times New Roman" panose="02020603050405020304" pitchFamily="18" charset="0"/>
                <a:cs typeface="Times New Roman" panose="02020603050405020304" pitchFamily="18" charset="0"/>
              </a:rPr>
              <a:t>Hansa </a:t>
            </a:r>
            <a:r>
              <a:rPr lang="en-IN" sz="1400" b="1" dirty="0" err="1">
                <a:solidFill>
                  <a:schemeClr val="bg1"/>
                </a:solidFill>
                <a:latin typeface="Times New Roman" panose="02020603050405020304" pitchFamily="18" charset="0"/>
                <a:cs typeface="Times New Roman" panose="02020603050405020304" pitchFamily="18" charset="0"/>
              </a:rPr>
              <a:t>Pottali</a:t>
            </a:r>
            <a:r>
              <a:rPr lang="en-IN" sz="1400" b="1" dirty="0">
                <a:solidFill>
                  <a:schemeClr val="bg1"/>
                </a:solidFill>
                <a:latin typeface="Times New Roman" panose="02020603050405020304" pitchFamily="18" charset="0"/>
                <a:cs typeface="Times New Roman" panose="02020603050405020304" pitchFamily="18" charset="0"/>
              </a:rPr>
              <a:t> 				</a:t>
            </a:r>
            <a:r>
              <a:rPr lang="en-IN" sz="1400" b="1" dirty="0" err="1">
                <a:solidFill>
                  <a:schemeClr val="bg1"/>
                </a:solidFill>
                <a:latin typeface="Times New Roman" panose="02020603050405020304" pitchFamily="18" charset="0"/>
                <a:cs typeface="Times New Roman" panose="02020603050405020304" pitchFamily="18" charset="0"/>
              </a:rPr>
              <a:t>Rasayoga</a:t>
            </a:r>
            <a:r>
              <a:rPr lang="en-IN" sz="1400" b="1" dirty="0">
                <a:solidFill>
                  <a:schemeClr val="bg1"/>
                </a:solidFill>
                <a:latin typeface="Times New Roman" panose="02020603050405020304" pitchFamily="18" charset="0"/>
                <a:cs typeface="Times New Roman" panose="02020603050405020304" pitchFamily="18" charset="0"/>
              </a:rPr>
              <a:t> </a:t>
            </a:r>
            <a:r>
              <a:rPr lang="en-IN" sz="1400" b="1" dirty="0" err="1">
                <a:solidFill>
                  <a:schemeClr val="bg1"/>
                </a:solidFill>
                <a:latin typeface="Times New Roman" panose="02020603050405020304" pitchFamily="18" charset="0"/>
                <a:cs typeface="Times New Roman" panose="02020603050405020304" pitchFamily="18" charset="0"/>
              </a:rPr>
              <a:t>saagara</a:t>
            </a:r>
            <a:r>
              <a:rPr lang="en-IN" sz="1400" b="1" dirty="0">
                <a:solidFill>
                  <a:schemeClr val="bg1"/>
                </a:solidFill>
                <a:latin typeface="Times New Roman" panose="02020603050405020304" pitchFamily="18" charset="0"/>
                <a:cs typeface="Times New Roman" panose="02020603050405020304" pitchFamily="18" charset="0"/>
              </a:rPr>
              <a:t> 		20 </a:t>
            </a:r>
            <a:r>
              <a:rPr lang="en-IN" sz="1400" b="1" dirty="0" err="1">
                <a:solidFill>
                  <a:schemeClr val="bg1"/>
                </a:solidFill>
                <a:latin typeface="Times New Roman" panose="02020603050405020304" pitchFamily="18" charset="0"/>
                <a:cs typeface="Times New Roman" panose="02020603050405020304" pitchFamily="18" charset="0"/>
              </a:rPr>
              <a:t>th</a:t>
            </a:r>
            <a:r>
              <a:rPr lang="en-IN" sz="1400" b="1" dirty="0">
                <a:solidFill>
                  <a:schemeClr val="bg1"/>
                </a:solidFill>
                <a:latin typeface="Times New Roman" panose="02020603050405020304" pitchFamily="18" charset="0"/>
                <a:cs typeface="Times New Roman" panose="02020603050405020304" pitchFamily="18" charset="0"/>
              </a:rPr>
              <a:t> Cent. </a:t>
            </a:r>
          </a:p>
          <a:p>
            <a:pPr marL="1071563" lvl="1" indent="-557213">
              <a:lnSpc>
                <a:spcPct val="120000"/>
              </a:lnSpc>
              <a:spcBef>
                <a:spcPts val="0"/>
              </a:spcBef>
              <a:buAutoNum type="arabicPeriod"/>
            </a:pPr>
            <a:r>
              <a:rPr lang="en-IN" sz="1400" b="1" dirty="0" err="1">
                <a:solidFill>
                  <a:schemeClr val="bg1"/>
                </a:solidFill>
                <a:latin typeface="Times New Roman" panose="02020603050405020304" pitchFamily="18" charset="0"/>
                <a:cs typeface="Times New Roman" panose="02020603050405020304" pitchFamily="18" charset="0"/>
              </a:rPr>
              <a:t>Gandhakadi</a:t>
            </a:r>
            <a:r>
              <a:rPr lang="en-IN" sz="1400" b="1" dirty="0">
                <a:solidFill>
                  <a:schemeClr val="bg1"/>
                </a:solidFill>
                <a:latin typeface="Times New Roman" panose="02020603050405020304" pitchFamily="18" charset="0"/>
                <a:cs typeface="Times New Roman" panose="02020603050405020304" pitchFamily="18" charset="0"/>
              </a:rPr>
              <a:t> </a:t>
            </a:r>
            <a:r>
              <a:rPr lang="en-IN" sz="1400" b="1" dirty="0" err="1">
                <a:solidFill>
                  <a:schemeClr val="bg1"/>
                </a:solidFill>
                <a:latin typeface="Times New Roman" panose="02020603050405020304" pitchFamily="18" charset="0"/>
                <a:cs typeface="Times New Roman" panose="02020603050405020304" pitchFamily="18" charset="0"/>
              </a:rPr>
              <a:t>Pottali</a:t>
            </a:r>
            <a:r>
              <a:rPr lang="en-IN" sz="1400" b="1" dirty="0">
                <a:solidFill>
                  <a:schemeClr val="bg1"/>
                </a:solidFill>
                <a:latin typeface="Times New Roman" panose="02020603050405020304" pitchFamily="18" charset="0"/>
                <a:cs typeface="Times New Roman" panose="02020603050405020304" pitchFamily="18" charset="0"/>
              </a:rPr>
              <a:t> rasa 		</a:t>
            </a:r>
            <a:r>
              <a:rPr lang="en-IN" sz="1400" b="1" dirty="0" err="1">
                <a:solidFill>
                  <a:schemeClr val="bg1"/>
                </a:solidFill>
                <a:latin typeface="Times New Roman" panose="02020603050405020304" pitchFamily="18" charset="0"/>
                <a:cs typeface="Times New Roman" panose="02020603050405020304" pitchFamily="18" charset="0"/>
              </a:rPr>
              <a:t>Rasayoga</a:t>
            </a:r>
            <a:r>
              <a:rPr lang="en-IN" sz="1400" b="1" dirty="0">
                <a:solidFill>
                  <a:schemeClr val="bg1"/>
                </a:solidFill>
                <a:latin typeface="Times New Roman" panose="02020603050405020304" pitchFamily="18" charset="0"/>
                <a:cs typeface="Times New Roman" panose="02020603050405020304" pitchFamily="18" charset="0"/>
              </a:rPr>
              <a:t> </a:t>
            </a:r>
            <a:r>
              <a:rPr lang="en-IN" sz="1400" b="1" dirty="0" err="1">
                <a:solidFill>
                  <a:schemeClr val="bg1"/>
                </a:solidFill>
                <a:latin typeface="Times New Roman" panose="02020603050405020304" pitchFamily="18" charset="0"/>
                <a:cs typeface="Times New Roman" panose="02020603050405020304" pitchFamily="18" charset="0"/>
              </a:rPr>
              <a:t>saagara</a:t>
            </a:r>
            <a:r>
              <a:rPr lang="en-IN" sz="1400" b="1" dirty="0">
                <a:solidFill>
                  <a:schemeClr val="bg1"/>
                </a:solidFill>
                <a:latin typeface="Times New Roman" panose="02020603050405020304" pitchFamily="18" charset="0"/>
                <a:cs typeface="Times New Roman" panose="02020603050405020304" pitchFamily="18" charset="0"/>
              </a:rPr>
              <a:t> 		20 </a:t>
            </a:r>
            <a:r>
              <a:rPr lang="en-IN" sz="1400" b="1" dirty="0" err="1">
                <a:solidFill>
                  <a:schemeClr val="bg1"/>
                </a:solidFill>
                <a:latin typeface="Times New Roman" panose="02020603050405020304" pitchFamily="18" charset="0"/>
                <a:cs typeface="Times New Roman" panose="02020603050405020304" pitchFamily="18" charset="0"/>
              </a:rPr>
              <a:t>th</a:t>
            </a:r>
            <a:r>
              <a:rPr lang="en-IN" sz="1400" b="1" dirty="0">
                <a:solidFill>
                  <a:schemeClr val="bg1"/>
                </a:solidFill>
                <a:latin typeface="Times New Roman" panose="02020603050405020304" pitchFamily="18" charset="0"/>
                <a:cs typeface="Times New Roman" panose="02020603050405020304" pitchFamily="18" charset="0"/>
              </a:rPr>
              <a:t> Cent. </a:t>
            </a:r>
          </a:p>
          <a:p>
            <a:pPr marL="1071563" lvl="1" indent="-557213">
              <a:lnSpc>
                <a:spcPct val="120000"/>
              </a:lnSpc>
              <a:spcBef>
                <a:spcPts val="0"/>
              </a:spcBef>
            </a:pPr>
            <a:r>
              <a:rPr lang="en-IN" sz="1400" b="1" dirty="0" err="1">
                <a:solidFill>
                  <a:schemeClr val="bg1"/>
                </a:solidFill>
                <a:latin typeface="Times New Roman" panose="02020603050405020304" pitchFamily="18" charset="0"/>
                <a:cs typeface="Times New Roman" panose="02020603050405020304" pitchFamily="18" charset="0"/>
              </a:rPr>
              <a:t>Rasagarbha</a:t>
            </a:r>
            <a:r>
              <a:rPr lang="en-IN" sz="1400" b="1" dirty="0">
                <a:solidFill>
                  <a:schemeClr val="bg1"/>
                </a:solidFill>
                <a:latin typeface="Times New Roman" panose="02020603050405020304" pitchFamily="18" charset="0"/>
                <a:cs typeface="Times New Roman" panose="02020603050405020304" pitchFamily="18" charset="0"/>
              </a:rPr>
              <a:t> </a:t>
            </a:r>
            <a:r>
              <a:rPr lang="en-IN" sz="1400" b="1" dirty="0" err="1">
                <a:solidFill>
                  <a:schemeClr val="bg1"/>
                </a:solidFill>
                <a:latin typeface="Times New Roman" panose="02020603050405020304" pitchFamily="18" charset="0"/>
                <a:cs typeface="Times New Roman" panose="02020603050405020304" pitchFamily="18" charset="0"/>
              </a:rPr>
              <a:t>Pottali</a:t>
            </a:r>
            <a:r>
              <a:rPr lang="en-IN" sz="1400" b="1" dirty="0">
                <a:solidFill>
                  <a:schemeClr val="bg1"/>
                </a:solidFill>
                <a:latin typeface="Times New Roman" panose="02020603050405020304" pitchFamily="18" charset="0"/>
                <a:cs typeface="Times New Roman" panose="02020603050405020304" pitchFamily="18" charset="0"/>
              </a:rPr>
              <a:t> - 3 		</a:t>
            </a:r>
            <a:r>
              <a:rPr lang="en-IN" sz="1400" b="1" dirty="0" err="1">
                <a:solidFill>
                  <a:schemeClr val="bg1"/>
                </a:solidFill>
                <a:latin typeface="Times New Roman" panose="02020603050405020304" pitchFamily="18" charset="0"/>
                <a:cs typeface="Times New Roman" panose="02020603050405020304" pitchFamily="18" charset="0"/>
              </a:rPr>
              <a:t>Rasayoga</a:t>
            </a:r>
            <a:r>
              <a:rPr lang="en-IN" sz="1400" b="1" dirty="0">
                <a:solidFill>
                  <a:schemeClr val="bg1"/>
                </a:solidFill>
                <a:latin typeface="Times New Roman" panose="02020603050405020304" pitchFamily="18" charset="0"/>
                <a:cs typeface="Times New Roman" panose="02020603050405020304" pitchFamily="18" charset="0"/>
              </a:rPr>
              <a:t> </a:t>
            </a:r>
            <a:r>
              <a:rPr lang="en-IN" sz="1400" b="1" dirty="0" err="1">
                <a:solidFill>
                  <a:schemeClr val="bg1"/>
                </a:solidFill>
                <a:latin typeface="Times New Roman" panose="02020603050405020304" pitchFamily="18" charset="0"/>
                <a:cs typeface="Times New Roman" panose="02020603050405020304" pitchFamily="18" charset="0"/>
              </a:rPr>
              <a:t>saagara</a:t>
            </a:r>
            <a:r>
              <a:rPr lang="en-IN" sz="1400" b="1" dirty="0">
                <a:solidFill>
                  <a:schemeClr val="bg1"/>
                </a:solidFill>
                <a:latin typeface="Times New Roman" panose="02020603050405020304" pitchFamily="18" charset="0"/>
                <a:cs typeface="Times New Roman" panose="02020603050405020304" pitchFamily="18" charset="0"/>
              </a:rPr>
              <a:t> 		20 </a:t>
            </a:r>
            <a:r>
              <a:rPr lang="en-IN" sz="1400" b="1" dirty="0" err="1">
                <a:solidFill>
                  <a:schemeClr val="bg1"/>
                </a:solidFill>
                <a:latin typeface="Times New Roman" panose="02020603050405020304" pitchFamily="18" charset="0"/>
                <a:cs typeface="Times New Roman" panose="02020603050405020304" pitchFamily="18" charset="0"/>
              </a:rPr>
              <a:t>th</a:t>
            </a:r>
            <a:r>
              <a:rPr lang="en-IN" sz="1400" b="1" dirty="0">
                <a:solidFill>
                  <a:schemeClr val="bg1"/>
                </a:solidFill>
                <a:latin typeface="Times New Roman" panose="02020603050405020304" pitchFamily="18" charset="0"/>
                <a:cs typeface="Times New Roman" panose="02020603050405020304" pitchFamily="18" charset="0"/>
              </a:rPr>
              <a:t> Cent</a:t>
            </a:r>
            <a:r>
              <a:rPr lang="en-IN" sz="1400" b="1" dirty="0">
                <a:latin typeface="Times New Roman" panose="02020603050405020304" pitchFamily="18" charset="0"/>
                <a:cs typeface="Times New Roman" panose="02020603050405020304" pitchFamily="18" charset="0"/>
              </a:rPr>
              <a:t>. 	</a:t>
            </a:r>
          </a:p>
          <a:p>
            <a:pPr>
              <a:lnSpc>
                <a:spcPct val="120000"/>
              </a:lnSpc>
              <a:spcBef>
                <a:spcPts val="0"/>
              </a:spcBef>
            </a:pPr>
            <a:endParaRPr lang="en-IN" sz="1000"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7A2CB721-D389-4B20-A143-85AA726BC011}"/>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DEFDED8C-98B8-4166-8CF7-D9B0020A227B}"/>
              </a:ext>
            </a:extLst>
          </p:cNvPr>
          <p:cNvSpPr>
            <a:spLocks noGrp="1"/>
          </p:cNvSpPr>
          <p:nvPr>
            <p:ph type="sldNum" sz="quarter" idx="12"/>
          </p:nvPr>
        </p:nvSpPr>
        <p:spPr/>
        <p:txBody>
          <a:bodyPr/>
          <a:lstStyle/>
          <a:p>
            <a:fld id="{A570DE72-5664-454A-8646-44002B425E13}" type="slidenum">
              <a:rPr lang="en-IN" smtClean="0"/>
              <a:t>14</a:t>
            </a:fld>
            <a:endParaRPr lang="en-IN"/>
          </a:p>
        </p:txBody>
      </p:sp>
    </p:spTree>
    <p:extLst>
      <p:ext uri="{BB962C8B-B14F-4D97-AF65-F5344CB8AC3E}">
        <p14:creationId xmlns:p14="http://schemas.microsoft.com/office/powerpoint/2010/main" val="1178670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99041-14D0-47BD-8637-4036682F6353}"/>
              </a:ext>
            </a:extLst>
          </p:cNvPr>
          <p:cNvSpPr>
            <a:spLocks noGrp="1"/>
          </p:cNvSpPr>
          <p:nvPr>
            <p:ph type="title"/>
          </p:nvPr>
        </p:nvSpPr>
        <p:spPr>
          <a:xfrm>
            <a:off x="78044" y="70159"/>
            <a:ext cx="4100666" cy="696758"/>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algn="ctr"/>
            <a:r>
              <a:rPr lang="en-IN" sz="3200" b="1" cap="none" dirty="0" err="1">
                <a:latin typeface="Times New Roman" panose="02020603050405020304" pitchFamily="18" charset="0"/>
                <a:cs typeface="Times New Roman" panose="02020603050405020304" pitchFamily="18" charset="0"/>
              </a:rPr>
              <a:t>Putapaka</a:t>
            </a:r>
            <a:r>
              <a:rPr lang="en-IN" sz="3200" b="1" cap="none" dirty="0">
                <a:latin typeface="Times New Roman" panose="02020603050405020304" pitchFamily="18" charset="0"/>
                <a:cs typeface="Times New Roman" panose="02020603050405020304" pitchFamily="18" charset="0"/>
              </a:rPr>
              <a:t> Method</a:t>
            </a:r>
            <a:endParaRPr lang="en-IN" sz="3200" cap="none"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707B933-E69F-42B7-A647-448AE87B80FE}"/>
              </a:ext>
            </a:extLst>
          </p:cNvPr>
          <p:cNvSpPr>
            <a:spLocks noGrp="1"/>
          </p:cNvSpPr>
          <p:nvPr>
            <p:ph idx="1"/>
          </p:nvPr>
        </p:nvSpPr>
        <p:spPr>
          <a:xfrm>
            <a:off x="152400" y="2543888"/>
            <a:ext cx="8839200" cy="4243953"/>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r>
              <a:rPr lang="en-IN" b="1" cap="none" dirty="0">
                <a:solidFill>
                  <a:schemeClr val="bg1"/>
                </a:solidFill>
                <a:latin typeface="Times New Roman" panose="02020603050405020304" pitchFamily="18" charset="0"/>
                <a:cs typeface="Times New Roman" panose="02020603050405020304" pitchFamily="18" charset="0"/>
              </a:rPr>
              <a:t>Popular method</a:t>
            </a:r>
            <a:endParaRPr lang="en-IN" cap="none" dirty="0">
              <a:solidFill>
                <a:schemeClr val="bg1"/>
              </a:solidFill>
              <a:latin typeface="Times New Roman" panose="02020603050405020304" pitchFamily="18" charset="0"/>
              <a:cs typeface="Times New Roman" panose="02020603050405020304" pitchFamily="18" charset="0"/>
            </a:endParaRPr>
          </a:p>
          <a:p>
            <a:r>
              <a:rPr lang="en-IN" cap="none" dirty="0">
                <a:solidFill>
                  <a:schemeClr val="bg1"/>
                </a:solidFill>
                <a:latin typeface="Times New Roman" panose="02020603050405020304" pitchFamily="18" charset="0"/>
                <a:cs typeface="Times New Roman" panose="02020603050405020304" pitchFamily="18" charset="0"/>
              </a:rPr>
              <a:t>The ingredients are </a:t>
            </a:r>
            <a:r>
              <a:rPr lang="en-IN" b="1" cap="none" dirty="0">
                <a:solidFill>
                  <a:schemeClr val="bg1"/>
                </a:solidFill>
                <a:latin typeface="Times New Roman" panose="02020603050405020304" pitchFamily="18" charset="0"/>
                <a:cs typeface="Times New Roman" panose="02020603050405020304" pitchFamily="18" charset="0"/>
              </a:rPr>
              <a:t>triturated</a:t>
            </a:r>
            <a:r>
              <a:rPr lang="en-IN" cap="none" dirty="0">
                <a:solidFill>
                  <a:schemeClr val="bg1"/>
                </a:solidFill>
                <a:latin typeface="Times New Roman" panose="02020603050405020304" pitchFamily="18" charset="0"/>
                <a:cs typeface="Times New Roman" panose="02020603050405020304" pitchFamily="18" charset="0"/>
              </a:rPr>
              <a:t> with fresh juices of </a:t>
            </a:r>
            <a:r>
              <a:rPr lang="en-IN" i="1" cap="none" dirty="0" err="1">
                <a:solidFill>
                  <a:schemeClr val="bg1"/>
                </a:solidFill>
                <a:latin typeface="Times New Roman" panose="02020603050405020304" pitchFamily="18" charset="0"/>
                <a:cs typeface="Times New Roman" panose="02020603050405020304" pitchFamily="18" charset="0"/>
              </a:rPr>
              <a:t>Nagavalli</a:t>
            </a:r>
            <a:r>
              <a:rPr lang="en-IN" i="1" cap="none" dirty="0">
                <a:solidFill>
                  <a:schemeClr val="bg1"/>
                </a:solidFill>
                <a:latin typeface="Times New Roman" panose="02020603050405020304" pitchFamily="18" charset="0"/>
                <a:cs typeface="Times New Roman" panose="02020603050405020304" pitchFamily="18" charset="0"/>
              </a:rPr>
              <a:t>, </a:t>
            </a:r>
            <a:r>
              <a:rPr lang="en-IN" i="1" cap="none" dirty="0" err="1">
                <a:solidFill>
                  <a:schemeClr val="bg1"/>
                </a:solidFill>
                <a:latin typeface="Times New Roman" panose="02020603050405020304" pitchFamily="18" charset="0"/>
                <a:cs typeface="Times New Roman" panose="02020603050405020304" pitchFamily="18" charset="0"/>
              </a:rPr>
              <a:t>Dattura</a:t>
            </a:r>
            <a:r>
              <a:rPr lang="en-IN" i="1" cap="none" dirty="0">
                <a:solidFill>
                  <a:schemeClr val="bg1"/>
                </a:solidFill>
                <a:latin typeface="Times New Roman" panose="02020603050405020304" pitchFamily="18" charset="0"/>
                <a:cs typeface="Times New Roman" panose="02020603050405020304" pitchFamily="18" charset="0"/>
              </a:rPr>
              <a:t>, </a:t>
            </a:r>
            <a:r>
              <a:rPr lang="en-IN" i="1" cap="none" dirty="0" err="1">
                <a:solidFill>
                  <a:schemeClr val="bg1"/>
                </a:solidFill>
                <a:latin typeface="Times New Roman" panose="02020603050405020304" pitchFamily="18" charset="0"/>
                <a:cs typeface="Times New Roman" panose="02020603050405020304" pitchFamily="18" charset="0"/>
              </a:rPr>
              <a:t>Kumari</a:t>
            </a:r>
            <a:r>
              <a:rPr lang="en-IN" i="1" cap="none" dirty="0">
                <a:solidFill>
                  <a:schemeClr val="bg1"/>
                </a:solidFill>
                <a:latin typeface="Times New Roman" panose="02020603050405020304" pitchFamily="18" charset="0"/>
                <a:cs typeface="Times New Roman" panose="02020603050405020304" pitchFamily="18" charset="0"/>
              </a:rPr>
              <a:t>, </a:t>
            </a:r>
            <a:r>
              <a:rPr lang="en-IN" i="1" cap="none" dirty="0" err="1">
                <a:solidFill>
                  <a:schemeClr val="bg1"/>
                </a:solidFill>
                <a:latin typeface="Times New Roman" panose="02020603050405020304" pitchFamily="18" charset="0"/>
                <a:cs typeface="Times New Roman" panose="02020603050405020304" pitchFamily="18" charset="0"/>
              </a:rPr>
              <a:t>Nimbu</a:t>
            </a:r>
            <a:r>
              <a:rPr lang="en-IN" i="1" cap="none" dirty="0">
                <a:solidFill>
                  <a:schemeClr val="bg1"/>
                </a:solidFill>
                <a:latin typeface="Times New Roman" panose="02020603050405020304" pitchFamily="18" charset="0"/>
                <a:cs typeface="Times New Roman" panose="02020603050405020304" pitchFamily="18" charset="0"/>
              </a:rPr>
              <a:t>, </a:t>
            </a:r>
            <a:r>
              <a:rPr lang="en-IN" i="1" cap="none" dirty="0" err="1">
                <a:solidFill>
                  <a:schemeClr val="bg1"/>
                </a:solidFill>
                <a:latin typeface="Times New Roman" panose="02020603050405020304" pitchFamily="18" charset="0"/>
                <a:cs typeface="Times New Roman" panose="02020603050405020304" pitchFamily="18" charset="0"/>
              </a:rPr>
              <a:t>Nirgundi</a:t>
            </a:r>
            <a:r>
              <a:rPr lang="en-IN" i="1" cap="none" dirty="0">
                <a:solidFill>
                  <a:schemeClr val="bg1"/>
                </a:solidFill>
                <a:latin typeface="Times New Roman" panose="02020603050405020304" pitchFamily="18" charset="0"/>
                <a:cs typeface="Times New Roman" panose="02020603050405020304" pitchFamily="18" charset="0"/>
              </a:rPr>
              <a:t>, Jayanti </a:t>
            </a:r>
            <a:r>
              <a:rPr lang="en-IN" cap="none" dirty="0">
                <a:solidFill>
                  <a:schemeClr val="bg1"/>
                </a:solidFill>
                <a:latin typeface="Times New Roman" panose="02020603050405020304" pitchFamily="18" charset="0"/>
                <a:cs typeface="Times New Roman" panose="02020603050405020304" pitchFamily="18" charset="0"/>
              </a:rPr>
              <a:t>or </a:t>
            </a:r>
            <a:r>
              <a:rPr lang="en-IN" i="1" cap="none" dirty="0" err="1">
                <a:solidFill>
                  <a:schemeClr val="bg1"/>
                </a:solidFill>
                <a:latin typeface="Times New Roman" panose="02020603050405020304" pitchFamily="18" charset="0"/>
                <a:cs typeface="Times New Roman" panose="02020603050405020304" pitchFamily="18" charset="0"/>
              </a:rPr>
              <a:t>Chitrak</a:t>
            </a:r>
            <a:r>
              <a:rPr lang="en-IN" i="1" cap="none" dirty="0">
                <a:solidFill>
                  <a:schemeClr val="bg1"/>
                </a:solidFill>
                <a:latin typeface="Times New Roman" panose="02020603050405020304" pitchFamily="18" charset="0"/>
                <a:cs typeface="Times New Roman" panose="02020603050405020304" pitchFamily="18" charset="0"/>
              </a:rPr>
              <a:t> </a:t>
            </a:r>
            <a:r>
              <a:rPr lang="en-IN" i="1" cap="none" dirty="0" err="1">
                <a:solidFill>
                  <a:schemeClr val="bg1"/>
                </a:solidFill>
                <a:latin typeface="Times New Roman" panose="02020603050405020304" pitchFamily="18" charset="0"/>
                <a:cs typeface="Times New Roman" panose="02020603050405020304" pitchFamily="18" charset="0"/>
              </a:rPr>
              <a:t>mula</a:t>
            </a:r>
            <a:r>
              <a:rPr lang="en-IN" i="1" cap="none" dirty="0">
                <a:solidFill>
                  <a:schemeClr val="bg1"/>
                </a:solidFill>
                <a:latin typeface="Times New Roman" panose="02020603050405020304" pitchFamily="18" charset="0"/>
                <a:cs typeface="Times New Roman" panose="02020603050405020304" pitchFamily="18" charset="0"/>
              </a:rPr>
              <a:t> </a:t>
            </a:r>
            <a:r>
              <a:rPr lang="en-IN" cap="none" dirty="0">
                <a:solidFill>
                  <a:schemeClr val="bg1"/>
                </a:solidFill>
                <a:latin typeface="Times New Roman" panose="02020603050405020304" pitchFamily="18" charset="0"/>
                <a:cs typeface="Times New Roman" panose="02020603050405020304" pitchFamily="18" charset="0"/>
              </a:rPr>
              <a:t>decoction and subjected </a:t>
            </a:r>
            <a:r>
              <a:rPr lang="en-IN" b="1" cap="none" dirty="0">
                <a:solidFill>
                  <a:schemeClr val="bg1"/>
                </a:solidFill>
                <a:latin typeface="Times New Roman" panose="02020603050405020304" pitchFamily="18" charset="0"/>
                <a:cs typeface="Times New Roman" panose="02020603050405020304" pitchFamily="18" charset="0"/>
              </a:rPr>
              <a:t>incineration</a:t>
            </a:r>
            <a:r>
              <a:rPr lang="en-IN" cap="none" dirty="0">
                <a:solidFill>
                  <a:schemeClr val="bg1"/>
                </a:solidFill>
                <a:latin typeface="Times New Roman" panose="02020603050405020304" pitchFamily="18" charset="0"/>
                <a:cs typeface="Times New Roman" panose="02020603050405020304" pitchFamily="18" charset="0"/>
              </a:rPr>
              <a:t>.</a:t>
            </a:r>
          </a:p>
          <a:p>
            <a:r>
              <a:rPr lang="en-IN" cap="none" dirty="0">
                <a:solidFill>
                  <a:schemeClr val="bg1"/>
                </a:solidFill>
                <a:latin typeface="Times New Roman" panose="02020603050405020304" pitchFamily="18" charset="0"/>
                <a:cs typeface="Times New Roman" panose="02020603050405020304" pitchFamily="18" charset="0"/>
              </a:rPr>
              <a:t>Final product is usually in the form of </a:t>
            </a:r>
            <a:r>
              <a:rPr lang="en-IN" b="1" i="1" cap="none" dirty="0">
                <a:solidFill>
                  <a:schemeClr val="bg1"/>
                </a:solidFill>
                <a:latin typeface="Times New Roman" panose="02020603050405020304" pitchFamily="18" charset="0"/>
                <a:cs typeface="Times New Roman" panose="02020603050405020304" pitchFamily="18" charset="0"/>
              </a:rPr>
              <a:t>Bhasma</a:t>
            </a:r>
          </a:p>
          <a:p>
            <a:r>
              <a:rPr lang="en-IN" b="1" i="1" cap="none" dirty="0" err="1">
                <a:solidFill>
                  <a:schemeClr val="bg1"/>
                </a:solidFill>
                <a:latin typeface="Times New Roman" panose="02020603050405020304" pitchFamily="18" charset="0"/>
                <a:cs typeface="Times New Roman" panose="02020603050405020304" pitchFamily="18" charset="0"/>
              </a:rPr>
              <a:t>Rasayoga</a:t>
            </a:r>
            <a:r>
              <a:rPr lang="en-IN" b="1" i="1" cap="none" dirty="0">
                <a:solidFill>
                  <a:schemeClr val="bg1"/>
                </a:solidFill>
                <a:latin typeface="Times New Roman" panose="02020603050405020304" pitchFamily="18" charset="0"/>
                <a:cs typeface="Times New Roman" panose="02020603050405020304" pitchFamily="18" charset="0"/>
              </a:rPr>
              <a:t> </a:t>
            </a:r>
            <a:r>
              <a:rPr lang="en-IN" b="1" i="1" cap="none" dirty="0" err="1">
                <a:solidFill>
                  <a:schemeClr val="bg1"/>
                </a:solidFill>
                <a:latin typeface="Times New Roman" panose="02020603050405020304" pitchFamily="18" charset="0"/>
                <a:cs typeface="Times New Roman" panose="02020603050405020304" pitchFamily="18" charset="0"/>
              </a:rPr>
              <a:t>Sagara</a:t>
            </a:r>
            <a:r>
              <a:rPr lang="en-IN" cap="none" dirty="0">
                <a:solidFill>
                  <a:schemeClr val="bg1"/>
                </a:solidFill>
                <a:latin typeface="Times New Roman" panose="02020603050405020304" pitchFamily="18" charset="0"/>
                <a:cs typeface="Times New Roman" panose="02020603050405020304" pitchFamily="18" charset="0"/>
              </a:rPr>
              <a:t> = </a:t>
            </a:r>
            <a:r>
              <a:rPr lang="en-IN" b="1" i="1" cap="none" dirty="0" err="1">
                <a:solidFill>
                  <a:schemeClr val="bg1"/>
                </a:solidFill>
                <a:latin typeface="Times New Roman" panose="02020603050405020304" pitchFamily="18" charset="0"/>
                <a:cs typeface="Times New Roman" panose="02020603050405020304" pitchFamily="18" charset="0"/>
              </a:rPr>
              <a:t>Divya</a:t>
            </a:r>
            <a:r>
              <a:rPr lang="en-IN" b="1" i="1" cap="none" dirty="0">
                <a:solidFill>
                  <a:schemeClr val="bg1"/>
                </a:solidFill>
                <a:latin typeface="Times New Roman" panose="02020603050405020304" pitchFamily="18" charset="0"/>
                <a:cs typeface="Times New Roman" panose="02020603050405020304" pitchFamily="18" charset="0"/>
              </a:rPr>
              <a:t> Jal</a:t>
            </a:r>
            <a:r>
              <a:rPr lang="en-IN" cap="none" dirty="0">
                <a:solidFill>
                  <a:schemeClr val="bg1"/>
                </a:solidFill>
                <a:latin typeface="Times New Roman" panose="02020603050405020304" pitchFamily="18" charset="0"/>
                <a:cs typeface="Times New Roman" panose="02020603050405020304" pitchFamily="18" charset="0"/>
              </a:rPr>
              <a:t> as </a:t>
            </a:r>
            <a:r>
              <a:rPr lang="en-IN" i="1" cap="none" dirty="0">
                <a:solidFill>
                  <a:schemeClr val="bg1"/>
                </a:solidFill>
                <a:latin typeface="Times New Roman" panose="02020603050405020304" pitchFamily="18" charset="0"/>
                <a:cs typeface="Times New Roman" panose="02020603050405020304" pitchFamily="18" charset="0"/>
              </a:rPr>
              <a:t>bhavana </a:t>
            </a:r>
            <a:r>
              <a:rPr lang="en-IN" i="1" cap="none" dirty="0" err="1">
                <a:solidFill>
                  <a:schemeClr val="bg1"/>
                </a:solidFill>
                <a:latin typeface="Times New Roman" panose="02020603050405020304" pitchFamily="18" charset="0"/>
                <a:cs typeface="Times New Roman" panose="02020603050405020304" pitchFamily="18" charset="0"/>
              </a:rPr>
              <a:t>dravya</a:t>
            </a:r>
            <a:r>
              <a:rPr lang="en-IN" i="1" cap="none" dirty="0">
                <a:solidFill>
                  <a:schemeClr val="bg1"/>
                </a:solidFill>
                <a:latin typeface="Times New Roman" panose="02020603050405020304" pitchFamily="18" charset="0"/>
                <a:cs typeface="Times New Roman" panose="02020603050405020304" pitchFamily="18" charset="0"/>
              </a:rPr>
              <a:t> </a:t>
            </a:r>
            <a:r>
              <a:rPr lang="en-IN" cap="none" dirty="0">
                <a:solidFill>
                  <a:schemeClr val="bg1"/>
                </a:solidFill>
                <a:latin typeface="Times New Roman" panose="02020603050405020304" pitchFamily="18" charset="0"/>
                <a:cs typeface="Times New Roman" panose="02020603050405020304" pitchFamily="18" charset="0"/>
              </a:rPr>
              <a:t>to make the </a:t>
            </a:r>
            <a:r>
              <a:rPr lang="en-IN" i="1" cap="none" dirty="0" err="1">
                <a:solidFill>
                  <a:schemeClr val="bg1"/>
                </a:solidFill>
                <a:latin typeface="Times New Roman" panose="02020603050405020304" pitchFamily="18" charset="0"/>
                <a:cs typeface="Times New Roman" panose="02020603050405020304" pitchFamily="18" charset="0"/>
              </a:rPr>
              <a:t>pottali</a:t>
            </a:r>
            <a:r>
              <a:rPr lang="en-IN" i="1" cap="none" dirty="0">
                <a:solidFill>
                  <a:schemeClr val="bg1"/>
                </a:solidFill>
                <a:latin typeface="Times New Roman" panose="02020603050405020304" pitchFamily="18" charset="0"/>
                <a:cs typeface="Times New Roman" panose="02020603050405020304" pitchFamily="18" charset="0"/>
              </a:rPr>
              <a:t> </a:t>
            </a:r>
            <a:r>
              <a:rPr lang="en-IN" cap="none" dirty="0">
                <a:solidFill>
                  <a:schemeClr val="bg1"/>
                </a:solidFill>
                <a:latin typeface="Times New Roman" panose="02020603050405020304" pitchFamily="18" charset="0"/>
                <a:cs typeface="Times New Roman" panose="02020603050405020304" pitchFamily="18" charset="0"/>
              </a:rPr>
              <a:t>very hard and glossy</a:t>
            </a:r>
            <a:r>
              <a:rPr lang="en-IN" i="1" cap="none" dirty="0">
                <a:solidFill>
                  <a:schemeClr val="bg1"/>
                </a:solidFill>
                <a:latin typeface="Times New Roman" panose="02020603050405020304" pitchFamily="18" charset="0"/>
                <a:cs typeface="Times New Roman" panose="02020603050405020304" pitchFamily="18" charset="0"/>
              </a:rPr>
              <a:t>.</a:t>
            </a:r>
          </a:p>
          <a:p>
            <a:r>
              <a:rPr lang="en-IN" b="1" i="1" cap="none" dirty="0">
                <a:solidFill>
                  <a:schemeClr val="bg1"/>
                </a:solidFill>
                <a:latin typeface="Times New Roman" panose="02020603050405020304" pitchFamily="18" charset="0"/>
                <a:cs typeface="Times New Roman" panose="02020603050405020304" pitchFamily="18" charset="0"/>
              </a:rPr>
              <a:t>Siddha Sampradaya = </a:t>
            </a:r>
            <a:r>
              <a:rPr lang="en-IN" i="1" cap="none" dirty="0">
                <a:solidFill>
                  <a:schemeClr val="bg1"/>
                </a:solidFill>
                <a:latin typeface="Times New Roman" panose="02020603050405020304" pitchFamily="18" charset="0"/>
                <a:cs typeface="Times New Roman" panose="02020603050405020304" pitchFamily="18" charset="0"/>
              </a:rPr>
              <a:t>White Portion 0f Krishna-</a:t>
            </a:r>
            <a:r>
              <a:rPr lang="en-IN" i="1" cap="none" dirty="0" err="1">
                <a:solidFill>
                  <a:schemeClr val="bg1"/>
                </a:solidFill>
                <a:latin typeface="Times New Roman" panose="02020603050405020304" pitchFamily="18" charset="0"/>
                <a:cs typeface="Times New Roman" panose="02020603050405020304" pitchFamily="18" charset="0"/>
              </a:rPr>
              <a:t>kukkutanda</a:t>
            </a:r>
            <a:r>
              <a:rPr lang="en-IN" i="1" cap="none" dirty="0">
                <a:solidFill>
                  <a:schemeClr val="bg1"/>
                </a:solidFill>
                <a:latin typeface="Times New Roman" panose="02020603050405020304" pitchFamily="18" charset="0"/>
                <a:cs typeface="Times New Roman" panose="02020603050405020304" pitchFamily="18" charset="0"/>
              </a:rPr>
              <a:t> (</a:t>
            </a:r>
            <a:r>
              <a:rPr lang="en-IN" cap="none" dirty="0">
                <a:solidFill>
                  <a:schemeClr val="bg1"/>
                </a:solidFill>
                <a:latin typeface="Times New Roman" panose="02020603050405020304" pitchFamily="18" charset="0"/>
                <a:cs typeface="Times New Roman" panose="02020603050405020304" pitchFamily="18" charset="0"/>
              </a:rPr>
              <a:t>increase the potency)</a:t>
            </a:r>
          </a:p>
          <a:p>
            <a:r>
              <a:rPr lang="en-IN" b="1" i="1" cap="none" dirty="0">
                <a:solidFill>
                  <a:schemeClr val="bg1"/>
                </a:solidFill>
                <a:latin typeface="Times New Roman" panose="02020603050405020304" pitchFamily="18" charset="0"/>
                <a:cs typeface="Times New Roman" panose="02020603050405020304" pitchFamily="18" charset="0"/>
              </a:rPr>
              <a:t>Type of Puta  = </a:t>
            </a:r>
            <a:r>
              <a:rPr lang="en-IN" cap="none" dirty="0">
                <a:solidFill>
                  <a:schemeClr val="bg1"/>
                </a:solidFill>
                <a:latin typeface="Times New Roman" panose="02020603050405020304" pitchFamily="18" charset="0"/>
                <a:cs typeface="Times New Roman" panose="02020603050405020304" pitchFamily="18" charset="0"/>
              </a:rPr>
              <a:t> from </a:t>
            </a:r>
            <a:r>
              <a:rPr lang="en-IN" b="1" i="1" cap="none" dirty="0" err="1">
                <a:solidFill>
                  <a:schemeClr val="bg1"/>
                </a:solidFill>
                <a:latin typeface="Times New Roman" panose="02020603050405020304" pitchFamily="18" charset="0"/>
                <a:cs typeface="Times New Roman" panose="02020603050405020304" pitchFamily="18" charset="0"/>
              </a:rPr>
              <a:t>Kukkuta</a:t>
            </a:r>
            <a:r>
              <a:rPr lang="en-IN" b="1" i="1" cap="none" dirty="0">
                <a:solidFill>
                  <a:schemeClr val="bg1"/>
                </a:solidFill>
                <a:latin typeface="Times New Roman" panose="02020603050405020304" pitchFamily="18" charset="0"/>
                <a:cs typeface="Times New Roman" panose="02020603050405020304" pitchFamily="18" charset="0"/>
              </a:rPr>
              <a:t> Puta </a:t>
            </a:r>
            <a:r>
              <a:rPr lang="en-IN" cap="none" dirty="0">
                <a:solidFill>
                  <a:schemeClr val="bg1"/>
                </a:solidFill>
                <a:latin typeface="Times New Roman" panose="02020603050405020304" pitchFamily="18" charset="0"/>
                <a:cs typeface="Times New Roman" panose="02020603050405020304" pitchFamily="18" charset="0"/>
              </a:rPr>
              <a:t>to </a:t>
            </a:r>
            <a:r>
              <a:rPr lang="en-IN" b="1" i="1" cap="none" dirty="0" err="1">
                <a:solidFill>
                  <a:schemeClr val="bg1"/>
                </a:solidFill>
                <a:latin typeface="Times New Roman" panose="02020603050405020304" pitchFamily="18" charset="0"/>
                <a:cs typeface="Times New Roman" panose="02020603050405020304" pitchFamily="18" charset="0"/>
              </a:rPr>
              <a:t>Gaja</a:t>
            </a:r>
            <a:r>
              <a:rPr lang="en-IN" b="1" i="1" cap="none" dirty="0">
                <a:solidFill>
                  <a:schemeClr val="bg1"/>
                </a:solidFill>
                <a:latin typeface="Times New Roman" panose="02020603050405020304" pitchFamily="18" charset="0"/>
                <a:cs typeface="Times New Roman" panose="02020603050405020304" pitchFamily="18" charset="0"/>
              </a:rPr>
              <a:t> Puta </a:t>
            </a:r>
          </a:p>
          <a:p>
            <a:r>
              <a:rPr lang="en-IN" b="1" cap="none" dirty="0">
                <a:solidFill>
                  <a:schemeClr val="bg1"/>
                </a:solidFill>
                <a:latin typeface="Times New Roman" panose="02020603050405020304" pitchFamily="18" charset="0"/>
                <a:cs typeface="Times New Roman" panose="02020603050405020304" pitchFamily="18" charset="0"/>
              </a:rPr>
              <a:t>Duration</a:t>
            </a:r>
            <a:r>
              <a:rPr lang="en-IN" cap="none" dirty="0">
                <a:solidFill>
                  <a:schemeClr val="bg1"/>
                </a:solidFill>
                <a:latin typeface="Times New Roman" panose="02020603050405020304" pitchFamily="18" charset="0"/>
                <a:cs typeface="Times New Roman" panose="02020603050405020304" pitchFamily="18" charset="0"/>
              </a:rPr>
              <a:t> = from </a:t>
            </a:r>
            <a:r>
              <a:rPr lang="en-IN" b="1" i="1" cap="none" dirty="0">
                <a:solidFill>
                  <a:schemeClr val="bg1"/>
                </a:solidFill>
                <a:latin typeface="Times New Roman" panose="02020603050405020304" pitchFamily="18" charset="0"/>
                <a:cs typeface="Times New Roman" panose="02020603050405020304" pitchFamily="18" charset="0"/>
              </a:rPr>
              <a:t>One Yama </a:t>
            </a:r>
            <a:r>
              <a:rPr lang="en-IN" cap="none" dirty="0">
                <a:solidFill>
                  <a:schemeClr val="bg1"/>
                </a:solidFill>
                <a:latin typeface="Times New Roman" panose="02020603050405020304" pitchFamily="18" charset="0"/>
                <a:cs typeface="Times New Roman" panose="02020603050405020304" pitchFamily="18" charset="0"/>
              </a:rPr>
              <a:t>(3 hrs.) to </a:t>
            </a:r>
            <a:r>
              <a:rPr lang="en-IN" b="1" i="1" cap="none" dirty="0">
                <a:solidFill>
                  <a:schemeClr val="bg1"/>
                </a:solidFill>
                <a:latin typeface="Times New Roman" panose="02020603050405020304" pitchFamily="18" charset="0"/>
                <a:cs typeface="Times New Roman" panose="02020603050405020304" pitchFamily="18" charset="0"/>
              </a:rPr>
              <a:t>03 days</a:t>
            </a:r>
            <a:r>
              <a:rPr lang="en-IN" cap="none" dirty="0">
                <a:solidFill>
                  <a:schemeClr val="bg1"/>
                </a:solidFill>
                <a:latin typeface="Times New Roman" panose="02020603050405020304" pitchFamily="18" charset="0"/>
                <a:cs typeface="Times New Roman" panose="02020603050405020304" pitchFamily="18" charset="0"/>
              </a:rPr>
              <a:t>  ( nature of the ingredients used as raw material.)</a:t>
            </a:r>
          </a:p>
        </p:txBody>
      </p:sp>
      <p:sp>
        <p:nvSpPr>
          <p:cNvPr id="4" name="Footer Placeholder 3">
            <a:extLst>
              <a:ext uri="{FF2B5EF4-FFF2-40B4-BE49-F238E27FC236}">
                <a16:creationId xmlns:a16="http://schemas.microsoft.com/office/drawing/2014/main" id="{85A40752-D1E7-4ADA-B7CE-6962034A4BD5}"/>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672B46A6-AC15-4D91-B287-105F967EEFFB}"/>
              </a:ext>
            </a:extLst>
          </p:cNvPr>
          <p:cNvSpPr>
            <a:spLocks noGrp="1"/>
          </p:cNvSpPr>
          <p:nvPr>
            <p:ph type="sldNum" sz="quarter" idx="12"/>
          </p:nvPr>
        </p:nvSpPr>
        <p:spPr/>
        <p:txBody>
          <a:bodyPr/>
          <a:lstStyle/>
          <a:p>
            <a:fld id="{A570DE72-5664-454A-8646-44002B425E13}" type="slidenum">
              <a:rPr lang="en-IN" smtClean="0"/>
              <a:t>15</a:t>
            </a:fld>
            <a:endParaRPr lang="en-IN"/>
          </a:p>
        </p:txBody>
      </p:sp>
      <p:pic>
        <p:nvPicPr>
          <p:cNvPr id="10" name="Picture 9">
            <a:extLst>
              <a:ext uri="{FF2B5EF4-FFF2-40B4-BE49-F238E27FC236}">
                <a16:creationId xmlns:a16="http://schemas.microsoft.com/office/drawing/2014/main" id="{81A55555-A6F2-45EC-948A-9F755EF9CA9E}"/>
              </a:ext>
            </a:extLst>
          </p:cNvPr>
          <p:cNvPicPr>
            <a:picLocks noChangeAspect="1"/>
          </p:cNvPicPr>
          <p:nvPr/>
        </p:nvPicPr>
        <p:blipFill rotWithShape="1">
          <a:blip r:embed="rId3">
            <a:extLst>
              <a:ext uri="{28A0092B-C50C-407E-A947-70E740481C1C}">
                <a14:useLocalDpi xmlns:a14="http://schemas.microsoft.com/office/drawing/2010/main" val="0"/>
              </a:ext>
            </a:extLst>
          </a:blip>
          <a:srcRect l="7527" t="56356" r="67204" b="13477"/>
          <a:stretch/>
        </p:blipFill>
        <p:spPr>
          <a:xfrm>
            <a:off x="3829673" y="884060"/>
            <a:ext cx="3829665" cy="15516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367179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3A057-FC17-490D-9740-AA5AEB1B0493}"/>
              </a:ext>
            </a:extLst>
          </p:cNvPr>
          <p:cNvSpPr>
            <a:spLocks noGrp="1"/>
          </p:cNvSpPr>
          <p:nvPr>
            <p:ph type="title"/>
          </p:nvPr>
        </p:nvSpPr>
        <p:spPr>
          <a:xfrm>
            <a:off x="117376" y="452668"/>
            <a:ext cx="7551785" cy="485699"/>
          </a:xfrm>
        </p:spPr>
        <p:style>
          <a:lnRef idx="2">
            <a:schemeClr val="accent2">
              <a:shade val="50000"/>
            </a:schemeClr>
          </a:lnRef>
          <a:fillRef idx="1">
            <a:schemeClr val="accent2"/>
          </a:fillRef>
          <a:effectRef idx="0">
            <a:schemeClr val="accent2"/>
          </a:effectRef>
          <a:fontRef idx="minor">
            <a:schemeClr val="lt1"/>
          </a:fontRef>
        </p:style>
        <p:txBody>
          <a:bodyPr>
            <a:noAutofit/>
          </a:bodyPr>
          <a:lstStyle/>
          <a:p>
            <a:r>
              <a:rPr lang="en-IN" sz="2000" b="1" i="1" dirty="0">
                <a:latin typeface="Times New Roman" panose="02020603050405020304" pitchFamily="18" charset="0"/>
                <a:cs typeface="Times New Roman" panose="02020603050405020304" pitchFamily="18" charset="0"/>
              </a:rPr>
              <a:t>POTTALI KALPA </a:t>
            </a:r>
            <a:r>
              <a:rPr lang="en-IN" sz="2000" b="1" dirty="0">
                <a:latin typeface="Times New Roman" panose="02020603050405020304" pitchFamily="18" charset="0"/>
                <a:cs typeface="Times New Roman" panose="02020603050405020304" pitchFamily="18" charset="0"/>
              </a:rPr>
              <a:t>PREPARED THROUGH </a:t>
            </a:r>
            <a:r>
              <a:rPr lang="en-IN" sz="1800" b="1" dirty="0">
                <a:latin typeface="Times New Roman" panose="02020603050405020304" pitchFamily="18" charset="0"/>
                <a:cs typeface="Times New Roman" panose="02020603050405020304" pitchFamily="18" charset="0"/>
              </a:rPr>
              <a:t> </a:t>
            </a:r>
            <a:r>
              <a:rPr lang="en-IN" sz="2000" b="1" i="1" dirty="0">
                <a:latin typeface="Times New Roman" panose="02020603050405020304" pitchFamily="18" charset="0"/>
                <a:cs typeface="Times New Roman" panose="02020603050405020304" pitchFamily="18" charset="0"/>
              </a:rPr>
              <a:t>PUTAPAKA</a:t>
            </a:r>
            <a:r>
              <a:rPr lang="en-IN" sz="1800" b="1" i="1" dirty="0">
                <a:latin typeface="Times New Roman" panose="02020603050405020304" pitchFamily="18" charset="0"/>
                <a:cs typeface="Times New Roman" panose="02020603050405020304" pitchFamily="18" charset="0"/>
              </a:rPr>
              <a:t> </a:t>
            </a:r>
            <a:r>
              <a:rPr lang="en-IN" sz="2000" b="1" dirty="0">
                <a:latin typeface="Times New Roman" panose="02020603050405020304" pitchFamily="18" charset="0"/>
                <a:cs typeface="Times New Roman" panose="02020603050405020304" pitchFamily="18" charset="0"/>
              </a:rPr>
              <a:t>METHOD</a:t>
            </a:r>
            <a:endParaRPr lang="en-IN" sz="2000" dirty="0"/>
          </a:p>
        </p:txBody>
      </p:sp>
      <p:sp>
        <p:nvSpPr>
          <p:cNvPr id="3" name="Content Placeholder 2">
            <a:extLst>
              <a:ext uri="{FF2B5EF4-FFF2-40B4-BE49-F238E27FC236}">
                <a16:creationId xmlns:a16="http://schemas.microsoft.com/office/drawing/2014/main" id="{0C41B25A-8B49-42D6-B551-DB21E5B97D13}"/>
              </a:ext>
            </a:extLst>
          </p:cNvPr>
          <p:cNvSpPr>
            <a:spLocks noGrp="1"/>
          </p:cNvSpPr>
          <p:nvPr>
            <p:ph idx="1"/>
          </p:nvPr>
        </p:nvSpPr>
        <p:spPr>
          <a:xfrm>
            <a:off x="540161" y="1961151"/>
            <a:ext cx="7334865" cy="4444181"/>
          </a:xfrm>
        </p:spPr>
        <p:style>
          <a:lnRef idx="2">
            <a:schemeClr val="accent3">
              <a:shade val="50000"/>
            </a:schemeClr>
          </a:lnRef>
          <a:fillRef idx="1">
            <a:schemeClr val="accent3"/>
          </a:fillRef>
          <a:effectRef idx="0">
            <a:schemeClr val="accent3"/>
          </a:effectRef>
          <a:fontRef idx="minor">
            <a:schemeClr val="lt1"/>
          </a:fontRef>
        </p:style>
        <p:txBody>
          <a:bodyPr>
            <a:noAutofit/>
          </a:bodyPr>
          <a:lstStyle/>
          <a:p>
            <a:pPr indent="0">
              <a:lnSpc>
                <a:spcPct val="120000"/>
              </a:lnSpc>
              <a:spcBef>
                <a:spcPts val="0"/>
              </a:spcBef>
              <a:buNone/>
            </a:pPr>
            <a:r>
              <a:rPr lang="en-IN" sz="1100" b="1" dirty="0">
                <a:solidFill>
                  <a:srgbClr val="C00000"/>
                </a:solidFill>
                <a:latin typeface="Times New Roman" panose="02020603050405020304" pitchFamily="18" charset="0"/>
                <a:cs typeface="Times New Roman" panose="02020603050405020304" pitchFamily="18" charset="0"/>
              </a:rPr>
              <a:t>S. No.	POTTALI KALPA </a:t>
            </a:r>
            <a:r>
              <a:rPr lang="en-IN" sz="1100" dirty="0">
                <a:solidFill>
                  <a:srgbClr val="C00000"/>
                </a:solidFill>
                <a:latin typeface="Times New Roman" panose="02020603050405020304" pitchFamily="18" charset="0"/>
                <a:cs typeface="Times New Roman" panose="02020603050405020304" pitchFamily="18" charset="0"/>
              </a:rPr>
              <a:t>			</a:t>
            </a:r>
            <a:r>
              <a:rPr lang="en-IN" sz="1100" b="1" dirty="0">
                <a:solidFill>
                  <a:srgbClr val="C00000"/>
                </a:solidFill>
                <a:latin typeface="Times New Roman" panose="02020603050405020304" pitchFamily="18" charset="0"/>
                <a:cs typeface="Times New Roman" panose="02020603050405020304" pitchFamily="18" charset="0"/>
              </a:rPr>
              <a:t>REFERENCE </a:t>
            </a:r>
            <a:r>
              <a:rPr lang="en-IN" sz="1100" dirty="0">
                <a:solidFill>
                  <a:srgbClr val="C00000"/>
                </a:solidFill>
                <a:latin typeface="Times New Roman" panose="02020603050405020304" pitchFamily="18" charset="0"/>
                <a:cs typeface="Times New Roman" panose="02020603050405020304" pitchFamily="18" charset="0"/>
              </a:rPr>
              <a:t>				</a:t>
            </a:r>
            <a:r>
              <a:rPr lang="en-IN" sz="1100" b="1" dirty="0">
                <a:solidFill>
                  <a:srgbClr val="C00000"/>
                </a:solidFill>
                <a:latin typeface="Times New Roman" panose="02020603050405020304" pitchFamily="18" charset="0"/>
                <a:cs typeface="Times New Roman" panose="02020603050405020304" pitchFamily="18" charset="0"/>
              </a:rPr>
              <a:t>PERIOD </a:t>
            </a:r>
          </a:p>
          <a:p>
            <a:pPr indent="0">
              <a:lnSpc>
                <a:spcPct val="120000"/>
              </a:lnSpc>
              <a:spcBef>
                <a:spcPts val="0"/>
              </a:spcBef>
              <a:buNone/>
            </a:pPr>
            <a:r>
              <a:rPr lang="en-IN" sz="1100" dirty="0">
                <a:solidFill>
                  <a:srgbClr val="FF0000"/>
                </a:solidFill>
                <a:latin typeface="Times New Roman" panose="02020603050405020304" pitchFamily="18" charset="0"/>
                <a:cs typeface="Times New Roman" panose="02020603050405020304" pitchFamily="18" charset="0"/>
              </a:rPr>
              <a:t>	</a:t>
            </a:r>
          </a:p>
          <a:p>
            <a:pPr marL="557213" indent="-385763">
              <a:lnSpc>
                <a:spcPct val="120000"/>
              </a:lnSpc>
              <a:spcBef>
                <a:spcPts val="0"/>
              </a:spcBef>
              <a:buAutoNum type="arabicPeriod"/>
            </a:pPr>
            <a:r>
              <a:rPr lang="sv-SE" sz="1100" b="1" dirty="0">
                <a:solidFill>
                  <a:schemeClr val="bg1"/>
                </a:solidFill>
                <a:latin typeface="Times New Roman" panose="02020603050405020304" pitchFamily="18" charset="0"/>
                <a:cs typeface="Times New Roman" panose="02020603050405020304" pitchFamily="18" charset="0"/>
              </a:rPr>
              <a:t>Ratnagarbha Pottali 				Rasa Ratnakara 			12 th Cent.</a:t>
            </a:r>
          </a:p>
          <a:p>
            <a:pPr marL="557213" indent="-385763">
              <a:lnSpc>
                <a:spcPct val="120000"/>
              </a:lnSpc>
              <a:spcBef>
                <a:spcPts val="0"/>
              </a:spcBef>
              <a:buAutoNum type="arabicPeriod"/>
            </a:pPr>
            <a:r>
              <a:rPr lang="en-IN" sz="1100" b="1" dirty="0" err="1">
                <a:solidFill>
                  <a:schemeClr val="bg1"/>
                </a:solidFill>
                <a:latin typeface="Times New Roman" panose="02020603050405020304" pitchFamily="18" charset="0"/>
                <a:cs typeface="Times New Roman" panose="02020603050405020304" pitchFamily="18" charset="0"/>
              </a:rPr>
              <a:t>Sankhagarbha</a:t>
            </a:r>
            <a:r>
              <a:rPr lang="en-IN" sz="1100" b="1" dirty="0">
                <a:solidFill>
                  <a:schemeClr val="bg1"/>
                </a:solidFill>
                <a:latin typeface="Times New Roman" panose="02020603050405020304" pitchFamily="18" charset="0"/>
                <a:cs typeface="Times New Roman" panose="02020603050405020304" pitchFamily="18" charset="0"/>
              </a:rPr>
              <a:t> </a:t>
            </a:r>
            <a:r>
              <a:rPr lang="en-IN" sz="1100" b="1" dirty="0" err="1">
                <a:solidFill>
                  <a:schemeClr val="bg1"/>
                </a:solidFill>
                <a:latin typeface="Times New Roman" panose="02020603050405020304" pitchFamily="18" charset="0"/>
                <a:cs typeface="Times New Roman" panose="02020603050405020304" pitchFamily="18" charset="0"/>
              </a:rPr>
              <a:t>Pottali</a:t>
            </a:r>
            <a:r>
              <a:rPr lang="en-IN" sz="1100" b="1" dirty="0">
                <a:solidFill>
                  <a:schemeClr val="bg1"/>
                </a:solidFill>
                <a:latin typeface="Times New Roman" panose="02020603050405020304" pitchFamily="18" charset="0"/>
                <a:cs typeface="Times New Roman" panose="02020603050405020304" pitchFamily="18" charset="0"/>
              </a:rPr>
              <a:t> 			Rasa </a:t>
            </a:r>
            <a:r>
              <a:rPr lang="en-IN" sz="1100" b="1" dirty="0" err="1">
                <a:solidFill>
                  <a:schemeClr val="bg1"/>
                </a:solidFill>
                <a:latin typeface="Times New Roman" panose="02020603050405020304" pitchFamily="18" charset="0"/>
                <a:cs typeface="Times New Roman" panose="02020603050405020304" pitchFamily="18" charset="0"/>
              </a:rPr>
              <a:t>Ratnakara</a:t>
            </a:r>
            <a:r>
              <a:rPr lang="en-IN" sz="1100" b="1" dirty="0">
                <a:solidFill>
                  <a:schemeClr val="bg1"/>
                </a:solidFill>
                <a:latin typeface="Times New Roman" panose="02020603050405020304" pitchFamily="18" charset="0"/>
                <a:cs typeface="Times New Roman" panose="02020603050405020304" pitchFamily="18" charset="0"/>
              </a:rPr>
              <a:t> 			12 </a:t>
            </a:r>
            <a:r>
              <a:rPr lang="en-IN" sz="1100" b="1" dirty="0" err="1">
                <a:solidFill>
                  <a:schemeClr val="bg1"/>
                </a:solidFill>
                <a:latin typeface="Times New Roman" panose="02020603050405020304" pitchFamily="18" charset="0"/>
                <a:cs typeface="Times New Roman" panose="02020603050405020304" pitchFamily="18" charset="0"/>
              </a:rPr>
              <a:t>th</a:t>
            </a:r>
            <a:r>
              <a:rPr lang="en-IN" sz="1100" b="1" dirty="0">
                <a:solidFill>
                  <a:schemeClr val="bg1"/>
                </a:solidFill>
                <a:latin typeface="Times New Roman" panose="02020603050405020304" pitchFamily="18" charset="0"/>
                <a:cs typeface="Times New Roman" panose="02020603050405020304" pitchFamily="18" charset="0"/>
              </a:rPr>
              <a:t> Cent. </a:t>
            </a:r>
          </a:p>
          <a:p>
            <a:pPr marL="557213" indent="-385763">
              <a:lnSpc>
                <a:spcPct val="120000"/>
              </a:lnSpc>
              <a:spcBef>
                <a:spcPts val="0"/>
              </a:spcBef>
              <a:buAutoNum type="arabicPeriod"/>
            </a:pPr>
            <a:r>
              <a:rPr lang="en-IN" sz="1100" b="1" dirty="0" err="1">
                <a:solidFill>
                  <a:schemeClr val="bg1"/>
                </a:solidFill>
                <a:latin typeface="Times New Roman" panose="02020603050405020304" pitchFamily="18" charset="0"/>
                <a:cs typeface="Times New Roman" panose="02020603050405020304" pitchFamily="18" charset="0"/>
              </a:rPr>
              <a:t>Taaragarbha</a:t>
            </a:r>
            <a:r>
              <a:rPr lang="en-IN" sz="1100" b="1" dirty="0">
                <a:solidFill>
                  <a:schemeClr val="bg1"/>
                </a:solidFill>
                <a:latin typeface="Times New Roman" panose="02020603050405020304" pitchFamily="18" charset="0"/>
                <a:cs typeface="Times New Roman" panose="02020603050405020304" pitchFamily="18" charset="0"/>
              </a:rPr>
              <a:t> </a:t>
            </a:r>
            <a:r>
              <a:rPr lang="en-IN" sz="1100" b="1" dirty="0" err="1">
                <a:solidFill>
                  <a:schemeClr val="bg1"/>
                </a:solidFill>
                <a:latin typeface="Times New Roman" panose="02020603050405020304" pitchFamily="18" charset="0"/>
                <a:cs typeface="Times New Roman" panose="02020603050405020304" pitchFamily="18" charset="0"/>
              </a:rPr>
              <a:t>Pottali</a:t>
            </a:r>
            <a:r>
              <a:rPr lang="en-IN" sz="1100" b="1" dirty="0">
                <a:solidFill>
                  <a:schemeClr val="bg1"/>
                </a:solidFill>
                <a:latin typeface="Times New Roman" panose="02020603050405020304" pitchFamily="18" charset="0"/>
                <a:cs typeface="Times New Roman" panose="02020603050405020304" pitchFamily="18" charset="0"/>
              </a:rPr>
              <a:t> (</a:t>
            </a:r>
            <a:r>
              <a:rPr lang="en-IN" sz="1100" b="1" dirty="0" err="1">
                <a:solidFill>
                  <a:schemeClr val="bg1"/>
                </a:solidFill>
                <a:latin typeface="Times New Roman" panose="02020603050405020304" pitchFamily="18" charset="0"/>
                <a:cs typeface="Times New Roman" panose="02020603050405020304" pitchFamily="18" charset="0"/>
              </a:rPr>
              <a:t>vartika</a:t>
            </a:r>
            <a:r>
              <a:rPr lang="en-IN" sz="1100" b="1" dirty="0">
                <a:solidFill>
                  <a:schemeClr val="bg1"/>
                </a:solidFill>
                <a:latin typeface="Times New Roman" panose="02020603050405020304" pitchFamily="18" charset="0"/>
                <a:cs typeface="Times New Roman" panose="02020603050405020304" pitchFamily="18" charset="0"/>
              </a:rPr>
              <a:t>) 		</a:t>
            </a:r>
            <a:r>
              <a:rPr lang="en-IN" sz="1100" b="1" dirty="0" err="1">
                <a:solidFill>
                  <a:schemeClr val="bg1"/>
                </a:solidFill>
                <a:latin typeface="Times New Roman" panose="02020603050405020304" pitchFamily="18" charset="0"/>
                <a:cs typeface="Times New Roman" panose="02020603050405020304" pitchFamily="18" charset="0"/>
              </a:rPr>
              <a:t>Rasendra</a:t>
            </a:r>
            <a:r>
              <a:rPr lang="en-IN" sz="1100" b="1" dirty="0">
                <a:solidFill>
                  <a:schemeClr val="bg1"/>
                </a:solidFill>
                <a:latin typeface="Times New Roman" panose="02020603050405020304" pitchFamily="18" charset="0"/>
                <a:cs typeface="Times New Roman" panose="02020603050405020304" pitchFamily="18" charset="0"/>
              </a:rPr>
              <a:t> </a:t>
            </a:r>
            <a:r>
              <a:rPr lang="en-IN" sz="1100" b="1" dirty="0" err="1">
                <a:solidFill>
                  <a:schemeClr val="bg1"/>
                </a:solidFill>
                <a:latin typeface="Times New Roman" panose="02020603050405020304" pitchFamily="18" charset="0"/>
                <a:cs typeface="Times New Roman" panose="02020603050405020304" pitchFamily="18" charset="0"/>
              </a:rPr>
              <a:t>Sangraha</a:t>
            </a:r>
            <a:r>
              <a:rPr lang="en-IN" sz="1100" b="1" dirty="0">
                <a:solidFill>
                  <a:schemeClr val="bg1"/>
                </a:solidFill>
                <a:latin typeface="Times New Roman" panose="02020603050405020304" pitchFamily="18" charset="0"/>
                <a:cs typeface="Times New Roman" panose="02020603050405020304" pitchFamily="18" charset="0"/>
              </a:rPr>
              <a:t> 			13 </a:t>
            </a:r>
            <a:r>
              <a:rPr lang="en-IN" sz="1100" b="1" dirty="0" err="1">
                <a:solidFill>
                  <a:schemeClr val="bg1"/>
                </a:solidFill>
                <a:latin typeface="Times New Roman" panose="02020603050405020304" pitchFamily="18" charset="0"/>
                <a:cs typeface="Times New Roman" panose="02020603050405020304" pitchFamily="18" charset="0"/>
              </a:rPr>
              <a:t>th</a:t>
            </a:r>
            <a:r>
              <a:rPr lang="en-IN" sz="1100" b="1" dirty="0">
                <a:solidFill>
                  <a:schemeClr val="bg1"/>
                </a:solidFill>
                <a:latin typeface="Times New Roman" panose="02020603050405020304" pitchFamily="18" charset="0"/>
                <a:cs typeface="Times New Roman" panose="02020603050405020304" pitchFamily="18" charset="0"/>
              </a:rPr>
              <a:t> Cent.</a:t>
            </a:r>
          </a:p>
          <a:p>
            <a:pPr marL="557213" indent="-385763">
              <a:lnSpc>
                <a:spcPct val="120000"/>
              </a:lnSpc>
              <a:spcBef>
                <a:spcPts val="0"/>
              </a:spcBef>
              <a:buAutoNum type="arabicPeriod"/>
            </a:pPr>
            <a:r>
              <a:rPr lang="en-IN" sz="1100" b="1" dirty="0" err="1">
                <a:solidFill>
                  <a:schemeClr val="bg1"/>
                </a:solidFill>
                <a:latin typeface="Times New Roman" panose="02020603050405020304" pitchFamily="18" charset="0"/>
                <a:cs typeface="Times New Roman" panose="02020603050405020304" pitchFamily="18" charset="0"/>
              </a:rPr>
              <a:t>Lokeshwera</a:t>
            </a:r>
            <a:r>
              <a:rPr lang="en-IN" sz="1100" b="1" dirty="0">
                <a:solidFill>
                  <a:schemeClr val="bg1"/>
                </a:solidFill>
                <a:latin typeface="Times New Roman" panose="02020603050405020304" pitchFamily="18" charset="0"/>
                <a:cs typeface="Times New Roman" panose="02020603050405020304" pitchFamily="18" charset="0"/>
              </a:rPr>
              <a:t> </a:t>
            </a:r>
            <a:r>
              <a:rPr lang="en-IN" sz="1100" b="1" dirty="0" err="1">
                <a:solidFill>
                  <a:schemeClr val="bg1"/>
                </a:solidFill>
                <a:latin typeface="Times New Roman" panose="02020603050405020304" pitchFamily="18" charset="0"/>
                <a:cs typeface="Times New Roman" panose="02020603050405020304" pitchFamily="18" charset="0"/>
              </a:rPr>
              <a:t>Pottali</a:t>
            </a:r>
            <a:r>
              <a:rPr lang="en-IN" sz="1100" b="1" dirty="0">
                <a:solidFill>
                  <a:schemeClr val="bg1"/>
                </a:solidFill>
                <a:latin typeface="Times New Roman" panose="02020603050405020304" pitchFamily="18" charset="0"/>
                <a:cs typeface="Times New Roman" panose="02020603050405020304" pitchFamily="18" charset="0"/>
              </a:rPr>
              <a:t> 				</a:t>
            </a:r>
            <a:r>
              <a:rPr lang="en-IN" sz="1100" b="1" dirty="0" err="1">
                <a:solidFill>
                  <a:schemeClr val="bg1"/>
                </a:solidFill>
                <a:latin typeface="Times New Roman" panose="02020603050405020304" pitchFamily="18" charset="0"/>
                <a:cs typeface="Times New Roman" panose="02020603050405020304" pitchFamily="18" charset="0"/>
              </a:rPr>
              <a:t>Rasendra</a:t>
            </a:r>
            <a:r>
              <a:rPr lang="en-IN" sz="1100" b="1" dirty="0">
                <a:solidFill>
                  <a:schemeClr val="bg1"/>
                </a:solidFill>
                <a:latin typeface="Times New Roman" panose="02020603050405020304" pitchFamily="18" charset="0"/>
                <a:cs typeface="Times New Roman" panose="02020603050405020304" pitchFamily="18" charset="0"/>
              </a:rPr>
              <a:t> </a:t>
            </a:r>
            <a:r>
              <a:rPr lang="en-IN" sz="1100" b="1" dirty="0" err="1">
                <a:solidFill>
                  <a:schemeClr val="bg1"/>
                </a:solidFill>
                <a:latin typeface="Times New Roman" panose="02020603050405020304" pitchFamily="18" charset="0"/>
                <a:cs typeface="Times New Roman" panose="02020603050405020304" pitchFamily="18" charset="0"/>
              </a:rPr>
              <a:t>Sangraha</a:t>
            </a:r>
            <a:r>
              <a:rPr lang="en-IN" sz="1100" b="1" dirty="0">
                <a:solidFill>
                  <a:schemeClr val="bg1"/>
                </a:solidFill>
                <a:latin typeface="Times New Roman" panose="02020603050405020304" pitchFamily="18" charset="0"/>
                <a:cs typeface="Times New Roman" panose="02020603050405020304" pitchFamily="18" charset="0"/>
              </a:rPr>
              <a:t> 			13 </a:t>
            </a:r>
            <a:r>
              <a:rPr lang="en-IN" sz="1100" b="1" dirty="0" err="1">
                <a:solidFill>
                  <a:schemeClr val="bg1"/>
                </a:solidFill>
                <a:latin typeface="Times New Roman" panose="02020603050405020304" pitchFamily="18" charset="0"/>
                <a:cs typeface="Times New Roman" panose="02020603050405020304" pitchFamily="18" charset="0"/>
              </a:rPr>
              <a:t>th</a:t>
            </a:r>
            <a:r>
              <a:rPr lang="en-IN" sz="1100" b="1" dirty="0">
                <a:solidFill>
                  <a:schemeClr val="bg1"/>
                </a:solidFill>
                <a:latin typeface="Times New Roman" panose="02020603050405020304" pitchFamily="18" charset="0"/>
                <a:cs typeface="Times New Roman" panose="02020603050405020304" pitchFamily="18" charset="0"/>
              </a:rPr>
              <a:t> Cent.</a:t>
            </a:r>
          </a:p>
          <a:p>
            <a:pPr marL="557213" indent="-385763">
              <a:lnSpc>
                <a:spcPct val="120000"/>
              </a:lnSpc>
              <a:spcBef>
                <a:spcPts val="0"/>
              </a:spcBef>
              <a:buAutoNum type="arabicPeriod"/>
            </a:pPr>
            <a:r>
              <a:rPr lang="fi-FI" sz="1100" b="1" dirty="0">
                <a:solidFill>
                  <a:schemeClr val="bg1"/>
                </a:solidFill>
                <a:latin typeface="Times New Roman" panose="02020603050405020304" pitchFamily="18" charset="0"/>
                <a:cs typeface="Times New Roman" panose="02020603050405020304" pitchFamily="18" charset="0"/>
              </a:rPr>
              <a:t>Grahani kapharda Pottali 			Rasendra Sangraha 			13 th Cent.</a:t>
            </a:r>
            <a:endParaRPr lang="en-IN" sz="1100" b="1" dirty="0">
              <a:solidFill>
                <a:schemeClr val="bg1"/>
              </a:solidFill>
              <a:latin typeface="Times New Roman" panose="02020603050405020304" pitchFamily="18" charset="0"/>
              <a:cs typeface="Times New Roman" panose="02020603050405020304" pitchFamily="18" charset="0"/>
            </a:endParaRPr>
          </a:p>
          <a:p>
            <a:pPr marL="557213" indent="-385763">
              <a:lnSpc>
                <a:spcPct val="120000"/>
              </a:lnSpc>
              <a:spcBef>
                <a:spcPts val="0"/>
              </a:spcBef>
              <a:buAutoNum type="arabicPeriod"/>
            </a:pPr>
            <a:r>
              <a:rPr lang="fi-FI" sz="1100" b="1" dirty="0">
                <a:solidFill>
                  <a:schemeClr val="bg1"/>
                </a:solidFill>
                <a:latin typeface="Times New Roman" panose="02020603050405020304" pitchFamily="18" charset="0"/>
                <a:cs typeface="Times New Roman" panose="02020603050405020304" pitchFamily="18" charset="0"/>
              </a:rPr>
              <a:t>Mrigaanka Pottali 				Rasa Prakaasa Sudhakara 		13 th Cent.</a:t>
            </a:r>
            <a:r>
              <a:rPr lang="en-IN" sz="1100" b="1" dirty="0">
                <a:solidFill>
                  <a:schemeClr val="bg1"/>
                </a:solidFill>
                <a:latin typeface="Times New Roman" panose="02020603050405020304" pitchFamily="18" charset="0"/>
                <a:cs typeface="Times New Roman" panose="02020603050405020304" pitchFamily="18" charset="0"/>
              </a:rPr>
              <a:t> </a:t>
            </a:r>
          </a:p>
          <a:p>
            <a:pPr marL="557213" indent="-385763">
              <a:lnSpc>
                <a:spcPct val="120000"/>
              </a:lnSpc>
              <a:spcBef>
                <a:spcPts val="0"/>
              </a:spcBef>
              <a:buAutoNum type="arabicPeriod"/>
            </a:pPr>
            <a:r>
              <a:rPr lang="fi-FI" sz="1100" b="1" dirty="0">
                <a:solidFill>
                  <a:schemeClr val="bg1"/>
                </a:solidFill>
                <a:latin typeface="Times New Roman" panose="02020603050405020304" pitchFamily="18" charset="0"/>
                <a:cs typeface="Times New Roman" panose="02020603050405020304" pitchFamily="18" charset="0"/>
              </a:rPr>
              <a:t>Raja Mrigaanka Pottali 			Rasa Prakaasa Sudhakara 		13 th Cent.</a:t>
            </a:r>
            <a:r>
              <a:rPr lang="en-IN" sz="1100" b="1" dirty="0">
                <a:solidFill>
                  <a:schemeClr val="bg1"/>
                </a:solidFill>
                <a:latin typeface="Times New Roman" panose="02020603050405020304" pitchFamily="18" charset="0"/>
                <a:cs typeface="Times New Roman" panose="02020603050405020304" pitchFamily="18" charset="0"/>
              </a:rPr>
              <a:t> </a:t>
            </a:r>
          </a:p>
          <a:p>
            <a:pPr marL="557213" indent="-385763">
              <a:lnSpc>
                <a:spcPct val="120000"/>
              </a:lnSpc>
              <a:spcBef>
                <a:spcPts val="0"/>
              </a:spcBef>
              <a:buAutoNum type="arabicPeriod"/>
            </a:pPr>
            <a:r>
              <a:rPr lang="en-IN" sz="1100" b="1" dirty="0" err="1">
                <a:solidFill>
                  <a:schemeClr val="bg1"/>
                </a:solidFill>
                <a:latin typeface="Times New Roman" panose="02020603050405020304" pitchFamily="18" charset="0"/>
                <a:cs typeface="Times New Roman" panose="02020603050405020304" pitchFamily="18" charset="0"/>
              </a:rPr>
              <a:t>Hemagarbha</a:t>
            </a:r>
            <a:r>
              <a:rPr lang="en-IN" sz="1100" b="1" dirty="0">
                <a:solidFill>
                  <a:schemeClr val="bg1"/>
                </a:solidFill>
                <a:latin typeface="Times New Roman" panose="02020603050405020304" pitchFamily="18" charset="0"/>
                <a:cs typeface="Times New Roman" panose="02020603050405020304" pitchFamily="18" charset="0"/>
              </a:rPr>
              <a:t> Pottali-1 (</a:t>
            </a:r>
            <a:r>
              <a:rPr lang="en-IN" sz="1100" b="1" dirty="0" err="1">
                <a:solidFill>
                  <a:schemeClr val="bg1"/>
                </a:solidFill>
                <a:latin typeface="Times New Roman" panose="02020603050405020304" pitchFamily="18" charset="0"/>
                <a:cs typeface="Times New Roman" panose="02020603050405020304" pitchFamily="18" charset="0"/>
              </a:rPr>
              <a:t>Bhudara</a:t>
            </a:r>
            <a:r>
              <a:rPr lang="en-IN" sz="1100" b="1" dirty="0">
                <a:solidFill>
                  <a:schemeClr val="bg1"/>
                </a:solidFill>
                <a:latin typeface="Times New Roman" panose="02020603050405020304" pitchFamily="18" charset="0"/>
                <a:cs typeface="Times New Roman" panose="02020603050405020304" pitchFamily="18" charset="0"/>
              </a:rPr>
              <a:t>)		Rasa </a:t>
            </a:r>
            <a:r>
              <a:rPr lang="en-IN" sz="1100" b="1" dirty="0" err="1">
                <a:solidFill>
                  <a:schemeClr val="bg1"/>
                </a:solidFill>
                <a:latin typeface="Times New Roman" panose="02020603050405020304" pitchFamily="18" charset="0"/>
                <a:cs typeface="Times New Roman" panose="02020603050405020304" pitchFamily="18" charset="0"/>
              </a:rPr>
              <a:t>Prakaasa</a:t>
            </a:r>
            <a:r>
              <a:rPr lang="en-IN" sz="1100" b="1" dirty="0">
                <a:solidFill>
                  <a:schemeClr val="bg1"/>
                </a:solidFill>
                <a:latin typeface="Times New Roman" panose="02020603050405020304" pitchFamily="18" charset="0"/>
                <a:cs typeface="Times New Roman" panose="02020603050405020304" pitchFamily="18" charset="0"/>
              </a:rPr>
              <a:t> </a:t>
            </a:r>
            <a:r>
              <a:rPr lang="en-IN" sz="1100" b="1" dirty="0" err="1">
                <a:solidFill>
                  <a:schemeClr val="bg1"/>
                </a:solidFill>
                <a:latin typeface="Times New Roman" panose="02020603050405020304" pitchFamily="18" charset="0"/>
                <a:cs typeface="Times New Roman" panose="02020603050405020304" pitchFamily="18" charset="0"/>
              </a:rPr>
              <a:t>Sudhakara</a:t>
            </a:r>
            <a:r>
              <a:rPr lang="en-IN" sz="1100" b="1" dirty="0">
                <a:solidFill>
                  <a:schemeClr val="bg1"/>
                </a:solidFill>
                <a:latin typeface="Times New Roman" panose="02020603050405020304" pitchFamily="18" charset="0"/>
                <a:cs typeface="Times New Roman" panose="02020603050405020304" pitchFamily="18" charset="0"/>
              </a:rPr>
              <a:t> 		13 </a:t>
            </a:r>
            <a:r>
              <a:rPr lang="en-IN" sz="1100" b="1" dirty="0" err="1">
                <a:solidFill>
                  <a:schemeClr val="bg1"/>
                </a:solidFill>
                <a:latin typeface="Times New Roman" panose="02020603050405020304" pitchFamily="18" charset="0"/>
                <a:cs typeface="Times New Roman" panose="02020603050405020304" pitchFamily="18" charset="0"/>
              </a:rPr>
              <a:t>th</a:t>
            </a:r>
            <a:r>
              <a:rPr lang="en-IN" sz="1100" b="1" dirty="0">
                <a:solidFill>
                  <a:schemeClr val="bg1"/>
                </a:solidFill>
                <a:latin typeface="Times New Roman" panose="02020603050405020304" pitchFamily="18" charset="0"/>
                <a:cs typeface="Times New Roman" panose="02020603050405020304" pitchFamily="18" charset="0"/>
              </a:rPr>
              <a:t> Cent.</a:t>
            </a:r>
          </a:p>
          <a:p>
            <a:pPr marL="557213" indent="-385763">
              <a:lnSpc>
                <a:spcPct val="120000"/>
              </a:lnSpc>
              <a:spcBef>
                <a:spcPts val="0"/>
              </a:spcBef>
              <a:buAutoNum type="arabicPeriod"/>
            </a:pPr>
            <a:r>
              <a:rPr lang="en-IN" sz="1100" b="1" dirty="0" err="1">
                <a:solidFill>
                  <a:schemeClr val="bg1"/>
                </a:solidFill>
                <a:latin typeface="Times New Roman" panose="02020603050405020304" pitchFamily="18" charset="0"/>
                <a:cs typeface="Times New Roman" panose="02020603050405020304" pitchFamily="18" charset="0"/>
              </a:rPr>
              <a:t>Hemagarbha</a:t>
            </a:r>
            <a:r>
              <a:rPr lang="en-IN" sz="1100" b="1" dirty="0">
                <a:solidFill>
                  <a:schemeClr val="bg1"/>
                </a:solidFill>
                <a:latin typeface="Times New Roman" panose="02020603050405020304" pitchFamily="18" charset="0"/>
                <a:cs typeface="Times New Roman" panose="02020603050405020304" pitchFamily="18" charset="0"/>
              </a:rPr>
              <a:t> Pottali-2 (</a:t>
            </a:r>
            <a:r>
              <a:rPr lang="en-IN" sz="1100" b="1" dirty="0" err="1">
                <a:solidFill>
                  <a:schemeClr val="bg1"/>
                </a:solidFill>
                <a:latin typeface="Times New Roman" panose="02020603050405020304" pitchFamily="18" charset="0"/>
                <a:cs typeface="Times New Roman" panose="02020603050405020304" pitchFamily="18" charset="0"/>
              </a:rPr>
              <a:t>Gaja</a:t>
            </a:r>
            <a:r>
              <a:rPr lang="en-IN" sz="1100" b="1" dirty="0">
                <a:solidFill>
                  <a:schemeClr val="bg1"/>
                </a:solidFill>
                <a:latin typeface="Times New Roman" panose="02020603050405020304" pitchFamily="18" charset="0"/>
                <a:cs typeface="Times New Roman" panose="02020603050405020304" pitchFamily="18" charset="0"/>
              </a:rPr>
              <a:t> Puta)		Rasa </a:t>
            </a:r>
            <a:r>
              <a:rPr lang="en-IN" sz="1100" b="1" dirty="0" err="1">
                <a:solidFill>
                  <a:schemeClr val="bg1"/>
                </a:solidFill>
                <a:latin typeface="Times New Roman" panose="02020603050405020304" pitchFamily="18" charset="0"/>
                <a:cs typeface="Times New Roman" panose="02020603050405020304" pitchFamily="18" charset="0"/>
              </a:rPr>
              <a:t>Prakaasa</a:t>
            </a:r>
            <a:r>
              <a:rPr lang="en-IN" sz="1100" b="1" dirty="0">
                <a:solidFill>
                  <a:schemeClr val="bg1"/>
                </a:solidFill>
                <a:latin typeface="Times New Roman" panose="02020603050405020304" pitchFamily="18" charset="0"/>
                <a:cs typeface="Times New Roman" panose="02020603050405020304" pitchFamily="18" charset="0"/>
              </a:rPr>
              <a:t> </a:t>
            </a:r>
            <a:r>
              <a:rPr lang="en-IN" sz="1100" b="1" dirty="0" err="1">
                <a:solidFill>
                  <a:schemeClr val="bg1"/>
                </a:solidFill>
                <a:latin typeface="Times New Roman" panose="02020603050405020304" pitchFamily="18" charset="0"/>
                <a:cs typeface="Times New Roman" panose="02020603050405020304" pitchFamily="18" charset="0"/>
              </a:rPr>
              <a:t>Sudhakara</a:t>
            </a:r>
            <a:r>
              <a:rPr lang="en-IN" sz="1100" b="1" dirty="0">
                <a:solidFill>
                  <a:schemeClr val="bg1"/>
                </a:solidFill>
                <a:latin typeface="Times New Roman" panose="02020603050405020304" pitchFamily="18" charset="0"/>
                <a:cs typeface="Times New Roman" panose="02020603050405020304" pitchFamily="18" charset="0"/>
              </a:rPr>
              <a:t> 		13 </a:t>
            </a:r>
            <a:r>
              <a:rPr lang="en-IN" sz="1100" b="1" dirty="0" err="1">
                <a:solidFill>
                  <a:schemeClr val="bg1"/>
                </a:solidFill>
                <a:latin typeface="Times New Roman" panose="02020603050405020304" pitchFamily="18" charset="0"/>
                <a:cs typeface="Times New Roman" panose="02020603050405020304" pitchFamily="18" charset="0"/>
              </a:rPr>
              <a:t>th</a:t>
            </a:r>
            <a:r>
              <a:rPr lang="en-IN" sz="1100" b="1" dirty="0">
                <a:solidFill>
                  <a:schemeClr val="bg1"/>
                </a:solidFill>
                <a:latin typeface="Times New Roman" panose="02020603050405020304" pitchFamily="18" charset="0"/>
                <a:cs typeface="Times New Roman" panose="02020603050405020304" pitchFamily="18" charset="0"/>
              </a:rPr>
              <a:t> Cent.</a:t>
            </a:r>
          </a:p>
          <a:p>
            <a:pPr marL="557213" indent="-385763">
              <a:lnSpc>
                <a:spcPct val="120000"/>
              </a:lnSpc>
              <a:spcBef>
                <a:spcPts val="0"/>
              </a:spcBef>
              <a:buAutoNum type="arabicPeriod"/>
            </a:pPr>
            <a:r>
              <a:rPr lang="en-IN" sz="1100" b="1" dirty="0" err="1">
                <a:solidFill>
                  <a:schemeClr val="bg1"/>
                </a:solidFill>
                <a:latin typeface="Times New Roman" panose="02020603050405020304" pitchFamily="18" charset="0"/>
                <a:cs typeface="Times New Roman" panose="02020603050405020304" pitchFamily="18" charset="0"/>
              </a:rPr>
              <a:t>Mrigaanka</a:t>
            </a:r>
            <a:r>
              <a:rPr lang="en-IN" sz="1100" b="1" dirty="0">
                <a:solidFill>
                  <a:schemeClr val="bg1"/>
                </a:solidFill>
                <a:latin typeface="Times New Roman" panose="02020603050405020304" pitchFamily="18" charset="0"/>
                <a:cs typeface="Times New Roman" panose="02020603050405020304" pitchFamily="18" charset="0"/>
              </a:rPr>
              <a:t> </a:t>
            </a:r>
            <a:r>
              <a:rPr lang="en-IN" sz="1100" b="1" dirty="0" err="1">
                <a:solidFill>
                  <a:schemeClr val="bg1"/>
                </a:solidFill>
                <a:latin typeface="Times New Roman" panose="02020603050405020304" pitchFamily="18" charset="0"/>
                <a:cs typeface="Times New Roman" panose="02020603050405020304" pitchFamily="18" charset="0"/>
              </a:rPr>
              <a:t>Pottali</a:t>
            </a:r>
            <a:r>
              <a:rPr lang="en-IN" sz="1100" b="1" dirty="0">
                <a:solidFill>
                  <a:schemeClr val="bg1"/>
                </a:solidFill>
                <a:latin typeface="Times New Roman" panose="02020603050405020304" pitchFamily="18" charset="0"/>
                <a:cs typeface="Times New Roman" panose="02020603050405020304" pitchFamily="18" charset="0"/>
              </a:rPr>
              <a:t> 				Rasa </a:t>
            </a:r>
            <a:r>
              <a:rPr lang="en-IN" sz="1100" b="1" dirty="0" err="1">
                <a:solidFill>
                  <a:schemeClr val="bg1"/>
                </a:solidFill>
                <a:latin typeface="Times New Roman" panose="02020603050405020304" pitchFamily="18" charset="0"/>
                <a:cs typeface="Times New Roman" panose="02020603050405020304" pitchFamily="18" charset="0"/>
              </a:rPr>
              <a:t>Ratna</a:t>
            </a:r>
            <a:r>
              <a:rPr lang="en-IN" sz="1100" b="1" dirty="0">
                <a:solidFill>
                  <a:schemeClr val="bg1"/>
                </a:solidFill>
                <a:latin typeface="Times New Roman" panose="02020603050405020304" pitchFamily="18" charset="0"/>
                <a:cs typeface="Times New Roman" panose="02020603050405020304" pitchFamily="18" charset="0"/>
              </a:rPr>
              <a:t> </a:t>
            </a:r>
            <a:r>
              <a:rPr lang="en-IN" sz="1100" b="1" dirty="0" err="1">
                <a:solidFill>
                  <a:schemeClr val="bg1"/>
                </a:solidFill>
                <a:latin typeface="Times New Roman" panose="02020603050405020304" pitchFamily="18" charset="0"/>
                <a:cs typeface="Times New Roman" panose="02020603050405020304" pitchFamily="18" charset="0"/>
              </a:rPr>
              <a:t>Samucchaya</a:t>
            </a:r>
            <a:r>
              <a:rPr lang="en-IN" sz="1100" b="1" dirty="0">
                <a:solidFill>
                  <a:schemeClr val="bg1"/>
                </a:solidFill>
                <a:latin typeface="Times New Roman" panose="02020603050405020304" pitchFamily="18" charset="0"/>
                <a:cs typeface="Times New Roman" panose="02020603050405020304" pitchFamily="18" charset="0"/>
              </a:rPr>
              <a:t> 		14 </a:t>
            </a:r>
            <a:r>
              <a:rPr lang="en-IN" sz="1100" b="1" dirty="0" err="1">
                <a:solidFill>
                  <a:schemeClr val="bg1"/>
                </a:solidFill>
                <a:latin typeface="Times New Roman" panose="02020603050405020304" pitchFamily="18" charset="0"/>
                <a:cs typeface="Times New Roman" panose="02020603050405020304" pitchFamily="18" charset="0"/>
              </a:rPr>
              <a:t>th</a:t>
            </a:r>
            <a:r>
              <a:rPr lang="en-IN" sz="1100" b="1" dirty="0">
                <a:solidFill>
                  <a:schemeClr val="bg1"/>
                </a:solidFill>
                <a:latin typeface="Times New Roman" panose="02020603050405020304" pitchFamily="18" charset="0"/>
                <a:cs typeface="Times New Roman" panose="02020603050405020304" pitchFamily="18" charset="0"/>
              </a:rPr>
              <a:t> Cent.</a:t>
            </a:r>
          </a:p>
          <a:p>
            <a:pPr marL="557213" indent="-385763">
              <a:lnSpc>
                <a:spcPct val="120000"/>
              </a:lnSpc>
              <a:spcBef>
                <a:spcPts val="0"/>
              </a:spcBef>
              <a:buAutoNum type="arabicPeriod"/>
            </a:pPr>
            <a:r>
              <a:rPr lang="en-IN" sz="1100" b="1" dirty="0" err="1">
                <a:solidFill>
                  <a:schemeClr val="bg1"/>
                </a:solidFill>
                <a:latin typeface="Times New Roman" panose="02020603050405020304" pitchFamily="18" charset="0"/>
                <a:cs typeface="Times New Roman" panose="02020603050405020304" pitchFamily="18" charset="0"/>
              </a:rPr>
              <a:t>Pottali</a:t>
            </a:r>
            <a:r>
              <a:rPr lang="en-IN" sz="1100" b="1" dirty="0">
                <a:solidFill>
                  <a:schemeClr val="bg1"/>
                </a:solidFill>
                <a:latin typeface="Times New Roman" panose="02020603050405020304" pitchFamily="18" charset="0"/>
                <a:cs typeface="Times New Roman" panose="02020603050405020304" pitchFamily="18" charset="0"/>
              </a:rPr>
              <a:t> Rasa 					Rasa </a:t>
            </a:r>
            <a:r>
              <a:rPr lang="en-IN" sz="1100" b="1" dirty="0" err="1">
                <a:solidFill>
                  <a:schemeClr val="bg1"/>
                </a:solidFill>
                <a:latin typeface="Times New Roman" panose="02020603050405020304" pitchFamily="18" charset="0"/>
                <a:cs typeface="Times New Roman" panose="02020603050405020304" pitchFamily="18" charset="0"/>
              </a:rPr>
              <a:t>Ratna</a:t>
            </a:r>
            <a:r>
              <a:rPr lang="en-IN" sz="1100" b="1" dirty="0">
                <a:solidFill>
                  <a:schemeClr val="bg1"/>
                </a:solidFill>
                <a:latin typeface="Times New Roman" panose="02020603050405020304" pitchFamily="18" charset="0"/>
                <a:cs typeface="Times New Roman" panose="02020603050405020304" pitchFamily="18" charset="0"/>
              </a:rPr>
              <a:t> </a:t>
            </a:r>
            <a:r>
              <a:rPr lang="en-IN" sz="1100" b="1" dirty="0" err="1">
                <a:solidFill>
                  <a:schemeClr val="bg1"/>
                </a:solidFill>
                <a:latin typeface="Times New Roman" panose="02020603050405020304" pitchFamily="18" charset="0"/>
                <a:cs typeface="Times New Roman" panose="02020603050405020304" pitchFamily="18" charset="0"/>
              </a:rPr>
              <a:t>Samucchaya</a:t>
            </a:r>
            <a:r>
              <a:rPr lang="en-IN" sz="1100" b="1" dirty="0">
                <a:solidFill>
                  <a:schemeClr val="bg1"/>
                </a:solidFill>
                <a:latin typeface="Times New Roman" panose="02020603050405020304" pitchFamily="18" charset="0"/>
                <a:cs typeface="Times New Roman" panose="02020603050405020304" pitchFamily="18" charset="0"/>
              </a:rPr>
              <a:t> 		14 </a:t>
            </a:r>
            <a:r>
              <a:rPr lang="en-IN" sz="1100" b="1" dirty="0" err="1">
                <a:solidFill>
                  <a:schemeClr val="bg1"/>
                </a:solidFill>
                <a:latin typeface="Times New Roman" panose="02020603050405020304" pitchFamily="18" charset="0"/>
                <a:cs typeface="Times New Roman" panose="02020603050405020304" pitchFamily="18" charset="0"/>
              </a:rPr>
              <a:t>th</a:t>
            </a:r>
            <a:r>
              <a:rPr lang="en-IN" sz="1100" b="1" dirty="0">
                <a:solidFill>
                  <a:schemeClr val="bg1"/>
                </a:solidFill>
                <a:latin typeface="Times New Roman" panose="02020603050405020304" pitchFamily="18" charset="0"/>
                <a:cs typeface="Times New Roman" panose="02020603050405020304" pitchFamily="18" charset="0"/>
              </a:rPr>
              <a:t> Cent.</a:t>
            </a:r>
          </a:p>
          <a:p>
            <a:pPr marL="557213" indent="-385763">
              <a:lnSpc>
                <a:spcPct val="120000"/>
              </a:lnSpc>
              <a:spcBef>
                <a:spcPts val="0"/>
              </a:spcBef>
              <a:buAutoNum type="arabicPeriod"/>
            </a:pPr>
            <a:r>
              <a:rPr lang="en-IN" sz="1100" b="1" dirty="0" err="1">
                <a:solidFill>
                  <a:schemeClr val="bg1"/>
                </a:solidFill>
                <a:latin typeface="Times New Roman" panose="02020603050405020304" pitchFamily="18" charset="0"/>
                <a:cs typeface="Times New Roman" panose="02020603050405020304" pitchFamily="18" charset="0"/>
              </a:rPr>
              <a:t>Visesha</a:t>
            </a:r>
            <a:r>
              <a:rPr lang="en-IN" sz="1100" b="1" dirty="0">
                <a:solidFill>
                  <a:schemeClr val="bg1"/>
                </a:solidFill>
                <a:latin typeface="Times New Roman" panose="02020603050405020304" pitchFamily="18" charset="0"/>
                <a:cs typeface="Times New Roman" panose="02020603050405020304" pitchFamily="18" charset="0"/>
              </a:rPr>
              <a:t> Varna </a:t>
            </a:r>
            <a:r>
              <a:rPr lang="en-IN" sz="1100" b="1" dirty="0" err="1">
                <a:solidFill>
                  <a:schemeClr val="bg1"/>
                </a:solidFill>
                <a:latin typeface="Times New Roman" panose="02020603050405020304" pitchFamily="18" charset="0"/>
                <a:cs typeface="Times New Roman" panose="02020603050405020304" pitchFamily="18" charset="0"/>
              </a:rPr>
              <a:t>Pottali</a:t>
            </a:r>
            <a:r>
              <a:rPr lang="en-IN" sz="1100" b="1" dirty="0">
                <a:solidFill>
                  <a:schemeClr val="bg1"/>
                </a:solidFill>
                <a:latin typeface="Times New Roman" panose="02020603050405020304" pitchFamily="18" charset="0"/>
                <a:cs typeface="Times New Roman" panose="02020603050405020304" pitchFamily="18" charset="0"/>
              </a:rPr>
              <a:t> 			Rasa </a:t>
            </a:r>
            <a:r>
              <a:rPr lang="en-IN" sz="1100" b="1" dirty="0" err="1">
                <a:solidFill>
                  <a:schemeClr val="bg1"/>
                </a:solidFill>
                <a:latin typeface="Times New Roman" panose="02020603050405020304" pitchFamily="18" charset="0"/>
                <a:cs typeface="Times New Roman" panose="02020603050405020304" pitchFamily="18" charset="0"/>
              </a:rPr>
              <a:t>Ratna</a:t>
            </a:r>
            <a:r>
              <a:rPr lang="en-IN" sz="1100" b="1" dirty="0">
                <a:solidFill>
                  <a:schemeClr val="bg1"/>
                </a:solidFill>
                <a:latin typeface="Times New Roman" panose="02020603050405020304" pitchFamily="18" charset="0"/>
                <a:cs typeface="Times New Roman" panose="02020603050405020304" pitchFamily="18" charset="0"/>
              </a:rPr>
              <a:t> </a:t>
            </a:r>
            <a:r>
              <a:rPr lang="en-IN" sz="1100" b="1" dirty="0" err="1">
                <a:solidFill>
                  <a:schemeClr val="bg1"/>
                </a:solidFill>
                <a:latin typeface="Times New Roman" panose="02020603050405020304" pitchFamily="18" charset="0"/>
                <a:cs typeface="Times New Roman" panose="02020603050405020304" pitchFamily="18" charset="0"/>
              </a:rPr>
              <a:t>Samucchaya</a:t>
            </a:r>
            <a:r>
              <a:rPr lang="en-IN" sz="1100" b="1" dirty="0">
                <a:solidFill>
                  <a:schemeClr val="bg1"/>
                </a:solidFill>
                <a:latin typeface="Times New Roman" panose="02020603050405020304" pitchFamily="18" charset="0"/>
                <a:cs typeface="Times New Roman" panose="02020603050405020304" pitchFamily="18" charset="0"/>
              </a:rPr>
              <a:t> 		14 </a:t>
            </a:r>
            <a:r>
              <a:rPr lang="en-IN" sz="1100" b="1" dirty="0" err="1">
                <a:solidFill>
                  <a:schemeClr val="bg1"/>
                </a:solidFill>
                <a:latin typeface="Times New Roman" panose="02020603050405020304" pitchFamily="18" charset="0"/>
                <a:cs typeface="Times New Roman" panose="02020603050405020304" pitchFamily="18" charset="0"/>
              </a:rPr>
              <a:t>th</a:t>
            </a:r>
            <a:r>
              <a:rPr lang="en-IN" sz="1100" b="1" dirty="0">
                <a:solidFill>
                  <a:schemeClr val="bg1"/>
                </a:solidFill>
                <a:latin typeface="Times New Roman" panose="02020603050405020304" pitchFamily="18" charset="0"/>
                <a:cs typeface="Times New Roman" panose="02020603050405020304" pitchFamily="18" charset="0"/>
              </a:rPr>
              <a:t> Cent.</a:t>
            </a:r>
          </a:p>
          <a:p>
            <a:pPr marL="557213" indent="-385763">
              <a:lnSpc>
                <a:spcPct val="120000"/>
              </a:lnSpc>
              <a:spcBef>
                <a:spcPts val="0"/>
              </a:spcBef>
              <a:buAutoNum type="arabicPeriod"/>
            </a:pPr>
            <a:r>
              <a:rPr lang="en-IN" sz="1100" b="1" dirty="0" err="1">
                <a:solidFill>
                  <a:schemeClr val="bg1"/>
                </a:solidFill>
                <a:latin typeface="Times New Roman" panose="02020603050405020304" pitchFamily="18" charset="0"/>
                <a:cs typeface="Times New Roman" panose="02020603050405020304" pitchFamily="18" charset="0"/>
              </a:rPr>
              <a:t>Hemagarbha</a:t>
            </a:r>
            <a:r>
              <a:rPr lang="en-IN" sz="1100" b="1" dirty="0">
                <a:solidFill>
                  <a:schemeClr val="bg1"/>
                </a:solidFill>
                <a:latin typeface="Times New Roman" panose="02020603050405020304" pitchFamily="18" charset="0"/>
                <a:cs typeface="Times New Roman" panose="02020603050405020304" pitchFamily="18" charset="0"/>
              </a:rPr>
              <a:t> </a:t>
            </a:r>
            <a:r>
              <a:rPr lang="en-IN" sz="1100" b="1" dirty="0" err="1">
                <a:solidFill>
                  <a:schemeClr val="bg1"/>
                </a:solidFill>
                <a:latin typeface="Times New Roman" panose="02020603050405020304" pitchFamily="18" charset="0"/>
                <a:cs typeface="Times New Roman" panose="02020603050405020304" pitchFamily="18" charset="0"/>
              </a:rPr>
              <a:t>Pottali</a:t>
            </a:r>
            <a:r>
              <a:rPr lang="en-IN" sz="1100" b="1" dirty="0">
                <a:solidFill>
                  <a:schemeClr val="bg1"/>
                </a:solidFill>
                <a:latin typeface="Times New Roman" panose="02020603050405020304" pitchFamily="18" charset="0"/>
                <a:cs typeface="Times New Roman" panose="02020603050405020304" pitchFamily="18" charset="0"/>
              </a:rPr>
              <a:t> 				Rasa </a:t>
            </a:r>
            <a:r>
              <a:rPr lang="en-IN" sz="1100" b="1" dirty="0" err="1">
                <a:solidFill>
                  <a:schemeClr val="bg1"/>
                </a:solidFill>
                <a:latin typeface="Times New Roman" panose="02020603050405020304" pitchFamily="18" charset="0"/>
                <a:cs typeface="Times New Roman" panose="02020603050405020304" pitchFamily="18" charset="0"/>
              </a:rPr>
              <a:t>Ratna</a:t>
            </a:r>
            <a:r>
              <a:rPr lang="en-IN" sz="1100" b="1" dirty="0">
                <a:solidFill>
                  <a:schemeClr val="bg1"/>
                </a:solidFill>
                <a:latin typeface="Times New Roman" panose="02020603050405020304" pitchFamily="18" charset="0"/>
                <a:cs typeface="Times New Roman" panose="02020603050405020304" pitchFamily="18" charset="0"/>
              </a:rPr>
              <a:t> </a:t>
            </a:r>
            <a:r>
              <a:rPr lang="en-IN" sz="1100" b="1" dirty="0" err="1">
                <a:solidFill>
                  <a:schemeClr val="bg1"/>
                </a:solidFill>
                <a:latin typeface="Times New Roman" panose="02020603050405020304" pitchFamily="18" charset="0"/>
                <a:cs typeface="Times New Roman" panose="02020603050405020304" pitchFamily="18" charset="0"/>
              </a:rPr>
              <a:t>Samucchaya</a:t>
            </a:r>
            <a:r>
              <a:rPr lang="en-IN" sz="1100" b="1" dirty="0">
                <a:solidFill>
                  <a:schemeClr val="bg1"/>
                </a:solidFill>
                <a:latin typeface="Times New Roman" panose="02020603050405020304" pitchFamily="18" charset="0"/>
                <a:cs typeface="Times New Roman" panose="02020603050405020304" pitchFamily="18" charset="0"/>
              </a:rPr>
              <a:t> 		14 </a:t>
            </a:r>
            <a:r>
              <a:rPr lang="en-IN" sz="1100" b="1" dirty="0" err="1">
                <a:solidFill>
                  <a:schemeClr val="bg1"/>
                </a:solidFill>
                <a:latin typeface="Times New Roman" panose="02020603050405020304" pitchFamily="18" charset="0"/>
                <a:cs typeface="Times New Roman" panose="02020603050405020304" pitchFamily="18" charset="0"/>
              </a:rPr>
              <a:t>th</a:t>
            </a:r>
            <a:r>
              <a:rPr lang="en-IN" sz="1100" b="1" dirty="0">
                <a:solidFill>
                  <a:schemeClr val="bg1"/>
                </a:solidFill>
                <a:latin typeface="Times New Roman" panose="02020603050405020304" pitchFamily="18" charset="0"/>
                <a:cs typeface="Times New Roman" panose="02020603050405020304" pitchFamily="18" charset="0"/>
              </a:rPr>
              <a:t> Cent.</a:t>
            </a:r>
          </a:p>
          <a:p>
            <a:pPr marL="557213" indent="-385763">
              <a:lnSpc>
                <a:spcPct val="120000"/>
              </a:lnSpc>
              <a:spcBef>
                <a:spcPts val="0"/>
              </a:spcBef>
              <a:buAutoNum type="arabicPeriod"/>
            </a:pPr>
            <a:r>
              <a:rPr lang="en-IN" sz="1100" b="1" dirty="0" err="1">
                <a:solidFill>
                  <a:schemeClr val="bg1"/>
                </a:solidFill>
                <a:latin typeface="Times New Roman" panose="02020603050405020304" pitchFamily="18" charset="0"/>
                <a:cs typeface="Times New Roman" panose="02020603050405020304" pitchFamily="18" charset="0"/>
              </a:rPr>
              <a:t>Ratnagarbha</a:t>
            </a:r>
            <a:r>
              <a:rPr lang="en-IN" sz="1100" b="1" dirty="0">
                <a:solidFill>
                  <a:schemeClr val="bg1"/>
                </a:solidFill>
                <a:latin typeface="Times New Roman" panose="02020603050405020304" pitchFamily="18" charset="0"/>
                <a:cs typeface="Times New Roman" panose="02020603050405020304" pitchFamily="18" charset="0"/>
              </a:rPr>
              <a:t> </a:t>
            </a:r>
            <a:r>
              <a:rPr lang="en-IN" sz="1100" b="1" dirty="0" err="1">
                <a:solidFill>
                  <a:schemeClr val="bg1"/>
                </a:solidFill>
                <a:latin typeface="Times New Roman" panose="02020603050405020304" pitchFamily="18" charset="0"/>
                <a:cs typeface="Times New Roman" panose="02020603050405020304" pitchFamily="18" charset="0"/>
              </a:rPr>
              <a:t>Pottali</a:t>
            </a:r>
            <a:r>
              <a:rPr lang="en-IN" sz="1100" b="1" dirty="0">
                <a:solidFill>
                  <a:schemeClr val="bg1"/>
                </a:solidFill>
                <a:latin typeface="Times New Roman" panose="02020603050405020304" pitchFamily="18" charset="0"/>
                <a:cs typeface="Times New Roman" panose="02020603050405020304" pitchFamily="18" charset="0"/>
              </a:rPr>
              <a:t> 				</a:t>
            </a:r>
            <a:r>
              <a:rPr lang="en-IN" sz="1100" b="1" dirty="0" err="1">
                <a:solidFill>
                  <a:schemeClr val="bg1"/>
                </a:solidFill>
                <a:latin typeface="Times New Roman" panose="02020603050405020304" pitchFamily="18" charset="0"/>
                <a:cs typeface="Times New Roman" panose="02020603050405020304" pitchFamily="18" charset="0"/>
              </a:rPr>
              <a:t>Rasendra</a:t>
            </a:r>
            <a:r>
              <a:rPr lang="en-IN" sz="1100" b="1" dirty="0">
                <a:solidFill>
                  <a:schemeClr val="bg1"/>
                </a:solidFill>
                <a:latin typeface="Times New Roman" panose="02020603050405020304" pitchFamily="18" charset="0"/>
                <a:cs typeface="Times New Roman" panose="02020603050405020304" pitchFamily="18" charset="0"/>
              </a:rPr>
              <a:t> </a:t>
            </a:r>
            <a:r>
              <a:rPr lang="en-IN" sz="1100" b="1" dirty="0" err="1">
                <a:solidFill>
                  <a:schemeClr val="bg1"/>
                </a:solidFill>
                <a:latin typeface="Times New Roman" panose="02020603050405020304" pitchFamily="18" charset="0"/>
                <a:cs typeface="Times New Roman" panose="02020603050405020304" pitchFamily="18" charset="0"/>
              </a:rPr>
              <a:t>Chudamani</a:t>
            </a:r>
            <a:r>
              <a:rPr lang="en-IN" sz="1100" b="1" dirty="0">
                <a:solidFill>
                  <a:schemeClr val="bg1"/>
                </a:solidFill>
                <a:latin typeface="Times New Roman" panose="02020603050405020304" pitchFamily="18" charset="0"/>
                <a:cs typeface="Times New Roman" panose="02020603050405020304" pitchFamily="18" charset="0"/>
              </a:rPr>
              <a:t> 			14 </a:t>
            </a:r>
            <a:r>
              <a:rPr lang="en-IN" sz="1100" b="1" dirty="0" err="1">
                <a:solidFill>
                  <a:schemeClr val="bg1"/>
                </a:solidFill>
                <a:latin typeface="Times New Roman" panose="02020603050405020304" pitchFamily="18" charset="0"/>
                <a:cs typeface="Times New Roman" panose="02020603050405020304" pitchFamily="18" charset="0"/>
              </a:rPr>
              <a:t>th</a:t>
            </a:r>
            <a:r>
              <a:rPr lang="en-IN" sz="1100" b="1" dirty="0">
                <a:solidFill>
                  <a:schemeClr val="bg1"/>
                </a:solidFill>
                <a:latin typeface="Times New Roman" panose="02020603050405020304" pitchFamily="18" charset="0"/>
                <a:cs typeface="Times New Roman" panose="02020603050405020304" pitchFamily="18" charset="0"/>
              </a:rPr>
              <a:t> Cent. </a:t>
            </a:r>
          </a:p>
          <a:p>
            <a:pPr marL="557213" indent="-385763">
              <a:lnSpc>
                <a:spcPct val="120000"/>
              </a:lnSpc>
              <a:spcBef>
                <a:spcPts val="0"/>
              </a:spcBef>
              <a:buAutoNum type="arabicPeriod"/>
            </a:pPr>
            <a:r>
              <a:rPr lang="en-IN" sz="1100" b="1" dirty="0">
                <a:solidFill>
                  <a:schemeClr val="bg1"/>
                </a:solidFill>
                <a:latin typeface="Times New Roman" panose="02020603050405020304" pitchFamily="18" charset="0"/>
                <a:cs typeface="Times New Roman" panose="02020603050405020304" pitchFamily="18" charset="0"/>
              </a:rPr>
              <a:t>Lokesh </a:t>
            </a:r>
            <a:r>
              <a:rPr lang="en-IN" sz="1100" b="1" dirty="0" err="1">
                <a:solidFill>
                  <a:schemeClr val="bg1"/>
                </a:solidFill>
                <a:latin typeface="Times New Roman" panose="02020603050405020304" pitchFamily="18" charset="0"/>
                <a:cs typeface="Times New Roman" panose="02020603050405020304" pitchFamily="18" charset="0"/>
              </a:rPr>
              <a:t>Pottali</a:t>
            </a:r>
            <a:r>
              <a:rPr lang="en-IN" sz="1100" b="1" dirty="0">
                <a:solidFill>
                  <a:schemeClr val="bg1"/>
                </a:solidFill>
                <a:latin typeface="Times New Roman" panose="02020603050405020304" pitchFamily="18" charset="0"/>
                <a:cs typeface="Times New Roman" panose="02020603050405020304" pitchFamily="18" charset="0"/>
              </a:rPr>
              <a:t> 				Rasa Chintamani 			14 </a:t>
            </a:r>
            <a:r>
              <a:rPr lang="en-IN" sz="1100" b="1" dirty="0" err="1">
                <a:solidFill>
                  <a:schemeClr val="bg1"/>
                </a:solidFill>
                <a:latin typeface="Times New Roman" panose="02020603050405020304" pitchFamily="18" charset="0"/>
                <a:cs typeface="Times New Roman" panose="02020603050405020304" pitchFamily="18" charset="0"/>
              </a:rPr>
              <a:t>th</a:t>
            </a:r>
            <a:r>
              <a:rPr lang="en-IN" sz="1100" b="1" dirty="0">
                <a:solidFill>
                  <a:schemeClr val="bg1"/>
                </a:solidFill>
                <a:latin typeface="Times New Roman" panose="02020603050405020304" pitchFamily="18" charset="0"/>
                <a:cs typeface="Times New Roman" panose="02020603050405020304" pitchFamily="18" charset="0"/>
              </a:rPr>
              <a:t> Cent.</a:t>
            </a:r>
          </a:p>
          <a:p>
            <a:pPr marL="557213" indent="-385763">
              <a:lnSpc>
                <a:spcPct val="120000"/>
              </a:lnSpc>
              <a:spcBef>
                <a:spcPts val="0"/>
              </a:spcBef>
              <a:buAutoNum type="arabicPeriod" startAt="16"/>
            </a:pPr>
            <a:r>
              <a:rPr lang="it-IT" sz="1100" b="1" dirty="0">
                <a:solidFill>
                  <a:schemeClr val="bg1"/>
                </a:solidFill>
                <a:latin typeface="Times New Roman" panose="02020603050405020304" pitchFamily="18" charset="0"/>
                <a:cs typeface="Times New Roman" panose="02020603050405020304" pitchFamily="18" charset="0"/>
              </a:rPr>
              <a:t>Laghu Pottali 				Rasa Chintamani 			14 th Cent. </a:t>
            </a:r>
          </a:p>
          <a:p>
            <a:pPr marL="557213" indent="-385763">
              <a:lnSpc>
                <a:spcPct val="120000"/>
              </a:lnSpc>
              <a:spcBef>
                <a:spcPts val="0"/>
              </a:spcBef>
              <a:buAutoNum type="arabicPeriod" startAt="16"/>
            </a:pPr>
            <a:r>
              <a:rPr lang="en-IN" sz="1100" b="1" dirty="0">
                <a:solidFill>
                  <a:schemeClr val="bg1"/>
                </a:solidFill>
                <a:latin typeface="Times New Roman" panose="02020603050405020304" pitchFamily="18" charset="0"/>
                <a:cs typeface="Times New Roman" panose="02020603050405020304" pitchFamily="18" charset="0"/>
              </a:rPr>
              <a:t>Kanchana </a:t>
            </a:r>
            <a:r>
              <a:rPr lang="en-IN" sz="1100" b="1" dirty="0" err="1">
                <a:solidFill>
                  <a:schemeClr val="bg1"/>
                </a:solidFill>
                <a:latin typeface="Times New Roman" panose="02020603050405020304" pitchFamily="18" charset="0"/>
                <a:cs typeface="Times New Roman" panose="02020603050405020304" pitchFamily="18" charset="0"/>
              </a:rPr>
              <a:t>Pottali</a:t>
            </a:r>
            <a:r>
              <a:rPr lang="en-IN" sz="1100" b="1" dirty="0">
                <a:solidFill>
                  <a:schemeClr val="bg1"/>
                </a:solidFill>
                <a:latin typeface="Times New Roman" panose="02020603050405020304" pitchFamily="18" charset="0"/>
                <a:cs typeface="Times New Roman" panose="02020603050405020304" pitchFamily="18" charset="0"/>
              </a:rPr>
              <a:t> 				Rasa Chintamani 			14 </a:t>
            </a:r>
            <a:r>
              <a:rPr lang="en-IN" sz="1100" b="1" dirty="0" err="1">
                <a:solidFill>
                  <a:schemeClr val="bg1"/>
                </a:solidFill>
                <a:latin typeface="Times New Roman" panose="02020603050405020304" pitchFamily="18" charset="0"/>
                <a:cs typeface="Times New Roman" panose="02020603050405020304" pitchFamily="18" charset="0"/>
              </a:rPr>
              <a:t>th</a:t>
            </a:r>
            <a:r>
              <a:rPr lang="en-IN" sz="1100" b="1" dirty="0">
                <a:solidFill>
                  <a:schemeClr val="bg1"/>
                </a:solidFill>
                <a:latin typeface="Times New Roman" panose="02020603050405020304" pitchFamily="18" charset="0"/>
                <a:cs typeface="Times New Roman" panose="02020603050405020304" pitchFamily="18" charset="0"/>
              </a:rPr>
              <a:t> Cent. </a:t>
            </a:r>
          </a:p>
          <a:p>
            <a:pPr marL="557213" indent="-385763">
              <a:lnSpc>
                <a:spcPct val="120000"/>
              </a:lnSpc>
              <a:spcBef>
                <a:spcPts val="0"/>
              </a:spcBef>
              <a:buAutoNum type="arabicPeriod" startAt="16"/>
            </a:pPr>
            <a:r>
              <a:rPr lang="en-IN" sz="1100" b="1" dirty="0" err="1">
                <a:solidFill>
                  <a:schemeClr val="bg1"/>
                </a:solidFill>
                <a:latin typeface="Times New Roman" panose="02020603050405020304" pitchFamily="18" charset="0"/>
                <a:cs typeface="Times New Roman" panose="02020603050405020304" pitchFamily="18" charset="0"/>
              </a:rPr>
              <a:t>Shankha</a:t>
            </a:r>
            <a:r>
              <a:rPr lang="en-IN" sz="1100" b="1" dirty="0">
                <a:solidFill>
                  <a:schemeClr val="bg1"/>
                </a:solidFill>
                <a:latin typeface="Times New Roman" panose="02020603050405020304" pitchFamily="18" charset="0"/>
                <a:cs typeface="Times New Roman" panose="02020603050405020304" pitchFamily="18" charset="0"/>
              </a:rPr>
              <a:t> </a:t>
            </a:r>
            <a:r>
              <a:rPr lang="en-IN" sz="1100" b="1" dirty="0" err="1">
                <a:solidFill>
                  <a:schemeClr val="bg1"/>
                </a:solidFill>
                <a:latin typeface="Times New Roman" panose="02020603050405020304" pitchFamily="18" charset="0"/>
                <a:cs typeface="Times New Roman" panose="02020603050405020304" pitchFamily="18" charset="0"/>
              </a:rPr>
              <a:t>Pottali</a:t>
            </a:r>
            <a:r>
              <a:rPr lang="en-IN" sz="1100" b="1" dirty="0">
                <a:solidFill>
                  <a:schemeClr val="bg1"/>
                </a:solidFill>
                <a:latin typeface="Times New Roman" panose="02020603050405020304" pitchFamily="18" charset="0"/>
                <a:cs typeface="Times New Roman" panose="02020603050405020304" pitchFamily="18" charset="0"/>
              </a:rPr>
              <a:t> 				Rasa Chintamani 			14 </a:t>
            </a:r>
            <a:r>
              <a:rPr lang="en-IN" sz="1100" b="1" dirty="0" err="1">
                <a:solidFill>
                  <a:schemeClr val="bg1"/>
                </a:solidFill>
                <a:latin typeface="Times New Roman" panose="02020603050405020304" pitchFamily="18" charset="0"/>
                <a:cs typeface="Times New Roman" panose="02020603050405020304" pitchFamily="18" charset="0"/>
              </a:rPr>
              <a:t>th</a:t>
            </a:r>
            <a:r>
              <a:rPr lang="en-IN" sz="1100" b="1" dirty="0">
                <a:solidFill>
                  <a:schemeClr val="bg1"/>
                </a:solidFill>
                <a:latin typeface="Times New Roman" panose="02020603050405020304" pitchFamily="18" charset="0"/>
                <a:cs typeface="Times New Roman" panose="02020603050405020304" pitchFamily="18" charset="0"/>
              </a:rPr>
              <a:t> Cent. </a:t>
            </a:r>
          </a:p>
          <a:p>
            <a:pPr marL="557213" indent="-385763">
              <a:lnSpc>
                <a:spcPct val="120000"/>
              </a:lnSpc>
              <a:spcBef>
                <a:spcPts val="0"/>
              </a:spcBef>
              <a:buAutoNum type="arabicPeriod" startAt="16"/>
            </a:pPr>
            <a:r>
              <a:rPr lang="en-IN" sz="1100" b="1" dirty="0">
                <a:solidFill>
                  <a:schemeClr val="bg1"/>
                </a:solidFill>
                <a:latin typeface="Times New Roman" panose="02020603050405020304" pitchFamily="18" charset="0"/>
                <a:cs typeface="Times New Roman" panose="02020603050405020304" pitchFamily="18" charset="0"/>
              </a:rPr>
              <a:t>Hiranyagarbha </a:t>
            </a:r>
            <a:r>
              <a:rPr lang="en-IN" sz="1100" b="1" dirty="0" err="1">
                <a:solidFill>
                  <a:schemeClr val="bg1"/>
                </a:solidFill>
                <a:latin typeface="Times New Roman" panose="02020603050405020304" pitchFamily="18" charset="0"/>
                <a:cs typeface="Times New Roman" panose="02020603050405020304" pitchFamily="18" charset="0"/>
              </a:rPr>
              <a:t>Pottali</a:t>
            </a:r>
            <a:r>
              <a:rPr lang="en-IN" sz="1100" b="1" dirty="0">
                <a:solidFill>
                  <a:schemeClr val="bg1"/>
                </a:solidFill>
                <a:latin typeface="Times New Roman" panose="02020603050405020304" pitchFamily="18" charset="0"/>
                <a:cs typeface="Times New Roman" panose="02020603050405020304" pitchFamily="18" charset="0"/>
              </a:rPr>
              <a:t> 			Rasa Chintamani 			14 </a:t>
            </a:r>
            <a:r>
              <a:rPr lang="en-IN" sz="1100" b="1" dirty="0" err="1">
                <a:solidFill>
                  <a:schemeClr val="bg1"/>
                </a:solidFill>
                <a:latin typeface="Times New Roman" panose="02020603050405020304" pitchFamily="18" charset="0"/>
                <a:cs typeface="Times New Roman" panose="02020603050405020304" pitchFamily="18" charset="0"/>
              </a:rPr>
              <a:t>th</a:t>
            </a:r>
            <a:r>
              <a:rPr lang="en-IN" sz="1100" b="1" dirty="0">
                <a:solidFill>
                  <a:schemeClr val="bg1"/>
                </a:solidFill>
                <a:latin typeface="Times New Roman" panose="02020603050405020304" pitchFamily="18" charset="0"/>
                <a:cs typeface="Times New Roman" panose="02020603050405020304" pitchFamily="18" charset="0"/>
              </a:rPr>
              <a:t> Cent. </a:t>
            </a:r>
          </a:p>
          <a:p>
            <a:pPr marL="557213" indent="-385763">
              <a:lnSpc>
                <a:spcPct val="120000"/>
              </a:lnSpc>
              <a:spcBef>
                <a:spcPts val="0"/>
              </a:spcBef>
              <a:buAutoNum type="arabicPeriod" startAt="16"/>
            </a:pPr>
            <a:r>
              <a:rPr lang="fi-FI" sz="1100" b="1" dirty="0">
                <a:solidFill>
                  <a:schemeClr val="bg1"/>
                </a:solidFill>
                <a:latin typeface="Times New Roman" panose="02020603050405020304" pitchFamily="18" charset="0"/>
                <a:cs typeface="Times New Roman" panose="02020603050405020304" pitchFamily="18" charset="0"/>
              </a:rPr>
              <a:t>Kanka Pottali Rasa 				Rasa Kankaliya 			14 th Cent</a:t>
            </a:r>
            <a:r>
              <a:rPr lang="fi-FI" sz="1100" dirty="0">
                <a:latin typeface="Times New Roman" panose="02020603050405020304" pitchFamily="18" charset="0"/>
                <a:cs typeface="Times New Roman" panose="02020603050405020304" pitchFamily="18" charset="0"/>
              </a:rPr>
              <a:t>. </a:t>
            </a:r>
          </a:p>
        </p:txBody>
      </p:sp>
      <p:sp>
        <p:nvSpPr>
          <p:cNvPr id="4" name="Footer Placeholder 3">
            <a:extLst>
              <a:ext uri="{FF2B5EF4-FFF2-40B4-BE49-F238E27FC236}">
                <a16:creationId xmlns:a16="http://schemas.microsoft.com/office/drawing/2014/main" id="{54C98942-3459-44CF-8646-14BD8593AADA}"/>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8CBE8EB1-1DEB-4AFF-AA94-606C7F4F4CDF}"/>
              </a:ext>
            </a:extLst>
          </p:cNvPr>
          <p:cNvSpPr>
            <a:spLocks noGrp="1"/>
          </p:cNvSpPr>
          <p:nvPr>
            <p:ph type="sldNum" sz="quarter" idx="12"/>
          </p:nvPr>
        </p:nvSpPr>
        <p:spPr/>
        <p:txBody>
          <a:bodyPr/>
          <a:lstStyle/>
          <a:p>
            <a:fld id="{A570DE72-5664-454A-8646-44002B425E13}" type="slidenum">
              <a:rPr lang="en-IN" smtClean="0"/>
              <a:t>16</a:t>
            </a:fld>
            <a:endParaRPr lang="en-IN"/>
          </a:p>
        </p:txBody>
      </p:sp>
    </p:spTree>
    <p:extLst>
      <p:ext uri="{BB962C8B-B14F-4D97-AF65-F5344CB8AC3E}">
        <p14:creationId xmlns:p14="http://schemas.microsoft.com/office/powerpoint/2010/main" val="30944026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7F845-E0A9-471B-A03D-1527ACFC7DD6}"/>
              </a:ext>
            </a:extLst>
          </p:cNvPr>
          <p:cNvSpPr>
            <a:spLocks noGrp="1"/>
          </p:cNvSpPr>
          <p:nvPr>
            <p:ph type="title"/>
          </p:nvPr>
        </p:nvSpPr>
        <p:spPr>
          <a:xfrm>
            <a:off x="383458" y="365126"/>
            <a:ext cx="1897626" cy="608268"/>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n-IN" sz="3100" b="1" dirty="0">
                <a:latin typeface="Times New Roman" panose="02020603050405020304" pitchFamily="18" charset="0"/>
                <a:cs typeface="Times New Roman" panose="02020603050405020304" pitchFamily="18" charset="0"/>
              </a:rPr>
              <a:t>Contd..</a:t>
            </a:r>
            <a:endParaRPr lang="en-IN"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7A8B58C-F857-4785-83FE-7025FA0A345D}"/>
              </a:ext>
            </a:extLst>
          </p:cNvPr>
          <p:cNvSpPr>
            <a:spLocks noGrp="1"/>
          </p:cNvSpPr>
          <p:nvPr>
            <p:ph idx="1"/>
          </p:nvPr>
        </p:nvSpPr>
        <p:spPr>
          <a:xfrm>
            <a:off x="147483" y="1783222"/>
            <a:ext cx="8524568" cy="4709652"/>
          </a:xfrm>
        </p:spPr>
        <p:style>
          <a:lnRef idx="2">
            <a:schemeClr val="accent3">
              <a:shade val="50000"/>
            </a:schemeClr>
          </a:lnRef>
          <a:fillRef idx="1">
            <a:schemeClr val="accent3"/>
          </a:fillRef>
          <a:effectRef idx="0">
            <a:schemeClr val="accent3"/>
          </a:effectRef>
          <a:fontRef idx="minor">
            <a:schemeClr val="lt1"/>
          </a:fontRef>
        </p:style>
        <p:txBody>
          <a:bodyPr>
            <a:normAutofit fontScale="92500" lnSpcReduction="10000"/>
          </a:bodyPr>
          <a:lstStyle/>
          <a:p>
            <a:pPr marL="171450" indent="0">
              <a:lnSpc>
                <a:spcPct val="120000"/>
              </a:lnSpc>
              <a:spcBef>
                <a:spcPts val="0"/>
              </a:spcBef>
              <a:buNone/>
            </a:pPr>
            <a:r>
              <a:rPr lang="en-IN" sz="1200" b="1" dirty="0">
                <a:solidFill>
                  <a:srgbClr val="C00000"/>
                </a:solidFill>
                <a:latin typeface="Times New Roman" panose="02020603050405020304" pitchFamily="18" charset="0"/>
                <a:cs typeface="Times New Roman" panose="02020603050405020304" pitchFamily="18" charset="0"/>
              </a:rPr>
              <a:t>S. No.	POTTALI KALPA </a:t>
            </a:r>
            <a:r>
              <a:rPr lang="en-IN" sz="1200" dirty="0">
                <a:solidFill>
                  <a:srgbClr val="C00000"/>
                </a:solidFill>
                <a:latin typeface="Times New Roman" panose="02020603050405020304" pitchFamily="18" charset="0"/>
                <a:cs typeface="Times New Roman" panose="02020603050405020304" pitchFamily="18" charset="0"/>
              </a:rPr>
              <a:t>				</a:t>
            </a:r>
            <a:r>
              <a:rPr lang="en-IN" sz="1200" b="1" dirty="0">
                <a:solidFill>
                  <a:srgbClr val="C00000"/>
                </a:solidFill>
                <a:latin typeface="Times New Roman" panose="02020603050405020304" pitchFamily="18" charset="0"/>
                <a:cs typeface="Times New Roman" panose="02020603050405020304" pitchFamily="18" charset="0"/>
              </a:rPr>
              <a:t>REFERENCE </a:t>
            </a:r>
            <a:r>
              <a:rPr lang="en-IN" sz="1200" dirty="0">
                <a:solidFill>
                  <a:srgbClr val="C00000"/>
                </a:solidFill>
                <a:latin typeface="Times New Roman" panose="02020603050405020304" pitchFamily="18" charset="0"/>
                <a:cs typeface="Times New Roman" panose="02020603050405020304" pitchFamily="18" charset="0"/>
              </a:rPr>
              <a:t>				</a:t>
            </a:r>
            <a:r>
              <a:rPr lang="en-IN" sz="1200" b="1" dirty="0">
                <a:solidFill>
                  <a:srgbClr val="C00000"/>
                </a:solidFill>
                <a:latin typeface="Times New Roman" panose="02020603050405020304" pitchFamily="18" charset="0"/>
                <a:cs typeface="Times New Roman" panose="02020603050405020304" pitchFamily="18" charset="0"/>
              </a:rPr>
              <a:t>PERIOD</a:t>
            </a:r>
            <a:r>
              <a:rPr lang="fi-FI" sz="1200" dirty="0">
                <a:solidFill>
                  <a:srgbClr val="C00000"/>
                </a:solidFill>
                <a:latin typeface="Times New Roman" panose="02020603050405020304" pitchFamily="18" charset="0"/>
                <a:cs typeface="Times New Roman" panose="02020603050405020304" pitchFamily="18" charset="0"/>
              </a:rPr>
              <a:t> </a:t>
            </a:r>
          </a:p>
          <a:p>
            <a:pPr marL="171450" indent="0">
              <a:lnSpc>
                <a:spcPct val="120000"/>
              </a:lnSpc>
              <a:spcBef>
                <a:spcPts val="0"/>
              </a:spcBef>
              <a:buNone/>
            </a:pPr>
            <a:endParaRPr lang="fi-FI" sz="1200" dirty="0">
              <a:solidFill>
                <a:srgbClr val="C00000"/>
              </a:solidFill>
              <a:latin typeface="Times New Roman" panose="02020603050405020304" pitchFamily="18" charset="0"/>
              <a:cs typeface="Times New Roman" panose="02020603050405020304" pitchFamily="18" charset="0"/>
            </a:endParaRPr>
          </a:p>
          <a:p>
            <a:pPr marL="400050">
              <a:lnSpc>
                <a:spcPct val="120000"/>
              </a:lnSpc>
              <a:spcBef>
                <a:spcPts val="0"/>
              </a:spcBef>
              <a:buAutoNum type="arabicPeriod" startAt="21"/>
            </a:pPr>
            <a:r>
              <a:rPr lang="fi-FI" sz="1500" b="1" dirty="0">
                <a:solidFill>
                  <a:schemeClr val="bg1"/>
                </a:solidFill>
                <a:latin typeface="Times New Roman" panose="02020603050405020304" pitchFamily="18" charset="0"/>
                <a:cs typeface="Times New Roman" panose="02020603050405020304" pitchFamily="18" charset="0"/>
              </a:rPr>
              <a:t>            Mrigaanka Pottali 			Rasa Kankaliya 			14 th Cent</a:t>
            </a:r>
          </a:p>
          <a:p>
            <a:pPr marL="400050">
              <a:lnSpc>
                <a:spcPct val="120000"/>
              </a:lnSpc>
              <a:spcBef>
                <a:spcPts val="0"/>
              </a:spcBef>
              <a:buAutoNum type="arabicPeriod" startAt="21"/>
            </a:pPr>
            <a:r>
              <a:rPr lang="fi-FI" sz="1500" b="1" dirty="0">
                <a:solidFill>
                  <a:schemeClr val="bg1"/>
                </a:solidFill>
                <a:latin typeface="Times New Roman" panose="02020603050405020304" pitchFamily="18" charset="0"/>
                <a:cs typeface="Times New Roman" panose="02020603050405020304" pitchFamily="18" charset="0"/>
              </a:rPr>
              <a:t>            Lokanatha Pottali 			Rasa Kankaliya 			14 th Cent.</a:t>
            </a:r>
          </a:p>
          <a:p>
            <a:pPr marL="400050">
              <a:lnSpc>
                <a:spcPct val="120000"/>
              </a:lnSpc>
              <a:spcBef>
                <a:spcPts val="0"/>
              </a:spcBef>
              <a:buAutoNum type="arabicPeriod" startAt="21"/>
            </a:pPr>
            <a:r>
              <a:rPr lang="en-IN" sz="1500" b="1" dirty="0">
                <a:solidFill>
                  <a:schemeClr val="bg1"/>
                </a:solidFill>
                <a:latin typeface="Times New Roman" panose="02020603050405020304" pitchFamily="18" charset="0"/>
                <a:cs typeface="Times New Roman" panose="02020603050405020304" pitchFamily="18" charset="0"/>
              </a:rPr>
              <a:t>            </a:t>
            </a:r>
            <a:r>
              <a:rPr lang="en-IN" sz="1500" b="1" dirty="0" err="1">
                <a:solidFill>
                  <a:schemeClr val="bg1"/>
                </a:solidFill>
                <a:latin typeface="Times New Roman" panose="02020603050405020304" pitchFamily="18" charset="0"/>
                <a:cs typeface="Times New Roman" panose="02020603050405020304" pitchFamily="18" charset="0"/>
              </a:rPr>
              <a:t>Shankhagarbha</a:t>
            </a:r>
            <a:r>
              <a:rPr lang="en-IN" sz="1500" b="1" dirty="0">
                <a:solidFill>
                  <a:schemeClr val="bg1"/>
                </a:solidFill>
                <a:latin typeface="Times New Roman" panose="02020603050405020304" pitchFamily="18" charset="0"/>
                <a:cs typeface="Times New Roman" panose="02020603050405020304" pitchFamily="18" charset="0"/>
              </a:rPr>
              <a:t> </a:t>
            </a:r>
            <a:r>
              <a:rPr lang="en-IN" sz="1500" b="1" dirty="0" err="1">
                <a:solidFill>
                  <a:schemeClr val="bg1"/>
                </a:solidFill>
                <a:latin typeface="Times New Roman" panose="02020603050405020304" pitchFamily="18" charset="0"/>
                <a:cs typeface="Times New Roman" panose="02020603050405020304" pitchFamily="18" charset="0"/>
              </a:rPr>
              <a:t>Pottali</a:t>
            </a:r>
            <a:r>
              <a:rPr lang="en-IN" sz="1500" b="1" dirty="0">
                <a:solidFill>
                  <a:schemeClr val="bg1"/>
                </a:solidFill>
                <a:latin typeface="Times New Roman" panose="02020603050405020304" pitchFamily="18" charset="0"/>
                <a:cs typeface="Times New Roman" panose="02020603050405020304" pitchFamily="18" charset="0"/>
              </a:rPr>
              <a:t> 			Rasa </a:t>
            </a:r>
            <a:r>
              <a:rPr lang="en-IN" sz="1500" b="1" dirty="0" err="1">
                <a:solidFill>
                  <a:schemeClr val="bg1"/>
                </a:solidFill>
                <a:latin typeface="Times New Roman" panose="02020603050405020304" pitchFamily="18" charset="0"/>
                <a:cs typeface="Times New Roman" panose="02020603050405020304" pitchFamily="18" charset="0"/>
              </a:rPr>
              <a:t>Kankaliya</a:t>
            </a:r>
            <a:r>
              <a:rPr lang="en-IN" sz="1500" b="1" dirty="0">
                <a:solidFill>
                  <a:schemeClr val="bg1"/>
                </a:solidFill>
                <a:latin typeface="Times New Roman" panose="02020603050405020304" pitchFamily="18" charset="0"/>
                <a:cs typeface="Times New Roman" panose="02020603050405020304" pitchFamily="18" charset="0"/>
              </a:rPr>
              <a:t> 			14 </a:t>
            </a:r>
            <a:r>
              <a:rPr lang="en-IN" sz="1500" b="1" dirty="0" err="1">
                <a:solidFill>
                  <a:schemeClr val="bg1"/>
                </a:solidFill>
                <a:latin typeface="Times New Roman" panose="02020603050405020304" pitchFamily="18" charset="0"/>
                <a:cs typeface="Times New Roman" panose="02020603050405020304" pitchFamily="18" charset="0"/>
              </a:rPr>
              <a:t>th</a:t>
            </a:r>
            <a:r>
              <a:rPr lang="en-IN" sz="1500" b="1" dirty="0">
                <a:solidFill>
                  <a:schemeClr val="bg1"/>
                </a:solidFill>
                <a:latin typeface="Times New Roman" panose="02020603050405020304" pitchFamily="18" charset="0"/>
                <a:cs typeface="Times New Roman" panose="02020603050405020304" pitchFamily="18" charset="0"/>
              </a:rPr>
              <a:t> Cent. </a:t>
            </a:r>
          </a:p>
          <a:p>
            <a:pPr marL="400050">
              <a:lnSpc>
                <a:spcPct val="120000"/>
              </a:lnSpc>
              <a:spcBef>
                <a:spcPts val="0"/>
              </a:spcBef>
              <a:buAutoNum type="arabicPeriod" startAt="21"/>
            </a:pPr>
            <a:r>
              <a:rPr lang="en-IN" sz="1500" b="1" dirty="0">
                <a:solidFill>
                  <a:schemeClr val="bg1"/>
                </a:solidFill>
                <a:latin typeface="Times New Roman" panose="02020603050405020304" pitchFamily="18" charset="0"/>
                <a:cs typeface="Times New Roman" panose="02020603050405020304" pitchFamily="18" charset="0"/>
              </a:rPr>
              <a:t>            Hiranyagarbha </a:t>
            </a:r>
            <a:r>
              <a:rPr lang="en-IN" sz="1500" b="1" dirty="0" err="1">
                <a:solidFill>
                  <a:schemeClr val="bg1"/>
                </a:solidFill>
                <a:latin typeface="Times New Roman" panose="02020603050405020304" pitchFamily="18" charset="0"/>
                <a:cs typeface="Times New Roman" panose="02020603050405020304" pitchFamily="18" charset="0"/>
              </a:rPr>
              <a:t>Pottali</a:t>
            </a:r>
            <a:r>
              <a:rPr lang="en-IN" sz="1500" b="1" dirty="0">
                <a:solidFill>
                  <a:schemeClr val="bg1"/>
                </a:solidFill>
                <a:latin typeface="Times New Roman" panose="02020603050405020304" pitchFamily="18" charset="0"/>
                <a:cs typeface="Times New Roman" panose="02020603050405020304" pitchFamily="18" charset="0"/>
              </a:rPr>
              <a:t> 			Rasa </a:t>
            </a:r>
            <a:r>
              <a:rPr lang="en-IN" sz="1500" b="1" dirty="0" err="1">
                <a:solidFill>
                  <a:schemeClr val="bg1"/>
                </a:solidFill>
                <a:latin typeface="Times New Roman" panose="02020603050405020304" pitchFamily="18" charset="0"/>
                <a:cs typeface="Times New Roman" panose="02020603050405020304" pitchFamily="18" charset="0"/>
              </a:rPr>
              <a:t>Kankaliya</a:t>
            </a:r>
            <a:r>
              <a:rPr lang="en-IN" sz="1500" b="1" dirty="0">
                <a:solidFill>
                  <a:schemeClr val="bg1"/>
                </a:solidFill>
                <a:latin typeface="Times New Roman" panose="02020603050405020304" pitchFamily="18" charset="0"/>
                <a:cs typeface="Times New Roman" panose="02020603050405020304" pitchFamily="18" charset="0"/>
              </a:rPr>
              <a:t> 			14 </a:t>
            </a:r>
            <a:r>
              <a:rPr lang="en-IN" sz="1500" b="1" dirty="0" err="1">
                <a:solidFill>
                  <a:schemeClr val="bg1"/>
                </a:solidFill>
                <a:latin typeface="Times New Roman" panose="02020603050405020304" pitchFamily="18" charset="0"/>
                <a:cs typeface="Times New Roman" panose="02020603050405020304" pitchFamily="18" charset="0"/>
              </a:rPr>
              <a:t>th</a:t>
            </a:r>
            <a:r>
              <a:rPr lang="en-IN" sz="1500" b="1" dirty="0">
                <a:solidFill>
                  <a:schemeClr val="bg1"/>
                </a:solidFill>
                <a:latin typeface="Times New Roman" panose="02020603050405020304" pitchFamily="18" charset="0"/>
                <a:cs typeface="Times New Roman" panose="02020603050405020304" pitchFamily="18" charset="0"/>
              </a:rPr>
              <a:t> Cent</a:t>
            </a:r>
          </a:p>
          <a:p>
            <a:pPr marL="400050">
              <a:lnSpc>
                <a:spcPct val="120000"/>
              </a:lnSpc>
              <a:spcBef>
                <a:spcPts val="0"/>
              </a:spcBef>
              <a:buAutoNum type="arabicPeriod" startAt="21"/>
            </a:pPr>
            <a:r>
              <a:rPr lang="fi-FI" sz="1500" b="1" dirty="0">
                <a:solidFill>
                  <a:schemeClr val="bg1"/>
                </a:solidFill>
                <a:latin typeface="Times New Roman" panose="02020603050405020304" pitchFamily="18" charset="0"/>
                <a:cs typeface="Times New Roman" panose="02020603050405020304" pitchFamily="18" charset="0"/>
              </a:rPr>
              <a:t>            Mrigaanka Pottali 			Rasaavataara 			14 th Cent. </a:t>
            </a:r>
          </a:p>
          <a:p>
            <a:pPr marL="400050">
              <a:lnSpc>
                <a:spcPct val="120000"/>
              </a:lnSpc>
              <a:spcBef>
                <a:spcPts val="0"/>
              </a:spcBef>
              <a:buAutoNum type="arabicPeriod" startAt="21"/>
            </a:pPr>
            <a:r>
              <a:rPr lang="fi-FI" sz="1500" b="1" dirty="0">
                <a:solidFill>
                  <a:schemeClr val="bg1"/>
                </a:solidFill>
                <a:latin typeface="Times New Roman" panose="02020603050405020304" pitchFamily="18" charset="0"/>
                <a:cs typeface="Times New Roman" panose="02020603050405020304" pitchFamily="18" charset="0"/>
              </a:rPr>
              <a:t>            Ratnagarbha Pottali 			Rasaavataara 			14 th Cent. </a:t>
            </a:r>
          </a:p>
          <a:p>
            <a:pPr marL="400050">
              <a:lnSpc>
                <a:spcPct val="120000"/>
              </a:lnSpc>
              <a:spcBef>
                <a:spcPts val="0"/>
              </a:spcBef>
              <a:buAutoNum type="arabicPeriod" startAt="21"/>
            </a:pPr>
            <a:r>
              <a:rPr lang="fi-FI" sz="1500" b="1" dirty="0">
                <a:solidFill>
                  <a:schemeClr val="bg1"/>
                </a:solidFill>
                <a:latin typeface="Times New Roman" panose="02020603050405020304" pitchFamily="18" charset="0"/>
                <a:cs typeface="Times New Roman" panose="02020603050405020304" pitchFamily="18" charset="0"/>
              </a:rPr>
              <a:t>            Lokanatha Pottali 			Rasaavataara 			14 th Cent. </a:t>
            </a:r>
          </a:p>
          <a:p>
            <a:pPr marL="400050">
              <a:lnSpc>
                <a:spcPct val="120000"/>
              </a:lnSpc>
              <a:spcBef>
                <a:spcPts val="0"/>
              </a:spcBef>
              <a:buAutoNum type="arabicPeriod" startAt="21"/>
            </a:pPr>
            <a:r>
              <a:rPr lang="sv-SE" sz="1500" b="1" dirty="0">
                <a:solidFill>
                  <a:schemeClr val="bg1"/>
                </a:solidFill>
                <a:latin typeface="Times New Roman" panose="02020603050405020304" pitchFamily="18" charset="0"/>
                <a:cs typeface="Times New Roman" panose="02020603050405020304" pitchFamily="18" charset="0"/>
              </a:rPr>
              <a:t>            Mrigaanka Pottali 			Sarngadhara Samhitha 		14 th Cent. </a:t>
            </a:r>
          </a:p>
          <a:p>
            <a:pPr marL="400050">
              <a:lnSpc>
                <a:spcPct val="120000"/>
              </a:lnSpc>
              <a:spcBef>
                <a:spcPts val="0"/>
              </a:spcBef>
              <a:buAutoNum type="arabicPeriod" startAt="21"/>
            </a:pPr>
            <a:r>
              <a:rPr lang="en-IN" sz="1500" b="1" dirty="0">
                <a:solidFill>
                  <a:schemeClr val="bg1"/>
                </a:solidFill>
                <a:latin typeface="Times New Roman" panose="02020603050405020304" pitchFamily="18" charset="0"/>
                <a:cs typeface="Times New Roman" panose="02020603050405020304" pitchFamily="18" charset="0"/>
              </a:rPr>
              <a:t>            </a:t>
            </a:r>
            <a:r>
              <a:rPr lang="en-IN" sz="1500" b="1" dirty="0" err="1">
                <a:solidFill>
                  <a:schemeClr val="bg1"/>
                </a:solidFill>
                <a:latin typeface="Times New Roman" panose="02020603050405020304" pitchFamily="18" charset="0"/>
                <a:cs typeface="Times New Roman" panose="02020603050405020304" pitchFamily="18" charset="0"/>
              </a:rPr>
              <a:t>Ratnagarbha</a:t>
            </a:r>
            <a:r>
              <a:rPr lang="en-IN" sz="1500" b="1" dirty="0">
                <a:solidFill>
                  <a:schemeClr val="bg1"/>
                </a:solidFill>
                <a:latin typeface="Times New Roman" panose="02020603050405020304" pitchFamily="18" charset="0"/>
                <a:cs typeface="Times New Roman" panose="02020603050405020304" pitchFamily="18" charset="0"/>
              </a:rPr>
              <a:t> </a:t>
            </a:r>
            <a:r>
              <a:rPr lang="en-IN" sz="1500" b="1" dirty="0" err="1">
                <a:solidFill>
                  <a:schemeClr val="bg1"/>
                </a:solidFill>
                <a:latin typeface="Times New Roman" panose="02020603050405020304" pitchFamily="18" charset="0"/>
                <a:cs typeface="Times New Roman" panose="02020603050405020304" pitchFamily="18" charset="0"/>
              </a:rPr>
              <a:t>Pottali</a:t>
            </a:r>
            <a:r>
              <a:rPr lang="en-IN" sz="1500" b="1" dirty="0">
                <a:solidFill>
                  <a:schemeClr val="bg1"/>
                </a:solidFill>
                <a:latin typeface="Times New Roman" panose="02020603050405020304" pitchFamily="18" charset="0"/>
                <a:cs typeface="Times New Roman" panose="02020603050405020304" pitchFamily="18" charset="0"/>
              </a:rPr>
              <a:t> 			Rasa </a:t>
            </a:r>
            <a:r>
              <a:rPr lang="en-IN" sz="1500" b="1" dirty="0" err="1">
                <a:solidFill>
                  <a:schemeClr val="bg1"/>
                </a:solidFill>
                <a:latin typeface="Times New Roman" panose="02020603050405020304" pitchFamily="18" charset="0"/>
                <a:cs typeface="Times New Roman" panose="02020603050405020304" pitchFamily="18" charset="0"/>
              </a:rPr>
              <a:t>Kaumudi</a:t>
            </a:r>
            <a:r>
              <a:rPr lang="en-IN" sz="1500" b="1" dirty="0">
                <a:solidFill>
                  <a:schemeClr val="bg1"/>
                </a:solidFill>
                <a:latin typeface="Times New Roman" panose="02020603050405020304" pitchFamily="18" charset="0"/>
                <a:cs typeface="Times New Roman" panose="02020603050405020304" pitchFamily="18" charset="0"/>
              </a:rPr>
              <a:t> 			16 </a:t>
            </a:r>
            <a:r>
              <a:rPr lang="en-IN" sz="1500" b="1" dirty="0" err="1">
                <a:solidFill>
                  <a:schemeClr val="bg1"/>
                </a:solidFill>
                <a:latin typeface="Times New Roman" panose="02020603050405020304" pitchFamily="18" charset="0"/>
                <a:cs typeface="Times New Roman" panose="02020603050405020304" pitchFamily="18" charset="0"/>
              </a:rPr>
              <a:t>th</a:t>
            </a:r>
            <a:r>
              <a:rPr lang="en-IN" sz="1500" b="1" dirty="0">
                <a:solidFill>
                  <a:schemeClr val="bg1"/>
                </a:solidFill>
                <a:latin typeface="Times New Roman" panose="02020603050405020304" pitchFamily="18" charset="0"/>
                <a:cs typeface="Times New Roman" panose="02020603050405020304" pitchFamily="18" charset="0"/>
              </a:rPr>
              <a:t> Cent. </a:t>
            </a:r>
          </a:p>
          <a:p>
            <a:pPr marL="400050">
              <a:lnSpc>
                <a:spcPct val="120000"/>
              </a:lnSpc>
              <a:spcBef>
                <a:spcPts val="0"/>
              </a:spcBef>
              <a:buAutoNum type="arabicPeriod" startAt="21"/>
            </a:pPr>
            <a:r>
              <a:rPr lang="en-IN" sz="1500" b="1" dirty="0">
                <a:solidFill>
                  <a:schemeClr val="bg1"/>
                </a:solidFill>
                <a:latin typeface="Times New Roman" panose="02020603050405020304" pitchFamily="18" charset="0"/>
                <a:cs typeface="Times New Roman" panose="02020603050405020304" pitchFamily="18" charset="0"/>
              </a:rPr>
              <a:t>            </a:t>
            </a:r>
            <a:r>
              <a:rPr lang="en-IN" sz="1500" b="1" dirty="0" err="1">
                <a:solidFill>
                  <a:schemeClr val="bg1"/>
                </a:solidFill>
                <a:latin typeface="Times New Roman" panose="02020603050405020304" pitchFamily="18" charset="0"/>
                <a:cs typeface="Times New Roman" panose="02020603050405020304" pitchFamily="18" charset="0"/>
              </a:rPr>
              <a:t>Shankhagarbha</a:t>
            </a:r>
            <a:r>
              <a:rPr lang="en-IN" sz="1500" b="1" dirty="0">
                <a:solidFill>
                  <a:schemeClr val="bg1"/>
                </a:solidFill>
                <a:latin typeface="Times New Roman" panose="02020603050405020304" pitchFamily="18" charset="0"/>
                <a:cs typeface="Times New Roman" panose="02020603050405020304" pitchFamily="18" charset="0"/>
              </a:rPr>
              <a:t> </a:t>
            </a:r>
            <a:r>
              <a:rPr lang="en-IN" sz="1500" b="1" dirty="0" err="1">
                <a:solidFill>
                  <a:schemeClr val="bg1"/>
                </a:solidFill>
                <a:latin typeface="Times New Roman" panose="02020603050405020304" pitchFamily="18" charset="0"/>
                <a:cs typeface="Times New Roman" panose="02020603050405020304" pitchFamily="18" charset="0"/>
              </a:rPr>
              <a:t>Pottali</a:t>
            </a:r>
            <a:r>
              <a:rPr lang="en-IN" sz="1500" b="1" dirty="0">
                <a:solidFill>
                  <a:schemeClr val="bg1"/>
                </a:solidFill>
                <a:latin typeface="Times New Roman" panose="02020603050405020304" pitchFamily="18" charset="0"/>
                <a:cs typeface="Times New Roman" panose="02020603050405020304" pitchFamily="18" charset="0"/>
              </a:rPr>
              <a:t> 			Rasa </a:t>
            </a:r>
            <a:r>
              <a:rPr lang="en-IN" sz="1500" b="1" dirty="0" err="1">
                <a:solidFill>
                  <a:schemeClr val="bg1"/>
                </a:solidFill>
                <a:latin typeface="Times New Roman" panose="02020603050405020304" pitchFamily="18" charset="0"/>
                <a:cs typeface="Times New Roman" panose="02020603050405020304" pitchFamily="18" charset="0"/>
              </a:rPr>
              <a:t>Kaumudi</a:t>
            </a:r>
            <a:r>
              <a:rPr lang="en-IN" sz="1500" b="1" dirty="0">
                <a:solidFill>
                  <a:schemeClr val="bg1"/>
                </a:solidFill>
                <a:latin typeface="Times New Roman" panose="02020603050405020304" pitchFamily="18" charset="0"/>
                <a:cs typeface="Times New Roman" panose="02020603050405020304" pitchFamily="18" charset="0"/>
              </a:rPr>
              <a:t> 			16 </a:t>
            </a:r>
            <a:r>
              <a:rPr lang="en-IN" sz="1500" b="1" dirty="0" err="1">
                <a:solidFill>
                  <a:schemeClr val="bg1"/>
                </a:solidFill>
                <a:latin typeface="Times New Roman" panose="02020603050405020304" pitchFamily="18" charset="0"/>
                <a:cs typeface="Times New Roman" panose="02020603050405020304" pitchFamily="18" charset="0"/>
              </a:rPr>
              <a:t>th</a:t>
            </a:r>
            <a:r>
              <a:rPr lang="en-IN" sz="1500" b="1" dirty="0">
                <a:solidFill>
                  <a:schemeClr val="bg1"/>
                </a:solidFill>
                <a:latin typeface="Times New Roman" panose="02020603050405020304" pitchFamily="18" charset="0"/>
                <a:cs typeface="Times New Roman" panose="02020603050405020304" pitchFamily="18" charset="0"/>
              </a:rPr>
              <a:t> Cent. </a:t>
            </a:r>
          </a:p>
          <a:p>
            <a:pPr marL="400050">
              <a:lnSpc>
                <a:spcPct val="120000"/>
              </a:lnSpc>
              <a:spcBef>
                <a:spcPts val="0"/>
              </a:spcBef>
              <a:buAutoNum type="arabicPeriod" startAt="21"/>
            </a:pPr>
            <a:r>
              <a:rPr lang="en-IN" sz="1500" b="1" dirty="0">
                <a:solidFill>
                  <a:schemeClr val="bg1"/>
                </a:solidFill>
                <a:latin typeface="Times New Roman" panose="02020603050405020304" pitchFamily="18" charset="0"/>
                <a:cs typeface="Times New Roman" panose="02020603050405020304" pitchFamily="18" charset="0"/>
              </a:rPr>
              <a:t>            </a:t>
            </a:r>
            <a:r>
              <a:rPr lang="en-IN" sz="1500" b="1" dirty="0" err="1">
                <a:solidFill>
                  <a:schemeClr val="bg1"/>
                </a:solidFill>
                <a:latin typeface="Times New Roman" panose="02020603050405020304" pitchFamily="18" charset="0"/>
                <a:cs typeface="Times New Roman" panose="02020603050405020304" pitchFamily="18" charset="0"/>
              </a:rPr>
              <a:t>Ratnagarbha</a:t>
            </a:r>
            <a:r>
              <a:rPr lang="en-IN" sz="1500" b="1" dirty="0">
                <a:solidFill>
                  <a:schemeClr val="bg1"/>
                </a:solidFill>
                <a:latin typeface="Times New Roman" panose="02020603050405020304" pitchFamily="18" charset="0"/>
                <a:cs typeface="Times New Roman" panose="02020603050405020304" pitchFamily="18" charset="0"/>
              </a:rPr>
              <a:t> </a:t>
            </a:r>
            <a:r>
              <a:rPr lang="en-IN" sz="1500" b="1" dirty="0" err="1">
                <a:solidFill>
                  <a:schemeClr val="bg1"/>
                </a:solidFill>
                <a:latin typeface="Times New Roman" panose="02020603050405020304" pitchFamily="18" charset="0"/>
                <a:cs typeface="Times New Roman" panose="02020603050405020304" pitchFamily="18" charset="0"/>
              </a:rPr>
              <a:t>Pottali</a:t>
            </a:r>
            <a:r>
              <a:rPr lang="en-IN" sz="1500" b="1" dirty="0">
                <a:solidFill>
                  <a:schemeClr val="bg1"/>
                </a:solidFill>
                <a:latin typeface="Times New Roman" panose="02020603050405020304" pitchFamily="18" charset="0"/>
                <a:cs typeface="Times New Roman" panose="02020603050405020304" pitchFamily="18" charset="0"/>
              </a:rPr>
              <a:t> 			Rasa </a:t>
            </a:r>
            <a:r>
              <a:rPr lang="en-IN" sz="1500" b="1" dirty="0" err="1">
                <a:solidFill>
                  <a:schemeClr val="bg1"/>
                </a:solidFill>
                <a:latin typeface="Times New Roman" panose="02020603050405020304" pitchFamily="18" charset="0"/>
                <a:cs typeface="Times New Roman" panose="02020603050405020304" pitchFamily="18" charset="0"/>
              </a:rPr>
              <a:t>Kamadhenu</a:t>
            </a:r>
            <a:r>
              <a:rPr lang="en-IN" sz="1500" b="1" dirty="0">
                <a:solidFill>
                  <a:schemeClr val="bg1"/>
                </a:solidFill>
                <a:latin typeface="Times New Roman" panose="02020603050405020304" pitchFamily="18" charset="0"/>
                <a:cs typeface="Times New Roman" panose="02020603050405020304" pitchFamily="18" charset="0"/>
              </a:rPr>
              <a:t> 		17 </a:t>
            </a:r>
            <a:r>
              <a:rPr lang="en-IN" sz="1500" b="1" dirty="0" err="1">
                <a:solidFill>
                  <a:schemeClr val="bg1"/>
                </a:solidFill>
                <a:latin typeface="Times New Roman" panose="02020603050405020304" pitchFamily="18" charset="0"/>
                <a:cs typeface="Times New Roman" panose="02020603050405020304" pitchFamily="18" charset="0"/>
              </a:rPr>
              <a:t>th</a:t>
            </a:r>
            <a:r>
              <a:rPr lang="en-IN" sz="1500" b="1" dirty="0">
                <a:solidFill>
                  <a:schemeClr val="bg1"/>
                </a:solidFill>
                <a:latin typeface="Times New Roman" panose="02020603050405020304" pitchFamily="18" charset="0"/>
                <a:cs typeface="Times New Roman" panose="02020603050405020304" pitchFamily="18" charset="0"/>
              </a:rPr>
              <a:t> Cent. </a:t>
            </a:r>
          </a:p>
          <a:p>
            <a:pPr marL="400050">
              <a:lnSpc>
                <a:spcPct val="120000"/>
              </a:lnSpc>
              <a:spcBef>
                <a:spcPts val="0"/>
              </a:spcBef>
              <a:buAutoNum type="arabicPeriod" startAt="21"/>
            </a:pPr>
            <a:r>
              <a:rPr lang="fi-FI" sz="1500" b="1" dirty="0">
                <a:solidFill>
                  <a:schemeClr val="bg1"/>
                </a:solidFill>
                <a:latin typeface="Times New Roman" panose="02020603050405020304" pitchFamily="18" charset="0"/>
                <a:cs typeface="Times New Roman" panose="02020603050405020304" pitchFamily="18" charset="0"/>
              </a:rPr>
              <a:t>            Mrigaanka Pottali 			Rasa Kamadhenu 		17 th Cent. </a:t>
            </a:r>
          </a:p>
          <a:p>
            <a:pPr marL="400050">
              <a:lnSpc>
                <a:spcPct val="120000"/>
              </a:lnSpc>
              <a:spcBef>
                <a:spcPts val="0"/>
              </a:spcBef>
              <a:buAutoNum type="arabicPeriod" startAt="21"/>
            </a:pPr>
            <a:r>
              <a:rPr lang="en-IN" sz="1500" b="1" dirty="0">
                <a:solidFill>
                  <a:schemeClr val="bg1"/>
                </a:solidFill>
                <a:latin typeface="Times New Roman" panose="02020603050405020304" pitchFamily="18" charset="0"/>
                <a:cs typeface="Times New Roman" panose="02020603050405020304" pitchFamily="18" charset="0"/>
              </a:rPr>
              <a:t>            Hiranyagarbha </a:t>
            </a:r>
            <a:r>
              <a:rPr lang="en-IN" sz="1500" b="1" dirty="0" err="1">
                <a:solidFill>
                  <a:schemeClr val="bg1"/>
                </a:solidFill>
                <a:latin typeface="Times New Roman" panose="02020603050405020304" pitchFamily="18" charset="0"/>
                <a:cs typeface="Times New Roman" panose="02020603050405020304" pitchFamily="18" charset="0"/>
              </a:rPr>
              <a:t>Pottali</a:t>
            </a:r>
            <a:r>
              <a:rPr lang="en-IN" sz="1500" b="1" dirty="0">
                <a:solidFill>
                  <a:schemeClr val="bg1"/>
                </a:solidFill>
                <a:latin typeface="Times New Roman" panose="02020603050405020304" pitchFamily="18" charset="0"/>
                <a:cs typeface="Times New Roman" panose="02020603050405020304" pitchFamily="18" charset="0"/>
              </a:rPr>
              <a:t> 			Rasa </a:t>
            </a:r>
            <a:r>
              <a:rPr lang="en-IN" sz="1500" b="1" dirty="0" err="1">
                <a:solidFill>
                  <a:schemeClr val="bg1"/>
                </a:solidFill>
                <a:latin typeface="Times New Roman" panose="02020603050405020304" pitchFamily="18" charset="0"/>
                <a:cs typeface="Times New Roman" panose="02020603050405020304" pitchFamily="18" charset="0"/>
              </a:rPr>
              <a:t>Kamadhenu</a:t>
            </a:r>
            <a:r>
              <a:rPr lang="en-IN" sz="1500" b="1" dirty="0">
                <a:solidFill>
                  <a:schemeClr val="bg1"/>
                </a:solidFill>
                <a:latin typeface="Times New Roman" panose="02020603050405020304" pitchFamily="18" charset="0"/>
                <a:cs typeface="Times New Roman" panose="02020603050405020304" pitchFamily="18" charset="0"/>
              </a:rPr>
              <a:t> 		17 </a:t>
            </a:r>
            <a:r>
              <a:rPr lang="en-IN" sz="1500" b="1" dirty="0" err="1">
                <a:solidFill>
                  <a:schemeClr val="bg1"/>
                </a:solidFill>
                <a:latin typeface="Times New Roman" panose="02020603050405020304" pitchFamily="18" charset="0"/>
                <a:cs typeface="Times New Roman" panose="02020603050405020304" pitchFamily="18" charset="0"/>
              </a:rPr>
              <a:t>th</a:t>
            </a:r>
            <a:r>
              <a:rPr lang="en-IN" sz="1500" b="1" dirty="0">
                <a:solidFill>
                  <a:schemeClr val="bg1"/>
                </a:solidFill>
                <a:latin typeface="Times New Roman" panose="02020603050405020304" pitchFamily="18" charset="0"/>
                <a:cs typeface="Times New Roman" panose="02020603050405020304" pitchFamily="18" charset="0"/>
              </a:rPr>
              <a:t> Cent. </a:t>
            </a:r>
          </a:p>
          <a:p>
            <a:pPr marL="400050">
              <a:lnSpc>
                <a:spcPct val="120000"/>
              </a:lnSpc>
              <a:spcBef>
                <a:spcPts val="0"/>
              </a:spcBef>
              <a:buAutoNum type="arabicPeriod" startAt="21"/>
            </a:pPr>
            <a:r>
              <a:rPr lang="en-IN" sz="1500" b="1" dirty="0">
                <a:solidFill>
                  <a:schemeClr val="bg1"/>
                </a:solidFill>
                <a:latin typeface="Times New Roman" panose="02020603050405020304" pitchFamily="18" charset="0"/>
                <a:cs typeface="Times New Roman" panose="02020603050405020304" pitchFamily="18" charset="0"/>
              </a:rPr>
              <a:t>            </a:t>
            </a:r>
            <a:r>
              <a:rPr lang="en-IN" sz="1500" b="1" dirty="0" err="1">
                <a:solidFill>
                  <a:schemeClr val="bg1"/>
                </a:solidFill>
                <a:latin typeface="Times New Roman" panose="02020603050405020304" pitchFamily="18" charset="0"/>
                <a:cs typeface="Times New Roman" panose="02020603050405020304" pitchFamily="18" charset="0"/>
              </a:rPr>
              <a:t>Hemagarbha</a:t>
            </a:r>
            <a:r>
              <a:rPr lang="en-IN" sz="1500" b="1" dirty="0">
                <a:solidFill>
                  <a:schemeClr val="bg1"/>
                </a:solidFill>
                <a:latin typeface="Times New Roman" panose="02020603050405020304" pitchFamily="18" charset="0"/>
                <a:cs typeface="Times New Roman" panose="02020603050405020304" pitchFamily="18" charset="0"/>
              </a:rPr>
              <a:t> – 1 				Rasa </a:t>
            </a:r>
            <a:r>
              <a:rPr lang="en-IN" sz="1500" b="1" dirty="0" err="1">
                <a:solidFill>
                  <a:schemeClr val="bg1"/>
                </a:solidFill>
                <a:latin typeface="Times New Roman" panose="02020603050405020304" pitchFamily="18" charset="0"/>
                <a:cs typeface="Times New Roman" panose="02020603050405020304" pitchFamily="18" charset="0"/>
              </a:rPr>
              <a:t>Kamadhenu</a:t>
            </a:r>
            <a:r>
              <a:rPr lang="en-IN" sz="1500" b="1" dirty="0">
                <a:solidFill>
                  <a:schemeClr val="bg1"/>
                </a:solidFill>
                <a:latin typeface="Times New Roman" panose="02020603050405020304" pitchFamily="18" charset="0"/>
                <a:cs typeface="Times New Roman" panose="02020603050405020304" pitchFamily="18" charset="0"/>
              </a:rPr>
              <a:t> 		17 </a:t>
            </a:r>
            <a:r>
              <a:rPr lang="en-IN" sz="1500" b="1" dirty="0" err="1">
                <a:solidFill>
                  <a:schemeClr val="bg1"/>
                </a:solidFill>
                <a:latin typeface="Times New Roman" panose="02020603050405020304" pitchFamily="18" charset="0"/>
                <a:cs typeface="Times New Roman" panose="02020603050405020304" pitchFamily="18" charset="0"/>
              </a:rPr>
              <a:t>th</a:t>
            </a:r>
            <a:r>
              <a:rPr lang="en-IN" sz="1500" b="1" dirty="0">
                <a:solidFill>
                  <a:schemeClr val="bg1"/>
                </a:solidFill>
                <a:latin typeface="Times New Roman" panose="02020603050405020304" pitchFamily="18" charset="0"/>
                <a:cs typeface="Times New Roman" panose="02020603050405020304" pitchFamily="18" charset="0"/>
              </a:rPr>
              <a:t> Cent</a:t>
            </a:r>
          </a:p>
          <a:p>
            <a:pPr marL="400050">
              <a:lnSpc>
                <a:spcPct val="120000"/>
              </a:lnSpc>
              <a:spcBef>
                <a:spcPts val="0"/>
              </a:spcBef>
              <a:buAutoNum type="arabicPeriod" startAt="21"/>
            </a:pPr>
            <a:r>
              <a:rPr lang="en-IN" sz="1500" b="1" dirty="0">
                <a:solidFill>
                  <a:schemeClr val="bg1"/>
                </a:solidFill>
                <a:latin typeface="Times New Roman" panose="02020603050405020304" pitchFamily="18" charset="0"/>
                <a:cs typeface="Times New Roman" panose="02020603050405020304" pitchFamily="18" charset="0"/>
              </a:rPr>
              <a:t>            </a:t>
            </a:r>
            <a:r>
              <a:rPr lang="en-IN" sz="1500" b="1" dirty="0" err="1">
                <a:solidFill>
                  <a:schemeClr val="bg1"/>
                </a:solidFill>
                <a:latin typeface="Times New Roman" panose="02020603050405020304" pitchFamily="18" charset="0"/>
                <a:cs typeface="Times New Roman" panose="02020603050405020304" pitchFamily="18" charset="0"/>
              </a:rPr>
              <a:t>Hemagarbha</a:t>
            </a:r>
            <a:r>
              <a:rPr lang="en-IN" sz="1500" b="1" dirty="0">
                <a:solidFill>
                  <a:schemeClr val="bg1"/>
                </a:solidFill>
                <a:latin typeface="Times New Roman" panose="02020603050405020304" pitchFamily="18" charset="0"/>
                <a:cs typeface="Times New Roman" panose="02020603050405020304" pitchFamily="18" charset="0"/>
              </a:rPr>
              <a:t> – 2 				Rasa </a:t>
            </a:r>
            <a:r>
              <a:rPr lang="en-IN" sz="1500" b="1" dirty="0" err="1">
                <a:solidFill>
                  <a:schemeClr val="bg1"/>
                </a:solidFill>
                <a:latin typeface="Times New Roman" panose="02020603050405020304" pitchFamily="18" charset="0"/>
                <a:cs typeface="Times New Roman" panose="02020603050405020304" pitchFamily="18" charset="0"/>
              </a:rPr>
              <a:t>Kamadhenu</a:t>
            </a:r>
            <a:r>
              <a:rPr lang="en-IN" sz="1500" b="1" dirty="0">
                <a:solidFill>
                  <a:schemeClr val="bg1"/>
                </a:solidFill>
                <a:latin typeface="Times New Roman" panose="02020603050405020304" pitchFamily="18" charset="0"/>
                <a:cs typeface="Times New Roman" panose="02020603050405020304" pitchFamily="18" charset="0"/>
              </a:rPr>
              <a:t> 		17 </a:t>
            </a:r>
            <a:r>
              <a:rPr lang="en-IN" sz="1500" b="1" dirty="0" err="1">
                <a:solidFill>
                  <a:schemeClr val="bg1"/>
                </a:solidFill>
                <a:latin typeface="Times New Roman" panose="02020603050405020304" pitchFamily="18" charset="0"/>
                <a:cs typeface="Times New Roman" panose="02020603050405020304" pitchFamily="18" charset="0"/>
              </a:rPr>
              <a:t>th</a:t>
            </a:r>
            <a:r>
              <a:rPr lang="en-IN" sz="1500" b="1" dirty="0">
                <a:solidFill>
                  <a:schemeClr val="bg1"/>
                </a:solidFill>
                <a:latin typeface="Times New Roman" panose="02020603050405020304" pitchFamily="18" charset="0"/>
                <a:cs typeface="Times New Roman" panose="02020603050405020304" pitchFamily="18" charset="0"/>
              </a:rPr>
              <a:t> Cent. </a:t>
            </a:r>
          </a:p>
          <a:p>
            <a:pPr marL="400050">
              <a:lnSpc>
                <a:spcPct val="120000"/>
              </a:lnSpc>
              <a:spcBef>
                <a:spcPts val="0"/>
              </a:spcBef>
              <a:buAutoNum type="arabicPeriod" startAt="21"/>
            </a:pPr>
            <a:r>
              <a:rPr lang="en-IN" sz="1500" b="1" dirty="0">
                <a:solidFill>
                  <a:schemeClr val="bg1"/>
                </a:solidFill>
                <a:latin typeface="Times New Roman" panose="02020603050405020304" pitchFamily="18" charset="0"/>
                <a:cs typeface="Times New Roman" panose="02020603050405020304" pitchFamily="18" charset="0"/>
              </a:rPr>
              <a:t>            </a:t>
            </a:r>
            <a:r>
              <a:rPr lang="en-IN" sz="1500" b="1" dirty="0" err="1">
                <a:solidFill>
                  <a:schemeClr val="bg1"/>
                </a:solidFill>
                <a:latin typeface="Times New Roman" panose="02020603050405020304" pitchFamily="18" charset="0"/>
                <a:cs typeface="Times New Roman" panose="02020603050405020304" pitchFamily="18" charset="0"/>
              </a:rPr>
              <a:t>Lokeshwera</a:t>
            </a:r>
            <a:r>
              <a:rPr lang="en-IN" sz="1500" b="1" dirty="0">
                <a:solidFill>
                  <a:schemeClr val="bg1"/>
                </a:solidFill>
                <a:latin typeface="Times New Roman" panose="02020603050405020304" pitchFamily="18" charset="0"/>
                <a:cs typeface="Times New Roman" panose="02020603050405020304" pitchFamily="18" charset="0"/>
              </a:rPr>
              <a:t> </a:t>
            </a:r>
            <a:r>
              <a:rPr lang="en-IN" sz="1500" b="1" dirty="0" err="1">
                <a:solidFill>
                  <a:schemeClr val="bg1"/>
                </a:solidFill>
                <a:latin typeface="Times New Roman" panose="02020603050405020304" pitchFamily="18" charset="0"/>
                <a:cs typeface="Times New Roman" panose="02020603050405020304" pitchFamily="18" charset="0"/>
              </a:rPr>
              <a:t>Pottali</a:t>
            </a:r>
            <a:r>
              <a:rPr lang="en-IN" sz="1500" b="1" dirty="0">
                <a:solidFill>
                  <a:schemeClr val="bg1"/>
                </a:solidFill>
                <a:latin typeface="Times New Roman" panose="02020603050405020304" pitchFamily="18" charset="0"/>
                <a:cs typeface="Times New Roman" panose="02020603050405020304" pitchFamily="18" charset="0"/>
              </a:rPr>
              <a:t> 			Rasa </a:t>
            </a:r>
            <a:r>
              <a:rPr lang="en-IN" sz="1500" b="1" dirty="0" err="1">
                <a:solidFill>
                  <a:schemeClr val="bg1"/>
                </a:solidFill>
                <a:latin typeface="Times New Roman" panose="02020603050405020304" pitchFamily="18" charset="0"/>
                <a:cs typeface="Times New Roman" panose="02020603050405020304" pitchFamily="18" charset="0"/>
              </a:rPr>
              <a:t>Kamadhenu</a:t>
            </a:r>
            <a:r>
              <a:rPr lang="en-IN" sz="1500" b="1" dirty="0">
                <a:solidFill>
                  <a:schemeClr val="bg1"/>
                </a:solidFill>
                <a:latin typeface="Times New Roman" panose="02020603050405020304" pitchFamily="18" charset="0"/>
                <a:cs typeface="Times New Roman" panose="02020603050405020304" pitchFamily="18" charset="0"/>
              </a:rPr>
              <a:t> 		17 </a:t>
            </a:r>
            <a:r>
              <a:rPr lang="en-IN" sz="1500" b="1" dirty="0" err="1">
                <a:solidFill>
                  <a:schemeClr val="bg1"/>
                </a:solidFill>
                <a:latin typeface="Times New Roman" panose="02020603050405020304" pitchFamily="18" charset="0"/>
                <a:cs typeface="Times New Roman" panose="02020603050405020304" pitchFamily="18" charset="0"/>
              </a:rPr>
              <a:t>th</a:t>
            </a:r>
            <a:r>
              <a:rPr lang="en-IN" sz="1500" b="1" dirty="0">
                <a:solidFill>
                  <a:schemeClr val="bg1"/>
                </a:solidFill>
                <a:latin typeface="Times New Roman" panose="02020603050405020304" pitchFamily="18" charset="0"/>
                <a:cs typeface="Times New Roman" panose="02020603050405020304" pitchFamily="18" charset="0"/>
              </a:rPr>
              <a:t> Cent. </a:t>
            </a:r>
          </a:p>
          <a:p>
            <a:pPr marL="400050">
              <a:lnSpc>
                <a:spcPct val="120000"/>
              </a:lnSpc>
              <a:spcBef>
                <a:spcPts val="0"/>
              </a:spcBef>
              <a:buAutoNum type="arabicPeriod" startAt="21"/>
            </a:pPr>
            <a:r>
              <a:rPr lang="fi-FI" sz="1500" b="1" dirty="0">
                <a:solidFill>
                  <a:schemeClr val="bg1"/>
                </a:solidFill>
                <a:latin typeface="Times New Roman" panose="02020603050405020304" pitchFamily="18" charset="0"/>
                <a:cs typeface="Times New Roman" panose="02020603050405020304" pitchFamily="18" charset="0"/>
              </a:rPr>
              <a:t>            Lokanath Pottali 				Rasa Kamadhenu 		17 th Cent. </a:t>
            </a:r>
          </a:p>
          <a:p>
            <a:pPr marL="400050">
              <a:lnSpc>
                <a:spcPct val="120000"/>
              </a:lnSpc>
              <a:spcBef>
                <a:spcPts val="0"/>
              </a:spcBef>
              <a:buAutoNum type="arabicPeriod" startAt="21"/>
            </a:pPr>
            <a:r>
              <a:rPr lang="en-IN" sz="1500" b="1" dirty="0">
                <a:solidFill>
                  <a:schemeClr val="bg1"/>
                </a:solidFill>
                <a:latin typeface="Times New Roman" panose="02020603050405020304" pitchFamily="18" charset="0"/>
                <a:cs typeface="Times New Roman" panose="02020603050405020304" pitchFamily="18" charset="0"/>
              </a:rPr>
              <a:t>            </a:t>
            </a:r>
            <a:r>
              <a:rPr lang="en-IN" sz="1500" b="1" dirty="0" err="1">
                <a:solidFill>
                  <a:schemeClr val="bg1"/>
                </a:solidFill>
                <a:latin typeface="Times New Roman" panose="02020603050405020304" pitchFamily="18" charset="0"/>
                <a:cs typeface="Times New Roman" panose="02020603050405020304" pitchFamily="18" charset="0"/>
              </a:rPr>
              <a:t>Shankhagarbha</a:t>
            </a:r>
            <a:r>
              <a:rPr lang="en-IN" sz="1500" b="1" dirty="0">
                <a:solidFill>
                  <a:schemeClr val="bg1"/>
                </a:solidFill>
                <a:latin typeface="Times New Roman" panose="02020603050405020304" pitchFamily="18" charset="0"/>
                <a:cs typeface="Times New Roman" panose="02020603050405020304" pitchFamily="18" charset="0"/>
              </a:rPr>
              <a:t> </a:t>
            </a:r>
            <a:r>
              <a:rPr lang="en-IN" sz="1500" b="1" dirty="0" err="1">
                <a:solidFill>
                  <a:schemeClr val="bg1"/>
                </a:solidFill>
                <a:latin typeface="Times New Roman" panose="02020603050405020304" pitchFamily="18" charset="0"/>
                <a:cs typeface="Times New Roman" panose="02020603050405020304" pitchFamily="18" charset="0"/>
              </a:rPr>
              <a:t>Pottali</a:t>
            </a:r>
            <a:r>
              <a:rPr lang="en-IN" sz="1500" b="1" dirty="0">
                <a:solidFill>
                  <a:schemeClr val="bg1"/>
                </a:solidFill>
                <a:latin typeface="Times New Roman" panose="02020603050405020304" pitchFamily="18" charset="0"/>
                <a:cs typeface="Times New Roman" panose="02020603050405020304" pitchFamily="18" charset="0"/>
              </a:rPr>
              <a:t> 			Rasa </a:t>
            </a:r>
            <a:r>
              <a:rPr lang="en-IN" sz="1500" b="1" dirty="0" err="1">
                <a:solidFill>
                  <a:schemeClr val="bg1"/>
                </a:solidFill>
                <a:latin typeface="Times New Roman" panose="02020603050405020304" pitchFamily="18" charset="0"/>
                <a:cs typeface="Times New Roman" panose="02020603050405020304" pitchFamily="18" charset="0"/>
              </a:rPr>
              <a:t>Kamadhenu</a:t>
            </a:r>
            <a:r>
              <a:rPr lang="en-IN" sz="1500" b="1" dirty="0">
                <a:solidFill>
                  <a:schemeClr val="bg1"/>
                </a:solidFill>
                <a:latin typeface="Times New Roman" panose="02020603050405020304" pitchFamily="18" charset="0"/>
                <a:cs typeface="Times New Roman" panose="02020603050405020304" pitchFamily="18" charset="0"/>
              </a:rPr>
              <a:t> 		17 </a:t>
            </a:r>
            <a:r>
              <a:rPr lang="en-IN" sz="1500" b="1" dirty="0" err="1">
                <a:solidFill>
                  <a:schemeClr val="bg1"/>
                </a:solidFill>
                <a:latin typeface="Times New Roman" panose="02020603050405020304" pitchFamily="18" charset="0"/>
                <a:cs typeface="Times New Roman" panose="02020603050405020304" pitchFamily="18" charset="0"/>
              </a:rPr>
              <a:t>th</a:t>
            </a:r>
            <a:r>
              <a:rPr lang="en-IN" sz="1500" b="1" dirty="0">
                <a:solidFill>
                  <a:schemeClr val="bg1"/>
                </a:solidFill>
                <a:latin typeface="Times New Roman" panose="02020603050405020304" pitchFamily="18" charset="0"/>
                <a:cs typeface="Times New Roman" panose="02020603050405020304" pitchFamily="18" charset="0"/>
              </a:rPr>
              <a:t> Cent. </a:t>
            </a:r>
          </a:p>
          <a:p>
            <a:pPr indent="0">
              <a:lnSpc>
                <a:spcPct val="120000"/>
              </a:lnSpc>
              <a:spcBef>
                <a:spcPts val="0"/>
              </a:spcBef>
              <a:buNone/>
            </a:pPr>
            <a:endParaRPr lang="en-IN" sz="1200"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8E1A8CDF-6D91-447B-8652-44BCC92BFA02}"/>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20FD55A0-EC27-4F33-91AB-FAE5C30675D7}"/>
              </a:ext>
            </a:extLst>
          </p:cNvPr>
          <p:cNvSpPr>
            <a:spLocks noGrp="1"/>
          </p:cNvSpPr>
          <p:nvPr>
            <p:ph type="sldNum" sz="quarter" idx="12"/>
          </p:nvPr>
        </p:nvSpPr>
        <p:spPr/>
        <p:txBody>
          <a:bodyPr/>
          <a:lstStyle/>
          <a:p>
            <a:fld id="{A570DE72-5664-454A-8646-44002B425E13}" type="slidenum">
              <a:rPr lang="en-IN" smtClean="0"/>
              <a:t>17</a:t>
            </a:fld>
            <a:endParaRPr lang="en-IN"/>
          </a:p>
        </p:txBody>
      </p:sp>
    </p:spTree>
    <p:extLst>
      <p:ext uri="{BB962C8B-B14F-4D97-AF65-F5344CB8AC3E}">
        <p14:creationId xmlns:p14="http://schemas.microsoft.com/office/powerpoint/2010/main" val="31134722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A2AE3-47AB-45F8-B695-C9EECCE3DA23}"/>
              </a:ext>
            </a:extLst>
          </p:cNvPr>
          <p:cNvSpPr>
            <a:spLocks noGrp="1"/>
          </p:cNvSpPr>
          <p:nvPr>
            <p:ph type="title"/>
          </p:nvPr>
        </p:nvSpPr>
        <p:spPr>
          <a:xfrm>
            <a:off x="344129" y="168480"/>
            <a:ext cx="1877961" cy="637765"/>
          </a:xfrm>
        </p:spPr>
        <p:style>
          <a:lnRef idx="2">
            <a:schemeClr val="accent2">
              <a:shade val="50000"/>
            </a:schemeClr>
          </a:lnRef>
          <a:fillRef idx="1">
            <a:schemeClr val="accent2"/>
          </a:fillRef>
          <a:effectRef idx="0">
            <a:schemeClr val="accent2"/>
          </a:effectRef>
          <a:fontRef idx="minor">
            <a:schemeClr val="lt1"/>
          </a:fontRef>
        </p:style>
        <p:txBody>
          <a:bodyPr>
            <a:noAutofit/>
          </a:bodyPr>
          <a:lstStyle/>
          <a:p>
            <a:r>
              <a:rPr lang="en-IN" sz="3200" b="1" dirty="0">
                <a:latin typeface="Times New Roman" panose="02020603050405020304" pitchFamily="18" charset="0"/>
                <a:cs typeface="Times New Roman" panose="02020603050405020304" pitchFamily="18" charset="0"/>
              </a:rPr>
              <a:t>Contd..</a:t>
            </a:r>
            <a:endParaRPr lang="en-IN" sz="3200" dirty="0"/>
          </a:p>
        </p:txBody>
      </p:sp>
      <p:sp>
        <p:nvSpPr>
          <p:cNvPr id="3" name="Content Placeholder 2">
            <a:extLst>
              <a:ext uri="{FF2B5EF4-FFF2-40B4-BE49-F238E27FC236}">
                <a16:creationId xmlns:a16="http://schemas.microsoft.com/office/drawing/2014/main" id="{C8CB1AB7-19B0-460D-9C4A-79EBFCBBF9C6}"/>
              </a:ext>
            </a:extLst>
          </p:cNvPr>
          <p:cNvSpPr>
            <a:spLocks noGrp="1"/>
          </p:cNvSpPr>
          <p:nvPr>
            <p:ph idx="1"/>
          </p:nvPr>
        </p:nvSpPr>
        <p:spPr>
          <a:xfrm>
            <a:off x="231058" y="1447803"/>
            <a:ext cx="8681883" cy="5241717"/>
          </a:xfrm>
        </p:spPr>
        <p:style>
          <a:lnRef idx="2">
            <a:schemeClr val="accent3">
              <a:shade val="50000"/>
            </a:schemeClr>
          </a:lnRef>
          <a:fillRef idx="1">
            <a:schemeClr val="accent3"/>
          </a:fillRef>
          <a:effectRef idx="0">
            <a:schemeClr val="accent3"/>
          </a:effectRef>
          <a:fontRef idx="minor">
            <a:schemeClr val="lt1"/>
          </a:fontRef>
        </p:style>
        <p:txBody>
          <a:bodyPr>
            <a:normAutofit fontScale="92500" lnSpcReduction="20000"/>
          </a:bodyPr>
          <a:lstStyle/>
          <a:p>
            <a:pPr marL="171450" indent="0">
              <a:lnSpc>
                <a:spcPct val="120000"/>
              </a:lnSpc>
              <a:spcBef>
                <a:spcPts val="0"/>
              </a:spcBef>
              <a:buNone/>
            </a:pPr>
            <a:r>
              <a:rPr lang="en-IN" sz="1700" b="1" cap="none" dirty="0">
                <a:solidFill>
                  <a:srgbClr val="C00000"/>
                </a:solidFill>
                <a:latin typeface="Times New Roman" panose="02020603050405020304" pitchFamily="18" charset="0"/>
                <a:cs typeface="Times New Roman" panose="02020603050405020304" pitchFamily="18" charset="0"/>
              </a:rPr>
              <a:t>S. No.	</a:t>
            </a:r>
            <a:r>
              <a:rPr lang="en-IN" sz="1700" b="1" cap="none" dirty="0" err="1">
                <a:solidFill>
                  <a:srgbClr val="C00000"/>
                </a:solidFill>
                <a:latin typeface="Times New Roman" panose="02020603050405020304" pitchFamily="18" charset="0"/>
                <a:cs typeface="Times New Roman" panose="02020603050405020304" pitchFamily="18" charset="0"/>
              </a:rPr>
              <a:t>Pottali</a:t>
            </a:r>
            <a:r>
              <a:rPr lang="en-IN" sz="1700" b="1" cap="none" dirty="0">
                <a:solidFill>
                  <a:srgbClr val="C00000"/>
                </a:solidFill>
                <a:latin typeface="Times New Roman" panose="02020603050405020304" pitchFamily="18" charset="0"/>
                <a:cs typeface="Times New Roman" panose="02020603050405020304" pitchFamily="18" charset="0"/>
              </a:rPr>
              <a:t> </a:t>
            </a:r>
            <a:r>
              <a:rPr lang="en-IN" sz="1700" b="1" cap="none" dirty="0" err="1">
                <a:solidFill>
                  <a:srgbClr val="C00000"/>
                </a:solidFill>
                <a:latin typeface="Times New Roman" panose="02020603050405020304" pitchFamily="18" charset="0"/>
                <a:cs typeface="Times New Roman" panose="02020603050405020304" pitchFamily="18" charset="0"/>
              </a:rPr>
              <a:t>Kalpa</a:t>
            </a:r>
            <a:r>
              <a:rPr lang="en-IN" sz="1700" b="1" cap="none" dirty="0">
                <a:solidFill>
                  <a:srgbClr val="C00000"/>
                </a:solidFill>
                <a:latin typeface="Times New Roman" panose="02020603050405020304" pitchFamily="18" charset="0"/>
                <a:cs typeface="Times New Roman" panose="02020603050405020304" pitchFamily="18" charset="0"/>
              </a:rPr>
              <a:t> 			 			Reference 		Period</a:t>
            </a:r>
            <a:r>
              <a:rPr lang="fi-FI" sz="1700" b="1" cap="none" dirty="0">
                <a:solidFill>
                  <a:srgbClr val="C00000"/>
                </a:solidFill>
                <a:latin typeface="Times New Roman" panose="02020603050405020304" pitchFamily="18" charset="0"/>
                <a:cs typeface="Times New Roman" panose="02020603050405020304" pitchFamily="18" charset="0"/>
              </a:rPr>
              <a:t> </a:t>
            </a:r>
          </a:p>
          <a:p>
            <a:pPr marL="171450" indent="0">
              <a:lnSpc>
                <a:spcPct val="120000"/>
              </a:lnSpc>
              <a:spcBef>
                <a:spcPts val="0"/>
              </a:spcBef>
              <a:buNone/>
            </a:pPr>
            <a:endParaRPr lang="fi-FI" sz="1700" b="1" cap="none" dirty="0">
              <a:solidFill>
                <a:srgbClr val="C00000"/>
              </a:solidFill>
              <a:latin typeface="Times New Roman" panose="02020603050405020304" pitchFamily="18" charset="0"/>
              <a:cs typeface="Times New Roman" panose="02020603050405020304" pitchFamily="18" charset="0"/>
            </a:endParaRPr>
          </a:p>
          <a:p>
            <a:pPr indent="0">
              <a:lnSpc>
                <a:spcPct val="120000"/>
              </a:lnSpc>
              <a:spcBef>
                <a:spcPts val="0"/>
              </a:spcBef>
              <a:buNone/>
            </a:pPr>
            <a:r>
              <a:rPr lang="en-IN" sz="1400" b="1" cap="none" dirty="0">
                <a:solidFill>
                  <a:schemeClr val="bg1"/>
                </a:solidFill>
                <a:latin typeface="Times New Roman" panose="02020603050405020304" pitchFamily="18" charset="0"/>
                <a:cs typeface="Times New Roman" panose="02020603050405020304" pitchFamily="18" charset="0"/>
              </a:rPr>
              <a:t>39     </a:t>
            </a:r>
            <a:r>
              <a:rPr lang="en-IN" sz="1400" b="1" cap="none" dirty="0" err="1">
                <a:solidFill>
                  <a:schemeClr val="bg1"/>
                </a:solidFill>
                <a:latin typeface="Times New Roman" panose="02020603050405020304" pitchFamily="18" charset="0"/>
                <a:cs typeface="Times New Roman" panose="02020603050405020304" pitchFamily="18" charset="0"/>
              </a:rPr>
              <a:t>Ratnagarbha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Gaja</a:t>
            </a:r>
            <a:r>
              <a:rPr lang="en-IN" sz="1400" b="1" cap="none" dirty="0">
                <a:solidFill>
                  <a:schemeClr val="bg1"/>
                </a:solidFill>
                <a:latin typeface="Times New Roman" panose="02020603050405020304" pitchFamily="18" charset="0"/>
                <a:cs typeface="Times New Roman" panose="02020603050405020304" pitchFamily="18" charset="0"/>
              </a:rPr>
              <a:t> Puta) 				Yoga </a:t>
            </a:r>
            <a:r>
              <a:rPr lang="en-IN" sz="1400" b="1" cap="none" dirty="0" err="1">
                <a:solidFill>
                  <a:schemeClr val="bg1"/>
                </a:solidFill>
                <a:latin typeface="Times New Roman" panose="02020603050405020304" pitchFamily="18" charset="0"/>
                <a:cs typeface="Times New Roman" panose="02020603050405020304" pitchFamily="18" charset="0"/>
              </a:rPr>
              <a:t>Ratnakara</a:t>
            </a:r>
            <a:r>
              <a:rPr lang="en-IN" sz="1400" b="1" cap="none" dirty="0">
                <a:solidFill>
                  <a:schemeClr val="bg1"/>
                </a:solidFill>
                <a:latin typeface="Times New Roman" panose="02020603050405020304" pitchFamily="18" charset="0"/>
                <a:cs typeface="Times New Roman" panose="02020603050405020304" pitchFamily="18" charset="0"/>
              </a:rPr>
              <a:t> 		18 Th Cent. </a:t>
            </a:r>
          </a:p>
          <a:p>
            <a:pPr marL="742950" indent="-514350">
              <a:lnSpc>
                <a:spcPct val="120000"/>
              </a:lnSpc>
              <a:spcBef>
                <a:spcPts val="0"/>
              </a:spcBef>
              <a:buAutoNum type="arabicPeriod" startAt="40"/>
            </a:pPr>
            <a:r>
              <a:rPr lang="en-IN" sz="1400" b="1" cap="none" dirty="0" err="1">
                <a:solidFill>
                  <a:schemeClr val="bg1"/>
                </a:solidFill>
                <a:latin typeface="Times New Roman" panose="02020603050405020304" pitchFamily="18" charset="0"/>
                <a:cs typeface="Times New Roman" panose="02020603050405020304" pitchFamily="18" charset="0"/>
              </a:rPr>
              <a:t>Lokeshwer</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Varaha</a:t>
            </a:r>
            <a:r>
              <a:rPr lang="en-IN" sz="1400" b="1" cap="none" dirty="0">
                <a:solidFill>
                  <a:schemeClr val="bg1"/>
                </a:solidFill>
                <a:latin typeface="Times New Roman" panose="02020603050405020304" pitchFamily="18" charset="0"/>
                <a:cs typeface="Times New Roman" panose="02020603050405020304" pitchFamily="18" charset="0"/>
              </a:rPr>
              <a:t> Puta) 				Yoga </a:t>
            </a:r>
            <a:r>
              <a:rPr lang="en-IN" sz="1400" b="1" cap="none" dirty="0" err="1">
                <a:solidFill>
                  <a:schemeClr val="bg1"/>
                </a:solidFill>
                <a:latin typeface="Times New Roman" panose="02020603050405020304" pitchFamily="18" charset="0"/>
                <a:cs typeface="Times New Roman" panose="02020603050405020304" pitchFamily="18" charset="0"/>
              </a:rPr>
              <a:t>Ratnakara</a:t>
            </a:r>
            <a:r>
              <a:rPr lang="en-IN" sz="1400" b="1" cap="none" dirty="0">
                <a:solidFill>
                  <a:schemeClr val="bg1"/>
                </a:solidFill>
                <a:latin typeface="Times New Roman" panose="02020603050405020304" pitchFamily="18" charset="0"/>
                <a:cs typeface="Times New Roman" panose="02020603050405020304" pitchFamily="18" charset="0"/>
              </a:rPr>
              <a:t> 		18 Th Cent. </a:t>
            </a:r>
          </a:p>
          <a:p>
            <a:pPr marL="742950" indent="-514350">
              <a:lnSpc>
                <a:spcPct val="120000"/>
              </a:lnSpc>
              <a:spcBef>
                <a:spcPts val="0"/>
              </a:spcBef>
              <a:buAutoNum type="arabicPeriod" startAt="40"/>
            </a:pPr>
            <a:r>
              <a:rPr lang="sv-SE" sz="1400" b="1" cap="none" dirty="0">
                <a:solidFill>
                  <a:schemeClr val="bg1"/>
                </a:solidFill>
                <a:latin typeface="Times New Roman" panose="02020603050405020304" pitchFamily="18" charset="0"/>
                <a:cs typeface="Times New Roman" panose="02020603050405020304" pitchFamily="18" charset="0"/>
              </a:rPr>
              <a:t>Hemagarbha – 1 (Gaja Puta) 				Yoga Ratnakara 		18 Th Cent.</a:t>
            </a:r>
          </a:p>
          <a:p>
            <a:pPr marL="742950" indent="-514350">
              <a:lnSpc>
                <a:spcPct val="120000"/>
              </a:lnSpc>
              <a:spcBef>
                <a:spcPts val="0"/>
              </a:spcBef>
              <a:buAutoNum type="arabicPeriod" startAt="40"/>
            </a:pPr>
            <a:r>
              <a:rPr lang="en-IN" sz="1400" b="1" cap="none" dirty="0" err="1">
                <a:solidFill>
                  <a:schemeClr val="bg1"/>
                </a:solidFill>
                <a:latin typeface="Times New Roman" panose="02020603050405020304" pitchFamily="18" charset="0"/>
                <a:cs typeface="Times New Roman" panose="02020603050405020304" pitchFamily="18" charset="0"/>
              </a:rPr>
              <a:t>Hamsagarbha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Bhaishajya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Ratnavali</a:t>
            </a:r>
            <a:r>
              <a:rPr lang="en-IN" sz="1400" b="1" cap="none" dirty="0">
                <a:solidFill>
                  <a:schemeClr val="bg1"/>
                </a:solidFill>
                <a:latin typeface="Times New Roman" panose="02020603050405020304" pitchFamily="18" charset="0"/>
                <a:cs typeface="Times New Roman" panose="02020603050405020304" pitchFamily="18" charset="0"/>
              </a:rPr>
              <a:t> 		18 Th Cent.</a:t>
            </a:r>
          </a:p>
          <a:p>
            <a:pPr marL="742950" indent="-514350">
              <a:lnSpc>
                <a:spcPct val="120000"/>
              </a:lnSpc>
              <a:spcBef>
                <a:spcPts val="0"/>
              </a:spcBef>
              <a:buAutoNum type="arabicPeriod" startAt="40"/>
            </a:pPr>
            <a:r>
              <a:rPr lang="en-IN" sz="1400" b="1" cap="none" dirty="0">
                <a:solidFill>
                  <a:schemeClr val="bg1"/>
                </a:solidFill>
                <a:latin typeface="Times New Roman" panose="02020603050405020304" pitchFamily="18" charset="0"/>
                <a:cs typeface="Times New Roman" panose="02020603050405020304" pitchFamily="18" charset="0"/>
              </a:rPr>
              <a:t>Hiranyagarbha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Bhaishajya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Ratnavali</a:t>
            </a:r>
            <a:r>
              <a:rPr lang="en-IN" sz="1400" b="1" cap="none" dirty="0">
                <a:solidFill>
                  <a:schemeClr val="bg1"/>
                </a:solidFill>
                <a:latin typeface="Times New Roman" panose="02020603050405020304" pitchFamily="18" charset="0"/>
                <a:cs typeface="Times New Roman" panose="02020603050405020304" pitchFamily="18" charset="0"/>
              </a:rPr>
              <a:t> 		18 Th Cent. </a:t>
            </a:r>
          </a:p>
          <a:p>
            <a:pPr marL="742950" indent="-514350">
              <a:lnSpc>
                <a:spcPct val="120000"/>
              </a:lnSpc>
              <a:spcBef>
                <a:spcPts val="0"/>
              </a:spcBef>
              <a:buAutoNum type="arabicPeriod" startAt="40"/>
            </a:pPr>
            <a:r>
              <a:rPr lang="en-IN" sz="1400" b="1" cap="none" dirty="0" err="1">
                <a:solidFill>
                  <a:schemeClr val="bg1"/>
                </a:solidFill>
                <a:latin typeface="Times New Roman" panose="02020603050405020304" pitchFamily="18" charset="0"/>
                <a:cs typeface="Times New Roman" panose="02020603050405020304" pitchFamily="18" charset="0"/>
              </a:rPr>
              <a:t>Ratnagarbha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Bihatyoga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Tarangini</a:t>
            </a:r>
            <a:r>
              <a:rPr lang="en-IN" sz="1400" b="1" cap="none" dirty="0">
                <a:solidFill>
                  <a:schemeClr val="bg1"/>
                </a:solidFill>
                <a:latin typeface="Times New Roman" panose="02020603050405020304" pitchFamily="18" charset="0"/>
                <a:cs typeface="Times New Roman" panose="02020603050405020304" pitchFamily="18" charset="0"/>
              </a:rPr>
              <a:t> 		18 Th Cent.</a:t>
            </a:r>
          </a:p>
          <a:p>
            <a:pPr marL="742950" indent="-514350">
              <a:lnSpc>
                <a:spcPct val="120000"/>
              </a:lnSpc>
              <a:spcBef>
                <a:spcPts val="0"/>
              </a:spcBef>
              <a:buAutoNum type="arabicPeriod" startAt="40"/>
            </a:pPr>
            <a:r>
              <a:rPr lang="pl-PL" sz="1400" b="1" cap="none" dirty="0">
                <a:solidFill>
                  <a:schemeClr val="bg1"/>
                </a:solidFill>
                <a:latin typeface="Times New Roman" panose="02020603050405020304" pitchFamily="18" charset="0"/>
                <a:cs typeface="Times New Roman" panose="02020603050405020304" pitchFamily="18" charset="0"/>
              </a:rPr>
              <a:t>Mrigaanka Pottali 	</a:t>
            </a:r>
            <a:r>
              <a:rPr lang="en-US" sz="1400" b="1" cap="none" dirty="0">
                <a:solidFill>
                  <a:schemeClr val="bg1"/>
                </a:solidFill>
                <a:latin typeface="Times New Roman" panose="02020603050405020304" pitchFamily="18" charset="0"/>
                <a:cs typeface="Times New Roman" panose="02020603050405020304" pitchFamily="18" charset="0"/>
              </a:rPr>
              <a:t>				</a:t>
            </a:r>
            <a:r>
              <a:rPr lang="pl-PL" sz="1400" b="1" cap="none" dirty="0">
                <a:solidFill>
                  <a:schemeClr val="bg1"/>
                </a:solidFill>
                <a:latin typeface="Times New Roman" panose="02020603050405020304" pitchFamily="18" charset="0"/>
                <a:cs typeface="Times New Roman" panose="02020603050405020304" pitchFamily="18" charset="0"/>
              </a:rPr>
              <a:t>Nighantu Ratnakara 	</a:t>
            </a:r>
            <a:r>
              <a:rPr lang="en-US" sz="1400" b="1" cap="none" dirty="0">
                <a:solidFill>
                  <a:schemeClr val="bg1"/>
                </a:solidFill>
                <a:latin typeface="Times New Roman" panose="02020603050405020304" pitchFamily="18" charset="0"/>
                <a:cs typeface="Times New Roman" panose="02020603050405020304" pitchFamily="18" charset="0"/>
              </a:rPr>
              <a:t>	</a:t>
            </a:r>
            <a:r>
              <a:rPr lang="pl-PL" sz="1400" b="1" cap="none" dirty="0">
                <a:solidFill>
                  <a:schemeClr val="bg1"/>
                </a:solidFill>
                <a:latin typeface="Times New Roman" panose="02020603050405020304" pitchFamily="18" charset="0"/>
                <a:cs typeface="Times New Roman" panose="02020603050405020304" pitchFamily="18" charset="0"/>
              </a:rPr>
              <a:t>19 Th Cent.</a:t>
            </a:r>
            <a:endParaRPr lang="en-US" sz="1400" b="1" cap="none" dirty="0">
              <a:solidFill>
                <a:schemeClr val="bg1"/>
              </a:solidFill>
              <a:latin typeface="Times New Roman" panose="02020603050405020304" pitchFamily="18" charset="0"/>
              <a:cs typeface="Times New Roman" panose="02020603050405020304" pitchFamily="18" charset="0"/>
            </a:endParaRPr>
          </a:p>
          <a:p>
            <a:pPr marL="742950" indent="-514350">
              <a:lnSpc>
                <a:spcPct val="120000"/>
              </a:lnSpc>
              <a:spcBef>
                <a:spcPts val="0"/>
              </a:spcBef>
              <a:buAutoNum type="arabicPeriod" startAt="40"/>
            </a:pPr>
            <a:r>
              <a:rPr lang="en-IN" sz="1400" b="1" cap="none" dirty="0" err="1">
                <a:solidFill>
                  <a:schemeClr val="bg1"/>
                </a:solidFill>
                <a:latin typeface="Times New Roman" panose="02020603050405020304" pitchFamily="18" charset="0"/>
                <a:cs typeface="Times New Roman" panose="02020603050405020304" pitchFamily="18" charset="0"/>
              </a:rPr>
              <a:t>Ratnagarbha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Nighantu </a:t>
            </a:r>
            <a:r>
              <a:rPr lang="en-IN" sz="1400" b="1" cap="none" dirty="0" err="1">
                <a:solidFill>
                  <a:schemeClr val="bg1"/>
                </a:solidFill>
                <a:latin typeface="Times New Roman" panose="02020603050405020304" pitchFamily="18" charset="0"/>
                <a:cs typeface="Times New Roman" panose="02020603050405020304" pitchFamily="18" charset="0"/>
              </a:rPr>
              <a:t>Ratnakara</a:t>
            </a:r>
            <a:r>
              <a:rPr lang="en-IN" sz="1400" b="1" cap="none" dirty="0">
                <a:solidFill>
                  <a:schemeClr val="bg1"/>
                </a:solidFill>
                <a:latin typeface="Times New Roman" panose="02020603050405020304" pitchFamily="18" charset="0"/>
                <a:cs typeface="Times New Roman" panose="02020603050405020304" pitchFamily="18" charset="0"/>
              </a:rPr>
              <a:t> 		19 Th Cent. </a:t>
            </a:r>
          </a:p>
          <a:p>
            <a:pPr marL="742950" indent="-514350">
              <a:lnSpc>
                <a:spcPct val="120000"/>
              </a:lnSpc>
              <a:spcBef>
                <a:spcPts val="0"/>
              </a:spcBef>
              <a:buAutoNum type="arabicPeriod" startAt="40"/>
            </a:pPr>
            <a:r>
              <a:rPr lang="fi-FI" sz="1400" b="1" cap="none" dirty="0">
                <a:solidFill>
                  <a:schemeClr val="bg1"/>
                </a:solidFill>
                <a:latin typeface="Times New Roman" panose="02020603050405020304" pitchFamily="18" charset="0"/>
                <a:cs typeface="Times New Roman" panose="02020603050405020304" pitchFamily="18" charset="0"/>
              </a:rPr>
              <a:t>Mrigaanka Pottali 					Rasaayana Sangraha 		19 Th Cent</a:t>
            </a:r>
          </a:p>
          <a:p>
            <a:pPr marL="742950" indent="-514350">
              <a:lnSpc>
                <a:spcPct val="120000"/>
              </a:lnSpc>
              <a:spcBef>
                <a:spcPts val="0"/>
              </a:spcBef>
              <a:buAutoNum type="arabicPeriod" startAt="40"/>
            </a:pPr>
            <a:r>
              <a:rPr lang="sv-SE" sz="1400" b="1" cap="none" dirty="0">
                <a:solidFill>
                  <a:schemeClr val="bg1"/>
                </a:solidFill>
                <a:latin typeface="Times New Roman" panose="02020603050405020304" pitchFamily="18" charset="0"/>
                <a:cs typeface="Times New Roman" panose="02020603050405020304" pitchFamily="18" charset="0"/>
              </a:rPr>
              <a:t>Shankhagarbha Pottali 				Rasayoga Saagara 			20 Th Cent. </a:t>
            </a:r>
          </a:p>
          <a:p>
            <a:pPr marL="742950" indent="-514350">
              <a:lnSpc>
                <a:spcPct val="120000"/>
              </a:lnSpc>
              <a:spcBef>
                <a:spcPts val="0"/>
              </a:spcBef>
              <a:buAutoNum type="arabicPeriod" startAt="40"/>
            </a:pPr>
            <a:r>
              <a:rPr lang="sv-SE" sz="1400" b="1" cap="none" dirty="0">
                <a:solidFill>
                  <a:schemeClr val="bg1"/>
                </a:solidFill>
                <a:latin typeface="Times New Roman" panose="02020603050405020304" pitchFamily="18" charset="0"/>
                <a:cs typeface="Times New Roman" panose="02020603050405020304" pitchFamily="18" charset="0"/>
              </a:rPr>
              <a:t>Lokanath Pottali 					Rasayoga Saagara 			20 Th Cent. </a:t>
            </a:r>
          </a:p>
          <a:p>
            <a:pPr marL="742950" indent="-514350">
              <a:lnSpc>
                <a:spcPct val="120000"/>
              </a:lnSpc>
              <a:spcBef>
                <a:spcPts val="0"/>
              </a:spcBef>
              <a:buAutoNum type="arabicPeriod" startAt="40"/>
            </a:pPr>
            <a:r>
              <a:rPr lang="en-IN" sz="1400" b="1" cap="none" dirty="0" err="1">
                <a:solidFill>
                  <a:schemeClr val="bg1"/>
                </a:solidFill>
                <a:latin typeface="Times New Roman" panose="02020603050405020304" pitchFamily="18" charset="0"/>
                <a:cs typeface="Times New Roman" panose="02020603050405020304" pitchFamily="18" charset="0"/>
              </a:rPr>
              <a:t>Lokeshwer</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Rasayoga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Saagara</a:t>
            </a:r>
            <a:r>
              <a:rPr lang="en-IN" sz="1400" b="1" cap="none" dirty="0">
                <a:solidFill>
                  <a:schemeClr val="bg1"/>
                </a:solidFill>
                <a:latin typeface="Times New Roman" panose="02020603050405020304" pitchFamily="18" charset="0"/>
                <a:cs typeface="Times New Roman" panose="02020603050405020304" pitchFamily="18" charset="0"/>
              </a:rPr>
              <a:t> 			20 Th Cent. </a:t>
            </a:r>
          </a:p>
          <a:p>
            <a:pPr marL="742950" indent="-514350">
              <a:lnSpc>
                <a:spcPct val="120000"/>
              </a:lnSpc>
              <a:spcBef>
                <a:spcPts val="0"/>
              </a:spcBef>
              <a:buAutoNum type="arabicPeriod" startAt="40"/>
            </a:pPr>
            <a:r>
              <a:rPr lang="en-IN" sz="1400" b="1" cap="none" dirty="0" err="1">
                <a:solidFill>
                  <a:schemeClr val="bg1"/>
                </a:solidFill>
                <a:latin typeface="Times New Roman" panose="02020603050405020304" pitchFamily="18" charset="0"/>
                <a:cs typeface="Times New Roman" panose="02020603050405020304" pitchFamily="18" charset="0"/>
              </a:rPr>
              <a:t>Rasagarbha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- 1 				</a:t>
            </a:r>
            <a:r>
              <a:rPr lang="en-IN" sz="1400" b="1" cap="none" dirty="0" err="1">
                <a:solidFill>
                  <a:schemeClr val="bg1"/>
                </a:solidFill>
                <a:latin typeface="Times New Roman" panose="02020603050405020304" pitchFamily="18" charset="0"/>
                <a:cs typeface="Times New Roman" panose="02020603050405020304" pitchFamily="18" charset="0"/>
              </a:rPr>
              <a:t>Rasayoga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Saagara</a:t>
            </a:r>
            <a:r>
              <a:rPr lang="en-IN" sz="1400" b="1" cap="none" dirty="0">
                <a:solidFill>
                  <a:schemeClr val="bg1"/>
                </a:solidFill>
                <a:latin typeface="Times New Roman" panose="02020603050405020304" pitchFamily="18" charset="0"/>
                <a:cs typeface="Times New Roman" panose="02020603050405020304" pitchFamily="18" charset="0"/>
              </a:rPr>
              <a:t> 			20 Th Cent. </a:t>
            </a:r>
          </a:p>
          <a:p>
            <a:pPr marL="742950" indent="-514350">
              <a:lnSpc>
                <a:spcPct val="120000"/>
              </a:lnSpc>
              <a:spcBef>
                <a:spcPts val="0"/>
              </a:spcBef>
              <a:buAutoNum type="arabicPeriod" startAt="40"/>
            </a:pPr>
            <a:r>
              <a:rPr lang="en-IN" sz="1400" b="1" cap="none" dirty="0" err="1">
                <a:solidFill>
                  <a:schemeClr val="bg1"/>
                </a:solidFill>
                <a:latin typeface="Times New Roman" panose="02020603050405020304" pitchFamily="18" charset="0"/>
                <a:cs typeface="Times New Roman" panose="02020603050405020304" pitchFamily="18" charset="0"/>
              </a:rPr>
              <a:t>Rasagarbha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 2 				</a:t>
            </a:r>
            <a:r>
              <a:rPr lang="en-IN" sz="1400" b="1" cap="none" dirty="0" err="1">
                <a:solidFill>
                  <a:schemeClr val="bg1"/>
                </a:solidFill>
                <a:latin typeface="Times New Roman" panose="02020603050405020304" pitchFamily="18" charset="0"/>
                <a:cs typeface="Times New Roman" panose="02020603050405020304" pitchFamily="18" charset="0"/>
              </a:rPr>
              <a:t>Rasayoga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Saagara</a:t>
            </a:r>
            <a:r>
              <a:rPr lang="en-IN" sz="1400" b="1" cap="none" dirty="0">
                <a:solidFill>
                  <a:schemeClr val="bg1"/>
                </a:solidFill>
                <a:latin typeface="Times New Roman" panose="02020603050405020304" pitchFamily="18" charset="0"/>
                <a:cs typeface="Times New Roman" panose="02020603050405020304" pitchFamily="18" charset="0"/>
              </a:rPr>
              <a:t> 			20 Th Cent. </a:t>
            </a:r>
          </a:p>
          <a:p>
            <a:pPr marL="742950" indent="-514350">
              <a:lnSpc>
                <a:spcPct val="120000"/>
              </a:lnSpc>
              <a:spcBef>
                <a:spcPts val="0"/>
              </a:spcBef>
              <a:buAutoNum type="arabicPeriod" startAt="40"/>
            </a:pPr>
            <a:r>
              <a:rPr lang="en-IN" sz="1400" b="1" cap="none" dirty="0" err="1">
                <a:solidFill>
                  <a:schemeClr val="bg1"/>
                </a:solidFill>
                <a:latin typeface="Times New Roman" panose="02020603050405020304" pitchFamily="18" charset="0"/>
                <a:cs typeface="Times New Roman" panose="02020603050405020304" pitchFamily="18" charset="0"/>
              </a:rPr>
              <a:t>Rasagarbha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 3 				</a:t>
            </a:r>
            <a:r>
              <a:rPr lang="en-IN" sz="1400" b="1" cap="none" dirty="0" err="1">
                <a:solidFill>
                  <a:schemeClr val="bg1"/>
                </a:solidFill>
                <a:latin typeface="Times New Roman" panose="02020603050405020304" pitchFamily="18" charset="0"/>
                <a:cs typeface="Times New Roman" panose="02020603050405020304" pitchFamily="18" charset="0"/>
              </a:rPr>
              <a:t>Rasayoga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Saagara</a:t>
            </a:r>
            <a:r>
              <a:rPr lang="en-IN" sz="1400" b="1" cap="none" dirty="0">
                <a:solidFill>
                  <a:schemeClr val="bg1"/>
                </a:solidFill>
                <a:latin typeface="Times New Roman" panose="02020603050405020304" pitchFamily="18" charset="0"/>
                <a:cs typeface="Times New Roman" panose="02020603050405020304" pitchFamily="18" charset="0"/>
              </a:rPr>
              <a:t> 			20 Th Cent. </a:t>
            </a:r>
          </a:p>
          <a:p>
            <a:pPr marL="742950" indent="-514350">
              <a:lnSpc>
                <a:spcPct val="120000"/>
              </a:lnSpc>
              <a:spcBef>
                <a:spcPts val="0"/>
              </a:spcBef>
              <a:buAutoNum type="arabicPeriod" startAt="40"/>
            </a:pPr>
            <a:r>
              <a:rPr lang="en-IN" sz="1400" b="1" cap="none" dirty="0" err="1">
                <a:solidFill>
                  <a:schemeClr val="bg1"/>
                </a:solidFill>
                <a:latin typeface="Times New Roman" panose="02020603050405020304" pitchFamily="18" charset="0"/>
                <a:cs typeface="Times New Roman" panose="02020603050405020304" pitchFamily="18" charset="0"/>
              </a:rPr>
              <a:t>Rasagarbha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- 4 				</a:t>
            </a:r>
            <a:r>
              <a:rPr lang="en-IN" sz="1400" b="1" cap="none" dirty="0" err="1">
                <a:solidFill>
                  <a:schemeClr val="bg1"/>
                </a:solidFill>
                <a:latin typeface="Times New Roman" panose="02020603050405020304" pitchFamily="18" charset="0"/>
                <a:cs typeface="Times New Roman" panose="02020603050405020304" pitchFamily="18" charset="0"/>
              </a:rPr>
              <a:t>Rasayoga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Saagara</a:t>
            </a:r>
            <a:r>
              <a:rPr lang="en-IN" sz="1400" b="1" cap="none" dirty="0">
                <a:solidFill>
                  <a:schemeClr val="bg1"/>
                </a:solidFill>
                <a:latin typeface="Times New Roman" panose="02020603050405020304" pitchFamily="18" charset="0"/>
                <a:cs typeface="Times New Roman" panose="02020603050405020304" pitchFamily="18" charset="0"/>
              </a:rPr>
              <a:t> 			20 Th Cent. </a:t>
            </a:r>
          </a:p>
          <a:p>
            <a:pPr marL="742950" indent="-514350">
              <a:lnSpc>
                <a:spcPct val="120000"/>
              </a:lnSpc>
              <a:spcBef>
                <a:spcPts val="0"/>
              </a:spcBef>
              <a:buAutoNum type="arabicPeriod" startAt="40"/>
            </a:pPr>
            <a:r>
              <a:rPr lang="en-IN" sz="1400" b="1" cap="none" dirty="0" err="1">
                <a:solidFill>
                  <a:schemeClr val="bg1"/>
                </a:solidFill>
                <a:latin typeface="Times New Roman" panose="02020603050405020304" pitchFamily="18" charset="0"/>
                <a:cs typeface="Times New Roman" panose="02020603050405020304" pitchFamily="18" charset="0"/>
              </a:rPr>
              <a:t>Hemagarbha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 1(</a:t>
            </a:r>
            <a:r>
              <a:rPr lang="en-IN" sz="1400" b="1" cap="none" dirty="0" err="1">
                <a:solidFill>
                  <a:schemeClr val="bg1"/>
                </a:solidFill>
                <a:latin typeface="Times New Roman" panose="02020603050405020304" pitchFamily="18" charset="0"/>
                <a:cs typeface="Times New Roman" panose="02020603050405020304" pitchFamily="18" charset="0"/>
              </a:rPr>
              <a:t>bhudara</a:t>
            </a:r>
            <a:r>
              <a:rPr lang="en-IN" sz="1400" b="1" cap="none" dirty="0">
                <a:solidFill>
                  <a:schemeClr val="bg1"/>
                </a:solidFill>
                <a:latin typeface="Times New Roman" panose="02020603050405020304" pitchFamily="18" charset="0"/>
                <a:cs typeface="Times New Roman" panose="02020603050405020304" pitchFamily="18" charset="0"/>
              </a:rPr>
              <a:t> Puta) 		</a:t>
            </a:r>
            <a:r>
              <a:rPr lang="en-IN" sz="1400" b="1" cap="none" dirty="0" err="1">
                <a:solidFill>
                  <a:schemeClr val="bg1"/>
                </a:solidFill>
                <a:latin typeface="Times New Roman" panose="02020603050405020304" pitchFamily="18" charset="0"/>
                <a:cs typeface="Times New Roman" panose="02020603050405020304" pitchFamily="18" charset="0"/>
              </a:rPr>
              <a:t>Rasayoga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Saagara</a:t>
            </a:r>
            <a:r>
              <a:rPr lang="en-IN" sz="1400" b="1" cap="none" dirty="0">
                <a:solidFill>
                  <a:schemeClr val="bg1"/>
                </a:solidFill>
                <a:latin typeface="Times New Roman" panose="02020603050405020304" pitchFamily="18" charset="0"/>
                <a:cs typeface="Times New Roman" panose="02020603050405020304" pitchFamily="18" charset="0"/>
              </a:rPr>
              <a:t> 			20 Th Cent. </a:t>
            </a:r>
          </a:p>
          <a:p>
            <a:pPr marL="742950" indent="-514350">
              <a:lnSpc>
                <a:spcPct val="120000"/>
              </a:lnSpc>
              <a:spcBef>
                <a:spcPts val="0"/>
              </a:spcBef>
              <a:buAutoNum type="arabicPeriod" startAt="40"/>
            </a:pPr>
            <a:r>
              <a:rPr lang="en-IN" sz="1400" b="1" cap="none" dirty="0" err="1">
                <a:solidFill>
                  <a:schemeClr val="bg1"/>
                </a:solidFill>
                <a:latin typeface="Times New Roman" panose="02020603050405020304" pitchFamily="18" charset="0"/>
                <a:cs typeface="Times New Roman" panose="02020603050405020304" pitchFamily="18" charset="0"/>
              </a:rPr>
              <a:t>Hemagarbha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 6 				</a:t>
            </a:r>
            <a:r>
              <a:rPr lang="en-IN" sz="1400" b="1" cap="none" dirty="0" err="1">
                <a:solidFill>
                  <a:schemeClr val="bg1"/>
                </a:solidFill>
                <a:latin typeface="Times New Roman" panose="02020603050405020304" pitchFamily="18" charset="0"/>
                <a:cs typeface="Times New Roman" panose="02020603050405020304" pitchFamily="18" charset="0"/>
              </a:rPr>
              <a:t>Rasayoga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Saagara</a:t>
            </a:r>
            <a:r>
              <a:rPr lang="en-IN" sz="1400" b="1" cap="none" dirty="0">
                <a:solidFill>
                  <a:schemeClr val="bg1"/>
                </a:solidFill>
                <a:latin typeface="Times New Roman" panose="02020603050405020304" pitchFamily="18" charset="0"/>
                <a:cs typeface="Times New Roman" panose="02020603050405020304" pitchFamily="18" charset="0"/>
              </a:rPr>
              <a:t> 			20 Th Cent. </a:t>
            </a:r>
          </a:p>
          <a:p>
            <a:pPr marL="742950" indent="-514350">
              <a:lnSpc>
                <a:spcPct val="120000"/>
              </a:lnSpc>
              <a:spcBef>
                <a:spcPts val="0"/>
              </a:spcBef>
              <a:buAutoNum type="arabicPeriod" startAt="40"/>
            </a:pPr>
            <a:r>
              <a:rPr lang="en-IN" sz="1400" b="1" cap="none" dirty="0" err="1">
                <a:solidFill>
                  <a:schemeClr val="bg1"/>
                </a:solidFill>
                <a:latin typeface="Times New Roman" panose="02020603050405020304" pitchFamily="18" charset="0"/>
                <a:cs typeface="Times New Roman" panose="02020603050405020304" pitchFamily="18" charset="0"/>
              </a:rPr>
              <a:t>Hemagarbha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 10 				</a:t>
            </a:r>
            <a:r>
              <a:rPr lang="en-IN" sz="1400" b="1" cap="none" dirty="0" err="1">
                <a:solidFill>
                  <a:schemeClr val="bg1"/>
                </a:solidFill>
                <a:latin typeface="Times New Roman" panose="02020603050405020304" pitchFamily="18" charset="0"/>
                <a:cs typeface="Times New Roman" panose="02020603050405020304" pitchFamily="18" charset="0"/>
              </a:rPr>
              <a:t>Rasayoga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Saagara</a:t>
            </a:r>
            <a:r>
              <a:rPr lang="en-IN" sz="1400" b="1" cap="none" dirty="0">
                <a:solidFill>
                  <a:schemeClr val="bg1"/>
                </a:solidFill>
                <a:latin typeface="Times New Roman" panose="02020603050405020304" pitchFamily="18" charset="0"/>
                <a:cs typeface="Times New Roman" panose="02020603050405020304" pitchFamily="18" charset="0"/>
              </a:rPr>
              <a:t> 			20 Th Cent. </a:t>
            </a:r>
          </a:p>
          <a:p>
            <a:pPr marL="742950" indent="-514350">
              <a:lnSpc>
                <a:spcPct val="120000"/>
              </a:lnSpc>
              <a:spcBef>
                <a:spcPts val="0"/>
              </a:spcBef>
              <a:buAutoNum type="arabicPeriod" startAt="40"/>
            </a:pPr>
            <a:r>
              <a:rPr lang="en-IN" sz="1400" b="1" cap="none" dirty="0">
                <a:solidFill>
                  <a:schemeClr val="bg1"/>
                </a:solidFill>
                <a:latin typeface="Times New Roman" panose="02020603050405020304" pitchFamily="18" charset="0"/>
                <a:cs typeface="Times New Roman" panose="02020603050405020304" pitchFamily="18" charset="0"/>
              </a:rPr>
              <a:t>Hiranyagarbha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Gaja</a:t>
            </a:r>
            <a:r>
              <a:rPr lang="en-IN" sz="1400" b="1" cap="none" dirty="0">
                <a:solidFill>
                  <a:schemeClr val="bg1"/>
                </a:solidFill>
                <a:latin typeface="Times New Roman" panose="02020603050405020304" pitchFamily="18" charset="0"/>
                <a:cs typeface="Times New Roman" panose="02020603050405020304" pitchFamily="18" charset="0"/>
              </a:rPr>
              <a:t> Puta) 		</a:t>
            </a:r>
            <a:r>
              <a:rPr lang="en-IN" sz="1400" b="1" cap="none" dirty="0" err="1">
                <a:solidFill>
                  <a:schemeClr val="bg1"/>
                </a:solidFill>
                <a:latin typeface="Times New Roman" panose="02020603050405020304" pitchFamily="18" charset="0"/>
                <a:cs typeface="Times New Roman" panose="02020603050405020304" pitchFamily="18" charset="0"/>
              </a:rPr>
              <a:t>Rasayoga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Saagara</a:t>
            </a:r>
            <a:r>
              <a:rPr lang="en-IN" sz="1400" b="1" cap="none" dirty="0">
                <a:solidFill>
                  <a:schemeClr val="bg1"/>
                </a:solidFill>
                <a:latin typeface="Times New Roman" panose="02020603050405020304" pitchFamily="18" charset="0"/>
                <a:cs typeface="Times New Roman" panose="02020603050405020304" pitchFamily="18" charset="0"/>
              </a:rPr>
              <a:t> 			20 Th Cent. </a:t>
            </a:r>
          </a:p>
          <a:p>
            <a:pPr marL="742950" indent="-514350">
              <a:lnSpc>
                <a:spcPct val="120000"/>
              </a:lnSpc>
              <a:spcBef>
                <a:spcPts val="0"/>
              </a:spcBef>
              <a:buAutoNum type="arabicPeriod" startAt="40"/>
            </a:pPr>
            <a:r>
              <a:rPr lang="en-IN" sz="1400" b="1" cap="none" dirty="0" err="1">
                <a:solidFill>
                  <a:schemeClr val="bg1"/>
                </a:solidFill>
                <a:latin typeface="Times New Roman" panose="02020603050405020304" pitchFamily="18" charset="0"/>
                <a:cs typeface="Times New Roman" panose="02020603050405020304" pitchFamily="18" charset="0"/>
              </a:rPr>
              <a:t>Shankhagarbha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Bhudara</a:t>
            </a:r>
            <a:r>
              <a:rPr lang="en-IN" sz="1400" b="1" cap="none" dirty="0">
                <a:solidFill>
                  <a:schemeClr val="bg1"/>
                </a:solidFill>
                <a:latin typeface="Times New Roman" panose="02020603050405020304" pitchFamily="18" charset="0"/>
                <a:cs typeface="Times New Roman" panose="02020603050405020304" pitchFamily="18" charset="0"/>
              </a:rPr>
              <a:t> Puta)		</a:t>
            </a:r>
            <a:r>
              <a:rPr lang="en-IN" sz="1400" b="1" cap="none" dirty="0" err="1">
                <a:solidFill>
                  <a:schemeClr val="bg1"/>
                </a:solidFill>
                <a:latin typeface="Times New Roman" panose="02020603050405020304" pitchFamily="18" charset="0"/>
                <a:cs typeface="Times New Roman" panose="02020603050405020304" pitchFamily="18" charset="0"/>
              </a:rPr>
              <a:t>rasayoga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Saagara</a:t>
            </a:r>
            <a:r>
              <a:rPr lang="en-IN" sz="1400" b="1" cap="none" dirty="0">
                <a:solidFill>
                  <a:schemeClr val="bg1"/>
                </a:solidFill>
                <a:latin typeface="Times New Roman" panose="02020603050405020304" pitchFamily="18" charset="0"/>
                <a:cs typeface="Times New Roman" panose="02020603050405020304" pitchFamily="18" charset="0"/>
              </a:rPr>
              <a:t> 			20 Th Cent. </a:t>
            </a:r>
          </a:p>
          <a:p>
            <a:pPr marL="742950" indent="-514350">
              <a:lnSpc>
                <a:spcPct val="120000"/>
              </a:lnSpc>
              <a:spcBef>
                <a:spcPts val="0"/>
              </a:spcBef>
              <a:buAutoNum type="arabicPeriod" startAt="40"/>
            </a:pPr>
            <a:r>
              <a:rPr lang="en-IN" sz="1400" b="1" cap="none" dirty="0" err="1">
                <a:solidFill>
                  <a:schemeClr val="bg1"/>
                </a:solidFill>
                <a:latin typeface="Times New Roman" panose="02020603050405020304" pitchFamily="18" charset="0"/>
                <a:cs typeface="Times New Roman" panose="02020603050405020304" pitchFamily="18" charset="0"/>
              </a:rPr>
              <a:t>Panchamrita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Laghu</a:t>
            </a:r>
            <a:r>
              <a:rPr lang="en-IN" sz="1400" b="1" cap="none" dirty="0">
                <a:solidFill>
                  <a:schemeClr val="bg1"/>
                </a:solidFill>
                <a:latin typeface="Times New Roman" panose="02020603050405020304" pitchFamily="18" charset="0"/>
                <a:cs typeface="Times New Roman" panose="02020603050405020304" pitchFamily="18" charset="0"/>
              </a:rPr>
              <a:t> Puta) 			</a:t>
            </a:r>
            <a:r>
              <a:rPr lang="en-IN" sz="1400" b="1" cap="none" dirty="0" err="1">
                <a:solidFill>
                  <a:schemeClr val="bg1"/>
                </a:solidFill>
                <a:latin typeface="Times New Roman" panose="02020603050405020304" pitchFamily="18" charset="0"/>
                <a:cs typeface="Times New Roman" panose="02020603050405020304" pitchFamily="18" charset="0"/>
              </a:rPr>
              <a:t>Rasayoga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Saagara</a:t>
            </a:r>
            <a:r>
              <a:rPr lang="en-IN" sz="1400" b="1" cap="none" dirty="0">
                <a:solidFill>
                  <a:schemeClr val="bg1"/>
                </a:solidFill>
                <a:latin typeface="Times New Roman" panose="02020603050405020304" pitchFamily="18" charset="0"/>
                <a:cs typeface="Times New Roman" panose="02020603050405020304" pitchFamily="18" charset="0"/>
              </a:rPr>
              <a:t> 			20 Th Cent.</a:t>
            </a:r>
          </a:p>
        </p:txBody>
      </p:sp>
      <p:sp>
        <p:nvSpPr>
          <p:cNvPr id="4" name="Footer Placeholder 3">
            <a:extLst>
              <a:ext uri="{FF2B5EF4-FFF2-40B4-BE49-F238E27FC236}">
                <a16:creationId xmlns:a16="http://schemas.microsoft.com/office/drawing/2014/main" id="{085DCB61-AA4D-4EA0-BF85-0BF8763D16A6}"/>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CA894ACF-1370-4450-A4B1-140D3A211008}"/>
              </a:ext>
            </a:extLst>
          </p:cNvPr>
          <p:cNvSpPr>
            <a:spLocks noGrp="1"/>
          </p:cNvSpPr>
          <p:nvPr>
            <p:ph type="sldNum" sz="quarter" idx="12"/>
          </p:nvPr>
        </p:nvSpPr>
        <p:spPr/>
        <p:txBody>
          <a:bodyPr/>
          <a:lstStyle/>
          <a:p>
            <a:fld id="{A570DE72-5664-454A-8646-44002B425E13}" type="slidenum">
              <a:rPr lang="en-IN" smtClean="0"/>
              <a:t>18</a:t>
            </a:fld>
            <a:endParaRPr lang="en-IN"/>
          </a:p>
        </p:txBody>
      </p:sp>
    </p:spTree>
    <p:extLst>
      <p:ext uri="{BB962C8B-B14F-4D97-AF65-F5344CB8AC3E}">
        <p14:creationId xmlns:p14="http://schemas.microsoft.com/office/powerpoint/2010/main" val="19744726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A7F51-DB34-44ED-B690-AA007BAC53B6}"/>
              </a:ext>
            </a:extLst>
          </p:cNvPr>
          <p:cNvSpPr>
            <a:spLocks noGrp="1"/>
          </p:cNvSpPr>
          <p:nvPr>
            <p:ph type="title"/>
          </p:nvPr>
        </p:nvSpPr>
        <p:spPr>
          <a:xfrm>
            <a:off x="137652" y="295736"/>
            <a:ext cx="6902246" cy="837076"/>
          </a:xfrm>
        </p:spPr>
        <p:style>
          <a:lnRef idx="2">
            <a:schemeClr val="accent2">
              <a:shade val="50000"/>
            </a:schemeClr>
          </a:lnRef>
          <a:fillRef idx="1">
            <a:schemeClr val="accent2"/>
          </a:fillRef>
          <a:effectRef idx="0">
            <a:schemeClr val="accent2"/>
          </a:effectRef>
          <a:fontRef idx="minor">
            <a:schemeClr val="lt1"/>
          </a:fontRef>
        </p:style>
        <p:txBody>
          <a:bodyPr>
            <a:noAutofit/>
          </a:bodyPr>
          <a:lstStyle/>
          <a:p>
            <a:r>
              <a:rPr lang="en-IN" sz="2800" b="1" i="1" dirty="0">
                <a:latin typeface="Times New Roman" panose="02020603050405020304" pitchFamily="18" charset="0"/>
                <a:cs typeface="Times New Roman" panose="02020603050405020304" pitchFamily="18" charset="0"/>
              </a:rPr>
              <a:t>VARATIKA / SANKHA PURANA </a:t>
            </a:r>
            <a:r>
              <a:rPr lang="en-IN" sz="2800" b="1" dirty="0">
                <a:latin typeface="Times New Roman" panose="02020603050405020304" pitchFamily="18" charset="0"/>
                <a:cs typeface="Times New Roman" panose="02020603050405020304" pitchFamily="18" charset="0"/>
              </a:rPr>
              <a:t>METHOD</a:t>
            </a:r>
            <a:r>
              <a:rPr lang="en-IN" b="1" dirty="0"/>
              <a:t> </a:t>
            </a:r>
            <a:endParaRPr lang="en-IN" dirty="0"/>
          </a:p>
        </p:txBody>
      </p:sp>
      <p:sp>
        <p:nvSpPr>
          <p:cNvPr id="3" name="Content Placeholder 2">
            <a:extLst>
              <a:ext uri="{FF2B5EF4-FFF2-40B4-BE49-F238E27FC236}">
                <a16:creationId xmlns:a16="http://schemas.microsoft.com/office/drawing/2014/main" id="{C3F9302E-8022-414E-99E0-07B817C8BF61}"/>
              </a:ext>
            </a:extLst>
          </p:cNvPr>
          <p:cNvSpPr>
            <a:spLocks noGrp="1"/>
          </p:cNvSpPr>
          <p:nvPr>
            <p:ph idx="1"/>
          </p:nvPr>
        </p:nvSpPr>
        <p:spPr>
          <a:xfrm>
            <a:off x="344129" y="3561736"/>
            <a:ext cx="8455741" cy="2701414"/>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r>
              <a:rPr lang="en-IN" cap="none" dirty="0">
                <a:solidFill>
                  <a:schemeClr val="bg1"/>
                </a:solidFill>
                <a:latin typeface="Times New Roman" panose="02020603050405020304" pitchFamily="18" charset="0"/>
                <a:cs typeface="Times New Roman" panose="02020603050405020304" pitchFamily="18" charset="0"/>
              </a:rPr>
              <a:t>All the ingredients after thorough processing, are filled into a </a:t>
            </a:r>
            <a:r>
              <a:rPr lang="en-IN" b="1" i="1" cap="none" dirty="0" err="1">
                <a:solidFill>
                  <a:schemeClr val="bg1"/>
                </a:solidFill>
                <a:latin typeface="Times New Roman" panose="02020603050405020304" pitchFamily="18" charset="0"/>
                <a:cs typeface="Times New Roman" panose="02020603050405020304" pitchFamily="18" charset="0"/>
              </a:rPr>
              <a:t>Varatika</a:t>
            </a:r>
            <a:r>
              <a:rPr lang="en-IN" i="1" cap="none" dirty="0">
                <a:solidFill>
                  <a:schemeClr val="bg1"/>
                </a:solidFill>
                <a:latin typeface="Times New Roman" panose="02020603050405020304" pitchFamily="18" charset="0"/>
                <a:cs typeface="Times New Roman" panose="02020603050405020304" pitchFamily="18" charset="0"/>
              </a:rPr>
              <a:t> </a:t>
            </a:r>
            <a:r>
              <a:rPr lang="en-IN" cap="none" dirty="0">
                <a:solidFill>
                  <a:schemeClr val="bg1"/>
                </a:solidFill>
                <a:latin typeface="Times New Roman" panose="02020603050405020304" pitchFamily="18" charset="0"/>
                <a:cs typeface="Times New Roman" panose="02020603050405020304" pitchFamily="18" charset="0"/>
              </a:rPr>
              <a:t>(cowry – shell) or </a:t>
            </a:r>
            <a:r>
              <a:rPr lang="en-IN" b="1" i="1" cap="none" dirty="0" err="1">
                <a:solidFill>
                  <a:schemeClr val="bg1"/>
                </a:solidFill>
                <a:latin typeface="Times New Roman" panose="02020603050405020304" pitchFamily="18" charset="0"/>
                <a:cs typeface="Times New Roman" panose="02020603050405020304" pitchFamily="18" charset="0"/>
              </a:rPr>
              <a:t>Shankha</a:t>
            </a:r>
            <a:r>
              <a:rPr lang="en-IN" i="1" cap="none" dirty="0">
                <a:solidFill>
                  <a:schemeClr val="bg1"/>
                </a:solidFill>
                <a:latin typeface="Times New Roman" panose="02020603050405020304" pitchFamily="18" charset="0"/>
                <a:cs typeface="Times New Roman" panose="02020603050405020304" pitchFamily="18" charset="0"/>
              </a:rPr>
              <a:t> </a:t>
            </a:r>
            <a:r>
              <a:rPr lang="en-IN" cap="none" dirty="0">
                <a:solidFill>
                  <a:schemeClr val="bg1"/>
                </a:solidFill>
                <a:latin typeface="Times New Roman" panose="02020603050405020304" pitchFamily="18" charset="0"/>
                <a:cs typeface="Times New Roman" panose="02020603050405020304" pitchFamily="18" charset="0"/>
              </a:rPr>
              <a:t>(conch – shell).</a:t>
            </a:r>
          </a:p>
          <a:p>
            <a:r>
              <a:rPr lang="en-IN" cap="none" dirty="0">
                <a:solidFill>
                  <a:schemeClr val="bg1"/>
                </a:solidFill>
                <a:latin typeface="Times New Roman" panose="02020603050405020304" pitchFamily="18" charset="0"/>
                <a:cs typeface="Times New Roman" panose="02020603050405020304" pitchFamily="18" charset="0"/>
              </a:rPr>
              <a:t>The groove or opening of the shell is closed and sealed with the paste made up of mixing </a:t>
            </a:r>
            <a:r>
              <a:rPr lang="en-IN" b="1" i="1" cap="none" dirty="0" err="1">
                <a:solidFill>
                  <a:schemeClr val="bg1"/>
                </a:solidFill>
                <a:latin typeface="Times New Roman" panose="02020603050405020304" pitchFamily="18" charset="0"/>
                <a:cs typeface="Times New Roman" panose="02020603050405020304" pitchFamily="18" charset="0"/>
              </a:rPr>
              <a:t>Tankana</a:t>
            </a:r>
            <a:r>
              <a:rPr lang="en-IN" i="1" cap="none" dirty="0">
                <a:solidFill>
                  <a:schemeClr val="bg1"/>
                </a:solidFill>
                <a:latin typeface="Times New Roman" panose="02020603050405020304" pitchFamily="18" charset="0"/>
                <a:cs typeface="Times New Roman" panose="02020603050405020304" pitchFamily="18" charset="0"/>
              </a:rPr>
              <a:t> </a:t>
            </a:r>
            <a:r>
              <a:rPr lang="en-IN" cap="none" dirty="0">
                <a:solidFill>
                  <a:schemeClr val="bg1"/>
                </a:solidFill>
                <a:latin typeface="Times New Roman" panose="02020603050405020304" pitchFamily="18" charset="0"/>
                <a:cs typeface="Times New Roman" panose="02020603050405020304" pitchFamily="18" charset="0"/>
              </a:rPr>
              <a:t>(borax) in either </a:t>
            </a:r>
            <a:r>
              <a:rPr lang="en-IN" i="1" cap="none" dirty="0">
                <a:solidFill>
                  <a:schemeClr val="bg1"/>
                </a:solidFill>
                <a:latin typeface="Times New Roman" panose="02020603050405020304" pitchFamily="18" charset="0"/>
                <a:cs typeface="Times New Roman" panose="02020603050405020304" pitchFamily="18" charset="0"/>
              </a:rPr>
              <a:t>Go Mutra / Go </a:t>
            </a:r>
            <a:r>
              <a:rPr lang="en-IN" i="1" cap="none" dirty="0" err="1">
                <a:solidFill>
                  <a:schemeClr val="bg1"/>
                </a:solidFill>
                <a:latin typeface="Times New Roman" panose="02020603050405020304" pitchFamily="18" charset="0"/>
                <a:cs typeface="Times New Roman" panose="02020603050405020304" pitchFamily="18" charset="0"/>
              </a:rPr>
              <a:t>Dugdha</a:t>
            </a:r>
            <a:endParaRPr lang="en-IN" cap="none" dirty="0">
              <a:solidFill>
                <a:schemeClr val="bg1"/>
              </a:solidFill>
              <a:latin typeface="Times New Roman" panose="02020603050405020304" pitchFamily="18" charset="0"/>
              <a:cs typeface="Times New Roman" panose="02020603050405020304" pitchFamily="18" charset="0"/>
            </a:endParaRPr>
          </a:p>
          <a:p>
            <a:r>
              <a:rPr lang="en-IN" cap="none" dirty="0">
                <a:solidFill>
                  <a:schemeClr val="bg1"/>
                </a:solidFill>
                <a:latin typeface="Times New Roman" panose="02020603050405020304" pitchFamily="18" charset="0"/>
                <a:cs typeface="Times New Roman" panose="02020603050405020304" pitchFamily="18" charset="0"/>
              </a:rPr>
              <a:t>The filled in shells are subjected to </a:t>
            </a:r>
            <a:r>
              <a:rPr lang="en-IN" b="1" i="1" cap="none" dirty="0">
                <a:solidFill>
                  <a:schemeClr val="bg1"/>
                </a:solidFill>
                <a:latin typeface="Times New Roman" panose="02020603050405020304" pitchFamily="18" charset="0"/>
                <a:cs typeface="Times New Roman" panose="02020603050405020304" pitchFamily="18" charset="0"/>
              </a:rPr>
              <a:t>Puta</a:t>
            </a:r>
            <a:r>
              <a:rPr lang="en-IN" i="1" cap="none" dirty="0">
                <a:solidFill>
                  <a:schemeClr val="bg1"/>
                </a:solidFill>
                <a:latin typeface="Times New Roman" panose="02020603050405020304" pitchFamily="18" charset="0"/>
                <a:cs typeface="Times New Roman" panose="02020603050405020304" pitchFamily="18" charset="0"/>
              </a:rPr>
              <a:t>.</a:t>
            </a:r>
          </a:p>
          <a:p>
            <a:r>
              <a:rPr lang="en-IN" cap="none" dirty="0">
                <a:solidFill>
                  <a:schemeClr val="bg1"/>
                </a:solidFill>
                <a:latin typeface="Times New Roman" panose="02020603050405020304" pitchFamily="18" charset="0"/>
                <a:cs typeface="Times New Roman" panose="02020603050405020304" pitchFamily="18" charset="0"/>
              </a:rPr>
              <a:t>On cooling, the final product is </a:t>
            </a:r>
            <a:r>
              <a:rPr lang="en-IN" b="1" cap="none" dirty="0">
                <a:solidFill>
                  <a:schemeClr val="bg1"/>
                </a:solidFill>
                <a:latin typeface="Times New Roman" panose="02020603050405020304" pitchFamily="18" charset="0"/>
                <a:cs typeface="Times New Roman" panose="02020603050405020304" pitchFamily="18" charset="0"/>
              </a:rPr>
              <a:t>Finely Powdered and Stored</a:t>
            </a:r>
            <a:r>
              <a:rPr lang="en-IN" cap="none" dirty="0">
                <a:solidFill>
                  <a:schemeClr val="bg1"/>
                </a:solidFill>
                <a:latin typeface="Times New Roman" panose="02020603050405020304" pitchFamily="18" charset="0"/>
                <a:cs typeface="Times New Roman" panose="02020603050405020304" pitchFamily="18" charset="0"/>
              </a:rPr>
              <a:t>.</a:t>
            </a:r>
          </a:p>
        </p:txBody>
      </p:sp>
      <p:sp>
        <p:nvSpPr>
          <p:cNvPr id="4" name="Footer Placeholder 3">
            <a:extLst>
              <a:ext uri="{FF2B5EF4-FFF2-40B4-BE49-F238E27FC236}">
                <a16:creationId xmlns:a16="http://schemas.microsoft.com/office/drawing/2014/main" id="{17FC5894-5002-43AA-B42F-0CB0DFF8B27B}"/>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83A3B0C2-C79B-4142-B939-D319BE57E412}"/>
              </a:ext>
            </a:extLst>
          </p:cNvPr>
          <p:cNvSpPr>
            <a:spLocks noGrp="1"/>
          </p:cNvSpPr>
          <p:nvPr>
            <p:ph type="sldNum" sz="quarter" idx="12"/>
          </p:nvPr>
        </p:nvSpPr>
        <p:spPr/>
        <p:txBody>
          <a:bodyPr/>
          <a:lstStyle/>
          <a:p>
            <a:fld id="{A570DE72-5664-454A-8646-44002B425E13}" type="slidenum">
              <a:rPr lang="en-IN" smtClean="0"/>
              <a:t>19</a:t>
            </a:fld>
            <a:endParaRPr lang="en-IN"/>
          </a:p>
        </p:txBody>
      </p:sp>
      <p:pic>
        <p:nvPicPr>
          <p:cNvPr id="13" name="Picture 12">
            <a:extLst>
              <a:ext uri="{FF2B5EF4-FFF2-40B4-BE49-F238E27FC236}">
                <a16:creationId xmlns:a16="http://schemas.microsoft.com/office/drawing/2014/main" id="{4D89CD82-F04D-442D-A9E6-E061B75FDC58}"/>
              </a:ext>
            </a:extLst>
          </p:cNvPr>
          <p:cNvPicPr>
            <a:picLocks noChangeAspect="1"/>
          </p:cNvPicPr>
          <p:nvPr/>
        </p:nvPicPr>
        <p:blipFill rotWithShape="1">
          <a:blip r:embed="rId2">
            <a:extLst>
              <a:ext uri="{28A0092B-C50C-407E-A947-70E740481C1C}">
                <a14:useLocalDpi xmlns:a14="http://schemas.microsoft.com/office/drawing/2010/main" val="0"/>
              </a:ext>
            </a:extLst>
          </a:blip>
          <a:srcRect l="6666" t="52964" r="66775" b="15020"/>
          <a:stretch/>
        </p:blipFill>
        <p:spPr>
          <a:xfrm>
            <a:off x="3136489" y="1329818"/>
            <a:ext cx="4390106" cy="20991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548846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1D5DF977-B20A-434D-9107-9B1CF1017EA9}"/>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0CF26955-054D-46CA-A32B-A8CCA6482E76}"/>
              </a:ext>
            </a:extLst>
          </p:cNvPr>
          <p:cNvSpPr>
            <a:spLocks noGrp="1"/>
          </p:cNvSpPr>
          <p:nvPr>
            <p:ph type="sldNum" sz="quarter" idx="12"/>
          </p:nvPr>
        </p:nvSpPr>
        <p:spPr/>
        <p:txBody>
          <a:bodyPr/>
          <a:lstStyle/>
          <a:p>
            <a:fld id="{A570DE72-5664-454A-8646-44002B425E13}" type="slidenum">
              <a:rPr lang="en-IN" smtClean="0"/>
              <a:t>20</a:t>
            </a:fld>
            <a:endParaRPr lang="en-IN"/>
          </a:p>
        </p:txBody>
      </p:sp>
      <p:sp>
        <p:nvSpPr>
          <p:cNvPr id="6" name="Content Placeholder 2">
            <a:extLst>
              <a:ext uri="{FF2B5EF4-FFF2-40B4-BE49-F238E27FC236}">
                <a16:creationId xmlns:a16="http://schemas.microsoft.com/office/drawing/2014/main" id="{F9662AC1-8AEB-41F4-A71C-BBB9553ED7F9}"/>
              </a:ext>
            </a:extLst>
          </p:cNvPr>
          <p:cNvSpPr>
            <a:spLocks noGrp="1"/>
          </p:cNvSpPr>
          <p:nvPr>
            <p:ph idx="1"/>
          </p:nvPr>
        </p:nvSpPr>
        <p:spPr>
          <a:xfrm>
            <a:off x="323850" y="1347019"/>
            <a:ext cx="8191500" cy="5358580"/>
          </a:xfrm>
        </p:spPr>
        <p:style>
          <a:lnRef idx="2">
            <a:schemeClr val="accent3">
              <a:shade val="50000"/>
            </a:schemeClr>
          </a:lnRef>
          <a:fillRef idx="1">
            <a:schemeClr val="accent3"/>
          </a:fillRef>
          <a:effectRef idx="0">
            <a:schemeClr val="accent3"/>
          </a:effectRef>
          <a:fontRef idx="minor">
            <a:schemeClr val="lt1"/>
          </a:fontRef>
        </p:style>
        <p:txBody>
          <a:bodyPr>
            <a:noAutofit/>
          </a:bodyPr>
          <a:lstStyle/>
          <a:p>
            <a:pPr marL="0" indent="0">
              <a:lnSpc>
                <a:spcPct val="120000"/>
              </a:lnSpc>
              <a:spcBef>
                <a:spcPts val="0"/>
              </a:spcBef>
              <a:buNone/>
            </a:pPr>
            <a:r>
              <a:rPr lang="en-IN" sz="1600" b="1" cap="none" dirty="0">
                <a:solidFill>
                  <a:srgbClr val="FF0000"/>
                </a:solidFill>
                <a:latin typeface="Times New Roman" panose="02020603050405020304" pitchFamily="18" charset="0"/>
                <a:cs typeface="Times New Roman" panose="02020603050405020304" pitchFamily="18" charset="0"/>
              </a:rPr>
              <a:t>S. No. 	</a:t>
            </a:r>
            <a:r>
              <a:rPr lang="en-IN" sz="1600" b="1" cap="none" dirty="0" err="1">
                <a:solidFill>
                  <a:srgbClr val="FF0000"/>
                </a:solidFill>
                <a:latin typeface="Times New Roman" panose="02020603050405020304" pitchFamily="18" charset="0"/>
                <a:cs typeface="Times New Roman" panose="02020603050405020304" pitchFamily="18" charset="0"/>
              </a:rPr>
              <a:t>Pottali</a:t>
            </a:r>
            <a:r>
              <a:rPr lang="en-IN" sz="1600" b="1" cap="none" dirty="0">
                <a:solidFill>
                  <a:srgbClr val="FF0000"/>
                </a:solidFill>
                <a:latin typeface="Times New Roman" panose="02020603050405020304" pitchFamily="18" charset="0"/>
                <a:cs typeface="Times New Roman" panose="02020603050405020304" pitchFamily="18" charset="0"/>
              </a:rPr>
              <a:t> </a:t>
            </a:r>
            <a:r>
              <a:rPr lang="en-IN" sz="1600" b="1" cap="none" dirty="0" err="1">
                <a:solidFill>
                  <a:srgbClr val="FF0000"/>
                </a:solidFill>
                <a:latin typeface="Times New Roman" panose="02020603050405020304" pitchFamily="18" charset="0"/>
                <a:cs typeface="Times New Roman" panose="02020603050405020304" pitchFamily="18" charset="0"/>
              </a:rPr>
              <a:t>Kalpa</a:t>
            </a:r>
            <a:r>
              <a:rPr lang="en-IN" sz="1600" b="1" cap="none" dirty="0">
                <a:solidFill>
                  <a:srgbClr val="FF0000"/>
                </a:solidFill>
                <a:latin typeface="Times New Roman" panose="02020603050405020304" pitchFamily="18" charset="0"/>
                <a:cs typeface="Times New Roman" panose="02020603050405020304" pitchFamily="18" charset="0"/>
              </a:rPr>
              <a:t> 				Reference 			Period </a:t>
            </a:r>
            <a:endParaRPr lang="en-IN" sz="1200" cap="none" dirty="0">
              <a:solidFill>
                <a:srgbClr val="FF0000"/>
              </a:solidFill>
              <a:latin typeface="Times New Roman" panose="02020603050405020304" pitchFamily="18" charset="0"/>
              <a:cs typeface="Times New Roman" panose="02020603050405020304" pitchFamily="18" charset="0"/>
            </a:endParaRPr>
          </a:p>
          <a:p>
            <a:pPr indent="0">
              <a:lnSpc>
                <a:spcPct val="120000"/>
              </a:lnSpc>
              <a:spcBef>
                <a:spcPts val="0"/>
              </a:spcBef>
              <a:buAutoNum type="arabicPeriod"/>
            </a:pP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Hemagarbha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- 1 		</a:t>
            </a:r>
            <a:r>
              <a:rPr lang="en-IN" sz="1400" b="1" cap="none" dirty="0" err="1">
                <a:solidFill>
                  <a:schemeClr val="bg1"/>
                </a:solidFill>
                <a:latin typeface="Times New Roman" panose="02020603050405020304" pitchFamily="18" charset="0"/>
                <a:cs typeface="Times New Roman" panose="02020603050405020304" pitchFamily="18" charset="0"/>
              </a:rPr>
              <a:t>Sarngadhara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Samhitha</a:t>
            </a:r>
            <a:r>
              <a:rPr lang="en-IN" sz="1400" b="1" cap="none" dirty="0">
                <a:solidFill>
                  <a:schemeClr val="bg1"/>
                </a:solidFill>
                <a:latin typeface="Times New Roman" panose="02020603050405020304" pitchFamily="18" charset="0"/>
                <a:cs typeface="Times New Roman" panose="02020603050405020304" pitchFamily="18" charset="0"/>
              </a:rPr>
              <a:t> 		14 Th Cent. </a:t>
            </a:r>
          </a:p>
          <a:p>
            <a:pPr indent="0">
              <a:lnSpc>
                <a:spcPct val="120000"/>
              </a:lnSpc>
              <a:spcBef>
                <a:spcPts val="0"/>
              </a:spcBef>
              <a:buAutoNum type="arabicPeriod"/>
            </a:pP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Hemagarbha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- 2 		</a:t>
            </a:r>
            <a:r>
              <a:rPr lang="en-IN" sz="1400" b="1" cap="none" dirty="0" err="1">
                <a:solidFill>
                  <a:schemeClr val="bg1"/>
                </a:solidFill>
                <a:latin typeface="Times New Roman" panose="02020603050405020304" pitchFamily="18" charset="0"/>
                <a:cs typeface="Times New Roman" panose="02020603050405020304" pitchFamily="18" charset="0"/>
              </a:rPr>
              <a:t>Sarngadhara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Samhitha</a:t>
            </a:r>
            <a:r>
              <a:rPr lang="en-IN" sz="1400" b="1" cap="none" dirty="0">
                <a:solidFill>
                  <a:schemeClr val="bg1"/>
                </a:solidFill>
                <a:latin typeface="Times New Roman" panose="02020603050405020304" pitchFamily="18" charset="0"/>
                <a:cs typeface="Times New Roman" panose="02020603050405020304" pitchFamily="18" charset="0"/>
              </a:rPr>
              <a:t> 		14 Th Cent. </a:t>
            </a:r>
          </a:p>
          <a:p>
            <a:pPr indent="0">
              <a:lnSpc>
                <a:spcPct val="120000"/>
              </a:lnSpc>
              <a:spcBef>
                <a:spcPts val="0"/>
              </a:spcBef>
              <a:buAutoNum type="arabicPeriod"/>
            </a:pP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Ratnagarbha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Bhaishajya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Ratnaavali</a:t>
            </a:r>
            <a:r>
              <a:rPr lang="en-IN" sz="1400" b="1" cap="none" dirty="0">
                <a:solidFill>
                  <a:schemeClr val="bg1"/>
                </a:solidFill>
                <a:latin typeface="Times New Roman" panose="02020603050405020304" pitchFamily="18" charset="0"/>
                <a:cs typeface="Times New Roman" panose="02020603050405020304" pitchFamily="18" charset="0"/>
              </a:rPr>
              <a:t> 		18 Th Cent. </a:t>
            </a:r>
          </a:p>
          <a:p>
            <a:pPr indent="0">
              <a:lnSpc>
                <a:spcPct val="120000"/>
              </a:lnSpc>
              <a:spcBef>
                <a:spcPts val="0"/>
              </a:spcBef>
              <a:buAutoNum type="arabicPeriod"/>
            </a:pP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Likeshwera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Bhaishajya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Ratnaavali</a:t>
            </a:r>
            <a:r>
              <a:rPr lang="en-IN" sz="1400" b="1" cap="none" dirty="0">
                <a:solidFill>
                  <a:schemeClr val="bg1"/>
                </a:solidFill>
                <a:latin typeface="Times New Roman" panose="02020603050405020304" pitchFamily="18" charset="0"/>
                <a:cs typeface="Times New Roman" panose="02020603050405020304" pitchFamily="18" charset="0"/>
              </a:rPr>
              <a:t> 		18 Th Cent. </a:t>
            </a:r>
          </a:p>
          <a:p>
            <a:pPr indent="0">
              <a:lnSpc>
                <a:spcPct val="120000"/>
              </a:lnSpc>
              <a:spcBef>
                <a:spcPts val="0"/>
              </a:spcBef>
              <a:buAutoNum type="arabicPeriod"/>
            </a:pP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Hemagarbha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Bhaishajya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Ratnaavali</a:t>
            </a:r>
            <a:r>
              <a:rPr lang="en-IN" sz="1400" b="1" cap="none" dirty="0">
                <a:solidFill>
                  <a:schemeClr val="bg1"/>
                </a:solidFill>
                <a:latin typeface="Times New Roman" panose="02020603050405020304" pitchFamily="18" charset="0"/>
                <a:cs typeface="Times New Roman" panose="02020603050405020304" pitchFamily="18" charset="0"/>
              </a:rPr>
              <a:t> 		18 Th Cent.</a:t>
            </a:r>
          </a:p>
          <a:p>
            <a:pPr indent="0">
              <a:lnSpc>
                <a:spcPct val="120000"/>
              </a:lnSpc>
              <a:spcBef>
                <a:spcPts val="0"/>
              </a:spcBef>
              <a:buAutoNum type="arabicPeriod"/>
            </a:pP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Lokeshwer</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Brihatyoga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Tarangini</a:t>
            </a:r>
            <a:r>
              <a:rPr lang="en-IN" sz="1400" b="1" cap="none" dirty="0">
                <a:solidFill>
                  <a:schemeClr val="bg1"/>
                </a:solidFill>
                <a:latin typeface="Times New Roman" panose="02020603050405020304" pitchFamily="18" charset="0"/>
                <a:cs typeface="Times New Roman" panose="02020603050405020304" pitchFamily="18" charset="0"/>
              </a:rPr>
              <a:t> 		18 Th Cent. </a:t>
            </a:r>
          </a:p>
          <a:p>
            <a:pPr indent="0">
              <a:lnSpc>
                <a:spcPct val="120000"/>
              </a:lnSpc>
              <a:spcBef>
                <a:spcPts val="0"/>
              </a:spcBef>
              <a:buAutoNum type="arabicPeriod"/>
            </a:pP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Lokanath</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Nighantu </a:t>
            </a:r>
            <a:r>
              <a:rPr lang="en-IN" sz="1400" b="1" cap="none" dirty="0" err="1">
                <a:solidFill>
                  <a:schemeClr val="bg1"/>
                </a:solidFill>
                <a:latin typeface="Times New Roman" panose="02020603050405020304" pitchFamily="18" charset="0"/>
                <a:cs typeface="Times New Roman" panose="02020603050405020304" pitchFamily="18" charset="0"/>
              </a:rPr>
              <a:t>Ratnakara</a:t>
            </a:r>
            <a:r>
              <a:rPr lang="en-IN" sz="1400" b="1" cap="none" dirty="0">
                <a:solidFill>
                  <a:schemeClr val="bg1"/>
                </a:solidFill>
                <a:latin typeface="Times New Roman" panose="02020603050405020304" pitchFamily="18" charset="0"/>
                <a:cs typeface="Times New Roman" panose="02020603050405020304" pitchFamily="18" charset="0"/>
              </a:rPr>
              <a:t> 		19 Th Cent. </a:t>
            </a:r>
          </a:p>
          <a:p>
            <a:pPr indent="0">
              <a:lnSpc>
                <a:spcPct val="120000"/>
              </a:lnSpc>
              <a:spcBef>
                <a:spcPts val="0"/>
              </a:spcBef>
              <a:buAutoNum type="arabicPeriod"/>
            </a:pP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Shankhagarbha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 1 		Nighantu </a:t>
            </a:r>
            <a:r>
              <a:rPr lang="en-IN" sz="1400" b="1" cap="none" dirty="0" err="1">
                <a:solidFill>
                  <a:schemeClr val="bg1"/>
                </a:solidFill>
                <a:latin typeface="Times New Roman" panose="02020603050405020304" pitchFamily="18" charset="0"/>
                <a:cs typeface="Times New Roman" panose="02020603050405020304" pitchFamily="18" charset="0"/>
              </a:rPr>
              <a:t>Ratnakara</a:t>
            </a:r>
            <a:r>
              <a:rPr lang="en-IN" sz="1400" b="1" cap="none" dirty="0">
                <a:solidFill>
                  <a:schemeClr val="bg1"/>
                </a:solidFill>
                <a:latin typeface="Times New Roman" panose="02020603050405020304" pitchFamily="18" charset="0"/>
                <a:cs typeface="Times New Roman" panose="02020603050405020304" pitchFamily="18" charset="0"/>
              </a:rPr>
              <a:t> 		19 Th Cent. </a:t>
            </a:r>
          </a:p>
          <a:p>
            <a:pPr indent="0">
              <a:lnSpc>
                <a:spcPct val="120000"/>
              </a:lnSpc>
              <a:spcBef>
                <a:spcPts val="0"/>
              </a:spcBef>
              <a:buAutoNum type="arabicPeriod"/>
            </a:pP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Shankhagarbha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- 2 		Nighantu </a:t>
            </a:r>
            <a:r>
              <a:rPr lang="en-IN" sz="1400" b="1" cap="none" dirty="0" err="1">
                <a:solidFill>
                  <a:schemeClr val="bg1"/>
                </a:solidFill>
                <a:latin typeface="Times New Roman" panose="02020603050405020304" pitchFamily="18" charset="0"/>
                <a:cs typeface="Times New Roman" panose="02020603050405020304" pitchFamily="18" charset="0"/>
              </a:rPr>
              <a:t>Ratnakara</a:t>
            </a:r>
            <a:r>
              <a:rPr lang="en-IN" sz="1400" b="1" cap="none" dirty="0">
                <a:solidFill>
                  <a:schemeClr val="bg1"/>
                </a:solidFill>
                <a:latin typeface="Times New Roman" panose="02020603050405020304" pitchFamily="18" charset="0"/>
                <a:cs typeface="Times New Roman" panose="02020603050405020304" pitchFamily="18" charset="0"/>
              </a:rPr>
              <a:t> 		19 Th Cent. </a:t>
            </a:r>
          </a:p>
          <a:p>
            <a:pPr indent="0">
              <a:lnSpc>
                <a:spcPct val="120000"/>
              </a:lnSpc>
              <a:spcBef>
                <a:spcPts val="0"/>
              </a:spcBef>
              <a:buAutoNum type="arabicPeriod"/>
            </a:pP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Hemagarbha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- 1 		Nighantu </a:t>
            </a:r>
            <a:r>
              <a:rPr lang="en-IN" sz="1400" b="1" cap="none" dirty="0" err="1">
                <a:solidFill>
                  <a:schemeClr val="bg1"/>
                </a:solidFill>
                <a:latin typeface="Times New Roman" panose="02020603050405020304" pitchFamily="18" charset="0"/>
                <a:cs typeface="Times New Roman" panose="02020603050405020304" pitchFamily="18" charset="0"/>
              </a:rPr>
              <a:t>Ratnakara</a:t>
            </a:r>
            <a:r>
              <a:rPr lang="en-IN" sz="1400" b="1" cap="none" dirty="0">
                <a:solidFill>
                  <a:schemeClr val="bg1"/>
                </a:solidFill>
                <a:latin typeface="Times New Roman" panose="02020603050405020304" pitchFamily="18" charset="0"/>
                <a:cs typeface="Times New Roman" panose="02020603050405020304" pitchFamily="18" charset="0"/>
              </a:rPr>
              <a:t> 		19 Th Cent. </a:t>
            </a:r>
          </a:p>
          <a:p>
            <a:pPr indent="0">
              <a:lnSpc>
                <a:spcPct val="120000"/>
              </a:lnSpc>
              <a:spcBef>
                <a:spcPts val="0"/>
              </a:spcBef>
              <a:buAutoNum type="arabicPeriod"/>
            </a:pP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Hemagarbha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 2 		Nighantu </a:t>
            </a:r>
            <a:r>
              <a:rPr lang="en-IN" sz="1400" b="1" cap="none" dirty="0" err="1">
                <a:solidFill>
                  <a:schemeClr val="bg1"/>
                </a:solidFill>
                <a:latin typeface="Times New Roman" panose="02020603050405020304" pitchFamily="18" charset="0"/>
                <a:cs typeface="Times New Roman" panose="02020603050405020304" pitchFamily="18" charset="0"/>
              </a:rPr>
              <a:t>Ratnakara</a:t>
            </a:r>
            <a:r>
              <a:rPr lang="en-IN" sz="1400" b="1" cap="none" dirty="0">
                <a:solidFill>
                  <a:schemeClr val="bg1"/>
                </a:solidFill>
                <a:latin typeface="Times New Roman" panose="02020603050405020304" pitchFamily="18" charset="0"/>
                <a:cs typeface="Times New Roman" panose="02020603050405020304" pitchFamily="18" charset="0"/>
              </a:rPr>
              <a:t> 		19 Th Cent. </a:t>
            </a:r>
          </a:p>
          <a:p>
            <a:pPr indent="0">
              <a:lnSpc>
                <a:spcPct val="120000"/>
              </a:lnSpc>
              <a:spcBef>
                <a:spcPts val="0"/>
              </a:spcBef>
              <a:buAutoNum type="arabicPeriod"/>
            </a:pP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Ratnagarbha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Rasaayana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Sangraha</a:t>
            </a:r>
            <a:r>
              <a:rPr lang="en-IN" sz="1400" b="1" cap="none" dirty="0">
                <a:solidFill>
                  <a:schemeClr val="bg1"/>
                </a:solidFill>
                <a:latin typeface="Times New Roman" panose="02020603050405020304" pitchFamily="18" charset="0"/>
                <a:cs typeface="Times New Roman" panose="02020603050405020304" pitchFamily="18" charset="0"/>
              </a:rPr>
              <a:t>		19 Th Cent. </a:t>
            </a:r>
          </a:p>
          <a:p>
            <a:pPr indent="0">
              <a:lnSpc>
                <a:spcPct val="120000"/>
              </a:lnSpc>
              <a:spcBef>
                <a:spcPts val="0"/>
              </a:spcBef>
              <a:buAutoNum type="arabicPeriod"/>
            </a:pP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Hemagarbha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Rasayoga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Saagara</a:t>
            </a:r>
            <a:r>
              <a:rPr lang="en-IN" sz="1400" b="1" cap="none" dirty="0">
                <a:solidFill>
                  <a:schemeClr val="bg1"/>
                </a:solidFill>
                <a:latin typeface="Times New Roman" panose="02020603050405020304" pitchFamily="18" charset="0"/>
                <a:cs typeface="Times New Roman" panose="02020603050405020304" pitchFamily="18" charset="0"/>
              </a:rPr>
              <a:t> 		20 Th Cent. </a:t>
            </a:r>
          </a:p>
          <a:p>
            <a:pPr indent="0">
              <a:lnSpc>
                <a:spcPct val="120000"/>
              </a:lnSpc>
              <a:spcBef>
                <a:spcPts val="0"/>
              </a:spcBef>
              <a:buAutoNum type="arabicPeriod"/>
            </a:pP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Ratnagarbha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Rasayoga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Saagara</a:t>
            </a:r>
            <a:r>
              <a:rPr lang="en-IN" sz="1400" b="1" cap="none" dirty="0">
                <a:solidFill>
                  <a:schemeClr val="bg1"/>
                </a:solidFill>
                <a:latin typeface="Times New Roman" panose="02020603050405020304" pitchFamily="18" charset="0"/>
                <a:cs typeface="Times New Roman" panose="02020603050405020304" pitchFamily="18" charset="0"/>
              </a:rPr>
              <a:t> 		20 Th Cent. </a:t>
            </a:r>
          </a:p>
          <a:p>
            <a:pPr indent="0">
              <a:lnSpc>
                <a:spcPct val="120000"/>
              </a:lnSpc>
              <a:spcBef>
                <a:spcPts val="0"/>
              </a:spcBef>
              <a:buAutoNum type="arabicPeriod"/>
            </a:pPr>
            <a:r>
              <a:rPr lang="en-IN" sz="1400" b="1" cap="none" dirty="0">
                <a:solidFill>
                  <a:schemeClr val="bg1"/>
                </a:solidFill>
                <a:latin typeface="Times New Roman" panose="02020603050405020304" pitchFamily="18" charset="0"/>
                <a:cs typeface="Times New Roman" panose="02020603050405020304" pitchFamily="18" charset="0"/>
              </a:rPr>
              <a:t>         Narasimha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Rasa 		</a:t>
            </a:r>
            <a:r>
              <a:rPr lang="en-IN" sz="1400" b="1" cap="none" dirty="0" err="1">
                <a:solidFill>
                  <a:schemeClr val="bg1"/>
                </a:solidFill>
                <a:latin typeface="Times New Roman" panose="02020603050405020304" pitchFamily="18" charset="0"/>
                <a:cs typeface="Times New Roman" panose="02020603050405020304" pitchFamily="18" charset="0"/>
              </a:rPr>
              <a:t>Rasayoga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Saagara</a:t>
            </a:r>
            <a:r>
              <a:rPr lang="en-IN" sz="1400" b="1" cap="none" dirty="0">
                <a:solidFill>
                  <a:schemeClr val="bg1"/>
                </a:solidFill>
                <a:latin typeface="Times New Roman" panose="02020603050405020304" pitchFamily="18" charset="0"/>
                <a:cs typeface="Times New Roman" panose="02020603050405020304" pitchFamily="18" charset="0"/>
              </a:rPr>
              <a:t> 		20 Th Cent. </a:t>
            </a:r>
          </a:p>
          <a:p>
            <a:pPr indent="0">
              <a:lnSpc>
                <a:spcPct val="120000"/>
              </a:lnSpc>
              <a:spcBef>
                <a:spcPts val="0"/>
              </a:spcBef>
              <a:buAutoNum type="arabicPeriod"/>
            </a:pP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Kanka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Rasayoga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Saagara</a:t>
            </a:r>
            <a:r>
              <a:rPr lang="en-IN" sz="1400" b="1" cap="none" dirty="0">
                <a:solidFill>
                  <a:schemeClr val="bg1"/>
                </a:solidFill>
                <a:latin typeface="Times New Roman" panose="02020603050405020304" pitchFamily="18" charset="0"/>
                <a:cs typeface="Times New Roman" panose="02020603050405020304" pitchFamily="18" charset="0"/>
              </a:rPr>
              <a:t> 		20 Th Cent. </a:t>
            </a:r>
          </a:p>
          <a:p>
            <a:pPr indent="0">
              <a:lnSpc>
                <a:spcPct val="120000"/>
              </a:lnSpc>
              <a:spcBef>
                <a:spcPts val="0"/>
              </a:spcBef>
              <a:buAutoNum type="arabicPeriod"/>
            </a:pP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Kashyapa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Rasa 			</a:t>
            </a:r>
            <a:r>
              <a:rPr lang="en-IN" sz="1400" b="1" cap="none" dirty="0" err="1">
                <a:solidFill>
                  <a:schemeClr val="bg1"/>
                </a:solidFill>
                <a:latin typeface="Times New Roman" panose="02020603050405020304" pitchFamily="18" charset="0"/>
                <a:cs typeface="Times New Roman" panose="02020603050405020304" pitchFamily="18" charset="0"/>
              </a:rPr>
              <a:t>Rasayoga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Saagara</a:t>
            </a:r>
            <a:r>
              <a:rPr lang="en-IN" sz="1400" b="1" cap="none" dirty="0">
                <a:solidFill>
                  <a:schemeClr val="bg1"/>
                </a:solidFill>
                <a:latin typeface="Times New Roman" panose="02020603050405020304" pitchFamily="18" charset="0"/>
                <a:cs typeface="Times New Roman" panose="02020603050405020304" pitchFamily="18" charset="0"/>
              </a:rPr>
              <a:t> 		20 Th Cent. </a:t>
            </a:r>
          </a:p>
          <a:p>
            <a:pPr indent="0">
              <a:lnSpc>
                <a:spcPct val="120000"/>
              </a:lnSpc>
              <a:spcBef>
                <a:spcPts val="0"/>
              </a:spcBef>
              <a:buAutoNum type="arabicPeriod"/>
            </a:pP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Muktagarbha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Rasayoga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Saagara</a:t>
            </a:r>
            <a:r>
              <a:rPr lang="en-IN" sz="1400" b="1" cap="none" dirty="0">
                <a:solidFill>
                  <a:schemeClr val="bg1"/>
                </a:solidFill>
                <a:latin typeface="Times New Roman" panose="02020603050405020304" pitchFamily="18" charset="0"/>
                <a:cs typeface="Times New Roman" panose="02020603050405020304" pitchFamily="18" charset="0"/>
              </a:rPr>
              <a:t> 		20 Th Cent. </a:t>
            </a:r>
          </a:p>
          <a:p>
            <a:pPr indent="0">
              <a:lnSpc>
                <a:spcPct val="120000"/>
              </a:lnSpc>
              <a:spcBef>
                <a:spcPts val="0"/>
              </a:spcBef>
              <a:buAutoNum type="arabicPeriod"/>
            </a:pP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Vajragarbha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Rasayoga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Saagara</a:t>
            </a:r>
            <a:r>
              <a:rPr lang="en-IN" sz="1400" b="1" cap="none" dirty="0">
                <a:solidFill>
                  <a:schemeClr val="bg1"/>
                </a:solidFill>
                <a:latin typeface="Times New Roman" panose="02020603050405020304" pitchFamily="18" charset="0"/>
                <a:cs typeface="Times New Roman" panose="02020603050405020304" pitchFamily="18" charset="0"/>
              </a:rPr>
              <a:t> 		20 Th Cent. 	</a:t>
            </a:r>
          </a:p>
          <a:p>
            <a:pPr indent="0">
              <a:lnSpc>
                <a:spcPct val="120000"/>
              </a:lnSpc>
              <a:spcBef>
                <a:spcPts val="0"/>
              </a:spcBef>
              <a:buAutoNum type="arabicPeriod"/>
            </a:pPr>
            <a:endParaRPr lang="en-IN" sz="1200" cap="none" dirty="0">
              <a:latin typeface="Times New Roman" panose="02020603050405020304" pitchFamily="18" charset="0"/>
              <a:cs typeface="Times New Roman" panose="02020603050405020304" pitchFamily="18" charset="0"/>
            </a:endParaRPr>
          </a:p>
          <a:p>
            <a:pPr indent="0">
              <a:lnSpc>
                <a:spcPct val="120000"/>
              </a:lnSpc>
              <a:spcBef>
                <a:spcPts val="0"/>
              </a:spcBef>
            </a:pPr>
            <a:endParaRPr lang="en-IN" sz="1200" cap="none" dirty="0">
              <a:latin typeface="Times New Roman" panose="02020603050405020304" pitchFamily="18" charset="0"/>
              <a:cs typeface="Times New Roman" panose="02020603050405020304" pitchFamily="18" charset="0"/>
            </a:endParaRPr>
          </a:p>
        </p:txBody>
      </p:sp>
      <p:sp>
        <p:nvSpPr>
          <p:cNvPr id="7" name="Title 1">
            <a:extLst>
              <a:ext uri="{FF2B5EF4-FFF2-40B4-BE49-F238E27FC236}">
                <a16:creationId xmlns:a16="http://schemas.microsoft.com/office/drawing/2014/main" id="{A548FB7D-5C37-4D1F-A6A4-8EBE2CC8A70F}"/>
              </a:ext>
            </a:extLst>
          </p:cNvPr>
          <p:cNvSpPr>
            <a:spLocks noGrp="1"/>
          </p:cNvSpPr>
          <p:nvPr>
            <p:ph type="title"/>
          </p:nvPr>
        </p:nvSpPr>
        <p:spPr>
          <a:xfrm>
            <a:off x="127820" y="365127"/>
            <a:ext cx="7511846" cy="588602"/>
          </a:xfrm>
        </p:spPr>
        <p:style>
          <a:lnRef idx="2">
            <a:schemeClr val="accent2">
              <a:shade val="50000"/>
            </a:schemeClr>
          </a:lnRef>
          <a:fillRef idx="1">
            <a:schemeClr val="accent2"/>
          </a:fillRef>
          <a:effectRef idx="0">
            <a:schemeClr val="accent2"/>
          </a:effectRef>
          <a:fontRef idx="minor">
            <a:schemeClr val="lt1"/>
          </a:fontRef>
        </p:style>
        <p:txBody>
          <a:bodyPr>
            <a:noAutofit/>
          </a:bodyPr>
          <a:lstStyle/>
          <a:p>
            <a:r>
              <a:rPr lang="en-IN" sz="1600" b="1" dirty="0">
                <a:latin typeface="Times New Roman" panose="02020603050405020304" pitchFamily="18" charset="0"/>
                <a:cs typeface="Times New Roman" panose="02020603050405020304" pitchFamily="18" charset="0"/>
              </a:rPr>
              <a:t>POTTALI KALPA PREPARED THROUGH VARATIKA / SANKHA PURANA METHOD</a:t>
            </a:r>
            <a:endParaRPr lang="en-IN" sz="1600" b="1" dirty="0"/>
          </a:p>
        </p:txBody>
      </p:sp>
    </p:spTree>
    <p:extLst>
      <p:ext uri="{BB962C8B-B14F-4D97-AF65-F5344CB8AC3E}">
        <p14:creationId xmlns:p14="http://schemas.microsoft.com/office/powerpoint/2010/main" val="20828783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55C4C-6D37-4B15-99A1-3FC51AC3E773}"/>
              </a:ext>
            </a:extLst>
          </p:cNvPr>
          <p:cNvSpPr>
            <a:spLocks noGrp="1"/>
          </p:cNvSpPr>
          <p:nvPr>
            <p:ph type="title"/>
          </p:nvPr>
        </p:nvSpPr>
        <p:spPr>
          <a:xfrm>
            <a:off x="147484" y="428984"/>
            <a:ext cx="6518787" cy="618100"/>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algn="ctr"/>
            <a:r>
              <a:rPr lang="en-IN" sz="2800" b="1" i="1" dirty="0">
                <a:latin typeface="Times New Roman" panose="02020603050405020304" pitchFamily="18" charset="0"/>
                <a:cs typeface="Times New Roman" panose="02020603050405020304" pitchFamily="18" charset="0"/>
              </a:rPr>
              <a:t>GANDHAKA DRAVA PAKA </a:t>
            </a:r>
            <a:r>
              <a:rPr lang="en-IN" sz="2800" b="1" dirty="0">
                <a:latin typeface="Times New Roman" panose="02020603050405020304" pitchFamily="18" charset="0"/>
                <a:cs typeface="Times New Roman" panose="02020603050405020304" pitchFamily="18" charset="0"/>
              </a:rPr>
              <a:t>METHOD </a:t>
            </a:r>
            <a:endParaRPr lang="en-IN"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A9F6A9E-E09D-4BD3-B7CD-1D63F03E3183}"/>
              </a:ext>
            </a:extLst>
          </p:cNvPr>
          <p:cNvSpPr>
            <a:spLocks noGrp="1"/>
          </p:cNvSpPr>
          <p:nvPr>
            <p:ph idx="1"/>
          </p:nvPr>
        </p:nvSpPr>
        <p:spPr>
          <a:xfrm>
            <a:off x="388067" y="3723452"/>
            <a:ext cx="8367866" cy="2254561"/>
          </a:xfrm>
        </p:spPr>
        <p:style>
          <a:lnRef idx="2">
            <a:schemeClr val="accent3">
              <a:shade val="50000"/>
            </a:schemeClr>
          </a:lnRef>
          <a:fillRef idx="1">
            <a:schemeClr val="accent3"/>
          </a:fillRef>
          <a:effectRef idx="0">
            <a:schemeClr val="accent3"/>
          </a:effectRef>
          <a:fontRef idx="minor">
            <a:schemeClr val="lt1"/>
          </a:fontRef>
        </p:style>
        <p:txBody>
          <a:bodyPr/>
          <a:lstStyle/>
          <a:p>
            <a:r>
              <a:rPr lang="en-IN" cap="none" dirty="0">
                <a:solidFill>
                  <a:schemeClr val="bg1"/>
                </a:solidFill>
                <a:latin typeface="Times New Roman" panose="02020603050405020304" pitchFamily="18" charset="0"/>
                <a:cs typeface="Times New Roman" panose="02020603050405020304" pitchFamily="18" charset="0"/>
              </a:rPr>
              <a:t>First introduced in </a:t>
            </a:r>
            <a:r>
              <a:rPr lang="en-IN" b="1" i="1" cap="none" dirty="0">
                <a:solidFill>
                  <a:schemeClr val="bg1"/>
                </a:solidFill>
                <a:latin typeface="Times New Roman" panose="02020603050405020304" pitchFamily="18" charset="0"/>
                <a:cs typeface="Times New Roman" panose="02020603050405020304" pitchFamily="18" charset="0"/>
              </a:rPr>
              <a:t>Rasa </a:t>
            </a:r>
            <a:r>
              <a:rPr lang="en-IN" b="1" i="1" cap="none" dirty="0" err="1">
                <a:solidFill>
                  <a:schemeClr val="bg1"/>
                </a:solidFill>
                <a:latin typeface="Times New Roman" panose="02020603050405020304" pitchFamily="18" charset="0"/>
                <a:cs typeface="Times New Roman" panose="02020603050405020304" pitchFamily="18" charset="0"/>
              </a:rPr>
              <a:t>Prakasa</a:t>
            </a:r>
            <a:r>
              <a:rPr lang="en-IN" b="1" i="1" cap="none" dirty="0">
                <a:solidFill>
                  <a:schemeClr val="bg1"/>
                </a:solidFill>
                <a:latin typeface="Times New Roman" panose="02020603050405020304" pitchFamily="18" charset="0"/>
                <a:cs typeface="Times New Roman" panose="02020603050405020304" pitchFamily="18" charset="0"/>
              </a:rPr>
              <a:t> </a:t>
            </a:r>
            <a:r>
              <a:rPr lang="en-IN" b="1" i="1" cap="none" dirty="0" err="1">
                <a:solidFill>
                  <a:schemeClr val="bg1"/>
                </a:solidFill>
                <a:latin typeface="Times New Roman" panose="02020603050405020304" pitchFamily="18" charset="0"/>
                <a:cs typeface="Times New Roman" panose="02020603050405020304" pitchFamily="18" charset="0"/>
              </a:rPr>
              <a:t>Sudhakara</a:t>
            </a:r>
            <a:r>
              <a:rPr lang="en-IN" b="1" i="1" cap="none" dirty="0">
                <a:solidFill>
                  <a:schemeClr val="bg1"/>
                </a:solidFill>
                <a:latin typeface="Times New Roman" panose="02020603050405020304" pitchFamily="18" charset="0"/>
                <a:cs typeface="Times New Roman" panose="02020603050405020304" pitchFamily="18" charset="0"/>
              </a:rPr>
              <a:t> </a:t>
            </a:r>
            <a:r>
              <a:rPr lang="en-IN" cap="none" dirty="0">
                <a:solidFill>
                  <a:schemeClr val="bg1"/>
                </a:solidFill>
                <a:latin typeface="Times New Roman" panose="02020603050405020304" pitchFamily="18" charset="0"/>
                <a:cs typeface="Times New Roman" panose="02020603050405020304" pitchFamily="18" charset="0"/>
              </a:rPr>
              <a:t>(</a:t>
            </a:r>
            <a:r>
              <a:rPr lang="en-IN" b="1" cap="none" dirty="0">
                <a:solidFill>
                  <a:schemeClr val="bg1"/>
                </a:solidFill>
                <a:latin typeface="Times New Roman" panose="02020603050405020304" pitchFamily="18" charset="0"/>
                <a:cs typeface="Times New Roman" panose="02020603050405020304" pitchFamily="18" charset="0"/>
              </a:rPr>
              <a:t>13th century)</a:t>
            </a:r>
            <a:r>
              <a:rPr lang="en-IN" b="1" i="1" cap="none" dirty="0">
                <a:solidFill>
                  <a:schemeClr val="bg1"/>
                </a:solidFill>
                <a:latin typeface="Times New Roman" panose="02020603050405020304" pitchFamily="18" charset="0"/>
                <a:cs typeface="Times New Roman" panose="02020603050405020304" pitchFamily="18" charset="0"/>
              </a:rPr>
              <a:t> </a:t>
            </a:r>
            <a:r>
              <a:rPr lang="en-IN" cap="none" dirty="0">
                <a:solidFill>
                  <a:schemeClr val="bg1"/>
                </a:solidFill>
                <a:latin typeface="Times New Roman" panose="02020603050405020304" pitchFamily="18" charset="0"/>
                <a:cs typeface="Times New Roman" panose="02020603050405020304" pitchFamily="18" charset="0"/>
              </a:rPr>
              <a:t>by </a:t>
            </a:r>
            <a:r>
              <a:rPr lang="en-IN" b="1" cap="none" dirty="0" err="1">
                <a:solidFill>
                  <a:schemeClr val="bg1"/>
                </a:solidFill>
                <a:latin typeface="Times New Roman" panose="02020603050405020304" pitchFamily="18" charset="0"/>
                <a:cs typeface="Times New Roman" panose="02020603050405020304" pitchFamily="18" charset="0"/>
              </a:rPr>
              <a:t>Yashodhara</a:t>
            </a:r>
            <a:r>
              <a:rPr lang="en-IN" cap="none" dirty="0">
                <a:solidFill>
                  <a:schemeClr val="bg1"/>
                </a:solidFill>
                <a:latin typeface="Times New Roman" panose="02020603050405020304" pitchFamily="18" charset="0"/>
                <a:cs typeface="Times New Roman" panose="02020603050405020304" pitchFamily="18" charset="0"/>
              </a:rPr>
              <a:t> in the context of </a:t>
            </a:r>
            <a:r>
              <a:rPr lang="en-IN" b="1" i="1" cap="none" dirty="0">
                <a:solidFill>
                  <a:schemeClr val="bg1"/>
                </a:solidFill>
                <a:latin typeface="Times New Roman" panose="02020603050405020304" pitchFamily="18" charset="0"/>
                <a:cs typeface="Times New Roman" panose="02020603050405020304" pitchFamily="18" charset="0"/>
              </a:rPr>
              <a:t>Vajra </a:t>
            </a:r>
            <a:r>
              <a:rPr lang="en-IN" b="1" i="1" cap="none" dirty="0" err="1">
                <a:solidFill>
                  <a:schemeClr val="bg1"/>
                </a:solidFill>
                <a:latin typeface="Times New Roman" panose="02020603050405020304" pitchFamily="18" charset="0"/>
                <a:cs typeface="Times New Roman" panose="02020603050405020304" pitchFamily="18" charset="0"/>
              </a:rPr>
              <a:t>Pottali</a:t>
            </a:r>
            <a:r>
              <a:rPr lang="en-IN" cap="none" dirty="0">
                <a:solidFill>
                  <a:schemeClr val="bg1"/>
                </a:solidFill>
                <a:latin typeface="Times New Roman" panose="02020603050405020304" pitchFamily="18" charset="0"/>
                <a:cs typeface="Times New Roman" panose="02020603050405020304" pitchFamily="18" charset="0"/>
              </a:rPr>
              <a:t>.</a:t>
            </a:r>
          </a:p>
          <a:p>
            <a:r>
              <a:rPr lang="en-IN" b="1" cap="none" dirty="0">
                <a:solidFill>
                  <a:schemeClr val="bg1"/>
                </a:solidFill>
                <a:latin typeface="Times New Roman" panose="02020603050405020304" pitchFamily="18" charset="0"/>
                <a:cs typeface="Times New Roman" panose="02020603050405020304" pitchFamily="18" charset="0"/>
              </a:rPr>
              <a:t>Not that popular </a:t>
            </a:r>
            <a:r>
              <a:rPr lang="en-IN" cap="none" dirty="0">
                <a:solidFill>
                  <a:schemeClr val="bg1"/>
                </a:solidFill>
                <a:latin typeface="Times New Roman" panose="02020603050405020304" pitchFamily="18" charset="0"/>
                <a:cs typeface="Times New Roman" panose="02020603050405020304" pitchFamily="18" charset="0"/>
              </a:rPr>
              <a:t>as compared to that of </a:t>
            </a:r>
            <a:r>
              <a:rPr lang="en-IN" b="1" i="1" cap="none" dirty="0" err="1">
                <a:solidFill>
                  <a:schemeClr val="bg1"/>
                </a:solidFill>
                <a:latin typeface="Times New Roman" panose="02020603050405020304" pitchFamily="18" charset="0"/>
                <a:cs typeface="Times New Roman" panose="02020603050405020304" pitchFamily="18" charset="0"/>
              </a:rPr>
              <a:t>Putapaka</a:t>
            </a:r>
            <a:r>
              <a:rPr lang="en-IN" i="1" cap="none" dirty="0">
                <a:solidFill>
                  <a:schemeClr val="bg1"/>
                </a:solidFill>
                <a:latin typeface="Times New Roman" panose="02020603050405020304" pitchFamily="18" charset="0"/>
                <a:cs typeface="Times New Roman" panose="02020603050405020304" pitchFamily="18" charset="0"/>
              </a:rPr>
              <a:t> </a:t>
            </a:r>
            <a:r>
              <a:rPr lang="en-IN" b="1" cap="none" dirty="0">
                <a:solidFill>
                  <a:schemeClr val="bg1"/>
                </a:solidFill>
                <a:latin typeface="Times New Roman" panose="02020603050405020304" pitchFamily="18" charset="0"/>
                <a:cs typeface="Times New Roman" panose="02020603050405020304" pitchFamily="18" charset="0"/>
              </a:rPr>
              <a:t>method</a:t>
            </a:r>
            <a:r>
              <a:rPr lang="en-IN" cap="none" dirty="0">
                <a:solidFill>
                  <a:schemeClr val="bg1"/>
                </a:solidFill>
                <a:latin typeface="Times New Roman" panose="02020603050405020304" pitchFamily="18" charset="0"/>
                <a:cs typeface="Times New Roman" panose="02020603050405020304" pitchFamily="18" charset="0"/>
              </a:rPr>
              <a:t>.</a:t>
            </a:r>
          </a:p>
          <a:p>
            <a:r>
              <a:rPr lang="en-IN" b="1" i="1" cap="none" dirty="0" err="1">
                <a:solidFill>
                  <a:schemeClr val="bg1"/>
                </a:solidFill>
                <a:latin typeface="Times New Roman" panose="02020603050405020304" pitchFamily="18" charset="0"/>
                <a:cs typeface="Times New Roman" panose="02020603050405020304" pitchFamily="18" charset="0"/>
              </a:rPr>
              <a:t>Gandhaka</a:t>
            </a:r>
            <a:r>
              <a:rPr lang="en-IN" b="1" i="1" cap="none" dirty="0">
                <a:solidFill>
                  <a:schemeClr val="bg1"/>
                </a:solidFill>
                <a:latin typeface="Times New Roman" panose="02020603050405020304" pitchFamily="18" charset="0"/>
                <a:cs typeface="Times New Roman" panose="02020603050405020304" pitchFamily="18" charset="0"/>
              </a:rPr>
              <a:t> </a:t>
            </a:r>
            <a:r>
              <a:rPr lang="en-IN" b="1" i="1" cap="none" dirty="0" err="1">
                <a:solidFill>
                  <a:schemeClr val="bg1"/>
                </a:solidFill>
                <a:latin typeface="Times New Roman" panose="02020603050405020304" pitchFamily="18" charset="0"/>
                <a:cs typeface="Times New Roman" panose="02020603050405020304" pitchFamily="18" charset="0"/>
              </a:rPr>
              <a:t>Drav</a:t>
            </a:r>
            <a:r>
              <a:rPr lang="en-IN" b="1" i="1" cap="none" dirty="0">
                <a:solidFill>
                  <a:schemeClr val="bg1"/>
                </a:solidFill>
                <a:latin typeface="Times New Roman" panose="02020603050405020304" pitchFamily="18" charset="0"/>
                <a:cs typeface="Times New Roman" panose="02020603050405020304" pitchFamily="18" charset="0"/>
              </a:rPr>
              <a:t> </a:t>
            </a:r>
            <a:r>
              <a:rPr lang="en-IN" b="1" i="1" cap="none" dirty="0" err="1">
                <a:solidFill>
                  <a:schemeClr val="bg1"/>
                </a:solidFill>
                <a:latin typeface="Times New Roman" panose="02020603050405020304" pitchFamily="18" charset="0"/>
                <a:cs typeface="Times New Roman" panose="02020603050405020304" pitchFamily="18" charset="0"/>
              </a:rPr>
              <a:t>Paka</a:t>
            </a:r>
            <a:r>
              <a:rPr lang="en-IN" b="1" i="1" cap="none" dirty="0">
                <a:solidFill>
                  <a:schemeClr val="bg1"/>
                </a:solidFill>
                <a:latin typeface="Times New Roman" panose="02020603050405020304" pitchFamily="18" charset="0"/>
                <a:cs typeface="Times New Roman" panose="02020603050405020304" pitchFamily="18" charset="0"/>
              </a:rPr>
              <a:t> </a:t>
            </a:r>
            <a:r>
              <a:rPr lang="en-IN" cap="none" dirty="0">
                <a:solidFill>
                  <a:schemeClr val="bg1"/>
                </a:solidFill>
                <a:latin typeface="Times New Roman" panose="02020603050405020304" pitchFamily="18" charset="0"/>
                <a:cs typeface="Times New Roman" panose="02020603050405020304" pitchFamily="18" charset="0"/>
              </a:rPr>
              <a:t>method is considered to be the </a:t>
            </a:r>
            <a:r>
              <a:rPr lang="en-IN" b="1" cap="none" dirty="0">
                <a:solidFill>
                  <a:schemeClr val="bg1"/>
                </a:solidFill>
                <a:latin typeface="Times New Roman" panose="02020603050405020304" pitchFamily="18" charset="0"/>
                <a:cs typeface="Times New Roman" panose="02020603050405020304" pitchFamily="18" charset="0"/>
              </a:rPr>
              <a:t>best one</a:t>
            </a:r>
            <a:r>
              <a:rPr lang="en-IN" cap="none" dirty="0">
                <a:solidFill>
                  <a:schemeClr val="bg1"/>
                </a:solidFill>
                <a:latin typeface="Times New Roman" panose="02020603050405020304" pitchFamily="18" charset="0"/>
                <a:cs typeface="Times New Roman" panose="02020603050405020304" pitchFamily="18" charset="0"/>
              </a:rPr>
              <a:t> in the preparation of </a:t>
            </a:r>
            <a:r>
              <a:rPr lang="en-IN" i="1" cap="none" dirty="0" err="1">
                <a:solidFill>
                  <a:schemeClr val="bg1"/>
                </a:solidFill>
                <a:latin typeface="Times New Roman" panose="02020603050405020304" pitchFamily="18" charset="0"/>
                <a:cs typeface="Times New Roman" panose="02020603050405020304" pitchFamily="18" charset="0"/>
              </a:rPr>
              <a:t>Pottali</a:t>
            </a:r>
            <a:r>
              <a:rPr lang="en-IN" i="1" cap="none" dirty="0">
                <a:solidFill>
                  <a:schemeClr val="bg1"/>
                </a:solidFill>
                <a:latin typeface="Times New Roman" panose="02020603050405020304" pitchFamily="18" charset="0"/>
                <a:cs typeface="Times New Roman" panose="02020603050405020304" pitchFamily="18" charset="0"/>
              </a:rPr>
              <a:t> </a:t>
            </a:r>
            <a:r>
              <a:rPr lang="en-IN" i="1" cap="none" dirty="0" err="1">
                <a:solidFill>
                  <a:schemeClr val="bg1"/>
                </a:solidFill>
                <a:latin typeface="Times New Roman" panose="02020603050405020304" pitchFamily="18" charset="0"/>
                <a:cs typeface="Times New Roman" panose="02020603050405020304" pitchFamily="18" charset="0"/>
              </a:rPr>
              <a:t>Kalpa</a:t>
            </a:r>
            <a:r>
              <a:rPr lang="en-IN" i="1" cap="none" dirty="0">
                <a:solidFill>
                  <a:schemeClr val="bg1"/>
                </a:solidFill>
                <a:latin typeface="Times New Roman" panose="02020603050405020304" pitchFamily="18" charset="0"/>
                <a:cs typeface="Times New Roman" panose="02020603050405020304" pitchFamily="18" charset="0"/>
              </a:rPr>
              <a:t> </a:t>
            </a:r>
            <a:r>
              <a:rPr lang="en-IN" cap="none" dirty="0">
                <a:solidFill>
                  <a:schemeClr val="bg1"/>
                </a:solidFill>
                <a:latin typeface="Times New Roman" panose="02020603050405020304" pitchFamily="18" charset="0"/>
                <a:cs typeface="Times New Roman" panose="02020603050405020304" pitchFamily="18" charset="0"/>
              </a:rPr>
              <a:t>due to its</a:t>
            </a:r>
            <a:r>
              <a:rPr lang="en-IN" b="1" cap="none" dirty="0">
                <a:solidFill>
                  <a:schemeClr val="bg1"/>
                </a:solidFill>
                <a:latin typeface="Times New Roman" panose="02020603050405020304" pitchFamily="18" charset="0"/>
                <a:cs typeface="Times New Roman" panose="02020603050405020304" pitchFamily="18" charset="0"/>
              </a:rPr>
              <a:t> high therapeutic efficacy</a:t>
            </a:r>
            <a:r>
              <a:rPr lang="en-IN" cap="none" dirty="0">
                <a:solidFill>
                  <a:schemeClr val="bg1"/>
                </a:solidFill>
                <a:latin typeface="Times New Roman" panose="02020603050405020304" pitchFamily="18" charset="0"/>
                <a:cs typeface="Times New Roman" panose="02020603050405020304" pitchFamily="18" charset="0"/>
              </a:rPr>
              <a:t>.</a:t>
            </a:r>
          </a:p>
        </p:txBody>
      </p:sp>
      <p:sp>
        <p:nvSpPr>
          <p:cNvPr id="4" name="Footer Placeholder 3">
            <a:extLst>
              <a:ext uri="{FF2B5EF4-FFF2-40B4-BE49-F238E27FC236}">
                <a16:creationId xmlns:a16="http://schemas.microsoft.com/office/drawing/2014/main" id="{608839ED-9E72-4BAB-A628-0BD3AE1388BB}"/>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10CCE3F8-5984-465B-A101-C92FF793FDAA}"/>
              </a:ext>
            </a:extLst>
          </p:cNvPr>
          <p:cNvSpPr>
            <a:spLocks noGrp="1"/>
          </p:cNvSpPr>
          <p:nvPr>
            <p:ph type="sldNum" sz="quarter" idx="12"/>
          </p:nvPr>
        </p:nvSpPr>
        <p:spPr/>
        <p:txBody>
          <a:bodyPr/>
          <a:lstStyle/>
          <a:p>
            <a:fld id="{A570DE72-5664-454A-8646-44002B425E13}" type="slidenum">
              <a:rPr lang="en-IN" smtClean="0"/>
              <a:t>21</a:t>
            </a:fld>
            <a:endParaRPr lang="en-IN"/>
          </a:p>
        </p:txBody>
      </p:sp>
      <p:pic>
        <p:nvPicPr>
          <p:cNvPr id="7" name="Picture 6">
            <a:extLst>
              <a:ext uri="{FF2B5EF4-FFF2-40B4-BE49-F238E27FC236}">
                <a16:creationId xmlns:a16="http://schemas.microsoft.com/office/drawing/2014/main" id="{9B71520F-B79B-4A74-822A-72DE7F79DC2A}"/>
              </a:ext>
            </a:extLst>
          </p:cNvPr>
          <p:cNvPicPr>
            <a:picLocks noChangeAspect="1"/>
          </p:cNvPicPr>
          <p:nvPr/>
        </p:nvPicPr>
        <p:blipFill rotWithShape="1">
          <a:blip r:embed="rId2">
            <a:extLst>
              <a:ext uri="{28A0092B-C50C-407E-A947-70E740481C1C}">
                <a14:useLocalDpi xmlns:a14="http://schemas.microsoft.com/office/drawing/2010/main" val="0"/>
              </a:ext>
            </a:extLst>
          </a:blip>
          <a:srcRect l="36129" t="53298" r="38064" b="16308"/>
          <a:stretch/>
        </p:blipFill>
        <p:spPr>
          <a:xfrm>
            <a:off x="3136489" y="1160206"/>
            <a:ext cx="4503176" cy="24580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812858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957D1-3ED7-4BCE-A7C2-BDE6DE443015}"/>
              </a:ext>
            </a:extLst>
          </p:cNvPr>
          <p:cNvSpPr>
            <a:spLocks noGrp="1"/>
          </p:cNvSpPr>
          <p:nvPr>
            <p:ph type="title"/>
          </p:nvPr>
        </p:nvSpPr>
        <p:spPr>
          <a:xfrm rot="20494553">
            <a:off x="579721" y="1544808"/>
            <a:ext cx="3603143" cy="809162"/>
          </a:xfrm>
        </p:spPr>
        <p:style>
          <a:lnRef idx="2">
            <a:schemeClr val="accent2">
              <a:shade val="50000"/>
            </a:schemeClr>
          </a:lnRef>
          <a:fillRef idx="1">
            <a:schemeClr val="accent2"/>
          </a:fillRef>
          <a:effectRef idx="0">
            <a:schemeClr val="accent2"/>
          </a:effectRef>
          <a:fontRef idx="minor">
            <a:schemeClr val="lt1"/>
          </a:fontRef>
        </p:style>
        <p:txBody>
          <a:bodyPr/>
          <a:lstStyle/>
          <a:p>
            <a:r>
              <a:rPr lang="en-IN" b="1" dirty="0">
                <a:latin typeface="Times New Roman" panose="02020603050405020304" pitchFamily="18" charset="0"/>
                <a:cs typeface="Times New Roman" panose="02020603050405020304" pitchFamily="18" charset="0"/>
              </a:rPr>
              <a:t>PROCEDURE</a:t>
            </a:r>
            <a:endParaRPr lang="en-IN" b="1" dirty="0"/>
          </a:p>
        </p:txBody>
      </p:sp>
      <p:sp>
        <p:nvSpPr>
          <p:cNvPr id="3" name="Content Placeholder 2">
            <a:extLst>
              <a:ext uri="{FF2B5EF4-FFF2-40B4-BE49-F238E27FC236}">
                <a16:creationId xmlns:a16="http://schemas.microsoft.com/office/drawing/2014/main" id="{CDA32FD2-044B-4DC1-A256-055617D26BBD}"/>
              </a:ext>
            </a:extLst>
          </p:cNvPr>
          <p:cNvSpPr>
            <a:spLocks noGrp="1"/>
          </p:cNvSpPr>
          <p:nvPr>
            <p:ph idx="1"/>
          </p:nvPr>
        </p:nvSpPr>
        <p:spPr>
          <a:xfrm>
            <a:off x="3060905" y="3687099"/>
            <a:ext cx="4429771" cy="1818966"/>
          </a:xfrm>
        </p:spPr>
        <p:style>
          <a:lnRef idx="2">
            <a:schemeClr val="accent3">
              <a:shade val="50000"/>
            </a:schemeClr>
          </a:lnRef>
          <a:fillRef idx="1">
            <a:schemeClr val="accent3"/>
          </a:fillRef>
          <a:effectRef idx="0">
            <a:schemeClr val="accent3"/>
          </a:effectRef>
          <a:fontRef idx="minor">
            <a:schemeClr val="lt1"/>
          </a:fontRef>
        </p:style>
        <p:txBody>
          <a:bodyPr>
            <a:normAutofit fontScale="92500"/>
          </a:bodyPr>
          <a:lstStyle/>
          <a:p>
            <a:r>
              <a:rPr lang="en-IN" sz="3200" b="1" dirty="0">
                <a:solidFill>
                  <a:schemeClr val="bg1"/>
                </a:solidFill>
                <a:latin typeface="Times New Roman" panose="02020603050405020304" pitchFamily="18" charset="0"/>
                <a:cs typeface="Times New Roman" panose="02020603050405020304" pitchFamily="18" charset="0"/>
              </a:rPr>
              <a:t>POORVA KARMA </a:t>
            </a:r>
          </a:p>
          <a:p>
            <a:r>
              <a:rPr lang="en-IN" sz="3200" b="1" dirty="0">
                <a:solidFill>
                  <a:schemeClr val="bg1"/>
                </a:solidFill>
                <a:latin typeface="Times New Roman" panose="02020603050405020304" pitchFamily="18" charset="0"/>
                <a:cs typeface="Times New Roman" panose="02020603050405020304" pitchFamily="18" charset="0"/>
              </a:rPr>
              <a:t>PRADHANA KARMA </a:t>
            </a:r>
          </a:p>
          <a:p>
            <a:r>
              <a:rPr lang="en-IN" sz="3200" b="1" dirty="0">
                <a:solidFill>
                  <a:schemeClr val="bg1"/>
                </a:solidFill>
                <a:latin typeface="Times New Roman" panose="02020603050405020304" pitchFamily="18" charset="0"/>
                <a:cs typeface="Times New Roman" panose="02020603050405020304" pitchFamily="18" charset="0"/>
              </a:rPr>
              <a:t>PASCHAT KARMA</a:t>
            </a:r>
          </a:p>
        </p:txBody>
      </p:sp>
      <p:sp>
        <p:nvSpPr>
          <p:cNvPr id="4" name="Footer Placeholder 3">
            <a:extLst>
              <a:ext uri="{FF2B5EF4-FFF2-40B4-BE49-F238E27FC236}">
                <a16:creationId xmlns:a16="http://schemas.microsoft.com/office/drawing/2014/main" id="{F29C29F4-B2AE-404B-B658-C2EA6FE72421}"/>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A72B916A-4C58-4EF1-A816-8299A43717E5}"/>
              </a:ext>
            </a:extLst>
          </p:cNvPr>
          <p:cNvSpPr>
            <a:spLocks noGrp="1"/>
          </p:cNvSpPr>
          <p:nvPr>
            <p:ph type="sldNum" sz="quarter" idx="12"/>
          </p:nvPr>
        </p:nvSpPr>
        <p:spPr/>
        <p:txBody>
          <a:bodyPr/>
          <a:lstStyle/>
          <a:p>
            <a:fld id="{A570DE72-5664-454A-8646-44002B425E13}" type="slidenum">
              <a:rPr lang="en-IN" smtClean="0"/>
              <a:t>22</a:t>
            </a:fld>
            <a:endParaRPr lang="en-IN"/>
          </a:p>
        </p:txBody>
      </p:sp>
    </p:spTree>
    <p:extLst>
      <p:ext uri="{BB962C8B-B14F-4D97-AF65-F5344CB8AC3E}">
        <p14:creationId xmlns:p14="http://schemas.microsoft.com/office/powerpoint/2010/main" val="2528273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90CFE-D45C-4015-99AE-55A4A772B91E}"/>
              </a:ext>
            </a:extLst>
          </p:cNvPr>
          <p:cNvSpPr>
            <a:spLocks noGrp="1"/>
          </p:cNvSpPr>
          <p:nvPr>
            <p:ph type="title"/>
          </p:nvPr>
        </p:nvSpPr>
        <p:spPr>
          <a:xfrm rot="20167857">
            <a:off x="419051" y="1357798"/>
            <a:ext cx="3654820" cy="775416"/>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n-IN" b="1" cap="none" dirty="0" err="1">
                <a:latin typeface="Times New Roman" panose="02020603050405020304" pitchFamily="18" charset="0"/>
                <a:cs typeface="Times New Roman" panose="02020603050405020304" pitchFamily="18" charset="0"/>
              </a:rPr>
              <a:t>Poorva</a:t>
            </a:r>
            <a:r>
              <a:rPr lang="en-IN" b="1" cap="none" dirty="0">
                <a:latin typeface="Times New Roman" panose="02020603050405020304" pitchFamily="18" charset="0"/>
                <a:cs typeface="Times New Roman" panose="02020603050405020304" pitchFamily="18" charset="0"/>
              </a:rPr>
              <a:t> Karma </a:t>
            </a:r>
            <a:endParaRPr lang="en-IN" b="1" cap="none" dirty="0"/>
          </a:p>
        </p:txBody>
      </p:sp>
      <p:sp>
        <p:nvSpPr>
          <p:cNvPr id="3" name="Content Placeholder 2">
            <a:extLst>
              <a:ext uri="{FF2B5EF4-FFF2-40B4-BE49-F238E27FC236}">
                <a16:creationId xmlns:a16="http://schemas.microsoft.com/office/drawing/2014/main" id="{4A46A609-2DE4-4251-AA65-273474260143}"/>
              </a:ext>
            </a:extLst>
          </p:cNvPr>
          <p:cNvSpPr>
            <a:spLocks noGrp="1"/>
          </p:cNvSpPr>
          <p:nvPr>
            <p:ph idx="1"/>
          </p:nvPr>
        </p:nvSpPr>
        <p:spPr>
          <a:xfrm>
            <a:off x="2281084" y="3223892"/>
            <a:ext cx="5996479" cy="2782527"/>
          </a:xfrm>
        </p:spPr>
        <p:style>
          <a:lnRef idx="2">
            <a:schemeClr val="accent3">
              <a:shade val="50000"/>
            </a:schemeClr>
          </a:lnRef>
          <a:fillRef idx="1">
            <a:schemeClr val="accent3"/>
          </a:fillRef>
          <a:effectRef idx="0">
            <a:schemeClr val="accent3"/>
          </a:effectRef>
          <a:fontRef idx="minor">
            <a:schemeClr val="lt1"/>
          </a:fontRef>
        </p:style>
        <p:txBody>
          <a:bodyPr>
            <a:normAutofit fontScale="92500"/>
          </a:bodyPr>
          <a:lstStyle/>
          <a:p>
            <a:r>
              <a:rPr lang="en-IN" sz="2400" cap="none" dirty="0">
                <a:solidFill>
                  <a:schemeClr val="bg1"/>
                </a:solidFill>
                <a:latin typeface="Times New Roman" panose="02020603050405020304" pitchFamily="18" charset="0"/>
                <a:cs typeface="Times New Roman" panose="02020603050405020304" pitchFamily="18" charset="0"/>
              </a:rPr>
              <a:t>Identification and collection of raw materials </a:t>
            </a:r>
          </a:p>
          <a:p>
            <a:r>
              <a:rPr lang="en-IN" sz="2400" cap="none" dirty="0" err="1">
                <a:solidFill>
                  <a:schemeClr val="bg1"/>
                </a:solidFill>
                <a:latin typeface="Times New Roman" panose="02020603050405020304" pitchFamily="18" charset="0"/>
                <a:cs typeface="Times New Roman" panose="02020603050405020304" pitchFamily="18" charset="0"/>
              </a:rPr>
              <a:t>Shodhana</a:t>
            </a:r>
            <a:r>
              <a:rPr lang="en-IN" sz="2400" cap="none" dirty="0">
                <a:solidFill>
                  <a:schemeClr val="bg1"/>
                </a:solidFill>
                <a:latin typeface="Times New Roman" panose="02020603050405020304" pitchFamily="18" charset="0"/>
                <a:cs typeface="Times New Roman" panose="02020603050405020304" pitchFamily="18" charset="0"/>
              </a:rPr>
              <a:t> of Raw Materials </a:t>
            </a:r>
          </a:p>
          <a:p>
            <a:r>
              <a:rPr lang="en-IN" sz="2400" cap="none" dirty="0">
                <a:solidFill>
                  <a:schemeClr val="bg1"/>
                </a:solidFill>
                <a:latin typeface="Times New Roman" panose="02020603050405020304" pitchFamily="18" charset="0"/>
                <a:cs typeface="Times New Roman" panose="02020603050405020304" pitchFamily="18" charset="0"/>
              </a:rPr>
              <a:t>Preparation of </a:t>
            </a:r>
            <a:r>
              <a:rPr lang="en-IN" sz="2400" cap="none" dirty="0" err="1">
                <a:solidFill>
                  <a:schemeClr val="bg1"/>
                </a:solidFill>
                <a:latin typeface="Times New Roman" panose="02020603050405020304" pitchFamily="18" charset="0"/>
                <a:cs typeface="Times New Roman" panose="02020603050405020304" pitchFamily="18" charset="0"/>
              </a:rPr>
              <a:t>Kajjali</a:t>
            </a:r>
            <a:r>
              <a:rPr lang="en-IN" sz="2400" cap="none" dirty="0">
                <a:solidFill>
                  <a:schemeClr val="bg1"/>
                </a:solidFill>
                <a:latin typeface="Times New Roman" panose="02020603050405020304" pitchFamily="18" charset="0"/>
                <a:cs typeface="Times New Roman" panose="02020603050405020304" pitchFamily="18" charset="0"/>
              </a:rPr>
              <a:t> </a:t>
            </a:r>
          </a:p>
          <a:p>
            <a:r>
              <a:rPr lang="en-IN" sz="2400" cap="none" dirty="0">
                <a:solidFill>
                  <a:schemeClr val="bg1"/>
                </a:solidFill>
                <a:latin typeface="Times New Roman" panose="02020603050405020304" pitchFamily="18" charset="0"/>
                <a:cs typeface="Times New Roman" panose="02020603050405020304" pitchFamily="18" charset="0"/>
              </a:rPr>
              <a:t>Arrangement of </a:t>
            </a:r>
            <a:r>
              <a:rPr lang="en-IN" sz="2400" cap="none" dirty="0" err="1">
                <a:solidFill>
                  <a:schemeClr val="bg1"/>
                </a:solidFill>
                <a:latin typeface="Times New Roman" panose="02020603050405020304" pitchFamily="18" charset="0"/>
                <a:cs typeface="Times New Roman" panose="02020603050405020304" pitchFamily="18" charset="0"/>
              </a:rPr>
              <a:t>Valuka</a:t>
            </a:r>
            <a:r>
              <a:rPr lang="en-IN" sz="2400" cap="none" dirty="0">
                <a:solidFill>
                  <a:schemeClr val="bg1"/>
                </a:solidFill>
                <a:latin typeface="Times New Roman" panose="02020603050405020304" pitchFamily="18" charset="0"/>
                <a:cs typeface="Times New Roman" panose="02020603050405020304" pitchFamily="18" charset="0"/>
              </a:rPr>
              <a:t> Yantra </a:t>
            </a:r>
          </a:p>
          <a:p>
            <a:r>
              <a:rPr lang="en-IN" sz="2400" cap="none" dirty="0">
                <a:solidFill>
                  <a:schemeClr val="bg1"/>
                </a:solidFill>
                <a:latin typeface="Times New Roman" panose="02020603050405020304" pitchFamily="18" charset="0"/>
                <a:cs typeface="Times New Roman" panose="02020603050405020304" pitchFamily="18" charset="0"/>
              </a:rPr>
              <a:t>Collection of thread and Silk cloth, Mud pot </a:t>
            </a:r>
          </a:p>
          <a:p>
            <a:r>
              <a:rPr lang="en-IN" sz="2400" cap="none" dirty="0">
                <a:solidFill>
                  <a:schemeClr val="bg1"/>
                </a:solidFill>
                <a:latin typeface="Times New Roman" panose="02020603050405020304" pitchFamily="18" charset="0"/>
                <a:cs typeface="Times New Roman" panose="02020603050405020304" pitchFamily="18" charset="0"/>
              </a:rPr>
              <a:t>Firing Apparatus</a:t>
            </a:r>
          </a:p>
        </p:txBody>
      </p:sp>
      <p:sp>
        <p:nvSpPr>
          <p:cNvPr id="4" name="Footer Placeholder 3">
            <a:extLst>
              <a:ext uri="{FF2B5EF4-FFF2-40B4-BE49-F238E27FC236}">
                <a16:creationId xmlns:a16="http://schemas.microsoft.com/office/drawing/2014/main" id="{0FC4C2DA-685B-45C7-902D-A5E482828BDE}"/>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1CCA54A1-F293-4814-8295-63EA12DB0B86}"/>
              </a:ext>
            </a:extLst>
          </p:cNvPr>
          <p:cNvSpPr>
            <a:spLocks noGrp="1"/>
          </p:cNvSpPr>
          <p:nvPr>
            <p:ph type="sldNum" sz="quarter" idx="12"/>
          </p:nvPr>
        </p:nvSpPr>
        <p:spPr/>
        <p:txBody>
          <a:bodyPr/>
          <a:lstStyle/>
          <a:p>
            <a:fld id="{A570DE72-5664-454A-8646-44002B425E13}" type="slidenum">
              <a:rPr lang="en-IN" smtClean="0"/>
              <a:t>23</a:t>
            </a:fld>
            <a:endParaRPr lang="en-IN"/>
          </a:p>
        </p:txBody>
      </p:sp>
    </p:spTree>
    <p:extLst>
      <p:ext uri="{BB962C8B-B14F-4D97-AF65-F5344CB8AC3E}">
        <p14:creationId xmlns:p14="http://schemas.microsoft.com/office/powerpoint/2010/main" val="16721762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03B1E-BF0E-4D2A-80A2-6ABF67AA963B}"/>
              </a:ext>
            </a:extLst>
          </p:cNvPr>
          <p:cNvSpPr>
            <a:spLocks noGrp="1"/>
          </p:cNvSpPr>
          <p:nvPr>
            <p:ph type="title"/>
          </p:nvPr>
        </p:nvSpPr>
        <p:spPr>
          <a:xfrm>
            <a:off x="143951" y="238292"/>
            <a:ext cx="4813198" cy="765584"/>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n-IN" sz="3600" b="1" dirty="0">
                <a:latin typeface="Times New Roman" panose="02020603050405020304" pitchFamily="18" charset="0"/>
                <a:cs typeface="Times New Roman" panose="02020603050405020304" pitchFamily="18" charset="0"/>
              </a:rPr>
              <a:t>PRADHANA KARMA</a:t>
            </a:r>
            <a:endParaRPr lang="en-IN"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0D0B9D5-D9AE-4003-96E7-2F516FA37490}"/>
              </a:ext>
            </a:extLst>
          </p:cNvPr>
          <p:cNvSpPr>
            <a:spLocks noGrp="1"/>
          </p:cNvSpPr>
          <p:nvPr>
            <p:ph idx="1"/>
          </p:nvPr>
        </p:nvSpPr>
        <p:spPr>
          <a:xfrm>
            <a:off x="146690" y="1966505"/>
            <a:ext cx="8850619" cy="4743243"/>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pPr marL="0" indent="0">
              <a:buNone/>
            </a:pPr>
            <a:r>
              <a:rPr lang="en-IN" dirty="0">
                <a:latin typeface="Times New Roman" panose="02020603050405020304" pitchFamily="18" charset="0"/>
                <a:cs typeface="Times New Roman" panose="02020603050405020304" pitchFamily="18" charset="0"/>
              </a:rPr>
              <a:t>			 </a:t>
            </a:r>
            <a:r>
              <a:rPr lang="en-IN" sz="2400" b="1" dirty="0">
                <a:latin typeface="Times New Roman" panose="02020603050405020304" pitchFamily="18" charset="0"/>
                <a:cs typeface="Times New Roman" panose="02020603050405020304" pitchFamily="18" charset="0"/>
              </a:rPr>
              <a:t>POTTALI NIRMAAN</a:t>
            </a:r>
            <a:endParaRPr lang="en-IN" b="1" dirty="0">
              <a:latin typeface="Times New Roman" panose="02020603050405020304" pitchFamily="18" charset="0"/>
              <a:cs typeface="Times New Roman" panose="02020603050405020304" pitchFamily="18" charset="0"/>
            </a:endParaRPr>
          </a:p>
          <a:p>
            <a:pPr marL="0" indent="0">
              <a:buNone/>
            </a:pPr>
            <a:r>
              <a:rPr lang="en-IN" dirty="0">
                <a:latin typeface="Times New Roman" panose="02020603050405020304" pitchFamily="18" charset="0"/>
                <a:cs typeface="Times New Roman" panose="02020603050405020304" pitchFamily="18" charset="0"/>
              </a:rPr>
              <a:t> </a:t>
            </a:r>
          </a:p>
          <a:p>
            <a:r>
              <a:rPr lang="en-IN" cap="none" dirty="0">
                <a:solidFill>
                  <a:schemeClr val="bg1"/>
                </a:solidFill>
                <a:latin typeface="Times New Roman" panose="02020603050405020304" pitchFamily="18" charset="0"/>
                <a:cs typeface="Times New Roman" panose="02020603050405020304" pitchFamily="18" charset="0"/>
              </a:rPr>
              <a:t>Medicinal drugs are taken into </a:t>
            </a:r>
            <a:r>
              <a:rPr lang="en-IN" cap="none" dirty="0" err="1">
                <a:solidFill>
                  <a:schemeClr val="bg1"/>
                </a:solidFill>
                <a:latin typeface="Times New Roman" panose="02020603050405020304" pitchFamily="18" charset="0"/>
                <a:cs typeface="Times New Roman" panose="02020603050405020304" pitchFamily="18" charset="0"/>
              </a:rPr>
              <a:t>khalwa</a:t>
            </a:r>
            <a:r>
              <a:rPr lang="en-IN" cap="none" dirty="0">
                <a:solidFill>
                  <a:schemeClr val="bg1"/>
                </a:solidFill>
                <a:latin typeface="Times New Roman" panose="02020603050405020304" pitchFamily="18" charset="0"/>
                <a:cs typeface="Times New Roman" panose="02020603050405020304" pitchFamily="18" charset="0"/>
              </a:rPr>
              <a:t>. </a:t>
            </a:r>
          </a:p>
          <a:p>
            <a:endParaRPr lang="en-IN" cap="none" dirty="0">
              <a:solidFill>
                <a:schemeClr val="bg1"/>
              </a:solidFill>
              <a:latin typeface="Times New Roman" panose="02020603050405020304" pitchFamily="18" charset="0"/>
              <a:cs typeface="Times New Roman" panose="02020603050405020304" pitchFamily="18" charset="0"/>
            </a:endParaRPr>
          </a:p>
          <a:p>
            <a:r>
              <a:rPr lang="en-IN" cap="none" dirty="0">
                <a:solidFill>
                  <a:schemeClr val="bg1"/>
                </a:solidFill>
                <a:latin typeface="Times New Roman" panose="02020603050405020304" pitchFamily="18" charset="0"/>
                <a:cs typeface="Times New Roman" panose="02020603050405020304" pitchFamily="18" charset="0"/>
              </a:rPr>
              <a:t>Triturated with binding agent</a:t>
            </a:r>
          </a:p>
          <a:p>
            <a:endParaRPr lang="en-IN" cap="none" dirty="0">
              <a:solidFill>
                <a:schemeClr val="bg1"/>
              </a:solidFill>
              <a:latin typeface="Times New Roman" panose="02020603050405020304" pitchFamily="18" charset="0"/>
              <a:cs typeface="Times New Roman" panose="02020603050405020304" pitchFamily="18" charset="0"/>
            </a:endParaRPr>
          </a:p>
          <a:p>
            <a:r>
              <a:rPr lang="en-IN" cap="none" dirty="0" err="1">
                <a:solidFill>
                  <a:schemeClr val="bg1"/>
                </a:solidFill>
                <a:latin typeface="Times New Roman" panose="02020603050405020304" pitchFamily="18" charset="0"/>
                <a:cs typeface="Times New Roman" panose="02020603050405020304" pitchFamily="18" charset="0"/>
              </a:rPr>
              <a:t>Shikharakara</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matras</a:t>
            </a:r>
            <a:r>
              <a:rPr lang="en-IN" cap="none" dirty="0">
                <a:solidFill>
                  <a:schemeClr val="bg1"/>
                </a:solidFill>
                <a:latin typeface="Times New Roman" panose="02020603050405020304" pitchFamily="18" charset="0"/>
                <a:cs typeface="Times New Roman" panose="02020603050405020304" pitchFamily="18" charset="0"/>
              </a:rPr>
              <a:t>  were prepared from this mixture and dried.</a:t>
            </a:r>
          </a:p>
          <a:p>
            <a:pPr marL="0" indent="0">
              <a:buNone/>
            </a:pPr>
            <a:r>
              <a:rPr lang="en-IN" cap="none" dirty="0">
                <a:solidFill>
                  <a:schemeClr val="bg1"/>
                </a:solidFill>
                <a:latin typeface="Times New Roman" panose="02020603050405020304" pitchFamily="18" charset="0"/>
                <a:cs typeface="Times New Roman" panose="02020603050405020304" pitchFamily="18" charset="0"/>
              </a:rPr>
              <a:t> </a:t>
            </a:r>
          </a:p>
          <a:p>
            <a:r>
              <a:rPr lang="en-IN" cap="none" dirty="0">
                <a:solidFill>
                  <a:schemeClr val="bg1"/>
                </a:solidFill>
                <a:latin typeface="Times New Roman" panose="02020603050405020304" pitchFamily="18" charset="0"/>
                <a:cs typeface="Times New Roman" panose="02020603050405020304" pitchFamily="18" charset="0"/>
              </a:rPr>
              <a:t>Prepared </a:t>
            </a:r>
            <a:r>
              <a:rPr lang="en-IN" cap="none" dirty="0" err="1">
                <a:solidFill>
                  <a:schemeClr val="bg1"/>
                </a:solidFill>
                <a:latin typeface="Times New Roman" panose="02020603050405020304" pitchFamily="18" charset="0"/>
                <a:cs typeface="Times New Roman" panose="02020603050405020304" pitchFamily="18" charset="0"/>
              </a:rPr>
              <a:t>matra</a:t>
            </a:r>
            <a:r>
              <a:rPr lang="en-IN" cap="none" dirty="0">
                <a:solidFill>
                  <a:schemeClr val="bg1"/>
                </a:solidFill>
                <a:latin typeface="Times New Roman" panose="02020603050405020304" pitchFamily="18" charset="0"/>
                <a:cs typeface="Times New Roman" panose="02020603050405020304" pitchFamily="18" charset="0"/>
              </a:rPr>
              <a:t> is tied in four fold silk cloth.</a:t>
            </a:r>
          </a:p>
        </p:txBody>
      </p:sp>
      <p:sp>
        <p:nvSpPr>
          <p:cNvPr id="8" name="Footer Placeholder 7">
            <a:extLst>
              <a:ext uri="{FF2B5EF4-FFF2-40B4-BE49-F238E27FC236}">
                <a16:creationId xmlns:a16="http://schemas.microsoft.com/office/drawing/2014/main" id="{52C4567F-02ED-4198-97FF-F5FC6F108516}"/>
              </a:ext>
            </a:extLst>
          </p:cNvPr>
          <p:cNvSpPr>
            <a:spLocks noGrp="1"/>
          </p:cNvSpPr>
          <p:nvPr>
            <p:ph type="ftr" sz="quarter" idx="11"/>
          </p:nvPr>
        </p:nvSpPr>
        <p:spPr/>
        <p:txBody>
          <a:bodyPr/>
          <a:lstStyle/>
          <a:p>
            <a:r>
              <a:rPr lang="en-IN"/>
              <a:t>Pottali Kalpana</a:t>
            </a:r>
          </a:p>
        </p:txBody>
      </p:sp>
      <p:sp>
        <p:nvSpPr>
          <p:cNvPr id="9" name="Slide Number Placeholder 8">
            <a:extLst>
              <a:ext uri="{FF2B5EF4-FFF2-40B4-BE49-F238E27FC236}">
                <a16:creationId xmlns:a16="http://schemas.microsoft.com/office/drawing/2014/main" id="{BA40EFC0-4C97-4DCC-A68B-81EC3E206BE0}"/>
              </a:ext>
            </a:extLst>
          </p:cNvPr>
          <p:cNvSpPr>
            <a:spLocks noGrp="1"/>
          </p:cNvSpPr>
          <p:nvPr>
            <p:ph type="sldNum" sz="quarter" idx="12"/>
          </p:nvPr>
        </p:nvSpPr>
        <p:spPr/>
        <p:txBody>
          <a:bodyPr/>
          <a:lstStyle/>
          <a:p>
            <a:fld id="{A570DE72-5664-454A-8646-44002B425E13}" type="slidenum">
              <a:rPr lang="en-IN" smtClean="0"/>
              <a:t>24</a:t>
            </a:fld>
            <a:endParaRPr lang="en-IN"/>
          </a:p>
        </p:txBody>
      </p:sp>
      <p:pic>
        <p:nvPicPr>
          <p:cNvPr id="4" name="Picture 3">
            <a:extLst>
              <a:ext uri="{FF2B5EF4-FFF2-40B4-BE49-F238E27FC236}">
                <a16:creationId xmlns:a16="http://schemas.microsoft.com/office/drawing/2014/main" id="{EE551D35-4B8C-4F41-B8F8-4A7C2847BF91}"/>
              </a:ext>
            </a:extLst>
          </p:cNvPr>
          <p:cNvPicPr/>
          <p:nvPr/>
        </p:nvPicPr>
        <p:blipFill rotWithShape="1">
          <a:blip r:embed="rId3">
            <a:extLst>
              <a:ext uri="{28A0092B-C50C-407E-A947-70E740481C1C}">
                <a14:useLocalDpi xmlns:a14="http://schemas.microsoft.com/office/drawing/2010/main" val="0"/>
              </a:ext>
            </a:extLst>
          </a:blip>
          <a:srcRect l="53354" t="9066" r="25674" b="7525"/>
          <a:stretch/>
        </p:blipFill>
        <p:spPr bwMode="auto">
          <a:xfrm>
            <a:off x="3801449" y="3404740"/>
            <a:ext cx="1155700" cy="11684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53640926-AAD7-44D8-BBD7-CCE9431645EC}">
              <a14:shadowObscured xmlns:a14="http://schemas.microsoft.com/office/drawing/2010/main"/>
            </a:ext>
          </a:extLst>
        </p:spPr>
      </p:pic>
      <p:pic>
        <p:nvPicPr>
          <p:cNvPr id="5" name="Picture 4">
            <a:extLst>
              <a:ext uri="{FF2B5EF4-FFF2-40B4-BE49-F238E27FC236}">
                <a16:creationId xmlns:a16="http://schemas.microsoft.com/office/drawing/2014/main" id="{4B6A14D9-2588-4504-A2AD-2921FDB6AEA3}"/>
              </a:ext>
            </a:extLst>
          </p:cNvPr>
          <p:cNvPicPr/>
          <p:nvPr/>
        </p:nvPicPr>
        <p:blipFill rotWithShape="1">
          <a:blip r:embed="rId4">
            <a:extLst>
              <a:ext uri="{28A0092B-C50C-407E-A947-70E740481C1C}">
                <a14:useLocalDpi xmlns:a14="http://schemas.microsoft.com/office/drawing/2010/main" val="0"/>
              </a:ext>
            </a:extLst>
          </a:blip>
          <a:srcRect l="1247" t="11136" r="78453" b="8240"/>
          <a:stretch/>
        </p:blipFill>
        <p:spPr bwMode="auto">
          <a:xfrm>
            <a:off x="7303012" y="4018936"/>
            <a:ext cx="1136650" cy="11493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53640926-AAD7-44D8-BBD7-CCE9431645EC}">
              <a14:shadowObscured xmlns:a14="http://schemas.microsoft.com/office/drawing/2010/main"/>
            </a:ext>
          </a:extLst>
        </p:spPr>
      </p:pic>
      <p:pic>
        <p:nvPicPr>
          <p:cNvPr id="6" name="Picture 5">
            <a:extLst>
              <a:ext uri="{FF2B5EF4-FFF2-40B4-BE49-F238E27FC236}">
                <a16:creationId xmlns:a16="http://schemas.microsoft.com/office/drawing/2014/main" id="{D8C80D26-4958-4A44-B455-14E875EAACE7}"/>
              </a:ext>
            </a:extLst>
          </p:cNvPr>
          <p:cNvPicPr/>
          <p:nvPr/>
        </p:nvPicPr>
        <p:blipFill rotWithShape="1">
          <a:blip r:embed="rId4">
            <a:extLst>
              <a:ext uri="{28A0092B-C50C-407E-A947-70E740481C1C}">
                <a14:useLocalDpi xmlns:a14="http://schemas.microsoft.com/office/drawing/2010/main" val="0"/>
              </a:ext>
            </a:extLst>
          </a:blip>
          <a:srcRect l="28351" t="13808" r="51236" b="7796"/>
          <a:stretch/>
        </p:blipFill>
        <p:spPr bwMode="auto">
          <a:xfrm>
            <a:off x="5652319" y="5168286"/>
            <a:ext cx="1143000" cy="11176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9AD08528-AF5C-4F47-A03C-7F7ED7E62B96}"/>
              </a:ext>
            </a:extLst>
          </p:cNvPr>
          <p:cNvPicPr/>
          <p:nvPr/>
        </p:nvPicPr>
        <p:blipFill rotWithShape="1">
          <a:blip r:embed="rId3">
            <a:extLst>
              <a:ext uri="{28A0092B-C50C-407E-A947-70E740481C1C}">
                <a14:useLocalDpi xmlns:a14="http://schemas.microsoft.com/office/drawing/2010/main" val="0"/>
              </a:ext>
            </a:extLst>
          </a:blip>
          <a:srcRect l="27079" t="16319" r="52409" b="8431"/>
          <a:stretch/>
        </p:blipFill>
        <p:spPr bwMode="auto">
          <a:xfrm>
            <a:off x="4957149" y="2374900"/>
            <a:ext cx="1130300" cy="10541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42638284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18AFE-350D-4CE0-8EA9-0E6E39CEF59F}"/>
              </a:ext>
            </a:extLst>
          </p:cNvPr>
          <p:cNvSpPr>
            <a:spLocks noGrp="1"/>
          </p:cNvSpPr>
          <p:nvPr>
            <p:ph type="title"/>
          </p:nvPr>
        </p:nvSpPr>
        <p:spPr>
          <a:xfrm>
            <a:off x="147484" y="931607"/>
            <a:ext cx="4011561" cy="700546"/>
          </a:xfrm>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en-US" sz="3600" b="1" dirty="0">
                <a:latin typeface="Times New Roman" panose="02020603050405020304" pitchFamily="18" charset="0"/>
                <a:cs typeface="Times New Roman" panose="02020603050405020304" pitchFamily="18" charset="0"/>
              </a:rPr>
              <a:t>Shape of  </a:t>
            </a:r>
            <a:r>
              <a:rPr lang="en-US" sz="3600" b="1" dirty="0" err="1">
                <a:latin typeface="Times New Roman" panose="02020603050405020304" pitchFamily="18" charset="0"/>
                <a:cs typeface="Times New Roman" panose="02020603050405020304" pitchFamily="18" charset="0"/>
              </a:rPr>
              <a:t>Pottali</a:t>
            </a:r>
            <a:endParaRPr lang="en-IN" sz="3600" dirty="0"/>
          </a:p>
        </p:txBody>
      </p:sp>
      <p:sp>
        <p:nvSpPr>
          <p:cNvPr id="3" name="Content Placeholder 2">
            <a:extLst>
              <a:ext uri="{FF2B5EF4-FFF2-40B4-BE49-F238E27FC236}">
                <a16:creationId xmlns:a16="http://schemas.microsoft.com/office/drawing/2014/main" id="{5E83291B-5159-4AEE-B9D9-4CDD630ED7C9}"/>
              </a:ext>
            </a:extLst>
          </p:cNvPr>
          <p:cNvSpPr>
            <a:spLocks noGrp="1"/>
          </p:cNvSpPr>
          <p:nvPr>
            <p:ph idx="1"/>
          </p:nvPr>
        </p:nvSpPr>
        <p:spPr>
          <a:xfrm>
            <a:off x="324464" y="3215148"/>
            <a:ext cx="8495071" cy="3146322"/>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pPr algn="just"/>
            <a:r>
              <a:rPr lang="en-US" sz="2400" b="1" i="1" cap="none" dirty="0">
                <a:solidFill>
                  <a:schemeClr val="bg1"/>
                </a:solidFill>
                <a:latin typeface="Times New Roman" panose="02020603050405020304" pitchFamily="18" charset="0"/>
                <a:cs typeface="Times New Roman" panose="02020603050405020304" pitchFamily="18" charset="0"/>
              </a:rPr>
              <a:t>“shikhara-</a:t>
            </a:r>
            <a:r>
              <a:rPr lang="en-US" sz="2400" b="1" i="1" cap="none" dirty="0" err="1">
                <a:solidFill>
                  <a:schemeClr val="bg1"/>
                </a:solidFill>
                <a:latin typeface="Times New Roman" panose="02020603050405020304" pitchFamily="18" charset="0"/>
                <a:cs typeface="Times New Roman" panose="02020603050405020304" pitchFamily="18" charset="0"/>
              </a:rPr>
              <a:t>arambhika</a:t>
            </a:r>
            <a:r>
              <a:rPr lang="en-US" sz="2400" b="1" i="1" cap="none" dirty="0">
                <a:solidFill>
                  <a:schemeClr val="bg1"/>
                </a:solidFill>
                <a:latin typeface="Times New Roman" panose="02020603050405020304" pitchFamily="18" charset="0"/>
                <a:cs typeface="Times New Roman" panose="02020603050405020304" pitchFamily="18" charset="0"/>
              </a:rPr>
              <a:t> </a:t>
            </a:r>
            <a:r>
              <a:rPr lang="en-US" sz="2400" b="1" i="1" cap="none" dirty="0" err="1">
                <a:solidFill>
                  <a:schemeClr val="bg1"/>
                </a:solidFill>
                <a:latin typeface="Times New Roman" panose="02020603050405020304" pitchFamily="18" charset="0"/>
                <a:cs typeface="Times New Roman" panose="02020603050405020304" pitchFamily="18" charset="0"/>
              </a:rPr>
              <a:t>akara</a:t>
            </a:r>
            <a:r>
              <a:rPr lang="en-US" sz="2400" b="1" i="1" cap="none" dirty="0">
                <a:solidFill>
                  <a:schemeClr val="bg1"/>
                </a:solidFill>
                <a:latin typeface="Times New Roman" panose="02020603050405020304" pitchFamily="18" charset="0"/>
                <a:cs typeface="Times New Roman" panose="02020603050405020304" pitchFamily="18" charset="0"/>
              </a:rPr>
              <a:t>” =</a:t>
            </a:r>
            <a:r>
              <a:rPr lang="en-US" sz="2400" i="1" cap="none" dirty="0">
                <a:solidFill>
                  <a:schemeClr val="bg1"/>
                </a:solidFill>
                <a:latin typeface="Times New Roman" panose="02020603050405020304" pitchFamily="18" charset="0"/>
                <a:cs typeface="Times New Roman" panose="02020603050405020304" pitchFamily="18" charset="0"/>
              </a:rPr>
              <a:t> </a:t>
            </a:r>
            <a:r>
              <a:rPr lang="en-US" sz="2400" cap="none" dirty="0">
                <a:solidFill>
                  <a:schemeClr val="bg1"/>
                </a:solidFill>
                <a:latin typeface="Times New Roman" panose="02020603050405020304" pitchFamily="18" charset="0"/>
                <a:cs typeface="Times New Roman" panose="02020603050405020304" pitchFamily="18" charset="0"/>
              </a:rPr>
              <a:t> The base being wide with narrowly pointed towards the top resembling the shape of  the pyramid (</a:t>
            </a:r>
            <a:r>
              <a:rPr lang="en-US" sz="2400" cap="none" dirty="0" err="1">
                <a:solidFill>
                  <a:schemeClr val="bg1"/>
                </a:solidFill>
                <a:latin typeface="Times New Roman" panose="02020603050405020304" pitchFamily="18" charset="0"/>
                <a:cs typeface="Times New Roman" panose="02020603050405020304" pitchFamily="18" charset="0"/>
              </a:rPr>
              <a:t>rasayana</a:t>
            </a:r>
            <a:r>
              <a:rPr lang="en-US" sz="2400" cap="none" dirty="0">
                <a:solidFill>
                  <a:schemeClr val="bg1"/>
                </a:solidFill>
                <a:latin typeface="Times New Roman" panose="02020603050405020304" pitchFamily="18" charset="0"/>
                <a:cs typeface="Times New Roman" panose="02020603050405020304" pitchFamily="18" charset="0"/>
              </a:rPr>
              <a:t> </a:t>
            </a:r>
            <a:r>
              <a:rPr lang="en-US" sz="2400" cap="none" dirty="0" err="1">
                <a:solidFill>
                  <a:schemeClr val="bg1"/>
                </a:solidFill>
                <a:latin typeface="Times New Roman" panose="02020603050405020304" pitchFamily="18" charset="0"/>
                <a:cs typeface="Times New Roman" panose="02020603050405020304" pitchFamily="18" charset="0"/>
              </a:rPr>
              <a:t>sara</a:t>
            </a:r>
            <a:r>
              <a:rPr lang="en-US" sz="2400" cap="none" dirty="0">
                <a:solidFill>
                  <a:schemeClr val="bg1"/>
                </a:solidFill>
                <a:latin typeface="Times New Roman" panose="02020603050405020304" pitchFamily="18" charset="0"/>
                <a:cs typeface="Times New Roman" panose="02020603050405020304" pitchFamily="18" charset="0"/>
              </a:rPr>
              <a:t>) </a:t>
            </a:r>
          </a:p>
          <a:p>
            <a:pPr algn="just"/>
            <a:r>
              <a:rPr lang="en-US" sz="2400" b="1" i="1" cap="none" dirty="0">
                <a:solidFill>
                  <a:schemeClr val="bg1"/>
                </a:solidFill>
                <a:latin typeface="Times New Roman" panose="02020603050405020304" pitchFamily="18" charset="0"/>
                <a:cs typeface="Times New Roman" panose="02020603050405020304" pitchFamily="18" charset="0"/>
              </a:rPr>
              <a:t>“</a:t>
            </a:r>
            <a:r>
              <a:rPr lang="en-US" sz="2400" b="1" i="1" cap="none" dirty="0" err="1">
                <a:solidFill>
                  <a:schemeClr val="bg1"/>
                </a:solidFill>
                <a:latin typeface="Times New Roman" panose="02020603050405020304" pitchFamily="18" charset="0"/>
                <a:cs typeface="Times New Roman" panose="02020603050405020304" pitchFamily="18" charset="0"/>
              </a:rPr>
              <a:t>pugakara</a:t>
            </a:r>
            <a:r>
              <a:rPr lang="en-US" sz="2400" b="1" i="1" cap="none" dirty="0">
                <a:solidFill>
                  <a:schemeClr val="bg1"/>
                </a:solidFill>
                <a:latin typeface="Times New Roman" panose="02020603050405020304" pitchFamily="18" charset="0"/>
                <a:cs typeface="Times New Roman" panose="02020603050405020304" pitchFamily="18" charset="0"/>
              </a:rPr>
              <a:t>”</a:t>
            </a:r>
            <a:r>
              <a:rPr lang="en-US" sz="2400" b="1" cap="none" dirty="0">
                <a:solidFill>
                  <a:schemeClr val="bg1"/>
                </a:solidFill>
                <a:latin typeface="Times New Roman" panose="02020603050405020304" pitchFamily="18" charset="0"/>
                <a:cs typeface="Times New Roman" panose="02020603050405020304" pitchFamily="18" charset="0"/>
              </a:rPr>
              <a:t>  =</a:t>
            </a:r>
            <a:r>
              <a:rPr lang="en-US" sz="2400" cap="none" dirty="0">
                <a:solidFill>
                  <a:schemeClr val="bg1"/>
                </a:solidFill>
                <a:latin typeface="Times New Roman" panose="02020603050405020304" pitchFamily="18" charset="0"/>
                <a:cs typeface="Times New Roman" panose="02020603050405020304" pitchFamily="18" charset="0"/>
              </a:rPr>
              <a:t> The </a:t>
            </a:r>
            <a:r>
              <a:rPr lang="en-US" sz="2400" cap="none" dirty="0" err="1">
                <a:solidFill>
                  <a:schemeClr val="bg1"/>
                </a:solidFill>
                <a:latin typeface="Times New Roman" panose="02020603050405020304" pitchFamily="18" charset="0"/>
                <a:cs typeface="Times New Roman" panose="02020603050405020304" pitchFamily="18" charset="0"/>
              </a:rPr>
              <a:t>pottali</a:t>
            </a:r>
            <a:r>
              <a:rPr lang="en-US" sz="2400" cap="none" dirty="0">
                <a:solidFill>
                  <a:schemeClr val="bg1"/>
                </a:solidFill>
                <a:latin typeface="Times New Roman" panose="02020603050405020304" pitchFamily="18" charset="0"/>
                <a:cs typeface="Times New Roman" panose="02020603050405020304" pitchFamily="18" charset="0"/>
              </a:rPr>
              <a:t> should look like </a:t>
            </a:r>
            <a:r>
              <a:rPr lang="en-US" sz="2400" cap="none" dirty="0" err="1">
                <a:solidFill>
                  <a:schemeClr val="bg1"/>
                </a:solidFill>
                <a:latin typeface="Times New Roman" panose="02020603050405020304" pitchFamily="18" charset="0"/>
                <a:cs typeface="Times New Roman" panose="02020603050405020304" pitchFamily="18" charset="0"/>
              </a:rPr>
              <a:t>puga</a:t>
            </a:r>
            <a:r>
              <a:rPr lang="en-US" sz="2400" cap="none" dirty="0">
                <a:solidFill>
                  <a:schemeClr val="bg1"/>
                </a:solidFill>
                <a:latin typeface="Times New Roman" panose="02020603050405020304" pitchFamily="18" charset="0"/>
                <a:cs typeface="Times New Roman" panose="02020603050405020304" pitchFamily="18" charset="0"/>
              </a:rPr>
              <a:t> </a:t>
            </a:r>
            <a:r>
              <a:rPr lang="en-US" sz="2400" cap="none" dirty="0" err="1">
                <a:solidFill>
                  <a:schemeClr val="bg1"/>
                </a:solidFill>
                <a:latin typeface="Times New Roman" panose="02020603050405020304" pitchFamily="18" charset="0"/>
                <a:cs typeface="Times New Roman" panose="02020603050405020304" pitchFamily="18" charset="0"/>
              </a:rPr>
              <a:t>phala</a:t>
            </a:r>
            <a:r>
              <a:rPr lang="en-US" sz="2400" cap="none" dirty="0">
                <a:solidFill>
                  <a:schemeClr val="bg1"/>
                </a:solidFill>
                <a:latin typeface="Times New Roman" panose="02020603050405020304" pitchFamily="18" charset="0"/>
                <a:cs typeface="Times New Roman" panose="02020603050405020304" pitchFamily="18" charset="0"/>
              </a:rPr>
              <a:t> (fruit of </a:t>
            </a:r>
            <a:r>
              <a:rPr lang="en-US" sz="2400" cap="none" dirty="0" err="1">
                <a:solidFill>
                  <a:schemeClr val="bg1"/>
                </a:solidFill>
                <a:latin typeface="Times New Roman" panose="02020603050405020304" pitchFamily="18" charset="0"/>
                <a:cs typeface="Times New Roman" panose="02020603050405020304" pitchFamily="18" charset="0"/>
              </a:rPr>
              <a:t>araca</a:t>
            </a:r>
            <a:r>
              <a:rPr lang="en-US" sz="2400" cap="none" dirty="0">
                <a:solidFill>
                  <a:schemeClr val="bg1"/>
                </a:solidFill>
                <a:latin typeface="Times New Roman" panose="02020603050405020304" pitchFamily="18" charset="0"/>
                <a:cs typeface="Times New Roman" panose="02020603050405020304" pitchFamily="18" charset="0"/>
              </a:rPr>
              <a:t> catechu nut) in shape and size.</a:t>
            </a:r>
            <a:endParaRPr lang="en-IN" sz="2400" cap="none" dirty="0">
              <a:solidFill>
                <a:schemeClr val="bg1"/>
              </a:solidFill>
              <a:latin typeface="Times New Roman" panose="02020603050405020304" pitchFamily="18" charset="0"/>
              <a:cs typeface="Times New Roman" panose="02020603050405020304" pitchFamily="18" charset="0"/>
            </a:endParaRPr>
          </a:p>
          <a:p>
            <a:pPr algn="just"/>
            <a:r>
              <a:rPr lang="en-US" sz="2400" b="1" i="1" cap="none" dirty="0">
                <a:solidFill>
                  <a:schemeClr val="bg1"/>
                </a:solidFill>
                <a:latin typeface="Times New Roman" panose="02020603050405020304" pitchFamily="18" charset="0"/>
                <a:cs typeface="Times New Roman" panose="02020603050405020304" pitchFamily="18" charset="0"/>
              </a:rPr>
              <a:t>“</a:t>
            </a:r>
            <a:r>
              <a:rPr lang="en-US" sz="2400" b="1" i="1" cap="none" dirty="0" err="1">
                <a:solidFill>
                  <a:schemeClr val="bg1"/>
                </a:solidFill>
                <a:latin typeface="Times New Roman" panose="02020603050405020304" pitchFamily="18" charset="0"/>
                <a:cs typeface="Times New Roman" panose="02020603050405020304" pitchFamily="18" charset="0"/>
              </a:rPr>
              <a:t>karsya</a:t>
            </a:r>
            <a:r>
              <a:rPr lang="en-US" sz="2400" b="1" i="1" cap="none" dirty="0">
                <a:solidFill>
                  <a:schemeClr val="bg1"/>
                </a:solidFill>
                <a:latin typeface="Times New Roman" panose="02020603050405020304" pitchFamily="18" charset="0"/>
                <a:cs typeface="Times New Roman" panose="02020603050405020304" pitchFamily="18" charset="0"/>
              </a:rPr>
              <a:t> </a:t>
            </a:r>
            <a:r>
              <a:rPr lang="en-US" sz="2400" b="1" i="1" cap="none" dirty="0" err="1">
                <a:solidFill>
                  <a:schemeClr val="bg1"/>
                </a:solidFill>
                <a:latin typeface="Times New Roman" panose="02020603050405020304" pitchFamily="18" charset="0"/>
                <a:cs typeface="Times New Roman" panose="02020603050405020304" pitchFamily="18" charset="0"/>
              </a:rPr>
              <a:t>manasca</a:t>
            </a:r>
            <a:r>
              <a:rPr lang="en-US" sz="2400" b="1" i="1" cap="none" dirty="0">
                <a:solidFill>
                  <a:schemeClr val="bg1"/>
                </a:solidFill>
                <a:latin typeface="Times New Roman" panose="02020603050405020304" pitchFamily="18" charset="0"/>
                <a:cs typeface="Times New Roman" panose="02020603050405020304" pitchFamily="18" charset="0"/>
              </a:rPr>
              <a:t> </a:t>
            </a:r>
            <a:r>
              <a:rPr lang="en-US" sz="2400" b="1" i="1" cap="none" dirty="0" err="1">
                <a:solidFill>
                  <a:schemeClr val="bg1"/>
                </a:solidFill>
                <a:latin typeface="Times New Roman" panose="02020603050405020304" pitchFamily="18" charset="0"/>
                <a:cs typeface="Times New Roman" panose="02020603050405020304" pitchFamily="18" charset="0"/>
              </a:rPr>
              <a:t>vartika</a:t>
            </a:r>
            <a:r>
              <a:rPr lang="en-US" sz="2400" b="1" i="1" cap="none" dirty="0">
                <a:solidFill>
                  <a:schemeClr val="bg1"/>
                </a:solidFill>
                <a:latin typeface="Times New Roman" panose="02020603050405020304" pitchFamily="18" charset="0"/>
                <a:cs typeface="Times New Roman" panose="02020603050405020304" pitchFamily="18" charset="0"/>
              </a:rPr>
              <a:t>”</a:t>
            </a:r>
            <a:r>
              <a:rPr lang="en-US" sz="2400" b="1" cap="none" dirty="0">
                <a:solidFill>
                  <a:schemeClr val="bg1"/>
                </a:solidFill>
                <a:latin typeface="Times New Roman" panose="02020603050405020304" pitchFamily="18" charset="0"/>
                <a:cs typeface="Times New Roman" panose="02020603050405020304" pitchFamily="18" charset="0"/>
              </a:rPr>
              <a:t> = </a:t>
            </a:r>
            <a:r>
              <a:rPr lang="en-US" sz="2400" cap="none" dirty="0">
                <a:solidFill>
                  <a:schemeClr val="bg1"/>
                </a:solidFill>
                <a:latin typeface="Times New Roman" panose="02020603050405020304" pitchFamily="18" charset="0"/>
                <a:cs typeface="Times New Roman" panose="02020603050405020304" pitchFamily="18" charset="0"/>
              </a:rPr>
              <a:t>The </a:t>
            </a:r>
            <a:r>
              <a:rPr lang="en-US" sz="2400" cap="none" dirty="0" err="1">
                <a:solidFill>
                  <a:schemeClr val="bg1"/>
                </a:solidFill>
                <a:latin typeface="Times New Roman" panose="02020603050405020304" pitchFamily="18" charset="0"/>
                <a:cs typeface="Times New Roman" panose="02020603050405020304" pitchFamily="18" charset="0"/>
              </a:rPr>
              <a:t>pottali</a:t>
            </a:r>
            <a:r>
              <a:rPr lang="en-US" sz="2400" cap="none" dirty="0">
                <a:solidFill>
                  <a:schemeClr val="bg1"/>
                </a:solidFill>
                <a:latin typeface="Times New Roman" panose="02020603050405020304" pitchFamily="18" charset="0"/>
                <a:cs typeface="Times New Roman" panose="02020603050405020304" pitchFamily="18" charset="0"/>
              </a:rPr>
              <a:t> should be in the shape of </a:t>
            </a:r>
            <a:r>
              <a:rPr lang="en-US" sz="2400" cap="none" dirty="0" err="1">
                <a:solidFill>
                  <a:schemeClr val="bg1"/>
                </a:solidFill>
                <a:latin typeface="Times New Roman" panose="02020603050405020304" pitchFamily="18" charset="0"/>
                <a:cs typeface="Times New Roman" panose="02020603050405020304" pitchFamily="18" charset="0"/>
              </a:rPr>
              <a:t>varti</a:t>
            </a:r>
            <a:r>
              <a:rPr lang="en-US" sz="2400" cap="none" dirty="0">
                <a:solidFill>
                  <a:schemeClr val="bg1"/>
                </a:solidFill>
                <a:latin typeface="Times New Roman" panose="02020603050405020304" pitchFamily="18" charset="0"/>
                <a:cs typeface="Times New Roman" panose="02020603050405020304" pitchFamily="18" charset="0"/>
              </a:rPr>
              <a:t> and approximately weighing of one </a:t>
            </a:r>
            <a:r>
              <a:rPr lang="en-US" sz="2400" cap="none" dirty="0" err="1">
                <a:solidFill>
                  <a:schemeClr val="bg1"/>
                </a:solidFill>
                <a:latin typeface="Times New Roman" panose="02020603050405020304" pitchFamily="18" charset="0"/>
                <a:cs typeface="Times New Roman" panose="02020603050405020304" pitchFamily="18" charset="0"/>
              </a:rPr>
              <a:t>karsha</a:t>
            </a:r>
            <a:r>
              <a:rPr lang="en-US" sz="2400" cap="none" dirty="0">
                <a:solidFill>
                  <a:schemeClr val="bg1"/>
                </a:solidFill>
                <a:latin typeface="Times New Roman" panose="02020603050405020304" pitchFamily="18" charset="0"/>
                <a:cs typeface="Times New Roman" panose="02020603050405020304" pitchFamily="18" charset="0"/>
              </a:rPr>
              <a:t> (12grams).</a:t>
            </a:r>
            <a:endParaRPr lang="en-IN" sz="2400" cap="none" dirty="0">
              <a:solidFill>
                <a:schemeClr val="bg1"/>
              </a:solidFill>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7C9F40E3-179B-48FE-B860-DA76E4E49AF0}"/>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155F3B11-BE82-4DC5-AA90-D96C775B511D}"/>
              </a:ext>
            </a:extLst>
          </p:cNvPr>
          <p:cNvSpPr>
            <a:spLocks noGrp="1"/>
          </p:cNvSpPr>
          <p:nvPr>
            <p:ph type="sldNum" sz="quarter" idx="12"/>
          </p:nvPr>
        </p:nvSpPr>
        <p:spPr/>
        <p:txBody>
          <a:bodyPr/>
          <a:lstStyle/>
          <a:p>
            <a:fld id="{A570DE72-5664-454A-8646-44002B425E13}" type="slidenum">
              <a:rPr lang="en-IN" smtClean="0"/>
              <a:t>25</a:t>
            </a:fld>
            <a:endParaRPr lang="en-IN"/>
          </a:p>
        </p:txBody>
      </p:sp>
    </p:spTree>
    <p:extLst>
      <p:ext uri="{BB962C8B-B14F-4D97-AF65-F5344CB8AC3E}">
        <p14:creationId xmlns:p14="http://schemas.microsoft.com/office/powerpoint/2010/main" val="32967097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B504A-D90C-411C-8EF8-CB43F67A5E9E}"/>
              </a:ext>
            </a:extLst>
          </p:cNvPr>
          <p:cNvSpPr>
            <a:spLocks noGrp="1"/>
          </p:cNvSpPr>
          <p:nvPr>
            <p:ph type="title"/>
          </p:nvPr>
        </p:nvSpPr>
        <p:spPr>
          <a:xfrm>
            <a:off x="373011" y="246729"/>
            <a:ext cx="3766370" cy="559515"/>
          </a:xfrm>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en-IN" sz="3600" b="1" dirty="0">
                <a:latin typeface="Times New Roman" panose="02020603050405020304" pitchFamily="18" charset="0"/>
                <a:cs typeface="Times New Roman" panose="02020603050405020304" pitchFamily="18" charset="0"/>
              </a:rPr>
              <a:t>POTTALI  PAAKA</a:t>
            </a:r>
            <a:endParaRPr lang="en-IN" sz="3600" b="1" dirty="0"/>
          </a:p>
        </p:txBody>
      </p:sp>
      <p:sp>
        <p:nvSpPr>
          <p:cNvPr id="3" name="Content Placeholder 2">
            <a:extLst>
              <a:ext uri="{FF2B5EF4-FFF2-40B4-BE49-F238E27FC236}">
                <a16:creationId xmlns:a16="http://schemas.microsoft.com/office/drawing/2014/main" id="{67EE31EA-DCFC-4325-B38F-4E4D17840E72}"/>
              </a:ext>
            </a:extLst>
          </p:cNvPr>
          <p:cNvSpPr>
            <a:spLocks noGrp="1"/>
          </p:cNvSpPr>
          <p:nvPr>
            <p:ph idx="1"/>
          </p:nvPr>
        </p:nvSpPr>
        <p:spPr>
          <a:xfrm>
            <a:off x="191729" y="1848465"/>
            <a:ext cx="8760542" cy="4762805"/>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endParaRPr lang="en-IN" sz="1800" cap="none" dirty="0">
              <a:latin typeface="Times New Roman" panose="02020603050405020304" pitchFamily="18" charset="0"/>
              <a:cs typeface="Times New Roman" panose="02020603050405020304" pitchFamily="18" charset="0"/>
            </a:endParaRPr>
          </a:p>
          <a:p>
            <a:endParaRPr lang="en-IN" sz="1800" dirty="0">
              <a:latin typeface="Times New Roman" panose="02020603050405020304" pitchFamily="18" charset="0"/>
              <a:cs typeface="Times New Roman" panose="02020603050405020304" pitchFamily="18" charset="0"/>
            </a:endParaRPr>
          </a:p>
          <a:p>
            <a:r>
              <a:rPr lang="en-IN" sz="1800" b="1" cap="none" dirty="0" err="1">
                <a:solidFill>
                  <a:schemeClr val="bg1"/>
                </a:solidFill>
                <a:latin typeface="Times New Roman" panose="02020603050405020304" pitchFamily="18" charset="0"/>
                <a:cs typeface="Times New Roman" panose="02020603050405020304" pitchFamily="18" charset="0"/>
              </a:rPr>
              <a:t>Valuka</a:t>
            </a:r>
            <a:r>
              <a:rPr lang="en-IN" sz="1800" b="1" cap="none" dirty="0">
                <a:solidFill>
                  <a:schemeClr val="bg1"/>
                </a:solidFill>
                <a:latin typeface="Times New Roman" panose="02020603050405020304" pitchFamily="18" charset="0"/>
                <a:cs typeface="Times New Roman" panose="02020603050405020304" pitchFamily="18" charset="0"/>
              </a:rPr>
              <a:t> yantra is kept on gas and </a:t>
            </a:r>
            <a:r>
              <a:rPr lang="en-IN" sz="1800" b="1" cap="none" dirty="0">
                <a:solidFill>
                  <a:srgbClr val="0070C0"/>
                </a:solidFill>
                <a:latin typeface="Times New Roman" panose="02020603050405020304" pitchFamily="18" charset="0"/>
                <a:cs typeface="Times New Roman" panose="02020603050405020304" pitchFamily="18" charset="0"/>
              </a:rPr>
              <a:t>heat is to be given</a:t>
            </a:r>
            <a:r>
              <a:rPr lang="en-IN" sz="1800" b="1" cap="none" dirty="0">
                <a:solidFill>
                  <a:schemeClr val="bg1"/>
                </a:solidFill>
                <a:latin typeface="Times New Roman" panose="02020603050405020304" pitchFamily="18" charset="0"/>
                <a:cs typeface="Times New Roman" panose="02020603050405020304" pitchFamily="18" charset="0"/>
              </a:rPr>
              <a:t>.</a:t>
            </a:r>
          </a:p>
          <a:p>
            <a:pPr marL="0" indent="0">
              <a:buNone/>
            </a:pPr>
            <a:endParaRPr lang="en-IN" sz="1800" b="1" cap="none" dirty="0">
              <a:solidFill>
                <a:schemeClr val="bg1"/>
              </a:solidFill>
              <a:latin typeface="Times New Roman" panose="02020603050405020304" pitchFamily="18" charset="0"/>
              <a:cs typeface="Times New Roman" panose="02020603050405020304" pitchFamily="18" charset="0"/>
            </a:endParaRPr>
          </a:p>
          <a:p>
            <a:r>
              <a:rPr lang="en-IN" sz="1800" b="1" cap="none" dirty="0">
                <a:solidFill>
                  <a:schemeClr val="bg1"/>
                </a:solidFill>
                <a:latin typeface="Times New Roman" panose="02020603050405020304" pitchFamily="18" charset="0"/>
                <a:cs typeface="Times New Roman" panose="02020603050405020304" pitchFamily="18" charset="0"/>
              </a:rPr>
              <a:t>An Iron vessel or </a:t>
            </a:r>
            <a:r>
              <a:rPr lang="en-IN" sz="1800" b="1" cap="none" dirty="0" err="1">
                <a:solidFill>
                  <a:schemeClr val="bg1"/>
                </a:solidFill>
                <a:latin typeface="Times New Roman" panose="02020603050405020304" pitchFamily="18" charset="0"/>
                <a:cs typeface="Times New Roman" panose="02020603050405020304" pitchFamily="18" charset="0"/>
              </a:rPr>
              <a:t>Musha</a:t>
            </a:r>
            <a:r>
              <a:rPr lang="en-IN" sz="1800" b="1" cap="none" dirty="0">
                <a:solidFill>
                  <a:schemeClr val="bg1"/>
                </a:solidFill>
                <a:latin typeface="Times New Roman" panose="02020603050405020304" pitchFamily="18" charset="0"/>
                <a:cs typeface="Times New Roman" panose="02020603050405020304" pitchFamily="18" charset="0"/>
              </a:rPr>
              <a:t> containing </a:t>
            </a:r>
            <a:r>
              <a:rPr lang="en-IN" sz="1800" b="1" cap="none" dirty="0" err="1">
                <a:solidFill>
                  <a:schemeClr val="bg1"/>
                </a:solidFill>
                <a:latin typeface="Times New Roman" panose="02020603050405020304" pitchFamily="18" charset="0"/>
                <a:cs typeface="Times New Roman" panose="02020603050405020304" pitchFamily="18" charset="0"/>
              </a:rPr>
              <a:t>Gandhak</a:t>
            </a:r>
            <a:r>
              <a:rPr lang="en-IN" sz="1800" b="1" cap="none" dirty="0">
                <a:solidFill>
                  <a:schemeClr val="bg1"/>
                </a:solidFill>
                <a:latin typeface="Times New Roman" panose="02020603050405020304" pitchFamily="18" charset="0"/>
                <a:cs typeface="Times New Roman" panose="02020603050405020304" pitchFamily="18" charset="0"/>
              </a:rPr>
              <a:t> powder is kept on </a:t>
            </a:r>
            <a:r>
              <a:rPr lang="en-IN" sz="1800" b="1" cap="none" dirty="0" err="1">
                <a:solidFill>
                  <a:schemeClr val="bg1"/>
                </a:solidFill>
                <a:latin typeface="Times New Roman" panose="02020603050405020304" pitchFamily="18" charset="0"/>
                <a:cs typeface="Times New Roman" panose="02020603050405020304" pitchFamily="18" charset="0"/>
              </a:rPr>
              <a:t>valuka</a:t>
            </a:r>
            <a:r>
              <a:rPr lang="en-IN" sz="1800" b="1" cap="none" dirty="0">
                <a:solidFill>
                  <a:schemeClr val="bg1"/>
                </a:solidFill>
                <a:latin typeface="Times New Roman" panose="02020603050405020304" pitchFamily="18" charset="0"/>
                <a:cs typeface="Times New Roman" panose="02020603050405020304" pitchFamily="18" charset="0"/>
              </a:rPr>
              <a:t>.</a:t>
            </a:r>
          </a:p>
          <a:p>
            <a:pPr marL="0" indent="0">
              <a:buNone/>
            </a:pPr>
            <a:endParaRPr lang="en-IN" sz="1800" b="1" cap="none" dirty="0">
              <a:solidFill>
                <a:schemeClr val="bg1"/>
              </a:solidFill>
              <a:latin typeface="Times New Roman" panose="02020603050405020304" pitchFamily="18" charset="0"/>
              <a:cs typeface="Times New Roman" panose="02020603050405020304" pitchFamily="18" charset="0"/>
            </a:endParaRPr>
          </a:p>
          <a:p>
            <a:r>
              <a:rPr lang="en-IN" sz="1800" b="1" cap="none" dirty="0">
                <a:solidFill>
                  <a:schemeClr val="bg1"/>
                </a:solidFill>
                <a:latin typeface="Times New Roman" panose="02020603050405020304" pitchFamily="18" charset="0"/>
                <a:cs typeface="Times New Roman" panose="02020603050405020304" pitchFamily="18" charset="0"/>
              </a:rPr>
              <a:t>After heating </a:t>
            </a:r>
            <a:r>
              <a:rPr lang="en-IN" sz="1800" b="1" cap="none" dirty="0" err="1">
                <a:solidFill>
                  <a:srgbClr val="0070C0"/>
                </a:solidFill>
                <a:latin typeface="Times New Roman" panose="02020603050405020304" pitchFamily="18" charset="0"/>
                <a:cs typeface="Times New Roman" panose="02020603050405020304" pitchFamily="18" charset="0"/>
              </a:rPr>
              <a:t>Gandhak</a:t>
            </a:r>
            <a:r>
              <a:rPr lang="en-IN" sz="1800" b="1" cap="none" dirty="0">
                <a:solidFill>
                  <a:srgbClr val="0070C0"/>
                </a:solidFill>
                <a:latin typeface="Times New Roman" panose="02020603050405020304" pitchFamily="18" charset="0"/>
                <a:cs typeface="Times New Roman" panose="02020603050405020304" pitchFamily="18" charset="0"/>
              </a:rPr>
              <a:t> melts and </a:t>
            </a:r>
            <a:r>
              <a:rPr lang="en-IN" sz="1800" b="1" cap="none" dirty="0" err="1">
                <a:solidFill>
                  <a:srgbClr val="0070C0"/>
                </a:solidFill>
                <a:latin typeface="Times New Roman" panose="02020603050405020304" pitchFamily="18" charset="0"/>
                <a:cs typeface="Times New Roman" panose="02020603050405020304" pitchFamily="18" charset="0"/>
              </a:rPr>
              <a:t>Pottalis</a:t>
            </a:r>
            <a:r>
              <a:rPr lang="en-IN" sz="1800" b="1" cap="none" dirty="0">
                <a:solidFill>
                  <a:srgbClr val="0070C0"/>
                </a:solidFill>
                <a:latin typeface="Times New Roman" panose="02020603050405020304" pitchFamily="18" charset="0"/>
                <a:cs typeface="Times New Roman" panose="02020603050405020304" pitchFamily="18" charset="0"/>
              </a:rPr>
              <a:t> are placed</a:t>
            </a:r>
            <a:r>
              <a:rPr lang="en-IN" sz="1800" b="1" cap="none" dirty="0">
                <a:solidFill>
                  <a:schemeClr val="bg1"/>
                </a:solidFill>
                <a:latin typeface="Times New Roman" panose="02020603050405020304" pitchFamily="18" charset="0"/>
                <a:cs typeface="Times New Roman" panose="02020603050405020304" pitchFamily="18" charset="0"/>
              </a:rPr>
              <a:t> in melted </a:t>
            </a:r>
            <a:r>
              <a:rPr lang="en-IN" sz="1800" b="1" cap="none" dirty="0" err="1">
                <a:solidFill>
                  <a:schemeClr val="bg1"/>
                </a:solidFill>
                <a:latin typeface="Times New Roman" panose="02020603050405020304" pitchFamily="18" charset="0"/>
                <a:cs typeface="Times New Roman" panose="02020603050405020304" pitchFamily="18" charset="0"/>
              </a:rPr>
              <a:t>Gandhak</a:t>
            </a:r>
            <a:r>
              <a:rPr lang="en-IN" sz="1800" b="1" cap="none" dirty="0">
                <a:solidFill>
                  <a:schemeClr val="bg1"/>
                </a:solidFill>
                <a:latin typeface="Times New Roman" panose="02020603050405020304" pitchFamily="18" charset="0"/>
                <a:cs typeface="Times New Roman" panose="02020603050405020304" pitchFamily="18" charset="0"/>
              </a:rPr>
              <a:t>.</a:t>
            </a:r>
          </a:p>
          <a:p>
            <a:pPr marL="0" indent="0">
              <a:buNone/>
            </a:pPr>
            <a:r>
              <a:rPr lang="en-IN" sz="1800" b="1" cap="none" dirty="0">
                <a:solidFill>
                  <a:schemeClr val="bg1"/>
                </a:solidFill>
                <a:latin typeface="Times New Roman" panose="02020603050405020304" pitchFamily="18" charset="0"/>
                <a:cs typeface="Times New Roman" panose="02020603050405020304" pitchFamily="18" charset="0"/>
              </a:rPr>
              <a:t> </a:t>
            </a:r>
          </a:p>
          <a:p>
            <a:r>
              <a:rPr lang="en-IN" sz="1800" b="1" cap="none" dirty="0">
                <a:solidFill>
                  <a:schemeClr val="bg1"/>
                </a:solidFill>
                <a:latin typeface="Times New Roman" panose="02020603050405020304" pitchFamily="18" charset="0"/>
                <a:cs typeface="Times New Roman" panose="02020603050405020304" pitchFamily="18" charset="0"/>
              </a:rPr>
              <a:t>This procedure is done for 3-4 hours till </a:t>
            </a:r>
            <a:r>
              <a:rPr lang="en-IN" sz="1800" b="1" cap="none" dirty="0" err="1">
                <a:solidFill>
                  <a:schemeClr val="bg1"/>
                </a:solidFill>
                <a:latin typeface="Times New Roman" panose="02020603050405020304" pitchFamily="18" charset="0"/>
                <a:cs typeface="Times New Roman" panose="02020603050405020304" pitchFamily="18" charset="0"/>
              </a:rPr>
              <a:t>Pottali</a:t>
            </a:r>
            <a:r>
              <a:rPr lang="en-IN" sz="1800" b="1" cap="none" dirty="0">
                <a:solidFill>
                  <a:schemeClr val="bg1"/>
                </a:solidFill>
                <a:latin typeface="Times New Roman" panose="02020603050405020304" pitchFamily="18" charset="0"/>
                <a:cs typeface="Times New Roman" panose="02020603050405020304" pitchFamily="18" charset="0"/>
              </a:rPr>
              <a:t> siddhi </a:t>
            </a:r>
            <a:r>
              <a:rPr lang="en-IN" sz="1800" b="1" cap="none" dirty="0" err="1">
                <a:solidFill>
                  <a:schemeClr val="bg1"/>
                </a:solidFill>
                <a:latin typeface="Times New Roman" panose="02020603050405020304" pitchFamily="18" charset="0"/>
                <a:cs typeface="Times New Roman" panose="02020603050405020304" pitchFamily="18" charset="0"/>
              </a:rPr>
              <a:t>lakshana</a:t>
            </a:r>
            <a:r>
              <a:rPr lang="en-IN" sz="1800" b="1" cap="none" dirty="0">
                <a:solidFill>
                  <a:schemeClr val="bg1"/>
                </a:solidFill>
                <a:latin typeface="Times New Roman" panose="02020603050405020304" pitchFamily="18" charset="0"/>
                <a:cs typeface="Times New Roman" panose="02020603050405020304" pitchFamily="18" charset="0"/>
              </a:rPr>
              <a:t> attains.</a:t>
            </a:r>
          </a:p>
          <a:p>
            <a:pPr marL="0" indent="0">
              <a:buNone/>
            </a:pPr>
            <a:endParaRPr lang="en-IN" sz="1800" cap="none"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88DEA5DE-E5A2-4C58-8FB8-10A9BB00C681}"/>
              </a:ext>
            </a:extLst>
          </p:cNvPr>
          <p:cNvSpPr>
            <a:spLocks noGrp="1"/>
          </p:cNvSpPr>
          <p:nvPr>
            <p:ph type="ftr" sz="quarter" idx="11"/>
          </p:nvPr>
        </p:nvSpPr>
        <p:spPr/>
        <p:txBody>
          <a:bodyPr/>
          <a:lstStyle/>
          <a:p>
            <a:r>
              <a:rPr lang="en-IN"/>
              <a:t>Pottali Kalpana</a:t>
            </a:r>
          </a:p>
        </p:txBody>
      </p:sp>
      <p:sp>
        <p:nvSpPr>
          <p:cNvPr id="7" name="Slide Number Placeholder 6">
            <a:extLst>
              <a:ext uri="{FF2B5EF4-FFF2-40B4-BE49-F238E27FC236}">
                <a16:creationId xmlns:a16="http://schemas.microsoft.com/office/drawing/2014/main" id="{73CE1FC9-E10A-408A-938B-37539AFB4044}"/>
              </a:ext>
            </a:extLst>
          </p:cNvPr>
          <p:cNvSpPr>
            <a:spLocks noGrp="1"/>
          </p:cNvSpPr>
          <p:nvPr>
            <p:ph type="sldNum" sz="quarter" idx="12"/>
          </p:nvPr>
        </p:nvSpPr>
        <p:spPr/>
        <p:txBody>
          <a:bodyPr/>
          <a:lstStyle/>
          <a:p>
            <a:fld id="{A570DE72-5664-454A-8646-44002B425E13}" type="slidenum">
              <a:rPr lang="en-IN" smtClean="0"/>
              <a:t>26</a:t>
            </a:fld>
            <a:endParaRPr lang="en-IN"/>
          </a:p>
        </p:txBody>
      </p:sp>
      <p:pic>
        <p:nvPicPr>
          <p:cNvPr id="5" name="Picture 4">
            <a:extLst>
              <a:ext uri="{FF2B5EF4-FFF2-40B4-BE49-F238E27FC236}">
                <a16:creationId xmlns:a16="http://schemas.microsoft.com/office/drawing/2014/main" id="{8A128D02-A6C2-46CD-AB11-F11008B1F6FB}"/>
              </a:ext>
            </a:extLst>
          </p:cNvPr>
          <p:cNvPicPr/>
          <p:nvPr/>
        </p:nvPicPr>
        <p:blipFill rotWithShape="1">
          <a:blip r:embed="rId2">
            <a:extLst>
              <a:ext uri="{28A0092B-C50C-407E-A947-70E740481C1C}">
                <a14:useLocalDpi xmlns:a14="http://schemas.microsoft.com/office/drawing/2010/main" val="0"/>
              </a:ext>
            </a:extLst>
          </a:blip>
          <a:srcRect l="54888" t="12472" r="24473" b="9132"/>
          <a:stretch/>
        </p:blipFill>
        <p:spPr bwMode="auto">
          <a:xfrm>
            <a:off x="6215016" y="2000865"/>
            <a:ext cx="1433102" cy="142813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53640926-AAD7-44D8-BBD7-CCE9431645EC}">
              <a14:shadowObscured xmlns:a14="http://schemas.microsoft.com/office/drawing/2010/main"/>
            </a:ext>
          </a:extLst>
        </p:spPr>
      </p:pic>
      <p:pic>
        <p:nvPicPr>
          <p:cNvPr id="6" name="Picture 5">
            <a:extLst>
              <a:ext uri="{FF2B5EF4-FFF2-40B4-BE49-F238E27FC236}">
                <a16:creationId xmlns:a16="http://schemas.microsoft.com/office/drawing/2014/main" id="{E3A702E0-313B-4876-A2F1-85F10550922F}"/>
              </a:ext>
            </a:extLst>
          </p:cNvPr>
          <p:cNvPicPr/>
          <p:nvPr/>
        </p:nvPicPr>
        <p:blipFill rotWithShape="1">
          <a:blip r:embed="rId2">
            <a:extLst>
              <a:ext uri="{28A0092B-C50C-407E-A947-70E740481C1C}">
                <a14:useLocalDpi xmlns:a14="http://schemas.microsoft.com/office/drawing/2010/main" val="0"/>
              </a:ext>
            </a:extLst>
          </a:blip>
          <a:srcRect l="82558" t="15590" r="2019" b="8240"/>
          <a:stretch/>
        </p:blipFill>
        <p:spPr bwMode="auto">
          <a:xfrm>
            <a:off x="7446681" y="5183135"/>
            <a:ext cx="1433102" cy="142813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37857248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99F27-E7CD-42D5-9E43-D16C51C6BBA5}"/>
              </a:ext>
            </a:extLst>
          </p:cNvPr>
          <p:cNvSpPr>
            <a:spLocks noGrp="1"/>
          </p:cNvSpPr>
          <p:nvPr>
            <p:ph type="title"/>
          </p:nvPr>
        </p:nvSpPr>
        <p:spPr>
          <a:xfrm>
            <a:off x="255638" y="295736"/>
            <a:ext cx="1907459" cy="767687"/>
          </a:xfrm>
        </p:spPr>
        <p:style>
          <a:lnRef idx="2">
            <a:schemeClr val="accent2">
              <a:shade val="50000"/>
            </a:schemeClr>
          </a:lnRef>
          <a:fillRef idx="1">
            <a:schemeClr val="accent2"/>
          </a:fillRef>
          <a:effectRef idx="0">
            <a:schemeClr val="accent2"/>
          </a:effectRef>
          <a:fontRef idx="minor">
            <a:schemeClr val="lt1"/>
          </a:fontRef>
        </p:style>
        <p:txBody>
          <a:bodyPr/>
          <a:lstStyle/>
          <a:p>
            <a:r>
              <a:rPr lang="en-US" sz="3200" b="1" cap="none" dirty="0" err="1">
                <a:latin typeface="Times New Roman" panose="02020603050405020304" pitchFamily="18" charset="0"/>
                <a:cs typeface="Times New Roman" panose="02020603050405020304" pitchFamily="18" charset="0"/>
              </a:rPr>
              <a:t>Contd</a:t>
            </a:r>
            <a:r>
              <a:rPr lang="en-US" sz="3200" b="1" cap="none" dirty="0">
                <a:latin typeface="Times New Roman" panose="02020603050405020304" pitchFamily="18" charset="0"/>
                <a:cs typeface="Times New Roman" panose="02020603050405020304" pitchFamily="18" charset="0"/>
              </a:rPr>
              <a:t>…</a:t>
            </a:r>
            <a:endParaRPr lang="en-IN" b="1" cap="none"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D45188A-D9E4-4086-855F-2C11BAFEE595}"/>
              </a:ext>
            </a:extLst>
          </p:cNvPr>
          <p:cNvSpPr>
            <a:spLocks noGrp="1"/>
          </p:cNvSpPr>
          <p:nvPr>
            <p:ph idx="1"/>
          </p:nvPr>
        </p:nvSpPr>
        <p:spPr>
          <a:xfrm>
            <a:off x="167148" y="2900516"/>
            <a:ext cx="8809703" cy="3774360"/>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r>
              <a:rPr lang="en-IN" sz="1800" b="1" cap="none" dirty="0" err="1">
                <a:solidFill>
                  <a:schemeClr val="bg1"/>
                </a:solidFill>
                <a:latin typeface="Times New Roman" panose="02020603050405020304" pitchFamily="18" charset="0"/>
                <a:cs typeface="Times New Roman" panose="02020603050405020304" pitchFamily="18" charset="0"/>
              </a:rPr>
              <a:t>Gandhaka</a:t>
            </a:r>
            <a:r>
              <a:rPr lang="en-IN" sz="1800" b="1" cap="none" dirty="0">
                <a:solidFill>
                  <a:schemeClr val="bg1"/>
                </a:solidFill>
                <a:latin typeface="Times New Roman" panose="02020603050405020304" pitchFamily="18" charset="0"/>
                <a:cs typeface="Times New Roman" panose="02020603050405020304" pitchFamily="18" charset="0"/>
              </a:rPr>
              <a:t> should be in </a:t>
            </a:r>
            <a:r>
              <a:rPr lang="en-IN" sz="1800" b="1" cap="none" dirty="0">
                <a:solidFill>
                  <a:srgbClr val="0070C0"/>
                </a:solidFill>
                <a:latin typeface="Times New Roman" panose="02020603050405020304" pitchFamily="18" charset="0"/>
                <a:cs typeface="Times New Roman" panose="02020603050405020304" pitchFamily="18" charset="0"/>
              </a:rPr>
              <a:t>molten state </a:t>
            </a:r>
            <a:r>
              <a:rPr lang="en-IN" sz="1800" b="1" cap="none" dirty="0">
                <a:solidFill>
                  <a:schemeClr val="bg1"/>
                </a:solidFill>
                <a:latin typeface="Times New Roman" panose="02020603050405020304" pitchFamily="18" charset="0"/>
                <a:cs typeface="Times New Roman" panose="02020603050405020304" pitchFamily="18" charset="0"/>
              </a:rPr>
              <a:t>throughout the procedure. </a:t>
            </a:r>
          </a:p>
          <a:p>
            <a:pPr marL="0" indent="0">
              <a:buNone/>
            </a:pPr>
            <a:endParaRPr lang="en-IN" sz="1800" b="1" cap="none" dirty="0">
              <a:solidFill>
                <a:schemeClr val="bg1"/>
              </a:solidFill>
              <a:latin typeface="Times New Roman" panose="02020603050405020304" pitchFamily="18" charset="0"/>
              <a:cs typeface="Times New Roman" panose="02020603050405020304" pitchFamily="18" charset="0"/>
            </a:endParaRPr>
          </a:p>
          <a:p>
            <a:r>
              <a:rPr lang="en-IN" sz="1800" b="1" cap="none" dirty="0">
                <a:solidFill>
                  <a:srgbClr val="0070C0"/>
                </a:solidFill>
                <a:latin typeface="Times New Roman" panose="02020603050405020304" pitchFamily="18" charset="0"/>
                <a:cs typeface="Times New Roman" panose="02020603050405020304" pitchFamily="18" charset="0"/>
              </a:rPr>
              <a:t>Level of </a:t>
            </a:r>
            <a:r>
              <a:rPr lang="en-IN" sz="1800" b="1" cap="none" dirty="0" err="1">
                <a:solidFill>
                  <a:srgbClr val="0070C0"/>
                </a:solidFill>
                <a:latin typeface="Times New Roman" panose="02020603050405020304" pitchFamily="18" charset="0"/>
                <a:cs typeface="Times New Roman" panose="02020603050405020304" pitchFamily="18" charset="0"/>
              </a:rPr>
              <a:t>gandhaka</a:t>
            </a:r>
            <a:r>
              <a:rPr lang="en-IN" sz="1800" b="1" cap="none" dirty="0">
                <a:solidFill>
                  <a:srgbClr val="0070C0"/>
                </a:solidFill>
                <a:latin typeface="Times New Roman" panose="02020603050405020304" pitchFamily="18" charset="0"/>
                <a:cs typeface="Times New Roman" panose="02020603050405020304" pitchFamily="18" charset="0"/>
              </a:rPr>
              <a:t> </a:t>
            </a:r>
            <a:r>
              <a:rPr lang="en-IN" sz="1800" b="1" cap="none" dirty="0">
                <a:solidFill>
                  <a:schemeClr val="bg1"/>
                </a:solidFill>
                <a:latin typeface="Times New Roman" panose="02020603050405020304" pitchFamily="18" charset="0"/>
                <a:cs typeface="Times New Roman" panose="02020603050405020304" pitchFamily="18" charset="0"/>
              </a:rPr>
              <a:t>should be maintained throughout the procedure</a:t>
            </a:r>
          </a:p>
          <a:p>
            <a:pPr marL="0" indent="0">
              <a:buNone/>
            </a:pPr>
            <a:endParaRPr lang="en-IN" sz="1800" b="1" cap="none" dirty="0">
              <a:solidFill>
                <a:schemeClr val="bg1"/>
              </a:solidFill>
              <a:latin typeface="Times New Roman" panose="02020603050405020304" pitchFamily="18" charset="0"/>
              <a:cs typeface="Times New Roman" panose="02020603050405020304" pitchFamily="18" charset="0"/>
            </a:endParaRPr>
          </a:p>
          <a:p>
            <a:r>
              <a:rPr lang="en-IN" sz="1800" b="1" cap="none" dirty="0" err="1">
                <a:solidFill>
                  <a:srgbClr val="0070C0"/>
                </a:solidFill>
                <a:latin typeface="Times New Roman" panose="02020603050405020304" pitchFamily="18" charset="0"/>
                <a:cs typeface="Times New Roman" panose="02020603050405020304" pitchFamily="18" charset="0"/>
              </a:rPr>
              <a:t>Valuka</a:t>
            </a:r>
            <a:r>
              <a:rPr lang="en-IN" sz="1800" b="1" cap="none" dirty="0">
                <a:solidFill>
                  <a:srgbClr val="0070C0"/>
                </a:solidFill>
                <a:latin typeface="Times New Roman" panose="02020603050405020304" pitchFamily="18" charset="0"/>
                <a:cs typeface="Times New Roman" panose="02020603050405020304" pitchFamily="18" charset="0"/>
              </a:rPr>
              <a:t> yantra </a:t>
            </a:r>
            <a:r>
              <a:rPr lang="en-IN" sz="1800" b="1" cap="none" dirty="0">
                <a:solidFill>
                  <a:schemeClr val="bg1"/>
                </a:solidFill>
                <a:latin typeface="Times New Roman" panose="02020603050405020304" pitchFamily="18" charset="0"/>
                <a:cs typeface="Times New Roman" panose="02020603050405020304" pitchFamily="18" charset="0"/>
              </a:rPr>
              <a:t>is used to maintain </a:t>
            </a:r>
            <a:r>
              <a:rPr lang="en-IN" sz="1800" b="1" cap="none" dirty="0">
                <a:solidFill>
                  <a:srgbClr val="0070C0"/>
                </a:solidFill>
                <a:latin typeface="Times New Roman" panose="02020603050405020304" pitchFamily="18" charset="0"/>
                <a:cs typeface="Times New Roman" panose="02020603050405020304" pitchFamily="18" charset="0"/>
              </a:rPr>
              <a:t>uniform and sustained </a:t>
            </a:r>
            <a:r>
              <a:rPr lang="en-IN" sz="1800" b="1" cap="none" dirty="0">
                <a:solidFill>
                  <a:schemeClr val="bg1"/>
                </a:solidFill>
                <a:latin typeface="Times New Roman" panose="02020603050405020304" pitchFamily="18" charset="0"/>
                <a:cs typeface="Times New Roman" panose="02020603050405020304" pitchFamily="18" charset="0"/>
              </a:rPr>
              <a:t>heat to </a:t>
            </a:r>
            <a:r>
              <a:rPr lang="en-IN" sz="1800" b="1" cap="none" dirty="0" err="1">
                <a:solidFill>
                  <a:schemeClr val="bg1"/>
                </a:solidFill>
                <a:latin typeface="Times New Roman" panose="02020603050405020304" pitchFamily="18" charset="0"/>
                <a:cs typeface="Times New Roman" panose="02020603050405020304" pitchFamily="18" charset="0"/>
              </a:rPr>
              <a:t>pottali</a:t>
            </a:r>
            <a:r>
              <a:rPr lang="en-IN" sz="1800" b="1" cap="none" dirty="0">
                <a:solidFill>
                  <a:schemeClr val="bg1"/>
                </a:solidFill>
                <a:latin typeface="Times New Roman" panose="02020603050405020304" pitchFamily="18" charset="0"/>
                <a:cs typeface="Times New Roman" panose="02020603050405020304" pitchFamily="18" charset="0"/>
              </a:rPr>
              <a:t> and to </a:t>
            </a:r>
            <a:r>
              <a:rPr lang="en-IN" sz="1800" b="1" cap="none" dirty="0">
                <a:solidFill>
                  <a:srgbClr val="0070C0"/>
                </a:solidFill>
                <a:latin typeface="Times New Roman" panose="02020603050405020304" pitchFamily="18" charset="0"/>
                <a:cs typeface="Times New Roman" panose="02020603050405020304" pitchFamily="18" charset="0"/>
              </a:rPr>
              <a:t>prevent catching of fire </a:t>
            </a:r>
            <a:r>
              <a:rPr lang="en-IN" sz="1800" b="1" cap="none" dirty="0">
                <a:solidFill>
                  <a:schemeClr val="bg1"/>
                </a:solidFill>
                <a:latin typeface="Times New Roman" panose="02020603050405020304" pitchFamily="18" charset="0"/>
                <a:cs typeface="Times New Roman" panose="02020603050405020304" pitchFamily="18" charset="0"/>
              </a:rPr>
              <a:t>by </a:t>
            </a:r>
            <a:r>
              <a:rPr lang="en-IN" sz="1800" b="1" cap="none" dirty="0" err="1">
                <a:solidFill>
                  <a:schemeClr val="bg1"/>
                </a:solidFill>
                <a:latin typeface="Times New Roman" panose="02020603050405020304" pitchFamily="18" charset="0"/>
                <a:cs typeface="Times New Roman" panose="02020603050405020304" pitchFamily="18" charset="0"/>
              </a:rPr>
              <a:t>gandhaka</a:t>
            </a:r>
            <a:r>
              <a:rPr lang="en-IN" sz="1800" b="1" cap="none" dirty="0">
                <a:solidFill>
                  <a:schemeClr val="bg1"/>
                </a:solidFill>
                <a:latin typeface="Times New Roman" panose="02020603050405020304" pitchFamily="18" charset="0"/>
                <a:cs typeface="Times New Roman" panose="02020603050405020304" pitchFamily="18" charset="0"/>
              </a:rPr>
              <a:t> in </a:t>
            </a:r>
            <a:r>
              <a:rPr lang="en-IN" sz="1800" b="1" cap="none" dirty="0" err="1">
                <a:solidFill>
                  <a:schemeClr val="bg1"/>
                </a:solidFill>
                <a:latin typeface="Times New Roman" panose="02020603050405020304" pitchFamily="18" charset="0"/>
                <a:cs typeface="Times New Roman" panose="02020603050405020304" pitchFamily="18" charset="0"/>
              </a:rPr>
              <a:t>musha</a:t>
            </a:r>
            <a:r>
              <a:rPr lang="en-IN" sz="1800" b="1" cap="none" dirty="0">
                <a:solidFill>
                  <a:schemeClr val="bg1"/>
                </a:solidFill>
                <a:latin typeface="Times New Roman" panose="02020603050405020304" pitchFamily="18" charset="0"/>
                <a:cs typeface="Times New Roman" panose="02020603050405020304" pitchFamily="18" charset="0"/>
              </a:rPr>
              <a:t>.</a:t>
            </a:r>
          </a:p>
          <a:p>
            <a:pPr marL="0" indent="0">
              <a:buNone/>
            </a:pPr>
            <a:endParaRPr lang="en-IN" sz="1800" b="1" cap="none" dirty="0">
              <a:solidFill>
                <a:schemeClr val="bg1"/>
              </a:solidFill>
              <a:latin typeface="Times New Roman" panose="02020603050405020304" pitchFamily="18" charset="0"/>
              <a:cs typeface="Times New Roman" panose="02020603050405020304" pitchFamily="18" charset="0"/>
            </a:endParaRPr>
          </a:p>
          <a:p>
            <a:r>
              <a:rPr lang="en-IN" sz="1800" b="1" cap="none" dirty="0">
                <a:solidFill>
                  <a:srgbClr val="0070C0"/>
                </a:solidFill>
                <a:latin typeface="Times New Roman" panose="02020603050405020304" pitchFamily="18" charset="0"/>
                <a:cs typeface="Times New Roman" panose="02020603050405020304" pitchFamily="18" charset="0"/>
              </a:rPr>
              <a:t>After </a:t>
            </a:r>
            <a:r>
              <a:rPr lang="en-IN" sz="1800" b="1" cap="none" dirty="0" err="1">
                <a:solidFill>
                  <a:srgbClr val="0070C0"/>
                </a:solidFill>
                <a:latin typeface="Times New Roman" panose="02020603050405020304" pitchFamily="18" charset="0"/>
                <a:cs typeface="Times New Roman" panose="02020603050405020304" pitchFamily="18" charset="0"/>
              </a:rPr>
              <a:t>pakwa</a:t>
            </a:r>
            <a:r>
              <a:rPr lang="en-IN" sz="1800" b="1" cap="none" dirty="0">
                <a:solidFill>
                  <a:srgbClr val="0070C0"/>
                </a:solidFill>
                <a:latin typeface="Times New Roman" panose="02020603050405020304" pitchFamily="18" charset="0"/>
                <a:cs typeface="Times New Roman" panose="02020603050405020304" pitchFamily="18" charset="0"/>
              </a:rPr>
              <a:t> </a:t>
            </a:r>
            <a:r>
              <a:rPr lang="en-IN" sz="1800" b="1" cap="none" dirty="0" err="1">
                <a:solidFill>
                  <a:srgbClr val="0070C0"/>
                </a:solidFill>
                <a:latin typeface="Times New Roman" panose="02020603050405020304" pitchFamily="18" charset="0"/>
                <a:cs typeface="Times New Roman" panose="02020603050405020304" pitchFamily="18" charset="0"/>
              </a:rPr>
              <a:t>lakshnas</a:t>
            </a:r>
            <a:r>
              <a:rPr lang="en-IN" sz="1800" b="1" cap="none" dirty="0">
                <a:solidFill>
                  <a:srgbClr val="0070C0"/>
                </a:solidFill>
                <a:latin typeface="Times New Roman" panose="02020603050405020304" pitchFamily="18" charset="0"/>
                <a:cs typeface="Times New Roman" panose="02020603050405020304" pitchFamily="18" charset="0"/>
              </a:rPr>
              <a:t> </a:t>
            </a:r>
            <a:r>
              <a:rPr lang="en-IN" sz="1800" b="1" cap="none" dirty="0">
                <a:solidFill>
                  <a:schemeClr val="bg1"/>
                </a:solidFill>
                <a:latin typeface="Times New Roman" panose="02020603050405020304" pitchFamily="18" charset="0"/>
                <a:cs typeface="Times New Roman" panose="02020603050405020304" pitchFamily="18" charset="0"/>
              </a:rPr>
              <a:t>are observed, </a:t>
            </a:r>
            <a:r>
              <a:rPr lang="en-IN" sz="1800" b="1" cap="none" dirty="0" err="1">
                <a:solidFill>
                  <a:schemeClr val="bg1"/>
                </a:solidFill>
                <a:latin typeface="Times New Roman" panose="02020603050405020304" pitchFamily="18" charset="0"/>
                <a:cs typeface="Times New Roman" panose="02020603050405020304" pitchFamily="18" charset="0"/>
              </a:rPr>
              <a:t>pottalis</a:t>
            </a:r>
            <a:r>
              <a:rPr lang="en-IN" sz="1800" b="1" cap="none" dirty="0">
                <a:solidFill>
                  <a:schemeClr val="bg1"/>
                </a:solidFill>
                <a:latin typeface="Times New Roman" panose="02020603050405020304" pitchFamily="18" charset="0"/>
                <a:cs typeface="Times New Roman" panose="02020603050405020304" pitchFamily="18" charset="0"/>
              </a:rPr>
              <a:t> are </a:t>
            </a:r>
            <a:r>
              <a:rPr lang="en-IN" sz="1800" b="1" cap="none" dirty="0">
                <a:solidFill>
                  <a:srgbClr val="0070C0"/>
                </a:solidFill>
                <a:latin typeface="Times New Roman" panose="02020603050405020304" pitchFamily="18" charset="0"/>
                <a:cs typeface="Times New Roman" panose="02020603050405020304" pitchFamily="18" charset="0"/>
              </a:rPr>
              <a:t>taken out </a:t>
            </a:r>
            <a:r>
              <a:rPr lang="en-IN" sz="1800" b="1" cap="none" dirty="0">
                <a:solidFill>
                  <a:schemeClr val="bg1"/>
                </a:solidFill>
                <a:latin typeface="Times New Roman" panose="02020603050405020304" pitchFamily="18" charset="0"/>
                <a:cs typeface="Times New Roman" panose="02020603050405020304" pitchFamily="18" charset="0"/>
              </a:rPr>
              <a:t>from </a:t>
            </a:r>
            <a:r>
              <a:rPr lang="en-IN" sz="1800" b="1" cap="none" dirty="0" err="1">
                <a:solidFill>
                  <a:schemeClr val="bg1"/>
                </a:solidFill>
                <a:latin typeface="Times New Roman" panose="02020603050405020304" pitchFamily="18" charset="0"/>
                <a:cs typeface="Times New Roman" panose="02020603050405020304" pitchFamily="18" charset="0"/>
              </a:rPr>
              <a:t>Gandhaka</a:t>
            </a:r>
            <a:r>
              <a:rPr lang="en-IN" sz="1800" b="1" cap="none" dirty="0">
                <a:solidFill>
                  <a:schemeClr val="bg1"/>
                </a:solidFill>
                <a:latin typeface="Times New Roman" panose="02020603050405020304" pitchFamily="18" charset="0"/>
                <a:cs typeface="Times New Roman" panose="02020603050405020304" pitchFamily="18" charset="0"/>
              </a:rPr>
              <a:t>.</a:t>
            </a:r>
            <a:endParaRPr lang="en-IN" sz="1800" b="1" dirty="0">
              <a:solidFill>
                <a:schemeClr val="bg1"/>
              </a:solidFill>
            </a:endParaRPr>
          </a:p>
        </p:txBody>
      </p:sp>
      <p:sp>
        <p:nvSpPr>
          <p:cNvPr id="5" name="Footer Placeholder 4">
            <a:extLst>
              <a:ext uri="{FF2B5EF4-FFF2-40B4-BE49-F238E27FC236}">
                <a16:creationId xmlns:a16="http://schemas.microsoft.com/office/drawing/2014/main" id="{D8AB6877-353D-46AD-8A21-723E344792B5}"/>
              </a:ext>
            </a:extLst>
          </p:cNvPr>
          <p:cNvSpPr>
            <a:spLocks noGrp="1"/>
          </p:cNvSpPr>
          <p:nvPr>
            <p:ph type="ftr" sz="quarter" idx="11"/>
          </p:nvPr>
        </p:nvSpPr>
        <p:spPr/>
        <p:txBody>
          <a:bodyPr/>
          <a:lstStyle/>
          <a:p>
            <a:r>
              <a:rPr lang="en-IN"/>
              <a:t>Pottali Kalpana</a:t>
            </a:r>
          </a:p>
        </p:txBody>
      </p:sp>
      <p:sp>
        <p:nvSpPr>
          <p:cNvPr id="6" name="Slide Number Placeholder 5">
            <a:extLst>
              <a:ext uri="{FF2B5EF4-FFF2-40B4-BE49-F238E27FC236}">
                <a16:creationId xmlns:a16="http://schemas.microsoft.com/office/drawing/2014/main" id="{2D0E797E-BFF5-4A15-926D-D3F391ED3268}"/>
              </a:ext>
            </a:extLst>
          </p:cNvPr>
          <p:cNvSpPr>
            <a:spLocks noGrp="1"/>
          </p:cNvSpPr>
          <p:nvPr>
            <p:ph type="sldNum" sz="quarter" idx="12"/>
          </p:nvPr>
        </p:nvSpPr>
        <p:spPr/>
        <p:txBody>
          <a:bodyPr/>
          <a:lstStyle/>
          <a:p>
            <a:fld id="{A570DE72-5664-454A-8646-44002B425E13}" type="slidenum">
              <a:rPr lang="en-IN" smtClean="0"/>
              <a:t>27</a:t>
            </a:fld>
            <a:endParaRPr lang="en-IN"/>
          </a:p>
        </p:txBody>
      </p:sp>
      <p:pic>
        <p:nvPicPr>
          <p:cNvPr id="4" name="Picture 3">
            <a:extLst>
              <a:ext uri="{FF2B5EF4-FFF2-40B4-BE49-F238E27FC236}">
                <a16:creationId xmlns:a16="http://schemas.microsoft.com/office/drawing/2014/main" id="{6DBCAC39-C625-48BB-BDFE-753A3F3B2585}"/>
              </a:ext>
            </a:extLst>
          </p:cNvPr>
          <p:cNvPicPr/>
          <p:nvPr/>
        </p:nvPicPr>
        <p:blipFill rotWithShape="1">
          <a:blip r:embed="rId2">
            <a:extLst>
              <a:ext uri="{28A0092B-C50C-407E-A947-70E740481C1C}">
                <a14:useLocalDpi xmlns:a14="http://schemas.microsoft.com/office/drawing/2010/main" val="0"/>
              </a:ext>
            </a:extLst>
          </a:blip>
          <a:srcRect l="1285" t="5147" r="73162" b="25178"/>
          <a:stretch/>
        </p:blipFill>
        <p:spPr bwMode="auto">
          <a:xfrm>
            <a:off x="7148733" y="3096568"/>
            <a:ext cx="1651818" cy="121919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41279706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DB433-511B-4F0F-81A0-27C0CAD7B476}"/>
              </a:ext>
            </a:extLst>
          </p:cNvPr>
          <p:cNvSpPr>
            <a:spLocks noGrp="1"/>
          </p:cNvSpPr>
          <p:nvPr>
            <p:ph type="title"/>
          </p:nvPr>
        </p:nvSpPr>
        <p:spPr>
          <a:xfrm>
            <a:off x="157316" y="685802"/>
            <a:ext cx="4670323" cy="797614"/>
          </a:xfrm>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en-US" sz="3600" b="1" dirty="0"/>
              <a:t>Quantity of </a:t>
            </a:r>
            <a:r>
              <a:rPr lang="en-US" sz="3600" b="1" dirty="0" err="1"/>
              <a:t>sulphur</a:t>
            </a:r>
            <a:endParaRPr lang="en-IN" sz="3600" dirty="0"/>
          </a:p>
        </p:txBody>
      </p:sp>
      <p:sp>
        <p:nvSpPr>
          <p:cNvPr id="3" name="Content Placeholder 2">
            <a:extLst>
              <a:ext uri="{FF2B5EF4-FFF2-40B4-BE49-F238E27FC236}">
                <a16:creationId xmlns:a16="http://schemas.microsoft.com/office/drawing/2014/main" id="{5D91FAD6-E551-4BB4-A4ED-4CA4DC8BBE61}"/>
              </a:ext>
            </a:extLst>
          </p:cNvPr>
          <p:cNvSpPr>
            <a:spLocks noGrp="1"/>
          </p:cNvSpPr>
          <p:nvPr>
            <p:ph idx="1"/>
          </p:nvPr>
        </p:nvSpPr>
        <p:spPr>
          <a:xfrm>
            <a:off x="157316" y="4139380"/>
            <a:ext cx="8799871" cy="1809135"/>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pPr algn="just"/>
            <a:r>
              <a:rPr lang="en-US" cap="none" dirty="0">
                <a:solidFill>
                  <a:schemeClr val="bg1"/>
                </a:solidFill>
                <a:latin typeface="Times New Roman" panose="02020603050405020304" pitchFamily="18" charset="0"/>
                <a:cs typeface="Times New Roman" panose="02020603050405020304" pitchFamily="18" charset="0"/>
              </a:rPr>
              <a:t>The quantity of </a:t>
            </a:r>
            <a:r>
              <a:rPr lang="en-US" cap="none" dirty="0" err="1">
                <a:solidFill>
                  <a:schemeClr val="bg1"/>
                </a:solidFill>
                <a:latin typeface="Times New Roman" panose="02020603050405020304" pitchFamily="18" charset="0"/>
                <a:cs typeface="Times New Roman" panose="02020603050405020304" pitchFamily="18" charset="0"/>
              </a:rPr>
              <a:t>sulphur</a:t>
            </a:r>
            <a:r>
              <a:rPr lang="en-US" cap="none" dirty="0">
                <a:solidFill>
                  <a:schemeClr val="bg1"/>
                </a:solidFill>
                <a:latin typeface="Times New Roman" panose="02020603050405020304" pitchFamily="18" charset="0"/>
                <a:cs typeface="Times New Roman" panose="02020603050405020304" pitchFamily="18" charset="0"/>
              </a:rPr>
              <a:t> to be </a:t>
            </a:r>
            <a:r>
              <a:rPr lang="en-US" b="1" cap="none" dirty="0">
                <a:solidFill>
                  <a:srgbClr val="0070C0"/>
                </a:solidFill>
                <a:latin typeface="Times New Roman" panose="02020603050405020304" pitchFamily="18" charset="0"/>
                <a:cs typeface="Times New Roman" panose="02020603050405020304" pitchFamily="18" charset="0"/>
              </a:rPr>
              <a:t>equal</a:t>
            </a:r>
            <a:r>
              <a:rPr lang="en-US" cap="none" dirty="0">
                <a:solidFill>
                  <a:schemeClr val="bg1"/>
                </a:solidFill>
                <a:latin typeface="Times New Roman" panose="02020603050405020304" pitchFamily="18" charset="0"/>
                <a:cs typeface="Times New Roman" panose="02020603050405020304" pitchFamily="18" charset="0"/>
              </a:rPr>
              <a:t> </a:t>
            </a:r>
            <a:r>
              <a:rPr lang="en-US" b="1" cap="none" dirty="0">
                <a:solidFill>
                  <a:srgbClr val="0070C0"/>
                </a:solidFill>
                <a:latin typeface="Times New Roman" panose="02020603050405020304" pitchFamily="18" charset="0"/>
                <a:cs typeface="Times New Roman" panose="02020603050405020304" pitchFamily="18" charset="0"/>
              </a:rPr>
              <a:t>with the weight of </a:t>
            </a:r>
            <a:r>
              <a:rPr lang="en-US" b="1" cap="none" dirty="0" err="1">
                <a:solidFill>
                  <a:srgbClr val="0070C0"/>
                </a:solidFill>
                <a:latin typeface="Times New Roman" panose="02020603050405020304" pitchFamily="18" charset="0"/>
                <a:cs typeface="Times New Roman" panose="02020603050405020304" pitchFamily="18" charset="0"/>
              </a:rPr>
              <a:t>pottali</a:t>
            </a:r>
            <a:r>
              <a:rPr lang="en-US" b="1" cap="none" dirty="0">
                <a:solidFill>
                  <a:srgbClr val="0070C0"/>
                </a:solidFill>
                <a:latin typeface="Times New Roman" panose="02020603050405020304" pitchFamily="18" charset="0"/>
                <a:cs typeface="Times New Roman" panose="02020603050405020304" pitchFamily="18" charset="0"/>
              </a:rPr>
              <a:t> </a:t>
            </a:r>
            <a:r>
              <a:rPr lang="en-US" cap="none" dirty="0">
                <a:solidFill>
                  <a:schemeClr val="bg1"/>
                </a:solidFill>
                <a:latin typeface="Times New Roman" panose="02020603050405020304" pitchFamily="18" charset="0"/>
                <a:cs typeface="Times New Roman" panose="02020603050405020304" pitchFamily="18" charset="0"/>
              </a:rPr>
              <a:t>taken </a:t>
            </a:r>
            <a:r>
              <a:rPr lang="en-US" b="1" cap="none" dirty="0">
                <a:solidFill>
                  <a:srgbClr val="0070C0"/>
                </a:solidFill>
                <a:latin typeface="Times New Roman" panose="02020603050405020304" pitchFamily="18" charset="0"/>
                <a:cs typeface="Times New Roman" panose="02020603050405020304" pitchFamily="18" charset="0"/>
              </a:rPr>
              <a:t>(Y.R.) </a:t>
            </a:r>
          </a:p>
          <a:p>
            <a:pPr algn="just"/>
            <a:r>
              <a:rPr lang="en-US" b="1" cap="none" dirty="0">
                <a:solidFill>
                  <a:srgbClr val="0070C0"/>
                </a:solidFill>
                <a:latin typeface="Times New Roman" panose="02020603050405020304" pitchFamily="18" charset="0"/>
                <a:cs typeface="Times New Roman" panose="02020603050405020304" pitchFamily="18" charset="0"/>
              </a:rPr>
              <a:t>2 to 6 times </a:t>
            </a:r>
            <a:r>
              <a:rPr lang="en-US" cap="none" dirty="0">
                <a:solidFill>
                  <a:schemeClr val="bg1"/>
                </a:solidFill>
                <a:latin typeface="Times New Roman" panose="02020603050405020304" pitchFamily="18" charset="0"/>
                <a:cs typeface="Times New Roman" panose="02020603050405020304" pitchFamily="18" charset="0"/>
              </a:rPr>
              <a:t>to the weight of the </a:t>
            </a:r>
            <a:r>
              <a:rPr lang="en-US" cap="none" dirty="0" err="1">
                <a:solidFill>
                  <a:schemeClr val="bg1"/>
                </a:solidFill>
                <a:latin typeface="Times New Roman" panose="02020603050405020304" pitchFamily="18" charset="0"/>
                <a:cs typeface="Times New Roman" panose="02020603050405020304" pitchFamily="18" charset="0"/>
              </a:rPr>
              <a:t>pottali</a:t>
            </a:r>
            <a:r>
              <a:rPr lang="en-US" cap="none" dirty="0">
                <a:solidFill>
                  <a:schemeClr val="bg1"/>
                </a:solidFill>
                <a:latin typeface="Times New Roman" panose="02020603050405020304" pitchFamily="18" charset="0"/>
                <a:cs typeface="Times New Roman" panose="02020603050405020304" pitchFamily="18" charset="0"/>
              </a:rPr>
              <a:t>, </a:t>
            </a:r>
            <a:r>
              <a:rPr lang="en-US" cap="none" dirty="0" err="1">
                <a:solidFill>
                  <a:schemeClr val="bg1"/>
                </a:solidFill>
                <a:latin typeface="Times New Roman" panose="02020603050405020304" pitchFamily="18" charset="0"/>
                <a:cs typeface="Times New Roman" panose="02020603050405020304" pitchFamily="18" charset="0"/>
              </a:rPr>
              <a:t>gandhaka</a:t>
            </a:r>
            <a:r>
              <a:rPr lang="en-US" cap="none" dirty="0">
                <a:solidFill>
                  <a:schemeClr val="bg1"/>
                </a:solidFill>
                <a:latin typeface="Times New Roman" panose="02020603050405020304" pitchFamily="18" charset="0"/>
                <a:cs typeface="Times New Roman" panose="02020603050405020304" pitchFamily="18" charset="0"/>
              </a:rPr>
              <a:t> should be taken </a:t>
            </a:r>
            <a:r>
              <a:rPr lang="en-US" b="1" cap="none" dirty="0">
                <a:solidFill>
                  <a:srgbClr val="0070C0"/>
                </a:solidFill>
                <a:latin typeface="Times New Roman" panose="02020603050405020304" pitchFamily="18" charset="0"/>
                <a:cs typeface="Times New Roman" panose="02020603050405020304" pitchFamily="18" charset="0"/>
              </a:rPr>
              <a:t>(R.S.)</a:t>
            </a:r>
            <a:endParaRPr lang="en-IN" b="1" cap="none" dirty="0">
              <a:solidFill>
                <a:srgbClr val="0070C0"/>
              </a:solidFill>
              <a:latin typeface="Times New Roman" panose="02020603050405020304" pitchFamily="18" charset="0"/>
              <a:cs typeface="Times New Roman" panose="02020603050405020304" pitchFamily="18" charset="0"/>
            </a:endParaRPr>
          </a:p>
          <a:p>
            <a:pPr algn="just"/>
            <a:r>
              <a:rPr lang="en-US" b="1" cap="none" dirty="0">
                <a:solidFill>
                  <a:srgbClr val="0070C0"/>
                </a:solidFill>
                <a:latin typeface="Times New Roman" panose="02020603050405020304" pitchFamily="18" charset="0"/>
                <a:cs typeface="Times New Roman" panose="02020603050405020304" pitchFamily="18" charset="0"/>
              </a:rPr>
              <a:t>2 inches</a:t>
            </a:r>
            <a:r>
              <a:rPr lang="en-US" cap="none" dirty="0">
                <a:solidFill>
                  <a:schemeClr val="bg1"/>
                </a:solidFill>
                <a:latin typeface="Times New Roman" panose="02020603050405020304" pitchFamily="18" charset="0"/>
                <a:cs typeface="Times New Roman" panose="02020603050405020304" pitchFamily="18" charset="0"/>
              </a:rPr>
              <a:t> of </a:t>
            </a:r>
            <a:r>
              <a:rPr lang="en-US" cap="none" dirty="0" err="1">
                <a:solidFill>
                  <a:schemeClr val="bg1"/>
                </a:solidFill>
                <a:latin typeface="Times New Roman" panose="02020603050405020304" pitchFamily="18" charset="0"/>
                <a:cs typeface="Times New Roman" panose="02020603050405020304" pitchFamily="18" charset="0"/>
              </a:rPr>
              <a:t>gandhaka</a:t>
            </a:r>
            <a:r>
              <a:rPr lang="en-US" cap="none" dirty="0">
                <a:solidFill>
                  <a:schemeClr val="bg1"/>
                </a:solidFill>
                <a:latin typeface="Times New Roman" panose="02020603050405020304" pitchFamily="18" charset="0"/>
                <a:cs typeface="Times New Roman" panose="02020603050405020304" pitchFamily="18" charset="0"/>
              </a:rPr>
              <a:t> </a:t>
            </a:r>
            <a:r>
              <a:rPr lang="en-US" b="1" cap="none" dirty="0">
                <a:solidFill>
                  <a:srgbClr val="0070C0"/>
                </a:solidFill>
                <a:latin typeface="Times New Roman" panose="02020603050405020304" pitchFamily="18" charset="0"/>
                <a:cs typeface="Times New Roman" panose="02020603050405020304" pitchFamily="18" charset="0"/>
              </a:rPr>
              <a:t>as base </a:t>
            </a:r>
            <a:r>
              <a:rPr lang="en-US" cap="none" dirty="0">
                <a:solidFill>
                  <a:schemeClr val="bg1"/>
                </a:solidFill>
                <a:latin typeface="Times New Roman" panose="02020603050405020304" pitchFamily="18" charset="0"/>
                <a:cs typeface="Times New Roman" panose="02020603050405020304" pitchFamily="18" charset="0"/>
              </a:rPr>
              <a:t>and </a:t>
            </a:r>
            <a:r>
              <a:rPr lang="en-US" b="1" cap="none" dirty="0">
                <a:solidFill>
                  <a:srgbClr val="0070C0"/>
                </a:solidFill>
                <a:latin typeface="Times New Roman" panose="02020603050405020304" pitchFamily="18" charset="0"/>
                <a:cs typeface="Times New Roman" panose="02020603050405020304" pitchFamily="18" charset="0"/>
              </a:rPr>
              <a:t>1 inch </a:t>
            </a:r>
            <a:r>
              <a:rPr lang="en-US" cap="none" dirty="0">
                <a:solidFill>
                  <a:schemeClr val="bg1"/>
                </a:solidFill>
                <a:latin typeface="Times New Roman" panose="02020603050405020304" pitchFamily="18" charset="0"/>
                <a:cs typeface="Times New Roman" panose="02020603050405020304" pitchFamily="18" charset="0"/>
              </a:rPr>
              <a:t>of </a:t>
            </a:r>
            <a:r>
              <a:rPr lang="en-US" cap="none" dirty="0" err="1">
                <a:solidFill>
                  <a:schemeClr val="bg1"/>
                </a:solidFill>
                <a:latin typeface="Times New Roman" panose="02020603050405020304" pitchFamily="18" charset="0"/>
                <a:cs typeface="Times New Roman" panose="02020603050405020304" pitchFamily="18" charset="0"/>
              </a:rPr>
              <a:t>gandhaka</a:t>
            </a:r>
            <a:r>
              <a:rPr lang="en-US" cap="none" dirty="0">
                <a:solidFill>
                  <a:schemeClr val="bg1"/>
                </a:solidFill>
                <a:latin typeface="Times New Roman" panose="02020603050405020304" pitchFamily="18" charset="0"/>
                <a:cs typeface="Times New Roman" panose="02020603050405020304" pitchFamily="18" charset="0"/>
              </a:rPr>
              <a:t> </a:t>
            </a:r>
            <a:r>
              <a:rPr lang="en-US" b="1" cap="none" dirty="0">
                <a:solidFill>
                  <a:srgbClr val="0070C0"/>
                </a:solidFill>
                <a:latin typeface="Times New Roman" panose="02020603050405020304" pitchFamily="18" charset="0"/>
                <a:cs typeface="Times New Roman" panose="02020603050405020304" pitchFamily="18" charset="0"/>
              </a:rPr>
              <a:t>after placing the </a:t>
            </a:r>
            <a:r>
              <a:rPr lang="en-US" b="1" cap="none" dirty="0" err="1">
                <a:solidFill>
                  <a:srgbClr val="0070C0"/>
                </a:solidFill>
                <a:latin typeface="Times New Roman" panose="02020603050405020304" pitchFamily="18" charset="0"/>
                <a:cs typeface="Times New Roman" panose="02020603050405020304" pitchFamily="18" charset="0"/>
              </a:rPr>
              <a:t>pottali</a:t>
            </a:r>
            <a:r>
              <a:rPr lang="en-US" b="1" cap="none" dirty="0">
                <a:solidFill>
                  <a:srgbClr val="0070C0"/>
                </a:solidFill>
                <a:latin typeface="Times New Roman" panose="02020603050405020304" pitchFamily="18" charset="0"/>
                <a:cs typeface="Times New Roman" panose="02020603050405020304" pitchFamily="18" charset="0"/>
              </a:rPr>
              <a:t>. </a:t>
            </a:r>
            <a:r>
              <a:rPr lang="en-US" cap="none" dirty="0">
                <a:solidFill>
                  <a:schemeClr val="bg1"/>
                </a:solidFill>
                <a:latin typeface="Times New Roman" panose="02020603050405020304" pitchFamily="18" charset="0"/>
                <a:cs typeface="Times New Roman" panose="02020603050405020304" pitchFamily="18" charset="0"/>
              </a:rPr>
              <a:t>										      	(Vasudev </a:t>
            </a:r>
            <a:r>
              <a:rPr lang="en-US" cap="none" dirty="0" err="1">
                <a:solidFill>
                  <a:schemeClr val="bg1"/>
                </a:solidFill>
                <a:latin typeface="Times New Roman" panose="02020603050405020304" pitchFamily="18" charset="0"/>
                <a:cs typeface="Times New Roman" panose="02020603050405020304" pitchFamily="18" charset="0"/>
              </a:rPr>
              <a:t>mulashankar</a:t>
            </a:r>
            <a:r>
              <a:rPr lang="en-US" cap="none" dirty="0">
                <a:solidFill>
                  <a:schemeClr val="bg1"/>
                </a:solidFill>
                <a:latin typeface="Times New Roman" panose="02020603050405020304" pitchFamily="18" charset="0"/>
                <a:cs typeface="Times New Roman" panose="02020603050405020304" pitchFamily="18" charset="0"/>
              </a:rPr>
              <a:t> </a:t>
            </a:r>
            <a:r>
              <a:rPr lang="en-US" cap="none" dirty="0" err="1">
                <a:solidFill>
                  <a:schemeClr val="bg1"/>
                </a:solidFill>
                <a:latin typeface="Times New Roman" panose="02020603050405020304" pitchFamily="18" charset="0"/>
                <a:cs typeface="Times New Roman" panose="02020603050405020304" pitchFamily="18" charset="0"/>
              </a:rPr>
              <a:t>dvivedi</a:t>
            </a:r>
            <a:r>
              <a:rPr lang="en-US" cap="none" dirty="0">
                <a:solidFill>
                  <a:schemeClr val="bg1"/>
                </a:solidFill>
                <a:latin typeface="Times New Roman" panose="02020603050405020304" pitchFamily="18" charset="0"/>
                <a:cs typeface="Times New Roman" panose="02020603050405020304" pitchFamily="18" charset="0"/>
              </a:rPr>
              <a:t>)</a:t>
            </a:r>
            <a:endParaRPr lang="en-IN" cap="none" dirty="0">
              <a:solidFill>
                <a:schemeClr val="bg1"/>
              </a:solidFill>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60AAC5F8-12A6-42CF-8B7D-E9E11B5BFBED}"/>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E4D120CC-4B6B-4850-B460-F8A0966B3419}"/>
              </a:ext>
            </a:extLst>
          </p:cNvPr>
          <p:cNvSpPr>
            <a:spLocks noGrp="1"/>
          </p:cNvSpPr>
          <p:nvPr>
            <p:ph type="sldNum" sz="quarter" idx="12"/>
          </p:nvPr>
        </p:nvSpPr>
        <p:spPr/>
        <p:txBody>
          <a:bodyPr/>
          <a:lstStyle/>
          <a:p>
            <a:fld id="{A570DE72-5664-454A-8646-44002B425E13}" type="slidenum">
              <a:rPr lang="en-IN" smtClean="0"/>
              <a:t>28</a:t>
            </a:fld>
            <a:endParaRPr lang="en-IN"/>
          </a:p>
        </p:txBody>
      </p:sp>
    </p:spTree>
    <p:extLst>
      <p:ext uri="{BB962C8B-B14F-4D97-AF65-F5344CB8AC3E}">
        <p14:creationId xmlns:p14="http://schemas.microsoft.com/office/powerpoint/2010/main" val="35037099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401A3-AF37-4266-A6FC-30DAAD9053B8}"/>
              </a:ext>
            </a:extLst>
          </p:cNvPr>
          <p:cNvSpPr>
            <a:spLocks noGrp="1"/>
          </p:cNvSpPr>
          <p:nvPr>
            <p:ph type="title"/>
          </p:nvPr>
        </p:nvSpPr>
        <p:spPr>
          <a:xfrm>
            <a:off x="334297" y="550176"/>
            <a:ext cx="3470788" cy="797614"/>
          </a:xfrm>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en-US" sz="3600" b="1" dirty="0" err="1">
                <a:latin typeface="Times New Roman" panose="02020603050405020304" pitchFamily="18" charset="0"/>
                <a:cs typeface="Times New Roman" panose="02020603050405020304" pitchFamily="18" charset="0"/>
              </a:rPr>
              <a:t>Paka</a:t>
            </a:r>
            <a:r>
              <a:rPr lang="en-US" sz="3600" b="1" dirty="0">
                <a:latin typeface="Times New Roman" panose="02020603050405020304" pitchFamily="18" charset="0"/>
                <a:cs typeface="Times New Roman" panose="02020603050405020304" pitchFamily="18" charset="0"/>
              </a:rPr>
              <a:t> kala</a:t>
            </a:r>
            <a:endParaRPr lang="en-IN"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BD78243-FB2B-45B2-9E3B-269CEA3A5728}"/>
              </a:ext>
            </a:extLst>
          </p:cNvPr>
          <p:cNvSpPr>
            <a:spLocks noGrp="1"/>
          </p:cNvSpPr>
          <p:nvPr>
            <p:ph idx="1"/>
          </p:nvPr>
        </p:nvSpPr>
        <p:spPr>
          <a:xfrm>
            <a:off x="339213" y="3677265"/>
            <a:ext cx="8465574" cy="2349909"/>
          </a:xfrm>
        </p:spPr>
        <p:style>
          <a:lnRef idx="2">
            <a:schemeClr val="accent3">
              <a:shade val="50000"/>
            </a:schemeClr>
          </a:lnRef>
          <a:fillRef idx="1">
            <a:schemeClr val="accent3"/>
          </a:fillRef>
          <a:effectRef idx="0">
            <a:schemeClr val="accent3"/>
          </a:effectRef>
          <a:fontRef idx="minor">
            <a:schemeClr val="lt1"/>
          </a:fontRef>
        </p:style>
        <p:txBody>
          <a:bodyPr/>
          <a:lstStyle/>
          <a:p>
            <a:pPr algn="just"/>
            <a:r>
              <a:rPr lang="en-US" b="1" cap="none" dirty="0">
                <a:solidFill>
                  <a:srgbClr val="0070C0"/>
                </a:solidFill>
                <a:latin typeface="Times New Roman" panose="02020603050405020304" pitchFamily="18" charset="0"/>
                <a:cs typeface="Times New Roman" panose="02020603050405020304" pitchFamily="18" charset="0"/>
              </a:rPr>
              <a:t>Different views </a:t>
            </a:r>
            <a:r>
              <a:rPr lang="en-US" cap="none" dirty="0">
                <a:solidFill>
                  <a:schemeClr val="bg1"/>
                </a:solidFill>
                <a:latin typeface="Times New Roman" panose="02020603050405020304" pitchFamily="18" charset="0"/>
                <a:cs typeface="Times New Roman" panose="02020603050405020304" pitchFamily="18" charset="0"/>
              </a:rPr>
              <a:t>are mentioned in rasa shastra text regarding the duration of </a:t>
            </a:r>
            <a:r>
              <a:rPr lang="en-US" cap="none" dirty="0" err="1">
                <a:solidFill>
                  <a:schemeClr val="bg1"/>
                </a:solidFill>
                <a:latin typeface="Times New Roman" panose="02020603050405020304" pitchFamily="18" charset="0"/>
                <a:cs typeface="Times New Roman" panose="02020603050405020304" pitchFamily="18" charset="0"/>
              </a:rPr>
              <a:t>paka</a:t>
            </a:r>
            <a:r>
              <a:rPr lang="en-US" cap="none" dirty="0">
                <a:solidFill>
                  <a:schemeClr val="bg1"/>
                </a:solidFill>
                <a:latin typeface="Times New Roman" panose="02020603050405020304" pitchFamily="18" charset="0"/>
                <a:cs typeface="Times New Roman" panose="02020603050405020304" pitchFamily="18" charset="0"/>
              </a:rPr>
              <a:t> of </a:t>
            </a:r>
            <a:r>
              <a:rPr lang="en-US" cap="none" dirty="0" err="1">
                <a:solidFill>
                  <a:schemeClr val="bg1"/>
                </a:solidFill>
                <a:latin typeface="Times New Roman" panose="02020603050405020304" pitchFamily="18" charset="0"/>
                <a:cs typeface="Times New Roman" panose="02020603050405020304" pitchFamily="18" charset="0"/>
              </a:rPr>
              <a:t>pottali</a:t>
            </a:r>
            <a:r>
              <a:rPr lang="en-US" cap="none" dirty="0">
                <a:solidFill>
                  <a:schemeClr val="bg1"/>
                </a:solidFill>
                <a:latin typeface="Times New Roman" panose="02020603050405020304" pitchFamily="18" charset="0"/>
                <a:cs typeface="Times New Roman" panose="02020603050405020304" pitchFamily="18" charset="0"/>
              </a:rPr>
              <a:t>. </a:t>
            </a:r>
          </a:p>
          <a:p>
            <a:pPr algn="just"/>
            <a:r>
              <a:rPr lang="en-US" cap="none" dirty="0">
                <a:solidFill>
                  <a:schemeClr val="bg1"/>
                </a:solidFill>
                <a:latin typeface="Times New Roman" panose="02020603050405020304" pitchFamily="18" charset="0"/>
                <a:cs typeface="Times New Roman" panose="02020603050405020304" pitchFamily="18" charset="0"/>
              </a:rPr>
              <a:t>They are </a:t>
            </a:r>
            <a:r>
              <a:rPr lang="en-US" b="1" i="1" cap="none" dirty="0" err="1">
                <a:solidFill>
                  <a:schemeClr val="bg1"/>
                </a:solidFill>
                <a:latin typeface="Times New Roman" panose="02020603050405020304" pitchFamily="18" charset="0"/>
                <a:cs typeface="Times New Roman" panose="02020603050405020304" pitchFamily="18" charset="0"/>
              </a:rPr>
              <a:t>yamardha</a:t>
            </a:r>
            <a:r>
              <a:rPr lang="en-US" i="1" cap="none" dirty="0">
                <a:solidFill>
                  <a:schemeClr val="bg1"/>
                </a:solidFill>
                <a:latin typeface="Times New Roman" panose="02020603050405020304" pitchFamily="18" charset="0"/>
                <a:cs typeface="Times New Roman" panose="02020603050405020304" pitchFamily="18" charset="0"/>
              </a:rPr>
              <a:t>, </a:t>
            </a:r>
            <a:r>
              <a:rPr lang="en-US" b="1" i="1" cap="none" dirty="0" err="1">
                <a:solidFill>
                  <a:schemeClr val="bg1"/>
                </a:solidFill>
                <a:latin typeface="Times New Roman" panose="02020603050405020304" pitchFamily="18" charset="0"/>
                <a:cs typeface="Times New Roman" panose="02020603050405020304" pitchFamily="18" charset="0"/>
              </a:rPr>
              <a:t>yama</a:t>
            </a:r>
            <a:r>
              <a:rPr lang="en-US" i="1" cap="none" dirty="0">
                <a:solidFill>
                  <a:schemeClr val="bg1"/>
                </a:solidFill>
                <a:latin typeface="Times New Roman" panose="02020603050405020304" pitchFamily="18" charset="0"/>
                <a:cs typeface="Times New Roman" panose="02020603050405020304" pitchFamily="18" charset="0"/>
              </a:rPr>
              <a:t>, </a:t>
            </a:r>
            <a:r>
              <a:rPr lang="en-US" b="1" i="1" cap="none" dirty="0" err="1">
                <a:solidFill>
                  <a:schemeClr val="bg1"/>
                </a:solidFill>
                <a:latin typeface="Times New Roman" panose="02020603050405020304" pitchFamily="18" charset="0"/>
                <a:cs typeface="Times New Roman" panose="02020603050405020304" pitchFamily="18" charset="0"/>
              </a:rPr>
              <a:t>ghatika</a:t>
            </a:r>
            <a:r>
              <a:rPr lang="en-US" i="1" cap="none" dirty="0">
                <a:solidFill>
                  <a:schemeClr val="bg1"/>
                </a:solidFill>
                <a:latin typeface="Times New Roman" panose="02020603050405020304" pitchFamily="18" charset="0"/>
                <a:cs typeface="Times New Roman" panose="02020603050405020304" pitchFamily="18" charset="0"/>
              </a:rPr>
              <a:t>, </a:t>
            </a:r>
            <a:r>
              <a:rPr lang="en-US" b="1" i="1" cap="none" dirty="0" err="1">
                <a:solidFill>
                  <a:schemeClr val="bg1"/>
                </a:solidFill>
                <a:latin typeface="Times New Roman" panose="02020603050405020304" pitchFamily="18" charset="0"/>
                <a:cs typeface="Times New Roman" panose="02020603050405020304" pitchFamily="18" charset="0"/>
              </a:rPr>
              <a:t>dwitayam</a:t>
            </a:r>
            <a:r>
              <a:rPr lang="en-US" i="1" cap="none" dirty="0">
                <a:solidFill>
                  <a:schemeClr val="bg1"/>
                </a:solidFill>
                <a:latin typeface="Times New Roman" panose="02020603050405020304" pitchFamily="18" charset="0"/>
                <a:cs typeface="Times New Roman" panose="02020603050405020304" pitchFamily="18" charset="0"/>
              </a:rPr>
              <a:t>, </a:t>
            </a:r>
            <a:r>
              <a:rPr lang="en-US" b="1" i="1" cap="none" dirty="0" err="1">
                <a:solidFill>
                  <a:schemeClr val="bg1"/>
                </a:solidFill>
                <a:latin typeface="Times New Roman" panose="02020603050405020304" pitchFamily="18" charset="0"/>
                <a:cs typeface="Times New Roman" panose="02020603050405020304" pitchFamily="18" charset="0"/>
              </a:rPr>
              <a:t>ghatadwaya</a:t>
            </a:r>
            <a:r>
              <a:rPr lang="en-US" i="1" cap="none" dirty="0">
                <a:solidFill>
                  <a:schemeClr val="bg1"/>
                </a:solidFill>
                <a:latin typeface="Times New Roman" panose="02020603050405020304" pitchFamily="18" charset="0"/>
                <a:cs typeface="Times New Roman" panose="02020603050405020304" pitchFamily="18" charset="0"/>
              </a:rPr>
              <a:t>, </a:t>
            </a:r>
            <a:r>
              <a:rPr lang="en-US" b="1" i="1" cap="none" dirty="0" err="1">
                <a:solidFill>
                  <a:schemeClr val="bg1"/>
                </a:solidFill>
                <a:latin typeface="Times New Roman" panose="02020603050405020304" pitchFamily="18" charset="0"/>
                <a:cs typeface="Times New Roman" panose="02020603050405020304" pitchFamily="18" charset="0"/>
              </a:rPr>
              <a:t>dwiyamam</a:t>
            </a:r>
            <a:r>
              <a:rPr lang="en-US" cap="none" dirty="0">
                <a:solidFill>
                  <a:schemeClr val="bg1"/>
                </a:solidFill>
                <a:latin typeface="Times New Roman" panose="02020603050405020304" pitchFamily="18" charset="0"/>
                <a:cs typeface="Times New Roman" panose="02020603050405020304" pitchFamily="18" charset="0"/>
              </a:rPr>
              <a:t> which indicated the duration of </a:t>
            </a:r>
            <a:r>
              <a:rPr lang="en-US" cap="none" dirty="0" err="1">
                <a:solidFill>
                  <a:schemeClr val="bg1"/>
                </a:solidFill>
                <a:latin typeface="Times New Roman" panose="02020603050405020304" pitchFamily="18" charset="0"/>
                <a:cs typeface="Times New Roman" panose="02020603050405020304" pitchFamily="18" charset="0"/>
              </a:rPr>
              <a:t>paka</a:t>
            </a:r>
            <a:r>
              <a:rPr lang="en-US" cap="none" dirty="0">
                <a:solidFill>
                  <a:schemeClr val="bg1"/>
                </a:solidFill>
                <a:latin typeface="Times New Roman" panose="02020603050405020304" pitchFamily="18" charset="0"/>
                <a:cs typeface="Times New Roman" panose="02020603050405020304" pitchFamily="18" charset="0"/>
              </a:rPr>
              <a:t> from </a:t>
            </a:r>
            <a:r>
              <a:rPr lang="en-US" b="1" cap="none" dirty="0">
                <a:solidFill>
                  <a:srgbClr val="0070C0"/>
                </a:solidFill>
                <a:latin typeface="Times New Roman" panose="02020603050405020304" pitchFamily="18" charset="0"/>
                <a:cs typeface="Times New Roman" panose="02020603050405020304" pitchFamily="18" charset="0"/>
              </a:rPr>
              <a:t>1hr to 8hrs</a:t>
            </a:r>
            <a:r>
              <a:rPr lang="en-US" cap="none" dirty="0">
                <a:solidFill>
                  <a:schemeClr val="bg1"/>
                </a:solidFill>
                <a:latin typeface="Times New Roman" panose="02020603050405020304" pitchFamily="18" charset="0"/>
                <a:cs typeface="Times New Roman" panose="02020603050405020304" pitchFamily="18" charset="0"/>
              </a:rPr>
              <a:t>.</a:t>
            </a:r>
          </a:p>
          <a:p>
            <a:pPr algn="just"/>
            <a:r>
              <a:rPr lang="en-US" b="1" cap="none" dirty="0">
                <a:solidFill>
                  <a:srgbClr val="0070C0"/>
                </a:solidFill>
                <a:latin typeface="Times New Roman" panose="02020603050405020304" pitchFamily="18" charset="0"/>
                <a:cs typeface="Times New Roman" panose="02020603050405020304" pitchFamily="18" charset="0"/>
              </a:rPr>
              <a:t>But yoga </a:t>
            </a:r>
            <a:r>
              <a:rPr lang="en-US" b="1" cap="none" dirty="0" err="1">
                <a:solidFill>
                  <a:srgbClr val="0070C0"/>
                </a:solidFill>
                <a:latin typeface="Times New Roman" panose="02020603050405020304" pitchFamily="18" charset="0"/>
                <a:cs typeface="Times New Roman" panose="02020603050405020304" pitchFamily="18" charset="0"/>
              </a:rPr>
              <a:t>ratnakara</a:t>
            </a:r>
            <a:r>
              <a:rPr lang="en-US" b="1" cap="none" dirty="0">
                <a:solidFill>
                  <a:srgbClr val="0070C0"/>
                </a:solidFill>
                <a:latin typeface="Times New Roman" panose="02020603050405020304" pitchFamily="18" charset="0"/>
                <a:cs typeface="Times New Roman" panose="02020603050405020304" pitchFamily="18" charset="0"/>
              </a:rPr>
              <a:t>, </a:t>
            </a:r>
            <a:r>
              <a:rPr lang="en-US" b="1" cap="none" dirty="0" err="1">
                <a:solidFill>
                  <a:srgbClr val="0070C0"/>
                </a:solidFill>
                <a:latin typeface="Times New Roman" panose="02020603050405020304" pitchFamily="18" charset="0"/>
                <a:cs typeface="Times New Roman" panose="02020603050405020304" pitchFamily="18" charset="0"/>
              </a:rPr>
              <a:t>rasamritam</a:t>
            </a:r>
            <a:r>
              <a:rPr lang="en-US" b="1" cap="none" dirty="0">
                <a:solidFill>
                  <a:srgbClr val="0070C0"/>
                </a:solidFill>
                <a:latin typeface="Times New Roman" panose="02020603050405020304" pitchFamily="18" charset="0"/>
                <a:cs typeface="Times New Roman" panose="02020603050405020304" pitchFamily="18" charset="0"/>
              </a:rPr>
              <a:t> </a:t>
            </a:r>
            <a:r>
              <a:rPr lang="en-US" cap="none" dirty="0">
                <a:solidFill>
                  <a:schemeClr val="bg1"/>
                </a:solidFill>
                <a:latin typeface="Times New Roman" panose="02020603050405020304" pitchFamily="18" charset="0"/>
                <a:cs typeface="Times New Roman" panose="02020603050405020304" pitchFamily="18" charset="0"/>
              </a:rPr>
              <a:t>mentions the </a:t>
            </a:r>
            <a:r>
              <a:rPr lang="en-US" cap="none" dirty="0" err="1">
                <a:solidFill>
                  <a:schemeClr val="bg1"/>
                </a:solidFill>
                <a:latin typeface="Times New Roman" panose="02020603050405020304" pitchFamily="18" charset="0"/>
                <a:cs typeface="Times New Roman" panose="02020603050405020304" pitchFamily="18" charset="0"/>
              </a:rPr>
              <a:t>paka</a:t>
            </a:r>
            <a:r>
              <a:rPr lang="en-US" cap="none" dirty="0">
                <a:solidFill>
                  <a:schemeClr val="bg1"/>
                </a:solidFill>
                <a:latin typeface="Times New Roman" panose="02020603050405020304" pitchFamily="18" charset="0"/>
                <a:cs typeface="Times New Roman" panose="02020603050405020304" pitchFamily="18" charset="0"/>
              </a:rPr>
              <a:t> kala </a:t>
            </a:r>
            <a:r>
              <a:rPr lang="en-US" b="1" cap="none" dirty="0">
                <a:solidFill>
                  <a:srgbClr val="0070C0"/>
                </a:solidFill>
                <a:latin typeface="Times New Roman" panose="02020603050405020304" pitchFamily="18" charset="0"/>
                <a:cs typeface="Times New Roman" panose="02020603050405020304" pitchFamily="18" charset="0"/>
              </a:rPr>
              <a:t>up to the attainment of </a:t>
            </a:r>
            <a:r>
              <a:rPr lang="en-US" b="1" cap="none" dirty="0" err="1">
                <a:solidFill>
                  <a:srgbClr val="0070C0"/>
                </a:solidFill>
                <a:latin typeface="Times New Roman" panose="02020603050405020304" pitchFamily="18" charset="0"/>
                <a:cs typeface="Times New Roman" panose="02020603050405020304" pitchFamily="18" charset="0"/>
              </a:rPr>
              <a:t>vyoma</a:t>
            </a:r>
            <a:r>
              <a:rPr lang="en-US" b="1" cap="none" dirty="0">
                <a:solidFill>
                  <a:srgbClr val="0070C0"/>
                </a:solidFill>
                <a:latin typeface="Times New Roman" panose="02020603050405020304" pitchFamily="18" charset="0"/>
                <a:cs typeface="Times New Roman" panose="02020603050405020304" pitchFamily="18" charset="0"/>
              </a:rPr>
              <a:t> varna of </a:t>
            </a:r>
            <a:r>
              <a:rPr lang="en-US" b="1" cap="none" dirty="0" err="1">
                <a:solidFill>
                  <a:srgbClr val="0070C0"/>
                </a:solidFill>
                <a:latin typeface="Times New Roman" panose="02020603050405020304" pitchFamily="18" charset="0"/>
                <a:cs typeface="Times New Roman" panose="02020603050405020304" pitchFamily="18" charset="0"/>
              </a:rPr>
              <a:t>gandhaka</a:t>
            </a:r>
            <a:r>
              <a:rPr lang="en-US" b="1" cap="none" dirty="0">
                <a:solidFill>
                  <a:srgbClr val="0070C0"/>
                </a:solidFill>
                <a:latin typeface="Times New Roman" panose="02020603050405020304" pitchFamily="18" charset="0"/>
                <a:cs typeface="Times New Roman" panose="02020603050405020304" pitchFamily="18" charset="0"/>
              </a:rPr>
              <a:t>.</a:t>
            </a:r>
            <a:endParaRPr lang="en-IN" b="1" cap="none" dirty="0">
              <a:solidFill>
                <a:srgbClr val="0070C0"/>
              </a:solidFill>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1AA70C2B-F29B-446E-9AE2-9DB13726E8A3}"/>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8A462160-48FE-41D6-A92B-4857E11C8474}"/>
              </a:ext>
            </a:extLst>
          </p:cNvPr>
          <p:cNvSpPr>
            <a:spLocks noGrp="1"/>
          </p:cNvSpPr>
          <p:nvPr>
            <p:ph type="sldNum" sz="quarter" idx="12"/>
          </p:nvPr>
        </p:nvSpPr>
        <p:spPr/>
        <p:txBody>
          <a:bodyPr/>
          <a:lstStyle/>
          <a:p>
            <a:fld id="{A570DE72-5664-454A-8646-44002B425E13}" type="slidenum">
              <a:rPr lang="en-IN" smtClean="0"/>
              <a:t>29</a:t>
            </a:fld>
            <a:endParaRPr lang="en-IN"/>
          </a:p>
        </p:txBody>
      </p:sp>
    </p:spTree>
    <p:extLst>
      <p:ext uri="{BB962C8B-B14F-4D97-AF65-F5344CB8AC3E}">
        <p14:creationId xmlns:p14="http://schemas.microsoft.com/office/powerpoint/2010/main" val="26362813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781FB-5FBD-4E6A-94C6-C8D7CF53E184}"/>
              </a:ext>
            </a:extLst>
          </p:cNvPr>
          <p:cNvSpPr>
            <a:spLocks noGrp="1"/>
          </p:cNvSpPr>
          <p:nvPr>
            <p:ph type="title"/>
          </p:nvPr>
        </p:nvSpPr>
        <p:spPr>
          <a:xfrm rot="20343424">
            <a:off x="79139" y="952171"/>
            <a:ext cx="3947431" cy="691232"/>
          </a:xfrm>
        </p:spPr>
        <p:style>
          <a:lnRef idx="2">
            <a:schemeClr val="accent2">
              <a:shade val="50000"/>
            </a:schemeClr>
          </a:lnRef>
          <a:fillRef idx="1">
            <a:schemeClr val="accent2"/>
          </a:fillRef>
          <a:effectRef idx="0">
            <a:schemeClr val="accent2"/>
          </a:effectRef>
          <a:fontRef idx="minor">
            <a:schemeClr val="lt1"/>
          </a:fontRef>
        </p:style>
        <p:txBody>
          <a:bodyPr/>
          <a:lstStyle/>
          <a:p>
            <a:r>
              <a:rPr lang="en-IN" sz="4000" b="1" cap="none" dirty="0" err="1">
                <a:latin typeface="Times New Roman" panose="02020603050405020304" pitchFamily="18" charset="0"/>
                <a:cs typeface="Times New Roman" panose="02020603050405020304" pitchFamily="18" charset="0"/>
              </a:rPr>
              <a:t>Pakwa</a:t>
            </a:r>
            <a:r>
              <a:rPr lang="en-IN" sz="4000" b="1" cap="none" dirty="0">
                <a:latin typeface="Times New Roman" panose="02020603050405020304" pitchFamily="18" charset="0"/>
                <a:cs typeface="Times New Roman" panose="02020603050405020304" pitchFamily="18" charset="0"/>
              </a:rPr>
              <a:t> </a:t>
            </a:r>
            <a:r>
              <a:rPr lang="en-IN" sz="4000" b="1" cap="none" dirty="0" err="1">
                <a:latin typeface="Times New Roman" panose="02020603050405020304" pitchFamily="18" charset="0"/>
                <a:cs typeface="Times New Roman" panose="02020603050405020304" pitchFamily="18" charset="0"/>
              </a:rPr>
              <a:t>Lakshnas</a:t>
            </a:r>
            <a:endParaRPr lang="en-IN" sz="4000" b="1" cap="none" dirty="0"/>
          </a:p>
        </p:txBody>
      </p:sp>
      <p:sp>
        <p:nvSpPr>
          <p:cNvPr id="3" name="Content Placeholder 2">
            <a:extLst>
              <a:ext uri="{FF2B5EF4-FFF2-40B4-BE49-F238E27FC236}">
                <a16:creationId xmlns:a16="http://schemas.microsoft.com/office/drawing/2014/main" id="{FD2354F9-CE5B-4B54-9554-8165CA202230}"/>
              </a:ext>
            </a:extLst>
          </p:cNvPr>
          <p:cNvSpPr>
            <a:spLocks noGrp="1"/>
          </p:cNvSpPr>
          <p:nvPr>
            <p:ph idx="1"/>
          </p:nvPr>
        </p:nvSpPr>
        <p:spPr>
          <a:xfrm>
            <a:off x="866437" y="2835884"/>
            <a:ext cx="7717123" cy="3392129"/>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r>
              <a:rPr lang="en-IN" cap="none" dirty="0">
                <a:solidFill>
                  <a:schemeClr val="bg1"/>
                </a:solidFill>
                <a:latin typeface="Times New Roman" panose="02020603050405020304" pitchFamily="18" charset="0"/>
                <a:cs typeface="Times New Roman" panose="02020603050405020304" pitchFamily="18" charset="0"/>
              </a:rPr>
              <a:t>On the basis of colour of </a:t>
            </a:r>
            <a:r>
              <a:rPr lang="en-IN" cap="none" dirty="0" err="1">
                <a:solidFill>
                  <a:schemeClr val="bg1"/>
                </a:solidFill>
                <a:latin typeface="Times New Roman" panose="02020603050405020304" pitchFamily="18" charset="0"/>
                <a:cs typeface="Times New Roman" panose="02020603050405020304" pitchFamily="18" charset="0"/>
              </a:rPr>
              <a:t>gandhak</a:t>
            </a:r>
            <a:endParaRPr lang="en-IN" cap="none" dirty="0">
              <a:solidFill>
                <a:schemeClr val="bg1"/>
              </a:solidFill>
              <a:latin typeface="Times New Roman" panose="02020603050405020304" pitchFamily="18" charset="0"/>
              <a:cs typeface="Times New Roman" panose="02020603050405020304" pitchFamily="18" charset="0"/>
            </a:endParaRPr>
          </a:p>
          <a:p>
            <a:pPr lvl="2"/>
            <a:r>
              <a:rPr lang="en-US" sz="2000" b="1" cap="none" dirty="0" err="1">
                <a:solidFill>
                  <a:schemeClr val="bg1"/>
                </a:solidFill>
                <a:latin typeface="Times New Roman" panose="02020603050405020304" pitchFamily="18" charset="0"/>
                <a:cs typeface="Times New Roman" panose="02020603050405020304" pitchFamily="18" charset="0"/>
              </a:rPr>
              <a:t>Vyoma</a:t>
            </a:r>
            <a:r>
              <a:rPr lang="en-US" sz="2000" b="1" cap="none" dirty="0">
                <a:solidFill>
                  <a:schemeClr val="bg1"/>
                </a:solidFill>
                <a:latin typeface="Times New Roman" panose="02020603050405020304" pitchFamily="18" charset="0"/>
                <a:cs typeface="Times New Roman" panose="02020603050405020304" pitchFamily="18" charset="0"/>
              </a:rPr>
              <a:t> varna </a:t>
            </a:r>
            <a:r>
              <a:rPr lang="en-US" sz="2000" cap="none" dirty="0">
                <a:solidFill>
                  <a:schemeClr val="bg1"/>
                </a:solidFill>
                <a:latin typeface="Times New Roman" panose="02020603050405020304" pitchFamily="18" charset="0"/>
                <a:cs typeface="Times New Roman" panose="02020603050405020304" pitchFamily="18" charset="0"/>
              </a:rPr>
              <a:t>(sky color) in </a:t>
            </a:r>
            <a:r>
              <a:rPr lang="en-US" sz="2000" b="1" dirty="0" err="1">
                <a:solidFill>
                  <a:srgbClr val="0070C0"/>
                </a:solidFill>
                <a:latin typeface="Times New Roman" panose="02020603050405020304" pitchFamily="18" charset="0"/>
                <a:cs typeface="Times New Roman" panose="02020603050405020304" pitchFamily="18" charset="0"/>
              </a:rPr>
              <a:t>Y</a:t>
            </a:r>
            <a:r>
              <a:rPr lang="en-US" sz="2000" b="1" cap="none" dirty="0" err="1">
                <a:solidFill>
                  <a:srgbClr val="0070C0"/>
                </a:solidFill>
                <a:latin typeface="Times New Roman" panose="02020603050405020304" pitchFamily="18" charset="0"/>
                <a:cs typeface="Times New Roman" panose="02020603050405020304" pitchFamily="18" charset="0"/>
              </a:rPr>
              <a:t>og</a:t>
            </a:r>
            <a:r>
              <a:rPr lang="en-US" sz="2000" b="1" cap="none" dirty="0">
                <a:solidFill>
                  <a:srgbClr val="0070C0"/>
                </a:solidFill>
                <a:latin typeface="Times New Roman" panose="02020603050405020304" pitchFamily="18" charset="0"/>
                <a:cs typeface="Times New Roman" panose="02020603050405020304" pitchFamily="18" charset="0"/>
              </a:rPr>
              <a:t> </a:t>
            </a:r>
            <a:r>
              <a:rPr lang="en-US" sz="2000" b="1" cap="none" dirty="0" err="1">
                <a:solidFill>
                  <a:srgbClr val="0070C0"/>
                </a:solidFill>
                <a:latin typeface="Times New Roman" panose="02020603050405020304" pitchFamily="18" charset="0"/>
                <a:cs typeface="Times New Roman" panose="02020603050405020304" pitchFamily="18" charset="0"/>
              </a:rPr>
              <a:t>Ratnakara</a:t>
            </a:r>
            <a:r>
              <a:rPr lang="en-US" sz="2000" b="1" cap="none" dirty="0">
                <a:solidFill>
                  <a:srgbClr val="0070C0"/>
                </a:solidFill>
                <a:latin typeface="Times New Roman" panose="02020603050405020304" pitchFamily="18" charset="0"/>
                <a:cs typeface="Times New Roman" panose="02020603050405020304" pitchFamily="18" charset="0"/>
              </a:rPr>
              <a:t> &amp; </a:t>
            </a:r>
            <a:r>
              <a:rPr lang="en-US" sz="2000" b="1" dirty="0" err="1">
                <a:solidFill>
                  <a:srgbClr val="0070C0"/>
                </a:solidFill>
                <a:latin typeface="Times New Roman" panose="02020603050405020304" pitchFamily="18" charset="0"/>
                <a:cs typeface="Times New Roman" panose="02020603050405020304" pitchFamily="18" charset="0"/>
              </a:rPr>
              <a:t>R</a:t>
            </a:r>
            <a:r>
              <a:rPr lang="en-US" sz="2000" b="1" cap="none" dirty="0" err="1">
                <a:solidFill>
                  <a:srgbClr val="0070C0"/>
                </a:solidFill>
                <a:latin typeface="Times New Roman" panose="02020603050405020304" pitchFamily="18" charset="0"/>
                <a:cs typeface="Times New Roman" panose="02020603050405020304" pitchFamily="18" charset="0"/>
              </a:rPr>
              <a:t>asamrutha</a:t>
            </a:r>
            <a:r>
              <a:rPr lang="en-US" sz="2000" cap="none" dirty="0">
                <a:solidFill>
                  <a:schemeClr val="bg1"/>
                </a:solidFill>
                <a:latin typeface="Times New Roman" panose="02020603050405020304" pitchFamily="18" charset="0"/>
                <a:cs typeface="Times New Roman" panose="02020603050405020304" pitchFamily="18" charset="0"/>
              </a:rPr>
              <a:t>.</a:t>
            </a:r>
            <a:endParaRPr lang="en-IN" sz="2000" cap="none" dirty="0">
              <a:solidFill>
                <a:schemeClr val="bg1"/>
              </a:solidFill>
              <a:latin typeface="Times New Roman" panose="02020603050405020304" pitchFamily="18" charset="0"/>
              <a:cs typeface="Times New Roman" panose="02020603050405020304" pitchFamily="18" charset="0"/>
            </a:endParaRPr>
          </a:p>
          <a:p>
            <a:pPr lvl="2"/>
            <a:r>
              <a:rPr lang="en-US" sz="2000" b="1" cap="none" dirty="0" err="1">
                <a:solidFill>
                  <a:schemeClr val="bg1"/>
                </a:solidFill>
                <a:latin typeface="Times New Roman" panose="02020603050405020304" pitchFamily="18" charset="0"/>
                <a:cs typeface="Times New Roman" panose="02020603050405020304" pitchFamily="18" charset="0"/>
              </a:rPr>
              <a:t>Neelashyama</a:t>
            </a:r>
            <a:r>
              <a:rPr lang="en-US" sz="2000" cap="none" dirty="0">
                <a:solidFill>
                  <a:schemeClr val="bg1"/>
                </a:solidFill>
                <a:latin typeface="Times New Roman" panose="02020603050405020304" pitchFamily="18" charset="0"/>
                <a:cs typeface="Times New Roman" panose="02020603050405020304" pitchFamily="18" charset="0"/>
              </a:rPr>
              <a:t> (bluish black) by </a:t>
            </a:r>
            <a:r>
              <a:rPr lang="en-US" sz="2000" b="1" cap="none" dirty="0" err="1">
                <a:solidFill>
                  <a:srgbClr val="0070C0"/>
                </a:solidFill>
                <a:latin typeface="Times New Roman" panose="02020603050405020304" pitchFamily="18" charset="0"/>
                <a:cs typeface="Times New Roman" panose="02020603050405020304" pitchFamily="18" charset="0"/>
              </a:rPr>
              <a:t>V.M.Dwivedi</a:t>
            </a:r>
            <a:r>
              <a:rPr lang="en-US" sz="2000" cap="none" dirty="0">
                <a:solidFill>
                  <a:schemeClr val="bg1"/>
                </a:solidFill>
                <a:latin typeface="Times New Roman" panose="02020603050405020304" pitchFamily="18" charset="0"/>
                <a:cs typeface="Times New Roman" panose="02020603050405020304" pitchFamily="18" charset="0"/>
              </a:rPr>
              <a:t>.</a:t>
            </a:r>
            <a:endParaRPr lang="en-IN" sz="2000" cap="none" dirty="0">
              <a:solidFill>
                <a:schemeClr val="bg1"/>
              </a:solidFill>
              <a:latin typeface="Times New Roman" panose="02020603050405020304" pitchFamily="18" charset="0"/>
              <a:cs typeface="Times New Roman" panose="02020603050405020304" pitchFamily="18" charset="0"/>
            </a:endParaRPr>
          </a:p>
          <a:p>
            <a:r>
              <a:rPr lang="en-IN" cap="none" dirty="0" err="1">
                <a:solidFill>
                  <a:schemeClr val="bg1"/>
                </a:solidFill>
                <a:latin typeface="Times New Roman" panose="02020603050405020304" pitchFamily="18" charset="0"/>
                <a:cs typeface="Times New Roman" panose="02020603050405020304" pitchFamily="18" charset="0"/>
              </a:rPr>
              <a:t>Gandhaka</a:t>
            </a:r>
            <a:r>
              <a:rPr lang="en-IN" cap="none" dirty="0">
                <a:solidFill>
                  <a:schemeClr val="bg1"/>
                </a:solidFill>
                <a:latin typeface="Times New Roman" panose="02020603050405020304" pitchFamily="18" charset="0"/>
                <a:cs typeface="Times New Roman" panose="02020603050405020304" pitchFamily="18" charset="0"/>
              </a:rPr>
              <a:t> become more </a:t>
            </a:r>
            <a:r>
              <a:rPr lang="en-IN" b="1" i="1" cap="none" dirty="0">
                <a:solidFill>
                  <a:srgbClr val="0070C0"/>
                </a:solidFill>
                <a:latin typeface="Times New Roman" panose="02020603050405020304" pitchFamily="18" charset="0"/>
                <a:cs typeface="Times New Roman" panose="02020603050405020304" pitchFamily="18" charset="0"/>
              </a:rPr>
              <a:t>viscous</a:t>
            </a:r>
          </a:p>
          <a:p>
            <a:r>
              <a:rPr lang="en-IN" cap="none" dirty="0" err="1">
                <a:solidFill>
                  <a:schemeClr val="bg1"/>
                </a:solidFill>
                <a:latin typeface="Times New Roman" panose="02020603050405020304" pitchFamily="18" charset="0"/>
                <a:cs typeface="Times New Roman" panose="02020603050405020304" pitchFamily="18" charset="0"/>
              </a:rPr>
              <a:t>Pottalies</a:t>
            </a:r>
            <a:r>
              <a:rPr lang="en-IN" cap="none" dirty="0">
                <a:solidFill>
                  <a:schemeClr val="bg1"/>
                </a:solidFill>
                <a:latin typeface="Times New Roman" panose="02020603050405020304" pitchFamily="18" charset="0"/>
                <a:cs typeface="Times New Roman" panose="02020603050405020304" pitchFamily="18" charset="0"/>
              </a:rPr>
              <a:t> become </a:t>
            </a:r>
            <a:r>
              <a:rPr lang="en-IN" b="1" i="1" cap="none" dirty="0">
                <a:solidFill>
                  <a:srgbClr val="0070C0"/>
                </a:solidFill>
                <a:latin typeface="Times New Roman" panose="02020603050405020304" pitchFamily="18" charset="0"/>
                <a:cs typeface="Times New Roman" panose="02020603050405020304" pitchFamily="18" charset="0"/>
              </a:rPr>
              <a:t>stony hard</a:t>
            </a:r>
          </a:p>
          <a:p>
            <a:r>
              <a:rPr lang="en-IN" cap="none" dirty="0">
                <a:solidFill>
                  <a:schemeClr val="bg1"/>
                </a:solidFill>
                <a:latin typeface="Times New Roman" panose="02020603050405020304" pitchFamily="18" charset="0"/>
                <a:cs typeface="Times New Roman" panose="02020603050405020304" pitchFamily="18" charset="0"/>
              </a:rPr>
              <a:t>Produces </a:t>
            </a:r>
            <a:r>
              <a:rPr lang="en-IN" b="1" i="1" cap="none" dirty="0">
                <a:solidFill>
                  <a:srgbClr val="0070C0"/>
                </a:solidFill>
                <a:latin typeface="Times New Roman" panose="02020603050405020304" pitchFamily="18" charset="0"/>
                <a:cs typeface="Times New Roman" panose="02020603050405020304" pitchFamily="18" charset="0"/>
              </a:rPr>
              <a:t>metallic sound </a:t>
            </a:r>
          </a:p>
          <a:p>
            <a:r>
              <a:rPr lang="en-IN" b="1" i="1" cap="none" dirty="0">
                <a:solidFill>
                  <a:srgbClr val="0070C0"/>
                </a:solidFill>
                <a:latin typeface="Times New Roman" panose="02020603050405020304" pitchFamily="18" charset="0"/>
                <a:cs typeface="Times New Roman" panose="02020603050405020304" pitchFamily="18" charset="0"/>
              </a:rPr>
              <a:t>Burning of silk cloth </a:t>
            </a:r>
            <a:r>
              <a:rPr lang="en-IN" cap="none" dirty="0">
                <a:solidFill>
                  <a:schemeClr val="bg1"/>
                </a:solidFill>
                <a:latin typeface="Times New Roman" panose="02020603050405020304" pitchFamily="18" charset="0"/>
                <a:cs typeface="Times New Roman" panose="02020603050405020304" pitchFamily="18" charset="0"/>
              </a:rPr>
              <a:t>should be observed</a:t>
            </a:r>
            <a:r>
              <a:rPr lang="en-IN" cap="none" dirty="0">
                <a:latin typeface="Times New Roman" panose="02020603050405020304" pitchFamily="18" charset="0"/>
                <a:cs typeface="Times New Roman" panose="02020603050405020304" pitchFamily="18" charset="0"/>
              </a:rPr>
              <a:t>.</a:t>
            </a:r>
          </a:p>
        </p:txBody>
      </p:sp>
      <p:sp>
        <p:nvSpPr>
          <p:cNvPr id="4" name="Footer Placeholder 3">
            <a:extLst>
              <a:ext uri="{FF2B5EF4-FFF2-40B4-BE49-F238E27FC236}">
                <a16:creationId xmlns:a16="http://schemas.microsoft.com/office/drawing/2014/main" id="{F4887A71-FFFA-4F64-979F-7AE8425364C1}"/>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F5D9F43A-DA3D-4B10-90FE-5AB45FFF2319}"/>
              </a:ext>
            </a:extLst>
          </p:cNvPr>
          <p:cNvSpPr>
            <a:spLocks noGrp="1"/>
          </p:cNvSpPr>
          <p:nvPr>
            <p:ph type="sldNum" sz="quarter" idx="12"/>
          </p:nvPr>
        </p:nvSpPr>
        <p:spPr/>
        <p:txBody>
          <a:bodyPr/>
          <a:lstStyle/>
          <a:p>
            <a:fld id="{A570DE72-5664-454A-8646-44002B425E13}" type="slidenum">
              <a:rPr lang="en-IN" smtClean="0"/>
              <a:t>30</a:t>
            </a:fld>
            <a:endParaRPr lang="en-IN"/>
          </a:p>
        </p:txBody>
      </p:sp>
    </p:spTree>
    <p:extLst>
      <p:ext uri="{BB962C8B-B14F-4D97-AF65-F5344CB8AC3E}">
        <p14:creationId xmlns:p14="http://schemas.microsoft.com/office/powerpoint/2010/main" val="31885932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D4736-436E-47B2-BB79-476DDC36B422}"/>
              </a:ext>
            </a:extLst>
          </p:cNvPr>
          <p:cNvSpPr>
            <a:spLocks noGrp="1"/>
          </p:cNvSpPr>
          <p:nvPr>
            <p:ph type="title"/>
          </p:nvPr>
        </p:nvSpPr>
        <p:spPr>
          <a:xfrm rot="20310897">
            <a:off x="686901" y="1322657"/>
            <a:ext cx="3843269" cy="775416"/>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n-IN" sz="3200" b="1" dirty="0">
                <a:latin typeface="Times New Roman" panose="02020603050405020304" pitchFamily="18" charset="0"/>
                <a:cs typeface="Times New Roman" panose="02020603050405020304" pitchFamily="18" charset="0"/>
              </a:rPr>
              <a:t>PASCHAT KARMA </a:t>
            </a:r>
            <a:endParaRPr lang="en-IN" b="1" dirty="0"/>
          </a:p>
        </p:txBody>
      </p:sp>
      <p:sp>
        <p:nvSpPr>
          <p:cNvPr id="3" name="Content Placeholder 2">
            <a:extLst>
              <a:ext uri="{FF2B5EF4-FFF2-40B4-BE49-F238E27FC236}">
                <a16:creationId xmlns:a16="http://schemas.microsoft.com/office/drawing/2014/main" id="{E3BC6420-B53A-46EB-9A0F-9B7A7D26BB31}"/>
              </a:ext>
            </a:extLst>
          </p:cNvPr>
          <p:cNvSpPr>
            <a:spLocks noGrp="1"/>
          </p:cNvSpPr>
          <p:nvPr>
            <p:ph idx="1"/>
          </p:nvPr>
        </p:nvSpPr>
        <p:spPr>
          <a:xfrm>
            <a:off x="2928509" y="3931015"/>
            <a:ext cx="5466735" cy="2223468"/>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r>
              <a:rPr lang="en-IN" sz="2200" cap="none" dirty="0">
                <a:solidFill>
                  <a:schemeClr val="bg1"/>
                </a:solidFill>
                <a:latin typeface="Times New Roman" panose="02020603050405020304" pitchFamily="18" charset="0"/>
                <a:cs typeface="Times New Roman" panose="02020603050405020304" pitchFamily="18" charset="0"/>
              </a:rPr>
              <a:t>After </a:t>
            </a:r>
            <a:r>
              <a:rPr lang="en-IN" sz="2200" b="1" cap="none" dirty="0" err="1">
                <a:solidFill>
                  <a:srgbClr val="0070C0"/>
                </a:solidFill>
                <a:latin typeface="Times New Roman" panose="02020603050405020304" pitchFamily="18" charset="0"/>
                <a:cs typeface="Times New Roman" panose="02020603050405020304" pitchFamily="18" charset="0"/>
              </a:rPr>
              <a:t>Swangasheeta</a:t>
            </a:r>
            <a:r>
              <a:rPr lang="en-IN" sz="2200" cap="none" dirty="0">
                <a:solidFill>
                  <a:schemeClr val="bg1"/>
                </a:solidFill>
                <a:latin typeface="Times New Roman" panose="02020603050405020304" pitchFamily="18" charset="0"/>
                <a:cs typeface="Times New Roman" panose="02020603050405020304" pitchFamily="18" charset="0"/>
              </a:rPr>
              <a:t> </a:t>
            </a:r>
            <a:r>
              <a:rPr lang="en-IN" sz="2200" cap="none" dirty="0" err="1">
                <a:solidFill>
                  <a:schemeClr val="bg1"/>
                </a:solidFill>
                <a:latin typeface="Times New Roman" panose="02020603050405020304" pitchFamily="18" charset="0"/>
                <a:cs typeface="Times New Roman" panose="02020603050405020304" pitchFamily="18" charset="0"/>
              </a:rPr>
              <a:t>Pottali</a:t>
            </a:r>
            <a:r>
              <a:rPr lang="en-IN" sz="2200" cap="none" dirty="0">
                <a:solidFill>
                  <a:schemeClr val="bg1"/>
                </a:solidFill>
                <a:latin typeface="Times New Roman" panose="02020603050405020304" pitchFamily="18" charset="0"/>
                <a:cs typeface="Times New Roman" panose="02020603050405020304" pitchFamily="18" charset="0"/>
              </a:rPr>
              <a:t> is removed.</a:t>
            </a:r>
          </a:p>
          <a:p>
            <a:r>
              <a:rPr lang="en-IN" sz="2200" cap="none" dirty="0" err="1">
                <a:solidFill>
                  <a:schemeClr val="bg1"/>
                </a:solidFill>
                <a:latin typeface="Times New Roman" panose="02020603050405020304" pitchFamily="18" charset="0"/>
                <a:cs typeface="Times New Roman" panose="02020603050405020304" pitchFamily="18" charset="0"/>
              </a:rPr>
              <a:t>Gandhaka</a:t>
            </a:r>
            <a:r>
              <a:rPr lang="en-IN" sz="2200" cap="none" dirty="0">
                <a:solidFill>
                  <a:schemeClr val="bg1"/>
                </a:solidFill>
                <a:latin typeface="Times New Roman" panose="02020603050405020304" pitchFamily="18" charset="0"/>
                <a:cs typeface="Times New Roman" panose="02020603050405020304" pitchFamily="18" charset="0"/>
              </a:rPr>
              <a:t> adhered to that </a:t>
            </a:r>
            <a:r>
              <a:rPr lang="en-IN" sz="2200" cap="none" dirty="0" err="1">
                <a:solidFill>
                  <a:schemeClr val="bg1"/>
                </a:solidFill>
                <a:latin typeface="Times New Roman" panose="02020603050405020304" pitchFamily="18" charset="0"/>
                <a:cs typeface="Times New Roman" panose="02020603050405020304" pitchFamily="18" charset="0"/>
              </a:rPr>
              <a:t>pottali</a:t>
            </a:r>
            <a:r>
              <a:rPr lang="en-IN" sz="2200" cap="none" dirty="0">
                <a:solidFill>
                  <a:schemeClr val="bg1"/>
                </a:solidFill>
                <a:latin typeface="Times New Roman" panose="02020603050405020304" pitchFamily="18" charset="0"/>
                <a:cs typeface="Times New Roman" panose="02020603050405020304" pitchFamily="18" charset="0"/>
              </a:rPr>
              <a:t> is </a:t>
            </a:r>
            <a:r>
              <a:rPr lang="en-IN" sz="2200" b="1" cap="none" dirty="0">
                <a:solidFill>
                  <a:srgbClr val="0070C0"/>
                </a:solidFill>
                <a:latin typeface="Times New Roman" panose="02020603050405020304" pitchFamily="18" charset="0"/>
                <a:cs typeface="Times New Roman" panose="02020603050405020304" pitchFamily="18" charset="0"/>
              </a:rPr>
              <a:t>scraped</a:t>
            </a:r>
            <a:r>
              <a:rPr lang="en-IN" sz="2200" cap="none" dirty="0">
                <a:solidFill>
                  <a:schemeClr val="bg1"/>
                </a:solidFill>
                <a:latin typeface="Times New Roman" panose="02020603050405020304" pitchFamily="18" charset="0"/>
                <a:cs typeface="Times New Roman" panose="02020603050405020304" pitchFamily="18" charset="0"/>
              </a:rPr>
              <a:t> out.</a:t>
            </a:r>
          </a:p>
          <a:p>
            <a:r>
              <a:rPr lang="en-IN" sz="2200" b="1" cap="none" dirty="0">
                <a:solidFill>
                  <a:srgbClr val="0070C0"/>
                </a:solidFill>
                <a:latin typeface="Times New Roman" panose="02020603050405020304" pitchFamily="18" charset="0"/>
                <a:cs typeface="Times New Roman" panose="02020603050405020304" pitchFamily="18" charset="0"/>
              </a:rPr>
              <a:t>Remove the silk cloth.</a:t>
            </a:r>
          </a:p>
          <a:p>
            <a:r>
              <a:rPr lang="en-IN" sz="2200" b="1" cap="none" dirty="0">
                <a:solidFill>
                  <a:srgbClr val="0070C0"/>
                </a:solidFill>
                <a:latin typeface="Times New Roman" panose="02020603050405020304" pitchFamily="18" charset="0"/>
                <a:cs typeface="Times New Roman" panose="02020603050405020304" pitchFamily="18" charset="0"/>
              </a:rPr>
              <a:t>Polished with silk cloth</a:t>
            </a:r>
            <a:r>
              <a:rPr lang="en-IN" sz="2400" cap="none" dirty="0">
                <a:solidFill>
                  <a:schemeClr val="bg1"/>
                </a:solidFill>
                <a:latin typeface="Times New Roman" panose="02020603050405020304" pitchFamily="18" charset="0"/>
                <a:cs typeface="Times New Roman" panose="02020603050405020304" pitchFamily="18" charset="0"/>
              </a:rPr>
              <a:t>.</a:t>
            </a:r>
          </a:p>
        </p:txBody>
      </p:sp>
      <p:sp>
        <p:nvSpPr>
          <p:cNvPr id="6" name="Footer Placeholder 5">
            <a:extLst>
              <a:ext uri="{FF2B5EF4-FFF2-40B4-BE49-F238E27FC236}">
                <a16:creationId xmlns:a16="http://schemas.microsoft.com/office/drawing/2014/main" id="{BF79CB29-D1BD-42F4-8FF0-BA09D387BEC6}"/>
              </a:ext>
            </a:extLst>
          </p:cNvPr>
          <p:cNvSpPr>
            <a:spLocks noGrp="1"/>
          </p:cNvSpPr>
          <p:nvPr>
            <p:ph type="ftr" sz="quarter" idx="11"/>
          </p:nvPr>
        </p:nvSpPr>
        <p:spPr/>
        <p:txBody>
          <a:bodyPr/>
          <a:lstStyle/>
          <a:p>
            <a:r>
              <a:rPr lang="en-IN"/>
              <a:t>Pottali Kalpana</a:t>
            </a:r>
          </a:p>
        </p:txBody>
      </p:sp>
      <p:sp>
        <p:nvSpPr>
          <p:cNvPr id="7" name="Slide Number Placeholder 6">
            <a:extLst>
              <a:ext uri="{FF2B5EF4-FFF2-40B4-BE49-F238E27FC236}">
                <a16:creationId xmlns:a16="http://schemas.microsoft.com/office/drawing/2014/main" id="{BAB8457D-F734-48EB-AD4A-716391D0EA51}"/>
              </a:ext>
            </a:extLst>
          </p:cNvPr>
          <p:cNvSpPr>
            <a:spLocks noGrp="1"/>
          </p:cNvSpPr>
          <p:nvPr>
            <p:ph type="sldNum" sz="quarter" idx="12"/>
          </p:nvPr>
        </p:nvSpPr>
        <p:spPr/>
        <p:txBody>
          <a:bodyPr/>
          <a:lstStyle/>
          <a:p>
            <a:fld id="{A570DE72-5664-454A-8646-44002B425E13}" type="slidenum">
              <a:rPr lang="en-IN" smtClean="0"/>
              <a:t>31</a:t>
            </a:fld>
            <a:endParaRPr lang="en-IN"/>
          </a:p>
        </p:txBody>
      </p:sp>
      <p:pic>
        <p:nvPicPr>
          <p:cNvPr id="4" name="Picture 3">
            <a:extLst>
              <a:ext uri="{FF2B5EF4-FFF2-40B4-BE49-F238E27FC236}">
                <a16:creationId xmlns:a16="http://schemas.microsoft.com/office/drawing/2014/main" id="{AE49DD4E-1B44-4CA9-B27A-502225BEF76A}"/>
              </a:ext>
            </a:extLst>
          </p:cNvPr>
          <p:cNvPicPr/>
          <p:nvPr/>
        </p:nvPicPr>
        <p:blipFill rotWithShape="1">
          <a:blip r:embed="rId2">
            <a:extLst>
              <a:ext uri="{28A0092B-C50C-407E-A947-70E740481C1C}">
                <a14:useLocalDpi xmlns:a14="http://schemas.microsoft.com/office/drawing/2010/main" val="0"/>
              </a:ext>
            </a:extLst>
          </a:blip>
          <a:srcRect l="33426" t="2375" r="41021" b="24150"/>
          <a:stretch/>
        </p:blipFill>
        <p:spPr bwMode="auto">
          <a:xfrm>
            <a:off x="5208641" y="1447803"/>
            <a:ext cx="1887793" cy="170927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53640926-AAD7-44D8-BBD7-CCE9431645EC}">
              <a14:shadowObscured xmlns:a14="http://schemas.microsoft.com/office/drawing/2010/main"/>
            </a:ext>
          </a:extLst>
        </p:spPr>
      </p:pic>
      <p:pic>
        <p:nvPicPr>
          <p:cNvPr id="5" name="Picture 4">
            <a:extLst>
              <a:ext uri="{FF2B5EF4-FFF2-40B4-BE49-F238E27FC236}">
                <a16:creationId xmlns:a16="http://schemas.microsoft.com/office/drawing/2014/main" id="{A2BF773C-CB5E-48D9-9E94-EC8D2DA9DE8E}"/>
              </a:ext>
            </a:extLst>
          </p:cNvPr>
          <p:cNvPicPr/>
          <p:nvPr/>
        </p:nvPicPr>
        <p:blipFill rotWithShape="1">
          <a:blip r:embed="rId2">
            <a:extLst>
              <a:ext uri="{28A0092B-C50C-407E-A947-70E740481C1C}">
                <a14:useLocalDpi xmlns:a14="http://schemas.microsoft.com/office/drawing/2010/main" val="0"/>
              </a:ext>
            </a:extLst>
          </a:blip>
          <a:srcRect l="70378" t="4354" r="3784" b="24386"/>
          <a:stretch/>
        </p:blipFill>
        <p:spPr bwMode="auto">
          <a:xfrm>
            <a:off x="748755" y="3429000"/>
            <a:ext cx="1708971" cy="163542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28032220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E10C0-A21F-487D-A032-DAF888A6F54D}"/>
              </a:ext>
            </a:extLst>
          </p:cNvPr>
          <p:cNvSpPr>
            <a:spLocks noGrp="1"/>
          </p:cNvSpPr>
          <p:nvPr>
            <p:ph type="title"/>
          </p:nvPr>
        </p:nvSpPr>
        <p:spPr>
          <a:xfrm>
            <a:off x="245806" y="365126"/>
            <a:ext cx="7293548" cy="588603"/>
          </a:xfrm>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en-IN" sz="3600" dirty="0">
                <a:latin typeface="Times New Roman" panose="02020603050405020304" pitchFamily="18" charset="0"/>
                <a:cs typeface="Times New Roman" panose="02020603050405020304" pitchFamily="18" charset="0"/>
              </a:rPr>
              <a:t>EXAMINATION OF FINAL PRODUCT</a:t>
            </a:r>
          </a:p>
        </p:txBody>
      </p:sp>
      <p:sp>
        <p:nvSpPr>
          <p:cNvPr id="3" name="Content Placeholder 2">
            <a:extLst>
              <a:ext uri="{FF2B5EF4-FFF2-40B4-BE49-F238E27FC236}">
                <a16:creationId xmlns:a16="http://schemas.microsoft.com/office/drawing/2014/main" id="{5A4A9D1A-6966-44E1-AAC4-06166490BFE1}"/>
              </a:ext>
            </a:extLst>
          </p:cNvPr>
          <p:cNvSpPr>
            <a:spLocks noGrp="1"/>
          </p:cNvSpPr>
          <p:nvPr>
            <p:ph idx="1"/>
          </p:nvPr>
        </p:nvSpPr>
        <p:spPr>
          <a:xfrm>
            <a:off x="2282874" y="3152688"/>
            <a:ext cx="3744300" cy="1909475"/>
          </a:xfrm>
        </p:spPr>
        <p:style>
          <a:lnRef idx="2">
            <a:schemeClr val="accent3">
              <a:shade val="50000"/>
            </a:schemeClr>
          </a:lnRef>
          <a:fillRef idx="1">
            <a:schemeClr val="accent3"/>
          </a:fillRef>
          <a:effectRef idx="0">
            <a:schemeClr val="accent3"/>
          </a:effectRef>
          <a:fontRef idx="minor">
            <a:schemeClr val="lt1"/>
          </a:fontRef>
        </p:style>
        <p:txBody>
          <a:bodyPr/>
          <a:lstStyle/>
          <a:p>
            <a:r>
              <a:rPr lang="en-IN" b="1" dirty="0">
                <a:solidFill>
                  <a:schemeClr val="bg1"/>
                </a:solidFill>
                <a:latin typeface="Times New Roman" panose="02020603050405020304" pitchFamily="18" charset="0"/>
                <a:cs typeface="Times New Roman" panose="02020603050405020304" pitchFamily="18" charset="0"/>
              </a:rPr>
              <a:t>Metallic sound </a:t>
            </a:r>
          </a:p>
          <a:p>
            <a:r>
              <a:rPr lang="en-IN" b="1" dirty="0">
                <a:solidFill>
                  <a:schemeClr val="bg1"/>
                </a:solidFill>
                <a:latin typeface="Times New Roman" panose="02020603050405020304" pitchFamily="18" charset="0"/>
                <a:cs typeface="Times New Roman" panose="02020603050405020304" pitchFamily="18" charset="0"/>
              </a:rPr>
              <a:t>Hard </a:t>
            </a:r>
          </a:p>
          <a:p>
            <a:r>
              <a:rPr lang="en-IN" b="1" dirty="0">
                <a:solidFill>
                  <a:schemeClr val="bg1"/>
                </a:solidFill>
                <a:latin typeface="Times New Roman" panose="02020603050405020304" pitchFamily="18" charset="0"/>
                <a:cs typeface="Times New Roman" panose="02020603050405020304" pitchFamily="18" charset="0"/>
              </a:rPr>
              <a:t>Lustre </a:t>
            </a:r>
          </a:p>
          <a:p>
            <a:r>
              <a:rPr lang="en-IN" b="1" dirty="0">
                <a:solidFill>
                  <a:schemeClr val="bg1"/>
                </a:solidFill>
                <a:latin typeface="Times New Roman" panose="02020603050405020304" pitchFamily="18" charset="0"/>
                <a:cs typeface="Times New Roman" panose="02020603050405020304" pitchFamily="18" charset="0"/>
              </a:rPr>
              <a:t>Colour – Shyama Varna </a:t>
            </a:r>
          </a:p>
          <a:p>
            <a:endParaRPr lang="en-IN"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15BFB12D-E6A9-4A45-8328-101F022500AC}"/>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AEB9FD71-47F9-4D4C-A0AD-3BC99B74124E}"/>
              </a:ext>
            </a:extLst>
          </p:cNvPr>
          <p:cNvSpPr>
            <a:spLocks noGrp="1"/>
          </p:cNvSpPr>
          <p:nvPr>
            <p:ph type="sldNum" sz="quarter" idx="12"/>
          </p:nvPr>
        </p:nvSpPr>
        <p:spPr/>
        <p:txBody>
          <a:bodyPr/>
          <a:lstStyle/>
          <a:p>
            <a:fld id="{A570DE72-5664-454A-8646-44002B425E13}" type="slidenum">
              <a:rPr lang="en-IN" smtClean="0"/>
              <a:t>32</a:t>
            </a:fld>
            <a:endParaRPr lang="en-IN"/>
          </a:p>
        </p:txBody>
      </p:sp>
      <p:pic>
        <p:nvPicPr>
          <p:cNvPr id="13" name="Picture 12">
            <a:extLst>
              <a:ext uri="{FF2B5EF4-FFF2-40B4-BE49-F238E27FC236}">
                <a16:creationId xmlns:a16="http://schemas.microsoft.com/office/drawing/2014/main" id="{05E3347E-598D-4FFA-8F1F-D19063A4DA5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78" b="100000" l="0" r="100000"/>
                    </a14:imgEffect>
                  </a14:imgLayer>
                </a14:imgProps>
              </a:ext>
              <a:ext uri="{28A0092B-C50C-407E-A947-70E740481C1C}">
                <a14:useLocalDpi xmlns:a14="http://schemas.microsoft.com/office/drawing/2010/main" val="0"/>
              </a:ext>
            </a:extLst>
          </a:blip>
          <a:stretch>
            <a:fillRect/>
          </a:stretch>
        </p:blipFill>
        <p:spPr>
          <a:xfrm>
            <a:off x="4434348" y="2707558"/>
            <a:ext cx="3429000" cy="3429000"/>
          </a:xfrm>
          <a:prstGeom prst="rect">
            <a:avLst/>
          </a:prstGeom>
        </p:spPr>
      </p:pic>
    </p:spTree>
    <p:extLst>
      <p:ext uri="{BB962C8B-B14F-4D97-AF65-F5344CB8AC3E}">
        <p14:creationId xmlns:p14="http://schemas.microsoft.com/office/powerpoint/2010/main" val="21969197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6F434-7AF3-44ED-8B22-21F23A96DD8A}"/>
              </a:ext>
            </a:extLst>
          </p:cNvPr>
          <p:cNvSpPr>
            <a:spLocks noGrp="1"/>
          </p:cNvSpPr>
          <p:nvPr>
            <p:ph type="title"/>
          </p:nvPr>
        </p:nvSpPr>
        <p:spPr>
          <a:xfrm>
            <a:off x="108156" y="679579"/>
            <a:ext cx="7413521" cy="700546"/>
          </a:xfrm>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en-US" sz="3200" b="1" cap="none" dirty="0"/>
              <a:t>WHY GANDHAK AS MEDIA FOR PAKA</a:t>
            </a:r>
            <a:endParaRPr lang="en-IN" sz="3200" b="1" cap="none" dirty="0"/>
          </a:p>
        </p:txBody>
      </p:sp>
      <p:sp>
        <p:nvSpPr>
          <p:cNvPr id="3" name="Content Placeholder 2">
            <a:extLst>
              <a:ext uri="{FF2B5EF4-FFF2-40B4-BE49-F238E27FC236}">
                <a16:creationId xmlns:a16="http://schemas.microsoft.com/office/drawing/2014/main" id="{95FA1C24-C2CB-4D94-B7E8-FBAB6AE59200}"/>
              </a:ext>
            </a:extLst>
          </p:cNvPr>
          <p:cNvSpPr>
            <a:spLocks noGrp="1"/>
          </p:cNvSpPr>
          <p:nvPr>
            <p:ph idx="1"/>
          </p:nvPr>
        </p:nvSpPr>
        <p:spPr>
          <a:xfrm>
            <a:off x="108156" y="2595716"/>
            <a:ext cx="8868696" cy="4050890"/>
          </a:xfrm>
        </p:spPr>
        <p:style>
          <a:lnRef idx="2">
            <a:schemeClr val="accent3">
              <a:shade val="50000"/>
            </a:schemeClr>
          </a:lnRef>
          <a:fillRef idx="1">
            <a:schemeClr val="accent3"/>
          </a:fillRef>
          <a:effectRef idx="0">
            <a:schemeClr val="accent3"/>
          </a:effectRef>
          <a:fontRef idx="minor">
            <a:schemeClr val="lt1"/>
          </a:fontRef>
        </p:style>
        <p:txBody>
          <a:bodyPr>
            <a:normAutofit fontScale="92500"/>
          </a:bodyPr>
          <a:lstStyle/>
          <a:p>
            <a:pPr algn="just"/>
            <a:r>
              <a:rPr lang="en-IN" sz="2400" cap="none" dirty="0">
                <a:solidFill>
                  <a:schemeClr val="bg1"/>
                </a:solidFill>
                <a:latin typeface="Times New Roman" panose="02020603050405020304" pitchFamily="18" charset="0"/>
                <a:cs typeface="Times New Roman" panose="02020603050405020304" pitchFamily="18" charset="0"/>
              </a:rPr>
              <a:t>Because </a:t>
            </a:r>
            <a:r>
              <a:rPr lang="en-IN" sz="2400" b="1" cap="none" dirty="0">
                <a:solidFill>
                  <a:srgbClr val="0070C0"/>
                </a:solidFill>
                <a:latin typeface="Times New Roman" panose="02020603050405020304" pitchFamily="18" charset="0"/>
                <a:cs typeface="Times New Roman" panose="02020603050405020304" pitchFamily="18" charset="0"/>
              </a:rPr>
              <a:t>other media </a:t>
            </a:r>
            <a:r>
              <a:rPr lang="en-IN" sz="2400" cap="none" dirty="0">
                <a:solidFill>
                  <a:schemeClr val="bg1"/>
                </a:solidFill>
                <a:latin typeface="Times New Roman" panose="02020603050405020304" pitchFamily="18" charset="0"/>
                <a:cs typeface="Times New Roman" panose="02020603050405020304" pitchFamily="18" charset="0"/>
              </a:rPr>
              <a:t>e.g. </a:t>
            </a:r>
            <a:r>
              <a:rPr lang="en-IN" sz="2400" cap="none" dirty="0" err="1">
                <a:solidFill>
                  <a:schemeClr val="bg1"/>
                </a:solidFill>
                <a:latin typeface="Times New Roman" panose="02020603050405020304" pitchFamily="18" charset="0"/>
                <a:cs typeface="Times New Roman" panose="02020603050405020304" pitchFamily="18" charset="0"/>
              </a:rPr>
              <a:t>Taila</a:t>
            </a:r>
            <a:r>
              <a:rPr lang="en-IN" sz="2400" cap="none" dirty="0">
                <a:solidFill>
                  <a:schemeClr val="bg1"/>
                </a:solidFill>
                <a:latin typeface="Times New Roman" panose="02020603050405020304" pitchFamily="18" charset="0"/>
                <a:cs typeface="Times New Roman" panose="02020603050405020304" pitchFamily="18" charset="0"/>
              </a:rPr>
              <a:t>, </a:t>
            </a:r>
            <a:r>
              <a:rPr lang="en-IN" sz="2400" cap="none" dirty="0" err="1">
                <a:solidFill>
                  <a:schemeClr val="bg1"/>
                </a:solidFill>
                <a:latin typeface="Times New Roman" panose="02020603050405020304" pitchFamily="18" charset="0"/>
                <a:cs typeface="Times New Roman" panose="02020603050405020304" pitchFamily="18" charset="0"/>
              </a:rPr>
              <a:t>kwath</a:t>
            </a:r>
            <a:r>
              <a:rPr lang="en-IN" sz="2400" cap="none" dirty="0">
                <a:solidFill>
                  <a:schemeClr val="bg1"/>
                </a:solidFill>
                <a:latin typeface="Times New Roman" panose="02020603050405020304" pitchFamily="18" charset="0"/>
                <a:cs typeface="Times New Roman" panose="02020603050405020304" pitchFamily="18" charset="0"/>
              </a:rPr>
              <a:t>, relatively </a:t>
            </a:r>
            <a:r>
              <a:rPr lang="en-IN" sz="2400" b="1" cap="none" dirty="0">
                <a:solidFill>
                  <a:srgbClr val="0070C0"/>
                </a:solidFill>
                <a:latin typeface="Times New Roman" panose="02020603050405020304" pitchFamily="18" charset="0"/>
                <a:cs typeface="Times New Roman" panose="02020603050405020304" pitchFamily="18" charset="0"/>
              </a:rPr>
              <a:t>evaporates fast.</a:t>
            </a:r>
          </a:p>
          <a:p>
            <a:pPr algn="just"/>
            <a:r>
              <a:rPr lang="en-IN" sz="2400" dirty="0">
                <a:solidFill>
                  <a:schemeClr val="bg1"/>
                </a:solidFill>
                <a:latin typeface="Times New Roman" panose="02020603050405020304" pitchFamily="18" charset="0"/>
                <a:cs typeface="Times New Roman" panose="02020603050405020304" pitchFamily="18" charset="0"/>
              </a:rPr>
              <a:t>Other liquid media = </a:t>
            </a:r>
            <a:r>
              <a:rPr lang="en-IN" sz="2400" b="1" dirty="0">
                <a:solidFill>
                  <a:srgbClr val="0070C0"/>
                </a:solidFill>
                <a:latin typeface="Times New Roman" panose="02020603050405020304" pitchFamily="18" charset="0"/>
                <a:cs typeface="Times New Roman" panose="02020603050405020304" pitchFamily="18" charset="0"/>
              </a:rPr>
              <a:t>temp</a:t>
            </a:r>
            <a:r>
              <a:rPr lang="en-IN" sz="2400" dirty="0">
                <a:solidFill>
                  <a:schemeClr val="bg1"/>
                </a:solidFill>
                <a:latin typeface="Times New Roman" panose="02020603050405020304" pitchFamily="18" charset="0"/>
                <a:cs typeface="Times New Roman" panose="02020603050405020304" pitchFamily="18" charset="0"/>
              </a:rPr>
              <a:t> 90-100</a:t>
            </a:r>
            <a:r>
              <a:rPr lang="en-IN" sz="2400" baseline="30000" dirty="0">
                <a:solidFill>
                  <a:schemeClr val="bg1"/>
                </a:solidFill>
                <a:latin typeface="Times New Roman" panose="02020603050405020304" pitchFamily="18" charset="0"/>
                <a:cs typeface="Times New Roman" panose="02020603050405020304" pitchFamily="18" charset="0"/>
              </a:rPr>
              <a:t>0</a:t>
            </a:r>
            <a:r>
              <a:rPr lang="en-IN" sz="2400" dirty="0">
                <a:solidFill>
                  <a:schemeClr val="bg1"/>
                </a:solidFill>
                <a:latin typeface="Times New Roman" panose="02020603050405020304" pitchFamily="18" charset="0"/>
                <a:cs typeface="Times New Roman" panose="02020603050405020304" pitchFamily="18" charset="0"/>
              </a:rPr>
              <a:t>C</a:t>
            </a:r>
            <a:r>
              <a:rPr lang="en-IN" sz="2400" cap="none" dirty="0">
                <a:solidFill>
                  <a:schemeClr val="bg1"/>
                </a:solidFill>
                <a:latin typeface="Times New Roman" panose="02020603050405020304" pitchFamily="18" charset="0"/>
                <a:cs typeface="Times New Roman" panose="02020603050405020304" pitchFamily="18" charset="0"/>
              </a:rPr>
              <a:t> (</a:t>
            </a:r>
            <a:r>
              <a:rPr lang="en-IN" sz="2400" b="1" cap="none" dirty="0">
                <a:solidFill>
                  <a:srgbClr val="0070C0"/>
                </a:solidFill>
                <a:latin typeface="Times New Roman" panose="02020603050405020304" pitchFamily="18" charset="0"/>
                <a:cs typeface="Times New Roman" panose="02020603050405020304" pitchFamily="18" charset="0"/>
              </a:rPr>
              <a:t>Not Sufficient </a:t>
            </a:r>
            <a:r>
              <a:rPr lang="en-IN" sz="2400" cap="none" dirty="0">
                <a:solidFill>
                  <a:schemeClr val="bg1"/>
                </a:solidFill>
                <a:latin typeface="Times New Roman" panose="02020603050405020304" pitchFamily="18" charset="0"/>
                <a:cs typeface="Times New Roman" panose="02020603050405020304" pitchFamily="18" charset="0"/>
              </a:rPr>
              <a:t>/ </a:t>
            </a:r>
            <a:r>
              <a:rPr lang="en-IN" sz="2400" cap="none" dirty="0" err="1">
                <a:solidFill>
                  <a:schemeClr val="bg1"/>
                </a:solidFill>
                <a:latin typeface="Times New Roman" panose="02020603050405020304" pitchFamily="18" charset="0"/>
                <a:cs typeface="Times New Roman" panose="02020603050405020304" pitchFamily="18" charset="0"/>
              </a:rPr>
              <a:t>Upto</a:t>
            </a:r>
            <a:r>
              <a:rPr lang="en-IN" sz="2400" cap="none" dirty="0">
                <a:solidFill>
                  <a:schemeClr val="bg1"/>
                </a:solidFill>
                <a:latin typeface="Times New Roman" panose="02020603050405020304" pitchFamily="18" charset="0"/>
                <a:cs typeface="Times New Roman" panose="02020603050405020304" pitchFamily="18" charset="0"/>
              </a:rPr>
              <a:t> 250</a:t>
            </a:r>
            <a:r>
              <a:rPr lang="en-IN" sz="2400" cap="none" baseline="30000" dirty="0">
                <a:solidFill>
                  <a:schemeClr val="bg1"/>
                </a:solidFill>
                <a:latin typeface="Times New Roman" panose="02020603050405020304" pitchFamily="18" charset="0"/>
                <a:cs typeface="Times New Roman" panose="02020603050405020304" pitchFamily="18" charset="0"/>
              </a:rPr>
              <a:t>0 </a:t>
            </a:r>
            <a:r>
              <a:rPr lang="en-IN" sz="2400" cap="none" dirty="0">
                <a:solidFill>
                  <a:schemeClr val="bg1"/>
                </a:solidFill>
                <a:latin typeface="Times New Roman" panose="02020603050405020304" pitchFamily="18" charset="0"/>
                <a:cs typeface="Times New Roman" panose="02020603050405020304" pitchFamily="18" charset="0"/>
              </a:rPr>
              <a:t>C)</a:t>
            </a:r>
          </a:p>
          <a:p>
            <a:pPr algn="just"/>
            <a:r>
              <a:rPr lang="en-US" sz="2400" b="1" dirty="0">
                <a:solidFill>
                  <a:srgbClr val="0070C0"/>
                </a:solidFill>
                <a:latin typeface="Times New Roman" panose="02020603050405020304" pitchFamily="18" charset="0"/>
                <a:cs typeface="Times New Roman" panose="02020603050405020304" pitchFamily="18" charset="0"/>
              </a:rPr>
              <a:t>I</a:t>
            </a:r>
            <a:r>
              <a:rPr lang="en-IN" sz="2400" b="1" dirty="0" err="1">
                <a:solidFill>
                  <a:srgbClr val="0070C0"/>
                </a:solidFill>
                <a:latin typeface="Times New Roman" panose="02020603050405020304" pitchFamily="18" charset="0"/>
                <a:cs typeface="Times New Roman" panose="02020603050405020304" pitchFamily="18" charset="0"/>
              </a:rPr>
              <a:t>mpure</a:t>
            </a:r>
            <a:r>
              <a:rPr lang="en-IN" sz="2400" b="1" dirty="0">
                <a:solidFill>
                  <a:srgbClr val="0070C0"/>
                </a:solidFill>
                <a:latin typeface="Times New Roman" panose="02020603050405020304" pitchFamily="18" charset="0"/>
                <a:cs typeface="Times New Roman" panose="02020603050405020304" pitchFamily="18" charset="0"/>
              </a:rPr>
              <a:t> </a:t>
            </a:r>
            <a:r>
              <a:rPr lang="en-IN" sz="2400" b="1" dirty="0" err="1">
                <a:solidFill>
                  <a:srgbClr val="0070C0"/>
                </a:solidFill>
                <a:latin typeface="Times New Roman" panose="02020603050405020304" pitchFamily="18" charset="0"/>
                <a:cs typeface="Times New Roman" panose="02020603050405020304" pitchFamily="18" charset="0"/>
              </a:rPr>
              <a:t>Gandhak</a:t>
            </a:r>
            <a:r>
              <a:rPr lang="en-IN" sz="2400" b="1" dirty="0">
                <a:solidFill>
                  <a:srgbClr val="0070C0"/>
                </a:solidFill>
                <a:latin typeface="Times New Roman" panose="02020603050405020304" pitchFamily="18" charset="0"/>
                <a:cs typeface="Times New Roman" panose="02020603050405020304" pitchFamily="18" charset="0"/>
              </a:rPr>
              <a:t> (outside) </a:t>
            </a:r>
            <a:r>
              <a:rPr lang="en-IN" sz="2400" dirty="0">
                <a:solidFill>
                  <a:schemeClr val="bg1"/>
                </a:solidFill>
                <a:latin typeface="Times New Roman" panose="02020603050405020304" pitchFamily="18" charset="0"/>
                <a:cs typeface="Times New Roman" panose="02020603050405020304" pitchFamily="18" charset="0"/>
              </a:rPr>
              <a:t>= More Melting Point &amp; less sensitive to fire</a:t>
            </a:r>
          </a:p>
          <a:p>
            <a:pPr algn="just"/>
            <a:r>
              <a:rPr lang="en-US" sz="2400" b="1" cap="none" dirty="0">
                <a:solidFill>
                  <a:srgbClr val="0070C0"/>
                </a:solidFill>
                <a:latin typeface="Times New Roman" panose="02020603050405020304" pitchFamily="18" charset="0"/>
                <a:cs typeface="Times New Roman" panose="02020603050405020304" pitchFamily="18" charset="0"/>
              </a:rPr>
              <a:t>Pure </a:t>
            </a:r>
            <a:r>
              <a:rPr lang="en-US" sz="2400" b="1" cap="none" dirty="0" err="1">
                <a:solidFill>
                  <a:srgbClr val="0070C0"/>
                </a:solidFill>
                <a:latin typeface="Times New Roman" panose="02020603050405020304" pitchFamily="18" charset="0"/>
                <a:cs typeface="Times New Roman" panose="02020603050405020304" pitchFamily="18" charset="0"/>
              </a:rPr>
              <a:t>Gandhak</a:t>
            </a:r>
            <a:r>
              <a:rPr lang="en-US" sz="2400" b="1" cap="none" dirty="0">
                <a:solidFill>
                  <a:srgbClr val="0070C0"/>
                </a:solidFill>
                <a:latin typeface="Times New Roman" panose="02020603050405020304" pitchFamily="18" charset="0"/>
                <a:cs typeface="Times New Roman" panose="02020603050405020304" pitchFamily="18" charset="0"/>
              </a:rPr>
              <a:t> (inside) </a:t>
            </a:r>
            <a:r>
              <a:rPr lang="en-US" sz="2400" cap="none" dirty="0">
                <a:solidFill>
                  <a:schemeClr val="bg1"/>
                </a:solidFill>
                <a:latin typeface="Times New Roman" panose="02020603050405020304" pitchFamily="18" charset="0"/>
                <a:cs typeface="Times New Roman" panose="02020603050405020304" pitchFamily="18" charset="0"/>
              </a:rPr>
              <a:t>= Keeps </a:t>
            </a:r>
            <a:r>
              <a:rPr lang="en-US" sz="2400" cap="none" dirty="0" err="1">
                <a:solidFill>
                  <a:schemeClr val="bg1"/>
                </a:solidFill>
                <a:latin typeface="Times New Roman" panose="02020603050405020304" pitchFamily="18" charset="0"/>
                <a:cs typeface="Times New Roman" panose="02020603050405020304" pitchFamily="18" charset="0"/>
              </a:rPr>
              <a:t>parad</a:t>
            </a:r>
            <a:r>
              <a:rPr lang="en-US" sz="2400" cap="none" dirty="0">
                <a:solidFill>
                  <a:schemeClr val="bg1"/>
                </a:solidFill>
                <a:latin typeface="Times New Roman" panose="02020603050405020304" pitchFamily="18" charset="0"/>
                <a:cs typeface="Times New Roman" panose="02020603050405020304" pitchFamily="18" charset="0"/>
              </a:rPr>
              <a:t> intact inside </a:t>
            </a:r>
            <a:r>
              <a:rPr lang="en-US" sz="2400" cap="none" dirty="0" err="1">
                <a:solidFill>
                  <a:schemeClr val="bg1"/>
                </a:solidFill>
                <a:latin typeface="Times New Roman" panose="02020603050405020304" pitchFamily="18" charset="0"/>
                <a:cs typeface="Times New Roman" panose="02020603050405020304" pitchFamily="18" charset="0"/>
              </a:rPr>
              <a:t>Potali</a:t>
            </a:r>
            <a:endParaRPr lang="en-IN" sz="2400" cap="none" dirty="0">
              <a:solidFill>
                <a:schemeClr val="bg1"/>
              </a:solidFill>
              <a:latin typeface="Times New Roman" panose="02020603050405020304" pitchFamily="18" charset="0"/>
              <a:cs typeface="Times New Roman" panose="02020603050405020304" pitchFamily="18" charset="0"/>
            </a:endParaRPr>
          </a:p>
          <a:p>
            <a:pPr algn="just"/>
            <a:r>
              <a:rPr lang="en-IN" sz="2400" b="1" cap="none" dirty="0" err="1">
                <a:solidFill>
                  <a:srgbClr val="0070C0"/>
                </a:solidFill>
                <a:latin typeface="Times New Roman" panose="02020603050405020304" pitchFamily="18" charset="0"/>
                <a:cs typeface="Times New Roman" panose="02020603050405020304" pitchFamily="18" charset="0"/>
              </a:rPr>
              <a:t>Gandhak</a:t>
            </a:r>
            <a:r>
              <a:rPr lang="en-IN" sz="2400" b="1" cap="none" dirty="0">
                <a:solidFill>
                  <a:srgbClr val="0070C0"/>
                </a:solidFill>
                <a:latin typeface="Times New Roman" panose="02020603050405020304" pitchFamily="18" charset="0"/>
                <a:cs typeface="Times New Roman" panose="02020603050405020304" pitchFamily="18" charset="0"/>
              </a:rPr>
              <a:t> forms protective coat</a:t>
            </a:r>
            <a:r>
              <a:rPr lang="en-IN" sz="2400" cap="none" dirty="0">
                <a:solidFill>
                  <a:schemeClr val="bg1"/>
                </a:solidFill>
                <a:latin typeface="Times New Roman" panose="02020603050405020304" pitchFamily="18" charset="0"/>
                <a:cs typeface="Times New Roman" panose="02020603050405020304" pitchFamily="18" charset="0"/>
              </a:rPr>
              <a:t> on ingredients and </a:t>
            </a:r>
            <a:r>
              <a:rPr lang="en-IN" sz="2400" b="1" cap="none" dirty="0">
                <a:solidFill>
                  <a:srgbClr val="0070C0"/>
                </a:solidFill>
                <a:latin typeface="Times New Roman" panose="02020603050405020304" pitchFamily="18" charset="0"/>
                <a:cs typeface="Times New Roman" panose="02020603050405020304" pitchFamily="18" charset="0"/>
              </a:rPr>
              <a:t>protects it from atmospheric attack </a:t>
            </a:r>
            <a:r>
              <a:rPr lang="en-IN" sz="2400" cap="none" dirty="0">
                <a:solidFill>
                  <a:schemeClr val="bg1"/>
                </a:solidFill>
                <a:latin typeface="Times New Roman" panose="02020603050405020304" pitchFamily="18" charset="0"/>
                <a:cs typeface="Times New Roman" panose="02020603050405020304" pitchFamily="18" charset="0"/>
              </a:rPr>
              <a:t>thus </a:t>
            </a:r>
            <a:r>
              <a:rPr lang="en-IN" sz="2400" b="1" cap="none" dirty="0">
                <a:solidFill>
                  <a:srgbClr val="0070C0"/>
                </a:solidFill>
                <a:latin typeface="Times New Roman" panose="02020603050405020304" pitchFamily="18" charset="0"/>
                <a:cs typeface="Times New Roman" panose="02020603050405020304" pitchFamily="18" charset="0"/>
              </a:rPr>
              <a:t>preserving properties </a:t>
            </a:r>
            <a:r>
              <a:rPr lang="en-IN" sz="2400" cap="none" dirty="0">
                <a:solidFill>
                  <a:schemeClr val="bg1"/>
                </a:solidFill>
                <a:latin typeface="Times New Roman" panose="02020603050405020304" pitchFamily="18" charset="0"/>
                <a:cs typeface="Times New Roman" panose="02020603050405020304" pitchFamily="18" charset="0"/>
              </a:rPr>
              <a:t>of a drug for a long time.</a:t>
            </a:r>
          </a:p>
          <a:p>
            <a:pPr algn="just"/>
            <a:r>
              <a:rPr lang="en-IN" sz="2400" cap="none" dirty="0" err="1">
                <a:solidFill>
                  <a:schemeClr val="bg1"/>
                </a:solidFill>
                <a:latin typeface="Times New Roman" panose="02020603050405020304" pitchFamily="18" charset="0"/>
                <a:cs typeface="Times New Roman" panose="02020603050405020304" pitchFamily="18" charset="0"/>
              </a:rPr>
              <a:t>Gandhak</a:t>
            </a:r>
            <a:r>
              <a:rPr lang="en-US" sz="2400" cap="none" dirty="0">
                <a:solidFill>
                  <a:schemeClr val="bg1"/>
                </a:solidFill>
                <a:latin typeface="Times New Roman" panose="02020603050405020304" pitchFamily="18" charset="0"/>
                <a:cs typeface="Times New Roman" panose="02020603050405020304" pitchFamily="18" charset="0"/>
              </a:rPr>
              <a:t> has been mentioned as the </a:t>
            </a:r>
            <a:r>
              <a:rPr lang="en-US" sz="2400" b="1" cap="none" dirty="0">
                <a:solidFill>
                  <a:srgbClr val="0070C0"/>
                </a:solidFill>
                <a:latin typeface="Times New Roman" panose="02020603050405020304" pitchFamily="18" charset="0"/>
                <a:cs typeface="Times New Roman" panose="02020603050405020304" pitchFamily="18" charset="0"/>
              </a:rPr>
              <a:t>reducer of the toxic effects</a:t>
            </a:r>
            <a:r>
              <a:rPr lang="en-US" sz="2400" cap="none" dirty="0">
                <a:solidFill>
                  <a:schemeClr val="bg1"/>
                </a:solidFill>
                <a:latin typeface="Times New Roman" panose="02020603050405020304" pitchFamily="18" charset="0"/>
                <a:cs typeface="Times New Roman" panose="02020603050405020304" pitchFamily="18" charset="0"/>
              </a:rPr>
              <a:t> of </a:t>
            </a:r>
            <a:r>
              <a:rPr lang="en-US" sz="2400" b="1" cap="none" dirty="0">
                <a:solidFill>
                  <a:srgbClr val="0070C0"/>
                </a:solidFill>
                <a:latin typeface="Times New Roman" panose="02020603050405020304" pitchFamily="18" charset="0"/>
                <a:cs typeface="Times New Roman" panose="02020603050405020304" pitchFamily="18" charset="0"/>
              </a:rPr>
              <a:t>mercury</a:t>
            </a:r>
            <a:r>
              <a:rPr lang="en-US" sz="2400" cap="none" dirty="0">
                <a:solidFill>
                  <a:schemeClr val="bg1"/>
                </a:solidFill>
                <a:latin typeface="Times New Roman" panose="02020603050405020304" pitchFamily="18" charset="0"/>
                <a:cs typeface="Times New Roman" panose="02020603050405020304" pitchFamily="18" charset="0"/>
              </a:rPr>
              <a:t> and </a:t>
            </a:r>
            <a:r>
              <a:rPr lang="en-US" sz="2400" b="1" cap="none" dirty="0">
                <a:solidFill>
                  <a:srgbClr val="0070C0"/>
                </a:solidFill>
                <a:latin typeface="Times New Roman" panose="02020603050405020304" pitchFamily="18" charset="0"/>
                <a:cs typeface="Times New Roman" panose="02020603050405020304" pitchFamily="18" charset="0"/>
              </a:rPr>
              <a:t>useful for </a:t>
            </a:r>
            <a:r>
              <a:rPr lang="en-US" sz="2400" b="1" cap="none" dirty="0" err="1">
                <a:solidFill>
                  <a:srgbClr val="0070C0"/>
                </a:solidFill>
                <a:latin typeface="Times New Roman" panose="02020603050405020304" pitchFamily="18" charset="0"/>
                <a:cs typeface="Times New Roman" panose="02020603050405020304" pitchFamily="18" charset="0"/>
              </a:rPr>
              <a:t>Moorchana</a:t>
            </a:r>
            <a:r>
              <a:rPr lang="en-US" sz="2400" b="1" cap="none" dirty="0">
                <a:solidFill>
                  <a:srgbClr val="0070C0"/>
                </a:solidFill>
                <a:latin typeface="Times New Roman" panose="02020603050405020304" pitchFamily="18" charset="0"/>
                <a:cs typeface="Times New Roman" panose="02020603050405020304" pitchFamily="18" charset="0"/>
              </a:rPr>
              <a:t> of </a:t>
            </a:r>
            <a:r>
              <a:rPr lang="en-US" sz="2400" b="1" cap="none" dirty="0" err="1">
                <a:solidFill>
                  <a:srgbClr val="0070C0"/>
                </a:solidFill>
                <a:latin typeface="Times New Roman" panose="02020603050405020304" pitchFamily="18" charset="0"/>
                <a:cs typeface="Times New Roman" panose="02020603050405020304" pitchFamily="18" charset="0"/>
              </a:rPr>
              <a:t>parada</a:t>
            </a:r>
            <a:r>
              <a:rPr lang="en-US" sz="2400" b="1" cap="none" dirty="0">
                <a:solidFill>
                  <a:srgbClr val="0070C0"/>
                </a:solidFill>
                <a:latin typeface="Times New Roman" panose="02020603050405020304" pitchFamily="18" charset="0"/>
                <a:cs typeface="Times New Roman" panose="02020603050405020304" pitchFamily="18" charset="0"/>
              </a:rPr>
              <a:t>.</a:t>
            </a:r>
            <a:r>
              <a:rPr lang="en-IN" sz="2400" b="1" cap="none" dirty="0">
                <a:solidFill>
                  <a:srgbClr val="0070C0"/>
                </a:solidFill>
                <a:latin typeface="Times New Roman" panose="02020603050405020304" pitchFamily="18" charset="0"/>
                <a:cs typeface="Times New Roman" panose="02020603050405020304" pitchFamily="18" charset="0"/>
              </a:rPr>
              <a:t> </a:t>
            </a:r>
          </a:p>
          <a:p>
            <a:pPr algn="just"/>
            <a:r>
              <a:rPr lang="en-IN" sz="2400" cap="none" dirty="0" err="1">
                <a:solidFill>
                  <a:schemeClr val="bg1"/>
                </a:solidFill>
                <a:latin typeface="Times New Roman" panose="02020603050405020304" pitchFamily="18" charset="0"/>
                <a:cs typeface="Times New Roman" panose="02020603050405020304" pitchFamily="18" charset="0"/>
              </a:rPr>
              <a:t>Gandhak</a:t>
            </a:r>
            <a:r>
              <a:rPr lang="en-IN" sz="2400" cap="none" dirty="0">
                <a:solidFill>
                  <a:schemeClr val="bg1"/>
                </a:solidFill>
                <a:latin typeface="Times New Roman" panose="02020603050405020304" pitchFamily="18" charset="0"/>
                <a:cs typeface="Times New Roman" panose="02020603050405020304" pitchFamily="18" charset="0"/>
              </a:rPr>
              <a:t> </a:t>
            </a:r>
            <a:r>
              <a:rPr lang="en-IN" sz="2400" b="1" cap="none" dirty="0">
                <a:solidFill>
                  <a:srgbClr val="0070C0"/>
                </a:solidFill>
                <a:latin typeface="Times New Roman" panose="02020603050405020304" pitchFamily="18" charset="0"/>
                <a:cs typeface="Times New Roman" panose="02020603050405020304" pitchFamily="18" charset="0"/>
              </a:rPr>
              <a:t>enhances drug properties </a:t>
            </a:r>
            <a:r>
              <a:rPr lang="en-IN" sz="2400" cap="none" dirty="0">
                <a:solidFill>
                  <a:schemeClr val="bg1"/>
                </a:solidFill>
                <a:latin typeface="Times New Roman" panose="02020603050405020304" pitchFamily="18" charset="0"/>
                <a:cs typeface="Times New Roman" panose="02020603050405020304" pitchFamily="18" charset="0"/>
              </a:rPr>
              <a:t>in </a:t>
            </a:r>
            <a:r>
              <a:rPr lang="en-IN" sz="2400" cap="none" dirty="0" err="1">
                <a:solidFill>
                  <a:schemeClr val="bg1"/>
                </a:solidFill>
                <a:latin typeface="Times New Roman" panose="02020603050405020304" pitchFamily="18" charset="0"/>
                <a:cs typeface="Times New Roman" panose="02020603050405020304" pitchFamily="18" charset="0"/>
              </a:rPr>
              <a:t>kalpas</a:t>
            </a:r>
            <a:r>
              <a:rPr lang="en-IN" sz="2400" cap="none" dirty="0">
                <a:solidFill>
                  <a:schemeClr val="bg1"/>
                </a:solidFill>
                <a:latin typeface="Times New Roman" panose="02020603050405020304" pitchFamily="18" charset="0"/>
                <a:cs typeface="Times New Roman" panose="02020603050405020304" pitchFamily="18" charset="0"/>
              </a:rPr>
              <a:t>.</a:t>
            </a:r>
          </a:p>
        </p:txBody>
      </p:sp>
      <p:sp>
        <p:nvSpPr>
          <p:cNvPr id="4" name="Footer Placeholder 3">
            <a:extLst>
              <a:ext uri="{FF2B5EF4-FFF2-40B4-BE49-F238E27FC236}">
                <a16:creationId xmlns:a16="http://schemas.microsoft.com/office/drawing/2014/main" id="{7B587E27-9E3C-4E39-8872-6C17E57EAD8F}"/>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8DF82C08-8C8B-4AC2-AA70-DCAE764DF49B}"/>
              </a:ext>
            </a:extLst>
          </p:cNvPr>
          <p:cNvSpPr>
            <a:spLocks noGrp="1"/>
          </p:cNvSpPr>
          <p:nvPr>
            <p:ph type="sldNum" sz="quarter" idx="12"/>
          </p:nvPr>
        </p:nvSpPr>
        <p:spPr/>
        <p:txBody>
          <a:bodyPr/>
          <a:lstStyle/>
          <a:p>
            <a:fld id="{A570DE72-5664-454A-8646-44002B425E13}" type="slidenum">
              <a:rPr lang="en-IN" smtClean="0"/>
              <a:t>33</a:t>
            </a:fld>
            <a:endParaRPr lang="en-IN"/>
          </a:p>
        </p:txBody>
      </p:sp>
    </p:spTree>
    <p:extLst>
      <p:ext uri="{BB962C8B-B14F-4D97-AF65-F5344CB8AC3E}">
        <p14:creationId xmlns:p14="http://schemas.microsoft.com/office/powerpoint/2010/main" val="9666685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E9E62-0FE5-4162-8A44-A94002223B6D}"/>
              </a:ext>
            </a:extLst>
          </p:cNvPr>
          <p:cNvSpPr>
            <a:spLocks noGrp="1"/>
          </p:cNvSpPr>
          <p:nvPr>
            <p:ph type="title"/>
          </p:nvPr>
        </p:nvSpPr>
        <p:spPr>
          <a:xfrm>
            <a:off x="514350" y="581359"/>
            <a:ext cx="2828617" cy="637841"/>
          </a:xfrm>
        </p:spPr>
        <p:style>
          <a:lnRef idx="2">
            <a:schemeClr val="accent2">
              <a:shade val="50000"/>
            </a:schemeClr>
          </a:lnRef>
          <a:fillRef idx="1">
            <a:schemeClr val="accent2"/>
          </a:fillRef>
          <a:effectRef idx="0">
            <a:schemeClr val="accent2"/>
          </a:effectRef>
          <a:fontRef idx="minor">
            <a:schemeClr val="lt1"/>
          </a:fontRef>
        </p:style>
        <p:txBody>
          <a:bodyPr/>
          <a:lstStyle/>
          <a:p>
            <a:r>
              <a:rPr lang="en-IN" b="1" baseline="30000" dirty="0">
                <a:latin typeface="Times New Roman" panose="02020603050405020304" pitchFamily="18" charset="0"/>
                <a:cs typeface="Times New Roman" panose="02020603050405020304" pitchFamily="18" charset="0"/>
              </a:rPr>
              <a:t>PRECAUTIONS </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287FAFD-7B8B-4A22-B770-C263615CA144}"/>
              </a:ext>
            </a:extLst>
          </p:cNvPr>
          <p:cNvSpPr>
            <a:spLocks noGrp="1"/>
          </p:cNvSpPr>
          <p:nvPr>
            <p:ph idx="1"/>
          </p:nvPr>
        </p:nvSpPr>
        <p:spPr>
          <a:xfrm>
            <a:off x="291474" y="3028335"/>
            <a:ext cx="8606720" cy="3706762"/>
          </a:xfrm>
        </p:spPr>
        <p:style>
          <a:lnRef idx="2">
            <a:schemeClr val="accent3">
              <a:shade val="50000"/>
            </a:schemeClr>
          </a:lnRef>
          <a:fillRef idx="1">
            <a:schemeClr val="accent3"/>
          </a:fillRef>
          <a:effectRef idx="0">
            <a:schemeClr val="accent3"/>
          </a:effectRef>
          <a:fontRef idx="minor">
            <a:schemeClr val="lt1"/>
          </a:fontRef>
        </p:style>
        <p:txBody>
          <a:bodyPr>
            <a:normAutofit fontScale="92500" lnSpcReduction="10000"/>
          </a:bodyPr>
          <a:lstStyle/>
          <a:p>
            <a:r>
              <a:rPr lang="en-IN" sz="2400" cap="none" dirty="0">
                <a:solidFill>
                  <a:schemeClr val="bg1"/>
                </a:solidFill>
                <a:latin typeface="Times New Roman" panose="02020603050405020304" pitchFamily="18" charset="0"/>
                <a:cs typeface="Times New Roman" panose="02020603050405020304" pitchFamily="18" charset="0"/>
              </a:rPr>
              <a:t> Use</a:t>
            </a:r>
            <a:r>
              <a:rPr lang="en-IN" sz="2400" b="1" cap="none" dirty="0">
                <a:solidFill>
                  <a:schemeClr val="bg1"/>
                </a:solidFill>
                <a:latin typeface="Times New Roman" panose="02020603050405020304" pitchFamily="18" charset="0"/>
                <a:cs typeface="Times New Roman" panose="02020603050405020304" pitchFamily="18" charset="0"/>
              </a:rPr>
              <a:t> Enamel Vessel </a:t>
            </a:r>
            <a:r>
              <a:rPr lang="en-IN" sz="2400" cap="none" dirty="0">
                <a:solidFill>
                  <a:schemeClr val="bg1"/>
                </a:solidFill>
                <a:latin typeface="Times New Roman" panose="02020603050405020304" pitchFamily="18" charset="0"/>
                <a:cs typeface="Times New Roman" panose="02020603050405020304" pitchFamily="18" charset="0"/>
              </a:rPr>
              <a:t>or</a:t>
            </a:r>
            <a:r>
              <a:rPr lang="en-IN" sz="2400" b="1" cap="none" dirty="0">
                <a:solidFill>
                  <a:schemeClr val="bg1"/>
                </a:solidFill>
                <a:latin typeface="Times New Roman" panose="02020603050405020304" pitchFamily="18" charset="0"/>
                <a:cs typeface="Times New Roman" panose="02020603050405020304" pitchFamily="18" charset="0"/>
              </a:rPr>
              <a:t> Iron Vessel </a:t>
            </a:r>
            <a:r>
              <a:rPr lang="en-IN" sz="2400" cap="none" dirty="0">
                <a:solidFill>
                  <a:schemeClr val="bg1"/>
                </a:solidFill>
                <a:latin typeface="Times New Roman" panose="02020603050405020304" pitchFamily="18" charset="0"/>
                <a:cs typeface="Times New Roman" panose="02020603050405020304" pitchFamily="18" charset="0"/>
              </a:rPr>
              <a:t>(ref. </a:t>
            </a:r>
            <a:r>
              <a:rPr lang="en-IN" sz="2400" i="1" cap="none" dirty="0" err="1">
                <a:solidFill>
                  <a:schemeClr val="bg1"/>
                </a:solidFill>
                <a:latin typeface="Times New Roman" panose="02020603050405020304" pitchFamily="18" charset="0"/>
                <a:cs typeface="Times New Roman" panose="02020603050405020304" pitchFamily="18" charset="0"/>
              </a:rPr>
              <a:t>Yogaratnakara</a:t>
            </a:r>
            <a:r>
              <a:rPr lang="en-IN" sz="2400" cap="none" dirty="0">
                <a:solidFill>
                  <a:schemeClr val="bg1"/>
                </a:solidFill>
                <a:latin typeface="Times New Roman" panose="02020603050405020304" pitchFamily="18" charset="0"/>
                <a:cs typeface="Times New Roman" panose="02020603050405020304" pitchFamily="18" charset="0"/>
              </a:rPr>
              <a:t>)</a:t>
            </a:r>
          </a:p>
          <a:p>
            <a:r>
              <a:rPr lang="en-US" sz="2400" b="1" dirty="0">
                <a:solidFill>
                  <a:srgbClr val="0070C0"/>
                </a:solidFill>
                <a:latin typeface="Times New Roman" panose="02020603050405020304" pitchFamily="18" charset="0"/>
                <a:cs typeface="Times New Roman" panose="02020603050405020304" pitchFamily="18" charset="0"/>
              </a:rPr>
              <a:t>S</a:t>
            </a:r>
            <a:r>
              <a:rPr lang="en-IN" sz="2400" b="1" dirty="0">
                <a:solidFill>
                  <a:srgbClr val="0070C0"/>
                </a:solidFill>
                <a:latin typeface="Times New Roman" panose="02020603050405020304" pitchFamily="18" charset="0"/>
                <a:cs typeface="Times New Roman" panose="02020603050405020304" pitchFamily="18" charset="0"/>
              </a:rPr>
              <a:t>hade dry </a:t>
            </a:r>
            <a:r>
              <a:rPr lang="en-IN" sz="2400" dirty="0" err="1">
                <a:solidFill>
                  <a:schemeClr val="bg1"/>
                </a:solidFill>
                <a:latin typeface="Times New Roman" panose="02020603050405020304" pitchFamily="18" charset="0"/>
                <a:cs typeface="Times New Roman" panose="02020603050405020304" pitchFamily="18" charset="0"/>
              </a:rPr>
              <a:t>pottali</a:t>
            </a:r>
            <a:r>
              <a:rPr lang="en-IN" sz="2400" dirty="0">
                <a:solidFill>
                  <a:schemeClr val="bg1"/>
                </a:solidFill>
                <a:latin typeface="Times New Roman" panose="02020603050405020304" pitchFamily="18" charset="0"/>
                <a:cs typeface="Times New Roman" panose="02020603050405020304" pitchFamily="18" charset="0"/>
              </a:rPr>
              <a:t> to avoid </a:t>
            </a:r>
            <a:r>
              <a:rPr lang="en-IN" sz="2400" b="1" dirty="0" err="1">
                <a:solidFill>
                  <a:srgbClr val="0070C0"/>
                </a:solidFill>
                <a:latin typeface="Times New Roman" panose="02020603050405020304" pitchFamily="18" charset="0"/>
                <a:cs typeface="Times New Roman" panose="02020603050405020304" pitchFamily="18" charset="0"/>
              </a:rPr>
              <a:t>evoparation</a:t>
            </a:r>
            <a:r>
              <a:rPr lang="en-IN" sz="2400" b="1" dirty="0">
                <a:solidFill>
                  <a:srgbClr val="0070C0"/>
                </a:solidFill>
                <a:latin typeface="Times New Roman" panose="02020603050405020304" pitchFamily="18" charset="0"/>
                <a:cs typeface="Times New Roman" panose="02020603050405020304" pitchFamily="18" charset="0"/>
              </a:rPr>
              <a:t> of Mercury</a:t>
            </a:r>
            <a:r>
              <a:rPr lang="en-IN" sz="2400" dirty="0">
                <a:solidFill>
                  <a:schemeClr val="bg1"/>
                </a:solidFill>
                <a:latin typeface="Times New Roman" panose="02020603050405020304" pitchFamily="18" charset="0"/>
                <a:cs typeface="Times New Roman" panose="02020603050405020304" pitchFamily="18" charset="0"/>
              </a:rPr>
              <a:t>.</a:t>
            </a:r>
          </a:p>
          <a:p>
            <a:r>
              <a:rPr lang="en-US" sz="2400" cap="none" dirty="0">
                <a:solidFill>
                  <a:schemeClr val="bg1"/>
                </a:solidFill>
                <a:latin typeface="Times New Roman" panose="02020603050405020304" pitchFamily="18" charset="0"/>
                <a:cs typeface="Times New Roman" panose="02020603050405020304" pitchFamily="18" charset="0"/>
              </a:rPr>
              <a:t>D</a:t>
            </a:r>
            <a:r>
              <a:rPr lang="en-IN" sz="2400" cap="none" dirty="0" err="1">
                <a:solidFill>
                  <a:schemeClr val="bg1"/>
                </a:solidFill>
                <a:latin typeface="Times New Roman" panose="02020603050405020304" pitchFamily="18" charset="0"/>
                <a:cs typeface="Times New Roman" panose="02020603050405020304" pitchFamily="18" charset="0"/>
              </a:rPr>
              <a:t>ry</a:t>
            </a:r>
            <a:r>
              <a:rPr lang="en-IN" sz="2400" cap="none" dirty="0">
                <a:solidFill>
                  <a:schemeClr val="bg1"/>
                </a:solidFill>
                <a:latin typeface="Times New Roman" panose="02020603050405020304" pitchFamily="18" charset="0"/>
                <a:cs typeface="Times New Roman" panose="02020603050405020304" pitchFamily="18" charset="0"/>
              </a:rPr>
              <a:t> it for </a:t>
            </a:r>
            <a:r>
              <a:rPr lang="en-IN" sz="2400" b="1" cap="none" dirty="0" err="1">
                <a:solidFill>
                  <a:srgbClr val="0070C0"/>
                </a:solidFill>
                <a:latin typeface="Times New Roman" panose="02020603050405020304" pitchFamily="18" charset="0"/>
                <a:cs typeface="Times New Roman" panose="02020603050405020304" pitchFamily="18" charset="0"/>
              </a:rPr>
              <a:t>atleast</a:t>
            </a:r>
            <a:r>
              <a:rPr lang="en-IN" sz="2400" b="1" cap="none" dirty="0">
                <a:solidFill>
                  <a:srgbClr val="0070C0"/>
                </a:solidFill>
                <a:latin typeface="Times New Roman" panose="02020603050405020304" pitchFamily="18" charset="0"/>
                <a:cs typeface="Times New Roman" panose="02020603050405020304" pitchFamily="18" charset="0"/>
              </a:rPr>
              <a:t> 1 week </a:t>
            </a:r>
            <a:r>
              <a:rPr lang="en-IN" sz="2400" cap="none" dirty="0">
                <a:solidFill>
                  <a:schemeClr val="bg1"/>
                </a:solidFill>
                <a:latin typeface="Times New Roman" panose="02020603050405020304" pitchFamily="18" charset="0"/>
                <a:cs typeface="Times New Roman" panose="02020603050405020304" pitchFamily="18" charset="0"/>
              </a:rPr>
              <a:t>to </a:t>
            </a:r>
            <a:r>
              <a:rPr lang="en-IN" sz="2400" b="1" cap="none" dirty="0">
                <a:solidFill>
                  <a:srgbClr val="0070C0"/>
                </a:solidFill>
                <a:latin typeface="Times New Roman" panose="02020603050405020304" pitchFamily="18" charset="0"/>
                <a:cs typeface="Times New Roman" panose="02020603050405020304" pitchFamily="18" charset="0"/>
              </a:rPr>
              <a:t>avoid bubbles during </a:t>
            </a:r>
            <a:r>
              <a:rPr lang="en-IN" sz="2400" b="1" cap="none" dirty="0" err="1">
                <a:solidFill>
                  <a:srgbClr val="0070C0"/>
                </a:solidFill>
                <a:latin typeface="Times New Roman" panose="02020603050405020304" pitchFamily="18" charset="0"/>
                <a:cs typeface="Times New Roman" panose="02020603050405020304" pitchFamily="18" charset="0"/>
              </a:rPr>
              <a:t>paka</a:t>
            </a:r>
            <a:r>
              <a:rPr lang="en-IN" sz="2400" cap="none" dirty="0">
                <a:solidFill>
                  <a:schemeClr val="bg1"/>
                </a:solidFill>
                <a:latin typeface="Times New Roman" panose="02020603050405020304" pitchFamily="18" charset="0"/>
                <a:cs typeface="Times New Roman" panose="02020603050405020304" pitchFamily="18" charset="0"/>
              </a:rPr>
              <a:t>.</a:t>
            </a:r>
          </a:p>
          <a:p>
            <a:r>
              <a:rPr lang="en-IN" sz="2400" cap="none" dirty="0">
                <a:solidFill>
                  <a:schemeClr val="bg1"/>
                </a:solidFill>
                <a:latin typeface="Times New Roman" panose="02020603050405020304" pitchFamily="18" charset="0"/>
                <a:cs typeface="Times New Roman" panose="02020603050405020304" pitchFamily="18" charset="0"/>
              </a:rPr>
              <a:t>Care should be taken in giving heat</a:t>
            </a:r>
          </a:p>
          <a:p>
            <a:r>
              <a:rPr lang="en-IN" sz="2400" cap="none" dirty="0">
                <a:solidFill>
                  <a:schemeClr val="bg1"/>
                </a:solidFill>
                <a:latin typeface="Times New Roman" panose="02020603050405020304" pitchFamily="18" charset="0"/>
                <a:cs typeface="Times New Roman" panose="02020603050405020304" pitchFamily="18" charset="0"/>
              </a:rPr>
              <a:t>Regarding time for </a:t>
            </a:r>
            <a:r>
              <a:rPr lang="en-IN" sz="2400" i="1" cap="none" dirty="0" err="1">
                <a:solidFill>
                  <a:schemeClr val="bg1"/>
                </a:solidFill>
                <a:latin typeface="Times New Roman" panose="02020603050405020304" pitchFamily="18" charset="0"/>
                <a:cs typeface="Times New Roman" panose="02020603050405020304" pitchFamily="18" charset="0"/>
              </a:rPr>
              <a:t>Pottali</a:t>
            </a:r>
            <a:r>
              <a:rPr lang="en-IN" sz="2400" i="1" cap="none" dirty="0">
                <a:solidFill>
                  <a:schemeClr val="bg1"/>
                </a:solidFill>
                <a:latin typeface="Times New Roman" panose="02020603050405020304" pitchFamily="18" charset="0"/>
                <a:cs typeface="Times New Roman" panose="02020603050405020304" pitchFamily="18" charset="0"/>
              </a:rPr>
              <a:t> </a:t>
            </a:r>
            <a:r>
              <a:rPr lang="en-IN" sz="2400" i="1" cap="none" dirty="0" err="1">
                <a:solidFill>
                  <a:schemeClr val="bg1"/>
                </a:solidFill>
                <a:latin typeface="Times New Roman" panose="02020603050405020304" pitchFamily="18" charset="0"/>
                <a:cs typeface="Times New Roman" panose="02020603050405020304" pitchFamily="18" charset="0"/>
              </a:rPr>
              <a:t>paka</a:t>
            </a:r>
            <a:r>
              <a:rPr lang="en-IN" sz="2400" i="1" cap="none" dirty="0">
                <a:solidFill>
                  <a:schemeClr val="bg1"/>
                </a:solidFill>
                <a:latin typeface="Times New Roman" panose="02020603050405020304" pitchFamily="18" charset="0"/>
                <a:cs typeface="Times New Roman" panose="02020603050405020304" pitchFamily="18" charset="0"/>
              </a:rPr>
              <a:t>.</a:t>
            </a:r>
            <a:endParaRPr lang="en-IN" sz="2400" cap="none" dirty="0">
              <a:solidFill>
                <a:schemeClr val="bg1"/>
              </a:solidFill>
              <a:latin typeface="Times New Roman" panose="02020603050405020304" pitchFamily="18" charset="0"/>
              <a:cs typeface="Times New Roman" panose="02020603050405020304" pitchFamily="18" charset="0"/>
            </a:endParaRPr>
          </a:p>
          <a:p>
            <a:r>
              <a:rPr lang="en-IN" sz="2400" cap="none" dirty="0">
                <a:solidFill>
                  <a:schemeClr val="bg1"/>
                </a:solidFill>
                <a:latin typeface="Times New Roman" panose="02020603050405020304" pitchFamily="18" charset="0"/>
                <a:cs typeface="Times New Roman" panose="02020603050405020304" pitchFamily="18" charset="0"/>
              </a:rPr>
              <a:t>The exact time period was not mentioned in the texts</a:t>
            </a:r>
            <a:r>
              <a:rPr lang="en-IN" sz="2400" dirty="0">
                <a:solidFill>
                  <a:schemeClr val="bg1"/>
                </a:solidFill>
                <a:latin typeface="Times New Roman" panose="02020603050405020304" pitchFamily="18" charset="0"/>
                <a:cs typeface="Times New Roman" panose="02020603050405020304" pitchFamily="18" charset="0"/>
              </a:rPr>
              <a:t> but avg. time for </a:t>
            </a:r>
            <a:r>
              <a:rPr lang="en-IN" sz="2400" dirty="0" err="1">
                <a:solidFill>
                  <a:schemeClr val="bg1"/>
                </a:solidFill>
                <a:latin typeface="Times New Roman" panose="02020603050405020304" pitchFamily="18" charset="0"/>
                <a:cs typeface="Times New Roman" panose="02020603050405020304" pitchFamily="18" charset="0"/>
              </a:rPr>
              <a:t>paka</a:t>
            </a:r>
            <a:r>
              <a:rPr lang="en-IN" sz="2400" dirty="0">
                <a:solidFill>
                  <a:schemeClr val="bg1"/>
                </a:solidFill>
                <a:latin typeface="Times New Roman" panose="02020603050405020304" pitchFamily="18" charset="0"/>
                <a:cs typeface="Times New Roman" panose="02020603050405020304" pitchFamily="18" charset="0"/>
              </a:rPr>
              <a:t> is 2.5 to 4.5 Hours.</a:t>
            </a:r>
          </a:p>
          <a:p>
            <a:pPr marL="0" indent="0">
              <a:buNone/>
            </a:pPr>
            <a:r>
              <a:rPr lang="en-IN" sz="2400" cap="none" dirty="0">
                <a:solidFill>
                  <a:schemeClr val="bg1"/>
                </a:solidFill>
                <a:latin typeface="Times New Roman" panose="02020603050405020304" pitchFamily="18" charset="0"/>
                <a:cs typeface="Times New Roman" panose="02020603050405020304" pitchFamily="18" charset="0"/>
              </a:rPr>
              <a:t>				</a:t>
            </a:r>
            <a:r>
              <a:rPr lang="en-IN" sz="2400" dirty="0" err="1">
                <a:solidFill>
                  <a:schemeClr val="bg1"/>
                </a:solidFill>
                <a:latin typeface="Times New Roman" panose="02020603050405020304" pitchFamily="18" charset="0"/>
                <a:cs typeface="Times New Roman" panose="02020603050405020304" pitchFamily="18" charset="0"/>
              </a:rPr>
              <a:t>P</a:t>
            </a:r>
            <a:r>
              <a:rPr lang="en-IN" sz="2400" cap="none" dirty="0" err="1">
                <a:solidFill>
                  <a:schemeClr val="bg1"/>
                </a:solidFill>
                <a:latin typeface="Times New Roman" panose="02020603050405020304" pitchFamily="18" charset="0"/>
                <a:cs typeface="Times New Roman" panose="02020603050405020304" pitchFamily="18" charset="0"/>
              </a:rPr>
              <a:t>raval</a:t>
            </a:r>
            <a:r>
              <a:rPr lang="en-IN" sz="2400" cap="none" dirty="0">
                <a:solidFill>
                  <a:schemeClr val="bg1"/>
                </a:solidFill>
                <a:latin typeface="Times New Roman" panose="02020603050405020304" pitchFamily="18" charset="0"/>
                <a:cs typeface="Times New Roman" panose="02020603050405020304" pitchFamily="18" charset="0"/>
              </a:rPr>
              <a:t> </a:t>
            </a:r>
            <a:r>
              <a:rPr lang="en-IN" sz="2400" cap="none" dirty="0" err="1">
                <a:solidFill>
                  <a:schemeClr val="bg1"/>
                </a:solidFill>
                <a:latin typeface="Times New Roman" panose="02020603050405020304" pitchFamily="18" charset="0"/>
                <a:cs typeface="Times New Roman" panose="02020603050405020304" pitchFamily="18" charset="0"/>
              </a:rPr>
              <a:t>garbha</a:t>
            </a:r>
            <a:r>
              <a:rPr lang="en-IN" sz="2400" cap="none" dirty="0">
                <a:solidFill>
                  <a:schemeClr val="bg1"/>
                </a:solidFill>
                <a:latin typeface="Times New Roman" panose="02020603050405020304" pitchFamily="18" charset="0"/>
                <a:cs typeface="Times New Roman" panose="02020603050405020304" pitchFamily="18" charset="0"/>
              </a:rPr>
              <a:t> </a:t>
            </a:r>
            <a:r>
              <a:rPr lang="en-IN" sz="2400" cap="none" dirty="0" err="1">
                <a:solidFill>
                  <a:schemeClr val="bg1"/>
                </a:solidFill>
                <a:latin typeface="Times New Roman" panose="02020603050405020304" pitchFamily="18" charset="0"/>
                <a:cs typeface="Times New Roman" panose="02020603050405020304" pitchFamily="18" charset="0"/>
              </a:rPr>
              <a:t>pottali</a:t>
            </a:r>
            <a:r>
              <a:rPr lang="en-IN" sz="2400" cap="none" dirty="0">
                <a:solidFill>
                  <a:schemeClr val="bg1"/>
                </a:solidFill>
                <a:latin typeface="Times New Roman" panose="02020603050405020304" pitchFamily="18" charset="0"/>
                <a:cs typeface="Times New Roman" panose="02020603050405020304" pitchFamily="18" charset="0"/>
              </a:rPr>
              <a:t> = less time</a:t>
            </a:r>
          </a:p>
          <a:p>
            <a:pPr marL="0" indent="0">
              <a:buNone/>
            </a:pPr>
            <a:r>
              <a:rPr lang="en-IN" sz="2400" cap="none" dirty="0">
                <a:solidFill>
                  <a:schemeClr val="bg1"/>
                </a:solidFill>
                <a:latin typeface="Times New Roman" panose="02020603050405020304" pitchFamily="18" charset="0"/>
                <a:cs typeface="Times New Roman" panose="02020603050405020304" pitchFamily="18" charset="0"/>
              </a:rPr>
              <a:t>				</a:t>
            </a:r>
            <a:r>
              <a:rPr lang="en-IN" sz="2400" dirty="0" err="1">
                <a:solidFill>
                  <a:schemeClr val="bg1"/>
                </a:solidFill>
                <a:latin typeface="Times New Roman" panose="02020603050405020304" pitchFamily="18" charset="0"/>
                <a:cs typeface="Times New Roman" panose="02020603050405020304" pitchFamily="18" charset="0"/>
              </a:rPr>
              <a:t>T</a:t>
            </a:r>
            <a:r>
              <a:rPr lang="en-IN" sz="2400" cap="none" dirty="0" err="1">
                <a:solidFill>
                  <a:schemeClr val="bg1"/>
                </a:solidFill>
                <a:latin typeface="Times New Roman" panose="02020603050405020304" pitchFamily="18" charset="0"/>
                <a:cs typeface="Times New Roman" panose="02020603050405020304" pitchFamily="18" charset="0"/>
              </a:rPr>
              <a:t>amra</a:t>
            </a:r>
            <a:r>
              <a:rPr lang="en-IN" sz="2400" cap="none" dirty="0">
                <a:solidFill>
                  <a:schemeClr val="bg1"/>
                </a:solidFill>
                <a:latin typeface="Times New Roman" panose="02020603050405020304" pitchFamily="18" charset="0"/>
                <a:cs typeface="Times New Roman" panose="02020603050405020304" pitchFamily="18" charset="0"/>
              </a:rPr>
              <a:t> </a:t>
            </a:r>
            <a:r>
              <a:rPr lang="en-IN" sz="2400" cap="none" dirty="0" err="1">
                <a:solidFill>
                  <a:schemeClr val="bg1"/>
                </a:solidFill>
                <a:latin typeface="Times New Roman" panose="02020603050405020304" pitchFamily="18" charset="0"/>
                <a:cs typeface="Times New Roman" panose="02020603050405020304" pitchFamily="18" charset="0"/>
              </a:rPr>
              <a:t>garbh</a:t>
            </a:r>
            <a:r>
              <a:rPr lang="en-IN" sz="2400" cap="none" dirty="0">
                <a:solidFill>
                  <a:schemeClr val="bg1"/>
                </a:solidFill>
                <a:latin typeface="Times New Roman" panose="02020603050405020304" pitchFamily="18" charset="0"/>
                <a:cs typeface="Times New Roman" panose="02020603050405020304" pitchFamily="18" charset="0"/>
              </a:rPr>
              <a:t> </a:t>
            </a:r>
            <a:r>
              <a:rPr lang="en-IN" sz="2400" cap="none" dirty="0" err="1">
                <a:solidFill>
                  <a:schemeClr val="bg1"/>
                </a:solidFill>
                <a:latin typeface="Times New Roman" panose="02020603050405020304" pitchFamily="18" charset="0"/>
                <a:cs typeface="Times New Roman" panose="02020603050405020304" pitchFamily="18" charset="0"/>
              </a:rPr>
              <a:t>pottali</a:t>
            </a:r>
            <a:r>
              <a:rPr lang="en-IN" sz="2400" cap="none" dirty="0">
                <a:solidFill>
                  <a:schemeClr val="bg1"/>
                </a:solidFill>
                <a:latin typeface="Times New Roman" panose="02020603050405020304" pitchFamily="18" charset="0"/>
                <a:cs typeface="Times New Roman" panose="02020603050405020304" pitchFamily="18" charset="0"/>
              </a:rPr>
              <a:t> = more time </a:t>
            </a:r>
          </a:p>
        </p:txBody>
      </p:sp>
      <p:sp>
        <p:nvSpPr>
          <p:cNvPr id="4" name="Footer Placeholder 3">
            <a:extLst>
              <a:ext uri="{FF2B5EF4-FFF2-40B4-BE49-F238E27FC236}">
                <a16:creationId xmlns:a16="http://schemas.microsoft.com/office/drawing/2014/main" id="{DD1D3C44-A150-40C7-AC37-48102DA359E2}"/>
              </a:ext>
            </a:extLst>
          </p:cNvPr>
          <p:cNvSpPr>
            <a:spLocks noGrp="1"/>
          </p:cNvSpPr>
          <p:nvPr>
            <p:ph type="ftr" sz="quarter" idx="11"/>
          </p:nvPr>
        </p:nvSpPr>
        <p:spPr/>
        <p:txBody>
          <a:bodyPr/>
          <a:lstStyle/>
          <a:p>
            <a:r>
              <a:rPr lang="en-IN"/>
              <a:t>Pottali Kalpana</a:t>
            </a:r>
          </a:p>
        </p:txBody>
      </p:sp>
      <p:sp>
        <p:nvSpPr>
          <p:cNvPr id="6" name="Slide Number Placeholder 5">
            <a:extLst>
              <a:ext uri="{FF2B5EF4-FFF2-40B4-BE49-F238E27FC236}">
                <a16:creationId xmlns:a16="http://schemas.microsoft.com/office/drawing/2014/main" id="{E974EC2E-D4D6-448D-8459-0444F05329B8}"/>
              </a:ext>
            </a:extLst>
          </p:cNvPr>
          <p:cNvSpPr>
            <a:spLocks noGrp="1"/>
          </p:cNvSpPr>
          <p:nvPr>
            <p:ph type="sldNum" sz="quarter" idx="12"/>
          </p:nvPr>
        </p:nvSpPr>
        <p:spPr/>
        <p:txBody>
          <a:bodyPr/>
          <a:lstStyle/>
          <a:p>
            <a:fld id="{A570DE72-5664-454A-8646-44002B425E13}" type="slidenum">
              <a:rPr lang="en-IN" smtClean="0"/>
              <a:t>34</a:t>
            </a:fld>
            <a:endParaRPr lang="en-IN"/>
          </a:p>
        </p:txBody>
      </p:sp>
      <p:pic>
        <p:nvPicPr>
          <p:cNvPr id="5" name="Picture 4">
            <a:extLst>
              <a:ext uri="{FF2B5EF4-FFF2-40B4-BE49-F238E27FC236}">
                <a16:creationId xmlns:a16="http://schemas.microsoft.com/office/drawing/2014/main" id="{CDC90CBF-C4D7-4043-8160-751964114C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8207" y="612398"/>
            <a:ext cx="2160024" cy="2168699"/>
          </a:xfrm>
          <a:prstGeom prst="rect">
            <a:avLst/>
          </a:prstGeom>
        </p:spPr>
      </p:pic>
    </p:spTree>
    <p:extLst>
      <p:ext uri="{BB962C8B-B14F-4D97-AF65-F5344CB8AC3E}">
        <p14:creationId xmlns:p14="http://schemas.microsoft.com/office/powerpoint/2010/main" val="24395164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1DC57-FBB1-4043-926A-1B45B3CEEAAF}"/>
              </a:ext>
            </a:extLst>
          </p:cNvPr>
          <p:cNvSpPr>
            <a:spLocks noGrp="1"/>
          </p:cNvSpPr>
          <p:nvPr>
            <p:ph type="title"/>
          </p:nvPr>
        </p:nvSpPr>
        <p:spPr>
          <a:xfrm>
            <a:off x="412955" y="365127"/>
            <a:ext cx="7128387" cy="716422"/>
          </a:xfrm>
        </p:spPr>
        <p:style>
          <a:lnRef idx="2">
            <a:schemeClr val="accent2">
              <a:shade val="50000"/>
            </a:schemeClr>
          </a:lnRef>
          <a:fillRef idx="1">
            <a:schemeClr val="accent2"/>
          </a:fillRef>
          <a:effectRef idx="0">
            <a:schemeClr val="accent2"/>
          </a:effectRef>
          <a:fontRef idx="minor">
            <a:schemeClr val="lt1"/>
          </a:fontRef>
        </p:style>
        <p:txBody>
          <a:bodyPr>
            <a:noAutofit/>
          </a:bodyPr>
          <a:lstStyle/>
          <a:p>
            <a:r>
              <a:rPr lang="en-IN" sz="2000" b="1" dirty="0">
                <a:latin typeface="Times New Roman" panose="02020603050405020304" pitchFamily="18" charset="0"/>
                <a:cs typeface="Times New Roman" panose="02020603050405020304" pitchFamily="18" charset="0"/>
              </a:rPr>
              <a:t>POTTALI KALPA PREPARED THROUGH GANDHAKA DRAVA PAKA METHOD</a:t>
            </a:r>
            <a:endParaRPr lang="en-IN" sz="2000" dirty="0"/>
          </a:p>
        </p:txBody>
      </p:sp>
      <p:sp>
        <p:nvSpPr>
          <p:cNvPr id="3" name="Content Placeholder 2">
            <a:extLst>
              <a:ext uri="{FF2B5EF4-FFF2-40B4-BE49-F238E27FC236}">
                <a16:creationId xmlns:a16="http://schemas.microsoft.com/office/drawing/2014/main" id="{B98D9F4E-38EC-4331-B5A0-AFD12285EDA6}"/>
              </a:ext>
            </a:extLst>
          </p:cNvPr>
          <p:cNvSpPr>
            <a:spLocks noGrp="1"/>
          </p:cNvSpPr>
          <p:nvPr>
            <p:ph idx="1"/>
          </p:nvPr>
        </p:nvSpPr>
        <p:spPr>
          <a:xfrm>
            <a:off x="304799" y="1710814"/>
            <a:ext cx="7659329" cy="4709652"/>
          </a:xfrm>
        </p:spPr>
        <p:style>
          <a:lnRef idx="2">
            <a:schemeClr val="accent3">
              <a:shade val="50000"/>
            </a:schemeClr>
          </a:lnRef>
          <a:fillRef idx="1">
            <a:schemeClr val="accent3"/>
          </a:fillRef>
          <a:effectRef idx="0">
            <a:schemeClr val="accent3"/>
          </a:effectRef>
          <a:fontRef idx="minor">
            <a:schemeClr val="lt1"/>
          </a:fontRef>
        </p:style>
        <p:txBody>
          <a:bodyPr>
            <a:normAutofit fontScale="77500" lnSpcReduction="20000"/>
          </a:bodyPr>
          <a:lstStyle/>
          <a:p>
            <a:pPr indent="0">
              <a:lnSpc>
                <a:spcPct val="120000"/>
              </a:lnSpc>
              <a:spcBef>
                <a:spcPts val="0"/>
              </a:spcBef>
              <a:buNone/>
            </a:pPr>
            <a:r>
              <a:rPr lang="en-IN" sz="1900" b="1" cap="none" dirty="0">
                <a:solidFill>
                  <a:srgbClr val="FF0000"/>
                </a:solidFill>
                <a:latin typeface="Times New Roman" panose="02020603050405020304" pitchFamily="18" charset="0"/>
                <a:cs typeface="Times New Roman" panose="02020603050405020304" pitchFamily="18" charset="0"/>
              </a:rPr>
              <a:t>S. No. 	</a:t>
            </a:r>
            <a:r>
              <a:rPr lang="en-IN" sz="1900" b="1" cap="none" dirty="0" err="1">
                <a:solidFill>
                  <a:srgbClr val="FF0000"/>
                </a:solidFill>
                <a:latin typeface="Times New Roman" panose="02020603050405020304" pitchFamily="18" charset="0"/>
                <a:cs typeface="Times New Roman" panose="02020603050405020304" pitchFamily="18" charset="0"/>
              </a:rPr>
              <a:t>Pottali</a:t>
            </a:r>
            <a:r>
              <a:rPr lang="en-IN" sz="1900" b="1" cap="none" dirty="0">
                <a:solidFill>
                  <a:srgbClr val="FF0000"/>
                </a:solidFill>
                <a:latin typeface="Times New Roman" panose="02020603050405020304" pitchFamily="18" charset="0"/>
                <a:cs typeface="Times New Roman" panose="02020603050405020304" pitchFamily="18" charset="0"/>
              </a:rPr>
              <a:t> </a:t>
            </a:r>
            <a:r>
              <a:rPr lang="en-IN" sz="1900" b="1" cap="none" dirty="0" err="1">
                <a:solidFill>
                  <a:srgbClr val="FF0000"/>
                </a:solidFill>
                <a:latin typeface="Times New Roman" panose="02020603050405020304" pitchFamily="18" charset="0"/>
                <a:cs typeface="Times New Roman" panose="02020603050405020304" pitchFamily="18" charset="0"/>
              </a:rPr>
              <a:t>Kalpa</a:t>
            </a:r>
            <a:r>
              <a:rPr lang="en-IN" sz="1900" b="1" cap="none" dirty="0">
                <a:solidFill>
                  <a:srgbClr val="FF0000"/>
                </a:solidFill>
                <a:latin typeface="Times New Roman" panose="02020603050405020304" pitchFamily="18" charset="0"/>
                <a:cs typeface="Times New Roman" panose="02020603050405020304" pitchFamily="18" charset="0"/>
              </a:rPr>
              <a:t> 				Reference 				Period </a:t>
            </a:r>
            <a:endParaRPr lang="en-IN" sz="1600" b="1" cap="none" dirty="0">
              <a:solidFill>
                <a:srgbClr val="FF0000"/>
              </a:solidFill>
              <a:latin typeface="Times New Roman" panose="02020603050405020304" pitchFamily="18" charset="0"/>
              <a:cs typeface="Times New Roman" panose="02020603050405020304" pitchFamily="18" charset="0"/>
            </a:endParaRPr>
          </a:p>
          <a:p>
            <a:pPr indent="0">
              <a:lnSpc>
                <a:spcPct val="120000"/>
              </a:lnSpc>
              <a:spcBef>
                <a:spcPts val="0"/>
              </a:spcBef>
              <a:buNone/>
            </a:pPr>
            <a:r>
              <a:rPr lang="en-IN" sz="1600" cap="none" dirty="0">
                <a:latin typeface="Times New Roman" panose="02020603050405020304" pitchFamily="18" charset="0"/>
                <a:cs typeface="Times New Roman" panose="02020603050405020304" pitchFamily="18" charset="0"/>
              </a:rPr>
              <a:t>	</a:t>
            </a:r>
          </a:p>
          <a:p>
            <a:pPr indent="0">
              <a:lnSpc>
                <a:spcPct val="120000"/>
              </a:lnSpc>
              <a:spcBef>
                <a:spcPts val="0"/>
              </a:spcBef>
              <a:buNone/>
            </a:pPr>
            <a:r>
              <a:rPr lang="en-IN" sz="1600" cap="none" dirty="0">
                <a:latin typeface="Times New Roman" panose="02020603050405020304" pitchFamily="18" charset="0"/>
                <a:cs typeface="Times New Roman" panose="02020603050405020304" pitchFamily="18" charset="0"/>
              </a:rPr>
              <a:t>1. </a:t>
            </a:r>
            <a:r>
              <a:rPr lang="fi-FI" sz="1600" cap="none" dirty="0">
                <a:latin typeface="Times New Roman" panose="02020603050405020304" pitchFamily="18" charset="0"/>
                <a:cs typeface="Times New Roman" panose="02020603050405020304" pitchFamily="18" charset="0"/>
              </a:rPr>
              <a:t>	</a:t>
            </a:r>
            <a:r>
              <a:rPr lang="fi-FI" sz="2100" cap="none" dirty="0">
                <a:solidFill>
                  <a:schemeClr val="bg1"/>
                </a:solidFill>
                <a:latin typeface="Times New Roman" panose="02020603050405020304" pitchFamily="18" charset="0"/>
                <a:cs typeface="Times New Roman" panose="02020603050405020304" pitchFamily="18" charset="0"/>
              </a:rPr>
              <a:t>Vajra Pottali 				Rasa Prakaasa Sudhaakara 	13 Th Cent. 	</a:t>
            </a:r>
          </a:p>
          <a:p>
            <a:pPr indent="0">
              <a:lnSpc>
                <a:spcPct val="120000"/>
              </a:lnSpc>
              <a:spcBef>
                <a:spcPts val="0"/>
              </a:spcBef>
              <a:buNone/>
            </a:pPr>
            <a:r>
              <a:rPr lang="en-IN" sz="2100" cap="none" dirty="0">
                <a:solidFill>
                  <a:schemeClr val="bg1"/>
                </a:solidFill>
                <a:latin typeface="Times New Roman" panose="02020603050405020304" pitchFamily="18" charset="0"/>
                <a:cs typeface="Times New Roman" panose="02020603050405020304" pitchFamily="18" charset="0"/>
              </a:rPr>
              <a:t>2		Hiranyagarbha </a:t>
            </a:r>
            <a:r>
              <a:rPr lang="en-IN" sz="2100" cap="none" dirty="0" err="1">
                <a:solidFill>
                  <a:schemeClr val="bg1"/>
                </a:solidFill>
                <a:latin typeface="Times New Roman" panose="02020603050405020304" pitchFamily="18" charset="0"/>
                <a:cs typeface="Times New Roman" panose="02020603050405020304" pitchFamily="18" charset="0"/>
              </a:rPr>
              <a:t>Pottali</a:t>
            </a:r>
            <a:r>
              <a:rPr lang="en-IN" sz="2100" cap="none" dirty="0">
                <a:solidFill>
                  <a:schemeClr val="bg1"/>
                </a:solidFill>
                <a:latin typeface="Times New Roman" panose="02020603050405020304" pitchFamily="18" charset="0"/>
                <a:cs typeface="Times New Roman" panose="02020603050405020304" pitchFamily="18" charset="0"/>
              </a:rPr>
              <a:t> 		</a:t>
            </a:r>
            <a:r>
              <a:rPr lang="en-IN" sz="2100" cap="none" dirty="0" err="1">
                <a:solidFill>
                  <a:schemeClr val="bg1"/>
                </a:solidFill>
                <a:latin typeface="Times New Roman" panose="02020603050405020304" pitchFamily="18" charset="0"/>
                <a:cs typeface="Times New Roman" panose="02020603050405020304" pitchFamily="18" charset="0"/>
              </a:rPr>
              <a:t>Rasendra</a:t>
            </a:r>
            <a:r>
              <a:rPr lang="en-IN" sz="2100" cap="none" dirty="0">
                <a:solidFill>
                  <a:schemeClr val="bg1"/>
                </a:solidFill>
                <a:latin typeface="Times New Roman" panose="02020603050405020304" pitchFamily="18" charset="0"/>
                <a:cs typeface="Times New Roman" panose="02020603050405020304" pitchFamily="18" charset="0"/>
              </a:rPr>
              <a:t> Chintamani 		16 Th Cent. 	</a:t>
            </a:r>
          </a:p>
          <a:p>
            <a:pPr indent="0">
              <a:lnSpc>
                <a:spcPct val="120000"/>
              </a:lnSpc>
              <a:spcBef>
                <a:spcPts val="0"/>
              </a:spcBef>
              <a:buNone/>
            </a:pPr>
            <a:r>
              <a:rPr lang="en-IN" sz="2100" cap="none" dirty="0">
                <a:solidFill>
                  <a:schemeClr val="bg1"/>
                </a:solidFill>
                <a:latin typeface="Times New Roman" panose="02020603050405020304" pitchFamily="18" charset="0"/>
                <a:cs typeface="Times New Roman" panose="02020603050405020304" pitchFamily="18" charset="0"/>
              </a:rPr>
              <a:t>3.	</a:t>
            </a:r>
            <a:r>
              <a:rPr lang="en-IN" sz="2100" cap="none" dirty="0" err="1">
                <a:solidFill>
                  <a:schemeClr val="bg1"/>
                </a:solidFill>
                <a:latin typeface="Times New Roman" panose="02020603050405020304" pitchFamily="18" charset="0"/>
                <a:cs typeface="Times New Roman" panose="02020603050405020304" pitchFamily="18" charset="0"/>
              </a:rPr>
              <a:t>Hemagarbha</a:t>
            </a:r>
            <a:r>
              <a:rPr lang="en-IN" sz="2100" cap="none" dirty="0">
                <a:solidFill>
                  <a:schemeClr val="bg1"/>
                </a:solidFill>
                <a:latin typeface="Times New Roman" panose="02020603050405020304" pitchFamily="18" charset="0"/>
                <a:cs typeface="Times New Roman" panose="02020603050405020304" pitchFamily="18" charset="0"/>
              </a:rPr>
              <a:t> – 4 			Yoga </a:t>
            </a:r>
            <a:r>
              <a:rPr lang="en-IN" sz="2100" cap="none" dirty="0" err="1">
                <a:solidFill>
                  <a:schemeClr val="bg1"/>
                </a:solidFill>
                <a:latin typeface="Times New Roman" panose="02020603050405020304" pitchFamily="18" charset="0"/>
                <a:cs typeface="Times New Roman" panose="02020603050405020304" pitchFamily="18" charset="0"/>
              </a:rPr>
              <a:t>Ratnaakara</a:t>
            </a:r>
            <a:r>
              <a:rPr lang="en-IN" sz="2100" cap="none" dirty="0">
                <a:solidFill>
                  <a:schemeClr val="bg1"/>
                </a:solidFill>
                <a:latin typeface="Times New Roman" panose="02020603050405020304" pitchFamily="18" charset="0"/>
                <a:cs typeface="Times New Roman" panose="02020603050405020304" pitchFamily="18" charset="0"/>
              </a:rPr>
              <a:t> 		18 Th Cent. 	</a:t>
            </a:r>
          </a:p>
          <a:p>
            <a:pPr indent="0">
              <a:lnSpc>
                <a:spcPct val="120000"/>
              </a:lnSpc>
              <a:spcBef>
                <a:spcPts val="0"/>
              </a:spcBef>
              <a:buNone/>
            </a:pPr>
            <a:r>
              <a:rPr lang="en-IN" sz="2100" cap="none" dirty="0">
                <a:solidFill>
                  <a:schemeClr val="bg1"/>
                </a:solidFill>
                <a:latin typeface="Times New Roman" panose="02020603050405020304" pitchFamily="18" charset="0"/>
                <a:cs typeface="Times New Roman" panose="02020603050405020304" pitchFamily="18" charset="0"/>
              </a:rPr>
              <a:t>4.</a:t>
            </a:r>
            <a:r>
              <a:rPr lang="sv-SE" sz="2100" cap="none" dirty="0">
                <a:solidFill>
                  <a:schemeClr val="bg1"/>
                </a:solidFill>
                <a:latin typeface="Times New Roman" panose="02020603050405020304" pitchFamily="18" charset="0"/>
                <a:cs typeface="Times New Roman" panose="02020603050405020304" pitchFamily="18" charset="0"/>
              </a:rPr>
              <a:t>	Hemagarbah Pottali – IV 		Yoga Ratnaakara 		18 Th Cent. 	</a:t>
            </a:r>
          </a:p>
          <a:p>
            <a:pPr indent="0">
              <a:lnSpc>
                <a:spcPct val="120000"/>
              </a:lnSpc>
              <a:spcBef>
                <a:spcPts val="0"/>
              </a:spcBef>
              <a:buNone/>
            </a:pPr>
            <a:r>
              <a:rPr lang="en-IN" sz="2100" cap="none" dirty="0">
                <a:solidFill>
                  <a:schemeClr val="bg1"/>
                </a:solidFill>
                <a:latin typeface="Times New Roman" panose="02020603050405020304" pitchFamily="18" charset="0"/>
                <a:cs typeface="Times New Roman" panose="02020603050405020304" pitchFamily="18" charset="0"/>
              </a:rPr>
              <a:t>5.	</a:t>
            </a:r>
            <a:r>
              <a:rPr lang="en-IN" sz="2100" cap="none" dirty="0" err="1">
                <a:solidFill>
                  <a:schemeClr val="bg1"/>
                </a:solidFill>
                <a:latin typeface="Times New Roman" panose="02020603050405020304" pitchFamily="18" charset="0"/>
                <a:cs typeface="Times New Roman" panose="02020603050405020304" pitchFamily="18" charset="0"/>
              </a:rPr>
              <a:t>Hemagarbha</a:t>
            </a:r>
            <a:r>
              <a:rPr lang="en-IN" sz="2100" cap="none" dirty="0">
                <a:solidFill>
                  <a:schemeClr val="bg1"/>
                </a:solidFill>
                <a:latin typeface="Times New Roman" panose="02020603050405020304" pitchFamily="18" charset="0"/>
                <a:cs typeface="Times New Roman" panose="02020603050405020304" pitchFamily="18" charset="0"/>
              </a:rPr>
              <a:t> </a:t>
            </a:r>
            <a:r>
              <a:rPr lang="en-IN" sz="2100" cap="none" dirty="0" err="1">
                <a:solidFill>
                  <a:schemeClr val="bg1"/>
                </a:solidFill>
                <a:latin typeface="Times New Roman" panose="02020603050405020304" pitchFamily="18" charset="0"/>
                <a:cs typeface="Times New Roman" panose="02020603050405020304" pitchFamily="18" charset="0"/>
              </a:rPr>
              <a:t>Pottali</a:t>
            </a:r>
            <a:r>
              <a:rPr lang="en-IN" sz="2100" cap="none" dirty="0">
                <a:solidFill>
                  <a:schemeClr val="bg1"/>
                </a:solidFill>
                <a:latin typeface="Times New Roman" panose="02020603050405020304" pitchFamily="18" charset="0"/>
                <a:cs typeface="Times New Roman" panose="02020603050405020304" pitchFamily="18" charset="0"/>
              </a:rPr>
              <a:t> 		Siddha </a:t>
            </a:r>
            <a:r>
              <a:rPr lang="en-IN" sz="2100" cap="none" dirty="0" err="1">
                <a:solidFill>
                  <a:schemeClr val="bg1"/>
                </a:solidFill>
                <a:latin typeface="Times New Roman" panose="02020603050405020304" pitchFamily="18" charset="0"/>
                <a:cs typeface="Times New Roman" panose="02020603050405020304" pitchFamily="18" charset="0"/>
              </a:rPr>
              <a:t>Bheshaja</a:t>
            </a:r>
            <a:r>
              <a:rPr lang="en-IN" sz="2100" cap="none" dirty="0">
                <a:solidFill>
                  <a:schemeClr val="bg1"/>
                </a:solidFill>
                <a:latin typeface="Times New Roman" panose="02020603050405020304" pitchFamily="18" charset="0"/>
                <a:cs typeface="Times New Roman" panose="02020603050405020304" pitchFamily="18" charset="0"/>
              </a:rPr>
              <a:t> </a:t>
            </a:r>
            <a:r>
              <a:rPr lang="en-IN" sz="2100" cap="none" dirty="0" err="1">
                <a:solidFill>
                  <a:schemeClr val="bg1"/>
                </a:solidFill>
                <a:latin typeface="Times New Roman" panose="02020603050405020304" pitchFamily="18" charset="0"/>
                <a:cs typeface="Times New Roman" panose="02020603050405020304" pitchFamily="18" charset="0"/>
              </a:rPr>
              <a:t>Manimala</a:t>
            </a:r>
            <a:r>
              <a:rPr lang="en-IN" sz="2100" cap="none" dirty="0">
                <a:solidFill>
                  <a:schemeClr val="bg1"/>
                </a:solidFill>
                <a:latin typeface="Times New Roman" panose="02020603050405020304" pitchFamily="18" charset="0"/>
                <a:cs typeface="Times New Roman" panose="02020603050405020304" pitchFamily="18" charset="0"/>
              </a:rPr>
              <a:t> 	19 Th Cent. 	</a:t>
            </a:r>
          </a:p>
          <a:p>
            <a:pPr indent="0">
              <a:lnSpc>
                <a:spcPct val="120000"/>
              </a:lnSpc>
              <a:spcBef>
                <a:spcPts val="0"/>
              </a:spcBef>
              <a:buNone/>
            </a:pPr>
            <a:r>
              <a:rPr lang="en-IN" sz="2100" cap="none" dirty="0">
                <a:solidFill>
                  <a:schemeClr val="bg1"/>
                </a:solidFill>
                <a:latin typeface="Times New Roman" panose="02020603050405020304" pitchFamily="18" charset="0"/>
                <a:cs typeface="Times New Roman" panose="02020603050405020304" pitchFamily="18" charset="0"/>
              </a:rPr>
              <a:t>6.	</a:t>
            </a:r>
            <a:r>
              <a:rPr lang="en-IN" sz="2100" cap="none" dirty="0" err="1">
                <a:solidFill>
                  <a:schemeClr val="bg1"/>
                </a:solidFill>
                <a:latin typeface="Times New Roman" panose="02020603050405020304" pitchFamily="18" charset="0"/>
                <a:cs typeface="Times New Roman" panose="02020603050405020304" pitchFamily="18" charset="0"/>
              </a:rPr>
              <a:t>Hemagarbha</a:t>
            </a:r>
            <a:r>
              <a:rPr lang="en-IN" sz="2100" cap="none" dirty="0">
                <a:solidFill>
                  <a:schemeClr val="bg1"/>
                </a:solidFill>
                <a:latin typeface="Times New Roman" panose="02020603050405020304" pitchFamily="18" charset="0"/>
                <a:cs typeface="Times New Roman" panose="02020603050405020304" pitchFamily="18" charset="0"/>
              </a:rPr>
              <a:t> </a:t>
            </a:r>
            <a:r>
              <a:rPr lang="en-IN" sz="2100" cap="none" dirty="0" err="1">
                <a:solidFill>
                  <a:schemeClr val="bg1"/>
                </a:solidFill>
                <a:latin typeface="Times New Roman" panose="02020603050405020304" pitchFamily="18" charset="0"/>
                <a:cs typeface="Times New Roman" panose="02020603050405020304" pitchFamily="18" charset="0"/>
              </a:rPr>
              <a:t>Pottali</a:t>
            </a:r>
            <a:r>
              <a:rPr lang="en-IN" sz="2100" cap="none" dirty="0">
                <a:solidFill>
                  <a:schemeClr val="bg1"/>
                </a:solidFill>
                <a:latin typeface="Times New Roman" panose="02020603050405020304" pitchFamily="18" charset="0"/>
                <a:cs typeface="Times New Roman" panose="02020603050405020304" pitchFamily="18" charset="0"/>
              </a:rPr>
              <a:t> - III 		Rasa </a:t>
            </a:r>
            <a:r>
              <a:rPr lang="en-IN" sz="2100" cap="none" dirty="0" err="1">
                <a:solidFill>
                  <a:schemeClr val="bg1"/>
                </a:solidFill>
                <a:latin typeface="Times New Roman" panose="02020603050405020304" pitchFamily="18" charset="0"/>
                <a:cs typeface="Times New Roman" panose="02020603050405020304" pitchFamily="18" charset="0"/>
              </a:rPr>
              <a:t>Chandamshu</a:t>
            </a:r>
            <a:r>
              <a:rPr lang="en-IN" sz="2100" cap="none" dirty="0">
                <a:solidFill>
                  <a:schemeClr val="bg1"/>
                </a:solidFill>
                <a:latin typeface="Times New Roman" panose="02020603050405020304" pitchFamily="18" charset="0"/>
                <a:cs typeface="Times New Roman" panose="02020603050405020304" pitchFamily="18" charset="0"/>
              </a:rPr>
              <a:t> 		19 Th Cent. 	</a:t>
            </a:r>
          </a:p>
          <a:p>
            <a:pPr indent="0">
              <a:lnSpc>
                <a:spcPct val="120000"/>
              </a:lnSpc>
              <a:spcBef>
                <a:spcPts val="0"/>
              </a:spcBef>
              <a:buNone/>
            </a:pPr>
            <a:r>
              <a:rPr lang="en-IN" sz="2100" cap="none" dirty="0">
                <a:solidFill>
                  <a:schemeClr val="bg1"/>
                </a:solidFill>
                <a:latin typeface="Times New Roman" panose="02020603050405020304" pitchFamily="18" charset="0"/>
                <a:cs typeface="Times New Roman" panose="02020603050405020304" pitchFamily="18" charset="0"/>
              </a:rPr>
              <a:t>7		</a:t>
            </a:r>
            <a:r>
              <a:rPr lang="en-IN" sz="2100" cap="none" dirty="0" err="1">
                <a:solidFill>
                  <a:schemeClr val="bg1"/>
                </a:solidFill>
                <a:latin typeface="Times New Roman" panose="02020603050405020304" pitchFamily="18" charset="0"/>
                <a:cs typeface="Times New Roman" panose="02020603050405020304" pitchFamily="18" charset="0"/>
              </a:rPr>
              <a:t>Swarnagarbha</a:t>
            </a:r>
            <a:r>
              <a:rPr lang="en-IN" sz="2100" cap="none" dirty="0">
                <a:solidFill>
                  <a:schemeClr val="bg1"/>
                </a:solidFill>
                <a:latin typeface="Times New Roman" panose="02020603050405020304" pitchFamily="18" charset="0"/>
                <a:cs typeface="Times New Roman" panose="02020603050405020304" pitchFamily="18" charset="0"/>
              </a:rPr>
              <a:t> </a:t>
            </a:r>
            <a:r>
              <a:rPr lang="en-IN" sz="2100" cap="none" dirty="0" err="1">
                <a:solidFill>
                  <a:schemeClr val="bg1"/>
                </a:solidFill>
                <a:latin typeface="Times New Roman" panose="02020603050405020304" pitchFamily="18" charset="0"/>
                <a:cs typeface="Times New Roman" panose="02020603050405020304" pitchFamily="18" charset="0"/>
              </a:rPr>
              <a:t>Pottali</a:t>
            </a:r>
            <a:r>
              <a:rPr lang="en-IN" sz="2100" cap="none" dirty="0">
                <a:solidFill>
                  <a:schemeClr val="bg1"/>
                </a:solidFill>
                <a:latin typeface="Times New Roman" panose="02020603050405020304" pitchFamily="18" charset="0"/>
                <a:cs typeface="Times New Roman" panose="02020603050405020304" pitchFamily="18" charset="0"/>
              </a:rPr>
              <a:t> 			</a:t>
            </a:r>
            <a:r>
              <a:rPr lang="en-IN" sz="2100" cap="none" dirty="0" err="1">
                <a:solidFill>
                  <a:schemeClr val="bg1"/>
                </a:solidFill>
                <a:latin typeface="Times New Roman" panose="02020603050405020304" pitchFamily="18" charset="0"/>
                <a:cs typeface="Times New Roman" panose="02020603050405020304" pitchFamily="18" charset="0"/>
              </a:rPr>
              <a:t>Rasaayana</a:t>
            </a:r>
            <a:r>
              <a:rPr lang="en-IN" sz="2100" cap="none" dirty="0">
                <a:solidFill>
                  <a:schemeClr val="bg1"/>
                </a:solidFill>
                <a:latin typeface="Times New Roman" panose="02020603050405020304" pitchFamily="18" charset="0"/>
                <a:cs typeface="Times New Roman" panose="02020603050405020304" pitchFamily="18" charset="0"/>
              </a:rPr>
              <a:t> </a:t>
            </a:r>
            <a:r>
              <a:rPr lang="en-IN" sz="2100" cap="none" dirty="0" err="1">
                <a:solidFill>
                  <a:schemeClr val="bg1"/>
                </a:solidFill>
                <a:latin typeface="Times New Roman" panose="02020603050405020304" pitchFamily="18" charset="0"/>
                <a:cs typeface="Times New Roman" panose="02020603050405020304" pitchFamily="18" charset="0"/>
              </a:rPr>
              <a:t>Saara</a:t>
            </a:r>
            <a:r>
              <a:rPr lang="en-IN" sz="2100" cap="none" dirty="0">
                <a:solidFill>
                  <a:schemeClr val="bg1"/>
                </a:solidFill>
                <a:latin typeface="Times New Roman" panose="02020603050405020304" pitchFamily="18" charset="0"/>
                <a:cs typeface="Times New Roman" panose="02020603050405020304" pitchFamily="18" charset="0"/>
              </a:rPr>
              <a:t> 		20 Th Cent. 	</a:t>
            </a:r>
          </a:p>
          <a:p>
            <a:pPr indent="0">
              <a:lnSpc>
                <a:spcPct val="120000"/>
              </a:lnSpc>
              <a:spcBef>
                <a:spcPts val="0"/>
              </a:spcBef>
              <a:buNone/>
            </a:pPr>
            <a:r>
              <a:rPr lang="en-IN" sz="2100" cap="none" dirty="0">
                <a:solidFill>
                  <a:schemeClr val="bg1"/>
                </a:solidFill>
                <a:latin typeface="Times New Roman" panose="02020603050405020304" pitchFamily="18" charset="0"/>
                <a:cs typeface="Times New Roman" panose="02020603050405020304" pitchFamily="18" charset="0"/>
              </a:rPr>
              <a:t>8. </a:t>
            </a:r>
            <a:r>
              <a:rPr lang="sv-SE" sz="2100" cap="none" dirty="0">
                <a:solidFill>
                  <a:schemeClr val="bg1"/>
                </a:solidFill>
                <a:latin typeface="Times New Roman" panose="02020603050405020304" pitchFamily="18" charset="0"/>
                <a:cs typeface="Times New Roman" panose="02020603050405020304" pitchFamily="18" charset="0"/>
              </a:rPr>
              <a:t>	Vaikranta Pottali Rasa 		Rasayoga Saagara 		20 Th Cent. 	</a:t>
            </a:r>
          </a:p>
          <a:p>
            <a:pPr indent="0">
              <a:lnSpc>
                <a:spcPct val="120000"/>
              </a:lnSpc>
              <a:spcBef>
                <a:spcPts val="0"/>
              </a:spcBef>
              <a:buNone/>
            </a:pPr>
            <a:r>
              <a:rPr lang="en-IN" sz="2100" cap="none" dirty="0">
                <a:solidFill>
                  <a:schemeClr val="bg1"/>
                </a:solidFill>
                <a:latin typeface="Times New Roman" panose="02020603050405020304" pitchFamily="18" charset="0"/>
                <a:cs typeface="Times New Roman" panose="02020603050405020304" pitchFamily="18" charset="0"/>
              </a:rPr>
              <a:t>9.	</a:t>
            </a:r>
            <a:r>
              <a:rPr lang="en-IN" sz="2100" cap="none" dirty="0" err="1">
                <a:solidFill>
                  <a:schemeClr val="bg1"/>
                </a:solidFill>
                <a:latin typeface="Times New Roman" panose="02020603050405020304" pitchFamily="18" charset="0"/>
                <a:cs typeface="Times New Roman" panose="02020603050405020304" pitchFamily="18" charset="0"/>
              </a:rPr>
              <a:t>Hemagarbha</a:t>
            </a:r>
            <a:r>
              <a:rPr lang="en-IN" sz="2100" cap="none" dirty="0">
                <a:solidFill>
                  <a:schemeClr val="bg1"/>
                </a:solidFill>
                <a:latin typeface="Times New Roman" panose="02020603050405020304" pitchFamily="18" charset="0"/>
                <a:cs typeface="Times New Roman" panose="02020603050405020304" pitchFamily="18" charset="0"/>
              </a:rPr>
              <a:t> </a:t>
            </a:r>
            <a:r>
              <a:rPr lang="en-IN" sz="2100" cap="none" dirty="0" err="1">
                <a:solidFill>
                  <a:schemeClr val="bg1"/>
                </a:solidFill>
                <a:latin typeface="Times New Roman" panose="02020603050405020304" pitchFamily="18" charset="0"/>
                <a:cs typeface="Times New Roman" panose="02020603050405020304" pitchFamily="18" charset="0"/>
              </a:rPr>
              <a:t>Pottali</a:t>
            </a:r>
            <a:r>
              <a:rPr lang="en-IN" sz="2100" cap="none" dirty="0">
                <a:solidFill>
                  <a:schemeClr val="bg1"/>
                </a:solidFill>
                <a:latin typeface="Times New Roman" panose="02020603050405020304" pitchFamily="18" charset="0"/>
                <a:cs typeface="Times New Roman" panose="02020603050405020304" pitchFamily="18" charset="0"/>
              </a:rPr>
              <a:t> – 2 		</a:t>
            </a:r>
            <a:r>
              <a:rPr lang="en-IN" sz="2100" cap="none" dirty="0" err="1">
                <a:solidFill>
                  <a:schemeClr val="bg1"/>
                </a:solidFill>
                <a:latin typeface="Times New Roman" panose="02020603050405020304" pitchFamily="18" charset="0"/>
                <a:cs typeface="Times New Roman" panose="02020603050405020304" pitchFamily="18" charset="0"/>
              </a:rPr>
              <a:t>Rasayoga</a:t>
            </a:r>
            <a:r>
              <a:rPr lang="en-IN" sz="2100" cap="none" dirty="0">
                <a:solidFill>
                  <a:schemeClr val="bg1"/>
                </a:solidFill>
                <a:latin typeface="Times New Roman" panose="02020603050405020304" pitchFamily="18" charset="0"/>
                <a:cs typeface="Times New Roman" panose="02020603050405020304" pitchFamily="18" charset="0"/>
              </a:rPr>
              <a:t> </a:t>
            </a:r>
            <a:r>
              <a:rPr lang="en-IN" sz="2100" cap="none" dirty="0" err="1">
                <a:solidFill>
                  <a:schemeClr val="bg1"/>
                </a:solidFill>
                <a:latin typeface="Times New Roman" panose="02020603050405020304" pitchFamily="18" charset="0"/>
                <a:cs typeface="Times New Roman" panose="02020603050405020304" pitchFamily="18" charset="0"/>
              </a:rPr>
              <a:t>Saagara</a:t>
            </a:r>
            <a:r>
              <a:rPr lang="en-IN" sz="2100" cap="none" dirty="0">
                <a:solidFill>
                  <a:schemeClr val="bg1"/>
                </a:solidFill>
                <a:latin typeface="Times New Roman" panose="02020603050405020304" pitchFamily="18" charset="0"/>
                <a:cs typeface="Times New Roman" panose="02020603050405020304" pitchFamily="18" charset="0"/>
              </a:rPr>
              <a:t> 		20 Th Cent. 	</a:t>
            </a:r>
          </a:p>
          <a:p>
            <a:pPr indent="0">
              <a:lnSpc>
                <a:spcPct val="120000"/>
              </a:lnSpc>
              <a:spcBef>
                <a:spcPts val="0"/>
              </a:spcBef>
              <a:buNone/>
            </a:pPr>
            <a:r>
              <a:rPr lang="en-IN" sz="2100" cap="none" dirty="0">
                <a:solidFill>
                  <a:schemeClr val="bg1"/>
                </a:solidFill>
                <a:latin typeface="Times New Roman" panose="02020603050405020304" pitchFamily="18" charset="0"/>
                <a:cs typeface="Times New Roman" panose="02020603050405020304" pitchFamily="18" charset="0"/>
              </a:rPr>
              <a:t>10.	</a:t>
            </a:r>
            <a:r>
              <a:rPr lang="en-IN" sz="2100" cap="none" dirty="0" err="1">
                <a:solidFill>
                  <a:schemeClr val="bg1"/>
                </a:solidFill>
                <a:latin typeface="Times New Roman" panose="02020603050405020304" pitchFamily="18" charset="0"/>
                <a:cs typeface="Times New Roman" panose="02020603050405020304" pitchFamily="18" charset="0"/>
              </a:rPr>
              <a:t>Hemagarbha</a:t>
            </a:r>
            <a:r>
              <a:rPr lang="en-IN" sz="2100" cap="none" dirty="0">
                <a:solidFill>
                  <a:schemeClr val="bg1"/>
                </a:solidFill>
                <a:latin typeface="Times New Roman" panose="02020603050405020304" pitchFamily="18" charset="0"/>
                <a:cs typeface="Times New Roman" panose="02020603050405020304" pitchFamily="18" charset="0"/>
              </a:rPr>
              <a:t> </a:t>
            </a:r>
            <a:r>
              <a:rPr lang="en-IN" sz="2100" cap="none" dirty="0" err="1">
                <a:solidFill>
                  <a:schemeClr val="bg1"/>
                </a:solidFill>
                <a:latin typeface="Times New Roman" panose="02020603050405020304" pitchFamily="18" charset="0"/>
                <a:cs typeface="Times New Roman" panose="02020603050405020304" pitchFamily="18" charset="0"/>
              </a:rPr>
              <a:t>Pottali</a:t>
            </a:r>
            <a:r>
              <a:rPr lang="en-IN" sz="2100" cap="none" dirty="0">
                <a:solidFill>
                  <a:schemeClr val="bg1"/>
                </a:solidFill>
                <a:latin typeface="Times New Roman" panose="02020603050405020304" pitchFamily="18" charset="0"/>
                <a:cs typeface="Times New Roman" panose="02020603050405020304" pitchFamily="18" charset="0"/>
              </a:rPr>
              <a:t> – 3 		</a:t>
            </a:r>
            <a:r>
              <a:rPr lang="en-IN" sz="2100" cap="none" dirty="0" err="1">
                <a:solidFill>
                  <a:schemeClr val="bg1"/>
                </a:solidFill>
                <a:latin typeface="Times New Roman" panose="02020603050405020304" pitchFamily="18" charset="0"/>
                <a:cs typeface="Times New Roman" panose="02020603050405020304" pitchFamily="18" charset="0"/>
              </a:rPr>
              <a:t>Rasayoga</a:t>
            </a:r>
            <a:r>
              <a:rPr lang="en-IN" sz="2100" cap="none" dirty="0">
                <a:solidFill>
                  <a:schemeClr val="bg1"/>
                </a:solidFill>
                <a:latin typeface="Times New Roman" panose="02020603050405020304" pitchFamily="18" charset="0"/>
                <a:cs typeface="Times New Roman" panose="02020603050405020304" pitchFamily="18" charset="0"/>
              </a:rPr>
              <a:t> </a:t>
            </a:r>
            <a:r>
              <a:rPr lang="en-IN" sz="2100" cap="none" dirty="0" err="1">
                <a:solidFill>
                  <a:schemeClr val="bg1"/>
                </a:solidFill>
                <a:latin typeface="Times New Roman" panose="02020603050405020304" pitchFamily="18" charset="0"/>
                <a:cs typeface="Times New Roman" panose="02020603050405020304" pitchFamily="18" charset="0"/>
              </a:rPr>
              <a:t>Saagara</a:t>
            </a:r>
            <a:r>
              <a:rPr lang="en-IN" sz="2100" cap="none" dirty="0">
                <a:solidFill>
                  <a:schemeClr val="bg1"/>
                </a:solidFill>
                <a:latin typeface="Times New Roman" panose="02020603050405020304" pitchFamily="18" charset="0"/>
                <a:cs typeface="Times New Roman" panose="02020603050405020304" pitchFamily="18" charset="0"/>
              </a:rPr>
              <a:t> 		20 Th Cent. 	</a:t>
            </a:r>
          </a:p>
          <a:p>
            <a:pPr indent="0">
              <a:lnSpc>
                <a:spcPct val="120000"/>
              </a:lnSpc>
              <a:spcBef>
                <a:spcPts val="0"/>
              </a:spcBef>
              <a:buNone/>
            </a:pPr>
            <a:r>
              <a:rPr lang="en-IN" sz="2100" cap="none" dirty="0">
                <a:solidFill>
                  <a:schemeClr val="bg1"/>
                </a:solidFill>
                <a:latin typeface="Times New Roman" panose="02020603050405020304" pitchFamily="18" charset="0"/>
                <a:cs typeface="Times New Roman" panose="02020603050405020304" pitchFamily="18" charset="0"/>
              </a:rPr>
              <a:t>11	</a:t>
            </a:r>
            <a:r>
              <a:rPr lang="en-IN" sz="2100" cap="none" dirty="0" err="1">
                <a:solidFill>
                  <a:schemeClr val="bg1"/>
                </a:solidFill>
                <a:latin typeface="Times New Roman" panose="02020603050405020304" pitchFamily="18" charset="0"/>
                <a:cs typeface="Times New Roman" panose="02020603050405020304" pitchFamily="18" charset="0"/>
              </a:rPr>
              <a:t>Hemagarbha</a:t>
            </a:r>
            <a:r>
              <a:rPr lang="en-IN" sz="2100" cap="none" dirty="0">
                <a:solidFill>
                  <a:schemeClr val="bg1"/>
                </a:solidFill>
                <a:latin typeface="Times New Roman" panose="02020603050405020304" pitchFamily="18" charset="0"/>
                <a:cs typeface="Times New Roman" panose="02020603050405020304" pitchFamily="18" charset="0"/>
              </a:rPr>
              <a:t> </a:t>
            </a:r>
            <a:r>
              <a:rPr lang="en-IN" sz="2100" cap="none" dirty="0" err="1">
                <a:solidFill>
                  <a:schemeClr val="bg1"/>
                </a:solidFill>
                <a:latin typeface="Times New Roman" panose="02020603050405020304" pitchFamily="18" charset="0"/>
                <a:cs typeface="Times New Roman" panose="02020603050405020304" pitchFamily="18" charset="0"/>
              </a:rPr>
              <a:t>Pottali</a:t>
            </a:r>
            <a:r>
              <a:rPr lang="en-IN" sz="2100" cap="none" dirty="0">
                <a:solidFill>
                  <a:schemeClr val="bg1"/>
                </a:solidFill>
                <a:latin typeface="Times New Roman" panose="02020603050405020304" pitchFamily="18" charset="0"/>
                <a:cs typeface="Times New Roman" panose="02020603050405020304" pitchFamily="18" charset="0"/>
              </a:rPr>
              <a:t> – 4 		</a:t>
            </a:r>
            <a:r>
              <a:rPr lang="en-IN" sz="2100" cap="none" dirty="0" err="1">
                <a:solidFill>
                  <a:schemeClr val="bg1"/>
                </a:solidFill>
                <a:latin typeface="Times New Roman" panose="02020603050405020304" pitchFamily="18" charset="0"/>
                <a:cs typeface="Times New Roman" panose="02020603050405020304" pitchFamily="18" charset="0"/>
              </a:rPr>
              <a:t>Rasayoga</a:t>
            </a:r>
            <a:r>
              <a:rPr lang="en-IN" sz="2100" cap="none" dirty="0">
                <a:solidFill>
                  <a:schemeClr val="bg1"/>
                </a:solidFill>
                <a:latin typeface="Times New Roman" panose="02020603050405020304" pitchFamily="18" charset="0"/>
                <a:cs typeface="Times New Roman" panose="02020603050405020304" pitchFamily="18" charset="0"/>
              </a:rPr>
              <a:t> </a:t>
            </a:r>
            <a:r>
              <a:rPr lang="en-IN" sz="2100" cap="none" dirty="0" err="1">
                <a:solidFill>
                  <a:schemeClr val="bg1"/>
                </a:solidFill>
                <a:latin typeface="Times New Roman" panose="02020603050405020304" pitchFamily="18" charset="0"/>
                <a:cs typeface="Times New Roman" panose="02020603050405020304" pitchFamily="18" charset="0"/>
              </a:rPr>
              <a:t>Saagara</a:t>
            </a:r>
            <a:r>
              <a:rPr lang="en-IN" sz="2100" cap="none" dirty="0">
                <a:solidFill>
                  <a:schemeClr val="bg1"/>
                </a:solidFill>
                <a:latin typeface="Times New Roman" panose="02020603050405020304" pitchFamily="18" charset="0"/>
                <a:cs typeface="Times New Roman" panose="02020603050405020304" pitchFamily="18" charset="0"/>
              </a:rPr>
              <a:t> 		20 Th Cent. 	</a:t>
            </a:r>
          </a:p>
          <a:p>
            <a:pPr indent="0">
              <a:lnSpc>
                <a:spcPct val="120000"/>
              </a:lnSpc>
              <a:spcBef>
                <a:spcPts val="0"/>
              </a:spcBef>
              <a:buNone/>
            </a:pPr>
            <a:r>
              <a:rPr lang="en-IN" sz="2100" cap="none" dirty="0">
                <a:solidFill>
                  <a:schemeClr val="bg1"/>
                </a:solidFill>
                <a:latin typeface="Times New Roman" panose="02020603050405020304" pitchFamily="18" charset="0"/>
                <a:cs typeface="Times New Roman" panose="02020603050405020304" pitchFamily="18" charset="0"/>
              </a:rPr>
              <a:t>12.	</a:t>
            </a:r>
            <a:r>
              <a:rPr lang="en-IN" sz="2100" cap="none" dirty="0" err="1">
                <a:solidFill>
                  <a:schemeClr val="bg1"/>
                </a:solidFill>
                <a:latin typeface="Times New Roman" panose="02020603050405020304" pitchFamily="18" charset="0"/>
                <a:cs typeface="Times New Roman" panose="02020603050405020304" pitchFamily="18" charset="0"/>
              </a:rPr>
              <a:t>Hemagarbha</a:t>
            </a:r>
            <a:r>
              <a:rPr lang="en-IN" sz="2100" cap="none" dirty="0">
                <a:solidFill>
                  <a:schemeClr val="bg1"/>
                </a:solidFill>
                <a:latin typeface="Times New Roman" panose="02020603050405020304" pitchFamily="18" charset="0"/>
                <a:cs typeface="Times New Roman" panose="02020603050405020304" pitchFamily="18" charset="0"/>
              </a:rPr>
              <a:t> </a:t>
            </a:r>
            <a:r>
              <a:rPr lang="en-IN" sz="2100" cap="none" dirty="0" err="1">
                <a:solidFill>
                  <a:schemeClr val="bg1"/>
                </a:solidFill>
                <a:latin typeface="Times New Roman" panose="02020603050405020304" pitchFamily="18" charset="0"/>
                <a:cs typeface="Times New Roman" panose="02020603050405020304" pitchFamily="18" charset="0"/>
              </a:rPr>
              <a:t>Pottali</a:t>
            </a:r>
            <a:r>
              <a:rPr lang="en-IN" sz="2100" cap="none" dirty="0">
                <a:solidFill>
                  <a:schemeClr val="bg1"/>
                </a:solidFill>
                <a:latin typeface="Times New Roman" panose="02020603050405020304" pitchFamily="18" charset="0"/>
                <a:cs typeface="Times New Roman" panose="02020603050405020304" pitchFamily="18" charset="0"/>
              </a:rPr>
              <a:t> – 5 		</a:t>
            </a:r>
            <a:r>
              <a:rPr lang="en-IN" sz="2100" cap="none" dirty="0" err="1">
                <a:solidFill>
                  <a:schemeClr val="bg1"/>
                </a:solidFill>
                <a:latin typeface="Times New Roman" panose="02020603050405020304" pitchFamily="18" charset="0"/>
                <a:cs typeface="Times New Roman" panose="02020603050405020304" pitchFamily="18" charset="0"/>
              </a:rPr>
              <a:t>Rasayoga</a:t>
            </a:r>
            <a:r>
              <a:rPr lang="en-IN" sz="2100" cap="none" dirty="0">
                <a:solidFill>
                  <a:schemeClr val="bg1"/>
                </a:solidFill>
                <a:latin typeface="Times New Roman" panose="02020603050405020304" pitchFamily="18" charset="0"/>
                <a:cs typeface="Times New Roman" panose="02020603050405020304" pitchFamily="18" charset="0"/>
              </a:rPr>
              <a:t> </a:t>
            </a:r>
            <a:r>
              <a:rPr lang="en-IN" sz="2100" cap="none" dirty="0" err="1">
                <a:solidFill>
                  <a:schemeClr val="bg1"/>
                </a:solidFill>
                <a:latin typeface="Times New Roman" panose="02020603050405020304" pitchFamily="18" charset="0"/>
                <a:cs typeface="Times New Roman" panose="02020603050405020304" pitchFamily="18" charset="0"/>
              </a:rPr>
              <a:t>Saagara</a:t>
            </a:r>
            <a:r>
              <a:rPr lang="en-IN" sz="2100" cap="none" dirty="0">
                <a:solidFill>
                  <a:schemeClr val="bg1"/>
                </a:solidFill>
                <a:latin typeface="Times New Roman" panose="02020603050405020304" pitchFamily="18" charset="0"/>
                <a:cs typeface="Times New Roman" panose="02020603050405020304" pitchFamily="18" charset="0"/>
              </a:rPr>
              <a:t> 		20 Th Cent. 	</a:t>
            </a:r>
          </a:p>
          <a:p>
            <a:pPr indent="0">
              <a:lnSpc>
                <a:spcPct val="120000"/>
              </a:lnSpc>
              <a:spcBef>
                <a:spcPts val="0"/>
              </a:spcBef>
              <a:buNone/>
            </a:pPr>
            <a:r>
              <a:rPr lang="en-IN" sz="2100" cap="none" dirty="0">
                <a:solidFill>
                  <a:schemeClr val="bg1"/>
                </a:solidFill>
                <a:latin typeface="Times New Roman" panose="02020603050405020304" pitchFamily="18" charset="0"/>
                <a:cs typeface="Times New Roman" panose="02020603050405020304" pitchFamily="18" charset="0"/>
              </a:rPr>
              <a:t>13.	</a:t>
            </a:r>
            <a:r>
              <a:rPr lang="en-IN" sz="2100" cap="none" dirty="0" err="1">
                <a:solidFill>
                  <a:schemeClr val="bg1"/>
                </a:solidFill>
                <a:latin typeface="Times New Roman" panose="02020603050405020304" pitchFamily="18" charset="0"/>
                <a:cs typeface="Times New Roman" panose="02020603050405020304" pitchFamily="18" charset="0"/>
              </a:rPr>
              <a:t>Hemagarbha</a:t>
            </a:r>
            <a:r>
              <a:rPr lang="en-IN" sz="2100" cap="none" dirty="0">
                <a:solidFill>
                  <a:schemeClr val="bg1"/>
                </a:solidFill>
                <a:latin typeface="Times New Roman" panose="02020603050405020304" pitchFamily="18" charset="0"/>
                <a:cs typeface="Times New Roman" panose="02020603050405020304" pitchFamily="18" charset="0"/>
              </a:rPr>
              <a:t> </a:t>
            </a:r>
            <a:r>
              <a:rPr lang="en-IN" sz="2100" cap="none" dirty="0" err="1">
                <a:solidFill>
                  <a:schemeClr val="bg1"/>
                </a:solidFill>
                <a:latin typeface="Times New Roman" panose="02020603050405020304" pitchFamily="18" charset="0"/>
                <a:cs typeface="Times New Roman" panose="02020603050405020304" pitchFamily="18" charset="0"/>
              </a:rPr>
              <a:t>Pottali</a:t>
            </a:r>
            <a:r>
              <a:rPr lang="en-IN" sz="2100" cap="none" dirty="0">
                <a:solidFill>
                  <a:schemeClr val="bg1"/>
                </a:solidFill>
                <a:latin typeface="Times New Roman" panose="02020603050405020304" pitchFamily="18" charset="0"/>
                <a:cs typeface="Times New Roman" panose="02020603050405020304" pitchFamily="18" charset="0"/>
              </a:rPr>
              <a:t> – 7 		</a:t>
            </a:r>
            <a:r>
              <a:rPr lang="en-IN" sz="2100" cap="none" dirty="0" err="1">
                <a:solidFill>
                  <a:schemeClr val="bg1"/>
                </a:solidFill>
                <a:latin typeface="Times New Roman" panose="02020603050405020304" pitchFamily="18" charset="0"/>
                <a:cs typeface="Times New Roman" panose="02020603050405020304" pitchFamily="18" charset="0"/>
              </a:rPr>
              <a:t>Rasayoga</a:t>
            </a:r>
            <a:r>
              <a:rPr lang="en-IN" sz="2100" cap="none" dirty="0">
                <a:solidFill>
                  <a:schemeClr val="bg1"/>
                </a:solidFill>
                <a:latin typeface="Times New Roman" panose="02020603050405020304" pitchFamily="18" charset="0"/>
                <a:cs typeface="Times New Roman" panose="02020603050405020304" pitchFamily="18" charset="0"/>
              </a:rPr>
              <a:t> </a:t>
            </a:r>
            <a:r>
              <a:rPr lang="en-IN" sz="2100" cap="none" dirty="0" err="1">
                <a:solidFill>
                  <a:schemeClr val="bg1"/>
                </a:solidFill>
                <a:latin typeface="Times New Roman" panose="02020603050405020304" pitchFamily="18" charset="0"/>
                <a:cs typeface="Times New Roman" panose="02020603050405020304" pitchFamily="18" charset="0"/>
              </a:rPr>
              <a:t>Saagara</a:t>
            </a:r>
            <a:r>
              <a:rPr lang="en-IN" sz="2100" cap="none" dirty="0">
                <a:solidFill>
                  <a:schemeClr val="bg1"/>
                </a:solidFill>
                <a:latin typeface="Times New Roman" panose="02020603050405020304" pitchFamily="18" charset="0"/>
                <a:cs typeface="Times New Roman" panose="02020603050405020304" pitchFamily="18" charset="0"/>
              </a:rPr>
              <a:t> 		20 Th Cent. 	</a:t>
            </a:r>
          </a:p>
          <a:p>
            <a:pPr indent="0">
              <a:lnSpc>
                <a:spcPct val="120000"/>
              </a:lnSpc>
              <a:spcBef>
                <a:spcPts val="0"/>
              </a:spcBef>
              <a:buNone/>
            </a:pPr>
            <a:r>
              <a:rPr lang="en-IN" sz="2100" cap="none" dirty="0">
                <a:solidFill>
                  <a:schemeClr val="bg1"/>
                </a:solidFill>
                <a:latin typeface="Times New Roman" panose="02020603050405020304" pitchFamily="18" charset="0"/>
                <a:cs typeface="Times New Roman" panose="02020603050405020304" pitchFamily="18" charset="0"/>
              </a:rPr>
              <a:t>14.	</a:t>
            </a:r>
            <a:r>
              <a:rPr lang="en-IN" sz="2100" cap="none" dirty="0" err="1">
                <a:solidFill>
                  <a:schemeClr val="bg1"/>
                </a:solidFill>
                <a:latin typeface="Times New Roman" panose="02020603050405020304" pitchFamily="18" charset="0"/>
                <a:cs typeface="Times New Roman" panose="02020603050405020304" pitchFamily="18" charset="0"/>
              </a:rPr>
              <a:t>Hemagarbha</a:t>
            </a:r>
            <a:r>
              <a:rPr lang="en-IN" sz="2100" cap="none" dirty="0">
                <a:solidFill>
                  <a:schemeClr val="bg1"/>
                </a:solidFill>
                <a:latin typeface="Times New Roman" panose="02020603050405020304" pitchFamily="18" charset="0"/>
                <a:cs typeface="Times New Roman" panose="02020603050405020304" pitchFamily="18" charset="0"/>
              </a:rPr>
              <a:t> </a:t>
            </a:r>
            <a:r>
              <a:rPr lang="en-IN" sz="2100" cap="none" dirty="0" err="1">
                <a:solidFill>
                  <a:schemeClr val="bg1"/>
                </a:solidFill>
                <a:latin typeface="Times New Roman" panose="02020603050405020304" pitchFamily="18" charset="0"/>
                <a:cs typeface="Times New Roman" panose="02020603050405020304" pitchFamily="18" charset="0"/>
              </a:rPr>
              <a:t>Pottali</a:t>
            </a:r>
            <a:r>
              <a:rPr lang="en-IN" sz="2100" cap="none" dirty="0">
                <a:solidFill>
                  <a:schemeClr val="bg1"/>
                </a:solidFill>
                <a:latin typeface="Times New Roman" panose="02020603050405020304" pitchFamily="18" charset="0"/>
                <a:cs typeface="Times New Roman" panose="02020603050405020304" pitchFamily="18" charset="0"/>
              </a:rPr>
              <a:t> – 8 		</a:t>
            </a:r>
            <a:r>
              <a:rPr lang="en-IN" sz="2100" cap="none" dirty="0" err="1">
                <a:solidFill>
                  <a:schemeClr val="bg1"/>
                </a:solidFill>
                <a:latin typeface="Times New Roman" panose="02020603050405020304" pitchFamily="18" charset="0"/>
                <a:cs typeface="Times New Roman" panose="02020603050405020304" pitchFamily="18" charset="0"/>
              </a:rPr>
              <a:t>Rasayoga</a:t>
            </a:r>
            <a:r>
              <a:rPr lang="en-IN" sz="2100" cap="none" dirty="0">
                <a:solidFill>
                  <a:schemeClr val="bg1"/>
                </a:solidFill>
                <a:latin typeface="Times New Roman" panose="02020603050405020304" pitchFamily="18" charset="0"/>
                <a:cs typeface="Times New Roman" panose="02020603050405020304" pitchFamily="18" charset="0"/>
              </a:rPr>
              <a:t> </a:t>
            </a:r>
            <a:r>
              <a:rPr lang="en-IN" sz="2100" cap="none" dirty="0" err="1">
                <a:solidFill>
                  <a:schemeClr val="bg1"/>
                </a:solidFill>
                <a:latin typeface="Times New Roman" panose="02020603050405020304" pitchFamily="18" charset="0"/>
                <a:cs typeface="Times New Roman" panose="02020603050405020304" pitchFamily="18" charset="0"/>
              </a:rPr>
              <a:t>Saagara</a:t>
            </a:r>
            <a:r>
              <a:rPr lang="en-IN" sz="2100" cap="none" dirty="0">
                <a:solidFill>
                  <a:schemeClr val="bg1"/>
                </a:solidFill>
                <a:latin typeface="Times New Roman" panose="02020603050405020304" pitchFamily="18" charset="0"/>
                <a:cs typeface="Times New Roman" panose="02020603050405020304" pitchFamily="18" charset="0"/>
              </a:rPr>
              <a:t> 		20 Th Cent. 	</a:t>
            </a:r>
          </a:p>
          <a:p>
            <a:pPr indent="0">
              <a:lnSpc>
                <a:spcPct val="120000"/>
              </a:lnSpc>
              <a:spcBef>
                <a:spcPts val="0"/>
              </a:spcBef>
              <a:buNone/>
            </a:pPr>
            <a:r>
              <a:rPr lang="en-IN" sz="2100" cap="none" dirty="0">
                <a:solidFill>
                  <a:schemeClr val="bg1"/>
                </a:solidFill>
                <a:latin typeface="Times New Roman" panose="02020603050405020304" pitchFamily="18" charset="0"/>
                <a:cs typeface="Times New Roman" panose="02020603050405020304" pitchFamily="18" charset="0"/>
              </a:rPr>
              <a:t>15.	</a:t>
            </a:r>
            <a:r>
              <a:rPr lang="en-IN" sz="2100" cap="none" dirty="0" err="1">
                <a:solidFill>
                  <a:schemeClr val="bg1"/>
                </a:solidFill>
                <a:latin typeface="Times New Roman" panose="02020603050405020304" pitchFamily="18" charset="0"/>
                <a:cs typeface="Times New Roman" panose="02020603050405020304" pitchFamily="18" charset="0"/>
              </a:rPr>
              <a:t>Hemagarbha</a:t>
            </a:r>
            <a:r>
              <a:rPr lang="en-IN" sz="2100" cap="none" dirty="0">
                <a:solidFill>
                  <a:schemeClr val="bg1"/>
                </a:solidFill>
                <a:latin typeface="Times New Roman" panose="02020603050405020304" pitchFamily="18" charset="0"/>
                <a:cs typeface="Times New Roman" panose="02020603050405020304" pitchFamily="18" charset="0"/>
              </a:rPr>
              <a:t> </a:t>
            </a:r>
            <a:r>
              <a:rPr lang="en-IN" sz="2100" cap="none" dirty="0" err="1">
                <a:solidFill>
                  <a:schemeClr val="bg1"/>
                </a:solidFill>
                <a:latin typeface="Times New Roman" panose="02020603050405020304" pitchFamily="18" charset="0"/>
                <a:cs typeface="Times New Roman" panose="02020603050405020304" pitchFamily="18" charset="0"/>
              </a:rPr>
              <a:t>Pottali</a:t>
            </a:r>
            <a:r>
              <a:rPr lang="en-IN" sz="2100" cap="none" dirty="0">
                <a:solidFill>
                  <a:schemeClr val="bg1"/>
                </a:solidFill>
                <a:latin typeface="Times New Roman" panose="02020603050405020304" pitchFamily="18" charset="0"/>
                <a:cs typeface="Times New Roman" panose="02020603050405020304" pitchFamily="18" charset="0"/>
              </a:rPr>
              <a:t> – 9 		</a:t>
            </a:r>
            <a:r>
              <a:rPr lang="en-IN" sz="2100" cap="none" dirty="0" err="1">
                <a:solidFill>
                  <a:schemeClr val="bg1"/>
                </a:solidFill>
                <a:latin typeface="Times New Roman" panose="02020603050405020304" pitchFamily="18" charset="0"/>
                <a:cs typeface="Times New Roman" panose="02020603050405020304" pitchFamily="18" charset="0"/>
              </a:rPr>
              <a:t>Rasayoga</a:t>
            </a:r>
            <a:r>
              <a:rPr lang="en-IN" sz="2100" cap="none" dirty="0">
                <a:solidFill>
                  <a:schemeClr val="bg1"/>
                </a:solidFill>
                <a:latin typeface="Times New Roman" panose="02020603050405020304" pitchFamily="18" charset="0"/>
                <a:cs typeface="Times New Roman" panose="02020603050405020304" pitchFamily="18" charset="0"/>
              </a:rPr>
              <a:t> </a:t>
            </a:r>
            <a:r>
              <a:rPr lang="en-IN" sz="2100" cap="none" dirty="0" err="1">
                <a:solidFill>
                  <a:schemeClr val="bg1"/>
                </a:solidFill>
                <a:latin typeface="Times New Roman" panose="02020603050405020304" pitchFamily="18" charset="0"/>
                <a:cs typeface="Times New Roman" panose="02020603050405020304" pitchFamily="18" charset="0"/>
              </a:rPr>
              <a:t>Saagara</a:t>
            </a:r>
            <a:r>
              <a:rPr lang="en-IN" sz="2100" cap="none" dirty="0">
                <a:solidFill>
                  <a:schemeClr val="bg1"/>
                </a:solidFill>
                <a:latin typeface="Times New Roman" panose="02020603050405020304" pitchFamily="18" charset="0"/>
                <a:cs typeface="Times New Roman" panose="02020603050405020304" pitchFamily="18" charset="0"/>
              </a:rPr>
              <a:t> 		20 Th Cent. 	</a:t>
            </a:r>
          </a:p>
          <a:p>
            <a:pPr indent="0">
              <a:lnSpc>
                <a:spcPct val="120000"/>
              </a:lnSpc>
              <a:spcBef>
                <a:spcPts val="0"/>
              </a:spcBef>
              <a:buNone/>
            </a:pPr>
            <a:r>
              <a:rPr lang="en-IN" sz="2100" cap="none" dirty="0">
                <a:solidFill>
                  <a:schemeClr val="bg1"/>
                </a:solidFill>
                <a:latin typeface="Times New Roman" panose="02020603050405020304" pitchFamily="18" charset="0"/>
                <a:cs typeface="Times New Roman" panose="02020603050405020304" pitchFamily="18" charset="0"/>
              </a:rPr>
              <a:t>16.	</a:t>
            </a:r>
            <a:r>
              <a:rPr lang="en-IN" sz="2100" cap="none" dirty="0" err="1">
                <a:solidFill>
                  <a:schemeClr val="bg1"/>
                </a:solidFill>
                <a:latin typeface="Times New Roman" panose="02020603050405020304" pitchFamily="18" charset="0"/>
                <a:cs typeface="Times New Roman" panose="02020603050405020304" pitchFamily="18" charset="0"/>
              </a:rPr>
              <a:t>Hemagarbha</a:t>
            </a:r>
            <a:r>
              <a:rPr lang="en-IN" sz="2100" cap="none" dirty="0">
                <a:solidFill>
                  <a:schemeClr val="bg1"/>
                </a:solidFill>
                <a:latin typeface="Times New Roman" panose="02020603050405020304" pitchFamily="18" charset="0"/>
                <a:cs typeface="Times New Roman" panose="02020603050405020304" pitchFamily="18" charset="0"/>
              </a:rPr>
              <a:t> </a:t>
            </a:r>
            <a:r>
              <a:rPr lang="en-IN" sz="2100" cap="none" dirty="0" err="1">
                <a:solidFill>
                  <a:schemeClr val="bg1"/>
                </a:solidFill>
                <a:latin typeface="Times New Roman" panose="02020603050405020304" pitchFamily="18" charset="0"/>
                <a:cs typeface="Times New Roman" panose="02020603050405020304" pitchFamily="18" charset="0"/>
              </a:rPr>
              <a:t>Pottali</a:t>
            </a:r>
            <a:r>
              <a:rPr lang="en-IN" sz="2100" cap="none" dirty="0">
                <a:solidFill>
                  <a:schemeClr val="bg1"/>
                </a:solidFill>
                <a:latin typeface="Times New Roman" panose="02020603050405020304" pitchFamily="18" charset="0"/>
                <a:cs typeface="Times New Roman" panose="02020603050405020304" pitchFamily="18" charset="0"/>
              </a:rPr>
              <a:t> – 11 		</a:t>
            </a:r>
            <a:r>
              <a:rPr lang="en-IN" sz="2100" cap="none" dirty="0" err="1">
                <a:solidFill>
                  <a:schemeClr val="bg1"/>
                </a:solidFill>
                <a:latin typeface="Times New Roman" panose="02020603050405020304" pitchFamily="18" charset="0"/>
                <a:cs typeface="Times New Roman" panose="02020603050405020304" pitchFamily="18" charset="0"/>
              </a:rPr>
              <a:t>Rasayoga</a:t>
            </a:r>
            <a:r>
              <a:rPr lang="en-IN" sz="2100" cap="none" dirty="0">
                <a:solidFill>
                  <a:schemeClr val="bg1"/>
                </a:solidFill>
                <a:latin typeface="Times New Roman" panose="02020603050405020304" pitchFamily="18" charset="0"/>
                <a:cs typeface="Times New Roman" panose="02020603050405020304" pitchFamily="18" charset="0"/>
              </a:rPr>
              <a:t> </a:t>
            </a:r>
            <a:r>
              <a:rPr lang="en-IN" sz="2100" cap="none" dirty="0" err="1">
                <a:solidFill>
                  <a:schemeClr val="bg1"/>
                </a:solidFill>
                <a:latin typeface="Times New Roman" panose="02020603050405020304" pitchFamily="18" charset="0"/>
                <a:cs typeface="Times New Roman" panose="02020603050405020304" pitchFamily="18" charset="0"/>
              </a:rPr>
              <a:t>Saagara</a:t>
            </a:r>
            <a:r>
              <a:rPr lang="en-IN" sz="2100" cap="none" dirty="0">
                <a:solidFill>
                  <a:schemeClr val="bg1"/>
                </a:solidFill>
                <a:latin typeface="Times New Roman" panose="02020603050405020304" pitchFamily="18" charset="0"/>
                <a:cs typeface="Times New Roman" panose="02020603050405020304" pitchFamily="18" charset="0"/>
              </a:rPr>
              <a:t> 		20 Th Cent. 	</a:t>
            </a:r>
          </a:p>
          <a:p>
            <a:pPr indent="0">
              <a:lnSpc>
                <a:spcPct val="120000"/>
              </a:lnSpc>
              <a:spcBef>
                <a:spcPts val="0"/>
              </a:spcBef>
              <a:buNone/>
            </a:pPr>
            <a:r>
              <a:rPr lang="en-IN" sz="2100" cap="none" dirty="0">
                <a:solidFill>
                  <a:schemeClr val="bg1"/>
                </a:solidFill>
                <a:latin typeface="Times New Roman" panose="02020603050405020304" pitchFamily="18" charset="0"/>
                <a:cs typeface="Times New Roman" panose="02020603050405020304" pitchFamily="18" charset="0"/>
              </a:rPr>
              <a:t>17.	</a:t>
            </a:r>
            <a:r>
              <a:rPr lang="en-IN" sz="2100" cap="none" dirty="0" err="1">
                <a:solidFill>
                  <a:schemeClr val="bg1"/>
                </a:solidFill>
                <a:latin typeface="Times New Roman" panose="02020603050405020304" pitchFamily="18" charset="0"/>
                <a:cs typeface="Times New Roman" panose="02020603050405020304" pitchFamily="18" charset="0"/>
              </a:rPr>
              <a:t>Hemagarbha</a:t>
            </a:r>
            <a:r>
              <a:rPr lang="en-IN" sz="2100" cap="none" dirty="0">
                <a:solidFill>
                  <a:schemeClr val="bg1"/>
                </a:solidFill>
                <a:latin typeface="Times New Roman" panose="02020603050405020304" pitchFamily="18" charset="0"/>
                <a:cs typeface="Times New Roman" panose="02020603050405020304" pitchFamily="18" charset="0"/>
              </a:rPr>
              <a:t> </a:t>
            </a:r>
            <a:r>
              <a:rPr lang="en-IN" sz="2100" cap="none" dirty="0" err="1">
                <a:solidFill>
                  <a:schemeClr val="bg1"/>
                </a:solidFill>
                <a:latin typeface="Times New Roman" panose="02020603050405020304" pitchFamily="18" charset="0"/>
                <a:cs typeface="Times New Roman" panose="02020603050405020304" pitchFamily="18" charset="0"/>
              </a:rPr>
              <a:t>Pottali</a:t>
            </a:r>
            <a:r>
              <a:rPr lang="en-IN" sz="2100" cap="none" dirty="0">
                <a:solidFill>
                  <a:schemeClr val="bg1"/>
                </a:solidFill>
                <a:latin typeface="Times New Roman" panose="02020603050405020304" pitchFamily="18" charset="0"/>
                <a:cs typeface="Times New Roman" panose="02020603050405020304" pitchFamily="18" charset="0"/>
              </a:rPr>
              <a:t> – 12 		</a:t>
            </a:r>
            <a:r>
              <a:rPr lang="en-IN" sz="2100" cap="none" dirty="0" err="1">
                <a:solidFill>
                  <a:schemeClr val="bg1"/>
                </a:solidFill>
                <a:latin typeface="Times New Roman" panose="02020603050405020304" pitchFamily="18" charset="0"/>
                <a:cs typeface="Times New Roman" panose="02020603050405020304" pitchFamily="18" charset="0"/>
              </a:rPr>
              <a:t>Rasayoga</a:t>
            </a:r>
            <a:r>
              <a:rPr lang="en-IN" sz="2100" cap="none" dirty="0">
                <a:solidFill>
                  <a:schemeClr val="bg1"/>
                </a:solidFill>
                <a:latin typeface="Times New Roman" panose="02020603050405020304" pitchFamily="18" charset="0"/>
                <a:cs typeface="Times New Roman" panose="02020603050405020304" pitchFamily="18" charset="0"/>
              </a:rPr>
              <a:t> </a:t>
            </a:r>
            <a:r>
              <a:rPr lang="en-IN" sz="2100" cap="none" dirty="0" err="1">
                <a:solidFill>
                  <a:schemeClr val="bg1"/>
                </a:solidFill>
                <a:latin typeface="Times New Roman" panose="02020603050405020304" pitchFamily="18" charset="0"/>
                <a:cs typeface="Times New Roman" panose="02020603050405020304" pitchFamily="18" charset="0"/>
              </a:rPr>
              <a:t>Saagara</a:t>
            </a:r>
            <a:r>
              <a:rPr lang="en-IN" sz="2100" cap="none" dirty="0">
                <a:solidFill>
                  <a:schemeClr val="bg1"/>
                </a:solidFill>
                <a:latin typeface="Times New Roman" panose="02020603050405020304" pitchFamily="18" charset="0"/>
                <a:cs typeface="Times New Roman" panose="02020603050405020304" pitchFamily="18" charset="0"/>
              </a:rPr>
              <a:t> 		20 Th Cent.</a:t>
            </a:r>
            <a:r>
              <a:rPr lang="en-IN" sz="2100" cap="none" dirty="0">
                <a:latin typeface="Times New Roman" panose="02020603050405020304" pitchFamily="18" charset="0"/>
                <a:cs typeface="Times New Roman" panose="02020603050405020304" pitchFamily="18" charset="0"/>
              </a:rPr>
              <a:t> </a:t>
            </a:r>
          </a:p>
        </p:txBody>
      </p:sp>
      <p:sp>
        <p:nvSpPr>
          <p:cNvPr id="4" name="Footer Placeholder 3">
            <a:extLst>
              <a:ext uri="{FF2B5EF4-FFF2-40B4-BE49-F238E27FC236}">
                <a16:creationId xmlns:a16="http://schemas.microsoft.com/office/drawing/2014/main" id="{AB362D55-FD2B-4A46-B74A-208A9759B3BF}"/>
              </a:ext>
            </a:extLst>
          </p:cNvPr>
          <p:cNvSpPr>
            <a:spLocks noGrp="1"/>
          </p:cNvSpPr>
          <p:nvPr>
            <p:ph type="ftr" sz="quarter" idx="11"/>
          </p:nvPr>
        </p:nvSpPr>
        <p:spPr/>
        <p:txBody>
          <a:bodyPr/>
          <a:lstStyle/>
          <a:p>
            <a:r>
              <a:rPr lang="en-IN" b="1" dirty="0" err="1"/>
              <a:t>Pottali</a:t>
            </a:r>
            <a:r>
              <a:rPr lang="en-IN" b="1" dirty="0"/>
              <a:t> Kalpana</a:t>
            </a:r>
          </a:p>
        </p:txBody>
      </p:sp>
      <p:sp>
        <p:nvSpPr>
          <p:cNvPr id="5" name="Slide Number Placeholder 4">
            <a:extLst>
              <a:ext uri="{FF2B5EF4-FFF2-40B4-BE49-F238E27FC236}">
                <a16:creationId xmlns:a16="http://schemas.microsoft.com/office/drawing/2014/main" id="{007C89A3-B145-4007-A37C-09732DD69573}"/>
              </a:ext>
            </a:extLst>
          </p:cNvPr>
          <p:cNvSpPr>
            <a:spLocks noGrp="1"/>
          </p:cNvSpPr>
          <p:nvPr>
            <p:ph type="sldNum" sz="quarter" idx="12"/>
          </p:nvPr>
        </p:nvSpPr>
        <p:spPr/>
        <p:txBody>
          <a:bodyPr/>
          <a:lstStyle/>
          <a:p>
            <a:fld id="{A570DE72-5664-454A-8646-44002B425E13}" type="slidenum">
              <a:rPr lang="en-IN" smtClean="0"/>
              <a:t>35</a:t>
            </a:fld>
            <a:endParaRPr lang="en-IN"/>
          </a:p>
        </p:txBody>
      </p:sp>
    </p:spTree>
    <p:extLst>
      <p:ext uri="{BB962C8B-B14F-4D97-AF65-F5344CB8AC3E}">
        <p14:creationId xmlns:p14="http://schemas.microsoft.com/office/powerpoint/2010/main" val="20822466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64BDB-BB5C-4C9F-8E7A-FB845B65EDA0}"/>
              </a:ext>
            </a:extLst>
          </p:cNvPr>
          <p:cNvSpPr>
            <a:spLocks noGrp="1"/>
          </p:cNvSpPr>
          <p:nvPr>
            <p:ph type="title"/>
          </p:nvPr>
        </p:nvSpPr>
        <p:spPr>
          <a:xfrm>
            <a:off x="628650" y="365126"/>
            <a:ext cx="1622937" cy="608268"/>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n-IN" sz="3200" b="1" dirty="0">
                <a:latin typeface="Times New Roman" panose="02020603050405020304" pitchFamily="18" charset="0"/>
                <a:cs typeface="Times New Roman" panose="02020603050405020304" pitchFamily="18" charset="0"/>
              </a:rPr>
              <a:t>Contd..</a:t>
            </a:r>
          </a:p>
        </p:txBody>
      </p:sp>
      <p:sp>
        <p:nvSpPr>
          <p:cNvPr id="3" name="Content Placeholder 2">
            <a:extLst>
              <a:ext uri="{FF2B5EF4-FFF2-40B4-BE49-F238E27FC236}">
                <a16:creationId xmlns:a16="http://schemas.microsoft.com/office/drawing/2014/main" id="{7C6896DB-CE4E-4AF6-AD14-B0160E6A7F58}"/>
              </a:ext>
            </a:extLst>
          </p:cNvPr>
          <p:cNvSpPr>
            <a:spLocks noGrp="1"/>
          </p:cNvSpPr>
          <p:nvPr>
            <p:ph idx="1"/>
          </p:nvPr>
        </p:nvSpPr>
        <p:spPr>
          <a:xfrm>
            <a:off x="491613" y="2117519"/>
            <a:ext cx="8327923" cy="4375355"/>
          </a:xfrm>
        </p:spPr>
        <p:style>
          <a:lnRef idx="2">
            <a:schemeClr val="accent3">
              <a:shade val="50000"/>
            </a:schemeClr>
          </a:lnRef>
          <a:fillRef idx="1">
            <a:schemeClr val="accent3"/>
          </a:fillRef>
          <a:effectRef idx="0">
            <a:schemeClr val="accent3"/>
          </a:effectRef>
          <a:fontRef idx="minor">
            <a:schemeClr val="lt1"/>
          </a:fontRef>
        </p:style>
        <p:txBody>
          <a:bodyPr>
            <a:normAutofit fontScale="85000" lnSpcReduction="20000"/>
          </a:bodyPr>
          <a:lstStyle/>
          <a:p>
            <a:pPr indent="0">
              <a:lnSpc>
                <a:spcPct val="120000"/>
              </a:lnSpc>
              <a:spcBef>
                <a:spcPts val="0"/>
              </a:spcBef>
              <a:buNone/>
            </a:pPr>
            <a:r>
              <a:rPr lang="en-IN" b="1" cap="none" dirty="0">
                <a:solidFill>
                  <a:srgbClr val="FF0000"/>
                </a:solidFill>
                <a:latin typeface="Times New Roman" panose="02020603050405020304" pitchFamily="18" charset="0"/>
                <a:cs typeface="Times New Roman" panose="02020603050405020304" pitchFamily="18" charset="0"/>
              </a:rPr>
              <a:t>S. No.    </a:t>
            </a:r>
            <a:r>
              <a:rPr lang="en-IN" b="1" cap="none" dirty="0" err="1">
                <a:solidFill>
                  <a:srgbClr val="FF0000"/>
                </a:solidFill>
                <a:latin typeface="Times New Roman" panose="02020603050405020304" pitchFamily="18" charset="0"/>
                <a:cs typeface="Times New Roman" panose="02020603050405020304" pitchFamily="18" charset="0"/>
              </a:rPr>
              <a:t>Pottali</a:t>
            </a:r>
            <a:r>
              <a:rPr lang="en-IN" b="1" cap="none" dirty="0">
                <a:solidFill>
                  <a:srgbClr val="FF0000"/>
                </a:solidFill>
                <a:latin typeface="Times New Roman" panose="02020603050405020304" pitchFamily="18" charset="0"/>
                <a:cs typeface="Times New Roman" panose="02020603050405020304" pitchFamily="18" charset="0"/>
              </a:rPr>
              <a:t> </a:t>
            </a:r>
            <a:r>
              <a:rPr lang="en-IN" b="1" cap="none" dirty="0" err="1">
                <a:solidFill>
                  <a:srgbClr val="FF0000"/>
                </a:solidFill>
                <a:latin typeface="Times New Roman" panose="02020603050405020304" pitchFamily="18" charset="0"/>
                <a:cs typeface="Times New Roman" panose="02020603050405020304" pitchFamily="18" charset="0"/>
              </a:rPr>
              <a:t>Kalpa</a:t>
            </a:r>
            <a:r>
              <a:rPr lang="en-IN" b="1" cap="none" dirty="0">
                <a:solidFill>
                  <a:srgbClr val="FF0000"/>
                </a:solidFill>
                <a:latin typeface="Times New Roman" panose="02020603050405020304" pitchFamily="18" charset="0"/>
                <a:cs typeface="Times New Roman" panose="02020603050405020304" pitchFamily="18" charset="0"/>
              </a:rPr>
              <a:t> </a:t>
            </a:r>
            <a:r>
              <a:rPr lang="en-IN" cap="none" dirty="0">
                <a:solidFill>
                  <a:srgbClr val="FF0000"/>
                </a:solidFill>
                <a:latin typeface="Times New Roman" panose="02020603050405020304" pitchFamily="18" charset="0"/>
                <a:cs typeface="Times New Roman" panose="02020603050405020304" pitchFamily="18" charset="0"/>
              </a:rPr>
              <a:t>		</a:t>
            </a:r>
            <a:r>
              <a:rPr lang="en-IN" b="1" cap="none" dirty="0">
                <a:solidFill>
                  <a:srgbClr val="FF0000"/>
                </a:solidFill>
                <a:latin typeface="Times New Roman" panose="02020603050405020304" pitchFamily="18" charset="0"/>
                <a:cs typeface="Times New Roman" panose="02020603050405020304" pitchFamily="18" charset="0"/>
              </a:rPr>
              <a:t>Reference </a:t>
            </a:r>
            <a:r>
              <a:rPr lang="en-IN" cap="none" dirty="0">
                <a:solidFill>
                  <a:srgbClr val="FF0000"/>
                </a:solidFill>
                <a:latin typeface="Times New Roman" panose="02020603050405020304" pitchFamily="18" charset="0"/>
                <a:cs typeface="Times New Roman" panose="02020603050405020304" pitchFamily="18" charset="0"/>
              </a:rPr>
              <a:t>		</a:t>
            </a:r>
            <a:r>
              <a:rPr lang="en-IN" b="1" cap="none" dirty="0">
                <a:solidFill>
                  <a:srgbClr val="FF0000"/>
                </a:solidFill>
                <a:latin typeface="Times New Roman" panose="02020603050405020304" pitchFamily="18" charset="0"/>
                <a:cs typeface="Times New Roman" panose="02020603050405020304" pitchFamily="18" charset="0"/>
              </a:rPr>
              <a:t>Period</a:t>
            </a:r>
          </a:p>
          <a:p>
            <a:pPr indent="0">
              <a:lnSpc>
                <a:spcPct val="120000"/>
              </a:lnSpc>
              <a:spcBef>
                <a:spcPts val="0"/>
              </a:spcBef>
              <a:buNone/>
            </a:pPr>
            <a:endParaRPr lang="en-IN" cap="none" dirty="0">
              <a:solidFill>
                <a:schemeClr val="bg1"/>
              </a:solidFill>
              <a:latin typeface="Times New Roman" panose="02020603050405020304" pitchFamily="18" charset="0"/>
              <a:cs typeface="Times New Roman" panose="02020603050405020304" pitchFamily="18" charset="0"/>
            </a:endParaRPr>
          </a:p>
          <a:p>
            <a:pPr marL="742950" indent="-514350">
              <a:lnSpc>
                <a:spcPct val="120000"/>
              </a:lnSpc>
              <a:spcBef>
                <a:spcPts val="0"/>
              </a:spcBef>
              <a:buAutoNum type="arabicPeriod" startAt="18"/>
            </a:pPr>
            <a:r>
              <a:rPr lang="en-IN" cap="none" dirty="0" err="1">
                <a:solidFill>
                  <a:schemeClr val="bg1"/>
                </a:solidFill>
                <a:latin typeface="Times New Roman" panose="02020603050405020304" pitchFamily="18" charset="0"/>
                <a:cs typeface="Times New Roman" panose="02020603050405020304" pitchFamily="18" charset="0"/>
              </a:rPr>
              <a:t>Hemagarbha</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Pottali</a:t>
            </a:r>
            <a:r>
              <a:rPr lang="en-IN" cap="none" dirty="0">
                <a:solidFill>
                  <a:schemeClr val="bg1"/>
                </a:solidFill>
                <a:latin typeface="Times New Roman" panose="02020603050405020304" pitchFamily="18" charset="0"/>
                <a:cs typeface="Times New Roman" panose="02020603050405020304" pitchFamily="18" charset="0"/>
              </a:rPr>
              <a:t> – 13 	</a:t>
            </a:r>
            <a:r>
              <a:rPr lang="en-IN" cap="none" dirty="0" err="1">
                <a:solidFill>
                  <a:schemeClr val="bg1"/>
                </a:solidFill>
                <a:latin typeface="Times New Roman" panose="02020603050405020304" pitchFamily="18" charset="0"/>
                <a:cs typeface="Times New Roman" panose="02020603050405020304" pitchFamily="18" charset="0"/>
              </a:rPr>
              <a:t>Rasayoga</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Saagara</a:t>
            </a:r>
            <a:r>
              <a:rPr lang="en-IN" cap="none" dirty="0">
                <a:solidFill>
                  <a:schemeClr val="bg1"/>
                </a:solidFill>
                <a:latin typeface="Times New Roman" panose="02020603050405020304" pitchFamily="18" charset="0"/>
                <a:cs typeface="Times New Roman" panose="02020603050405020304" pitchFamily="18" charset="0"/>
              </a:rPr>
              <a:t> 		20 Th Cent. </a:t>
            </a:r>
          </a:p>
          <a:p>
            <a:pPr marL="742950" indent="-514350">
              <a:lnSpc>
                <a:spcPct val="120000"/>
              </a:lnSpc>
              <a:spcBef>
                <a:spcPts val="0"/>
              </a:spcBef>
              <a:buAutoNum type="arabicPeriod" startAt="18"/>
            </a:pPr>
            <a:r>
              <a:rPr lang="en-IN" cap="none" dirty="0" err="1">
                <a:solidFill>
                  <a:schemeClr val="bg1"/>
                </a:solidFill>
                <a:latin typeface="Times New Roman" panose="02020603050405020304" pitchFamily="18" charset="0"/>
                <a:cs typeface="Times New Roman" panose="02020603050405020304" pitchFamily="18" charset="0"/>
              </a:rPr>
              <a:t>Taraagarbha</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Pottali</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Rasayoga</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Saagara</a:t>
            </a:r>
            <a:r>
              <a:rPr lang="en-IN" cap="none" dirty="0">
                <a:solidFill>
                  <a:schemeClr val="bg1"/>
                </a:solidFill>
                <a:latin typeface="Times New Roman" panose="02020603050405020304" pitchFamily="18" charset="0"/>
                <a:cs typeface="Times New Roman" panose="02020603050405020304" pitchFamily="18" charset="0"/>
              </a:rPr>
              <a:t> 		20 Th Cent.</a:t>
            </a:r>
          </a:p>
          <a:p>
            <a:pPr marL="742950" indent="-514350">
              <a:lnSpc>
                <a:spcPct val="120000"/>
              </a:lnSpc>
              <a:spcBef>
                <a:spcPts val="0"/>
              </a:spcBef>
              <a:buAutoNum type="arabicPeriod" startAt="18"/>
            </a:pPr>
            <a:r>
              <a:rPr lang="en-IN" cap="none" dirty="0" err="1">
                <a:solidFill>
                  <a:schemeClr val="bg1"/>
                </a:solidFill>
                <a:latin typeface="Times New Roman" panose="02020603050405020304" pitchFamily="18" charset="0"/>
                <a:cs typeface="Times New Roman" panose="02020603050405020304" pitchFamily="18" charset="0"/>
              </a:rPr>
              <a:t>Tamragarbha</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Pottali</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Rasayoga</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Saagara</a:t>
            </a:r>
            <a:r>
              <a:rPr lang="en-IN" cap="none" dirty="0">
                <a:solidFill>
                  <a:schemeClr val="bg1"/>
                </a:solidFill>
                <a:latin typeface="Times New Roman" panose="02020603050405020304" pitchFamily="18" charset="0"/>
                <a:cs typeface="Times New Roman" panose="02020603050405020304" pitchFamily="18" charset="0"/>
              </a:rPr>
              <a:t> 		20 Th Cent.</a:t>
            </a:r>
          </a:p>
          <a:p>
            <a:pPr marL="742950" indent="-514350">
              <a:lnSpc>
                <a:spcPct val="120000"/>
              </a:lnSpc>
              <a:spcBef>
                <a:spcPts val="0"/>
              </a:spcBef>
              <a:buAutoNum type="arabicPeriod" startAt="18"/>
            </a:pPr>
            <a:r>
              <a:rPr lang="en-IN" cap="none" dirty="0" err="1">
                <a:solidFill>
                  <a:schemeClr val="bg1"/>
                </a:solidFill>
                <a:latin typeface="Times New Roman" panose="02020603050405020304" pitchFamily="18" charset="0"/>
                <a:cs typeface="Times New Roman" panose="02020603050405020304" pitchFamily="18" charset="0"/>
              </a:rPr>
              <a:t>Lohagarbha</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Pottali</a:t>
            </a:r>
            <a:r>
              <a:rPr lang="en-IN" cap="none" dirty="0">
                <a:solidFill>
                  <a:schemeClr val="bg1"/>
                </a:solidFill>
                <a:latin typeface="Times New Roman" panose="02020603050405020304" pitchFamily="18" charset="0"/>
                <a:cs typeface="Times New Roman" panose="02020603050405020304" pitchFamily="18" charset="0"/>
              </a:rPr>
              <a:t> - 1 		</a:t>
            </a:r>
            <a:r>
              <a:rPr lang="en-IN" cap="none" dirty="0" err="1">
                <a:solidFill>
                  <a:schemeClr val="bg1"/>
                </a:solidFill>
                <a:latin typeface="Times New Roman" panose="02020603050405020304" pitchFamily="18" charset="0"/>
                <a:cs typeface="Times New Roman" panose="02020603050405020304" pitchFamily="18" charset="0"/>
              </a:rPr>
              <a:t>Rasayoga</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Saagara</a:t>
            </a:r>
            <a:r>
              <a:rPr lang="en-IN" cap="none" dirty="0">
                <a:solidFill>
                  <a:schemeClr val="bg1"/>
                </a:solidFill>
                <a:latin typeface="Times New Roman" panose="02020603050405020304" pitchFamily="18" charset="0"/>
                <a:cs typeface="Times New Roman" panose="02020603050405020304" pitchFamily="18" charset="0"/>
              </a:rPr>
              <a:t> 		20 Th Cent.</a:t>
            </a:r>
          </a:p>
          <a:p>
            <a:pPr marL="742950" indent="-514350">
              <a:lnSpc>
                <a:spcPct val="120000"/>
              </a:lnSpc>
              <a:spcBef>
                <a:spcPts val="0"/>
              </a:spcBef>
              <a:buAutoNum type="arabicPeriod" startAt="18"/>
            </a:pPr>
            <a:r>
              <a:rPr lang="en-IN" cap="none" dirty="0" err="1">
                <a:solidFill>
                  <a:schemeClr val="bg1"/>
                </a:solidFill>
                <a:latin typeface="Times New Roman" panose="02020603050405020304" pitchFamily="18" charset="0"/>
                <a:cs typeface="Times New Roman" panose="02020603050405020304" pitchFamily="18" charset="0"/>
              </a:rPr>
              <a:t>Lohagarbha</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Pottali</a:t>
            </a:r>
            <a:r>
              <a:rPr lang="en-IN" cap="none" dirty="0">
                <a:solidFill>
                  <a:schemeClr val="bg1"/>
                </a:solidFill>
                <a:latin typeface="Times New Roman" panose="02020603050405020304" pitchFamily="18" charset="0"/>
                <a:cs typeface="Times New Roman" panose="02020603050405020304" pitchFamily="18" charset="0"/>
              </a:rPr>
              <a:t> – 2 	</a:t>
            </a:r>
            <a:r>
              <a:rPr lang="en-IN" cap="none" dirty="0" err="1">
                <a:solidFill>
                  <a:schemeClr val="bg1"/>
                </a:solidFill>
                <a:latin typeface="Times New Roman" panose="02020603050405020304" pitchFamily="18" charset="0"/>
                <a:cs typeface="Times New Roman" panose="02020603050405020304" pitchFamily="18" charset="0"/>
              </a:rPr>
              <a:t>Rasayoga</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Saagara</a:t>
            </a:r>
            <a:r>
              <a:rPr lang="en-IN" cap="none" dirty="0">
                <a:solidFill>
                  <a:schemeClr val="bg1"/>
                </a:solidFill>
                <a:latin typeface="Times New Roman" panose="02020603050405020304" pitchFamily="18" charset="0"/>
                <a:cs typeface="Times New Roman" panose="02020603050405020304" pitchFamily="18" charset="0"/>
              </a:rPr>
              <a:t> 		20 Th Cent.</a:t>
            </a:r>
          </a:p>
          <a:p>
            <a:pPr marL="742950" indent="-514350">
              <a:lnSpc>
                <a:spcPct val="120000"/>
              </a:lnSpc>
              <a:spcBef>
                <a:spcPts val="0"/>
              </a:spcBef>
              <a:buAutoNum type="arabicPeriod" startAt="18"/>
            </a:pPr>
            <a:r>
              <a:rPr lang="en-IN" cap="none" dirty="0" err="1">
                <a:solidFill>
                  <a:schemeClr val="bg1"/>
                </a:solidFill>
                <a:latin typeface="Times New Roman" panose="02020603050405020304" pitchFamily="18" charset="0"/>
                <a:cs typeface="Times New Roman" panose="02020603050405020304" pitchFamily="18" charset="0"/>
              </a:rPr>
              <a:t>Mallagarbha</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Pottali</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Rasayoga</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Saagara</a:t>
            </a:r>
            <a:r>
              <a:rPr lang="en-IN" cap="none" dirty="0">
                <a:solidFill>
                  <a:schemeClr val="bg1"/>
                </a:solidFill>
                <a:latin typeface="Times New Roman" panose="02020603050405020304" pitchFamily="18" charset="0"/>
                <a:cs typeface="Times New Roman" panose="02020603050405020304" pitchFamily="18" charset="0"/>
              </a:rPr>
              <a:t> 		20 Th Cent.</a:t>
            </a:r>
          </a:p>
          <a:p>
            <a:pPr marL="742950" indent="-514350">
              <a:lnSpc>
                <a:spcPct val="120000"/>
              </a:lnSpc>
              <a:spcBef>
                <a:spcPts val="0"/>
              </a:spcBef>
              <a:buAutoNum type="arabicPeriod" startAt="18"/>
            </a:pPr>
            <a:r>
              <a:rPr lang="en-IN" cap="none" dirty="0" err="1">
                <a:solidFill>
                  <a:schemeClr val="bg1"/>
                </a:solidFill>
                <a:latin typeface="Times New Roman" panose="02020603050405020304" pitchFamily="18" charset="0"/>
                <a:cs typeface="Times New Roman" panose="02020603050405020304" pitchFamily="18" charset="0"/>
              </a:rPr>
              <a:t>Talaagarbha</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Pottali</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Rasayoga</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Saagara</a:t>
            </a:r>
            <a:r>
              <a:rPr lang="en-IN" cap="none" dirty="0">
                <a:solidFill>
                  <a:schemeClr val="bg1"/>
                </a:solidFill>
                <a:latin typeface="Times New Roman" panose="02020603050405020304" pitchFamily="18" charset="0"/>
                <a:cs typeface="Times New Roman" panose="02020603050405020304" pitchFamily="18" charset="0"/>
              </a:rPr>
              <a:t> 		20 Th Cent.</a:t>
            </a:r>
          </a:p>
          <a:p>
            <a:pPr marL="742950" indent="-514350">
              <a:lnSpc>
                <a:spcPct val="120000"/>
              </a:lnSpc>
              <a:spcBef>
                <a:spcPts val="0"/>
              </a:spcBef>
              <a:buAutoNum type="arabicPeriod" startAt="18"/>
            </a:pPr>
            <a:r>
              <a:rPr lang="sv-SE" cap="none" dirty="0">
                <a:solidFill>
                  <a:schemeClr val="bg1"/>
                </a:solidFill>
                <a:latin typeface="Times New Roman" panose="02020603050405020304" pitchFamily="18" charset="0"/>
                <a:cs typeface="Times New Roman" panose="02020603050405020304" pitchFamily="18" charset="0"/>
              </a:rPr>
              <a:t>Shilagarbha Pottali 		Rasayoga Saagara 		20 Th Cent.</a:t>
            </a:r>
          </a:p>
          <a:p>
            <a:pPr marL="742950" indent="-514350">
              <a:lnSpc>
                <a:spcPct val="120000"/>
              </a:lnSpc>
              <a:spcBef>
                <a:spcPts val="0"/>
              </a:spcBef>
              <a:buAutoNum type="arabicPeriod" startAt="18"/>
            </a:pPr>
            <a:r>
              <a:rPr lang="en-IN" cap="none" dirty="0" err="1">
                <a:solidFill>
                  <a:schemeClr val="bg1"/>
                </a:solidFill>
                <a:latin typeface="Times New Roman" panose="02020603050405020304" pitchFamily="18" charset="0"/>
                <a:cs typeface="Times New Roman" panose="02020603050405020304" pitchFamily="18" charset="0"/>
              </a:rPr>
              <a:t>Vishagarbha</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Pottali</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Rasayoga</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Saagara</a:t>
            </a:r>
            <a:r>
              <a:rPr lang="en-IN" cap="none" dirty="0">
                <a:solidFill>
                  <a:schemeClr val="bg1"/>
                </a:solidFill>
                <a:latin typeface="Times New Roman" panose="02020603050405020304" pitchFamily="18" charset="0"/>
                <a:cs typeface="Times New Roman" panose="02020603050405020304" pitchFamily="18" charset="0"/>
              </a:rPr>
              <a:t> 		20 Th Cent.</a:t>
            </a:r>
          </a:p>
          <a:p>
            <a:pPr marL="742950" indent="-514350">
              <a:lnSpc>
                <a:spcPct val="120000"/>
              </a:lnSpc>
              <a:spcBef>
                <a:spcPts val="0"/>
              </a:spcBef>
              <a:buAutoNum type="arabicPeriod" startAt="18"/>
            </a:pPr>
            <a:r>
              <a:rPr lang="en-IN" cap="none" dirty="0" err="1">
                <a:solidFill>
                  <a:schemeClr val="bg1"/>
                </a:solidFill>
                <a:latin typeface="Times New Roman" panose="02020603050405020304" pitchFamily="18" charset="0"/>
                <a:cs typeface="Times New Roman" panose="02020603050405020304" pitchFamily="18" charset="0"/>
              </a:rPr>
              <a:t>Tridhatugarbha</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Pottali</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Rasayoga</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Saagara</a:t>
            </a:r>
            <a:r>
              <a:rPr lang="en-IN" cap="none" dirty="0">
                <a:solidFill>
                  <a:schemeClr val="bg1"/>
                </a:solidFill>
                <a:latin typeface="Times New Roman" panose="02020603050405020304" pitchFamily="18" charset="0"/>
                <a:cs typeface="Times New Roman" panose="02020603050405020304" pitchFamily="18" charset="0"/>
              </a:rPr>
              <a:t> 		20 Th Cent.</a:t>
            </a:r>
          </a:p>
          <a:p>
            <a:pPr marL="742950" indent="-514350">
              <a:lnSpc>
                <a:spcPct val="120000"/>
              </a:lnSpc>
              <a:spcBef>
                <a:spcPts val="0"/>
              </a:spcBef>
              <a:buAutoNum type="arabicPeriod" startAt="18"/>
            </a:pPr>
            <a:r>
              <a:rPr lang="en-IN" cap="none" dirty="0" err="1">
                <a:solidFill>
                  <a:schemeClr val="bg1"/>
                </a:solidFill>
                <a:latin typeface="Times New Roman" panose="02020603050405020304" pitchFamily="18" charset="0"/>
                <a:cs typeface="Times New Roman" panose="02020603050405020304" pitchFamily="18" charset="0"/>
              </a:rPr>
              <a:t>Ratnagarbha</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Pottali</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Rasayoga</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Saagara</a:t>
            </a:r>
            <a:r>
              <a:rPr lang="en-IN" cap="none" dirty="0">
                <a:solidFill>
                  <a:schemeClr val="bg1"/>
                </a:solidFill>
                <a:latin typeface="Times New Roman" panose="02020603050405020304" pitchFamily="18" charset="0"/>
                <a:cs typeface="Times New Roman" panose="02020603050405020304" pitchFamily="18" charset="0"/>
              </a:rPr>
              <a:t> 		20 Th Cent.</a:t>
            </a:r>
          </a:p>
          <a:p>
            <a:pPr marL="742950" indent="-514350">
              <a:lnSpc>
                <a:spcPct val="120000"/>
              </a:lnSpc>
              <a:spcBef>
                <a:spcPts val="0"/>
              </a:spcBef>
              <a:buAutoNum type="arabicPeriod" startAt="18"/>
            </a:pPr>
            <a:r>
              <a:rPr lang="en-IN" cap="none" dirty="0" err="1">
                <a:solidFill>
                  <a:schemeClr val="bg1"/>
                </a:solidFill>
                <a:latin typeface="Times New Roman" panose="02020603050405020304" pitchFamily="18" charset="0"/>
                <a:cs typeface="Times New Roman" panose="02020603050405020304" pitchFamily="18" charset="0"/>
              </a:rPr>
              <a:t>Abhragarbha</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Pottali</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Rasayoga</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Saagara</a:t>
            </a:r>
            <a:r>
              <a:rPr lang="en-IN" cap="none" dirty="0">
                <a:solidFill>
                  <a:schemeClr val="bg1"/>
                </a:solidFill>
                <a:latin typeface="Times New Roman" panose="02020603050405020304" pitchFamily="18" charset="0"/>
                <a:cs typeface="Times New Roman" panose="02020603050405020304" pitchFamily="18" charset="0"/>
              </a:rPr>
              <a:t> 		20 Th Cent.</a:t>
            </a:r>
          </a:p>
          <a:p>
            <a:pPr marL="742950" indent="-514350">
              <a:lnSpc>
                <a:spcPct val="120000"/>
              </a:lnSpc>
              <a:spcBef>
                <a:spcPts val="0"/>
              </a:spcBef>
              <a:buAutoNum type="arabicPeriod" startAt="18"/>
            </a:pPr>
            <a:r>
              <a:rPr lang="en-IN" cap="none" dirty="0" err="1">
                <a:solidFill>
                  <a:schemeClr val="bg1"/>
                </a:solidFill>
                <a:latin typeface="Times New Roman" panose="02020603050405020304" pitchFamily="18" charset="0"/>
                <a:cs typeface="Times New Roman" panose="02020603050405020304" pitchFamily="18" charset="0"/>
              </a:rPr>
              <a:t>Makshikagarbha</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Pottali</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Rasayoga</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Saagara</a:t>
            </a:r>
            <a:r>
              <a:rPr lang="en-IN" cap="none" dirty="0">
                <a:solidFill>
                  <a:schemeClr val="bg1"/>
                </a:solidFill>
                <a:latin typeface="Times New Roman" panose="02020603050405020304" pitchFamily="18" charset="0"/>
                <a:cs typeface="Times New Roman" panose="02020603050405020304" pitchFamily="18" charset="0"/>
              </a:rPr>
              <a:t> 		20 Th Cent.</a:t>
            </a:r>
          </a:p>
          <a:p>
            <a:pPr marL="742950" indent="-514350">
              <a:lnSpc>
                <a:spcPct val="120000"/>
              </a:lnSpc>
              <a:spcBef>
                <a:spcPts val="0"/>
              </a:spcBef>
              <a:buAutoNum type="arabicPeriod" startAt="18"/>
            </a:pPr>
            <a:r>
              <a:rPr lang="en-IN" cap="none" dirty="0" err="1">
                <a:solidFill>
                  <a:schemeClr val="bg1"/>
                </a:solidFill>
                <a:latin typeface="Times New Roman" panose="02020603050405020304" pitchFamily="18" charset="0"/>
                <a:cs typeface="Times New Roman" panose="02020603050405020304" pitchFamily="18" charset="0"/>
              </a:rPr>
              <a:t>Pravalagarbha</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Pottali</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Rasayoga</a:t>
            </a:r>
            <a:r>
              <a:rPr lang="en-IN" cap="none" dirty="0">
                <a:solidFill>
                  <a:schemeClr val="bg1"/>
                </a:solidFill>
                <a:latin typeface="Times New Roman" panose="02020603050405020304" pitchFamily="18" charset="0"/>
                <a:cs typeface="Times New Roman" panose="02020603050405020304" pitchFamily="18" charset="0"/>
              </a:rPr>
              <a:t> </a:t>
            </a:r>
            <a:r>
              <a:rPr lang="en-IN" cap="none" dirty="0" err="1">
                <a:solidFill>
                  <a:schemeClr val="bg1"/>
                </a:solidFill>
                <a:latin typeface="Times New Roman" panose="02020603050405020304" pitchFamily="18" charset="0"/>
                <a:cs typeface="Times New Roman" panose="02020603050405020304" pitchFamily="18" charset="0"/>
              </a:rPr>
              <a:t>Saagara</a:t>
            </a:r>
            <a:r>
              <a:rPr lang="en-IN" cap="none" dirty="0">
                <a:solidFill>
                  <a:schemeClr val="bg1"/>
                </a:solidFill>
                <a:latin typeface="Times New Roman" panose="02020603050405020304" pitchFamily="18" charset="0"/>
                <a:cs typeface="Times New Roman" panose="02020603050405020304" pitchFamily="18" charset="0"/>
              </a:rPr>
              <a:t> 		20 Th Cent.</a:t>
            </a:r>
          </a:p>
        </p:txBody>
      </p:sp>
      <p:sp>
        <p:nvSpPr>
          <p:cNvPr id="4" name="Footer Placeholder 3">
            <a:extLst>
              <a:ext uri="{FF2B5EF4-FFF2-40B4-BE49-F238E27FC236}">
                <a16:creationId xmlns:a16="http://schemas.microsoft.com/office/drawing/2014/main" id="{DCE06382-EB4A-4609-9D15-56C3903C6D78}"/>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63B9D7AA-0F40-4D2A-95FD-DB1558A8998D}"/>
              </a:ext>
            </a:extLst>
          </p:cNvPr>
          <p:cNvSpPr>
            <a:spLocks noGrp="1"/>
          </p:cNvSpPr>
          <p:nvPr>
            <p:ph type="sldNum" sz="quarter" idx="12"/>
          </p:nvPr>
        </p:nvSpPr>
        <p:spPr/>
        <p:txBody>
          <a:bodyPr/>
          <a:lstStyle/>
          <a:p>
            <a:fld id="{A570DE72-5664-454A-8646-44002B425E13}" type="slidenum">
              <a:rPr lang="en-IN" smtClean="0"/>
              <a:t>36</a:t>
            </a:fld>
            <a:endParaRPr lang="en-IN"/>
          </a:p>
        </p:txBody>
      </p:sp>
    </p:spTree>
    <p:extLst>
      <p:ext uri="{BB962C8B-B14F-4D97-AF65-F5344CB8AC3E}">
        <p14:creationId xmlns:p14="http://schemas.microsoft.com/office/powerpoint/2010/main" val="36148200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29881-761F-4D80-9564-E4F2E454D563}"/>
              </a:ext>
            </a:extLst>
          </p:cNvPr>
          <p:cNvSpPr>
            <a:spLocks noGrp="1"/>
          </p:cNvSpPr>
          <p:nvPr>
            <p:ph type="title"/>
          </p:nvPr>
        </p:nvSpPr>
        <p:spPr>
          <a:xfrm>
            <a:off x="181897" y="355500"/>
            <a:ext cx="6430297" cy="953729"/>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n-IN" sz="2400" b="1" dirty="0">
                <a:latin typeface="Times New Roman" panose="02020603050405020304" pitchFamily="18" charset="0"/>
                <a:cs typeface="Times New Roman" panose="02020603050405020304" pitchFamily="18" charset="0"/>
              </a:rPr>
              <a:t>POTTALI KALPA PREPARED THROUGH OTHER METHODS</a:t>
            </a:r>
            <a:endParaRPr lang="en-IN"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801995A-3257-4A74-9120-1AEA13051B73}"/>
              </a:ext>
            </a:extLst>
          </p:cNvPr>
          <p:cNvSpPr>
            <a:spLocks noGrp="1"/>
          </p:cNvSpPr>
          <p:nvPr>
            <p:ph idx="1"/>
          </p:nvPr>
        </p:nvSpPr>
        <p:spPr>
          <a:xfrm>
            <a:off x="181897" y="2784856"/>
            <a:ext cx="8780205" cy="3379970"/>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pPr indent="0">
              <a:lnSpc>
                <a:spcPct val="120000"/>
              </a:lnSpc>
              <a:spcBef>
                <a:spcPts val="0"/>
              </a:spcBef>
              <a:buNone/>
            </a:pPr>
            <a:r>
              <a:rPr lang="en-IN" sz="1400" b="1" cap="none" dirty="0">
                <a:solidFill>
                  <a:srgbClr val="FF0000"/>
                </a:solidFill>
                <a:latin typeface="Times New Roman" panose="02020603050405020304" pitchFamily="18" charset="0"/>
                <a:cs typeface="Times New Roman" panose="02020603050405020304" pitchFamily="18" charset="0"/>
              </a:rPr>
              <a:t>S. No 	POTTALI KALPA 	METHOD 			REFERENCE	 	PERIOD</a:t>
            </a:r>
            <a:r>
              <a:rPr lang="en-IN" sz="1400" b="1" cap="none" dirty="0">
                <a:latin typeface="Times New Roman" panose="02020603050405020304" pitchFamily="18" charset="0"/>
                <a:cs typeface="Times New Roman" panose="02020603050405020304" pitchFamily="18" charset="0"/>
              </a:rPr>
              <a:t> </a:t>
            </a:r>
          </a:p>
          <a:p>
            <a:pPr indent="0">
              <a:lnSpc>
                <a:spcPct val="120000"/>
              </a:lnSpc>
              <a:spcBef>
                <a:spcPts val="0"/>
              </a:spcBef>
              <a:buNone/>
            </a:pPr>
            <a:endParaRPr lang="en-IN" sz="1400" b="1" cap="none" dirty="0">
              <a:latin typeface="Times New Roman" panose="02020603050405020304" pitchFamily="18" charset="0"/>
              <a:cs typeface="Times New Roman" panose="02020603050405020304" pitchFamily="18" charset="0"/>
            </a:endParaRPr>
          </a:p>
          <a:p>
            <a:pPr marL="457200">
              <a:lnSpc>
                <a:spcPct val="120000"/>
              </a:lnSpc>
              <a:spcBef>
                <a:spcPts val="0"/>
              </a:spcBef>
              <a:buAutoNum type="arabicPeriod"/>
            </a:pPr>
            <a:r>
              <a:rPr lang="en-IN" sz="1400" b="1" cap="none" dirty="0">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Loknath</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Only Hg &amp; Sulphur 		Rasa </a:t>
            </a:r>
            <a:r>
              <a:rPr lang="en-IN" sz="1400" b="1" cap="none" dirty="0" err="1">
                <a:solidFill>
                  <a:schemeClr val="bg1"/>
                </a:solidFill>
                <a:latin typeface="Times New Roman" panose="02020603050405020304" pitchFamily="18" charset="0"/>
                <a:cs typeface="Times New Roman" panose="02020603050405020304" pitchFamily="18" charset="0"/>
              </a:rPr>
              <a:t>Prakasa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Sudhakara</a:t>
            </a:r>
            <a:r>
              <a:rPr lang="en-IN" sz="1400" b="1" cap="none" dirty="0">
                <a:solidFill>
                  <a:schemeClr val="bg1"/>
                </a:solidFill>
                <a:latin typeface="Times New Roman" panose="02020603050405020304" pitchFamily="18" charset="0"/>
                <a:cs typeface="Times New Roman" panose="02020603050405020304" pitchFamily="18" charset="0"/>
              </a:rPr>
              <a:t> 	13 Th Cent. </a:t>
            </a:r>
          </a:p>
          <a:p>
            <a:pPr marL="457200">
              <a:lnSpc>
                <a:spcPct val="120000"/>
              </a:lnSpc>
              <a:spcBef>
                <a:spcPts val="0"/>
              </a:spcBef>
              <a:buAutoNum type="arabicPeriod"/>
            </a:pPr>
            <a:r>
              <a:rPr lang="en-IN" sz="1400" b="1" cap="none" dirty="0">
                <a:solidFill>
                  <a:schemeClr val="bg1"/>
                </a:solidFill>
                <a:latin typeface="Times New Roman" panose="02020603050405020304" pitchFamily="18" charset="0"/>
                <a:cs typeface="Times New Roman" panose="02020603050405020304" pitchFamily="18" charset="0"/>
              </a:rPr>
              <a:t>          Rasa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Only Hg &amp; Sulphur 		Rasa </a:t>
            </a:r>
            <a:r>
              <a:rPr lang="en-IN" sz="1400" b="1" cap="none" dirty="0" err="1">
                <a:solidFill>
                  <a:schemeClr val="bg1"/>
                </a:solidFill>
                <a:latin typeface="Times New Roman" panose="02020603050405020304" pitchFamily="18" charset="0"/>
                <a:cs typeface="Times New Roman" panose="02020603050405020304" pitchFamily="18" charset="0"/>
              </a:rPr>
              <a:t>Prakasa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Sudhakara</a:t>
            </a:r>
            <a:r>
              <a:rPr lang="en-IN" sz="1400" b="1" cap="none" dirty="0">
                <a:solidFill>
                  <a:schemeClr val="bg1"/>
                </a:solidFill>
                <a:latin typeface="Times New Roman" panose="02020603050405020304" pitchFamily="18" charset="0"/>
                <a:cs typeface="Times New Roman" panose="02020603050405020304" pitchFamily="18" charset="0"/>
              </a:rPr>
              <a:t> 	13 Th Cent.</a:t>
            </a:r>
          </a:p>
          <a:p>
            <a:pPr marL="457200">
              <a:lnSpc>
                <a:spcPct val="120000"/>
              </a:lnSpc>
              <a:spcBef>
                <a:spcPts val="0"/>
              </a:spcBef>
              <a:buAutoNum type="arabicPeriod"/>
            </a:pP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Hemagarbha</a:t>
            </a:r>
            <a:r>
              <a:rPr lang="en-IN" sz="1400" b="1" cap="none" dirty="0">
                <a:solidFill>
                  <a:schemeClr val="bg1"/>
                </a:solidFill>
                <a:latin typeface="Times New Roman" panose="02020603050405020304" pitchFamily="18" charset="0"/>
                <a:cs typeface="Times New Roman" panose="02020603050405020304" pitchFamily="18" charset="0"/>
              </a:rPr>
              <a:t> – 2 		</a:t>
            </a:r>
            <a:r>
              <a:rPr lang="en-IN" sz="1400" b="1" cap="none" dirty="0" err="1">
                <a:solidFill>
                  <a:schemeClr val="bg1"/>
                </a:solidFill>
                <a:latin typeface="Times New Roman" panose="02020603050405020304" pitchFamily="18" charset="0"/>
                <a:cs typeface="Times New Roman" panose="02020603050405020304" pitchFamily="18" charset="0"/>
              </a:rPr>
              <a:t>Sikatha</a:t>
            </a:r>
            <a:r>
              <a:rPr lang="en-IN" sz="1400" b="1" cap="none" dirty="0">
                <a:solidFill>
                  <a:schemeClr val="bg1"/>
                </a:solidFill>
                <a:latin typeface="Times New Roman" panose="02020603050405020304" pitchFamily="18" charset="0"/>
                <a:cs typeface="Times New Roman" panose="02020603050405020304" pitchFamily="18" charset="0"/>
              </a:rPr>
              <a:t> Yantra </a:t>
            </a:r>
            <a:r>
              <a:rPr lang="en-IN" sz="1400" b="1" cap="none" dirty="0" err="1">
                <a:solidFill>
                  <a:schemeClr val="bg1"/>
                </a:solidFill>
                <a:latin typeface="Times New Roman" panose="02020603050405020304" pitchFamily="18" charset="0"/>
                <a:cs typeface="Times New Roman" panose="02020603050405020304" pitchFamily="18" charset="0"/>
              </a:rPr>
              <a:t>Paka</a:t>
            </a:r>
            <a:r>
              <a:rPr lang="en-IN" sz="1400" b="1" cap="none" dirty="0">
                <a:solidFill>
                  <a:schemeClr val="bg1"/>
                </a:solidFill>
                <a:latin typeface="Times New Roman" panose="02020603050405020304" pitchFamily="18" charset="0"/>
                <a:cs typeface="Times New Roman" panose="02020603050405020304" pitchFamily="18" charset="0"/>
              </a:rPr>
              <a:t> 		Yoga </a:t>
            </a:r>
            <a:r>
              <a:rPr lang="en-IN" sz="1400" b="1" cap="none" dirty="0" err="1">
                <a:solidFill>
                  <a:schemeClr val="bg1"/>
                </a:solidFill>
                <a:latin typeface="Times New Roman" panose="02020603050405020304" pitchFamily="18" charset="0"/>
                <a:cs typeface="Times New Roman" panose="02020603050405020304" pitchFamily="18" charset="0"/>
              </a:rPr>
              <a:t>Ratnakara</a:t>
            </a:r>
            <a:r>
              <a:rPr lang="en-IN" sz="1400" b="1" cap="none" dirty="0">
                <a:solidFill>
                  <a:schemeClr val="bg1"/>
                </a:solidFill>
                <a:latin typeface="Times New Roman" panose="02020603050405020304" pitchFamily="18" charset="0"/>
                <a:cs typeface="Times New Roman" panose="02020603050405020304" pitchFamily="18" charset="0"/>
              </a:rPr>
              <a:t> 			18 Th Cent.</a:t>
            </a:r>
          </a:p>
          <a:p>
            <a:pPr marL="457200">
              <a:lnSpc>
                <a:spcPct val="120000"/>
              </a:lnSpc>
              <a:spcBef>
                <a:spcPts val="0"/>
              </a:spcBef>
              <a:buAutoNum type="arabicPeriod"/>
            </a:pP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Hemagarbha</a:t>
            </a:r>
            <a:r>
              <a:rPr lang="en-IN" sz="1400" b="1" cap="none" dirty="0">
                <a:solidFill>
                  <a:schemeClr val="bg1"/>
                </a:solidFill>
                <a:latin typeface="Times New Roman" panose="02020603050405020304" pitchFamily="18" charset="0"/>
                <a:cs typeface="Times New Roman" panose="02020603050405020304" pitchFamily="18" charset="0"/>
              </a:rPr>
              <a:t> – 3 		</a:t>
            </a:r>
            <a:r>
              <a:rPr lang="en-IN" sz="1400" b="1" cap="none" dirty="0" err="1">
                <a:solidFill>
                  <a:schemeClr val="bg1"/>
                </a:solidFill>
                <a:latin typeface="Times New Roman" panose="02020603050405020304" pitchFamily="18" charset="0"/>
                <a:cs typeface="Times New Roman" panose="02020603050405020304" pitchFamily="18" charset="0"/>
              </a:rPr>
              <a:t>Paka</a:t>
            </a:r>
            <a:r>
              <a:rPr lang="en-IN" sz="1400" b="1" cap="none" dirty="0">
                <a:solidFill>
                  <a:schemeClr val="bg1"/>
                </a:solidFill>
                <a:latin typeface="Times New Roman" panose="02020603050405020304" pitchFamily="18" charset="0"/>
                <a:cs typeface="Times New Roman" panose="02020603050405020304" pitchFamily="18" charset="0"/>
              </a:rPr>
              <a:t> In </a:t>
            </a:r>
            <a:r>
              <a:rPr lang="en-IN" sz="1400" b="1" cap="none" dirty="0" err="1">
                <a:solidFill>
                  <a:schemeClr val="bg1"/>
                </a:solidFill>
                <a:latin typeface="Times New Roman" panose="02020603050405020304" pitchFamily="18" charset="0"/>
                <a:cs typeface="Times New Roman" panose="02020603050405020304" pitchFamily="18" charset="0"/>
              </a:rPr>
              <a:t>Bhugarta</a:t>
            </a:r>
            <a:r>
              <a:rPr lang="en-IN" sz="1400" b="1" cap="none" dirty="0">
                <a:solidFill>
                  <a:schemeClr val="bg1"/>
                </a:solidFill>
                <a:latin typeface="Times New Roman" panose="02020603050405020304" pitchFamily="18" charset="0"/>
                <a:cs typeface="Times New Roman" panose="02020603050405020304" pitchFamily="18" charset="0"/>
              </a:rPr>
              <a:t> 		Yoga </a:t>
            </a:r>
            <a:r>
              <a:rPr lang="en-IN" sz="1400" b="1" cap="none" dirty="0" err="1">
                <a:solidFill>
                  <a:schemeClr val="bg1"/>
                </a:solidFill>
                <a:latin typeface="Times New Roman" panose="02020603050405020304" pitchFamily="18" charset="0"/>
                <a:cs typeface="Times New Roman" panose="02020603050405020304" pitchFamily="18" charset="0"/>
              </a:rPr>
              <a:t>Ratnakara</a:t>
            </a:r>
            <a:r>
              <a:rPr lang="en-IN" sz="1400" b="1" cap="none" dirty="0">
                <a:solidFill>
                  <a:schemeClr val="bg1"/>
                </a:solidFill>
                <a:latin typeface="Times New Roman" panose="02020603050405020304" pitchFamily="18" charset="0"/>
                <a:cs typeface="Times New Roman" panose="02020603050405020304" pitchFamily="18" charset="0"/>
              </a:rPr>
              <a:t> 			18 Th Cent. </a:t>
            </a:r>
          </a:p>
          <a:p>
            <a:pPr marL="457200">
              <a:lnSpc>
                <a:spcPct val="120000"/>
              </a:lnSpc>
              <a:spcBef>
                <a:spcPts val="0"/>
              </a:spcBef>
              <a:buAutoNum type="arabicPeriod" startAt="5"/>
            </a:pP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Reto</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Rodhana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Swedana</a:t>
            </a:r>
            <a:r>
              <a:rPr lang="en-IN" sz="1400" b="1" cap="none" dirty="0">
                <a:solidFill>
                  <a:schemeClr val="bg1"/>
                </a:solidFill>
                <a:latin typeface="Times New Roman" panose="02020603050405020304" pitchFamily="18" charset="0"/>
                <a:cs typeface="Times New Roman" panose="02020603050405020304" pitchFamily="18" charset="0"/>
              </a:rPr>
              <a:t> In </a:t>
            </a:r>
            <a:r>
              <a:rPr lang="en-IN" sz="1400" b="1" cap="none" dirty="0" err="1">
                <a:solidFill>
                  <a:schemeClr val="bg1"/>
                </a:solidFill>
                <a:latin typeface="Times New Roman" panose="02020603050405020304" pitchFamily="18" charset="0"/>
                <a:cs typeface="Times New Roman" panose="02020603050405020304" pitchFamily="18" charset="0"/>
              </a:rPr>
              <a:t>Dugdha</a:t>
            </a:r>
            <a:r>
              <a:rPr lang="en-IN" sz="1400" b="1" cap="none" dirty="0">
                <a:solidFill>
                  <a:schemeClr val="bg1"/>
                </a:solidFill>
                <a:latin typeface="Times New Roman" panose="02020603050405020304" pitchFamily="18" charset="0"/>
                <a:cs typeface="Times New Roman" panose="02020603050405020304" pitchFamily="18" charset="0"/>
              </a:rPr>
              <a:t> 		Siddha </a:t>
            </a:r>
            <a:r>
              <a:rPr lang="en-IN" sz="1400" b="1" cap="none" dirty="0" err="1">
                <a:solidFill>
                  <a:schemeClr val="bg1"/>
                </a:solidFill>
                <a:latin typeface="Times New Roman" panose="02020603050405020304" pitchFamily="18" charset="0"/>
                <a:cs typeface="Times New Roman" panose="02020603050405020304" pitchFamily="18" charset="0"/>
              </a:rPr>
              <a:t>Bheshaja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Manimala</a:t>
            </a:r>
            <a:r>
              <a:rPr lang="en-IN" sz="1400" b="1" cap="none" dirty="0">
                <a:solidFill>
                  <a:schemeClr val="bg1"/>
                </a:solidFill>
                <a:latin typeface="Times New Roman" panose="02020603050405020304" pitchFamily="18" charset="0"/>
                <a:cs typeface="Times New Roman" panose="02020603050405020304" pitchFamily="18" charset="0"/>
              </a:rPr>
              <a:t>	19 Th Cent.</a:t>
            </a:r>
          </a:p>
          <a:p>
            <a:pPr marL="457200">
              <a:lnSpc>
                <a:spcPct val="120000"/>
              </a:lnSpc>
              <a:spcBef>
                <a:spcPts val="0"/>
              </a:spcBef>
              <a:buAutoNum type="arabicPeriod" startAt="5"/>
            </a:pPr>
            <a:r>
              <a:rPr lang="en-IN" sz="1400" b="1" cap="none" dirty="0">
                <a:solidFill>
                  <a:schemeClr val="bg1"/>
                </a:solidFill>
                <a:latin typeface="Times New Roman" panose="02020603050405020304" pitchFamily="18" charset="0"/>
                <a:cs typeface="Times New Roman" panose="02020603050405020304" pitchFamily="18" charset="0"/>
              </a:rPr>
              <a:t>          Netra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100" b="1" cap="none" dirty="0">
                <a:solidFill>
                  <a:schemeClr val="bg1"/>
                </a:solidFill>
                <a:latin typeface="Times New Roman" panose="02020603050405020304" pitchFamily="18" charset="0"/>
                <a:cs typeface="Times New Roman" panose="02020603050405020304" pitchFamily="18" charset="0"/>
              </a:rPr>
              <a:t>Powdered &amp; Tied Into </a:t>
            </a:r>
            <a:r>
              <a:rPr lang="en-IN" sz="1100" b="1" cap="none" dirty="0" err="1">
                <a:solidFill>
                  <a:schemeClr val="bg1"/>
                </a:solidFill>
                <a:latin typeface="Times New Roman" panose="02020603050405020304" pitchFamily="18" charset="0"/>
                <a:cs typeface="Times New Roman" panose="02020603050405020304" pitchFamily="18" charset="0"/>
              </a:rPr>
              <a:t>Pottali</a:t>
            </a:r>
            <a:r>
              <a:rPr lang="en-IN" sz="1100" b="1" cap="none" dirty="0">
                <a:solidFill>
                  <a:schemeClr val="bg1"/>
                </a:solidFill>
                <a:latin typeface="Times New Roman" panose="02020603050405020304" pitchFamily="18" charset="0"/>
                <a:cs typeface="Times New Roman" panose="02020603050405020304" pitchFamily="18" charset="0"/>
              </a:rPr>
              <a:t> </a:t>
            </a:r>
            <a:r>
              <a:rPr lang="en-IN" sz="1400" b="1" cap="none" dirty="0">
                <a:solidFill>
                  <a:schemeClr val="bg1"/>
                </a:solidFill>
                <a:latin typeface="Times New Roman" panose="02020603050405020304" pitchFamily="18" charset="0"/>
                <a:cs typeface="Times New Roman" panose="02020603050405020304" pitchFamily="18" charset="0"/>
              </a:rPr>
              <a:t>		Siddha </a:t>
            </a:r>
            <a:r>
              <a:rPr lang="en-IN" sz="1400" b="1" cap="none" dirty="0" err="1">
                <a:solidFill>
                  <a:schemeClr val="bg1"/>
                </a:solidFill>
                <a:latin typeface="Times New Roman" panose="02020603050405020304" pitchFamily="18" charset="0"/>
                <a:cs typeface="Times New Roman" panose="02020603050405020304" pitchFamily="18" charset="0"/>
              </a:rPr>
              <a:t>Bheshaja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Manimala</a:t>
            </a:r>
            <a:r>
              <a:rPr lang="en-IN" sz="1400" b="1" cap="none" dirty="0">
                <a:solidFill>
                  <a:schemeClr val="bg1"/>
                </a:solidFill>
                <a:latin typeface="Times New Roman" panose="02020603050405020304" pitchFamily="18" charset="0"/>
                <a:cs typeface="Times New Roman" panose="02020603050405020304" pitchFamily="18" charset="0"/>
              </a:rPr>
              <a:t>	19 Th Cent.</a:t>
            </a:r>
          </a:p>
          <a:p>
            <a:pPr marL="457200">
              <a:lnSpc>
                <a:spcPct val="120000"/>
              </a:lnSpc>
              <a:spcBef>
                <a:spcPts val="0"/>
              </a:spcBef>
              <a:buAutoNum type="arabicPeriod" startAt="5"/>
            </a:pP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Reto</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Rodhana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Swedana</a:t>
            </a:r>
            <a:r>
              <a:rPr lang="en-IN" sz="1400" b="1" cap="none" dirty="0">
                <a:solidFill>
                  <a:schemeClr val="bg1"/>
                </a:solidFill>
                <a:latin typeface="Times New Roman" panose="02020603050405020304" pitchFamily="18" charset="0"/>
                <a:cs typeface="Times New Roman" panose="02020603050405020304" pitchFamily="18" charset="0"/>
              </a:rPr>
              <a:t> In </a:t>
            </a:r>
            <a:r>
              <a:rPr lang="en-IN" sz="1400" b="1" cap="none" dirty="0" err="1">
                <a:solidFill>
                  <a:schemeClr val="bg1"/>
                </a:solidFill>
                <a:latin typeface="Times New Roman" panose="02020603050405020304" pitchFamily="18" charset="0"/>
                <a:cs typeface="Times New Roman" panose="02020603050405020304" pitchFamily="18" charset="0"/>
              </a:rPr>
              <a:t>Dugdha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Rasayoga</a:t>
            </a:r>
            <a:r>
              <a:rPr lang="en-IN" sz="1400" b="1" cap="none" dirty="0">
                <a:solidFill>
                  <a:schemeClr val="bg1"/>
                </a:solidFill>
                <a:latin typeface="Times New Roman" panose="02020603050405020304" pitchFamily="18" charset="0"/>
                <a:cs typeface="Times New Roman" panose="02020603050405020304" pitchFamily="18" charset="0"/>
              </a:rPr>
              <a:t> Sara 			20 Th Cent.</a:t>
            </a:r>
          </a:p>
          <a:p>
            <a:pPr marL="457200">
              <a:lnSpc>
                <a:spcPct val="120000"/>
              </a:lnSpc>
              <a:spcBef>
                <a:spcPts val="0"/>
              </a:spcBef>
              <a:buAutoNum type="arabicPeriod" startAt="5"/>
            </a:pPr>
            <a:r>
              <a:rPr lang="en-IN" sz="1400" b="1" cap="none" dirty="0">
                <a:solidFill>
                  <a:schemeClr val="bg1"/>
                </a:solidFill>
                <a:latin typeface="Times New Roman" panose="02020603050405020304" pitchFamily="18" charset="0"/>
                <a:cs typeface="Times New Roman" panose="02020603050405020304" pitchFamily="18" charset="0"/>
              </a:rPr>
              <a:t> 	</a:t>
            </a:r>
            <a:r>
              <a:rPr lang="sv-SE" sz="1400" b="1" cap="none" dirty="0">
                <a:solidFill>
                  <a:schemeClr val="bg1"/>
                </a:solidFill>
                <a:latin typeface="Times New Roman" panose="02020603050405020304" pitchFamily="18" charset="0"/>
                <a:cs typeface="Times New Roman" panose="02020603050405020304" pitchFamily="18" charset="0"/>
              </a:rPr>
              <a:t>Kapharda Pottali Ras 	Lavana Yantra Paka 		Rasayoga Sara 			20 Th Cent.</a:t>
            </a:r>
          </a:p>
          <a:p>
            <a:pPr marL="457200">
              <a:lnSpc>
                <a:spcPct val="120000"/>
              </a:lnSpc>
              <a:spcBef>
                <a:spcPts val="0"/>
              </a:spcBef>
              <a:buAutoNum type="arabicPeriod" startAt="5"/>
            </a:pPr>
            <a:r>
              <a:rPr lang="sv-SE" sz="1400" b="1" cap="none" dirty="0">
                <a:solidFill>
                  <a:schemeClr val="bg1"/>
                </a:solidFill>
                <a:latin typeface="Times New Roman" panose="02020603050405020304" pitchFamily="18" charset="0"/>
                <a:cs typeface="Times New Roman" panose="02020603050405020304" pitchFamily="18" charset="0"/>
              </a:rPr>
              <a:t> 	Mriganka Pottali 		Lavana Yantra Paka 		Rasayoga Sara 			20 Th Cent.</a:t>
            </a:r>
          </a:p>
          <a:p>
            <a:pPr marL="457200">
              <a:lnSpc>
                <a:spcPct val="120000"/>
              </a:lnSpc>
              <a:spcBef>
                <a:spcPts val="0"/>
              </a:spcBef>
              <a:buAutoNum type="arabicPeriod" startAt="5"/>
            </a:pPr>
            <a:r>
              <a:rPr lang="sv-SE"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Hemagarbha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Pottali</a:t>
            </a:r>
            <a:r>
              <a:rPr lang="en-IN" sz="1400" b="1" cap="none" dirty="0">
                <a:solidFill>
                  <a:schemeClr val="bg1"/>
                </a:solidFill>
                <a:latin typeface="Times New Roman" panose="02020603050405020304" pitchFamily="18" charset="0"/>
                <a:cs typeface="Times New Roman" panose="02020603050405020304" pitchFamily="18" charset="0"/>
              </a:rPr>
              <a:t> - 14 </a:t>
            </a:r>
            <a:r>
              <a:rPr lang="en-IN" sz="1400" b="1" cap="none" dirty="0" err="1">
                <a:solidFill>
                  <a:schemeClr val="bg1"/>
                </a:solidFill>
                <a:latin typeface="Times New Roman" panose="02020603050405020304" pitchFamily="18" charset="0"/>
                <a:cs typeface="Times New Roman" panose="02020603050405020304" pitchFamily="18" charset="0"/>
              </a:rPr>
              <a:t>Gandhaka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Taila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Paka</a:t>
            </a:r>
            <a:r>
              <a:rPr lang="en-IN" sz="1400" b="1" cap="none" dirty="0">
                <a:solidFill>
                  <a:schemeClr val="bg1"/>
                </a:solidFill>
                <a:latin typeface="Times New Roman" panose="02020603050405020304" pitchFamily="18" charset="0"/>
                <a:cs typeface="Times New Roman" panose="02020603050405020304" pitchFamily="18" charset="0"/>
              </a:rPr>
              <a:t> 		</a:t>
            </a:r>
            <a:r>
              <a:rPr lang="en-IN" sz="1400" b="1" cap="none" dirty="0" err="1">
                <a:solidFill>
                  <a:schemeClr val="bg1"/>
                </a:solidFill>
                <a:latin typeface="Times New Roman" panose="02020603050405020304" pitchFamily="18" charset="0"/>
                <a:cs typeface="Times New Roman" panose="02020603050405020304" pitchFamily="18" charset="0"/>
              </a:rPr>
              <a:t>Rasayoga</a:t>
            </a:r>
            <a:r>
              <a:rPr lang="en-IN" sz="1400" b="1" cap="none" dirty="0">
                <a:solidFill>
                  <a:schemeClr val="bg1"/>
                </a:solidFill>
                <a:latin typeface="Times New Roman" panose="02020603050405020304" pitchFamily="18" charset="0"/>
                <a:cs typeface="Times New Roman" panose="02020603050405020304" pitchFamily="18" charset="0"/>
              </a:rPr>
              <a:t> Sara 			20 Th Cent. </a:t>
            </a:r>
          </a:p>
        </p:txBody>
      </p:sp>
      <p:sp>
        <p:nvSpPr>
          <p:cNvPr id="4" name="Footer Placeholder 3">
            <a:extLst>
              <a:ext uri="{FF2B5EF4-FFF2-40B4-BE49-F238E27FC236}">
                <a16:creationId xmlns:a16="http://schemas.microsoft.com/office/drawing/2014/main" id="{2D591780-2045-481D-B479-B43E060E0EB3}"/>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6B0F0EA9-1069-472A-9E78-11B2115714BB}"/>
              </a:ext>
            </a:extLst>
          </p:cNvPr>
          <p:cNvSpPr>
            <a:spLocks noGrp="1"/>
          </p:cNvSpPr>
          <p:nvPr>
            <p:ph type="sldNum" sz="quarter" idx="12"/>
          </p:nvPr>
        </p:nvSpPr>
        <p:spPr/>
        <p:txBody>
          <a:bodyPr/>
          <a:lstStyle/>
          <a:p>
            <a:fld id="{A570DE72-5664-454A-8646-44002B425E13}" type="slidenum">
              <a:rPr lang="en-IN" smtClean="0"/>
              <a:t>37</a:t>
            </a:fld>
            <a:endParaRPr lang="en-IN"/>
          </a:p>
        </p:txBody>
      </p:sp>
    </p:spTree>
    <p:extLst>
      <p:ext uri="{BB962C8B-B14F-4D97-AF65-F5344CB8AC3E}">
        <p14:creationId xmlns:p14="http://schemas.microsoft.com/office/powerpoint/2010/main" val="42190123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727AE-58B7-427F-8E55-2508FB004FEA}"/>
              </a:ext>
            </a:extLst>
          </p:cNvPr>
          <p:cNvSpPr>
            <a:spLocks noGrp="1"/>
          </p:cNvSpPr>
          <p:nvPr>
            <p:ph type="title"/>
          </p:nvPr>
        </p:nvSpPr>
        <p:spPr>
          <a:xfrm>
            <a:off x="196715" y="904568"/>
            <a:ext cx="4375285" cy="746386"/>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algn="ctr"/>
            <a:r>
              <a:rPr lang="en-IN" sz="3200" b="1" dirty="0" err="1">
                <a:latin typeface="Times New Roman" panose="02020603050405020304" pitchFamily="18" charset="0"/>
                <a:cs typeface="Times New Roman" panose="02020603050405020304" pitchFamily="18" charset="0"/>
              </a:rPr>
              <a:t>Retorodhana</a:t>
            </a:r>
            <a:r>
              <a:rPr lang="en-IN" sz="3200" b="1" dirty="0">
                <a:latin typeface="Times New Roman" panose="02020603050405020304" pitchFamily="18" charset="0"/>
                <a:cs typeface="Times New Roman" panose="02020603050405020304" pitchFamily="18" charset="0"/>
              </a:rPr>
              <a:t> </a:t>
            </a:r>
            <a:r>
              <a:rPr lang="en-IN" sz="3200" b="1" dirty="0" err="1">
                <a:latin typeface="Times New Roman" panose="02020603050405020304" pitchFamily="18" charset="0"/>
                <a:cs typeface="Times New Roman" panose="02020603050405020304" pitchFamily="18" charset="0"/>
              </a:rPr>
              <a:t>Pottali</a:t>
            </a:r>
            <a:endParaRPr lang="en-IN"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32541B5-5AE5-43D4-BF62-027A65E705E3}"/>
              </a:ext>
            </a:extLst>
          </p:cNvPr>
          <p:cNvSpPr>
            <a:spLocks noGrp="1"/>
          </p:cNvSpPr>
          <p:nvPr>
            <p:ph idx="1"/>
          </p:nvPr>
        </p:nvSpPr>
        <p:spPr>
          <a:xfrm>
            <a:off x="196716" y="2035334"/>
            <a:ext cx="8730974" cy="4709595"/>
          </a:xfrm>
        </p:spPr>
        <p:style>
          <a:lnRef idx="2">
            <a:schemeClr val="accent3">
              <a:shade val="50000"/>
            </a:schemeClr>
          </a:lnRef>
          <a:fillRef idx="1">
            <a:schemeClr val="accent3"/>
          </a:fillRef>
          <a:effectRef idx="0">
            <a:schemeClr val="accent3"/>
          </a:effectRef>
          <a:fontRef idx="minor">
            <a:schemeClr val="lt1"/>
          </a:fontRef>
        </p:style>
        <p:txBody>
          <a:bodyPr>
            <a:normAutofit lnSpcReduction="10000"/>
          </a:bodyPr>
          <a:lstStyle/>
          <a:p>
            <a:pPr marL="0" indent="0" algn="ctr">
              <a:buNone/>
            </a:pPr>
            <a:r>
              <a:rPr lang="en-IN" sz="2400" b="1" cap="none" dirty="0">
                <a:solidFill>
                  <a:schemeClr val="bg1"/>
                </a:solidFill>
                <a:latin typeface="Times New Roman" panose="02020603050405020304" pitchFamily="18" charset="0"/>
                <a:cs typeface="Times New Roman" panose="02020603050405020304" pitchFamily="18" charset="0"/>
              </a:rPr>
              <a:t>Procedure- </a:t>
            </a:r>
          </a:p>
          <a:p>
            <a:pPr marL="0" indent="0" algn="ctr">
              <a:buNone/>
            </a:pPr>
            <a:endParaRPr lang="en-IN" sz="2400" b="1" cap="none" dirty="0">
              <a:solidFill>
                <a:schemeClr val="bg1"/>
              </a:solidFill>
              <a:latin typeface="Times New Roman" panose="02020603050405020304" pitchFamily="18" charset="0"/>
              <a:cs typeface="Times New Roman" panose="02020603050405020304" pitchFamily="18" charset="0"/>
            </a:endParaRPr>
          </a:p>
          <a:p>
            <a:pPr marL="0" indent="0" algn="ctr">
              <a:buNone/>
            </a:pPr>
            <a:r>
              <a:rPr lang="en-IN" sz="2400" cap="none" dirty="0">
                <a:solidFill>
                  <a:schemeClr val="bg1"/>
                </a:solidFill>
                <a:latin typeface="Times New Roman" panose="02020603050405020304" pitchFamily="18" charset="0"/>
                <a:cs typeface="Times New Roman" panose="02020603050405020304" pitchFamily="18" charset="0"/>
              </a:rPr>
              <a:t>Specified Medicinal </a:t>
            </a:r>
            <a:r>
              <a:rPr lang="en-IN" sz="2400" cap="none" dirty="0" err="1">
                <a:solidFill>
                  <a:schemeClr val="bg1"/>
                </a:solidFill>
                <a:latin typeface="Times New Roman" panose="02020603050405020304" pitchFamily="18" charset="0"/>
                <a:cs typeface="Times New Roman" panose="02020603050405020304" pitchFamily="18" charset="0"/>
              </a:rPr>
              <a:t>dravyas</a:t>
            </a:r>
            <a:r>
              <a:rPr lang="en-IN" sz="2400" cap="none" dirty="0">
                <a:solidFill>
                  <a:schemeClr val="bg1"/>
                </a:solidFill>
                <a:latin typeface="Times New Roman" panose="02020603050405020304" pitchFamily="18" charset="0"/>
                <a:cs typeface="Times New Roman" panose="02020603050405020304" pitchFamily="18" charset="0"/>
              </a:rPr>
              <a:t> are taken.</a:t>
            </a:r>
          </a:p>
          <a:p>
            <a:pPr marL="0" indent="0" algn="ctr">
              <a:buNone/>
            </a:pPr>
            <a:endParaRPr lang="en-IN" sz="2400" cap="none" dirty="0">
              <a:solidFill>
                <a:schemeClr val="bg1"/>
              </a:solidFill>
              <a:latin typeface="Times New Roman" panose="02020603050405020304" pitchFamily="18" charset="0"/>
              <a:cs typeface="Times New Roman" panose="02020603050405020304" pitchFamily="18" charset="0"/>
            </a:endParaRPr>
          </a:p>
          <a:p>
            <a:pPr marL="0" indent="0" algn="ctr">
              <a:buNone/>
            </a:pPr>
            <a:r>
              <a:rPr lang="en-IN" sz="2400" cap="none" dirty="0" err="1">
                <a:solidFill>
                  <a:schemeClr val="bg1"/>
                </a:solidFill>
                <a:latin typeface="Times New Roman" panose="02020603050405020304" pitchFamily="18" charset="0"/>
                <a:cs typeface="Times New Roman" panose="02020603050405020304" pitchFamily="18" charset="0"/>
              </a:rPr>
              <a:t>Pottali</a:t>
            </a:r>
            <a:r>
              <a:rPr lang="en-IN" sz="2400" cap="none" dirty="0">
                <a:solidFill>
                  <a:schemeClr val="bg1"/>
                </a:solidFill>
                <a:latin typeface="Times New Roman" panose="02020603050405020304" pitchFamily="18" charset="0"/>
                <a:cs typeface="Times New Roman" panose="02020603050405020304" pitchFamily="18" charset="0"/>
              </a:rPr>
              <a:t> is made.</a:t>
            </a:r>
          </a:p>
          <a:p>
            <a:pPr marL="0" indent="0" algn="ctr">
              <a:buNone/>
            </a:pPr>
            <a:endParaRPr lang="en-IN" sz="2400" cap="none" dirty="0">
              <a:solidFill>
                <a:schemeClr val="bg1"/>
              </a:solidFill>
              <a:latin typeface="Times New Roman" panose="02020603050405020304" pitchFamily="18" charset="0"/>
              <a:cs typeface="Times New Roman" panose="02020603050405020304" pitchFamily="18" charset="0"/>
            </a:endParaRPr>
          </a:p>
          <a:p>
            <a:pPr marL="0" indent="0" algn="ctr">
              <a:buNone/>
            </a:pPr>
            <a:r>
              <a:rPr lang="en-IN" sz="2400" cap="none" dirty="0">
                <a:solidFill>
                  <a:schemeClr val="bg1"/>
                </a:solidFill>
                <a:latin typeface="Times New Roman" panose="02020603050405020304" pitchFamily="18" charset="0"/>
                <a:cs typeface="Times New Roman" panose="02020603050405020304" pitchFamily="18" charset="0"/>
              </a:rPr>
              <a:t>It is tied in cloth and heated in milk or it is cooked in moong dal or Rice. </a:t>
            </a:r>
          </a:p>
          <a:p>
            <a:pPr marL="0" indent="0" algn="ctr">
              <a:buNone/>
            </a:pPr>
            <a:endParaRPr lang="en-IN" sz="2400" cap="none" dirty="0">
              <a:solidFill>
                <a:schemeClr val="bg1"/>
              </a:solidFill>
              <a:latin typeface="Times New Roman" panose="02020603050405020304" pitchFamily="18" charset="0"/>
              <a:cs typeface="Times New Roman" panose="02020603050405020304" pitchFamily="18" charset="0"/>
            </a:endParaRPr>
          </a:p>
          <a:p>
            <a:pPr marL="0" indent="0" algn="ctr">
              <a:buNone/>
            </a:pPr>
            <a:r>
              <a:rPr lang="en-IN" sz="2400" cap="none" dirty="0">
                <a:solidFill>
                  <a:schemeClr val="bg1"/>
                </a:solidFill>
                <a:latin typeface="Times New Roman" panose="02020603050405020304" pitchFamily="18" charset="0"/>
                <a:cs typeface="Times New Roman" panose="02020603050405020304" pitchFamily="18" charset="0"/>
              </a:rPr>
              <a:t>These cooked Rice are also used as medicine. </a:t>
            </a:r>
          </a:p>
        </p:txBody>
      </p:sp>
      <p:sp>
        <p:nvSpPr>
          <p:cNvPr id="4" name="Footer Placeholder 3">
            <a:extLst>
              <a:ext uri="{FF2B5EF4-FFF2-40B4-BE49-F238E27FC236}">
                <a16:creationId xmlns:a16="http://schemas.microsoft.com/office/drawing/2014/main" id="{D228723C-200A-46F8-A960-336F5246D373}"/>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6BBD7840-EC55-4429-A141-C912DD04AC01}"/>
              </a:ext>
            </a:extLst>
          </p:cNvPr>
          <p:cNvSpPr>
            <a:spLocks noGrp="1"/>
          </p:cNvSpPr>
          <p:nvPr>
            <p:ph type="sldNum" sz="quarter" idx="12"/>
          </p:nvPr>
        </p:nvSpPr>
        <p:spPr/>
        <p:txBody>
          <a:bodyPr/>
          <a:lstStyle/>
          <a:p>
            <a:fld id="{A570DE72-5664-454A-8646-44002B425E13}" type="slidenum">
              <a:rPr lang="en-IN" smtClean="0"/>
              <a:t>38</a:t>
            </a:fld>
            <a:endParaRPr lang="en-IN"/>
          </a:p>
        </p:txBody>
      </p:sp>
      <p:sp>
        <p:nvSpPr>
          <p:cNvPr id="11" name="Arrow: Down 10">
            <a:extLst>
              <a:ext uri="{FF2B5EF4-FFF2-40B4-BE49-F238E27FC236}">
                <a16:creationId xmlns:a16="http://schemas.microsoft.com/office/drawing/2014/main" id="{A687DC40-970C-4F4F-8B08-81F6000D6884}"/>
              </a:ext>
            </a:extLst>
          </p:cNvPr>
          <p:cNvSpPr/>
          <p:nvPr/>
        </p:nvSpPr>
        <p:spPr>
          <a:xfrm>
            <a:off x="4237703" y="3429000"/>
            <a:ext cx="462116" cy="4645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Arrow: Down 11">
            <a:extLst>
              <a:ext uri="{FF2B5EF4-FFF2-40B4-BE49-F238E27FC236}">
                <a16:creationId xmlns:a16="http://schemas.microsoft.com/office/drawing/2014/main" id="{F4FD6B68-60C0-441E-9306-173F6954EFAD}"/>
              </a:ext>
            </a:extLst>
          </p:cNvPr>
          <p:cNvSpPr/>
          <p:nvPr/>
        </p:nvSpPr>
        <p:spPr>
          <a:xfrm>
            <a:off x="4203292" y="4358150"/>
            <a:ext cx="462116" cy="4645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Arrow: Down 12">
            <a:extLst>
              <a:ext uri="{FF2B5EF4-FFF2-40B4-BE49-F238E27FC236}">
                <a16:creationId xmlns:a16="http://schemas.microsoft.com/office/drawing/2014/main" id="{6276C7EA-5F12-4D2C-8992-743C7F7E0BAA}"/>
              </a:ext>
            </a:extLst>
          </p:cNvPr>
          <p:cNvSpPr/>
          <p:nvPr/>
        </p:nvSpPr>
        <p:spPr>
          <a:xfrm>
            <a:off x="4218040" y="5582270"/>
            <a:ext cx="462116" cy="4645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0763865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9F430-003E-4DEF-89FD-39CE47B63202}"/>
              </a:ext>
            </a:extLst>
          </p:cNvPr>
          <p:cNvSpPr>
            <a:spLocks noGrp="1"/>
          </p:cNvSpPr>
          <p:nvPr>
            <p:ph type="title"/>
          </p:nvPr>
        </p:nvSpPr>
        <p:spPr>
          <a:xfrm>
            <a:off x="484710" y="452718"/>
            <a:ext cx="4205277" cy="767687"/>
          </a:xfrm>
        </p:spPr>
        <p:style>
          <a:lnRef idx="2">
            <a:schemeClr val="accent2">
              <a:shade val="50000"/>
            </a:schemeClr>
          </a:lnRef>
          <a:fillRef idx="1">
            <a:schemeClr val="accent2"/>
          </a:fillRef>
          <a:effectRef idx="0">
            <a:schemeClr val="accent2"/>
          </a:effectRef>
          <a:fontRef idx="minor">
            <a:schemeClr val="lt1"/>
          </a:fontRef>
        </p:style>
        <p:txBody>
          <a:bodyPr/>
          <a:lstStyle/>
          <a:p>
            <a:r>
              <a:rPr lang="en-US" sz="4400" b="1" dirty="0">
                <a:solidFill>
                  <a:schemeClr val="tx1"/>
                </a:solidFill>
                <a:latin typeface="Times New Roman" panose="02020603050405020304" pitchFamily="18" charset="0"/>
                <a:cs typeface="Times New Roman" panose="02020603050405020304" pitchFamily="18" charset="0"/>
              </a:rPr>
              <a:t>CONCLUSION</a:t>
            </a:r>
            <a:endParaRPr lang="en-IN" dirty="0">
              <a:solidFill>
                <a:schemeClr val="tx1"/>
              </a:solidFill>
            </a:endParaRPr>
          </a:p>
        </p:txBody>
      </p:sp>
      <p:sp>
        <p:nvSpPr>
          <p:cNvPr id="3" name="Content Placeholder 2">
            <a:extLst>
              <a:ext uri="{FF2B5EF4-FFF2-40B4-BE49-F238E27FC236}">
                <a16:creationId xmlns:a16="http://schemas.microsoft.com/office/drawing/2014/main" id="{81084F42-95BD-4F94-85D9-A5369DCDC749}"/>
              </a:ext>
            </a:extLst>
          </p:cNvPr>
          <p:cNvSpPr>
            <a:spLocks noGrp="1"/>
          </p:cNvSpPr>
          <p:nvPr>
            <p:ph idx="1"/>
          </p:nvPr>
        </p:nvSpPr>
        <p:spPr>
          <a:xfrm>
            <a:off x="226142" y="2782528"/>
            <a:ext cx="8701548" cy="3779735"/>
          </a:xfrm>
        </p:spPr>
        <p:style>
          <a:lnRef idx="2">
            <a:schemeClr val="accent3">
              <a:shade val="50000"/>
            </a:schemeClr>
          </a:lnRef>
          <a:fillRef idx="1">
            <a:schemeClr val="accent3"/>
          </a:fillRef>
          <a:effectRef idx="0">
            <a:schemeClr val="accent3"/>
          </a:effectRef>
          <a:fontRef idx="minor">
            <a:schemeClr val="lt1"/>
          </a:fontRef>
        </p:style>
        <p:txBody>
          <a:bodyPr/>
          <a:lstStyle/>
          <a:p>
            <a:pPr lvl="1"/>
            <a:r>
              <a:rPr lang="en-IN" dirty="0">
                <a:solidFill>
                  <a:schemeClr val="bg1"/>
                </a:solidFill>
                <a:latin typeface="Times New Roman" panose="02020603050405020304" pitchFamily="18" charset="0"/>
                <a:cs typeface="Times New Roman" panose="02020603050405020304" pitchFamily="18" charset="0"/>
              </a:rPr>
              <a:t>In all these four methods, final product differs in </a:t>
            </a:r>
            <a:r>
              <a:rPr lang="en-IN" b="1" dirty="0">
                <a:solidFill>
                  <a:schemeClr val="bg1"/>
                </a:solidFill>
                <a:latin typeface="Times New Roman" panose="02020603050405020304" pitchFamily="18" charset="0"/>
                <a:cs typeface="Times New Roman" panose="02020603050405020304" pitchFamily="18" charset="0"/>
              </a:rPr>
              <a:t>shape, consistency </a:t>
            </a:r>
            <a:r>
              <a:rPr lang="en-IN" dirty="0">
                <a:solidFill>
                  <a:schemeClr val="bg1"/>
                </a:solidFill>
                <a:latin typeface="Times New Roman" panose="02020603050405020304" pitchFamily="18" charset="0"/>
                <a:cs typeface="Times New Roman" panose="02020603050405020304" pitchFamily="18" charset="0"/>
              </a:rPr>
              <a:t>etc. but they all are included in </a:t>
            </a:r>
            <a:r>
              <a:rPr lang="en-IN" b="1" i="1" dirty="0" err="1">
                <a:solidFill>
                  <a:schemeClr val="bg1"/>
                </a:solidFill>
                <a:latin typeface="Times New Roman" panose="02020603050405020304" pitchFamily="18" charset="0"/>
                <a:cs typeface="Times New Roman" panose="02020603050405020304" pitchFamily="18" charset="0"/>
              </a:rPr>
              <a:t>pottali</a:t>
            </a:r>
            <a:r>
              <a:rPr lang="en-IN" b="1" i="1" dirty="0">
                <a:solidFill>
                  <a:schemeClr val="bg1"/>
                </a:solidFill>
                <a:latin typeface="Times New Roman" panose="02020603050405020304" pitchFamily="18" charset="0"/>
                <a:cs typeface="Times New Roman" panose="02020603050405020304" pitchFamily="18" charset="0"/>
              </a:rPr>
              <a:t> </a:t>
            </a:r>
            <a:r>
              <a:rPr lang="en-IN" b="1" i="1" dirty="0" err="1">
                <a:solidFill>
                  <a:schemeClr val="bg1"/>
                </a:solidFill>
                <a:latin typeface="Times New Roman" panose="02020603050405020304" pitchFamily="18" charset="0"/>
                <a:cs typeface="Times New Roman" panose="02020603050405020304" pitchFamily="18" charset="0"/>
              </a:rPr>
              <a:t>kalpana</a:t>
            </a:r>
            <a:r>
              <a:rPr lang="en-IN" b="1" i="1" dirty="0">
                <a:solidFill>
                  <a:schemeClr val="bg1"/>
                </a:solidFill>
                <a:latin typeface="Times New Roman" panose="02020603050405020304" pitchFamily="18" charset="0"/>
                <a:cs typeface="Times New Roman" panose="02020603050405020304" pitchFamily="18" charset="0"/>
              </a:rPr>
              <a:t>.</a:t>
            </a:r>
          </a:p>
          <a:p>
            <a:pPr lvl="1"/>
            <a:r>
              <a:rPr lang="en-IN" b="1" dirty="0">
                <a:solidFill>
                  <a:schemeClr val="bg1"/>
                </a:solidFill>
                <a:latin typeface="Times New Roman" panose="02020603050405020304" pitchFamily="18" charset="0"/>
                <a:cs typeface="Times New Roman" panose="02020603050405020304" pitchFamily="18" charset="0"/>
              </a:rPr>
              <a:t>Maximum number of references </a:t>
            </a:r>
            <a:r>
              <a:rPr lang="en-IN" dirty="0">
                <a:solidFill>
                  <a:schemeClr val="bg1"/>
                </a:solidFill>
                <a:latin typeface="Times New Roman" panose="02020603050405020304" pitchFamily="18" charset="0"/>
                <a:cs typeface="Times New Roman" panose="02020603050405020304" pitchFamily="18" charset="0"/>
              </a:rPr>
              <a:t>found in classics belongs to </a:t>
            </a:r>
            <a:r>
              <a:rPr lang="en-IN" b="1" i="1" dirty="0" err="1">
                <a:solidFill>
                  <a:schemeClr val="bg1"/>
                </a:solidFill>
                <a:latin typeface="Times New Roman" panose="02020603050405020304" pitchFamily="18" charset="0"/>
                <a:cs typeface="Times New Roman" panose="02020603050405020304" pitchFamily="18" charset="0"/>
              </a:rPr>
              <a:t>Putpaka</a:t>
            </a:r>
            <a:r>
              <a:rPr lang="en-IN" b="1" i="1" dirty="0">
                <a:solidFill>
                  <a:schemeClr val="bg1"/>
                </a:solidFill>
                <a:latin typeface="Times New Roman" panose="02020603050405020304" pitchFamily="18" charset="0"/>
                <a:cs typeface="Times New Roman" panose="02020603050405020304" pitchFamily="18" charset="0"/>
              </a:rPr>
              <a:t> </a:t>
            </a:r>
            <a:r>
              <a:rPr lang="en-IN" b="1" dirty="0">
                <a:solidFill>
                  <a:schemeClr val="bg1"/>
                </a:solidFill>
                <a:latin typeface="Times New Roman" panose="02020603050405020304" pitchFamily="18" charset="0"/>
                <a:cs typeface="Times New Roman" panose="02020603050405020304" pitchFamily="18" charset="0"/>
              </a:rPr>
              <a:t>method.</a:t>
            </a:r>
          </a:p>
          <a:p>
            <a:pPr marL="0" indent="0">
              <a:buNone/>
            </a:pPr>
            <a:r>
              <a:rPr lang="en-IN" b="1" i="1" dirty="0" err="1">
                <a:solidFill>
                  <a:schemeClr val="bg1"/>
                </a:solidFill>
                <a:latin typeface="Times New Roman" panose="02020603050405020304" pitchFamily="18" charset="0"/>
                <a:cs typeface="Times New Roman" panose="02020603050405020304" pitchFamily="18" charset="0"/>
              </a:rPr>
              <a:t>Gandhaka</a:t>
            </a:r>
            <a:r>
              <a:rPr lang="en-IN" b="1" i="1" dirty="0">
                <a:solidFill>
                  <a:schemeClr val="bg1"/>
                </a:solidFill>
                <a:latin typeface="Times New Roman" panose="02020603050405020304" pitchFamily="18" charset="0"/>
                <a:cs typeface="Times New Roman" panose="02020603050405020304" pitchFamily="18" charset="0"/>
              </a:rPr>
              <a:t> </a:t>
            </a:r>
            <a:r>
              <a:rPr lang="en-IN" b="1" i="1" dirty="0" err="1">
                <a:solidFill>
                  <a:schemeClr val="bg1"/>
                </a:solidFill>
                <a:latin typeface="Times New Roman" panose="02020603050405020304" pitchFamily="18" charset="0"/>
                <a:cs typeface="Times New Roman" panose="02020603050405020304" pitchFamily="18" charset="0"/>
              </a:rPr>
              <a:t>Drav</a:t>
            </a:r>
            <a:r>
              <a:rPr lang="en-IN" b="1" i="1" dirty="0">
                <a:solidFill>
                  <a:schemeClr val="bg1"/>
                </a:solidFill>
                <a:latin typeface="Times New Roman" panose="02020603050405020304" pitchFamily="18" charset="0"/>
                <a:cs typeface="Times New Roman" panose="02020603050405020304" pitchFamily="18" charset="0"/>
              </a:rPr>
              <a:t> </a:t>
            </a:r>
            <a:r>
              <a:rPr lang="en-IN" b="1" i="1" dirty="0" err="1">
                <a:solidFill>
                  <a:schemeClr val="bg1"/>
                </a:solidFill>
                <a:latin typeface="Times New Roman" panose="02020603050405020304" pitchFamily="18" charset="0"/>
                <a:cs typeface="Times New Roman" panose="02020603050405020304" pitchFamily="18" charset="0"/>
              </a:rPr>
              <a:t>Paka</a:t>
            </a:r>
            <a:r>
              <a:rPr lang="en-IN" i="1" dirty="0">
                <a:solidFill>
                  <a:schemeClr val="bg1"/>
                </a:solidFill>
                <a:latin typeface="Times New Roman" panose="02020603050405020304" pitchFamily="18" charset="0"/>
                <a:cs typeface="Times New Roman" panose="02020603050405020304" pitchFamily="18" charset="0"/>
              </a:rPr>
              <a:t> </a:t>
            </a:r>
            <a:r>
              <a:rPr lang="en-IN" dirty="0">
                <a:solidFill>
                  <a:schemeClr val="bg1"/>
                </a:solidFill>
                <a:latin typeface="Times New Roman" panose="02020603050405020304" pitchFamily="18" charset="0"/>
                <a:cs typeface="Times New Roman" panose="02020603050405020304" pitchFamily="18" charset="0"/>
              </a:rPr>
              <a:t>method is more popular because of its </a:t>
            </a:r>
          </a:p>
          <a:p>
            <a:pPr lvl="1"/>
            <a:r>
              <a:rPr lang="en-IN" b="1" dirty="0">
                <a:solidFill>
                  <a:schemeClr val="bg1"/>
                </a:solidFill>
                <a:latin typeface="Times New Roman" panose="02020603050405020304" pitchFamily="18" charset="0"/>
                <a:cs typeface="Times New Roman" panose="02020603050405020304" pitchFamily="18" charset="0"/>
              </a:rPr>
              <a:t>Increased efficacy</a:t>
            </a:r>
          </a:p>
          <a:p>
            <a:pPr lvl="1"/>
            <a:r>
              <a:rPr lang="en-IN" b="1" dirty="0">
                <a:solidFill>
                  <a:schemeClr val="bg1"/>
                </a:solidFill>
                <a:latin typeface="Times New Roman" panose="02020603050405020304" pitchFamily="18" charset="0"/>
                <a:cs typeface="Times New Roman" panose="02020603050405020304" pitchFamily="18" charset="0"/>
              </a:rPr>
              <a:t>Compact shape </a:t>
            </a:r>
          </a:p>
          <a:p>
            <a:pPr lvl="1"/>
            <a:r>
              <a:rPr lang="en-IN" b="1" dirty="0">
                <a:solidFill>
                  <a:schemeClr val="bg1"/>
                </a:solidFill>
                <a:latin typeface="Times New Roman" panose="02020603050405020304" pitchFamily="18" charset="0"/>
                <a:cs typeface="Times New Roman" panose="02020603050405020304" pitchFamily="18" charset="0"/>
              </a:rPr>
              <a:t>Easy method of administration</a:t>
            </a:r>
          </a:p>
          <a:p>
            <a:pPr lvl="1"/>
            <a:r>
              <a:rPr lang="en-IN" b="1" dirty="0">
                <a:solidFill>
                  <a:schemeClr val="bg1"/>
                </a:solidFill>
                <a:latin typeface="Times New Roman" panose="02020603050405020304" pitchFamily="18" charset="0"/>
                <a:cs typeface="Times New Roman" panose="02020603050405020304" pitchFamily="18" charset="0"/>
              </a:rPr>
              <a:t>Provide quick absorption </a:t>
            </a:r>
            <a:r>
              <a:rPr lang="en-IN" dirty="0">
                <a:solidFill>
                  <a:schemeClr val="bg1"/>
                </a:solidFill>
                <a:latin typeface="Times New Roman" panose="02020603050405020304" pitchFamily="18" charset="0"/>
                <a:cs typeface="Times New Roman" panose="02020603050405020304" pitchFamily="18" charset="0"/>
              </a:rPr>
              <a:t>of medicine</a:t>
            </a:r>
          </a:p>
          <a:p>
            <a:pPr lvl="1"/>
            <a:r>
              <a:rPr lang="en-US" b="1" i="1" dirty="0">
                <a:solidFill>
                  <a:schemeClr val="bg1"/>
                </a:solidFill>
                <a:latin typeface="Times New Roman" panose="02020603050405020304" pitchFamily="18" charset="0"/>
                <a:cs typeface="Times New Roman" panose="02020603050405020304" pitchFamily="18" charset="0"/>
              </a:rPr>
              <a:t>L</a:t>
            </a:r>
            <a:r>
              <a:rPr lang="en-IN" b="1" i="1" dirty="0" err="1">
                <a:solidFill>
                  <a:schemeClr val="bg1"/>
                </a:solidFill>
                <a:latin typeface="Times New Roman" panose="02020603050405020304" pitchFamily="18" charset="0"/>
                <a:cs typeface="Times New Roman" panose="02020603050405020304" pitchFamily="18" charset="0"/>
              </a:rPr>
              <a:t>ess</a:t>
            </a:r>
            <a:r>
              <a:rPr lang="en-IN" b="1" i="1" dirty="0">
                <a:solidFill>
                  <a:schemeClr val="bg1"/>
                </a:solidFill>
                <a:latin typeface="Times New Roman" panose="02020603050405020304" pitchFamily="18" charset="0"/>
                <a:cs typeface="Times New Roman" panose="02020603050405020304" pitchFamily="18" charset="0"/>
              </a:rPr>
              <a:t> dose </a:t>
            </a:r>
            <a:r>
              <a:rPr lang="en-IN" i="1" dirty="0">
                <a:solidFill>
                  <a:schemeClr val="bg1"/>
                </a:solidFill>
                <a:latin typeface="Times New Roman" panose="02020603050405020304" pitchFamily="18" charset="0"/>
                <a:cs typeface="Times New Roman" panose="02020603050405020304" pitchFamily="18" charset="0"/>
              </a:rPr>
              <a:t>and</a:t>
            </a:r>
            <a:r>
              <a:rPr lang="en-IN" b="1" i="1" dirty="0">
                <a:solidFill>
                  <a:schemeClr val="bg1"/>
                </a:solidFill>
                <a:latin typeface="Times New Roman" panose="02020603050405020304" pitchFamily="18" charset="0"/>
                <a:cs typeface="Times New Roman" panose="02020603050405020304" pitchFamily="18" charset="0"/>
              </a:rPr>
              <a:t> more potent </a:t>
            </a:r>
            <a:r>
              <a:rPr lang="en-IN" i="1" dirty="0">
                <a:solidFill>
                  <a:schemeClr val="bg1"/>
                </a:solidFill>
                <a:latin typeface="Times New Roman" panose="02020603050405020304" pitchFamily="18" charset="0"/>
                <a:cs typeface="Times New Roman" panose="02020603050405020304" pitchFamily="18" charset="0"/>
              </a:rPr>
              <a:t>due to </a:t>
            </a:r>
            <a:r>
              <a:rPr lang="en-IN" b="1" i="1" dirty="0" err="1">
                <a:solidFill>
                  <a:schemeClr val="bg1"/>
                </a:solidFill>
                <a:latin typeface="Times New Roman" panose="02020603050405020304" pitchFamily="18" charset="0"/>
                <a:cs typeface="Times New Roman" panose="02020603050405020304" pitchFamily="18" charset="0"/>
              </a:rPr>
              <a:t>agni</a:t>
            </a:r>
            <a:r>
              <a:rPr lang="en-IN" b="1" i="1" dirty="0">
                <a:solidFill>
                  <a:schemeClr val="bg1"/>
                </a:solidFill>
                <a:latin typeface="Times New Roman" panose="02020603050405020304" pitchFamily="18" charset="0"/>
                <a:cs typeface="Times New Roman" panose="02020603050405020304" pitchFamily="18" charset="0"/>
              </a:rPr>
              <a:t> </a:t>
            </a:r>
            <a:r>
              <a:rPr lang="en-IN" b="1" i="1" dirty="0" err="1">
                <a:solidFill>
                  <a:schemeClr val="bg1"/>
                </a:solidFill>
                <a:latin typeface="Times New Roman" panose="02020603050405020304" pitchFamily="18" charset="0"/>
                <a:cs typeface="Times New Roman" panose="02020603050405020304" pitchFamily="18" charset="0"/>
              </a:rPr>
              <a:t>sanskar</a:t>
            </a:r>
            <a:r>
              <a:rPr lang="en-IN" b="1" i="1" dirty="0">
                <a:solidFill>
                  <a:schemeClr val="bg1"/>
                </a:solidFill>
                <a:latin typeface="Times New Roman" panose="02020603050405020304" pitchFamily="18" charset="0"/>
                <a:cs typeface="Times New Roman" panose="02020603050405020304" pitchFamily="18" charset="0"/>
              </a:rPr>
              <a:t> &amp; </a:t>
            </a:r>
            <a:r>
              <a:rPr lang="en-IN" b="1" i="1" dirty="0" err="1">
                <a:solidFill>
                  <a:schemeClr val="bg1"/>
                </a:solidFill>
                <a:latin typeface="Times New Roman" panose="02020603050405020304" pitchFamily="18" charset="0"/>
                <a:cs typeface="Times New Roman" panose="02020603050405020304" pitchFamily="18" charset="0"/>
              </a:rPr>
              <a:t>gandhak</a:t>
            </a:r>
            <a:r>
              <a:rPr lang="en-IN" b="1" i="1" dirty="0">
                <a:solidFill>
                  <a:schemeClr val="bg1"/>
                </a:solidFill>
                <a:latin typeface="Times New Roman" panose="02020603050405020304" pitchFamily="18" charset="0"/>
                <a:cs typeface="Times New Roman" panose="02020603050405020304" pitchFamily="18" charset="0"/>
              </a:rPr>
              <a:t> </a:t>
            </a:r>
            <a:r>
              <a:rPr lang="en-IN" b="1" i="1" dirty="0" err="1">
                <a:solidFill>
                  <a:schemeClr val="bg1"/>
                </a:solidFill>
                <a:latin typeface="Times New Roman" panose="02020603050405020304" pitchFamily="18" charset="0"/>
                <a:cs typeface="Times New Roman" panose="02020603050405020304" pitchFamily="18" charset="0"/>
              </a:rPr>
              <a:t>jaaran</a:t>
            </a:r>
            <a:r>
              <a:rPr lang="en-IN" b="1" i="1" dirty="0">
                <a:solidFill>
                  <a:schemeClr val="bg1"/>
                </a:solidFill>
                <a:latin typeface="Times New Roman" panose="02020603050405020304" pitchFamily="18" charset="0"/>
                <a:cs typeface="Times New Roman" panose="02020603050405020304" pitchFamily="18" charset="0"/>
              </a:rPr>
              <a:t> </a:t>
            </a:r>
            <a:r>
              <a:rPr lang="en-IN" i="1" dirty="0">
                <a:solidFill>
                  <a:schemeClr val="bg1"/>
                </a:solidFill>
                <a:latin typeface="Times New Roman" panose="02020603050405020304" pitchFamily="18" charset="0"/>
                <a:cs typeface="Times New Roman" panose="02020603050405020304" pitchFamily="18" charset="0"/>
              </a:rPr>
              <a:t>process</a:t>
            </a:r>
            <a:r>
              <a:rPr lang="en-IN" b="1" i="1" dirty="0">
                <a:solidFill>
                  <a:schemeClr val="bg1"/>
                </a:solidFill>
                <a:latin typeface="Times New Roman" panose="02020603050405020304" pitchFamily="18" charset="0"/>
                <a:cs typeface="Times New Roman" panose="02020603050405020304" pitchFamily="18" charset="0"/>
              </a:rPr>
              <a:t>.</a:t>
            </a:r>
            <a:endParaRPr lang="en-IN" dirty="0">
              <a:solidFill>
                <a:schemeClr val="bg1"/>
              </a:solidFill>
              <a:latin typeface="Times New Roman" panose="02020603050405020304" pitchFamily="18" charset="0"/>
              <a:cs typeface="Times New Roman" panose="02020603050405020304" pitchFamily="18" charset="0"/>
            </a:endParaRPr>
          </a:p>
          <a:p>
            <a:endParaRPr lang="en-IN" dirty="0"/>
          </a:p>
        </p:txBody>
      </p:sp>
      <p:sp>
        <p:nvSpPr>
          <p:cNvPr id="4" name="Footer Placeholder 3">
            <a:extLst>
              <a:ext uri="{FF2B5EF4-FFF2-40B4-BE49-F238E27FC236}">
                <a16:creationId xmlns:a16="http://schemas.microsoft.com/office/drawing/2014/main" id="{49213D04-B6E4-42C1-86BF-1D4209F522A8}"/>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63FBD1C1-ACC9-450B-A08E-E43739E47430}"/>
              </a:ext>
            </a:extLst>
          </p:cNvPr>
          <p:cNvSpPr>
            <a:spLocks noGrp="1"/>
          </p:cNvSpPr>
          <p:nvPr>
            <p:ph type="sldNum" sz="quarter" idx="12"/>
          </p:nvPr>
        </p:nvSpPr>
        <p:spPr/>
        <p:txBody>
          <a:bodyPr/>
          <a:lstStyle/>
          <a:p>
            <a:fld id="{A570DE72-5664-454A-8646-44002B425E13}" type="slidenum">
              <a:rPr lang="en-IN" smtClean="0"/>
              <a:t>39</a:t>
            </a:fld>
            <a:endParaRPr lang="en-IN"/>
          </a:p>
        </p:txBody>
      </p:sp>
      <p:pic>
        <p:nvPicPr>
          <p:cNvPr id="10" name="Picture 9">
            <a:extLst>
              <a:ext uri="{FF2B5EF4-FFF2-40B4-BE49-F238E27FC236}">
                <a16:creationId xmlns:a16="http://schemas.microsoft.com/office/drawing/2014/main" id="{7D98811C-4596-47FA-8A20-2023D6AAC70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0" r="998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5334504" y="3795252"/>
            <a:ext cx="3284670" cy="2562042"/>
          </a:xfrm>
          <a:prstGeom prst="rect">
            <a:avLst/>
          </a:prstGeom>
        </p:spPr>
      </p:pic>
    </p:spTree>
    <p:extLst>
      <p:ext uri="{BB962C8B-B14F-4D97-AF65-F5344CB8AC3E}">
        <p14:creationId xmlns:p14="http://schemas.microsoft.com/office/powerpoint/2010/main" val="13993813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83671-2753-44D4-8B6A-2AED5AE52496}"/>
              </a:ext>
            </a:extLst>
          </p:cNvPr>
          <p:cNvSpPr>
            <a:spLocks noGrp="1"/>
          </p:cNvSpPr>
          <p:nvPr>
            <p:ph type="title"/>
          </p:nvPr>
        </p:nvSpPr>
        <p:spPr>
          <a:xfrm>
            <a:off x="117986" y="695634"/>
            <a:ext cx="3991898" cy="621888"/>
          </a:xfrm>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en-IN" sz="3600" b="1" dirty="0">
                <a:latin typeface="Times New Roman" panose="02020603050405020304" pitchFamily="18" charset="0"/>
                <a:cs typeface="Times New Roman" panose="02020603050405020304" pitchFamily="18" charset="0"/>
              </a:rPr>
              <a:t>EXCEPTIONS</a:t>
            </a:r>
            <a:endParaRPr lang="en-IN"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3E67E28-DDFE-4055-9A99-8081FFC8F071}"/>
              </a:ext>
            </a:extLst>
          </p:cNvPr>
          <p:cNvSpPr>
            <a:spLocks noGrp="1"/>
          </p:cNvSpPr>
          <p:nvPr>
            <p:ph idx="1"/>
          </p:nvPr>
        </p:nvSpPr>
        <p:spPr>
          <a:xfrm>
            <a:off x="270386" y="2861187"/>
            <a:ext cx="8603227" cy="3701077"/>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r>
              <a:rPr lang="en-IN" cap="none" dirty="0">
                <a:solidFill>
                  <a:schemeClr val="bg1"/>
                </a:solidFill>
                <a:latin typeface="Times New Roman" panose="02020603050405020304" pitchFamily="18" charset="0"/>
                <a:cs typeface="Times New Roman" panose="02020603050405020304" pitchFamily="18" charset="0"/>
              </a:rPr>
              <a:t>There are </a:t>
            </a:r>
            <a:r>
              <a:rPr lang="en-IN" b="1" cap="none" dirty="0">
                <a:solidFill>
                  <a:srgbClr val="0070C0"/>
                </a:solidFill>
                <a:latin typeface="Times New Roman" panose="02020603050405020304" pitchFamily="18" charset="0"/>
                <a:cs typeface="Times New Roman" panose="02020603050405020304" pitchFamily="18" charset="0"/>
              </a:rPr>
              <a:t>certain formulations</a:t>
            </a:r>
            <a:r>
              <a:rPr lang="en-IN" cap="none" dirty="0">
                <a:solidFill>
                  <a:schemeClr val="bg1"/>
                </a:solidFill>
                <a:latin typeface="Times New Roman" panose="02020603050405020304" pitchFamily="18" charset="0"/>
                <a:cs typeface="Times New Roman" panose="02020603050405020304" pitchFamily="18" charset="0"/>
              </a:rPr>
              <a:t> mentioned in </a:t>
            </a:r>
            <a:r>
              <a:rPr lang="en-IN" i="1" cap="none" dirty="0">
                <a:solidFill>
                  <a:schemeClr val="bg1"/>
                </a:solidFill>
                <a:latin typeface="Times New Roman" panose="02020603050405020304" pitchFamily="18" charset="0"/>
                <a:cs typeface="Times New Roman" panose="02020603050405020304" pitchFamily="18" charset="0"/>
              </a:rPr>
              <a:t>rasa shastra</a:t>
            </a:r>
            <a:r>
              <a:rPr lang="en-IN" cap="none" dirty="0">
                <a:solidFill>
                  <a:schemeClr val="bg1"/>
                </a:solidFill>
                <a:latin typeface="Times New Roman" panose="02020603050405020304" pitchFamily="18" charset="0"/>
                <a:cs typeface="Times New Roman" panose="02020603050405020304" pitchFamily="18" charset="0"/>
              </a:rPr>
              <a:t> which </a:t>
            </a:r>
            <a:r>
              <a:rPr lang="en-IN" b="1" cap="none" dirty="0">
                <a:solidFill>
                  <a:srgbClr val="0070C0"/>
                </a:solidFill>
                <a:latin typeface="Times New Roman" panose="02020603050405020304" pitchFamily="18" charset="0"/>
                <a:cs typeface="Times New Roman" panose="02020603050405020304" pitchFamily="18" charset="0"/>
              </a:rPr>
              <a:t>defy the definition of </a:t>
            </a:r>
            <a:r>
              <a:rPr lang="en-IN" b="1" cap="none" dirty="0" err="1">
                <a:solidFill>
                  <a:srgbClr val="0070C0"/>
                </a:solidFill>
                <a:latin typeface="Times New Roman" panose="02020603050405020304" pitchFamily="18" charset="0"/>
                <a:cs typeface="Times New Roman" panose="02020603050405020304" pitchFamily="18" charset="0"/>
              </a:rPr>
              <a:t>Pottali</a:t>
            </a:r>
            <a:r>
              <a:rPr lang="en-IN" b="1" cap="none" dirty="0">
                <a:solidFill>
                  <a:srgbClr val="0070C0"/>
                </a:solidFill>
                <a:latin typeface="Times New Roman" panose="02020603050405020304" pitchFamily="18" charset="0"/>
                <a:cs typeface="Times New Roman" panose="02020603050405020304" pitchFamily="18" charset="0"/>
              </a:rPr>
              <a:t>. </a:t>
            </a:r>
          </a:p>
          <a:p>
            <a:r>
              <a:rPr lang="en-IN" cap="none" dirty="0">
                <a:solidFill>
                  <a:schemeClr val="bg1"/>
                </a:solidFill>
                <a:latin typeface="Times New Roman" panose="02020603050405020304" pitchFamily="18" charset="0"/>
                <a:cs typeface="Times New Roman" panose="02020603050405020304" pitchFamily="18" charset="0"/>
              </a:rPr>
              <a:t>The </a:t>
            </a:r>
            <a:r>
              <a:rPr lang="en-IN" b="1" cap="none" dirty="0">
                <a:solidFill>
                  <a:srgbClr val="0070C0"/>
                </a:solidFill>
                <a:latin typeface="Times New Roman" panose="02020603050405020304" pitchFamily="18" charset="0"/>
                <a:cs typeface="Times New Roman" panose="02020603050405020304" pitchFamily="18" charset="0"/>
              </a:rPr>
              <a:t>method</a:t>
            </a:r>
            <a:r>
              <a:rPr lang="en-IN" cap="none" dirty="0">
                <a:solidFill>
                  <a:schemeClr val="bg1"/>
                </a:solidFill>
                <a:latin typeface="Times New Roman" panose="02020603050405020304" pitchFamily="18" charset="0"/>
                <a:cs typeface="Times New Roman" panose="02020603050405020304" pitchFamily="18" charset="0"/>
              </a:rPr>
              <a:t> of preparation for these preparations </a:t>
            </a:r>
            <a:r>
              <a:rPr lang="en-IN" b="1" cap="none" dirty="0">
                <a:solidFill>
                  <a:srgbClr val="0070C0"/>
                </a:solidFill>
                <a:latin typeface="Times New Roman" panose="02020603050405020304" pitchFamily="18" charset="0"/>
                <a:cs typeface="Times New Roman" panose="02020603050405020304" pitchFamily="18" charset="0"/>
              </a:rPr>
              <a:t>resembles</a:t>
            </a:r>
            <a:r>
              <a:rPr lang="en-IN" cap="none" dirty="0">
                <a:solidFill>
                  <a:schemeClr val="bg1"/>
                </a:solidFill>
                <a:latin typeface="Times New Roman" panose="02020603050405020304" pitchFamily="18" charset="0"/>
                <a:cs typeface="Times New Roman" panose="02020603050405020304" pitchFamily="18" charset="0"/>
              </a:rPr>
              <a:t> that of </a:t>
            </a:r>
            <a:r>
              <a:rPr lang="en-IN" b="1" i="1" cap="none" dirty="0" err="1">
                <a:solidFill>
                  <a:srgbClr val="0070C0"/>
                </a:solidFill>
                <a:latin typeface="Times New Roman" panose="02020603050405020304" pitchFamily="18" charset="0"/>
                <a:cs typeface="Times New Roman" panose="02020603050405020304" pitchFamily="18" charset="0"/>
              </a:rPr>
              <a:t>pottali</a:t>
            </a:r>
            <a:r>
              <a:rPr lang="en-IN" i="1" cap="none" dirty="0">
                <a:solidFill>
                  <a:schemeClr val="bg1"/>
                </a:solidFill>
                <a:latin typeface="Times New Roman" panose="02020603050405020304" pitchFamily="18" charset="0"/>
                <a:cs typeface="Times New Roman" panose="02020603050405020304" pitchFamily="18" charset="0"/>
              </a:rPr>
              <a:t> </a:t>
            </a:r>
            <a:r>
              <a:rPr lang="en-IN" b="1" i="1" cap="none" dirty="0" err="1">
                <a:solidFill>
                  <a:srgbClr val="0070C0"/>
                </a:solidFill>
                <a:latin typeface="Times New Roman" panose="02020603050405020304" pitchFamily="18" charset="0"/>
                <a:cs typeface="Times New Roman" panose="02020603050405020304" pitchFamily="18" charset="0"/>
              </a:rPr>
              <a:t>kalpana</a:t>
            </a:r>
            <a:r>
              <a:rPr lang="en-IN" i="1" cap="none" dirty="0">
                <a:solidFill>
                  <a:schemeClr val="bg1"/>
                </a:solidFill>
                <a:latin typeface="Times New Roman" panose="02020603050405020304" pitchFamily="18" charset="0"/>
                <a:cs typeface="Times New Roman" panose="02020603050405020304" pitchFamily="18" charset="0"/>
              </a:rPr>
              <a:t> </a:t>
            </a:r>
            <a:r>
              <a:rPr lang="en-IN" cap="none" dirty="0">
                <a:solidFill>
                  <a:schemeClr val="bg1"/>
                </a:solidFill>
                <a:latin typeface="Times New Roman" panose="02020603050405020304" pitchFamily="18" charset="0"/>
                <a:cs typeface="Times New Roman" panose="02020603050405020304" pitchFamily="18" charset="0"/>
              </a:rPr>
              <a:t>but they are </a:t>
            </a:r>
            <a:r>
              <a:rPr lang="en-IN" b="1" cap="none" dirty="0">
                <a:solidFill>
                  <a:schemeClr val="bg1"/>
                </a:solidFill>
                <a:latin typeface="Times New Roman" panose="02020603050405020304" pitchFamily="18" charset="0"/>
                <a:cs typeface="Times New Roman" panose="02020603050405020304" pitchFamily="18" charset="0"/>
              </a:rPr>
              <a:t>not considered and placed</a:t>
            </a:r>
            <a:r>
              <a:rPr lang="en-IN" cap="none" dirty="0">
                <a:solidFill>
                  <a:schemeClr val="bg1"/>
                </a:solidFill>
                <a:latin typeface="Times New Roman" panose="02020603050405020304" pitchFamily="18" charset="0"/>
                <a:cs typeface="Times New Roman" panose="02020603050405020304" pitchFamily="18" charset="0"/>
              </a:rPr>
              <a:t> </a:t>
            </a:r>
            <a:r>
              <a:rPr lang="en-IN" b="1" cap="none" dirty="0">
                <a:solidFill>
                  <a:srgbClr val="0070C0"/>
                </a:solidFill>
                <a:latin typeface="Times New Roman" panose="02020603050405020304" pitchFamily="18" charset="0"/>
                <a:cs typeface="Times New Roman" panose="02020603050405020304" pitchFamily="18" charset="0"/>
              </a:rPr>
              <a:t>under </a:t>
            </a:r>
            <a:r>
              <a:rPr lang="en-IN" b="1" i="1" cap="none" dirty="0" err="1">
                <a:solidFill>
                  <a:srgbClr val="0070C0"/>
                </a:solidFill>
                <a:latin typeface="Times New Roman" panose="02020603050405020304" pitchFamily="18" charset="0"/>
                <a:cs typeface="Times New Roman" panose="02020603050405020304" pitchFamily="18" charset="0"/>
              </a:rPr>
              <a:t>pottali</a:t>
            </a:r>
            <a:r>
              <a:rPr lang="en-IN" b="1" i="1" cap="none" dirty="0">
                <a:solidFill>
                  <a:srgbClr val="0070C0"/>
                </a:solidFill>
                <a:latin typeface="Times New Roman" panose="02020603050405020304" pitchFamily="18" charset="0"/>
                <a:cs typeface="Times New Roman" panose="02020603050405020304" pitchFamily="18" charset="0"/>
              </a:rPr>
              <a:t> </a:t>
            </a:r>
            <a:r>
              <a:rPr lang="en-IN" b="1" cap="none" dirty="0">
                <a:solidFill>
                  <a:srgbClr val="0070C0"/>
                </a:solidFill>
                <a:latin typeface="Times New Roman" panose="02020603050405020304" pitchFamily="18" charset="0"/>
                <a:cs typeface="Times New Roman" panose="02020603050405020304" pitchFamily="18" charset="0"/>
              </a:rPr>
              <a:t>group</a:t>
            </a:r>
            <a:r>
              <a:rPr lang="en-IN" cap="none" dirty="0">
                <a:solidFill>
                  <a:schemeClr val="bg1"/>
                </a:solidFill>
                <a:latin typeface="Times New Roman" panose="02020603050405020304" pitchFamily="18" charset="0"/>
                <a:cs typeface="Times New Roman" panose="02020603050405020304" pitchFamily="18" charset="0"/>
              </a:rPr>
              <a:t> of drugs. </a:t>
            </a:r>
          </a:p>
          <a:p>
            <a:r>
              <a:rPr lang="en-IN" b="1" i="1" cap="none" dirty="0">
                <a:solidFill>
                  <a:schemeClr val="bg1"/>
                </a:solidFill>
                <a:latin typeface="Times New Roman" panose="02020603050405020304" pitchFamily="18" charset="0"/>
                <a:cs typeface="Times New Roman" panose="02020603050405020304" pitchFamily="18" charset="0"/>
              </a:rPr>
              <a:t>Hansa </a:t>
            </a:r>
            <a:r>
              <a:rPr lang="en-IN" b="1" i="1" cap="none" dirty="0" err="1">
                <a:solidFill>
                  <a:schemeClr val="bg1"/>
                </a:solidFill>
                <a:latin typeface="Times New Roman" panose="02020603050405020304" pitchFamily="18" charset="0"/>
                <a:cs typeface="Times New Roman" panose="02020603050405020304" pitchFamily="18" charset="0"/>
              </a:rPr>
              <a:t>Pottali</a:t>
            </a:r>
            <a:r>
              <a:rPr lang="en-IN" b="1" i="1" cap="none" dirty="0">
                <a:solidFill>
                  <a:schemeClr val="bg1"/>
                </a:solidFill>
                <a:latin typeface="Times New Roman" panose="02020603050405020304" pitchFamily="18" charset="0"/>
                <a:cs typeface="Times New Roman" panose="02020603050405020304" pitchFamily="18" charset="0"/>
              </a:rPr>
              <a:t> Ras</a:t>
            </a:r>
            <a:r>
              <a:rPr lang="en-IN" i="1" cap="none" dirty="0">
                <a:solidFill>
                  <a:schemeClr val="bg1"/>
                </a:solidFill>
                <a:latin typeface="Times New Roman" panose="02020603050405020304" pitchFamily="18" charset="0"/>
                <a:cs typeface="Times New Roman" panose="02020603050405020304" pitchFamily="18" charset="0"/>
              </a:rPr>
              <a:t> </a:t>
            </a:r>
            <a:r>
              <a:rPr lang="en-IN" cap="none" dirty="0">
                <a:solidFill>
                  <a:schemeClr val="bg1"/>
                </a:solidFill>
                <a:latin typeface="Times New Roman" panose="02020603050405020304" pitchFamily="18" charset="0"/>
                <a:cs typeface="Times New Roman" panose="02020603050405020304" pitchFamily="18" charset="0"/>
              </a:rPr>
              <a:t>and </a:t>
            </a:r>
            <a:r>
              <a:rPr lang="en-IN" b="1" i="1" cap="none" dirty="0" err="1">
                <a:solidFill>
                  <a:schemeClr val="bg1"/>
                </a:solidFill>
                <a:latin typeface="Times New Roman" panose="02020603050405020304" pitchFamily="18" charset="0"/>
                <a:cs typeface="Times New Roman" panose="02020603050405020304" pitchFamily="18" charset="0"/>
              </a:rPr>
              <a:t>Agnikumara</a:t>
            </a:r>
            <a:r>
              <a:rPr lang="en-IN" b="1" i="1" cap="none" dirty="0">
                <a:solidFill>
                  <a:schemeClr val="bg1"/>
                </a:solidFill>
                <a:latin typeface="Times New Roman" panose="02020603050405020304" pitchFamily="18" charset="0"/>
                <a:cs typeface="Times New Roman" panose="02020603050405020304" pitchFamily="18" charset="0"/>
              </a:rPr>
              <a:t> Ras</a:t>
            </a:r>
            <a:r>
              <a:rPr lang="en-IN" cap="none" dirty="0">
                <a:solidFill>
                  <a:schemeClr val="bg1"/>
                </a:solidFill>
                <a:latin typeface="Times New Roman" panose="02020603050405020304" pitchFamily="18" charset="0"/>
                <a:cs typeface="Times New Roman" panose="02020603050405020304" pitchFamily="18" charset="0"/>
              </a:rPr>
              <a:t>.</a:t>
            </a:r>
          </a:p>
          <a:p>
            <a:r>
              <a:rPr lang="en-IN" b="1" i="1" cap="none" dirty="0" err="1">
                <a:solidFill>
                  <a:schemeClr val="bg1"/>
                </a:solidFill>
                <a:latin typeface="Times New Roman" panose="02020603050405020304" pitchFamily="18" charset="0"/>
                <a:cs typeface="Times New Roman" panose="02020603050405020304" pitchFamily="18" charset="0"/>
              </a:rPr>
              <a:t>Hemagarbha</a:t>
            </a:r>
            <a:r>
              <a:rPr lang="en-IN" b="1" i="1" cap="none" dirty="0">
                <a:solidFill>
                  <a:schemeClr val="bg1"/>
                </a:solidFill>
                <a:latin typeface="Times New Roman" panose="02020603050405020304" pitchFamily="18" charset="0"/>
                <a:cs typeface="Times New Roman" panose="02020603050405020304" pitchFamily="18" charset="0"/>
              </a:rPr>
              <a:t> </a:t>
            </a:r>
            <a:r>
              <a:rPr lang="en-IN" b="1" i="1" cap="none" dirty="0" err="1">
                <a:solidFill>
                  <a:schemeClr val="bg1"/>
                </a:solidFill>
                <a:latin typeface="Times New Roman" panose="02020603050405020304" pitchFamily="18" charset="0"/>
                <a:cs typeface="Times New Roman" panose="02020603050405020304" pitchFamily="18" charset="0"/>
              </a:rPr>
              <a:t>Pottali</a:t>
            </a:r>
            <a:r>
              <a:rPr lang="en-IN" i="1" cap="none" dirty="0">
                <a:solidFill>
                  <a:schemeClr val="bg1"/>
                </a:solidFill>
                <a:latin typeface="Times New Roman" panose="02020603050405020304" pitchFamily="18" charset="0"/>
                <a:cs typeface="Times New Roman" panose="02020603050405020304" pitchFamily="18" charset="0"/>
              </a:rPr>
              <a:t> </a:t>
            </a:r>
            <a:r>
              <a:rPr lang="en-IN" cap="none" dirty="0">
                <a:solidFill>
                  <a:schemeClr val="bg1"/>
                </a:solidFill>
                <a:latin typeface="Times New Roman" panose="02020603050405020304" pitchFamily="18" charset="0"/>
                <a:cs typeface="Times New Roman" panose="02020603050405020304" pitchFamily="18" charset="0"/>
              </a:rPr>
              <a:t>and </a:t>
            </a:r>
            <a:r>
              <a:rPr lang="en-IN" b="1" i="1" cap="none" dirty="0" err="1">
                <a:solidFill>
                  <a:schemeClr val="bg1"/>
                </a:solidFill>
                <a:latin typeface="Times New Roman" panose="02020603050405020304" pitchFamily="18" charset="0"/>
                <a:cs typeface="Times New Roman" panose="02020603050405020304" pitchFamily="18" charset="0"/>
              </a:rPr>
              <a:t>Maha</a:t>
            </a:r>
            <a:r>
              <a:rPr lang="en-IN" b="1" i="1" cap="none" dirty="0">
                <a:solidFill>
                  <a:schemeClr val="bg1"/>
                </a:solidFill>
                <a:latin typeface="Times New Roman" panose="02020603050405020304" pitchFamily="18" charset="0"/>
                <a:cs typeface="Times New Roman" panose="02020603050405020304" pitchFamily="18" charset="0"/>
              </a:rPr>
              <a:t> </a:t>
            </a:r>
            <a:r>
              <a:rPr lang="en-IN" b="1" i="1" cap="none" dirty="0" err="1">
                <a:solidFill>
                  <a:schemeClr val="bg1"/>
                </a:solidFill>
                <a:latin typeface="Times New Roman" panose="02020603050405020304" pitchFamily="18" charset="0"/>
                <a:cs typeface="Times New Roman" panose="02020603050405020304" pitchFamily="18" charset="0"/>
              </a:rPr>
              <a:t>Hemagarbha</a:t>
            </a:r>
            <a:r>
              <a:rPr lang="en-IN" b="1" i="1" cap="none" dirty="0">
                <a:solidFill>
                  <a:schemeClr val="bg1"/>
                </a:solidFill>
                <a:latin typeface="Times New Roman" panose="02020603050405020304" pitchFamily="18" charset="0"/>
                <a:cs typeface="Times New Roman" panose="02020603050405020304" pitchFamily="18" charset="0"/>
              </a:rPr>
              <a:t> Ras</a:t>
            </a:r>
            <a:r>
              <a:rPr lang="en-IN" cap="none" dirty="0">
                <a:solidFill>
                  <a:schemeClr val="bg1"/>
                </a:solidFill>
                <a:latin typeface="Times New Roman" panose="02020603050405020304" pitchFamily="18" charset="0"/>
                <a:cs typeface="Times New Roman" panose="02020603050405020304" pitchFamily="18" charset="0"/>
              </a:rPr>
              <a:t>. </a:t>
            </a:r>
          </a:p>
          <a:p>
            <a:r>
              <a:rPr lang="en-IN" b="1" i="1" cap="none" dirty="0" err="1">
                <a:solidFill>
                  <a:schemeClr val="bg1"/>
                </a:solidFill>
                <a:latin typeface="Times New Roman" panose="02020603050405020304" pitchFamily="18" charset="0"/>
                <a:cs typeface="Times New Roman" panose="02020603050405020304" pitchFamily="18" charset="0"/>
              </a:rPr>
              <a:t>Karsha</a:t>
            </a:r>
            <a:r>
              <a:rPr lang="en-IN" b="1" i="1" cap="none" dirty="0">
                <a:solidFill>
                  <a:schemeClr val="bg1"/>
                </a:solidFill>
                <a:latin typeface="Times New Roman" panose="02020603050405020304" pitchFamily="18" charset="0"/>
                <a:cs typeface="Times New Roman" panose="02020603050405020304" pitchFamily="18" charset="0"/>
              </a:rPr>
              <a:t> </a:t>
            </a:r>
            <a:r>
              <a:rPr lang="en-IN" b="1" i="1" cap="none" dirty="0" err="1">
                <a:solidFill>
                  <a:schemeClr val="bg1"/>
                </a:solidFill>
                <a:latin typeface="Times New Roman" panose="02020603050405020304" pitchFamily="18" charset="0"/>
                <a:cs typeface="Times New Roman" panose="02020603050405020304" pitchFamily="18" charset="0"/>
              </a:rPr>
              <a:t>Pottali</a:t>
            </a:r>
            <a:r>
              <a:rPr lang="en-IN" i="1" cap="none" dirty="0">
                <a:solidFill>
                  <a:schemeClr val="bg1"/>
                </a:solidFill>
                <a:latin typeface="Times New Roman" panose="02020603050405020304" pitchFamily="18" charset="0"/>
                <a:cs typeface="Times New Roman" panose="02020603050405020304" pitchFamily="18" charset="0"/>
              </a:rPr>
              <a:t> </a:t>
            </a:r>
            <a:r>
              <a:rPr lang="en-IN" cap="none" dirty="0">
                <a:solidFill>
                  <a:schemeClr val="bg1"/>
                </a:solidFill>
                <a:latin typeface="Times New Roman" panose="02020603050405020304" pitchFamily="18" charset="0"/>
                <a:cs typeface="Times New Roman" panose="02020603050405020304" pitchFamily="18" charset="0"/>
              </a:rPr>
              <a:t>and </a:t>
            </a:r>
            <a:r>
              <a:rPr lang="en-IN" b="1" i="1" cap="none" dirty="0" err="1">
                <a:solidFill>
                  <a:schemeClr val="bg1"/>
                </a:solidFill>
                <a:latin typeface="Times New Roman" panose="02020603050405020304" pitchFamily="18" charset="0"/>
                <a:cs typeface="Times New Roman" panose="02020603050405020304" pitchFamily="18" charset="0"/>
              </a:rPr>
              <a:t>Lokanath</a:t>
            </a:r>
            <a:r>
              <a:rPr lang="en-IN" b="1" i="1" cap="none" dirty="0">
                <a:solidFill>
                  <a:schemeClr val="bg1"/>
                </a:solidFill>
                <a:latin typeface="Times New Roman" panose="02020603050405020304" pitchFamily="18" charset="0"/>
                <a:cs typeface="Times New Roman" panose="02020603050405020304" pitchFamily="18" charset="0"/>
              </a:rPr>
              <a:t> Ras</a:t>
            </a:r>
            <a:r>
              <a:rPr lang="en-IN" cap="none" dirty="0">
                <a:solidFill>
                  <a:schemeClr val="bg1"/>
                </a:solidFill>
                <a:latin typeface="Times New Roman" panose="02020603050405020304" pitchFamily="18" charset="0"/>
                <a:cs typeface="Times New Roman" panose="02020603050405020304" pitchFamily="18" charset="0"/>
              </a:rPr>
              <a:t>. </a:t>
            </a:r>
          </a:p>
        </p:txBody>
      </p:sp>
      <p:sp>
        <p:nvSpPr>
          <p:cNvPr id="4" name="Footer Placeholder 3">
            <a:extLst>
              <a:ext uri="{FF2B5EF4-FFF2-40B4-BE49-F238E27FC236}">
                <a16:creationId xmlns:a16="http://schemas.microsoft.com/office/drawing/2014/main" id="{1D7E67EE-14F1-47A3-A0BC-5E43CAC0BF8E}"/>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A5451DC0-50F3-4F29-915B-461C135D9F6F}"/>
              </a:ext>
            </a:extLst>
          </p:cNvPr>
          <p:cNvSpPr>
            <a:spLocks noGrp="1"/>
          </p:cNvSpPr>
          <p:nvPr>
            <p:ph type="sldNum" sz="quarter" idx="12"/>
          </p:nvPr>
        </p:nvSpPr>
        <p:spPr/>
        <p:txBody>
          <a:bodyPr/>
          <a:lstStyle/>
          <a:p>
            <a:fld id="{A570DE72-5664-454A-8646-44002B425E13}" type="slidenum">
              <a:rPr lang="en-IN" smtClean="0"/>
              <a:t>40</a:t>
            </a:fld>
            <a:endParaRPr lang="en-IN"/>
          </a:p>
        </p:txBody>
      </p:sp>
      <p:pic>
        <p:nvPicPr>
          <p:cNvPr id="11" name="Picture 10">
            <a:extLst>
              <a:ext uri="{FF2B5EF4-FFF2-40B4-BE49-F238E27FC236}">
                <a16:creationId xmlns:a16="http://schemas.microsoft.com/office/drawing/2014/main" id="{EDE6CF24-4821-4288-93DA-167ACC1346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2049" y="4570131"/>
            <a:ext cx="1853195" cy="1592235"/>
          </a:xfrm>
          <a:prstGeom prst="rect">
            <a:avLst/>
          </a:prstGeom>
        </p:spPr>
      </p:pic>
    </p:spTree>
    <p:extLst>
      <p:ext uri="{BB962C8B-B14F-4D97-AF65-F5344CB8AC3E}">
        <p14:creationId xmlns:p14="http://schemas.microsoft.com/office/powerpoint/2010/main" val="31167178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613EB-5FE0-47B5-A1C4-7B6FBE733712}"/>
              </a:ext>
            </a:extLst>
          </p:cNvPr>
          <p:cNvSpPr>
            <a:spLocks noGrp="1"/>
          </p:cNvSpPr>
          <p:nvPr>
            <p:ph type="title"/>
          </p:nvPr>
        </p:nvSpPr>
        <p:spPr>
          <a:xfrm>
            <a:off x="137652" y="432621"/>
            <a:ext cx="3814916" cy="598901"/>
          </a:xfrm>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en-IN" sz="3600" b="1" dirty="0">
                <a:latin typeface="Times New Roman" panose="02020603050405020304" pitchFamily="18" charset="0"/>
                <a:cs typeface="Times New Roman" panose="02020603050405020304" pitchFamily="18" charset="0"/>
              </a:rPr>
              <a:t>COMPARISON</a:t>
            </a:r>
          </a:p>
        </p:txBody>
      </p:sp>
      <p:sp>
        <p:nvSpPr>
          <p:cNvPr id="3" name="Content Placeholder 2">
            <a:extLst>
              <a:ext uri="{FF2B5EF4-FFF2-40B4-BE49-F238E27FC236}">
                <a16:creationId xmlns:a16="http://schemas.microsoft.com/office/drawing/2014/main" id="{979362B0-A0FB-48AA-A99F-706C973111A0}"/>
              </a:ext>
            </a:extLst>
          </p:cNvPr>
          <p:cNvSpPr>
            <a:spLocks noGrp="1"/>
          </p:cNvSpPr>
          <p:nvPr>
            <p:ph idx="1"/>
          </p:nvPr>
        </p:nvSpPr>
        <p:spPr>
          <a:xfrm>
            <a:off x="412955" y="2753032"/>
            <a:ext cx="8475406" cy="3505521"/>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pPr algn="just"/>
            <a:r>
              <a:rPr lang="en-IN" sz="2400" cap="none" dirty="0">
                <a:solidFill>
                  <a:schemeClr val="bg1"/>
                </a:solidFill>
                <a:latin typeface="Times New Roman" panose="02020603050405020304" pitchFamily="18" charset="0"/>
                <a:cs typeface="Times New Roman" panose="02020603050405020304" pitchFamily="18" charset="0"/>
              </a:rPr>
              <a:t>Preparation of </a:t>
            </a:r>
            <a:r>
              <a:rPr lang="en-IN" sz="2400" b="1" cap="none" dirty="0" err="1">
                <a:solidFill>
                  <a:schemeClr val="bg1"/>
                </a:solidFill>
                <a:latin typeface="Times New Roman" panose="02020603050405020304" pitchFamily="18" charset="0"/>
                <a:cs typeface="Times New Roman" panose="02020603050405020304" pitchFamily="18" charset="0"/>
              </a:rPr>
              <a:t>Pottali</a:t>
            </a:r>
            <a:r>
              <a:rPr lang="en-IN" sz="2400" cap="none" dirty="0">
                <a:solidFill>
                  <a:schemeClr val="bg1"/>
                </a:solidFill>
                <a:latin typeface="Times New Roman" panose="02020603050405020304" pitchFamily="18" charset="0"/>
                <a:cs typeface="Times New Roman" panose="02020603050405020304" pitchFamily="18" charset="0"/>
              </a:rPr>
              <a:t> </a:t>
            </a:r>
            <a:r>
              <a:rPr lang="en-IN" sz="2400" b="1" cap="none" dirty="0">
                <a:solidFill>
                  <a:schemeClr val="bg1"/>
                </a:solidFill>
                <a:latin typeface="Times New Roman" panose="02020603050405020304" pitchFamily="18" charset="0"/>
                <a:cs typeface="Times New Roman" panose="02020603050405020304" pitchFamily="18" charset="0"/>
              </a:rPr>
              <a:t>Kalpana</a:t>
            </a:r>
            <a:r>
              <a:rPr lang="en-IN" sz="2400" cap="none" dirty="0">
                <a:solidFill>
                  <a:schemeClr val="bg1"/>
                </a:solidFill>
                <a:latin typeface="Times New Roman" panose="02020603050405020304" pitchFamily="18" charset="0"/>
                <a:cs typeface="Times New Roman" panose="02020603050405020304" pitchFamily="18" charset="0"/>
              </a:rPr>
              <a:t> is similar with </a:t>
            </a:r>
            <a:r>
              <a:rPr lang="en-IN" sz="2400" b="1" cap="none" dirty="0" err="1">
                <a:solidFill>
                  <a:schemeClr val="bg1"/>
                </a:solidFill>
                <a:latin typeface="Times New Roman" panose="02020603050405020304" pitchFamily="18" charset="0"/>
                <a:cs typeface="Times New Roman" panose="02020603050405020304" pitchFamily="18" charset="0"/>
              </a:rPr>
              <a:t>Guda</a:t>
            </a:r>
            <a:r>
              <a:rPr lang="en-IN" sz="2400" cap="none" dirty="0">
                <a:solidFill>
                  <a:schemeClr val="bg1"/>
                </a:solidFill>
                <a:latin typeface="Times New Roman" panose="02020603050405020304" pitchFamily="18" charset="0"/>
                <a:cs typeface="Times New Roman" panose="02020603050405020304" pitchFamily="18" charset="0"/>
              </a:rPr>
              <a:t> </a:t>
            </a:r>
            <a:r>
              <a:rPr lang="en-IN" sz="2400" b="1" cap="none" dirty="0" err="1">
                <a:solidFill>
                  <a:schemeClr val="bg1"/>
                </a:solidFill>
                <a:latin typeface="Times New Roman" panose="02020603050405020304" pitchFamily="18" charset="0"/>
                <a:cs typeface="Times New Roman" panose="02020603050405020304" pitchFamily="18" charset="0"/>
              </a:rPr>
              <a:t>kalpana</a:t>
            </a:r>
            <a:r>
              <a:rPr lang="en-IN" sz="2400" cap="none" dirty="0">
                <a:solidFill>
                  <a:schemeClr val="bg1"/>
                </a:solidFill>
                <a:latin typeface="Times New Roman" panose="02020603050405020304" pitchFamily="18" charset="0"/>
                <a:cs typeface="Times New Roman" panose="02020603050405020304" pitchFamily="18" charset="0"/>
              </a:rPr>
              <a:t> of </a:t>
            </a:r>
            <a:r>
              <a:rPr lang="en-IN" sz="2400" cap="none" dirty="0" err="1">
                <a:solidFill>
                  <a:schemeClr val="bg1"/>
                </a:solidFill>
                <a:latin typeface="Times New Roman" panose="02020603050405020304" pitchFamily="18" charset="0"/>
                <a:cs typeface="Times New Roman" panose="02020603050405020304" pitchFamily="18" charset="0"/>
              </a:rPr>
              <a:t>charaka</a:t>
            </a:r>
            <a:r>
              <a:rPr lang="en-IN" sz="2400" cap="none" dirty="0">
                <a:solidFill>
                  <a:schemeClr val="bg1"/>
                </a:solidFill>
                <a:latin typeface="Times New Roman" panose="02020603050405020304" pitchFamily="18" charset="0"/>
                <a:cs typeface="Times New Roman" panose="02020603050405020304" pitchFamily="18" charset="0"/>
              </a:rPr>
              <a:t> sampradaya in </a:t>
            </a:r>
            <a:r>
              <a:rPr lang="en-IN" sz="2400" cap="none" dirty="0" err="1">
                <a:solidFill>
                  <a:schemeClr val="bg1"/>
                </a:solidFill>
                <a:latin typeface="Times New Roman" panose="02020603050405020304" pitchFamily="18" charset="0"/>
                <a:cs typeface="Times New Roman" panose="02020603050405020304" pitchFamily="18" charset="0"/>
              </a:rPr>
              <a:t>samhitakala</a:t>
            </a:r>
            <a:endParaRPr lang="en-IN" sz="2400" cap="none" dirty="0">
              <a:solidFill>
                <a:schemeClr val="bg1"/>
              </a:solidFill>
              <a:latin typeface="Times New Roman" panose="02020603050405020304" pitchFamily="18" charset="0"/>
              <a:cs typeface="Times New Roman" panose="02020603050405020304" pitchFamily="18" charset="0"/>
            </a:endParaRPr>
          </a:p>
          <a:p>
            <a:pPr algn="just"/>
            <a:r>
              <a:rPr lang="en-IN" sz="2400" cap="none" dirty="0">
                <a:solidFill>
                  <a:schemeClr val="bg1"/>
                </a:solidFill>
                <a:latin typeface="Times New Roman" panose="02020603050405020304" pitchFamily="18" charset="0"/>
                <a:cs typeface="Times New Roman" panose="02020603050405020304" pitchFamily="18" charset="0"/>
              </a:rPr>
              <a:t>In </a:t>
            </a:r>
            <a:r>
              <a:rPr lang="en-IN" sz="2400" cap="none" dirty="0" err="1">
                <a:solidFill>
                  <a:schemeClr val="bg1"/>
                </a:solidFill>
                <a:latin typeface="Times New Roman" panose="02020603050405020304" pitchFamily="18" charset="0"/>
                <a:cs typeface="Times New Roman" panose="02020603050405020304" pitchFamily="18" charset="0"/>
              </a:rPr>
              <a:t>Guda</a:t>
            </a:r>
            <a:r>
              <a:rPr lang="en-IN" sz="2400" cap="none" dirty="0">
                <a:solidFill>
                  <a:schemeClr val="bg1"/>
                </a:solidFill>
                <a:latin typeface="Times New Roman" panose="02020603050405020304" pitchFamily="18" charset="0"/>
                <a:cs typeface="Times New Roman" panose="02020603050405020304" pitchFamily="18" charset="0"/>
              </a:rPr>
              <a:t> Kalpana powder is coated with </a:t>
            </a:r>
            <a:r>
              <a:rPr lang="en-IN" sz="2400" cap="none" dirty="0" err="1">
                <a:solidFill>
                  <a:schemeClr val="bg1"/>
                </a:solidFill>
                <a:latin typeface="Times New Roman" panose="02020603050405020304" pitchFamily="18" charset="0"/>
                <a:cs typeface="Times New Roman" panose="02020603050405020304" pitchFamily="18" charset="0"/>
              </a:rPr>
              <a:t>guda</a:t>
            </a:r>
            <a:r>
              <a:rPr lang="en-IN" sz="2400" cap="none" dirty="0">
                <a:solidFill>
                  <a:schemeClr val="bg1"/>
                </a:solidFill>
                <a:latin typeface="Times New Roman" panose="02020603050405020304" pitchFamily="18" charset="0"/>
                <a:cs typeface="Times New Roman" panose="02020603050405020304" pitchFamily="18" charset="0"/>
              </a:rPr>
              <a:t>, similarly in </a:t>
            </a:r>
            <a:r>
              <a:rPr lang="en-IN" sz="2400" cap="none" dirty="0" err="1">
                <a:solidFill>
                  <a:schemeClr val="bg1"/>
                </a:solidFill>
                <a:latin typeface="Times New Roman" panose="02020603050405020304" pitchFamily="18" charset="0"/>
                <a:cs typeface="Times New Roman" panose="02020603050405020304" pitchFamily="18" charset="0"/>
              </a:rPr>
              <a:t>pottali</a:t>
            </a:r>
            <a:r>
              <a:rPr lang="en-IN" sz="2400" cap="none" dirty="0">
                <a:solidFill>
                  <a:schemeClr val="bg1"/>
                </a:solidFill>
                <a:latin typeface="Times New Roman" panose="02020603050405020304" pitchFamily="18" charset="0"/>
                <a:cs typeface="Times New Roman" panose="02020603050405020304" pitchFamily="18" charset="0"/>
              </a:rPr>
              <a:t> </a:t>
            </a:r>
            <a:r>
              <a:rPr lang="en-IN" sz="2400" cap="none" dirty="0" err="1">
                <a:solidFill>
                  <a:schemeClr val="bg1"/>
                </a:solidFill>
                <a:latin typeface="Times New Roman" panose="02020603050405020304" pitchFamily="18" charset="0"/>
                <a:cs typeface="Times New Roman" panose="02020603050405020304" pitchFamily="18" charset="0"/>
              </a:rPr>
              <a:t>kalpana</a:t>
            </a:r>
            <a:r>
              <a:rPr lang="en-IN" sz="2400" cap="none" dirty="0">
                <a:solidFill>
                  <a:schemeClr val="bg1"/>
                </a:solidFill>
                <a:latin typeface="Times New Roman" panose="02020603050405020304" pitchFamily="18" charset="0"/>
                <a:cs typeface="Times New Roman" panose="02020603050405020304" pitchFamily="18" charset="0"/>
              </a:rPr>
              <a:t> Ras </a:t>
            </a:r>
            <a:r>
              <a:rPr lang="en-IN" sz="2400" cap="none" dirty="0" err="1">
                <a:solidFill>
                  <a:schemeClr val="bg1"/>
                </a:solidFill>
                <a:latin typeface="Times New Roman" panose="02020603050405020304" pitchFamily="18" charset="0"/>
                <a:cs typeface="Times New Roman" panose="02020603050405020304" pitchFamily="18" charset="0"/>
              </a:rPr>
              <a:t>Dravyas</a:t>
            </a:r>
            <a:r>
              <a:rPr lang="en-IN" sz="2400" cap="none" dirty="0">
                <a:solidFill>
                  <a:schemeClr val="bg1"/>
                </a:solidFill>
                <a:latin typeface="Times New Roman" panose="02020603050405020304" pitchFamily="18" charset="0"/>
                <a:cs typeface="Times New Roman" panose="02020603050405020304" pitchFamily="18" charset="0"/>
              </a:rPr>
              <a:t> are coated with </a:t>
            </a:r>
            <a:r>
              <a:rPr lang="en-IN" sz="2400" cap="none" dirty="0" err="1">
                <a:solidFill>
                  <a:schemeClr val="bg1"/>
                </a:solidFill>
                <a:latin typeface="Times New Roman" panose="02020603050405020304" pitchFamily="18" charset="0"/>
                <a:cs typeface="Times New Roman" panose="02020603050405020304" pitchFamily="18" charset="0"/>
              </a:rPr>
              <a:t>Gandhak</a:t>
            </a:r>
            <a:r>
              <a:rPr lang="en-IN" sz="2400" cap="none" dirty="0">
                <a:solidFill>
                  <a:schemeClr val="bg1"/>
                </a:solidFill>
                <a:latin typeface="Times New Roman" panose="02020603050405020304" pitchFamily="18" charset="0"/>
                <a:cs typeface="Times New Roman" panose="02020603050405020304" pitchFamily="18" charset="0"/>
              </a:rPr>
              <a:t> and covered with cloth and then processed.</a:t>
            </a:r>
          </a:p>
          <a:p>
            <a:pPr algn="just"/>
            <a:r>
              <a:rPr lang="en-IN" sz="2400" cap="none" dirty="0">
                <a:solidFill>
                  <a:schemeClr val="bg1"/>
                </a:solidFill>
                <a:latin typeface="Times New Roman" panose="02020603050405020304" pitchFamily="18" charset="0"/>
                <a:cs typeface="Times New Roman" panose="02020603050405020304" pitchFamily="18" charset="0"/>
              </a:rPr>
              <a:t>In this way during </a:t>
            </a:r>
            <a:r>
              <a:rPr lang="en-IN" sz="2400" b="1" cap="none" dirty="0" err="1">
                <a:solidFill>
                  <a:schemeClr val="bg1"/>
                </a:solidFill>
                <a:latin typeface="Times New Roman" panose="02020603050405020304" pitchFamily="18" charset="0"/>
                <a:cs typeface="Times New Roman" panose="02020603050405020304" pitchFamily="18" charset="0"/>
              </a:rPr>
              <a:t>Rasakala</a:t>
            </a:r>
            <a:r>
              <a:rPr lang="en-IN" sz="2400" cap="none" dirty="0">
                <a:solidFill>
                  <a:schemeClr val="bg1"/>
                </a:solidFill>
                <a:latin typeface="Times New Roman" panose="02020603050405020304" pitchFamily="18" charset="0"/>
                <a:cs typeface="Times New Roman" panose="02020603050405020304" pitchFamily="18" charset="0"/>
              </a:rPr>
              <a:t> to increase shelf life of Ras </a:t>
            </a:r>
            <a:r>
              <a:rPr lang="en-IN" sz="2400" cap="none" dirty="0" err="1">
                <a:solidFill>
                  <a:schemeClr val="bg1"/>
                </a:solidFill>
                <a:latin typeface="Times New Roman" panose="02020603050405020304" pitchFamily="18" charset="0"/>
                <a:cs typeface="Times New Roman" panose="02020603050405020304" pitchFamily="18" charset="0"/>
              </a:rPr>
              <a:t>Kalpas</a:t>
            </a:r>
            <a:r>
              <a:rPr lang="en-IN" sz="2400" cap="none" dirty="0">
                <a:solidFill>
                  <a:schemeClr val="bg1"/>
                </a:solidFill>
                <a:latin typeface="Times New Roman" panose="02020603050405020304" pitchFamily="18" charset="0"/>
                <a:cs typeface="Times New Roman" panose="02020603050405020304" pitchFamily="18" charset="0"/>
              </a:rPr>
              <a:t>, </a:t>
            </a:r>
            <a:r>
              <a:rPr lang="en-IN" sz="2400" cap="none" dirty="0" err="1">
                <a:solidFill>
                  <a:schemeClr val="bg1"/>
                </a:solidFill>
                <a:latin typeface="Times New Roman" panose="02020603050405020304" pitchFamily="18" charset="0"/>
                <a:cs typeface="Times New Roman" panose="02020603050405020304" pitchFamily="18" charset="0"/>
              </a:rPr>
              <a:t>Gandhaka</a:t>
            </a:r>
            <a:r>
              <a:rPr lang="en-IN" sz="2400" cap="none" dirty="0">
                <a:solidFill>
                  <a:schemeClr val="bg1"/>
                </a:solidFill>
                <a:latin typeface="Times New Roman" panose="02020603050405020304" pitchFamily="18" charset="0"/>
                <a:cs typeface="Times New Roman" panose="02020603050405020304" pitchFamily="18" charset="0"/>
              </a:rPr>
              <a:t> was used which leads to invention of </a:t>
            </a:r>
            <a:r>
              <a:rPr lang="en-IN" sz="2400" b="1" cap="none" dirty="0" err="1">
                <a:solidFill>
                  <a:schemeClr val="bg1"/>
                </a:solidFill>
                <a:latin typeface="Times New Roman" panose="02020603050405020304" pitchFamily="18" charset="0"/>
                <a:cs typeface="Times New Roman" panose="02020603050405020304" pitchFamily="18" charset="0"/>
              </a:rPr>
              <a:t>Pottali</a:t>
            </a:r>
            <a:r>
              <a:rPr lang="en-IN" sz="2400" cap="none" dirty="0">
                <a:solidFill>
                  <a:schemeClr val="bg1"/>
                </a:solidFill>
                <a:latin typeface="Times New Roman" panose="02020603050405020304" pitchFamily="18" charset="0"/>
                <a:cs typeface="Times New Roman" panose="02020603050405020304" pitchFamily="18" charset="0"/>
              </a:rPr>
              <a:t> </a:t>
            </a:r>
            <a:r>
              <a:rPr lang="en-IN" sz="2400" b="1" cap="none" dirty="0">
                <a:solidFill>
                  <a:schemeClr val="bg1"/>
                </a:solidFill>
                <a:latin typeface="Times New Roman" panose="02020603050405020304" pitchFamily="18" charset="0"/>
                <a:cs typeface="Times New Roman" panose="02020603050405020304" pitchFamily="18" charset="0"/>
              </a:rPr>
              <a:t>Kalpana</a:t>
            </a:r>
          </a:p>
        </p:txBody>
      </p:sp>
      <p:sp>
        <p:nvSpPr>
          <p:cNvPr id="4" name="Footer Placeholder 3">
            <a:extLst>
              <a:ext uri="{FF2B5EF4-FFF2-40B4-BE49-F238E27FC236}">
                <a16:creationId xmlns:a16="http://schemas.microsoft.com/office/drawing/2014/main" id="{35D4DAA9-A2BF-4209-8C1A-434A5D45FD95}"/>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0AE71BBF-FCE4-4437-A9C1-BEE6E864CCA5}"/>
              </a:ext>
            </a:extLst>
          </p:cNvPr>
          <p:cNvSpPr>
            <a:spLocks noGrp="1"/>
          </p:cNvSpPr>
          <p:nvPr>
            <p:ph type="sldNum" sz="quarter" idx="12"/>
          </p:nvPr>
        </p:nvSpPr>
        <p:spPr/>
        <p:txBody>
          <a:bodyPr/>
          <a:lstStyle/>
          <a:p>
            <a:fld id="{A570DE72-5664-454A-8646-44002B425E13}" type="slidenum">
              <a:rPr lang="en-IN" smtClean="0"/>
              <a:t>41</a:t>
            </a:fld>
            <a:endParaRPr lang="en-IN"/>
          </a:p>
        </p:txBody>
      </p:sp>
      <p:pic>
        <p:nvPicPr>
          <p:cNvPr id="8" name="Picture 7">
            <a:extLst>
              <a:ext uri="{FF2B5EF4-FFF2-40B4-BE49-F238E27FC236}">
                <a16:creationId xmlns:a16="http://schemas.microsoft.com/office/drawing/2014/main" id="{0A51AB97-E9F1-43B3-AB2B-E32AC192FD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6653" y="523571"/>
            <a:ext cx="2372122" cy="1848464"/>
          </a:xfrm>
          <a:prstGeom prst="rect">
            <a:avLst/>
          </a:prstGeom>
        </p:spPr>
      </p:pic>
    </p:spTree>
    <p:extLst>
      <p:ext uri="{BB962C8B-B14F-4D97-AF65-F5344CB8AC3E}">
        <p14:creationId xmlns:p14="http://schemas.microsoft.com/office/powerpoint/2010/main" val="17250132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F33B6-2EA7-4682-B339-04FFD3DAEE25}"/>
              </a:ext>
            </a:extLst>
          </p:cNvPr>
          <p:cNvSpPr>
            <a:spLocks noGrp="1"/>
          </p:cNvSpPr>
          <p:nvPr>
            <p:ph type="title"/>
          </p:nvPr>
        </p:nvSpPr>
        <p:spPr>
          <a:xfrm>
            <a:off x="147484" y="685802"/>
            <a:ext cx="2949677" cy="797614"/>
          </a:xfrm>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en-IN" sz="4000" b="1" dirty="0">
                <a:latin typeface="Times New Roman" panose="02020603050405020304" pitchFamily="18" charset="0"/>
                <a:cs typeface="Times New Roman" panose="02020603050405020304" pitchFamily="18" charset="0"/>
              </a:rPr>
              <a:t>Dosage</a:t>
            </a:r>
            <a:endParaRPr lang="en-IN"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59ABEBD-9BF0-461A-B585-826C0B795C17}"/>
              </a:ext>
            </a:extLst>
          </p:cNvPr>
          <p:cNvSpPr>
            <a:spLocks noGrp="1"/>
          </p:cNvSpPr>
          <p:nvPr>
            <p:ph idx="1"/>
          </p:nvPr>
        </p:nvSpPr>
        <p:spPr>
          <a:xfrm>
            <a:off x="559346" y="4815986"/>
            <a:ext cx="8025308" cy="983226"/>
          </a:xfrm>
        </p:spPr>
        <p:style>
          <a:lnRef idx="2">
            <a:schemeClr val="accent3">
              <a:shade val="50000"/>
            </a:schemeClr>
          </a:lnRef>
          <a:fillRef idx="1">
            <a:schemeClr val="accent3"/>
          </a:fillRef>
          <a:effectRef idx="0">
            <a:schemeClr val="accent3"/>
          </a:effectRef>
          <a:fontRef idx="minor">
            <a:schemeClr val="lt1"/>
          </a:fontRef>
        </p:style>
        <p:txBody>
          <a:bodyPr/>
          <a:lstStyle/>
          <a:p>
            <a:r>
              <a:rPr lang="en-IN" cap="none" dirty="0">
                <a:solidFill>
                  <a:schemeClr val="bg1"/>
                </a:solidFill>
                <a:latin typeface="Times New Roman" panose="02020603050405020304" pitchFamily="18" charset="0"/>
                <a:cs typeface="Times New Roman" panose="02020603050405020304" pitchFamily="18" charset="0"/>
              </a:rPr>
              <a:t>The exact dosage of </a:t>
            </a:r>
            <a:r>
              <a:rPr lang="en-IN" i="1" cap="none" dirty="0" err="1">
                <a:solidFill>
                  <a:schemeClr val="bg1"/>
                </a:solidFill>
                <a:latin typeface="Times New Roman" panose="02020603050405020304" pitchFamily="18" charset="0"/>
                <a:cs typeface="Times New Roman" panose="02020603050405020304" pitchFamily="18" charset="0"/>
              </a:rPr>
              <a:t>Pottali</a:t>
            </a:r>
            <a:r>
              <a:rPr lang="en-IN" i="1" cap="none" dirty="0">
                <a:solidFill>
                  <a:schemeClr val="bg1"/>
                </a:solidFill>
                <a:latin typeface="Times New Roman" panose="02020603050405020304" pitchFamily="18" charset="0"/>
                <a:cs typeface="Times New Roman" panose="02020603050405020304" pitchFamily="18" charset="0"/>
              </a:rPr>
              <a:t> </a:t>
            </a:r>
            <a:r>
              <a:rPr lang="en-IN" cap="none" dirty="0">
                <a:solidFill>
                  <a:schemeClr val="bg1"/>
                </a:solidFill>
                <a:latin typeface="Times New Roman" panose="02020603050405020304" pitchFamily="18" charset="0"/>
                <a:cs typeface="Times New Roman" panose="02020603050405020304" pitchFamily="18" charset="0"/>
              </a:rPr>
              <a:t>is not mentioned in any of the rasa shastra literature. It differs from </a:t>
            </a:r>
            <a:r>
              <a:rPr lang="en-IN" b="1" cap="none" dirty="0">
                <a:solidFill>
                  <a:schemeClr val="bg1"/>
                </a:solidFill>
                <a:latin typeface="Times New Roman" panose="02020603050405020304" pitchFamily="18" charset="0"/>
                <a:cs typeface="Times New Roman" panose="02020603050405020304" pitchFamily="18" charset="0"/>
              </a:rPr>
              <a:t>½ to 4 </a:t>
            </a:r>
            <a:r>
              <a:rPr lang="en-IN" b="1" cap="none" dirty="0" err="1">
                <a:solidFill>
                  <a:schemeClr val="bg1"/>
                </a:solidFill>
                <a:latin typeface="Times New Roman" panose="02020603050405020304" pitchFamily="18" charset="0"/>
                <a:cs typeface="Times New Roman" panose="02020603050405020304" pitchFamily="18" charset="0"/>
              </a:rPr>
              <a:t>Ratties</a:t>
            </a:r>
            <a:r>
              <a:rPr lang="en-IN" b="1" cap="none" dirty="0">
                <a:solidFill>
                  <a:schemeClr val="bg1"/>
                </a:solidFill>
                <a:latin typeface="Times New Roman" panose="02020603050405020304" pitchFamily="18" charset="0"/>
                <a:cs typeface="Times New Roman" panose="02020603050405020304" pitchFamily="18" charset="0"/>
              </a:rPr>
              <a:t> </a:t>
            </a:r>
            <a:r>
              <a:rPr lang="en-IN" cap="none" dirty="0">
                <a:solidFill>
                  <a:schemeClr val="bg1"/>
                </a:solidFill>
                <a:latin typeface="Times New Roman" panose="02020603050405020304" pitchFamily="18" charset="0"/>
                <a:cs typeface="Times New Roman" panose="02020603050405020304" pitchFamily="18" charset="0"/>
              </a:rPr>
              <a:t>from one </a:t>
            </a:r>
            <a:r>
              <a:rPr lang="en-IN" i="1" cap="none" dirty="0" err="1">
                <a:solidFill>
                  <a:schemeClr val="bg1"/>
                </a:solidFill>
                <a:latin typeface="Times New Roman" panose="02020603050405020304" pitchFamily="18" charset="0"/>
                <a:cs typeface="Times New Roman" panose="02020603050405020304" pitchFamily="18" charset="0"/>
              </a:rPr>
              <a:t>Pottali</a:t>
            </a:r>
            <a:r>
              <a:rPr lang="en-IN" i="1" cap="none" dirty="0">
                <a:solidFill>
                  <a:schemeClr val="bg1"/>
                </a:solidFill>
                <a:latin typeface="Times New Roman" panose="02020603050405020304" pitchFamily="18" charset="0"/>
                <a:cs typeface="Times New Roman" panose="02020603050405020304" pitchFamily="18" charset="0"/>
              </a:rPr>
              <a:t> yoga </a:t>
            </a:r>
            <a:r>
              <a:rPr lang="en-IN" cap="none" dirty="0">
                <a:solidFill>
                  <a:schemeClr val="bg1"/>
                </a:solidFill>
                <a:latin typeface="Times New Roman" panose="02020603050405020304" pitchFamily="18" charset="0"/>
                <a:cs typeface="Times New Roman" panose="02020603050405020304" pitchFamily="18" charset="0"/>
              </a:rPr>
              <a:t>to other.</a:t>
            </a:r>
          </a:p>
        </p:txBody>
      </p:sp>
      <p:sp>
        <p:nvSpPr>
          <p:cNvPr id="4" name="Footer Placeholder 3">
            <a:extLst>
              <a:ext uri="{FF2B5EF4-FFF2-40B4-BE49-F238E27FC236}">
                <a16:creationId xmlns:a16="http://schemas.microsoft.com/office/drawing/2014/main" id="{C07EF50A-FE09-4EA1-8E1D-C69D68E0062F}"/>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962C2EA5-8649-4915-8EEF-F46A30270C70}"/>
              </a:ext>
            </a:extLst>
          </p:cNvPr>
          <p:cNvSpPr>
            <a:spLocks noGrp="1"/>
          </p:cNvSpPr>
          <p:nvPr>
            <p:ph type="sldNum" sz="quarter" idx="12"/>
          </p:nvPr>
        </p:nvSpPr>
        <p:spPr/>
        <p:txBody>
          <a:bodyPr/>
          <a:lstStyle/>
          <a:p>
            <a:fld id="{A570DE72-5664-454A-8646-44002B425E13}" type="slidenum">
              <a:rPr lang="en-IN" smtClean="0"/>
              <a:t>42</a:t>
            </a:fld>
            <a:endParaRPr lang="en-IN"/>
          </a:p>
        </p:txBody>
      </p:sp>
      <p:pic>
        <p:nvPicPr>
          <p:cNvPr id="7" name="Picture 6">
            <a:extLst>
              <a:ext uri="{FF2B5EF4-FFF2-40B4-BE49-F238E27FC236}">
                <a16:creationId xmlns:a16="http://schemas.microsoft.com/office/drawing/2014/main" id="{5A89F717-ED9F-4EE4-A66A-6C338BD97B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2410" y="1925893"/>
            <a:ext cx="3219179" cy="2198739"/>
          </a:xfrm>
          <a:prstGeom prst="rect">
            <a:avLst/>
          </a:prstGeom>
        </p:spPr>
      </p:pic>
    </p:spTree>
    <p:extLst>
      <p:ext uri="{BB962C8B-B14F-4D97-AF65-F5344CB8AC3E}">
        <p14:creationId xmlns:p14="http://schemas.microsoft.com/office/powerpoint/2010/main" val="25044383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2BF70-67F2-4468-A0A4-4A304DB3FE8C}"/>
              </a:ext>
            </a:extLst>
          </p:cNvPr>
          <p:cNvSpPr>
            <a:spLocks noGrp="1"/>
          </p:cNvSpPr>
          <p:nvPr>
            <p:ph type="title"/>
          </p:nvPr>
        </p:nvSpPr>
        <p:spPr>
          <a:xfrm>
            <a:off x="463316" y="803331"/>
            <a:ext cx="5928851" cy="680882"/>
          </a:xfrm>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en-IN" sz="3600" b="1" dirty="0">
                <a:latin typeface="Times New Roman" panose="02020603050405020304" pitchFamily="18" charset="0"/>
                <a:cs typeface="Times New Roman" panose="02020603050405020304" pitchFamily="18" charset="0"/>
              </a:rPr>
              <a:t>Method of Administration</a:t>
            </a:r>
            <a:endParaRPr lang="en-IN"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25D0120-54D5-4C57-A797-1F2FCA15B057}"/>
              </a:ext>
            </a:extLst>
          </p:cNvPr>
          <p:cNvSpPr>
            <a:spLocks noGrp="1"/>
          </p:cNvSpPr>
          <p:nvPr>
            <p:ph idx="1"/>
          </p:nvPr>
        </p:nvSpPr>
        <p:spPr>
          <a:xfrm>
            <a:off x="196646" y="2585885"/>
            <a:ext cx="8799870" cy="4188541"/>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pPr lvl="1" algn="just"/>
            <a:r>
              <a:rPr lang="en-IN" sz="2000" cap="none" dirty="0">
                <a:solidFill>
                  <a:schemeClr val="bg1"/>
                </a:solidFill>
                <a:latin typeface="Times New Roman" panose="02020603050405020304" pitchFamily="18" charset="0"/>
                <a:cs typeface="Times New Roman" panose="02020603050405020304" pitchFamily="18" charset="0"/>
              </a:rPr>
              <a:t>It is usually administered by rubbing over stone for desired number of rotations with the juices of </a:t>
            </a:r>
            <a:r>
              <a:rPr lang="en-IN" sz="2000" b="1" i="1" cap="none" dirty="0">
                <a:solidFill>
                  <a:schemeClr val="bg1"/>
                </a:solidFill>
                <a:latin typeface="Times New Roman" panose="02020603050405020304" pitchFamily="18" charset="0"/>
                <a:cs typeface="Times New Roman" panose="02020603050405020304" pitchFamily="18" charset="0"/>
              </a:rPr>
              <a:t>Ginger</a:t>
            </a:r>
            <a:r>
              <a:rPr lang="en-IN" sz="2000" cap="none" dirty="0">
                <a:solidFill>
                  <a:schemeClr val="bg1"/>
                </a:solidFill>
                <a:latin typeface="Times New Roman" panose="02020603050405020304" pitchFamily="18" charset="0"/>
                <a:cs typeface="Times New Roman" panose="02020603050405020304" pitchFamily="18" charset="0"/>
              </a:rPr>
              <a:t>, </a:t>
            </a:r>
            <a:r>
              <a:rPr lang="en-IN" sz="2000" b="1" i="1" cap="none" dirty="0" err="1">
                <a:solidFill>
                  <a:schemeClr val="bg1"/>
                </a:solidFill>
                <a:latin typeface="Times New Roman" panose="02020603050405020304" pitchFamily="18" charset="0"/>
                <a:cs typeface="Times New Roman" panose="02020603050405020304" pitchFamily="18" charset="0"/>
              </a:rPr>
              <a:t>Nagavalli</a:t>
            </a:r>
            <a:r>
              <a:rPr lang="en-IN" sz="2000" cap="none" dirty="0">
                <a:solidFill>
                  <a:schemeClr val="bg1"/>
                </a:solidFill>
                <a:latin typeface="Times New Roman" panose="02020603050405020304" pitchFamily="18" charset="0"/>
                <a:cs typeface="Times New Roman" panose="02020603050405020304" pitchFamily="18" charset="0"/>
              </a:rPr>
              <a:t>, </a:t>
            </a:r>
            <a:r>
              <a:rPr lang="en-IN" sz="2000" b="1" i="1" cap="none" dirty="0">
                <a:solidFill>
                  <a:schemeClr val="bg1"/>
                </a:solidFill>
                <a:latin typeface="Times New Roman" panose="02020603050405020304" pitchFamily="18" charset="0"/>
                <a:cs typeface="Times New Roman" panose="02020603050405020304" pitchFamily="18" charset="0"/>
              </a:rPr>
              <a:t>Honey</a:t>
            </a:r>
            <a:r>
              <a:rPr lang="en-IN" sz="2000" cap="none" dirty="0">
                <a:solidFill>
                  <a:schemeClr val="bg1"/>
                </a:solidFill>
                <a:latin typeface="Times New Roman" panose="02020603050405020304" pitchFamily="18" charset="0"/>
                <a:cs typeface="Times New Roman" panose="02020603050405020304" pitchFamily="18" charset="0"/>
              </a:rPr>
              <a:t> or </a:t>
            </a:r>
            <a:r>
              <a:rPr lang="en-IN" sz="2000" b="1" i="1" cap="none" dirty="0">
                <a:solidFill>
                  <a:schemeClr val="bg1"/>
                </a:solidFill>
                <a:latin typeface="Times New Roman" panose="02020603050405020304" pitchFamily="18" charset="0"/>
                <a:cs typeface="Times New Roman" panose="02020603050405020304" pitchFamily="18" charset="0"/>
              </a:rPr>
              <a:t>Ghee</a:t>
            </a:r>
            <a:r>
              <a:rPr lang="en-IN" sz="2000" cap="none" dirty="0">
                <a:solidFill>
                  <a:schemeClr val="bg1"/>
                </a:solidFill>
                <a:latin typeface="Times New Roman" panose="02020603050405020304" pitchFamily="18" charset="0"/>
                <a:cs typeface="Times New Roman" panose="02020603050405020304" pitchFamily="18" charset="0"/>
              </a:rPr>
              <a:t> and  paste is </a:t>
            </a:r>
            <a:r>
              <a:rPr lang="en-IN" sz="2000" cap="none" dirty="0" err="1">
                <a:solidFill>
                  <a:schemeClr val="bg1"/>
                </a:solidFill>
                <a:latin typeface="Times New Roman" panose="02020603050405020304" pitchFamily="18" charset="0"/>
                <a:cs typeface="Times New Roman" panose="02020603050405020304" pitchFamily="18" charset="0"/>
              </a:rPr>
              <a:t>administerd</a:t>
            </a:r>
            <a:r>
              <a:rPr lang="en-IN" sz="2000" cap="none" dirty="0">
                <a:solidFill>
                  <a:schemeClr val="bg1"/>
                </a:solidFill>
                <a:latin typeface="Times New Roman" panose="02020603050405020304" pitchFamily="18" charset="0"/>
                <a:cs typeface="Times New Roman" panose="02020603050405020304" pitchFamily="18" charset="0"/>
              </a:rPr>
              <a:t> orally.</a:t>
            </a:r>
          </a:p>
          <a:p>
            <a:pPr lvl="1" algn="just"/>
            <a:r>
              <a:rPr lang="en-IN" sz="2000" cap="none" dirty="0">
                <a:solidFill>
                  <a:schemeClr val="bg1"/>
                </a:solidFill>
                <a:latin typeface="Times New Roman" panose="02020603050405020304" pitchFamily="18" charset="0"/>
                <a:cs typeface="Times New Roman" panose="02020603050405020304" pitchFamily="18" charset="0"/>
              </a:rPr>
              <a:t>Hiranyagarbha </a:t>
            </a:r>
            <a:r>
              <a:rPr lang="en-IN" sz="2000" cap="none" dirty="0" err="1">
                <a:solidFill>
                  <a:schemeClr val="bg1"/>
                </a:solidFill>
                <a:latin typeface="Times New Roman" panose="02020603050405020304" pitchFamily="18" charset="0"/>
                <a:cs typeface="Times New Roman" panose="02020603050405020304" pitchFamily="18" charset="0"/>
              </a:rPr>
              <a:t>pottali</a:t>
            </a:r>
            <a:r>
              <a:rPr lang="en-IN" sz="2000" cap="none" dirty="0">
                <a:solidFill>
                  <a:schemeClr val="bg1"/>
                </a:solidFill>
                <a:latin typeface="Times New Roman" panose="02020603050405020304" pitchFamily="18" charset="0"/>
                <a:cs typeface="Times New Roman" panose="02020603050405020304" pitchFamily="18" charset="0"/>
              </a:rPr>
              <a:t> is also administered in the form of </a:t>
            </a:r>
            <a:r>
              <a:rPr lang="en-IN" sz="2000" cap="none" dirty="0" err="1">
                <a:solidFill>
                  <a:schemeClr val="bg1"/>
                </a:solidFill>
                <a:latin typeface="Times New Roman" panose="02020603050405020304" pitchFamily="18" charset="0"/>
                <a:cs typeface="Times New Roman" panose="02020603050405020304" pitchFamily="18" charset="0"/>
              </a:rPr>
              <a:t>Pradhamana</a:t>
            </a:r>
            <a:r>
              <a:rPr lang="en-IN" sz="2000" cap="none" dirty="0">
                <a:solidFill>
                  <a:schemeClr val="bg1"/>
                </a:solidFill>
                <a:latin typeface="Times New Roman" panose="02020603050405020304" pitchFamily="18" charset="0"/>
                <a:cs typeface="Times New Roman" panose="02020603050405020304" pitchFamily="18" charset="0"/>
              </a:rPr>
              <a:t> </a:t>
            </a:r>
            <a:r>
              <a:rPr lang="en-IN" sz="2000" cap="none" dirty="0" err="1">
                <a:solidFill>
                  <a:schemeClr val="bg1"/>
                </a:solidFill>
                <a:latin typeface="Times New Roman" panose="02020603050405020304" pitchFamily="18" charset="0"/>
                <a:cs typeface="Times New Roman" panose="02020603050405020304" pitchFamily="18" charset="0"/>
              </a:rPr>
              <a:t>Nasya</a:t>
            </a:r>
            <a:r>
              <a:rPr lang="en-IN" sz="2000" cap="none" dirty="0">
                <a:solidFill>
                  <a:schemeClr val="bg1"/>
                </a:solidFill>
                <a:latin typeface="Times New Roman" panose="02020603050405020304" pitchFamily="18" charset="0"/>
                <a:cs typeface="Times New Roman" panose="02020603050405020304" pitchFamily="18" charset="0"/>
              </a:rPr>
              <a:t>.</a:t>
            </a:r>
          </a:p>
          <a:p>
            <a:pPr lvl="1" algn="just"/>
            <a:r>
              <a:rPr lang="en-US" sz="2000" dirty="0">
                <a:solidFill>
                  <a:schemeClr val="bg1"/>
                </a:solidFill>
                <a:latin typeface="Times New Roman" panose="02020603050405020304" pitchFamily="18" charset="0"/>
                <a:cs typeface="Times New Roman" panose="02020603050405020304" pitchFamily="18" charset="0"/>
              </a:rPr>
              <a:t>R</a:t>
            </a:r>
            <a:r>
              <a:rPr lang="en-US" sz="2000" cap="none" dirty="0">
                <a:solidFill>
                  <a:schemeClr val="bg1"/>
                </a:solidFill>
                <a:latin typeface="Times New Roman" panose="02020603050405020304" pitchFamily="18" charset="0"/>
                <a:cs typeface="Times New Roman" panose="02020603050405020304" pitchFamily="18" charset="0"/>
              </a:rPr>
              <a:t>ub </a:t>
            </a:r>
            <a:r>
              <a:rPr lang="en-US" sz="2000" cap="none" dirty="0" err="1">
                <a:solidFill>
                  <a:schemeClr val="bg1"/>
                </a:solidFill>
                <a:latin typeface="Times New Roman" panose="02020603050405020304" pitchFamily="18" charset="0"/>
                <a:cs typeface="Times New Roman" panose="02020603050405020304" pitchFamily="18" charset="0"/>
              </a:rPr>
              <a:t>pottali</a:t>
            </a:r>
            <a:r>
              <a:rPr lang="en-US" sz="2000" cap="none" dirty="0">
                <a:solidFill>
                  <a:schemeClr val="bg1"/>
                </a:solidFill>
                <a:latin typeface="Times New Roman" panose="02020603050405020304" pitchFamily="18" charset="0"/>
                <a:cs typeface="Times New Roman" panose="02020603050405020304" pitchFamily="18" charset="0"/>
              </a:rPr>
              <a:t> with </a:t>
            </a:r>
            <a:r>
              <a:rPr lang="en-US" sz="2000" b="1" dirty="0" err="1">
                <a:solidFill>
                  <a:schemeClr val="bg1"/>
                </a:solidFill>
                <a:latin typeface="Times New Roman" panose="02020603050405020304" pitchFamily="18" charset="0"/>
                <a:cs typeface="Times New Roman" panose="02020603050405020304" pitchFamily="18" charset="0"/>
              </a:rPr>
              <a:t>A</a:t>
            </a:r>
            <a:r>
              <a:rPr lang="en-US" sz="2000" b="1" cap="none" dirty="0" err="1">
                <a:solidFill>
                  <a:schemeClr val="bg1"/>
                </a:solidFill>
                <a:latin typeface="Times New Roman" panose="02020603050405020304" pitchFamily="18" charset="0"/>
                <a:cs typeface="Times New Roman" panose="02020603050405020304" pitchFamily="18" charset="0"/>
              </a:rPr>
              <a:t>drak</a:t>
            </a:r>
            <a:r>
              <a:rPr lang="en-US" sz="2000" cap="none" dirty="0">
                <a:solidFill>
                  <a:schemeClr val="bg1"/>
                </a:solidFill>
                <a:latin typeface="Times New Roman" panose="02020603050405020304" pitchFamily="18" charset="0"/>
                <a:cs typeface="Times New Roman" panose="02020603050405020304" pitchFamily="18" charset="0"/>
              </a:rPr>
              <a:t> &amp; </a:t>
            </a:r>
            <a:r>
              <a:rPr lang="en-US" sz="2000" b="1" dirty="0" err="1">
                <a:solidFill>
                  <a:schemeClr val="bg1"/>
                </a:solidFill>
                <a:latin typeface="Times New Roman" panose="02020603050405020304" pitchFamily="18" charset="0"/>
                <a:cs typeface="Times New Roman" panose="02020603050405020304" pitchFamily="18" charset="0"/>
              </a:rPr>
              <a:t>N</a:t>
            </a:r>
            <a:r>
              <a:rPr lang="en-US" sz="2000" b="1" cap="none" dirty="0" err="1">
                <a:solidFill>
                  <a:schemeClr val="bg1"/>
                </a:solidFill>
                <a:latin typeface="Times New Roman" panose="02020603050405020304" pitchFamily="18" charset="0"/>
                <a:cs typeface="Times New Roman" panose="02020603050405020304" pitchFamily="18" charset="0"/>
              </a:rPr>
              <a:t>agvelli</a:t>
            </a:r>
            <a:r>
              <a:rPr lang="en-US" sz="2000" cap="none" dirty="0">
                <a:solidFill>
                  <a:schemeClr val="bg1"/>
                </a:solidFill>
                <a:latin typeface="Times New Roman" panose="02020603050405020304" pitchFamily="18" charset="0"/>
                <a:cs typeface="Times New Roman" panose="02020603050405020304" pitchFamily="18" charset="0"/>
              </a:rPr>
              <a:t> </a:t>
            </a:r>
            <a:r>
              <a:rPr lang="en-US" sz="2000" cap="none" dirty="0" err="1">
                <a:solidFill>
                  <a:schemeClr val="bg1"/>
                </a:solidFill>
                <a:latin typeface="Times New Roman" panose="02020603050405020304" pitchFamily="18" charset="0"/>
                <a:cs typeface="Times New Roman" panose="02020603050405020304" pitchFamily="18" charset="0"/>
              </a:rPr>
              <a:t>swaras</a:t>
            </a:r>
            <a:r>
              <a:rPr lang="en-US" sz="2000" cap="none" dirty="0">
                <a:solidFill>
                  <a:schemeClr val="bg1"/>
                </a:solidFill>
                <a:latin typeface="Times New Roman" panose="02020603050405020304" pitchFamily="18" charset="0"/>
                <a:cs typeface="Times New Roman" panose="02020603050405020304" pitchFamily="18" charset="0"/>
              </a:rPr>
              <a:t> in </a:t>
            </a:r>
            <a:r>
              <a:rPr lang="en-US" sz="2000" b="1" dirty="0" err="1">
                <a:solidFill>
                  <a:schemeClr val="bg1"/>
                </a:solidFill>
                <a:latin typeface="Times New Roman" panose="02020603050405020304" pitchFamily="18" charset="0"/>
                <a:cs typeface="Times New Roman" panose="02020603050405020304" pitchFamily="18" charset="0"/>
              </a:rPr>
              <a:t>S</a:t>
            </a:r>
            <a:r>
              <a:rPr lang="en-US" sz="2000" b="1" cap="none" dirty="0" err="1">
                <a:solidFill>
                  <a:schemeClr val="bg1"/>
                </a:solidFill>
                <a:latin typeface="Times New Roman" panose="02020603050405020304" pitchFamily="18" charset="0"/>
                <a:cs typeface="Times New Roman" panose="02020603050405020304" pitchFamily="18" charset="0"/>
              </a:rPr>
              <a:t>annipataj</a:t>
            </a:r>
            <a:r>
              <a:rPr lang="en-US" sz="2000" cap="none" dirty="0">
                <a:solidFill>
                  <a:schemeClr val="bg1"/>
                </a:solidFill>
                <a:latin typeface="Times New Roman" panose="02020603050405020304" pitchFamily="18" charset="0"/>
                <a:cs typeface="Times New Roman" panose="02020603050405020304" pitchFamily="18" charset="0"/>
              </a:rPr>
              <a:t> conditions 															</a:t>
            </a:r>
            <a:r>
              <a:rPr lang="en-US" sz="2000" b="1" cap="none" dirty="0">
                <a:solidFill>
                  <a:schemeClr val="bg1"/>
                </a:solidFill>
                <a:latin typeface="Times New Roman" panose="02020603050405020304" pitchFamily="18" charset="0"/>
                <a:cs typeface="Times New Roman" panose="02020603050405020304" pitchFamily="18" charset="0"/>
              </a:rPr>
              <a:t>(</a:t>
            </a:r>
            <a:r>
              <a:rPr lang="en-US" sz="2000" b="1" cap="none" dirty="0" err="1">
                <a:solidFill>
                  <a:schemeClr val="bg1"/>
                </a:solidFill>
                <a:latin typeface="Times New Roman" panose="02020603050405020304" pitchFamily="18" charset="0"/>
                <a:cs typeface="Times New Roman" panose="02020603050405020304" pitchFamily="18" charset="0"/>
              </a:rPr>
              <a:t>Rasamrit</a:t>
            </a:r>
            <a:r>
              <a:rPr lang="en-US" sz="2000" b="1" cap="none" dirty="0">
                <a:solidFill>
                  <a:schemeClr val="bg1"/>
                </a:solidFill>
                <a:latin typeface="Times New Roman" panose="02020603050405020304" pitchFamily="18" charset="0"/>
                <a:cs typeface="Times New Roman" panose="02020603050405020304" pitchFamily="18" charset="0"/>
              </a:rPr>
              <a:t>)</a:t>
            </a:r>
            <a:endParaRPr lang="en-IN" sz="2000" b="1" cap="none" dirty="0">
              <a:solidFill>
                <a:schemeClr val="bg1"/>
              </a:solidFill>
              <a:latin typeface="Times New Roman" panose="02020603050405020304" pitchFamily="18" charset="0"/>
              <a:cs typeface="Times New Roman" panose="02020603050405020304" pitchFamily="18" charset="0"/>
            </a:endParaRPr>
          </a:p>
          <a:p>
            <a:pPr marL="0" indent="0">
              <a:buNone/>
            </a:pPr>
            <a:r>
              <a:rPr lang="en-IN" sz="2400" cap="none" dirty="0">
                <a:solidFill>
                  <a:schemeClr val="bg1"/>
                </a:solidFill>
                <a:latin typeface="Times New Roman" panose="02020603050405020304" pitchFamily="18" charset="0"/>
                <a:cs typeface="Times New Roman" panose="02020603050405020304" pitchFamily="18" charset="0"/>
              </a:rPr>
              <a:t>The number of rotations are to be decided by the physician according </a:t>
            </a:r>
          </a:p>
          <a:p>
            <a:pPr lvl="1"/>
            <a:r>
              <a:rPr lang="en-IN" sz="2000" cap="none" dirty="0">
                <a:solidFill>
                  <a:schemeClr val="bg1"/>
                </a:solidFill>
                <a:latin typeface="Times New Roman" panose="02020603050405020304" pitchFamily="18" charset="0"/>
                <a:cs typeface="Times New Roman" panose="02020603050405020304" pitchFamily="18" charset="0"/>
              </a:rPr>
              <a:t>Nature</a:t>
            </a:r>
          </a:p>
          <a:p>
            <a:pPr lvl="1"/>
            <a:r>
              <a:rPr lang="en-IN" sz="2000" cap="none" dirty="0">
                <a:solidFill>
                  <a:schemeClr val="bg1"/>
                </a:solidFill>
                <a:latin typeface="Times New Roman" panose="02020603050405020304" pitchFamily="18" charset="0"/>
                <a:cs typeface="Times New Roman" panose="02020603050405020304" pitchFamily="18" charset="0"/>
              </a:rPr>
              <a:t>Severity of the disease</a:t>
            </a:r>
          </a:p>
          <a:p>
            <a:pPr lvl="1"/>
            <a:r>
              <a:rPr lang="en-IN" sz="2000" cap="none" dirty="0">
                <a:solidFill>
                  <a:schemeClr val="bg1"/>
                </a:solidFill>
                <a:latin typeface="Times New Roman" panose="02020603050405020304" pitchFamily="18" charset="0"/>
                <a:cs typeface="Times New Roman" panose="02020603050405020304" pitchFamily="18" charset="0"/>
              </a:rPr>
              <a:t>Age of the patient.</a:t>
            </a:r>
          </a:p>
        </p:txBody>
      </p:sp>
      <p:sp>
        <p:nvSpPr>
          <p:cNvPr id="4" name="Footer Placeholder 3">
            <a:extLst>
              <a:ext uri="{FF2B5EF4-FFF2-40B4-BE49-F238E27FC236}">
                <a16:creationId xmlns:a16="http://schemas.microsoft.com/office/drawing/2014/main" id="{30568AE7-FCD9-465D-9ED5-6B66AA5CBF18}"/>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12BBB8ED-A19E-4216-B4A8-D9236AA55C92}"/>
              </a:ext>
            </a:extLst>
          </p:cNvPr>
          <p:cNvSpPr>
            <a:spLocks noGrp="1"/>
          </p:cNvSpPr>
          <p:nvPr>
            <p:ph type="sldNum" sz="quarter" idx="12"/>
          </p:nvPr>
        </p:nvSpPr>
        <p:spPr/>
        <p:txBody>
          <a:bodyPr/>
          <a:lstStyle/>
          <a:p>
            <a:fld id="{A570DE72-5664-454A-8646-44002B425E13}" type="slidenum">
              <a:rPr lang="en-IN" smtClean="0"/>
              <a:t>43</a:t>
            </a:fld>
            <a:endParaRPr lang="en-IN"/>
          </a:p>
        </p:txBody>
      </p:sp>
      <p:pic>
        <p:nvPicPr>
          <p:cNvPr id="9" name="Picture 8">
            <a:extLst>
              <a:ext uri="{FF2B5EF4-FFF2-40B4-BE49-F238E27FC236}">
                <a16:creationId xmlns:a16="http://schemas.microsoft.com/office/drawing/2014/main" id="{9B35EA23-9ED7-497A-AE98-FD88D2FD1713}"/>
              </a:ext>
            </a:extLst>
          </p:cNvPr>
          <p:cNvPicPr>
            <a:picLocks noChangeAspect="1"/>
          </p:cNvPicPr>
          <p:nvPr/>
        </p:nvPicPr>
        <p:blipFill rotWithShape="1">
          <a:blip r:embed="rId2">
            <a:extLst>
              <a:ext uri="{28A0092B-C50C-407E-A947-70E740481C1C}">
                <a14:useLocalDpi xmlns:a14="http://schemas.microsoft.com/office/drawing/2010/main" val="0"/>
              </a:ext>
            </a:extLst>
          </a:blip>
          <a:srcRect l="10430" t="-2688" r="10430" b="10523"/>
          <a:stretch/>
        </p:blipFill>
        <p:spPr>
          <a:xfrm>
            <a:off x="5787482" y="5220855"/>
            <a:ext cx="2261420" cy="1474838"/>
          </a:xfrm>
          <a:prstGeom prst="rect">
            <a:avLst/>
          </a:prstGeom>
          <a:ln>
            <a:noFill/>
          </a:ln>
          <a:effectLst>
            <a:softEdge rad="112500"/>
          </a:effectLst>
        </p:spPr>
      </p:pic>
    </p:spTree>
    <p:extLst>
      <p:ext uri="{BB962C8B-B14F-4D97-AF65-F5344CB8AC3E}">
        <p14:creationId xmlns:p14="http://schemas.microsoft.com/office/powerpoint/2010/main" val="28516046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5AFFC-601D-4E6F-946C-A85C8811EE1B}"/>
              </a:ext>
            </a:extLst>
          </p:cNvPr>
          <p:cNvSpPr>
            <a:spLocks noGrp="1"/>
          </p:cNvSpPr>
          <p:nvPr>
            <p:ph type="title"/>
          </p:nvPr>
        </p:nvSpPr>
        <p:spPr>
          <a:xfrm>
            <a:off x="147484" y="951909"/>
            <a:ext cx="3529781" cy="696758"/>
          </a:xfrm>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pPr algn="ctr"/>
            <a:r>
              <a:rPr lang="en-IN" b="1" dirty="0">
                <a:latin typeface="Times New Roman" panose="02020603050405020304" pitchFamily="18" charset="0"/>
                <a:cs typeface="Times New Roman" panose="02020603050405020304" pitchFamily="18" charset="0"/>
              </a:rPr>
              <a:t>ANUPANA</a:t>
            </a:r>
          </a:p>
        </p:txBody>
      </p:sp>
      <p:sp>
        <p:nvSpPr>
          <p:cNvPr id="3" name="Content Placeholder 2">
            <a:extLst>
              <a:ext uri="{FF2B5EF4-FFF2-40B4-BE49-F238E27FC236}">
                <a16:creationId xmlns:a16="http://schemas.microsoft.com/office/drawing/2014/main" id="{3A74E5F4-BF14-4B25-9962-068D9C488186}"/>
              </a:ext>
            </a:extLst>
          </p:cNvPr>
          <p:cNvSpPr>
            <a:spLocks noGrp="1"/>
          </p:cNvSpPr>
          <p:nvPr>
            <p:ph idx="1"/>
          </p:nvPr>
        </p:nvSpPr>
        <p:spPr>
          <a:xfrm>
            <a:off x="3545729" y="2820455"/>
            <a:ext cx="4935793" cy="3859796"/>
          </a:xfrm>
        </p:spPr>
        <p:style>
          <a:lnRef idx="2">
            <a:schemeClr val="accent3">
              <a:shade val="50000"/>
            </a:schemeClr>
          </a:lnRef>
          <a:fillRef idx="1">
            <a:schemeClr val="accent3"/>
          </a:fillRef>
          <a:effectRef idx="0">
            <a:schemeClr val="accent3"/>
          </a:effectRef>
          <a:fontRef idx="minor">
            <a:schemeClr val="lt1"/>
          </a:fontRef>
        </p:style>
        <p:txBody>
          <a:bodyPr>
            <a:normAutofit lnSpcReduction="10000"/>
          </a:bodyPr>
          <a:lstStyle/>
          <a:p>
            <a:pPr lvl="1"/>
            <a:r>
              <a:rPr lang="en-IN" sz="2400" dirty="0">
                <a:solidFill>
                  <a:schemeClr val="bg1"/>
                </a:solidFill>
                <a:latin typeface="Times New Roman" panose="02020603050405020304" pitchFamily="18" charset="0"/>
                <a:cs typeface="Times New Roman" panose="02020603050405020304" pitchFamily="18" charset="0"/>
              </a:rPr>
              <a:t>Honey </a:t>
            </a:r>
          </a:p>
          <a:p>
            <a:pPr lvl="1"/>
            <a:r>
              <a:rPr lang="en-IN" sz="2400" dirty="0" err="1">
                <a:solidFill>
                  <a:schemeClr val="bg1"/>
                </a:solidFill>
                <a:latin typeface="Times New Roman" panose="02020603050405020304" pitchFamily="18" charset="0"/>
                <a:cs typeface="Times New Roman" panose="02020603050405020304" pitchFamily="18" charset="0"/>
              </a:rPr>
              <a:t>Jeeraka</a:t>
            </a:r>
            <a:r>
              <a:rPr lang="en-IN" sz="2400" dirty="0">
                <a:solidFill>
                  <a:schemeClr val="bg1"/>
                </a:solidFill>
                <a:latin typeface="Times New Roman" panose="02020603050405020304" pitchFamily="18" charset="0"/>
                <a:cs typeface="Times New Roman" panose="02020603050405020304" pitchFamily="18" charset="0"/>
              </a:rPr>
              <a:t> </a:t>
            </a:r>
          </a:p>
          <a:p>
            <a:pPr lvl="1"/>
            <a:r>
              <a:rPr lang="en-IN" sz="2400" dirty="0" err="1">
                <a:solidFill>
                  <a:schemeClr val="bg1"/>
                </a:solidFill>
                <a:latin typeface="Times New Roman" panose="02020603050405020304" pitchFamily="18" charset="0"/>
                <a:cs typeface="Times New Roman" panose="02020603050405020304" pitchFamily="18" charset="0"/>
              </a:rPr>
              <a:t>Poogaphala</a:t>
            </a:r>
            <a:r>
              <a:rPr lang="en-IN" sz="2400" dirty="0">
                <a:solidFill>
                  <a:schemeClr val="bg1"/>
                </a:solidFill>
                <a:latin typeface="Times New Roman" panose="02020603050405020304" pitchFamily="18" charset="0"/>
                <a:cs typeface="Times New Roman" panose="02020603050405020304" pitchFamily="18" charset="0"/>
              </a:rPr>
              <a:t> </a:t>
            </a:r>
            <a:r>
              <a:rPr lang="en-IN" sz="2400" dirty="0" err="1">
                <a:solidFill>
                  <a:schemeClr val="bg1"/>
                </a:solidFill>
                <a:latin typeface="Times New Roman" panose="02020603050405020304" pitchFamily="18" charset="0"/>
                <a:cs typeface="Times New Roman" panose="02020603050405020304" pitchFamily="18" charset="0"/>
              </a:rPr>
              <a:t>twak</a:t>
            </a:r>
            <a:r>
              <a:rPr lang="en-IN" sz="2400" dirty="0">
                <a:solidFill>
                  <a:schemeClr val="bg1"/>
                </a:solidFill>
                <a:latin typeface="Times New Roman" panose="02020603050405020304" pitchFamily="18" charset="0"/>
                <a:cs typeface="Times New Roman" panose="02020603050405020304" pitchFamily="18" charset="0"/>
              </a:rPr>
              <a:t> </a:t>
            </a:r>
            <a:r>
              <a:rPr lang="en-IN" sz="2400" dirty="0" err="1">
                <a:solidFill>
                  <a:schemeClr val="bg1"/>
                </a:solidFill>
                <a:latin typeface="Times New Roman" panose="02020603050405020304" pitchFamily="18" charset="0"/>
                <a:cs typeface="Times New Roman" panose="02020603050405020304" pitchFamily="18" charset="0"/>
              </a:rPr>
              <a:t>churna</a:t>
            </a:r>
            <a:r>
              <a:rPr lang="en-IN" sz="2400" dirty="0">
                <a:solidFill>
                  <a:schemeClr val="bg1"/>
                </a:solidFill>
                <a:latin typeface="Times New Roman" panose="02020603050405020304" pitchFamily="18" charset="0"/>
                <a:cs typeface="Times New Roman" panose="02020603050405020304" pitchFamily="18" charset="0"/>
              </a:rPr>
              <a:t> </a:t>
            </a:r>
          </a:p>
          <a:p>
            <a:pPr lvl="1"/>
            <a:r>
              <a:rPr lang="en-IN" sz="2400" dirty="0" err="1">
                <a:solidFill>
                  <a:schemeClr val="bg1"/>
                </a:solidFill>
                <a:latin typeface="Times New Roman" panose="02020603050405020304" pitchFamily="18" charset="0"/>
                <a:cs typeface="Times New Roman" panose="02020603050405020304" pitchFamily="18" charset="0"/>
              </a:rPr>
              <a:t>Ardraka</a:t>
            </a:r>
            <a:r>
              <a:rPr lang="en-IN" sz="2400" dirty="0">
                <a:solidFill>
                  <a:schemeClr val="bg1"/>
                </a:solidFill>
                <a:latin typeface="Times New Roman" panose="02020603050405020304" pitchFamily="18" charset="0"/>
                <a:cs typeface="Times New Roman" panose="02020603050405020304" pitchFamily="18" charset="0"/>
              </a:rPr>
              <a:t> </a:t>
            </a:r>
            <a:r>
              <a:rPr lang="en-IN" sz="2400" dirty="0" err="1">
                <a:solidFill>
                  <a:schemeClr val="bg1"/>
                </a:solidFill>
                <a:latin typeface="Times New Roman" panose="02020603050405020304" pitchFamily="18" charset="0"/>
                <a:cs typeface="Times New Roman" panose="02020603050405020304" pitchFamily="18" charset="0"/>
              </a:rPr>
              <a:t>swarasa</a:t>
            </a:r>
            <a:r>
              <a:rPr lang="en-IN" sz="2400" dirty="0">
                <a:solidFill>
                  <a:schemeClr val="bg1"/>
                </a:solidFill>
                <a:latin typeface="Times New Roman" panose="02020603050405020304" pitchFamily="18" charset="0"/>
                <a:cs typeface="Times New Roman" panose="02020603050405020304" pitchFamily="18" charset="0"/>
              </a:rPr>
              <a:t> </a:t>
            </a:r>
          </a:p>
          <a:p>
            <a:pPr lvl="1"/>
            <a:r>
              <a:rPr lang="en-IN" sz="2400" dirty="0" err="1">
                <a:solidFill>
                  <a:schemeClr val="bg1"/>
                </a:solidFill>
                <a:latin typeface="Times New Roman" panose="02020603050405020304" pitchFamily="18" charset="0"/>
                <a:cs typeface="Times New Roman" panose="02020603050405020304" pitchFamily="18" charset="0"/>
              </a:rPr>
              <a:t>Dronapushpi</a:t>
            </a:r>
            <a:r>
              <a:rPr lang="en-IN" sz="2400" dirty="0">
                <a:solidFill>
                  <a:schemeClr val="bg1"/>
                </a:solidFill>
                <a:latin typeface="Times New Roman" panose="02020603050405020304" pitchFamily="18" charset="0"/>
                <a:cs typeface="Times New Roman" panose="02020603050405020304" pitchFamily="18" charset="0"/>
              </a:rPr>
              <a:t> </a:t>
            </a:r>
            <a:r>
              <a:rPr lang="en-IN" sz="2400" dirty="0" err="1">
                <a:solidFill>
                  <a:schemeClr val="bg1"/>
                </a:solidFill>
                <a:latin typeface="Times New Roman" panose="02020603050405020304" pitchFamily="18" charset="0"/>
                <a:cs typeface="Times New Roman" panose="02020603050405020304" pitchFamily="18" charset="0"/>
              </a:rPr>
              <a:t>swarasa</a:t>
            </a:r>
            <a:r>
              <a:rPr lang="en-IN" sz="2400" dirty="0">
                <a:solidFill>
                  <a:schemeClr val="bg1"/>
                </a:solidFill>
                <a:latin typeface="Times New Roman" panose="02020603050405020304" pitchFamily="18" charset="0"/>
                <a:cs typeface="Times New Roman" panose="02020603050405020304" pitchFamily="18" charset="0"/>
              </a:rPr>
              <a:t> or </a:t>
            </a:r>
            <a:r>
              <a:rPr lang="en-IN" sz="2400" dirty="0" err="1">
                <a:solidFill>
                  <a:schemeClr val="bg1"/>
                </a:solidFill>
                <a:latin typeface="Times New Roman" panose="02020603050405020304" pitchFamily="18" charset="0"/>
                <a:cs typeface="Times New Roman" panose="02020603050405020304" pitchFamily="18" charset="0"/>
              </a:rPr>
              <a:t>kwatha</a:t>
            </a:r>
            <a:endParaRPr lang="en-IN" sz="2400" dirty="0">
              <a:solidFill>
                <a:schemeClr val="bg1"/>
              </a:solidFill>
              <a:latin typeface="Times New Roman" panose="02020603050405020304" pitchFamily="18" charset="0"/>
              <a:cs typeface="Times New Roman" panose="02020603050405020304" pitchFamily="18" charset="0"/>
            </a:endParaRPr>
          </a:p>
          <a:p>
            <a:pPr lvl="1"/>
            <a:r>
              <a:rPr lang="en-IN" sz="2400" dirty="0">
                <a:solidFill>
                  <a:schemeClr val="bg1"/>
                </a:solidFill>
                <a:latin typeface="Times New Roman" panose="02020603050405020304" pitchFamily="18" charset="0"/>
                <a:cs typeface="Times New Roman" panose="02020603050405020304" pitchFamily="18" charset="0"/>
              </a:rPr>
              <a:t>Breast milk  </a:t>
            </a:r>
          </a:p>
          <a:p>
            <a:pPr lvl="1"/>
            <a:r>
              <a:rPr lang="en-IN" sz="2400" dirty="0" err="1">
                <a:solidFill>
                  <a:schemeClr val="bg1"/>
                </a:solidFill>
                <a:latin typeface="Times New Roman" panose="02020603050405020304" pitchFamily="18" charset="0"/>
                <a:cs typeface="Times New Roman" panose="02020603050405020304" pitchFamily="18" charset="0"/>
              </a:rPr>
              <a:t>Bhunimba</a:t>
            </a:r>
            <a:r>
              <a:rPr lang="en-IN" sz="2400" dirty="0">
                <a:solidFill>
                  <a:schemeClr val="bg1"/>
                </a:solidFill>
                <a:latin typeface="Times New Roman" panose="02020603050405020304" pitchFamily="18" charset="0"/>
                <a:cs typeface="Times New Roman" panose="02020603050405020304" pitchFamily="18" charset="0"/>
              </a:rPr>
              <a:t> </a:t>
            </a:r>
            <a:r>
              <a:rPr lang="en-IN" sz="2400" dirty="0" err="1">
                <a:solidFill>
                  <a:schemeClr val="bg1"/>
                </a:solidFill>
                <a:latin typeface="Times New Roman" panose="02020603050405020304" pitchFamily="18" charset="0"/>
                <a:cs typeface="Times New Roman" panose="02020603050405020304" pitchFamily="18" charset="0"/>
              </a:rPr>
              <a:t>kwatha</a:t>
            </a:r>
            <a:r>
              <a:rPr lang="en-IN" sz="2400" dirty="0">
                <a:solidFill>
                  <a:schemeClr val="bg1"/>
                </a:solidFill>
                <a:latin typeface="Times New Roman" panose="02020603050405020304" pitchFamily="18" charset="0"/>
                <a:cs typeface="Times New Roman" panose="02020603050405020304" pitchFamily="18" charset="0"/>
              </a:rPr>
              <a:t> </a:t>
            </a:r>
          </a:p>
          <a:p>
            <a:pPr lvl="1"/>
            <a:r>
              <a:rPr lang="en-IN" sz="2400" dirty="0" err="1">
                <a:solidFill>
                  <a:schemeClr val="bg1"/>
                </a:solidFill>
                <a:latin typeface="Times New Roman" panose="02020603050405020304" pitchFamily="18" charset="0"/>
                <a:cs typeface="Times New Roman" panose="02020603050405020304" pitchFamily="18" charset="0"/>
              </a:rPr>
              <a:t>Laaja</a:t>
            </a:r>
            <a:endParaRPr lang="en-IN" sz="2400" dirty="0">
              <a:solidFill>
                <a:schemeClr val="bg1"/>
              </a:solidFill>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1AAE47F2-F90D-49E5-9874-6BE400424CA9}"/>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D27251FE-8AB6-42C1-BA45-DC162A80C88B}"/>
              </a:ext>
            </a:extLst>
          </p:cNvPr>
          <p:cNvSpPr>
            <a:spLocks noGrp="1"/>
          </p:cNvSpPr>
          <p:nvPr>
            <p:ph type="sldNum" sz="quarter" idx="12"/>
          </p:nvPr>
        </p:nvSpPr>
        <p:spPr/>
        <p:txBody>
          <a:bodyPr/>
          <a:lstStyle/>
          <a:p>
            <a:fld id="{A570DE72-5664-454A-8646-44002B425E13}" type="slidenum">
              <a:rPr lang="en-IN" smtClean="0"/>
              <a:t>44</a:t>
            </a:fld>
            <a:endParaRPr lang="en-IN"/>
          </a:p>
        </p:txBody>
      </p:sp>
      <p:pic>
        <p:nvPicPr>
          <p:cNvPr id="7" name="Picture 6">
            <a:extLst>
              <a:ext uri="{FF2B5EF4-FFF2-40B4-BE49-F238E27FC236}">
                <a16:creationId xmlns:a16="http://schemas.microsoft.com/office/drawing/2014/main" id="{BF6C3277-2456-4F88-AF3E-A9E3C94B61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631" y="4953469"/>
            <a:ext cx="2194560" cy="1231392"/>
          </a:xfrm>
          <a:prstGeom prst="rect">
            <a:avLst/>
          </a:prstGeom>
          <a:ln>
            <a:noFill/>
          </a:ln>
          <a:effectLst>
            <a:softEdge rad="112500"/>
          </a:effectLst>
        </p:spPr>
      </p:pic>
      <p:pic>
        <p:nvPicPr>
          <p:cNvPr id="11" name="Picture 10">
            <a:extLst>
              <a:ext uri="{FF2B5EF4-FFF2-40B4-BE49-F238E27FC236}">
                <a16:creationId xmlns:a16="http://schemas.microsoft.com/office/drawing/2014/main" id="{4EC8C746-4CC5-43FF-BC0F-640BEA2C97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481" y="2197608"/>
            <a:ext cx="2194559" cy="1231392"/>
          </a:xfrm>
          <a:prstGeom prst="rect">
            <a:avLst/>
          </a:prstGeom>
          <a:ln>
            <a:noFill/>
          </a:ln>
          <a:effectLst>
            <a:softEdge rad="112500"/>
          </a:effectLst>
        </p:spPr>
      </p:pic>
      <p:pic>
        <p:nvPicPr>
          <p:cNvPr id="13" name="Picture 12">
            <a:extLst>
              <a:ext uri="{FF2B5EF4-FFF2-40B4-BE49-F238E27FC236}">
                <a16:creationId xmlns:a16="http://schemas.microsoft.com/office/drawing/2014/main" id="{C2148097-5CCF-4772-AE30-37AF316EA7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2631" y="3495837"/>
            <a:ext cx="2194559" cy="1390795"/>
          </a:xfrm>
          <a:prstGeom prst="rect">
            <a:avLst/>
          </a:prstGeom>
          <a:ln>
            <a:noFill/>
          </a:ln>
          <a:effectLst>
            <a:softEdge rad="112500"/>
          </a:effectLst>
        </p:spPr>
      </p:pic>
    </p:spTree>
    <p:extLst>
      <p:ext uri="{BB962C8B-B14F-4D97-AF65-F5344CB8AC3E}">
        <p14:creationId xmlns:p14="http://schemas.microsoft.com/office/powerpoint/2010/main" val="17050278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D9CB8-F8F2-4CC3-A487-C54135ED7502}"/>
              </a:ext>
            </a:extLst>
          </p:cNvPr>
          <p:cNvSpPr>
            <a:spLocks noGrp="1"/>
          </p:cNvSpPr>
          <p:nvPr>
            <p:ph type="title"/>
          </p:nvPr>
        </p:nvSpPr>
        <p:spPr>
          <a:xfrm>
            <a:off x="157316" y="994392"/>
            <a:ext cx="3647768" cy="637763"/>
          </a:xfrm>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pPr algn="ctr"/>
            <a:r>
              <a:rPr lang="en-IN" sz="4000" dirty="0">
                <a:latin typeface="Times New Roman" panose="02020603050405020304" pitchFamily="18" charset="0"/>
                <a:cs typeface="Times New Roman" panose="02020603050405020304" pitchFamily="18" charset="0"/>
              </a:rPr>
              <a:t>INDICATIONS</a:t>
            </a:r>
          </a:p>
        </p:txBody>
      </p:sp>
      <p:sp>
        <p:nvSpPr>
          <p:cNvPr id="3" name="Content Placeholder 2">
            <a:extLst>
              <a:ext uri="{FF2B5EF4-FFF2-40B4-BE49-F238E27FC236}">
                <a16:creationId xmlns:a16="http://schemas.microsoft.com/office/drawing/2014/main" id="{FB8E8BC9-3FC9-48B8-82D7-B3ECEB98BA38}"/>
              </a:ext>
            </a:extLst>
          </p:cNvPr>
          <p:cNvSpPr>
            <a:spLocks noGrp="1"/>
          </p:cNvSpPr>
          <p:nvPr>
            <p:ph idx="1"/>
          </p:nvPr>
        </p:nvSpPr>
        <p:spPr>
          <a:xfrm>
            <a:off x="4153484" y="2202423"/>
            <a:ext cx="3500284" cy="4119717"/>
          </a:xfrm>
        </p:spPr>
        <p:style>
          <a:lnRef idx="2">
            <a:schemeClr val="accent3">
              <a:shade val="50000"/>
            </a:schemeClr>
          </a:lnRef>
          <a:fillRef idx="1">
            <a:schemeClr val="accent3"/>
          </a:fillRef>
          <a:effectRef idx="0">
            <a:schemeClr val="accent3"/>
          </a:effectRef>
          <a:fontRef idx="minor">
            <a:schemeClr val="lt1"/>
          </a:fontRef>
        </p:style>
        <p:txBody>
          <a:bodyPr>
            <a:normAutofit fontScale="92500" lnSpcReduction="10000"/>
          </a:bodyPr>
          <a:lstStyle/>
          <a:p>
            <a:pPr lvl="1">
              <a:buFont typeface="Wingdings" panose="05000000000000000000" pitchFamily="2" charset="2"/>
              <a:buChar char="§"/>
            </a:pPr>
            <a:r>
              <a:rPr lang="en-IN" sz="2000" b="1" dirty="0" err="1">
                <a:solidFill>
                  <a:schemeClr val="bg1"/>
                </a:solidFill>
                <a:latin typeface="Times New Roman" panose="02020603050405020304" pitchFamily="18" charset="0"/>
                <a:cs typeface="Times New Roman" panose="02020603050405020304" pitchFamily="18" charset="0"/>
              </a:rPr>
              <a:t>Kasa</a:t>
            </a:r>
            <a:r>
              <a:rPr lang="en-IN" sz="2000" b="1" dirty="0">
                <a:solidFill>
                  <a:schemeClr val="bg1"/>
                </a:solidFill>
                <a:latin typeface="Times New Roman" panose="02020603050405020304" pitchFamily="18" charset="0"/>
                <a:cs typeface="Times New Roman" panose="02020603050405020304" pitchFamily="18" charset="0"/>
              </a:rPr>
              <a:t> </a:t>
            </a:r>
          </a:p>
          <a:p>
            <a:pPr lvl="1">
              <a:buFont typeface="Wingdings" panose="05000000000000000000" pitchFamily="2" charset="2"/>
              <a:buChar char="§"/>
            </a:pPr>
            <a:r>
              <a:rPr lang="en-IN" sz="2000" b="1" dirty="0" err="1">
                <a:solidFill>
                  <a:schemeClr val="bg1"/>
                </a:solidFill>
                <a:latin typeface="Times New Roman" panose="02020603050405020304" pitchFamily="18" charset="0"/>
                <a:cs typeface="Times New Roman" panose="02020603050405020304" pitchFamily="18" charset="0"/>
              </a:rPr>
              <a:t>Shwasa</a:t>
            </a:r>
            <a:r>
              <a:rPr lang="en-IN" sz="2000" b="1" dirty="0">
                <a:solidFill>
                  <a:schemeClr val="bg1"/>
                </a:solidFill>
                <a:latin typeface="Times New Roman" panose="02020603050405020304" pitchFamily="18" charset="0"/>
                <a:cs typeface="Times New Roman" panose="02020603050405020304" pitchFamily="18" charset="0"/>
              </a:rPr>
              <a:t> </a:t>
            </a:r>
          </a:p>
          <a:p>
            <a:pPr lvl="1">
              <a:buFont typeface="Wingdings" panose="05000000000000000000" pitchFamily="2" charset="2"/>
              <a:buChar char="§"/>
            </a:pPr>
            <a:r>
              <a:rPr lang="en-IN" sz="2000" b="1" dirty="0" err="1">
                <a:solidFill>
                  <a:schemeClr val="bg1"/>
                </a:solidFill>
                <a:latin typeface="Times New Roman" panose="02020603050405020304" pitchFamily="18" charset="0"/>
                <a:cs typeface="Times New Roman" panose="02020603050405020304" pitchFamily="18" charset="0"/>
              </a:rPr>
              <a:t>Prameha</a:t>
            </a:r>
            <a:r>
              <a:rPr lang="en-IN" sz="2000" b="1" dirty="0">
                <a:solidFill>
                  <a:schemeClr val="bg1"/>
                </a:solidFill>
                <a:latin typeface="Times New Roman" panose="02020603050405020304" pitchFamily="18" charset="0"/>
                <a:cs typeface="Times New Roman" panose="02020603050405020304" pitchFamily="18" charset="0"/>
              </a:rPr>
              <a:t> </a:t>
            </a:r>
          </a:p>
          <a:p>
            <a:pPr lvl="1">
              <a:buFont typeface="Wingdings" panose="05000000000000000000" pitchFamily="2" charset="2"/>
              <a:buChar char="§"/>
            </a:pPr>
            <a:r>
              <a:rPr lang="en-IN" sz="2000" b="1" dirty="0" err="1">
                <a:solidFill>
                  <a:schemeClr val="bg1"/>
                </a:solidFill>
                <a:latin typeface="Times New Roman" panose="02020603050405020304" pitchFamily="18" charset="0"/>
                <a:cs typeface="Times New Roman" panose="02020603050405020304" pitchFamily="18" charset="0"/>
              </a:rPr>
              <a:t>Shukra</a:t>
            </a:r>
            <a:r>
              <a:rPr lang="en-IN" sz="2000" b="1" dirty="0">
                <a:solidFill>
                  <a:schemeClr val="bg1"/>
                </a:solidFill>
                <a:latin typeface="Times New Roman" panose="02020603050405020304" pitchFamily="18" charset="0"/>
                <a:cs typeface="Times New Roman" panose="02020603050405020304" pitchFamily="18" charset="0"/>
              </a:rPr>
              <a:t> </a:t>
            </a:r>
            <a:r>
              <a:rPr lang="en-IN" sz="2000" b="1" dirty="0" err="1">
                <a:solidFill>
                  <a:schemeClr val="bg1"/>
                </a:solidFill>
                <a:latin typeface="Times New Roman" panose="02020603050405020304" pitchFamily="18" charset="0"/>
                <a:cs typeface="Times New Roman" panose="02020603050405020304" pitchFamily="18" charset="0"/>
              </a:rPr>
              <a:t>dushti</a:t>
            </a:r>
            <a:r>
              <a:rPr lang="en-IN" sz="2000" b="1" dirty="0">
                <a:solidFill>
                  <a:schemeClr val="bg1"/>
                </a:solidFill>
                <a:latin typeface="Times New Roman" panose="02020603050405020304" pitchFamily="18" charset="0"/>
                <a:cs typeface="Times New Roman" panose="02020603050405020304" pitchFamily="18" charset="0"/>
              </a:rPr>
              <a:t> </a:t>
            </a:r>
          </a:p>
          <a:p>
            <a:pPr lvl="1">
              <a:buFont typeface="Wingdings" panose="05000000000000000000" pitchFamily="2" charset="2"/>
              <a:buChar char="§"/>
            </a:pPr>
            <a:r>
              <a:rPr lang="en-IN" sz="2000" b="1" dirty="0" err="1">
                <a:solidFill>
                  <a:schemeClr val="bg1"/>
                </a:solidFill>
                <a:latin typeface="Times New Roman" panose="02020603050405020304" pitchFamily="18" charset="0"/>
                <a:cs typeface="Times New Roman" panose="02020603050405020304" pitchFamily="18" charset="0"/>
              </a:rPr>
              <a:t>Pradara</a:t>
            </a:r>
            <a:r>
              <a:rPr lang="en-IN" sz="2000" b="1" dirty="0">
                <a:solidFill>
                  <a:schemeClr val="bg1"/>
                </a:solidFill>
                <a:latin typeface="Times New Roman" panose="02020603050405020304" pitchFamily="18" charset="0"/>
                <a:cs typeface="Times New Roman" panose="02020603050405020304" pitchFamily="18" charset="0"/>
              </a:rPr>
              <a:t> </a:t>
            </a:r>
          </a:p>
          <a:p>
            <a:pPr lvl="1">
              <a:buFont typeface="Wingdings" panose="05000000000000000000" pitchFamily="2" charset="2"/>
              <a:buChar char="§"/>
            </a:pPr>
            <a:r>
              <a:rPr lang="en-IN" sz="2000" b="1" dirty="0" err="1">
                <a:solidFill>
                  <a:schemeClr val="bg1"/>
                </a:solidFill>
                <a:latin typeface="Times New Roman" panose="02020603050405020304" pitchFamily="18" charset="0"/>
                <a:cs typeface="Times New Roman" panose="02020603050405020304" pitchFamily="18" charset="0"/>
              </a:rPr>
              <a:t>Rajayakshma</a:t>
            </a:r>
            <a:r>
              <a:rPr lang="en-IN" sz="2000" b="1" dirty="0">
                <a:solidFill>
                  <a:schemeClr val="bg1"/>
                </a:solidFill>
                <a:latin typeface="Times New Roman" panose="02020603050405020304" pitchFamily="18" charset="0"/>
                <a:cs typeface="Times New Roman" panose="02020603050405020304" pitchFamily="18" charset="0"/>
              </a:rPr>
              <a:t> </a:t>
            </a:r>
          </a:p>
          <a:p>
            <a:pPr lvl="1">
              <a:buFont typeface="Wingdings" panose="05000000000000000000" pitchFamily="2" charset="2"/>
              <a:buChar char="§"/>
            </a:pPr>
            <a:r>
              <a:rPr lang="en-IN" sz="2000" b="1" dirty="0" err="1">
                <a:solidFill>
                  <a:schemeClr val="bg1"/>
                </a:solidFill>
                <a:latin typeface="Times New Roman" panose="02020603050405020304" pitchFamily="18" charset="0"/>
                <a:cs typeface="Times New Roman" panose="02020603050405020304" pitchFamily="18" charset="0"/>
              </a:rPr>
              <a:t>Grahani</a:t>
            </a:r>
            <a:r>
              <a:rPr lang="en-IN" sz="2000" b="1" dirty="0">
                <a:solidFill>
                  <a:schemeClr val="bg1"/>
                </a:solidFill>
                <a:latin typeface="Times New Roman" panose="02020603050405020304" pitchFamily="18" charset="0"/>
                <a:cs typeface="Times New Roman" panose="02020603050405020304" pitchFamily="18" charset="0"/>
              </a:rPr>
              <a:t> </a:t>
            </a:r>
          </a:p>
          <a:p>
            <a:pPr lvl="1">
              <a:buFont typeface="Wingdings" panose="05000000000000000000" pitchFamily="2" charset="2"/>
              <a:buChar char="§"/>
            </a:pPr>
            <a:r>
              <a:rPr lang="en-IN" sz="2000" b="1" dirty="0" err="1">
                <a:solidFill>
                  <a:schemeClr val="bg1"/>
                </a:solidFill>
                <a:latin typeface="Times New Roman" panose="02020603050405020304" pitchFamily="18" charset="0"/>
                <a:cs typeface="Times New Roman" panose="02020603050405020304" pitchFamily="18" charset="0"/>
              </a:rPr>
              <a:t>Mootrakrichra</a:t>
            </a:r>
            <a:r>
              <a:rPr lang="en-IN" sz="2000" b="1" dirty="0">
                <a:solidFill>
                  <a:schemeClr val="bg1"/>
                </a:solidFill>
                <a:latin typeface="Times New Roman" panose="02020603050405020304" pitchFamily="18" charset="0"/>
                <a:cs typeface="Times New Roman" panose="02020603050405020304" pitchFamily="18" charset="0"/>
              </a:rPr>
              <a:t> </a:t>
            </a:r>
          </a:p>
          <a:p>
            <a:pPr lvl="1">
              <a:buFont typeface="Wingdings" panose="05000000000000000000" pitchFamily="2" charset="2"/>
              <a:buChar char="§"/>
            </a:pPr>
            <a:r>
              <a:rPr lang="en-IN" sz="2000" b="1" dirty="0" err="1">
                <a:solidFill>
                  <a:schemeClr val="bg1"/>
                </a:solidFill>
                <a:latin typeface="Times New Roman" panose="02020603050405020304" pitchFamily="18" charset="0"/>
                <a:cs typeface="Times New Roman" panose="02020603050405020304" pitchFamily="18" charset="0"/>
              </a:rPr>
              <a:t>Mootradaha</a:t>
            </a:r>
            <a:r>
              <a:rPr lang="en-IN" sz="2000" b="1" dirty="0">
                <a:solidFill>
                  <a:schemeClr val="bg1"/>
                </a:solidFill>
                <a:latin typeface="Times New Roman" panose="02020603050405020304" pitchFamily="18" charset="0"/>
                <a:cs typeface="Times New Roman" panose="02020603050405020304" pitchFamily="18" charset="0"/>
              </a:rPr>
              <a:t> </a:t>
            </a:r>
          </a:p>
          <a:p>
            <a:pPr lvl="1">
              <a:buFont typeface="Wingdings" panose="05000000000000000000" pitchFamily="2" charset="2"/>
              <a:buChar char="§"/>
            </a:pPr>
            <a:r>
              <a:rPr lang="en-IN" sz="2000" b="1" dirty="0" err="1">
                <a:solidFill>
                  <a:schemeClr val="bg1"/>
                </a:solidFill>
                <a:latin typeface="Times New Roman" panose="02020603050405020304" pitchFamily="18" charset="0"/>
                <a:cs typeface="Times New Roman" panose="02020603050405020304" pitchFamily="18" charset="0"/>
              </a:rPr>
              <a:t>Jwara</a:t>
            </a:r>
            <a:r>
              <a:rPr lang="en-IN" sz="2000" b="1" dirty="0">
                <a:solidFill>
                  <a:schemeClr val="bg1"/>
                </a:solidFill>
                <a:latin typeface="Times New Roman" panose="02020603050405020304" pitchFamily="18" charset="0"/>
                <a:cs typeface="Times New Roman" panose="02020603050405020304" pitchFamily="18" charset="0"/>
              </a:rPr>
              <a:t> </a:t>
            </a:r>
          </a:p>
        </p:txBody>
      </p:sp>
      <p:sp>
        <p:nvSpPr>
          <p:cNvPr id="4" name="Footer Placeholder 3">
            <a:extLst>
              <a:ext uri="{FF2B5EF4-FFF2-40B4-BE49-F238E27FC236}">
                <a16:creationId xmlns:a16="http://schemas.microsoft.com/office/drawing/2014/main" id="{1DF79481-1AA1-43E2-911D-9EEE019E587F}"/>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9DB00864-81AE-4674-9AB3-78C9A687B072}"/>
              </a:ext>
            </a:extLst>
          </p:cNvPr>
          <p:cNvSpPr>
            <a:spLocks noGrp="1"/>
          </p:cNvSpPr>
          <p:nvPr>
            <p:ph type="sldNum" sz="quarter" idx="12"/>
          </p:nvPr>
        </p:nvSpPr>
        <p:spPr/>
        <p:txBody>
          <a:bodyPr/>
          <a:lstStyle/>
          <a:p>
            <a:fld id="{A570DE72-5664-454A-8646-44002B425E13}" type="slidenum">
              <a:rPr lang="en-IN" smtClean="0"/>
              <a:t>45</a:t>
            </a:fld>
            <a:endParaRPr lang="en-IN"/>
          </a:p>
        </p:txBody>
      </p:sp>
      <p:pic>
        <p:nvPicPr>
          <p:cNvPr id="6" name="Picture 5">
            <a:extLst>
              <a:ext uri="{FF2B5EF4-FFF2-40B4-BE49-F238E27FC236}">
                <a16:creationId xmlns:a16="http://schemas.microsoft.com/office/drawing/2014/main" id="{8129281C-FC3C-45E6-A249-3E353B3EA0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2450" y="2450099"/>
            <a:ext cx="2857500" cy="2857500"/>
          </a:xfrm>
          <a:prstGeom prst="rect">
            <a:avLst/>
          </a:prstGeom>
        </p:spPr>
      </p:pic>
    </p:spTree>
    <p:extLst>
      <p:ext uri="{BB962C8B-B14F-4D97-AF65-F5344CB8AC3E}">
        <p14:creationId xmlns:p14="http://schemas.microsoft.com/office/powerpoint/2010/main" val="37009400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69063-A578-4CC0-A1C5-7FECE5F5FE71}"/>
              </a:ext>
            </a:extLst>
          </p:cNvPr>
          <p:cNvSpPr>
            <a:spLocks noGrp="1"/>
          </p:cNvSpPr>
          <p:nvPr>
            <p:ph type="title"/>
          </p:nvPr>
        </p:nvSpPr>
        <p:spPr>
          <a:xfrm>
            <a:off x="127820" y="1040583"/>
            <a:ext cx="5260257" cy="709379"/>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algn="ctr"/>
            <a:r>
              <a:rPr lang="fi-FI" sz="3200" b="1" dirty="0">
                <a:latin typeface="Times New Roman" panose="02020603050405020304" pitchFamily="18" charset="0"/>
                <a:cs typeface="Times New Roman" panose="02020603050405020304" pitchFamily="18" charset="0"/>
              </a:rPr>
              <a:t>PATHYA AND APATHYA </a:t>
            </a:r>
            <a:endParaRPr lang="en-IN" sz="32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C3D792C-A701-4949-90EB-B2FF4F837BA1}"/>
              </a:ext>
            </a:extLst>
          </p:cNvPr>
          <p:cNvSpPr>
            <a:spLocks noGrp="1"/>
          </p:cNvSpPr>
          <p:nvPr>
            <p:ph idx="1"/>
          </p:nvPr>
        </p:nvSpPr>
        <p:spPr>
          <a:xfrm>
            <a:off x="206478" y="2831690"/>
            <a:ext cx="8534397" cy="3313471"/>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pPr marL="0" indent="0" algn="just">
              <a:buNone/>
            </a:pPr>
            <a:r>
              <a:rPr lang="en-IN" sz="2400" b="1" i="1" dirty="0">
                <a:solidFill>
                  <a:srgbClr val="00B050"/>
                </a:solidFill>
                <a:latin typeface="Times New Roman" panose="02020603050405020304" pitchFamily="18" charset="0"/>
                <a:cs typeface="Times New Roman" panose="02020603050405020304" pitchFamily="18" charset="0"/>
              </a:rPr>
              <a:t>PATHYA</a:t>
            </a:r>
            <a:endParaRPr lang="en-IN" i="1" dirty="0">
              <a:latin typeface="Times New Roman" panose="02020603050405020304" pitchFamily="18" charset="0"/>
              <a:cs typeface="Times New Roman" panose="02020603050405020304" pitchFamily="18" charset="0"/>
            </a:endParaRPr>
          </a:p>
          <a:p>
            <a:pPr algn="just"/>
            <a:r>
              <a:rPr lang="en-IN" b="1" cap="none" dirty="0" err="1">
                <a:solidFill>
                  <a:schemeClr val="bg1"/>
                </a:solidFill>
                <a:latin typeface="Times New Roman" panose="02020603050405020304" pitchFamily="18" charset="0"/>
                <a:cs typeface="Times New Roman" panose="02020603050405020304" pitchFamily="18" charset="0"/>
              </a:rPr>
              <a:t>Ghrita</a:t>
            </a:r>
            <a:r>
              <a:rPr lang="en-IN" b="1" cap="none" dirty="0">
                <a:solidFill>
                  <a:schemeClr val="bg1"/>
                </a:solidFill>
                <a:latin typeface="Times New Roman" panose="02020603050405020304" pitchFamily="18" charset="0"/>
                <a:cs typeface="Times New Roman" panose="02020603050405020304" pitchFamily="18" charset="0"/>
              </a:rPr>
              <a:t>, </a:t>
            </a:r>
            <a:r>
              <a:rPr lang="en-IN" b="1" cap="none" dirty="0" err="1">
                <a:solidFill>
                  <a:schemeClr val="bg1"/>
                </a:solidFill>
                <a:latin typeface="Times New Roman" panose="02020603050405020304" pitchFamily="18" charset="0"/>
                <a:cs typeface="Times New Roman" panose="02020603050405020304" pitchFamily="18" charset="0"/>
              </a:rPr>
              <a:t>Dadhi</a:t>
            </a:r>
            <a:r>
              <a:rPr lang="en-IN" b="1" cap="none" dirty="0">
                <a:solidFill>
                  <a:schemeClr val="bg1"/>
                </a:solidFill>
                <a:latin typeface="Times New Roman" panose="02020603050405020304" pitchFamily="18" charset="0"/>
                <a:cs typeface="Times New Roman" panose="02020603050405020304" pitchFamily="18" charset="0"/>
              </a:rPr>
              <a:t>, </a:t>
            </a:r>
            <a:r>
              <a:rPr lang="en-IN" b="1" cap="none" dirty="0" err="1">
                <a:solidFill>
                  <a:schemeClr val="bg1"/>
                </a:solidFill>
                <a:latin typeface="Times New Roman" panose="02020603050405020304" pitchFamily="18" charset="0"/>
                <a:cs typeface="Times New Roman" panose="02020603050405020304" pitchFamily="18" charset="0"/>
              </a:rPr>
              <a:t>Sali</a:t>
            </a:r>
            <a:r>
              <a:rPr lang="en-IN" b="1" cap="none" dirty="0">
                <a:solidFill>
                  <a:schemeClr val="bg1"/>
                </a:solidFill>
                <a:latin typeface="Times New Roman" panose="02020603050405020304" pitchFamily="18" charset="0"/>
                <a:cs typeface="Times New Roman" panose="02020603050405020304" pitchFamily="18" charset="0"/>
              </a:rPr>
              <a:t> Rice, </a:t>
            </a:r>
            <a:r>
              <a:rPr lang="en-IN" b="1" cap="none" dirty="0" err="1">
                <a:solidFill>
                  <a:schemeClr val="bg1"/>
                </a:solidFill>
                <a:latin typeface="Times New Roman" panose="02020603050405020304" pitchFamily="18" charset="0"/>
                <a:cs typeface="Times New Roman" panose="02020603050405020304" pitchFamily="18" charset="0"/>
              </a:rPr>
              <a:t>Shaka</a:t>
            </a:r>
            <a:r>
              <a:rPr lang="en-IN" b="1" cap="none" dirty="0">
                <a:solidFill>
                  <a:schemeClr val="bg1"/>
                </a:solidFill>
                <a:latin typeface="Times New Roman" panose="02020603050405020304" pitchFamily="18" charset="0"/>
                <a:cs typeface="Times New Roman" panose="02020603050405020304" pitchFamily="18" charset="0"/>
              </a:rPr>
              <a:t> </a:t>
            </a:r>
            <a:r>
              <a:rPr lang="en-IN" b="1" cap="none" dirty="0" err="1">
                <a:solidFill>
                  <a:schemeClr val="bg1"/>
                </a:solidFill>
                <a:latin typeface="Times New Roman" panose="02020603050405020304" pitchFamily="18" charset="0"/>
                <a:cs typeface="Times New Roman" panose="02020603050405020304" pitchFamily="18" charset="0"/>
              </a:rPr>
              <a:t>Sevana</a:t>
            </a:r>
            <a:r>
              <a:rPr lang="en-IN" b="1" cap="none" dirty="0">
                <a:solidFill>
                  <a:schemeClr val="bg1"/>
                </a:solidFill>
                <a:latin typeface="Times New Roman" panose="02020603050405020304" pitchFamily="18" charset="0"/>
                <a:cs typeface="Times New Roman" panose="02020603050405020304" pitchFamily="18" charset="0"/>
              </a:rPr>
              <a:t> Without  Adding </a:t>
            </a:r>
            <a:r>
              <a:rPr lang="en-IN" b="1" cap="none" dirty="0" err="1">
                <a:solidFill>
                  <a:schemeClr val="bg1"/>
                </a:solidFill>
                <a:latin typeface="Times New Roman" panose="02020603050405020304" pitchFamily="18" charset="0"/>
                <a:cs typeface="Times New Roman" panose="02020603050405020304" pitchFamily="18" charset="0"/>
              </a:rPr>
              <a:t>Hingu</a:t>
            </a:r>
            <a:r>
              <a:rPr lang="en-IN" b="1" cap="none" dirty="0">
                <a:solidFill>
                  <a:schemeClr val="bg1"/>
                </a:solidFill>
                <a:latin typeface="Times New Roman" panose="02020603050405020304" pitchFamily="18" charset="0"/>
                <a:cs typeface="Times New Roman" panose="02020603050405020304" pitchFamily="18" charset="0"/>
              </a:rPr>
              <a:t>, etc.</a:t>
            </a:r>
            <a:r>
              <a:rPr lang="en-IN" b="1" dirty="0">
                <a:solidFill>
                  <a:schemeClr val="bg1"/>
                </a:solidFill>
                <a:latin typeface="Times New Roman" panose="02020603050405020304" pitchFamily="18" charset="0"/>
                <a:cs typeface="Times New Roman" panose="02020603050405020304" pitchFamily="18" charset="0"/>
              </a:rPr>
              <a:t> </a:t>
            </a:r>
          </a:p>
          <a:p>
            <a:pPr algn="just"/>
            <a:endParaRPr lang="en-IN" i="1" dirty="0">
              <a:latin typeface="Times New Roman" panose="02020603050405020304" pitchFamily="18" charset="0"/>
              <a:cs typeface="Times New Roman" panose="02020603050405020304" pitchFamily="18" charset="0"/>
            </a:endParaRPr>
          </a:p>
          <a:p>
            <a:pPr marL="0" indent="0" algn="just">
              <a:buNone/>
            </a:pPr>
            <a:r>
              <a:rPr lang="en-IN" sz="2400" b="1" i="1" dirty="0">
                <a:solidFill>
                  <a:srgbClr val="FF0000"/>
                </a:solidFill>
                <a:latin typeface="Times New Roman" panose="02020603050405020304" pitchFamily="18" charset="0"/>
                <a:cs typeface="Times New Roman" panose="02020603050405020304" pitchFamily="18" charset="0"/>
              </a:rPr>
              <a:t>APATHYA</a:t>
            </a:r>
            <a:endParaRPr lang="en-IN" sz="2400" i="1" dirty="0">
              <a:latin typeface="Times New Roman" panose="02020603050405020304" pitchFamily="18" charset="0"/>
              <a:cs typeface="Times New Roman" panose="02020603050405020304" pitchFamily="18" charset="0"/>
            </a:endParaRPr>
          </a:p>
          <a:p>
            <a:pPr algn="just"/>
            <a:r>
              <a:rPr lang="en-IN" b="1" cap="none" dirty="0" err="1">
                <a:solidFill>
                  <a:schemeClr val="bg1"/>
                </a:solidFill>
                <a:latin typeface="Times New Roman" panose="02020603050405020304" pitchFamily="18" charset="0"/>
                <a:cs typeface="Times New Roman" panose="02020603050405020304" pitchFamily="18" charset="0"/>
              </a:rPr>
              <a:t>Amladravyas</a:t>
            </a:r>
            <a:r>
              <a:rPr lang="en-IN" b="1" cap="none" dirty="0">
                <a:solidFill>
                  <a:schemeClr val="bg1"/>
                </a:solidFill>
                <a:latin typeface="Times New Roman" panose="02020603050405020304" pitchFamily="18" charset="0"/>
                <a:cs typeface="Times New Roman" panose="02020603050405020304" pitchFamily="18" charset="0"/>
              </a:rPr>
              <a:t>, </a:t>
            </a:r>
            <a:r>
              <a:rPr lang="en-IN" b="1" cap="none" dirty="0" err="1">
                <a:solidFill>
                  <a:schemeClr val="bg1"/>
                </a:solidFill>
                <a:latin typeface="Times New Roman" panose="02020603050405020304" pitchFamily="18" charset="0"/>
                <a:cs typeface="Times New Roman" panose="02020603050405020304" pitchFamily="18" charset="0"/>
              </a:rPr>
              <a:t>Taila</a:t>
            </a:r>
            <a:r>
              <a:rPr lang="en-IN" b="1" cap="none" dirty="0">
                <a:solidFill>
                  <a:schemeClr val="bg1"/>
                </a:solidFill>
                <a:latin typeface="Times New Roman" panose="02020603050405020304" pitchFamily="18" charset="0"/>
                <a:cs typeface="Times New Roman" panose="02020603050405020304" pitchFamily="18" charset="0"/>
              </a:rPr>
              <a:t>, </a:t>
            </a:r>
            <a:r>
              <a:rPr lang="en-IN" b="1" cap="none" dirty="0" err="1">
                <a:solidFill>
                  <a:schemeClr val="bg1"/>
                </a:solidFill>
                <a:latin typeface="Times New Roman" panose="02020603050405020304" pitchFamily="18" charset="0"/>
                <a:cs typeface="Times New Roman" panose="02020603050405020304" pitchFamily="18" charset="0"/>
              </a:rPr>
              <a:t>Bilva</a:t>
            </a:r>
            <a:r>
              <a:rPr lang="en-IN" b="1" cap="none" dirty="0">
                <a:solidFill>
                  <a:schemeClr val="bg1"/>
                </a:solidFill>
                <a:latin typeface="Times New Roman" panose="02020603050405020304" pitchFamily="18" charset="0"/>
                <a:cs typeface="Times New Roman" panose="02020603050405020304" pitchFamily="18" charset="0"/>
              </a:rPr>
              <a:t>, </a:t>
            </a:r>
            <a:r>
              <a:rPr lang="en-IN" b="1" cap="none" dirty="0" err="1">
                <a:solidFill>
                  <a:schemeClr val="bg1"/>
                </a:solidFill>
                <a:latin typeface="Times New Roman" panose="02020603050405020304" pitchFamily="18" charset="0"/>
                <a:cs typeface="Times New Roman" panose="02020603050405020304" pitchFamily="18" charset="0"/>
              </a:rPr>
              <a:t>Vrintaka</a:t>
            </a:r>
            <a:r>
              <a:rPr lang="en-IN" b="1" cap="none" dirty="0">
                <a:solidFill>
                  <a:schemeClr val="bg1"/>
                </a:solidFill>
                <a:latin typeface="Times New Roman" panose="02020603050405020304" pitchFamily="18" charset="0"/>
                <a:cs typeface="Times New Roman" panose="02020603050405020304" pitchFamily="18" charset="0"/>
              </a:rPr>
              <a:t>, </a:t>
            </a:r>
            <a:r>
              <a:rPr lang="en-IN" b="1" cap="none" dirty="0" err="1">
                <a:solidFill>
                  <a:schemeClr val="bg1"/>
                </a:solidFill>
                <a:latin typeface="Times New Roman" panose="02020603050405020304" pitchFamily="18" charset="0"/>
                <a:cs typeface="Times New Roman" panose="02020603050405020304" pitchFamily="18" charset="0"/>
              </a:rPr>
              <a:t>Hingu</a:t>
            </a:r>
            <a:r>
              <a:rPr lang="en-IN" b="1" cap="none" dirty="0">
                <a:solidFill>
                  <a:schemeClr val="bg1"/>
                </a:solidFill>
                <a:latin typeface="Times New Roman" panose="02020603050405020304" pitchFamily="18" charset="0"/>
                <a:cs typeface="Times New Roman" panose="02020603050405020304" pitchFamily="18" charset="0"/>
              </a:rPr>
              <a:t>, Kanji, </a:t>
            </a:r>
            <a:r>
              <a:rPr lang="en-IN" b="1" cap="none" dirty="0" err="1">
                <a:solidFill>
                  <a:schemeClr val="bg1"/>
                </a:solidFill>
                <a:latin typeface="Times New Roman" panose="02020603050405020304" pitchFamily="18" charset="0"/>
                <a:cs typeface="Times New Roman" panose="02020603050405020304" pitchFamily="18" charset="0"/>
              </a:rPr>
              <a:t>Kakarashtaka</a:t>
            </a:r>
            <a:r>
              <a:rPr lang="en-IN" b="1" cap="none" dirty="0">
                <a:solidFill>
                  <a:schemeClr val="bg1"/>
                </a:solidFill>
                <a:latin typeface="Times New Roman" panose="02020603050405020304" pitchFamily="18" charset="0"/>
                <a:cs typeface="Times New Roman" panose="02020603050405020304" pitchFamily="18" charset="0"/>
              </a:rPr>
              <a:t> </a:t>
            </a:r>
            <a:r>
              <a:rPr lang="en-IN" b="1" cap="none" dirty="0" err="1">
                <a:solidFill>
                  <a:schemeClr val="bg1"/>
                </a:solidFill>
                <a:latin typeface="Times New Roman" panose="02020603050405020304" pitchFamily="18" charset="0"/>
                <a:cs typeface="Times New Roman" panose="02020603050405020304" pitchFamily="18" charset="0"/>
              </a:rPr>
              <a:t>Gana</a:t>
            </a:r>
            <a:r>
              <a:rPr lang="en-IN" b="1" cap="none" dirty="0">
                <a:solidFill>
                  <a:schemeClr val="bg1"/>
                </a:solidFill>
                <a:latin typeface="Times New Roman" panose="02020603050405020304" pitchFamily="18" charset="0"/>
                <a:cs typeface="Times New Roman" panose="02020603050405020304" pitchFamily="18" charset="0"/>
              </a:rPr>
              <a:t> </a:t>
            </a:r>
            <a:r>
              <a:rPr lang="en-IN" b="1" cap="none" dirty="0" err="1">
                <a:solidFill>
                  <a:schemeClr val="bg1"/>
                </a:solidFill>
                <a:latin typeface="Times New Roman" panose="02020603050405020304" pitchFamily="18" charset="0"/>
                <a:cs typeface="Times New Roman" panose="02020603050405020304" pitchFamily="18" charset="0"/>
              </a:rPr>
              <a:t>Dravyas</a:t>
            </a:r>
            <a:r>
              <a:rPr lang="en-IN" b="1" cap="none" dirty="0">
                <a:solidFill>
                  <a:schemeClr val="bg1"/>
                </a:solidFill>
                <a:latin typeface="Times New Roman" panose="02020603050405020304" pitchFamily="18" charset="0"/>
                <a:cs typeface="Times New Roman" panose="02020603050405020304" pitchFamily="18" charset="0"/>
              </a:rPr>
              <a:t>, </a:t>
            </a:r>
            <a:r>
              <a:rPr lang="en-IN" b="1" cap="none" dirty="0" err="1">
                <a:solidFill>
                  <a:schemeClr val="bg1"/>
                </a:solidFill>
                <a:latin typeface="Times New Roman" panose="02020603050405020304" pitchFamily="18" charset="0"/>
                <a:cs typeface="Times New Roman" panose="02020603050405020304" pitchFamily="18" charset="0"/>
              </a:rPr>
              <a:t>Ratrijagrana</a:t>
            </a:r>
            <a:r>
              <a:rPr lang="en-IN" b="1" cap="none" dirty="0">
                <a:solidFill>
                  <a:schemeClr val="bg1"/>
                </a:solidFill>
                <a:latin typeface="Times New Roman" panose="02020603050405020304" pitchFamily="18" charset="0"/>
                <a:cs typeface="Times New Roman" panose="02020603050405020304" pitchFamily="18" charset="0"/>
              </a:rPr>
              <a:t>, </a:t>
            </a:r>
            <a:r>
              <a:rPr lang="en-IN" b="1" cap="none" dirty="0" err="1">
                <a:solidFill>
                  <a:schemeClr val="bg1"/>
                </a:solidFill>
                <a:latin typeface="Times New Roman" panose="02020603050405020304" pitchFamily="18" charset="0"/>
                <a:cs typeface="Times New Roman" panose="02020603050405020304" pitchFamily="18" charset="0"/>
              </a:rPr>
              <a:t>Strisevana</a:t>
            </a:r>
            <a:r>
              <a:rPr lang="en-IN" b="1" cap="none" dirty="0">
                <a:solidFill>
                  <a:schemeClr val="bg1"/>
                </a:solidFill>
                <a:latin typeface="Times New Roman" panose="02020603050405020304" pitchFamily="18" charset="0"/>
                <a:cs typeface="Times New Roman" panose="02020603050405020304" pitchFamily="18" charset="0"/>
              </a:rPr>
              <a:t>, </a:t>
            </a:r>
            <a:r>
              <a:rPr lang="en-IN" b="1" cap="none" dirty="0" err="1">
                <a:solidFill>
                  <a:schemeClr val="bg1"/>
                </a:solidFill>
                <a:latin typeface="Times New Roman" panose="02020603050405020304" pitchFamily="18" charset="0"/>
                <a:cs typeface="Times New Roman" panose="02020603050405020304" pitchFamily="18" charset="0"/>
              </a:rPr>
              <a:t>Krodha</a:t>
            </a:r>
            <a:r>
              <a:rPr lang="en-IN" b="1" cap="none" dirty="0">
                <a:solidFill>
                  <a:schemeClr val="bg1"/>
                </a:solidFill>
                <a:latin typeface="Times New Roman" panose="02020603050405020304" pitchFamily="18" charset="0"/>
                <a:cs typeface="Times New Roman" panose="02020603050405020304" pitchFamily="18" charset="0"/>
              </a:rPr>
              <a:t>, etc.</a:t>
            </a:r>
          </a:p>
          <a:p>
            <a:pPr marL="0" indent="0" algn="just">
              <a:buNone/>
            </a:pPr>
            <a:r>
              <a:rPr lang="en-IN" b="1" dirty="0">
                <a:solidFill>
                  <a:schemeClr val="bg1"/>
                </a:solidFill>
                <a:latin typeface="Times New Roman" panose="02020603050405020304" pitchFamily="18" charset="0"/>
                <a:cs typeface="Times New Roman" panose="02020603050405020304" pitchFamily="18" charset="0"/>
              </a:rPr>
              <a:t>												(Rasa Kamdhenu)</a:t>
            </a:r>
          </a:p>
        </p:txBody>
      </p:sp>
      <p:sp>
        <p:nvSpPr>
          <p:cNvPr id="4" name="Footer Placeholder 3">
            <a:extLst>
              <a:ext uri="{FF2B5EF4-FFF2-40B4-BE49-F238E27FC236}">
                <a16:creationId xmlns:a16="http://schemas.microsoft.com/office/drawing/2014/main" id="{825CFEC1-9A83-4BDE-9D64-978F02B63541}"/>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53C3EF5D-B9D9-4F88-BBC5-A570B97FE5E3}"/>
              </a:ext>
            </a:extLst>
          </p:cNvPr>
          <p:cNvSpPr>
            <a:spLocks noGrp="1"/>
          </p:cNvSpPr>
          <p:nvPr>
            <p:ph type="sldNum" sz="quarter" idx="12"/>
          </p:nvPr>
        </p:nvSpPr>
        <p:spPr/>
        <p:txBody>
          <a:bodyPr/>
          <a:lstStyle/>
          <a:p>
            <a:fld id="{A570DE72-5664-454A-8646-44002B425E13}" type="slidenum">
              <a:rPr lang="en-IN" smtClean="0"/>
              <a:t>46</a:t>
            </a:fld>
            <a:endParaRPr lang="en-IN"/>
          </a:p>
        </p:txBody>
      </p:sp>
    </p:spTree>
    <p:extLst>
      <p:ext uri="{BB962C8B-B14F-4D97-AF65-F5344CB8AC3E}">
        <p14:creationId xmlns:p14="http://schemas.microsoft.com/office/powerpoint/2010/main" val="29374430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78C58-502F-4042-A127-DADB186F2B4C}"/>
              </a:ext>
            </a:extLst>
          </p:cNvPr>
          <p:cNvSpPr>
            <a:spLocks noGrp="1"/>
          </p:cNvSpPr>
          <p:nvPr>
            <p:ph type="title"/>
          </p:nvPr>
        </p:nvSpPr>
        <p:spPr>
          <a:xfrm>
            <a:off x="147484" y="639098"/>
            <a:ext cx="5132439" cy="825910"/>
          </a:xfrm>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en-IN" sz="3600" b="1" cap="none" dirty="0">
                <a:latin typeface="Times New Roman" panose="02020603050405020304" pitchFamily="18" charset="0"/>
                <a:cs typeface="Times New Roman" panose="02020603050405020304" pitchFamily="18" charset="0"/>
              </a:rPr>
              <a:t>Advantages of </a:t>
            </a:r>
            <a:r>
              <a:rPr lang="en-IN" sz="3600" b="1" cap="none" dirty="0" err="1">
                <a:latin typeface="Times New Roman" panose="02020603050405020304" pitchFamily="18" charset="0"/>
                <a:cs typeface="Times New Roman" panose="02020603050405020304" pitchFamily="18" charset="0"/>
              </a:rPr>
              <a:t>Pottali</a:t>
            </a:r>
            <a:endParaRPr lang="en-IN" sz="3600" b="1" cap="none" dirty="0"/>
          </a:p>
        </p:txBody>
      </p:sp>
      <p:sp>
        <p:nvSpPr>
          <p:cNvPr id="3" name="Content Placeholder 2">
            <a:extLst>
              <a:ext uri="{FF2B5EF4-FFF2-40B4-BE49-F238E27FC236}">
                <a16:creationId xmlns:a16="http://schemas.microsoft.com/office/drawing/2014/main" id="{75ABA5B4-A9BC-4331-84CC-BAA87807C980}"/>
              </a:ext>
            </a:extLst>
          </p:cNvPr>
          <p:cNvSpPr>
            <a:spLocks noGrp="1"/>
          </p:cNvSpPr>
          <p:nvPr>
            <p:ph idx="1"/>
          </p:nvPr>
        </p:nvSpPr>
        <p:spPr>
          <a:xfrm>
            <a:off x="285135" y="3255248"/>
            <a:ext cx="8573729" cy="3424081"/>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pPr algn="just"/>
            <a:r>
              <a:rPr lang="en-IN" sz="2400" cap="none" dirty="0">
                <a:solidFill>
                  <a:schemeClr val="bg1"/>
                </a:solidFill>
                <a:latin typeface="Times New Roman" panose="02020603050405020304" pitchFamily="18" charset="0"/>
                <a:cs typeface="Times New Roman" panose="02020603050405020304" pitchFamily="18" charset="0"/>
              </a:rPr>
              <a:t>In practice it is observed that </a:t>
            </a:r>
            <a:r>
              <a:rPr lang="en-IN" sz="2400" cap="none" dirty="0" err="1">
                <a:solidFill>
                  <a:schemeClr val="bg1"/>
                </a:solidFill>
                <a:latin typeface="Times New Roman" panose="02020603050405020304" pitchFamily="18" charset="0"/>
                <a:cs typeface="Times New Roman" panose="02020603050405020304" pitchFamily="18" charset="0"/>
              </a:rPr>
              <a:t>Bhasmas</a:t>
            </a:r>
            <a:r>
              <a:rPr lang="en-IN" sz="2400" cap="none" dirty="0">
                <a:solidFill>
                  <a:schemeClr val="bg1"/>
                </a:solidFill>
                <a:latin typeface="Times New Roman" panose="02020603050405020304" pitchFamily="18" charset="0"/>
                <a:cs typeface="Times New Roman" panose="02020603050405020304" pitchFamily="18" charset="0"/>
              </a:rPr>
              <a:t> tend to </a:t>
            </a:r>
            <a:r>
              <a:rPr lang="en-IN" sz="2400" b="1" cap="none" dirty="0">
                <a:solidFill>
                  <a:schemeClr val="bg1"/>
                </a:solidFill>
                <a:latin typeface="Times New Roman" panose="02020603050405020304" pitchFamily="18" charset="0"/>
                <a:cs typeface="Times New Roman" panose="02020603050405020304" pitchFamily="18" charset="0"/>
              </a:rPr>
              <a:t>degrade</a:t>
            </a:r>
            <a:r>
              <a:rPr lang="en-IN" sz="2400" cap="none" dirty="0">
                <a:solidFill>
                  <a:schemeClr val="bg1"/>
                </a:solidFill>
                <a:latin typeface="Times New Roman" panose="02020603050405020304" pitchFamily="18" charset="0"/>
                <a:cs typeface="Times New Roman" panose="02020603050405020304" pitchFamily="18" charset="0"/>
              </a:rPr>
              <a:t> &amp; become </a:t>
            </a:r>
            <a:r>
              <a:rPr lang="en-IN" sz="2400" b="1" cap="none" dirty="0">
                <a:solidFill>
                  <a:schemeClr val="bg1"/>
                </a:solidFill>
                <a:latin typeface="Times New Roman" panose="02020603050405020304" pitchFamily="18" charset="0"/>
                <a:cs typeface="Times New Roman" panose="02020603050405020304" pitchFamily="18" charset="0"/>
              </a:rPr>
              <a:t>toxic</a:t>
            </a:r>
            <a:r>
              <a:rPr lang="en-IN" sz="2400" cap="none" dirty="0">
                <a:solidFill>
                  <a:schemeClr val="bg1"/>
                </a:solidFill>
                <a:latin typeface="Times New Roman" panose="02020603050405020304" pitchFamily="18" charset="0"/>
                <a:cs typeface="Times New Roman" panose="02020603050405020304" pitchFamily="18" charset="0"/>
              </a:rPr>
              <a:t> if not preserved properly.</a:t>
            </a:r>
          </a:p>
          <a:p>
            <a:pPr algn="just"/>
            <a:r>
              <a:rPr lang="en-IN" sz="2400" cap="none" dirty="0" err="1">
                <a:solidFill>
                  <a:schemeClr val="bg1"/>
                </a:solidFill>
                <a:latin typeface="Times New Roman" panose="02020603050405020304" pitchFamily="18" charset="0"/>
                <a:cs typeface="Times New Roman" panose="02020603050405020304" pitchFamily="18" charset="0"/>
              </a:rPr>
              <a:t>Pottali</a:t>
            </a:r>
            <a:r>
              <a:rPr lang="en-IN" sz="2400" cap="none" dirty="0">
                <a:solidFill>
                  <a:schemeClr val="bg1"/>
                </a:solidFill>
                <a:latin typeface="Times New Roman" panose="02020603050405020304" pitchFamily="18" charset="0"/>
                <a:cs typeface="Times New Roman" panose="02020603050405020304" pitchFamily="18" charset="0"/>
              </a:rPr>
              <a:t> contains </a:t>
            </a:r>
            <a:r>
              <a:rPr lang="en-IN" sz="2400" b="1" cap="none" dirty="0">
                <a:solidFill>
                  <a:schemeClr val="bg1"/>
                </a:solidFill>
                <a:latin typeface="Times New Roman" panose="02020603050405020304" pitchFamily="18" charset="0"/>
                <a:cs typeface="Times New Roman" panose="02020603050405020304" pitchFamily="18" charset="0"/>
              </a:rPr>
              <a:t>ability to preserve the therapeutic efficacy of </a:t>
            </a:r>
            <a:r>
              <a:rPr lang="en-IN" sz="2400" b="1" cap="none" dirty="0" err="1">
                <a:solidFill>
                  <a:schemeClr val="bg1"/>
                </a:solidFill>
                <a:latin typeface="Times New Roman" panose="02020603050405020304" pitchFamily="18" charset="0"/>
                <a:cs typeface="Times New Roman" panose="02020603050405020304" pitchFamily="18" charset="0"/>
              </a:rPr>
              <a:t>bhasmas</a:t>
            </a:r>
            <a:r>
              <a:rPr lang="en-IN" sz="2400" cap="none" dirty="0">
                <a:solidFill>
                  <a:schemeClr val="bg1"/>
                </a:solidFill>
                <a:latin typeface="Times New Roman" panose="02020603050405020304" pitchFamily="18" charset="0"/>
                <a:cs typeface="Times New Roman" panose="02020603050405020304" pitchFamily="18" charset="0"/>
              </a:rPr>
              <a:t> for a long time, </a:t>
            </a:r>
            <a:r>
              <a:rPr lang="en-IN" sz="2400" b="1" cap="none" dirty="0">
                <a:solidFill>
                  <a:schemeClr val="bg1"/>
                </a:solidFill>
                <a:latin typeface="Times New Roman" panose="02020603050405020304" pitchFamily="18" charset="0"/>
                <a:cs typeface="Times New Roman" panose="02020603050405020304" pitchFamily="18" charset="0"/>
              </a:rPr>
              <a:t>with out compromising its basic quality parameters</a:t>
            </a:r>
            <a:r>
              <a:rPr lang="en-IN" sz="2400" cap="none" dirty="0">
                <a:solidFill>
                  <a:schemeClr val="bg1"/>
                </a:solidFill>
                <a:latin typeface="Times New Roman" panose="02020603050405020304" pitchFamily="18" charset="0"/>
                <a:cs typeface="Times New Roman" panose="02020603050405020304" pitchFamily="18" charset="0"/>
              </a:rPr>
              <a:t>.</a:t>
            </a:r>
          </a:p>
          <a:p>
            <a:pPr algn="just"/>
            <a:r>
              <a:rPr lang="en-IN" sz="2400" cap="none" dirty="0" err="1">
                <a:solidFill>
                  <a:schemeClr val="bg1"/>
                </a:solidFill>
                <a:latin typeface="Times New Roman" panose="02020603050405020304" pitchFamily="18" charset="0"/>
                <a:cs typeface="Times New Roman" panose="02020603050405020304" pitchFamily="18" charset="0"/>
              </a:rPr>
              <a:t>Pottali</a:t>
            </a:r>
            <a:r>
              <a:rPr lang="en-IN" sz="2400" cap="none" dirty="0">
                <a:solidFill>
                  <a:schemeClr val="bg1"/>
                </a:solidFill>
                <a:latin typeface="Times New Roman" panose="02020603050405020304" pitchFamily="18" charset="0"/>
                <a:cs typeface="Times New Roman" panose="02020603050405020304" pitchFamily="18" charset="0"/>
              </a:rPr>
              <a:t> </a:t>
            </a:r>
            <a:r>
              <a:rPr lang="en-IN" sz="2400" cap="none" dirty="0" err="1">
                <a:solidFill>
                  <a:schemeClr val="bg1"/>
                </a:solidFill>
                <a:latin typeface="Times New Roman" panose="02020603050405020304" pitchFamily="18" charset="0"/>
                <a:cs typeface="Times New Roman" panose="02020603050405020304" pitchFamily="18" charset="0"/>
              </a:rPr>
              <a:t>kalpana</a:t>
            </a:r>
            <a:r>
              <a:rPr lang="en-IN" sz="2400" cap="none" dirty="0">
                <a:solidFill>
                  <a:schemeClr val="bg1"/>
                </a:solidFill>
                <a:latin typeface="Times New Roman" panose="02020603050405020304" pitchFamily="18" charset="0"/>
                <a:cs typeface="Times New Roman" panose="02020603050405020304" pitchFamily="18" charset="0"/>
              </a:rPr>
              <a:t> should be looked at as </a:t>
            </a:r>
            <a:r>
              <a:rPr lang="en-IN" sz="2400" b="1" cap="none" dirty="0">
                <a:solidFill>
                  <a:schemeClr val="bg1"/>
                </a:solidFill>
                <a:latin typeface="Times New Roman" panose="02020603050405020304" pitchFamily="18" charset="0"/>
                <a:cs typeface="Times New Roman" panose="02020603050405020304" pitchFamily="18" charset="0"/>
              </a:rPr>
              <a:t>advanced </a:t>
            </a:r>
            <a:r>
              <a:rPr lang="en-IN" sz="2400" b="1" cap="none" dirty="0" err="1">
                <a:solidFill>
                  <a:schemeClr val="bg1"/>
                </a:solidFill>
                <a:latin typeface="Times New Roman" panose="02020603050405020304" pitchFamily="18" charset="0"/>
                <a:cs typeface="Times New Roman" panose="02020603050405020304" pitchFamily="18" charset="0"/>
              </a:rPr>
              <a:t>rasashastra</a:t>
            </a:r>
            <a:r>
              <a:rPr lang="en-IN" sz="2400" b="1" cap="none" dirty="0">
                <a:solidFill>
                  <a:schemeClr val="bg1"/>
                </a:solidFill>
                <a:latin typeface="Times New Roman" panose="02020603050405020304" pitchFamily="18" charset="0"/>
                <a:cs typeface="Times New Roman" panose="02020603050405020304" pitchFamily="18" charset="0"/>
              </a:rPr>
              <a:t> (pharmaceutical ) technique</a:t>
            </a:r>
            <a:r>
              <a:rPr lang="en-IN" sz="2400" cap="none" dirty="0">
                <a:solidFill>
                  <a:schemeClr val="bg1"/>
                </a:solidFill>
                <a:latin typeface="Times New Roman" panose="02020603050405020304" pitchFamily="18" charset="0"/>
                <a:cs typeface="Times New Roman" panose="02020603050405020304" pitchFamily="18" charset="0"/>
              </a:rPr>
              <a:t> to </a:t>
            </a:r>
            <a:r>
              <a:rPr lang="en-IN" sz="2400" b="1" cap="none" dirty="0">
                <a:solidFill>
                  <a:schemeClr val="bg1"/>
                </a:solidFill>
                <a:latin typeface="Times New Roman" panose="02020603050405020304" pitchFamily="18" charset="0"/>
                <a:cs typeface="Times New Roman" panose="02020603050405020304" pitchFamily="18" charset="0"/>
              </a:rPr>
              <a:t>increase the shelf life</a:t>
            </a:r>
            <a:r>
              <a:rPr lang="en-IN" sz="2400" cap="none" dirty="0">
                <a:solidFill>
                  <a:schemeClr val="bg1"/>
                </a:solidFill>
                <a:latin typeface="Times New Roman" panose="02020603050405020304" pitchFamily="18" charset="0"/>
                <a:cs typeface="Times New Roman" panose="02020603050405020304" pitchFamily="18" charset="0"/>
              </a:rPr>
              <a:t>, </a:t>
            </a:r>
            <a:r>
              <a:rPr lang="en-IN" sz="2400" b="1" cap="none" dirty="0">
                <a:solidFill>
                  <a:schemeClr val="bg1"/>
                </a:solidFill>
                <a:latin typeface="Times New Roman" panose="02020603050405020304" pitchFamily="18" charset="0"/>
                <a:cs typeface="Times New Roman" panose="02020603050405020304" pitchFamily="18" charset="0"/>
              </a:rPr>
              <a:t>therapeutic effects </a:t>
            </a:r>
            <a:r>
              <a:rPr lang="en-IN" sz="2400" cap="none" dirty="0">
                <a:solidFill>
                  <a:schemeClr val="bg1"/>
                </a:solidFill>
                <a:latin typeface="Times New Roman" panose="02020603050405020304" pitchFamily="18" charset="0"/>
                <a:cs typeface="Times New Roman" panose="02020603050405020304" pitchFamily="18" charset="0"/>
              </a:rPr>
              <a:t>and </a:t>
            </a:r>
            <a:r>
              <a:rPr lang="en-IN" sz="2400" b="1" cap="none" dirty="0">
                <a:solidFill>
                  <a:schemeClr val="bg1"/>
                </a:solidFill>
                <a:latin typeface="Times New Roman" panose="02020603050405020304" pitchFamily="18" charset="0"/>
                <a:cs typeface="Times New Roman" panose="02020603050405020304" pitchFamily="18" charset="0"/>
              </a:rPr>
              <a:t>low dose requirement</a:t>
            </a:r>
            <a:r>
              <a:rPr lang="en-IN" sz="2400" cap="none" dirty="0">
                <a:solidFill>
                  <a:schemeClr val="bg1"/>
                </a:solidFill>
                <a:latin typeface="Times New Roman" panose="02020603050405020304" pitchFamily="18" charset="0"/>
                <a:cs typeface="Times New Roman" panose="02020603050405020304" pitchFamily="18" charset="0"/>
              </a:rPr>
              <a:t>.</a:t>
            </a:r>
          </a:p>
        </p:txBody>
      </p:sp>
      <p:sp>
        <p:nvSpPr>
          <p:cNvPr id="4" name="Footer Placeholder 3">
            <a:extLst>
              <a:ext uri="{FF2B5EF4-FFF2-40B4-BE49-F238E27FC236}">
                <a16:creationId xmlns:a16="http://schemas.microsoft.com/office/drawing/2014/main" id="{6FA8E770-5C7D-4E2D-A7AF-B1874E67A627}"/>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C25C5DF3-3BA7-4B7B-98DD-F36D458E2645}"/>
              </a:ext>
            </a:extLst>
          </p:cNvPr>
          <p:cNvSpPr>
            <a:spLocks noGrp="1"/>
          </p:cNvSpPr>
          <p:nvPr>
            <p:ph type="sldNum" sz="quarter" idx="12"/>
          </p:nvPr>
        </p:nvSpPr>
        <p:spPr/>
        <p:txBody>
          <a:bodyPr/>
          <a:lstStyle/>
          <a:p>
            <a:fld id="{A570DE72-5664-454A-8646-44002B425E13}" type="slidenum">
              <a:rPr lang="en-IN" smtClean="0"/>
              <a:t>47</a:t>
            </a:fld>
            <a:endParaRPr lang="en-IN"/>
          </a:p>
        </p:txBody>
      </p:sp>
      <p:pic>
        <p:nvPicPr>
          <p:cNvPr id="7" name="Picture 6">
            <a:extLst>
              <a:ext uri="{FF2B5EF4-FFF2-40B4-BE49-F238E27FC236}">
                <a16:creationId xmlns:a16="http://schemas.microsoft.com/office/drawing/2014/main" id="{99168630-F65D-4C63-80BA-D18EB78A449E}"/>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299456" y="1333734"/>
            <a:ext cx="2466975" cy="1847850"/>
          </a:xfrm>
          <a:prstGeom prst="rect">
            <a:avLst/>
          </a:prstGeom>
          <a:ln>
            <a:noFill/>
          </a:ln>
          <a:effectLst>
            <a:softEdge rad="112500"/>
          </a:effectLst>
        </p:spPr>
      </p:pic>
    </p:spTree>
    <p:extLst>
      <p:ext uri="{BB962C8B-B14F-4D97-AF65-F5344CB8AC3E}">
        <p14:creationId xmlns:p14="http://schemas.microsoft.com/office/powerpoint/2010/main" val="36358968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0B82B-6FF3-4153-AA6E-ADE23433ACE9}"/>
              </a:ext>
            </a:extLst>
          </p:cNvPr>
          <p:cNvSpPr>
            <a:spLocks noGrp="1"/>
          </p:cNvSpPr>
          <p:nvPr>
            <p:ph type="title"/>
          </p:nvPr>
        </p:nvSpPr>
        <p:spPr>
          <a:xfrm>
            <a:off x="501517" y="1063423"/>
            <a:ext cx="3814917" cy="658761"/>
          </a:xfrm>
        </p:spPr>
        <p:style>
          <a:lnRef idx="2">
            <a:schemeClr val="accent2">
              <a:shade val="50000"/>
            </a:schemeClr>
          </a:lnRef>
          <a:fillRef idx="1">
            <a:schemeClr val="accent2"/>
          </a:fillRef>
          <a:effectRef idx="0">
            <a:schemeClr val="accent2"/>
          </a:effectRef>
          <a:fontRef idx="minor">
            <a:schemeClr val="lt1"/>
          </a:fontRef>
        </p:style>
        <p:txBody>
          <a:bodyPr>
            <a:noAutofit/>
          </a:bodyPr>
          <a:lstStyle/>
          <a:p>
            <a:pPr algn="ctr"/>
            <a:r>
              <a:rPr lang="en-IN" sz="3600" b="1" dirty="0">
                <a:latin typeface="Times New Roman" panose="02020603050405020304" pitchFamily="18" charset="0"/>
                <a:cs typeface="Times New Roman" panose="02020603050405020304" pitchFamily="18" charset="0"/>
              </a:rPr>
              <a:t>SIGNIFICANCE</a:t>
            </a:r>
          </a:p>
        </p:txBody>
      </p:sp>
      <p:sp>
        <p:nvSpPr>
          <p:cNvPr id="3" name="Content Placeholder 2">
            <a:extLst>
              <a:ext uri="{FF2B5EF4-FFF2-40B4-BE49-F238E27FC236}">
                <a16:creationId xmlns:a16="http://schemas.microsoft.com/office/drawing/2014/main" id="{85A44070-C9E7-4E9E-8FBA-FF748AD1F7EE}"/>
              </a:ext>
            </a:extLst>
          </p:cNvPr>
          <p:cNvSpPr>
            <a:spLocks noGrp="1"/>
          </p:cNvSpPr>
          <p:nvPr>
            <p:ph idx="1"/>
          </p:nvPr>
        </p:nvSpPr>
        <p:spPr>
          <a:xfrm>
            <a:off x="866437" y="2542946"/>
            <a:ext cx="6899994" cy="4019317"/>
          </a:xfrm>
        </p:spPr>
        <p:style>
          <a:lnRef idx="2">
            <a:schemeClr val="accent3">
              <a:shade val="50000"/>
            </a:schemeClr>
          </a:lnRef>
          <a:fillRef idx="1">
            <a:schemeClr val="accent3"/>
          </a:fillRef>
          <a:effectRef idx="0">
            <a:schemeClr val="accent3"/>
          </a:effectRef>
          <a:fontRef idx="minor">
            <a:schemeClr val="lt1"/>
          </a:fontRef>
        </p:style>
        <p:txBody>
          <a:bodyPr>
            <a:normAutofit lnSpcReduction="10000"/>
          </a:bodyPr>
          <a:lstStyle/>
          <a:p>
            <a:r>
              <a:rPr lang="en-IN" b="1" cap="none" dirty="0">
                <a:solidFill>
                  <a:schemeClr val="bg1"/>
                </a:solidFill>
                <a:latin typeface="Times New Roman" panose="02020603050405020304" pitchFamily="18" charset="0"/>
                <a:cs typeface="Times New Roman" panose="02020603050405020304" pitchFamily="18" charset="0"/>
              </a:rPr>
              <a:t>Compactness</a:t>
            </a:r>
          </a:p>
          <a:p>
            <a:r>
              <a:rPr lang="en-IN" b="1" cap="none" dirty="0">
                <a:solidFill>
                  <a:schemeClr val="bg1"/>
                </a:solidFill>
                <a:latin typeface="Times New Roman" panose="02020603050405020304" pitchFamily="18" charset="0"/>
                <a:cs typeface="Times New Roman" panose="02020603050405020304" pitchFamily="18" charset="0"/>
              </a:rPr>
              <a:t>Portability </a:t>
            </a:r>
          </a:p>
          <a:p>
            <a:r>
              <a:rPr lang="en-IN" b="1" cap="none" dirty="0">
                <a:solidFill>
                  <a:schemeClr val="bg1"/>
                </a:solidFill>
                <a:latin typeface="Times New Roman" panose="02020603050405020304" pitchFamily="18" charset="0"/>
                <a:cs typeface="Times New Roman" panose="02020603050405020304" pitchFamily="18" charset="0"/>
              </a:rPr>
              <a:t>Palatability</a:t>
            </a:r>
          </a:p>
          <a:p>
            <a:r>
              <a:rPr lang="en-IN" b="1" cap="none" dirty="0">
                <a:solidFill>
                  <a:schemeClr val="bg1"/>
                </a:solidFill>
                <a:latin typeface="Times New Roman" panose="02020603050405020304" pitchFamily="18" charset="0"/>
                <a:cs typeface="Times New Roman" panose="02020603050405020304" pitchFamily="18" charset="0"/>
              </a:rPr>
              <a:t>Easy to dispense </a:t>
            </a:r>
          </a:p>
          <a:p>
            <a:r>
              <a:rPr lang="en-US" b="1" cap="none" dirty="0">
                <a:solidFill>
                  <a:schemeClr val="bg1"/>
                </a:solidFill>
                <a:latin typeface="Times New Roman" panose="02020603050405020304" pitchFamily="18" charset="0"/>
                <a:cs typeface="Times New Roman" panose="02020603050405020304" pitchFamily="18" charset="0"/>
              </a:rPr>
              <a:t>Minimum</a:t>
            </a:r>
            <a:r>
              <a:rPr lang="en-IN" b="1" cap="none" dirty="0">
                <a:solidFill>
                  <a:schemeClr val="bg1"/>
                </a:solidFill>
                <a:latin typeface="Times New Roman" panose="02020603050405020304" pitchFamily="18" charset="0"/>
                <a:cs typeface="Times New Roman" panose="02020603050405020304" pitchFamily="18" charset="0"/>
              </a:rPr>
              <a:t> dosing amount </a:t>
            </a:r>
          </a:p>
          <a:p>
            <a:r>
              <a:rPr lang="en-IN" b="1" cap="none" dirty="0">
                <a:solidFill>
                  <a:schemeClr val="bg1"/>
                </a:solidFill>
                <a:latin typeface="Times New Roman" panose="02020603050405020304" pitchFamily="18" charset="0"/>
                <a:cs typeface="Times New Roman" panose="02020603050405020304" pitchFamily="18" charset="0"/>
              </a:rPr>
              <a:t>Longer shelf-life </a:t>
            </a:r>
          </a:p>
          <a:p>
            <a:r>
              <a:rPr lang="en-IN" b="1" cap="none" dirty="0">
                <a:solidFill>
                  <a:schemeClr val="bg1"/>
                </a:solidFill>
                <a:latin typeface="Times New Roman" panose="02020603050405020304" pitchFamily="18" charset="0"/>
                <a:cs typeface="Times New Roman" panose="02020603050405020304" pitchFamily="18" charset="0"/>
              </a:rPr>
              <a:t>Quicker therapeutic effect  </a:t>
            </a:r>
          </a:p>
          <a:p>
            <a:r>
              <a:rPr lang="en-IN" b="1" cap="none" dirty="0">
                <a:solidFill>
                  <a:schemeClr val="bg1"/>
                </a:solidFill>
                <a:latin typeface="Times New Roman" panose="02020603050405020304" pitchFamily="18" charset="0"/>
                <a:cs typeface="Times New Roman" panose="02020603050405020304" pitchFamily="18" charset="0"/>
              </a:rPr>
              <a:t>Easy administration to all categories of patients from </a:t>
            </a:r>
            <a:r>
              <a:rPr lang="en-IN" b="1" i="1" cap="none" dirty="0">
                <a:solidFill>
                  <a:schemeClr val="bg1"/>
                </a:solidFill>
                <a:latin typeface="Times New Roman" panose="02020603050405020304" pitchFamily="18" charset="0"/>
                <a:cs typeface="Times New Roman" panose="02020603050405020304" pitchFamily="18" charset="0"/>
              </a:rPr>
              <a:t>paediatrics to geriatrics </a:t>
            </a:r>
            <a:r>
              <a:rPr lang="en-IN" b="1" cap="none" dirty="0">
                <a:solidFill>
                  <a:schemeClr val="bg1"/>
                </a:solidFill>
                <a:latin typeface="Times New Roman" panose="02020603050405020304" pitchFamily="18" charset="0"/>
                <a:cs typeface="Times New Roman" panose="02020603050405020304" pitchFamily="18" charset="0"/>
              </a:rPr>
              <a:t>and also in patients with terminal illness. </a:t>
            </a:r>
          </a:p>
        </p:txBody>
      </p:sp>
      <p:sp>
        <p:nvSpPr>
          <p:cNvPr id="4" name="Footer Placeholder 3">
            <a:extLst>
              <a:ext uri="{FF2B5EF4-FFF2-40B4-BE49-F238E27FC236}">
                <a16:creationId xmlns:a16="http://schemas.microsoft.com/office/drawing/2014/main" id="{9108FA23-C33E-4202-9D5B-D13A2CA5AF6B}"/>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EC9655FD-DEA5-4AAE-876F-052D669C3102}"/>
              </a:ext>
            </a:extLst>
          </p:cNvPr>
          <p:cNvSpPr>
            <a:spLocks noGrp="1"/>
          </p:cNvSpPr>
          <p:nvPr>
            <p:ph type="sldNum" sz="quarter" idx="12"/>
          </p:nvPr>
        </p:nvSpPr>
        <p:spPr/>
        <p:txBody>
          <a:bodyPr/>
          <a:lstStyle/>
          <a:p>
            <a:fld id="{A570DE72-5664-454A-8646-44002B425E13}" type="slidenum">
              <a:rPr lang="en-IN" smtClean="0"/>
              <a:t>48</a:t>
            </a:fld>
            <a:endParaRPr lang="en-IN"/>
          </a:p>
        </p:txBody>
      </p:sp>
      <p:pic>
        <p:nvPicPr>
          <p:cNvPr id="7" name="Picture 6">
            <a:extLst>
              <a:ext uri="{FF2B5EF4-FFF2-40B4-BE49-F238E27FC236}">
                <a16:creationId xmlns:a16="http://schemas.microsoft.com/office/drawing/2014/main" id="{AB07F8A5-76B4-4F7C-9347-9F873DF4B975}"/>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4190079" y="2798660"/>
            <a:ext cx="3143250" cy="1763508"/>
          </a:xfrm>
          <a:prstGeom prst="rect">
            <a:avLst/>
          </a:prstGeom>
          <a:ln>
            <a:noFill/>
          </a:ln>
          <a:effectLst>
            <a:softEdge rad="112500"/>
          </a:effectLst>
        </p:spPr>
      </p:pic>
    </p:spTree>
    <p:extLst>
      <p:ext uri="{BB962C8B-B14F-4D97-AF65-F5344CB8AC3E}">
        <p14:creationId xmlns:p14="http://schemas.microsoft.com/office/powerpoint/2010/main" val="30814234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0061C-8424-4849-AFA6-324B0D85FB46}"/>
              </a:ext>
            </a:extLst>
          </p:cNvPr>
          <p:cNvSpPr>
            <a:spLocks noGrp="1"/>
          </p:cNvSpPr>
          <p:nvPr>
            <p:ph type="title"/>
          </p:nvPr>
        </p:nvSpPr>
        <p:spPr>
          <a:xfrm>
            <a:off x="137653" y="675970"/>
            <a:ext cx="4434348" cy="797614"/>
          </a:xfrm>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en-IN" sz="3600" b="1" dirty="0" err="1">
                <a:latin typeface="Times New Roman" panose="02020603050405020304" pitchFamily="18" charset="0"/>
                <a:cs typeface="Times New Roman" panose="02020603050405020304" pitchFamily="18" charset="0"/>
              </a:rPr>
              <a:t>Negetive</a:t>
            </a:r>
            <a:r>
              <a:rPr lang="en-IN" sz="3600" b="1" dirty="0">
                <a:latin typeface="Times New Roman" panose="02020603050405020304" pitchFamily="18" charset="0"/>
                <a:cs typeface="Times New Roman" panose="02020603050405020304" pitchFamily="18" charset="0"/>
              </a:rPr>
              <a:t> aspects </a:t>
            </a:r>
          </a:p>
        </p:txBody>
      </p:sp>
      <p:sp>
        <p:nvSpPr>
          <p:cNvPr id="3" name="Content Placeholder 2">
            <a:extLst>
              <a:ext uri="{FF2B5EF4-FFF2-40B4-BE49-F238E27FC236}">
                <a16:creationId xmlns:a16="http://schemas.microsoft.com/office/drawing/2014/main" id="{AE688E31-757B-4A88-BD39-130619521100}"/>
              </a:ext>
            </a:extLst>
          </p:cNvPr>
          <p:cNvSpPr>
            <a:spLocks noGrp="1"/>
          </p:cNvSpPr>
          <p:nvPr>
            <p:ph idx="1"/>
          </p:nvPr>
        </p:nvSpPr>
        <p:spPr>
          <a:xfrm>
            <a:off x="1049495" y="4038598"/>
            <a:ext cx="6716936" cy="2143432"/>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pPr lvl="1"/>
            <a:r>
              <a:rPr lang="en-IN" sz="2200" cap="none" dirty="0">
                <a:solidFill>
                  <a:schemeClr val="bg1"/>
                </a:solidFill>
                <a:latin typeface="Times New Roman" panose="02020603050405020304" pitchFamily="18" charset="0"/>
                <a:cs typeface="Times New Roman" panose="02020603050405020304" pitchFamily="18" charset="0"/>
              </a:rPr>
              <a:t>Scarcity of classical reference or research data. </a:t>
            </a:r>
          </a:p>
          <a:p>
            <a:pPr lvl="1"/>
            <a:r>
              <a:rPr lang="en-IN" sz="2200" cap="none" dirty="0">
                <a:solidFill>
                  <a:schemeClr val="bg1"/>
                </a:solidFill>
                <a:latin typeface="Times New Roman" panose="02020603050405020304" pitchFamily="18" charset="0"/>
                <a:cs typeface="Times New Roman" panose="02020603050405020304" pitchFamily="18" charset="0"/>
              </a:rPr>
              <a:t>Occult preparation method </a:t>
            </a:r>
          </a:p>
          <a:p>
            <a:pPr lvl="1"/>
            <a:r>
              <a:rPr lang="en-IN" sz="2200" cap="none" dirty="0">
                <a:solidFill>
                  <a:schemeClr val="bg1"/>
                </a:solidFill>
                <a:latin typeface="Times New Roman" panose="02020603050405020304" pitchFamily="18" charset="0"/>
                <a:cs typeface="Times New Roman" panose="02020603050405020304" pitchFamily="18" charset="0"/>
              </a:rPr>
              <a:t>Administration method is also not revealed. </a:t>
            </a:r>
          </a:p>
          <a:p>
            <a:pPr lvl="1"/>
            <a:r>
              <a:rPr lang="en-IN" sz="2200" cap="none" dirty="0">
                <a:solidFill>
                  <a:schemeClr val="bg1"/>
                </a:solidFill>
                <a:latin typeface="Times New Roman" panose="02020603050405020304" pitchFamily="18" charset="0"/>
                <a:cs typeface="Times New Roman" panose="02020603050405020304" pitchFamily="18" charset="0"/>
              </a:rPr>
              <a:t>Market is not demanding hence not using often. </a:t>
            </a:r>
          </a:p>
        </p:txBody>
      </p:sp>
      <p:sp>
        <p:nvSpPr>
          <p:cNvPr id="4" name="Footer Placeholder 3">
            <a:extLst>
              <a:ext uri="{FF2B5EF4-FFF2-40B4-BE49-F238E27FC236}">
                <a16:creationId xmlns:a16="http://schemas.microsoft.com/office/drawing/2014/main" id="{496ED380-35BD-4659-A308-C3888633DB0A}"/>
              </a:ext>
            </a:extLst>
          </p:cNvPr>
          <p:cNvSpPr>
            <a:spLocks noGrp="1"/>
          </p:cNvSpPr>
          <p:nvPr>
            <p:ph type="ftr" sz="quarter" idx="11"/>
          </p:nvPr>
        </p:nvSpPr>
        <p:spPr/>
        <p:txBody>
          <a:bodyPr/>
          <a:lstStyle/>
          <a:p>
            <a:r>
              <a:rPr lang="en-IN"/>
              <a:t>Pottali Kalpana</a:t>
            </a:r>
          </a:p>
        </p:txBody>
      </p:sp>
      <p:sp>
        <p:nvSpPr>
          <p:cNvPr id="5" name="Slide Number Placeholder 4">
            <a:extLst>
              <a:ext uri="{FF2B5EF4-FFF2-40B4-BE49-F238E27FC236}">
                <a16:creationId xmlns:a16="http://schemas.microsoft.com/office/drawing/2014/main" id="{D44C84C1-31F2-43C9-A846-55D76504058E}"/>
              </a:ext>
            </a:extLst>
          </p:cNvPr>
          <p:cNvSpPr>
            <a:spLocks noGrp="1"/>
          </p:cNvSpPr>
          <p:nvPr>
            <p:ph type="sldNum" sz="quarter" idx="12"/>
          </p:nvPr>
        </p:nvSpPr>
        <p:spPr/>
        <p:txBody>
          <a:bodyPr/>
          <a:lstStyle/>
          <a:p>
            <a:fld id="{A570DE72-5664-454A-8646-44002B425E13}" type="slidenum">
              <a:rPr lang="en-IN" smtClean="0"/>
              <a:t>49</a:t>
            </a:fld>
            <a:endParaRPr lang="en-IN"/>
          </a:p>
        </p:txBody>
      </p:sp>
      <p:pic>
        <p:nvPicPr>
          <p:cNvPr id="9" name="Picture 8">
            <a:extLst>
              <a:ext uri="{FF2B5EF4-FFF2-40B4-BE49-F238E27FC236}">
                <a16:creationId xmlns:a16="http://schemas.microsoft.com/office/drawing/2014/main" id="{36F9B130-AEF2-431A-82EA-7915CA79EA48}"/>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452960" y="2296916"/>
            <a:ext cx="3313471" cy="1481187"/>
          </a:xfrm>
          <a:prstGeom prst="rect">
            <a:avLst/>
          </a:prstGeom>
          <a:ln>
            <a:noFill/>
          </a:ln>
          <a:effectLst>
            <a:softEdge rad="112500"/>
          </a:effectLst>
        </p:spPr>
      </p:pic>
    </p:spTree>
    <p:extLst>
      <p:ext uri="{BB962C8B-B14F-4D97-AF65-F5344CB8AC3E}">
        <p14:creationId xmlns:p14="http://schemas.microsoft.com/office/powerpoint/2010/main" val="12790678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E91E78-9D82-4636-9AE6-C0B0962AD969}"/>
              </a:ext>
            </a:extLst>
          </p:cNvPr>
          <p:cNvSpPr/>
          <p:nvPr/>
        </p:nvSpPr>
        <p:spPr>
          <a:xfrm>
            <a:off x="1130709" y="1769807"/>
            <a:ext cx="6164826" cy="3631763"/>
          </a:xfrm>
          <a:prstGeom prst="rect">
            <a:avLst/>
          </a:prstGeom>
          <a:noFill/>
        </p:spPr>
        <p:txBody>
          <a:bodyPr wrap="square" lIns="91440" tIns="45720" rIns="91440" bIns="45720">
            <a:spAutoFit/>
          </a:bodyPr>
          <a:lstStyle/>
          <a:p>
            <a:pPr algn="ctr"/>
            <a:r>
              <a:rPr lang="en-US" sz="11500" b="1" cap="none" spc="0" dirty="0">
                <a:ln w="9525">
                  <a:solidFill>
                    <a:schemeClr val="bg1"/>
                  </a:solidFill>
                  <a:prstDash val="solid"/>
                </a:ln>
                <a:solidFill>
                  <a:schemeClr val="accent1"/>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THANK</a:t>
            </a:r>
          </a:p>
          <a:p>
            <a:pPr algn="ctr"/>
            <a:r>
              <a:rPr lang="en-US" sz="11500" b="1" dirty="0">
                <a:ln w="9525">
                  <a:solidFill>
                    <a:schemeClr val="bg1"/>
                  </a:solidFill>
                  <a:prstDash val="solid"/>
                </a:ln>
                <a:solidFill>
                  <a:schemeClr val="accent1"/>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YOU</a:t>
            </a:r>
            <a:endParaRPr lang="en-US" sz="11500" b="1" cap="none" spc="0" dirty="0">
              <a:ln w="9525">
                <a:solidFill>
                  <a:schemeClr val="bg1"/>
                </a:solidFill>
                <a:prstDash val="solid"/>
              </a:ln>
              <a:solidFill>
                <a:schemeClr val="accent1"/>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1E78A708-0881-46EC-A7E1-0FC621D0E8FA}"/>
              </a:ext>
            </a:extLst>
          </p:cNvPr>
          <p:cNvSpPr>
            <a:spLocks noGrp="1"/>
          </p:cNvSpPr>
          <p:nvPr>
            <p:ph type="ftr" sz="quarter" idx="11"/>
          </p:nvPr>
        </p:nvSpPr>
        <p:spPr/>
        <p:txBody>
          <a:bodyPr/>
          <a:lstStyle/>
          <a:p>
            <a:r>
              <a:rPr lang="en-IN"/>
              <a:t>Pottali Kalpana</a:t>
            </a:r>
          </a:p>
        </p:txBody>
      </p:sp>
      <p:sp>
        <p:nvSpPr>
          <p:cNvPr id="3" name="Slide Number Placeholder 2">
            <a:extLst>
              <a:ext uri="{FF2B5EF4-FFF2-40B4-BE49-F238E27FC236}">
                <a16:creationId xmlns:a16="http://schemas.microsoft.com/office/drawing/2014/main" id="{13B89812-0282-4DAE-9B15-6D5FD5C5BA93}"/>
              </a:ext>
            </a:extLst>
          </p:cNvPr>
          <p:cNvSpPr>
            <a:spLocks noGrp="1"/>
          </p:cNvSpPr>
          <p:nvPr>
            <p:ph type="sldNum" sz="quarter" idx="12"/>
          </p:nvPr>
        </p:nvSpPr>
        <p:spPr/>
        <p:txBody>
          <a:bodyPr/>
          <a:lstStyle/>
          <a:p>
            <a:fld id="{A570DE72-5664-454A-8646-44002B425E13}" type="slidenum">
              <a:rPr lang="en-IN" smtClean="0"/>
              <a:t>50</a:t>
            </a:fld>
            <a:endParaRPr lang="en-IN"/>
          </a:p>
        </p:txBody>
      </p:sp>
    </p:spTree>
    <p:extLst>
      <p:ext uri="{BB962C8B-B14F-4D97-AF65-F5344CB8AC3E}">
        <p14:creationId xmlns:p14="http://schemas.microsoft.com/office/powerpoint/2010/main" val="35788175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6">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3578682-CFFE-46A1-9569-78182B0A8769}">
  <we:reference id="wa104178141" version="3.10.0.197" store="en-US" storeType="OMEX"/>
  <we:alternateReferences>
    <we:reference id="wa104178141" version="3.10.0.197" store="wa104178141"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Ion</Template>
  <TotalTime>2496</TotalTime>
  <Words>2655</Words>
  <Application>Microsoft Office PowerPoint</Application>
  <PresentationFormat>On-screen Show (4:3)</PresentationFormat>
  <Paragraphs>606</Paragraphs>
  <Slides>50</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50</vt:i4>
      </vt:variant>
    </vt:vector>
  </HeadingPairs>
  <TitlesOfParts>
    <vt:vector size="60" baseType="lpstr">
      <vt:lpstr>Arial</vt:lpstr>
      <vt:lpstr>Calibri</vt:lpstr>
      <vt:lpstr>Century Gothic</vt:lpstr>
      <vt:lpstr>Kokila</vt:lpstr>
      <vt:lpstr>Kruti Dev 010</vt:lpstr>
      <vt:lpstr>Mangal</vt:lpstr>
      <vt:lpstr>Times New Roman</vt:lpstr>
      <vt:lpstr>Wingdings</vt:lpstr>
      <vt:lpstr>Wingdings 3</vt:lpstr>
      <vt:lpstr>Ion</vt:lpstr>
      <vt:lpstr>POTTALI      KALPANA</vt:lpstr>
      <vt:lpstr>CLASSIFICATION OF RASA KALPA</vt:lpstr>
      <vt:lpstr>पोट्टली  </vt:lpstr>
      <vt:lpstr>PowerPoint Presentation</vt:lpstr>
      <vt:lpstr>PowerPoint Presentation</vt:lpstr>
      <vt:lpstr>Necessicity of Pottali Kalpana </vt:lpstr>
      <vt:lpstr>CLASSIFICATION OF POTTALI </vt:lpstr>
      <vt:lpstr>1. BASED ON APPEARANCE</vt:lpstr>
      <vt:lpstr>2.  BASED ON INGREDIENTS</vt:lpstr>
      <vt:lpstr>3.  Based on Agni Samskara</vt:lpstr>
      <vt:lpstr>4.  BASED ON GANDHAKA PAKA</vt:lpstr>
      <vt:lpstr>5. Based on Methods Of Preparation</vt:lpstr>
      <vt:lpstr>Bhavana Method</vt:lpstr>
      <vt:lpstr>Pottali Kalpa Prepared Through Bhavana Method</vt:lpstr>
      <vt:lpstr>Putapaka Method</vt:lpstr>
      <vt:lpstr>POTTALI KALPA PREPARED THROUGH  PUTAPAKA METHOD</vt:lpstr>
      <vt:lpstr>Contd..</vt:lpstr>
      <vt:lpstr>Contd..</vt:lpstr>
      <vt:lpstr>VARATIKA / SANKHA PURANA METHOD </vt:lpstr>
      <vt:lpstr>POTTALI KALPA PREPARED THROUGH VARATIKA / SANKHA PURANA METHOD</vt:lpstr>
      <vt:lpstr>GANDHAKA DRAVA PAKA METHOD </vt:lpstr>
      <vt:lpstr>PROCEDURE</vt:lpstr>
      <vt:lpstr>Poorva Karma </vt:lpstr>
      <vt:lpstr>PRADHANA KARMA</vt:lpstr>
      <vt:lpstr>Shape of  Pottali</vt:lpstr>
      <vt:lpstr>POTTALI  PAAKA</vt:lpstr>
      <vt:lpstr>Contd…</vt:lpstr>
      <vt:lpstr>Quantity of sulphur</vt:lpstr>
      <vt:lpstr>Paka kala</vt:lpstr>
      <vt:lpstr>Pakwa Lakshnas</vt:lpstr>
      <vt:lpstr>PASCHAT KARMA </vt:lpstr>
      <vt:lpstr>EXAMINATION OF FINAL PRODUCT</vt:lpstr>
      <vt:lpstr>WHY GANDHAK AS MEDIA FOR PAKA</vt:lpstr>
      <vt:lpstr>PRECAUTIONS </vt:lpstr>
      <vt:lpstr>POTTALI KALPA PREPARED THROUGH GANDHAKA DRAVA PAKA METHOD</vt:lpstr>
      <vt:lpstr>Contd..</vt:lpstr>
      <vt:lpstr>POTTALI KALPA PREPARED THROUGH OTHER METHODS</vt:lpstr>
      <vt:lpstr>Retorodhana Pottali</vt:lpstr>
      <vt:lpstr>CONCLUSION</vt:lpstr>
      <vt:lpstr>EXCEPTIONS</vt:lpstr>
      <vt:lpstr>COMPARISON</vt:lpstr>
      <vt:lpstr>Dosage</vt:lpstr>
      <vt:lpstr>Method of Administration</vt:lpstr>
      <vt:lpstr>ANUPANA</vt:lpstr>
      <vt:lpstr>INDICATIONS</vt:lpstr>
      <vt:lpstr>PATHYA AND APATHYA </vt:lpstr>
      <vt:lpstr>Advantages of Pottali</vt:lpstr>
      <vt:lpstr>SIGNIFICANCE</vt:lpstr>
      <vt:lpstr>Negetive aspects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aruun shrma</dc:creator>
  <cp:lastModifiedBy>aruun shrma</cp:lastModifiedBy>
  <cp:revision>221</cp:revision>
  <dcterms:created xsi:type="dcterms:W3CDTF">2019-08-01T05:20:53Z</dcterms:created>
  <dcterms:modified xsi:type="dcterms:W3CDTF">2020-02-26T03:21:56Z</dcterms:modified>
</cp:coreProperties>
</file>