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56"/>
  </p:notesMasterIdLst>
  <p:sldIdLst>
    <p:sldId id="256" r:id="rId2"/>
    <p:sldId id="288" r:id="rId3"/>
    <p:sldId id="262" r:id="rId4"/>
    <p:sldId id="257" r:id="rId5"/>
    <p:sldId id="258" r:id="rId6"/>
    <p:sldId id="259" r:id="rId7"/>
    <p:sldId id="292" r:id="rId8"/>
    <p:sldId id="260" r:id="rId9"/>
    <p:sldId id="261" r:id="rId10"/>
    <p:sldId id="294" r:id="rId11"/>
    <p:sldId id="263" r:id="rId12"/>
    <p:sldId id="328" r:id="rId13"/>
    <p:sldId id="317" r:id="rId14"/>
    <p:sldId id="318" r:id="rId15"/>
    <p:sldId id="319" r:id="rId16"/>
    <p:sldId id="320" r:id="rId17"/>
    <p:sldId id="322" r:id="rId18"/>
    <p:sldId id="321" r:id="rId19"/>
    <p:sldId id="323" r:id="rId20"/>
    <p:sldId id="326" r:id="rId21"/>
    <p:sldId id="324" r:id="rId22"/>
    <p:sldId id="309" r:id="rId23"/>
    <p:sldId id="283" r:id="rId24"/>
    <p:sldId id="273" r:id="rId25"/>
    <p:sldId id="300" r:id="rId26"/>
    <p:sldId id="298" r:id="rId27"/>
    <p:sldId id="275" r:id="rId28"/>
    <p:sldId id="299" r:id="rId29"/>
    <p:sldId id="264" r:id="rId30"/>
    <p:sldId id="310" r:id="rId31"/>
    <p:sldId id="266" r:id="rId32"/>
    <p:sldId id="267" r:id="rId33"/>
    <p:sldId id="268" r:id="rId34"/>
    <p:sldId id="316" r:id="rId35"/>
    <p:sldId id="279" r:id="rId36"/>
    <p:sldId id="332" r:id="rId37"/>
    <p:sldId id="287" r:id="rId38"/>
    <p:sldId id="330" r:id="rId39"/>
    <p:sldId id="331" r:id="rId40"/>
    <p:sldId id="334" r:id="rId41"/>
    <p:sldId id="333" r:id="rId42"/>
    <p:sldId id="329" r:id="rId43"/>
    <p:sldId id="280" r:id="rId44"/>
    <p:sldId id="291" r:id="rId45"/>
    <p:sldId id="301" r:id="rId46"/>
    <p:sldId id="311" r:id="rId47"/>
    <p:sldId id="302" r:id="rId48"/>
    <p:sldId id="303" r:id="rId49"/>
    <p:sldId id="304" r:id="rId50"/>
    <p:sldId id="305" r:id="rId51"/>
    <p:sldId id="313" r:id="rId52"/>
    <p:sldId id="314" r:id="rId53"/>
    <p:sldId id="315" r:id="rId54"/>
    <p:sldId id="325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94" autoAdjust="0"/>
    <p:restoredTop sz="94660"/>
  </p:normalViewPr>
  <p:slideViewPr>
    <p:cSldViewPr>
      <p:cViewPr varScale="1">
        <p:scale>
          <a:sx n="86" d="100"/>
          <a:sy n="86" d="100"/>
        </p:scale>
        <p:origin x="1662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4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E7782-0DF8-4DA5-B427-826C691079ED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93390B-88BF-4803-83D3-662B98653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563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03099-4356-493C-98BC-745E062C7509}" type="datetime5">
              <a:rPr lang="en-US" smtClean="0"/>
              <a:t>3-Sep-24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879CD-91FB-44EE-92EC-30F9274D51A8}" type="datetime5">
              <a:rPr lang="en-US" smtClean="0"/>
              <a:t>3-Sep-24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B2B32-EFC1-4748-9967-E779076410FC}" type="datetime5">
              <a:rPr lang="en-US" smtClean="0"/>
              <a:t>3-Sep-24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0AC15-480C-4D2D-BE2A-D847B9427E92}" type="datetime5">
              <a:rPr lang="en-US" smtClean="0"/>
              <a:t>3-Sep-24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F802-0F63-4648-9B51-280C27D1BB42}" type="datetime5">
              <a:rPr lang="en-US" smtClean="0"/>
              <a:t>3-Sep-24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7E494-80D2-4A3A-A375-4103A9C99497}" type="datetime5">
              <a:rPr lang="en-US" smtClean="0"/>
              <a:t>3-Sep-24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12444-2DDB-46AC-B2BB-217CEDA74321}" type="datetime5">
              <a:rPr lang="en-US" smtClean="0"/>
              <a:t>3-Sep-24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0820-BCC9-407C-9F8E-98C1902BA1D9}" type="datetime5">
              <a:rPr lang="en-US" smtClean="0"/>
              <a:t>3-Sep-24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6CEDF-3B75-4D18-8636-33E9D601406B}" type="datetime5">
              <a:rPr lang="en-US" smtClean="0"/>
              <a:t>3-Sep-24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AFE59-57E8-4418-831F-F6B4953AAEDF}" type="datetime5">
              <a:rPr lang="en-US" smtClean="0"/>
              <a:t>3-Sep-24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49C6-0C85-4199-A15A-6B4CD9DE64EA}" type="datetime5">
              <a:rPr lang="en-US" smtClean="0"/>
              <a:t>3-Sep-24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51E4BFC-4041-40A2-B28C-40FBB881F866}" type="datetime5">
              <a:rPr lang="en-US" smtClean="0"/>
              <a:t>3-Sep-24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r>
              <a:rPr lang="en-US"/>
              <a:t>Pharmacodynamics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832FAD3-DC06-427C-A9C9-7855A4EE123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219200"/>
            <a:ext cx="8610600" cy="1143001"/>
          </a:xfrm>
        </p:spPr>
        <p:txBody>
          <a:bodyPr/>
          <a:lstStyle/>
          <a:p>
            <a:r>
              <a:rPr lang="en-US" dirty="0">
                <a:latin typeface="Bahnschrift SemiCondensed" pitchFamily="34" charset="0"/>
              </a:rPr>
              <a:t>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V="1">
            <a:off x="1371600" y="6172200"/>
            <a:ext cx="7162800" cy="457200"/>
          </a:xfrm>
        </p:spPr>
        <p:txBody>
          <a:bodyPr/>
          <a:lstStyle/>
          <a:p>
            <a:r>
              <a:rPr lang="en-US" b="1" dirty="0">
                <a:latin typeface="Comic Sans MS" pitchFamily="66" charset="0"/>
              </a:rPr>
              <a:t>                        </a:t>
            </a:r>
          </a:p>
        </p:txBody>
      </p:sp>
      <p:pic>
        <p:nvPicPr>
          <p:cNvPr id="1027" name="Picture 3" descr="C:\Users\Dell\Desktop\IMG_20181211_2022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20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7200" y="0"/>
            <a:ext cx="86106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b="1" dirty="0">
                <a:solidFill>
                  <a:schemeClr val="accent5">
                    <a:lumMod val="75000"/>
                  </a:schemeClr>
                </a:solidFill>
                <a:latin typeface="Bahnschrift SemiCondensed" pitchFamily="34" charset="0"/>
              </a:rPr>
              <a:t>    </a:t>
            </a:r>
            <a:r>
              <a:rPr lang="en-US" sz="7200" b="1" dirty="0">
                <a:solidFill>
                  <a:srgbClr val="92D050"/>
                </a:solidFill>
                <a:latin typeface="Bahnschrift SemiCondensed" pitchFamily="34" charset="0"/>
              </a:rPr>
              <a:t>pharmacodynamics</a:t>
            </a:r>
            <a:endParaRPr lang="en-US" sz="7200" b="1" dirty="0">
              <a:solidFill>
                <a:srgbClr val="92D05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57800" y="5943600"/>
            <a:ext cx="33872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92D050"/>
                </a:solidFill>
              </a:rPr>
              <a:t>Dr. Arun Sharma</a:t>
            </a:r>
          </a:p>
        </p:txBody>
      </p:sp>
    </p:spTree>
    <p:extLst>
      <p:ext uri="{BB962C8B-B14F-4D97-AF65-F5344CB8AC3E}">
        <p14:creationId xmlns:p14="http://schemas.microsoft.com/office/powerpoint/2010/main" val="2301720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" y="740229"/>
            <a:ext cx="3276600" cy="6096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pharmacokinetics</a:t>
            </a:r>
          </a:p>
        </p:txBody>
      </p:sp>
      <p:sp>
        <p:nvSpPr>
          <p:cNvPr id="3" name="Rectangle 2"/>
          <p:cNvSpPr/>
          <p:nvPr/>
        </p:nvSpPr>
        <p:spPr>
          <a:xfrm>
            <a:off x="5334000" y="711201"/>
            <a:ext cx="3048000" cy="6096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pharmacodynamics</a:t>
            </a:r>
          </a:p>
        </p:txBody>
      </p:sp>
      <p:pic>
        <p:nvPicPr>
          <p:cNvPr id="1026" name="Picture 2" descr="C:\Users\Dell\Desktop\IMG_20181224_1312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1600200"/>
            <a:ext cx="754380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3C846-C4D8-4D19-A669-8055153AD1A2}" type="datetime5">
              <a:rPr lang="en-US" b="1" smtClean="0"/>
              <a:t>3-Sep-24</a:t>
            </a:fld>
            <a:endParaRPr lang="en-US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/>
              <a:t>Pharmacodynamics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b="1" smtClean="0"/>
              <a:t>2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86114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0200" y="152400"/>
            <a:ext cx="640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chemeClr val="accent1">
                    <a:lumMod val="75000"/>
                  </a:schemeClr>
                </a:solidFill>
              </a:rPr>
              <a:t> Pharmacodynamics</a:t>
            </a:r>
          </a:p>
        </p:txBody>
      </p:sp>
      <p:pic>
        <p:nvPicPr>
          <p:cNvPr id="3" name="Picture 3" descr="C:\Users\Dell\Desktop\IMG_20180917_1818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438400"/>
            <a:ext cx="2317956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Dell\Desktop\IMG_20180917_1817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371600"/>
            <a:ext cx="3053862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3657600" y="3356030"/>
            <a:ext cx="1752600" cy="37777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5203D-3D57-4C48-A625-D15BD87317AC}" type="datetime5">
              <a:rPr lang="en-US" smtClean="0"/>
              <a:t>3-Sep-24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51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-128320"/>
            <a:ext cx="5638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                                      </a:t>
            </a: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</a:rPr>
              <a:t>Pharmacodynamics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7398" y="1524000"/>
            <a:ext cx="764177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               </a:t>
            </a:r>
          </a:p>
          <a:p>
            <a:r>
              <a:rPr lang="en-US" dirty="0"/>
              <a:t>                            </a:t>
            </a:r>
            <a:r>
              <a:rPr lang="en-US" sz="3200" i="1" dirty="0" err="1">
                <a:latin typeface="Bell MT" pitchFamily="18" charset="0"/>
              </a:rPr>
              <a:t>Pharmacon</a:t>
            </a:r>
            <a:r>
              <a:rPr lang="en-US" sz="3200" i="1" dirty="0">
                <a:latin typeface="Bell MT" pitchFamily="18" charset="0"/>
              </a:rPr>
              <a:t>  +   </a:t>
            </a:r>
            <a:r>
              <a:rPr lang="en-US" sz="3200" i="1" dirty="0" err="1">
                <a:latin typeface="Bell MT" pitchFamily="18" charset="0"/>
              </a:rPr>
              <a:t>dynamis</a:t>
            </a:r>
            <a:endParaRPr lang="en-US" sz="3200" i="1" dirty="0">
              <a:latin typeface="Bell MT" pitchFamily="18" charset="0"/>
            </a:endParaRPr>
          </a:p>
          <a:p>
            <a:r>
              <a:rPr lang="en-US" sz="3200" i="1" dirty="0">
                <a:latin typeface="Bell MT" pitchFamily="18" charset="0"/>
              </a:rPr>
              <a:t>     </a:t>
            </a:r>
            <a:r>
              <a:rPr lang="en-US" sz="2600" dirty="0" err="1"/>
              <a:t>pharmacon</a:t>
            </a:r>
            <a:r>
              <a:rPr lang="en-US" sz="2600" dirty="0"/>
              <a:t> = drug,    </a:t>
            </a:r>
            <a:r>
              <a:rPr lang="en-US" sz="2600" dirty="0" err="1"/>
              <a:t>dynamis</a:t>
            </a:r>
            <a:r>
              <a:rPr lang="en-US" sz="2600" dirty="0"/>
              <a:t> = power/action</a:t>
            </a:r>
            <a:r>
              <a:rPr lang="en-US" sz="2600" b="1" dirty="0"/>
              <a:t>              </a:t>
            </a:r>
            <a:endParaRPr lang="en-US" sz="26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1113970" y="3276600"/>
            <a:ext cx="73151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latin typeface="Comic Sans MS" pitchFamily="66" charset="0"/>
              </a:rPr>
              <a:t>What the drug does to the body?</a:t>
            </a:r>
          </a:p>
          <a:p>
            <a:r>
              <a:rPr lang="en-US" sz="2800" b="1" dirty="0">
                <a:latin typeface="Comic Sans MS" pitchFamily="66" charset="0"/>
              </a:rPr>
              <a:t>                           </a:t>
            </a:r>
          </a:p>
          <a:p>
            <a:r>
              <a:rPr lang="en-US" sz="2800" b="1" dirty="0">
                <a:solidFill>
                  <a:srgbClr val="FF0000"/>
                </a:solidFill>
                <a:latin typeface="Comic Sans MS" pitchFamily="66" charset="0"/>
              </a:rPr>
              <a:t>                Ayurveda</a:t>
            </a:r>
          </a:p>
          <a:p>
            <a:endParaRPr lang="en-US" sz="2800" b="1" dirty="0">
              <a:solidFill>
                <a:srgbClr val="FF0000"/>
              </a:solidFill>
              <a:latin typeface="Comic Sans MS" pitchFamily="66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latin typeface="Comic Sans MS" pitchFamily="66" charset="0"/>
              </a:rPr>
              <a:t>refers to Rasa, </a:t>
            </a:r>
            <a:r>
              <a:rPr lang="en-US" sz="2800" b="1" dirty="0" err="1">
                <a:latin typeface="Comic Sans MS" pitchFamily="66" charset="0"/>
              </a:rPr>
              <a:t>guna</a:t>
            </a:r>
            <a:r>
              <a:rPr lang="en-US" sz="2800" b="1" dirty="0">
                <a:latin typeface="Comic Sans MS" pitchFamily="66" charset="0"/>
              </a:rPr>
              <a:t>, </a:t>
            </a:r>
            <a:r>
              <a:rPr lang="en-US" sz="2800" b="1" dirty="0" err="1">
                <a:latin typeface="Comic Sans MS" pitchFamily="66" charset="0"/>
              </a:rPr>
              <a:t>virya</a:t>
            </a:r>
            <a:r>
              <a:rPr lang="en-US" sz="2800" b="1" dirty="0">
                <a:latin typeface="Comic Sans MS" pitchFamily="66" charset="0"/>
              </a:rPr>
              <a:t>, </a:t>
            </a:r>
            <a:r>
              <a:rPr lang="en-US" sz="2800" b="1" dirty="0" err="1">
                <a:latin typeface="Comic Sans MS" pitchFamily="66" charset="0"/>
              </a:rPr>
              <a:t>vipaka</a:t>
            </a:r>
            <a:r>
              <a:rPr lang="en-US" sz="2800" b="1" dirty="0">
                <a:latin typeface="Comic Sans MS" pitchFamily="66" charset="0"/>
              </a:rPr>
              <a:t> and </a:t>
            </a:r>
            <a:r>
              <a:rPr lang="en-US" sz="2800" b="1" dirty="0" err="1">
                <a:latin typeface="Comic Sans MS" pitchFamily="66" charset="0"/>
              </a:rPr>
              <a:t>prabhav</a:t>
            </a:r>
            <a:endParaRPr lang="en-US" sz="2800" b="1" dirty="0">
              <a:latin typeface="Comic Sans MS" pitchFamily="66" charset="0"/>
            </a:endParaRPr>
          </a:p>
        </p:txBody>
      </p:sp>
      <p:pic>
        <p:nvPicPr>
          <p:cNvPr id="1026" name="Picture 2" descr="C:\Users\Dell\Desktop\IMG_20181211_2012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0"/>
            <a:ext cx="1828800" cy="1832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02374-6DFA-4990-80E5-1954F9B0B785}" type="datetime5">
              <a:rPr lang="en-US" smtClean="0"/>
              <a:t>3-Sep-24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130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304800"/>
            <a:ext cx="5715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1">
                    <a:lumMod val="75000"/>
                  </a:schemeClr>
                </a:solidFill>
              </a:rPr>
              <a:t>Pharmacodynamics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447800"/>
            <a:ext cx="80772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omic Sans MS" pitchFamily="66" charset="0"/>
              </a:rPr>
              <a:t>                       </a:t>
            </a:r>
            <a:r>
              <a:rPr lang="en-US" sz="2800" b="1" dirty="0">
                <a:solidFill>
                  <a:srgbClr val="FF0000"/>
                </a:solidFill>
              </a:rPr>
              <a:t>Definition</a:t>
            </a:r>
          </a:p>
          <a:p>
            <a:endParaRPr lang="en-US" sz="24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         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The branch of pharmacology deals with</a:t>
            </a:r>
          </a:p>
          <a:p>
            <a:endParaRPr lang="en-US" sz="2400" b="1" dirty="0">
              <a:latin typeface="Comic Sans MS" pitchFamily="66" charset="0"/>
            </a:endParaRPr>
          </a:p>
          <a:p>
            <a:endParaRPr lang="en-US" sz="26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  <a:p>
            <a:endParaRPr lang="en-US" sz="26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52055" y="2819400"/>
            <a:ext cx="7162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The biochemical and physiological effects of drugs on body </a:t>
            </a:r>
          </a:p>
          <a:p>
            <a:endParaRPr lang="en-US" sz="2400" b="1" dirty="0"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Mechanism of drug action</a:t>
            </a:r>
          </a:p>
          <a:p>
            <a:endParaRPr lang="en-US" sz="2400" b="1" dirty="0"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Dose-effect relationship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13237-B826-4F6F-B6AE-D9CDD6D62A08}" type="datetime5">
              <a:rPr lang="en-US" smtClean="0"/>
              <a:t>3-Sep-24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168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50747" y="609600"/>
            <a:ext cx="617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           </a:t>
            </a: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</a:rPr>
              <a:t>Pharmacodynamics</a:t>
            </a:r>
          </a:p>
        </p:txBody>
      </p:sp>
      <p:sp>
        <p:nvSpPr>
          <p:cNvPr id="5" name="Rectangle 4"/>
          <p:cNvSpPr/>
          <p:nvPr/>
        </p:nvSpPr>
        <p:spPr>
          <a:xfrm>
            <a:off x="876150" y="4419600"/>
            <a:ext cx="62213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b="1" dirty="0"/>
          </a:p>
          <a:p>
            <a:endParaRPr lang="en-US" sz="2400" b="1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450747" y="1866900"/>
            <a:ext cx="6172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450747" y="1875606"/>
            <a:ext cx="0" cy="86759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7582050" y="1875606"/>
            <a:ext cx="0" cy="68646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530723" y="1799324"/>
            <a:ext cx="0" cy="152550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0" y="2909328"/>
            <a:ext cx="337624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Comic Sans MS" pitchFamily="66" charset="0"/>
              </a:rPr>
              <a:t>Mechanism of action </a:t>
            </a:r>
          </a:p>
          <a:p>
            <a:r>
              <a:rPr lang="en-US" sz="2400" b="1" dirty="0">
                <a:latin typeface="Comic Sans MS" pitchFamily="66" charset="0"/>
              </a:rPr>
              <a:t>       (MOA)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048000" y="3511443"/>
            <a:ext cx="37467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Comic Sans MS" pitchFamily="66" charset="0"/>
              </a:rPr>
              <a:t>Pharmacological action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334000" y="2617310"/>
            <a:ext cx="39064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Comic Sans MS" pitchFamily="66" charset="0"/>
              </a:rPr>
              <a:t>Adverse drug reaction </a:t>
            </a:r>
          </a:p>
          <a:p>
            <a:r>
              <a:rPr lang="en-US" sz="2400" b="1" dirty="0">
                <a:latin typeface="Comic Sans MS" pitchFamily="66" charset="0"/>
              </a:rPr>
              <a:t>        (ADR)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58C3E-7DB1-4086-A2F5-029D15D4D040}" type="datetime5">
              <a:rPr lang="en-US" smtClean="0"/>
              <a:t>3-Sep-24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308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81200"/>
            <a:ext cx="7772400" cy="2505075"/>
          </a:xfrm>
        </p:spPr>
        <p:txBody>
          <a:bodyPr/>
          <a:lstStyle/>
          <a:p>
            <a:r>
              <a:rPr lang="en-US" sz="6000" dirty="0">
                <a:latin typeface="Bodoni MT Black" pitchFamily="18" charset="0"/>
              </a:rPr>
              <a:t>Mechanism </a:t>
            </a:r>
            <a:br>
              <a:rPr lang="en-US" sz="6000" dirty="0">
                <a:latin typeface="Bodoni MT Black" pitchFamily="18" charset="0"/>
              </a:rPr>
            </a:br>
            <a:r>
              <a:rPr lang="en-US" sz="6000" dirty="0">
                <a:latin typeface="Bodoni MT Black" pitchFamily="18" charset="0"/>
              </a:rPr>
              <a:t>of </a:t>
            </a:r>
            <a:br>
              <a:rPr lang="en-US" sz="6000" dirty="0">
                <a:latin typeface="Bodoni MT Black" pitchFamily="18" charset="0"/>
              </a:rPr>
            </a:br>
            <a:r>
              <a:rPr lang="en-US" sz="6000" dirty="0">
                <a:latin typeface="Bodoni MT Black" pitchFamily="18" charset="0"/>
              </a:rPr>
              <a:t>drug action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DB6E3-71FE-44EE-BD52-6038FC1E8338}" type="datetime5">
              <a:rPr lang="en-US" smtClean="0"/>
              <a:t>3-Sep-24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696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439"/>
            <a:ext cx="9144000" cy="769441"/>
          </a:xfrm>
          <a:prstGeom prst="rect">
            <a:avLst/>
          </a:prstGeom>
          <a:solidFill>
            <a:schemeClr val="bg2">
              <a:lumMod val="5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4400" b="1" dirty="0">
                <a:solidFill>
                  <a:schemeClr val="bg1"/>
                </a:solidFill>
              </a:rPr>
              <a:t>Action of Drug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5457" y="1038923"/>
            <a:ext cx="7453086" cy="461665"/>
          </a:xfrm>
          <a:prstGeom prst="rect">
            <a:avLst/>
          </a:prstGeom>
          <a:solidFill>
            <a:schemeClr val="bg2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i="1" dirty="0"/>
              <a:t>         Drug  binds with  </a:t>
            </a:r>
            <a:r>
              <a:rPr lang="en-US" sz="2400" b="1" i="1" dirty="0">
                <a:solidFill>
                  <a:srgbClr val="FF0000"/>
                </a:solidFill>
              </a:rPr>
              <a:t>protein biological target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1816013"/>
            <a:ext cx="8686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Biomolecule (protein)- modified activity - specific drug </a:t>
            </a:r>
          </a:p>
          <a:p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                   </a:t>
            </a:r>
          </a:p>
          <a:p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                        specific effect</a:t>
            </a:r>
          </a:p>
          <a:p>
            <a:endParaRPr lang="en-US" sz="2400" b="1" dirty="0">
              <a:solidFill>
                <a:schemeClr val="bg2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     desirable therapeutic      unwanted adverse </a:t>
            </a:r>
          </a:p>
          <a:p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          effect                       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effect</a:t>
            </a:r>
            <a:endParaRPr lang="en-US" sz="2400" b="1" dirty="0">
              <a:solidFill>
                <a:schemeClr val="bg2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2C88E-17A8-467D-911B-50DB531373F9}" type="datetime5">
              <a:rPr lang="en-US" smtClean="0"/>
              <a:t>3-Sep-24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8</a:t>
            </a:fld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3499757" y="3044318"/>
            <a:ext cx="685800" cy="3654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953000" y="3027092"/>
            <a:ext cx="609600" cy="3654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724400" y="2204358"/>
            <a:ext cx="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2839356" y="4038600"/>
            <a:ext cx="3713843" cy="229710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Arial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Enzymes</a:t>
            </a:r>
          </a:p>
          <a:p>
            <a:pPr marL="342900" indent="-342900" algn="ctr">
              <a:buFont typeface="Arial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Ion –channel</a:t>
            </a:r>
          </a:p>
          <a:p>
            <a:pPr marL="342900" indent="-342900" algn="ctr">
              <a:buFont typeface="Arial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Transporters</a:t>
            </a:r>
          </a:p>
          <a:p>
            <a:pPr marL="342900" indent="-342900" algn="ctr">
              <a:buFont typeface="Arial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receptors</a:t>
            </a:r>
          </a:p>
        </p:txBody>
      </p:sp>
    </p:spTree>
    <p:extLst>
      <p:ext uri="{BB962C8B-B14F-4D97-AF65-F5344CB8AC3E}">
        <p14:creationId xmlns:p14="http://schemas.microsoft.com/office/powerpoint/2010/main" val="685903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3999" cy="646331"/>
          </a:xfrm>
          <a:prstGeom prst="rect">
            <a:avLst/>
          </a:prstGeom>
          <a:solidFill>
            <a:schemeClr val="bg2">
              <a:lumMod val="5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75000"/>
                  </a:schemeClr>
                </a:solidFill>
              </a:rPr>
              <a:t>                    </a:t>
            </a:r>
            <a:r>
              <a:rPr lang="en-US" sz="3600" b="1" dirty="0">
                <a:solidFill>
                  <a:schemeClr val="bg1"/>
                </a:solidFill>
              </a:rPr>
              <a:t>Types Of Drug Action           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8215" y="2357459"/>
            <a:ext cx="768531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>
              <a:latin typeface="Comic Sans MS" pitchFamily="66" charset="0"/>
            </a:endParaRPr>
          </a:p>
          <a:p>
            <a:r>
              <a:rPr lang="en-US" sz="2400" b="1" dirty="0">
                <a:latin typeface="Comic Sans MS" pitchFamily="66" charset="0"/>
              </a:rPr>
              <a:t>1. </a:t>
            </a:r>
            <a:r>
              <a:rPr lang="en-US" sz="2400" b="1" i="1" dirty="0">
                <a:latin typeface="Comic Sans MS" pitchFamily="66" charset="0"/>
              </a:rPr>
              <a:t>Stimulation</a:t>
            </a:r>
          </a:p>
          <a:p>
            <a:endParaRPr lang="en-US" sz="2400" b="1" dirty="0">
              <a:latin typeface="Comic Sans MS" pitchFamily="66" charset="0"/>
            </a:endParaRPr>
          </a:p>
          <a:p>
            <a:endParaRPr lang="en-US" sz="2400" b="1" dirty="0">
              <a:latin typeface="Comic Sans MS" pitchFamily="66" charset="0"/>
            </a:endParaRPr>
          </a:p>
          <a:p>
            <a:endParaRPr lang="en-US" sz="2400" b="1" dirty="0">
              <a:latin typeface="Comic Sans MS" pitchFamily="66" charset="0"/>
            </a:endParaRPr>
          </a:p>
          <a:p>
            <a:endParaRPr lang="en-US" sz="2400" b="1" dirty="0">
              <a:latin typeface="Comic Sans MS" pitchFamily="66" charset="0"/>
            </a:endParaRPr>
          </a:p>
          <a:p>
            <a:r>
              <a:rPr lang="en-US" sz="2400" b="1" dirty="0">
                <a:latin typeface="Comic Sans MS" pitchFamily="66" charset="0"/>
              </a:rPr>
              <a:t>2. </a:t>
            </a:r>
            <a:r>
              <a:rPr lang="en-US" sz="2400" b="1" i="1" dirty="0">
                <a:latin typeface="Comic Sans MS" pitchFamily="66" charset="0"/>
              </a:rPr>
              <a:t>depression</a:t>
            </a:r>
          </a:p>
          <a:p>
            <a:endParaRPr lang="en-US" sz="2400" b="1" dirty="0"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92200" y="1295400"/>
            <a:ext cx="7747000" cy="830997"/>
          </a:xfrm>
          <a:prstGeom prst="rect">
            <a:avLst/>
          </a:prstGeom>
          <a:solidFill>
            <a:schemeClr val="bg2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b="1" i="1" dirty="0"/>
              <a:t>Drugs do not impart new function in body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i="1" dirty="0"/>
              <a:t>except for  gene therapy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3876172" y="4262738"/>
            <a:ext cx="2657977" cy="411284"/>
            <a:chOff x="36825" y="36824"/>
            <a:chExt cx="3431648" cy="1271081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14" name="Rounded Rectangle 13"/>
            <p:cNvSpPr/>
            <p:nvPr/>
          </p:nvSpPr>
          <p:spPr>
            <a:xfrm>
              <a:off x="211372" y="50605"/>
              <a:ext cx="2813022" cy="1257300"/>
            </a:xfrm>
            <a:prstGeom prst="roundRect">
              <a:avLst>
                <a:gd name="adj" fmla="val 10000"/>
              </a:avLst>
            </a:prstGeom>
            <a:solidFill>
              <a:srgbClr val="C000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 sz="2400" b="1" dirty="0"/>
                <a:t> quinidine </a:t>
              </a:r>
            </a:p>
          </p:txBody>
        </p:sp>
        <p:sp>
          <p:nvSpPr>
            <p:cNvPr id="15" name="Rounded Rectangle 4"/>
            <p:cNvSpPr/>
            <p:nvPr/>
          </p:nvSpPr>
          <p:spPr>
            <a:xfrm>
              <a:off x="36825" y="36824"/>
              <a:ext cx="3431648" cy="118365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0980" tIns="220980" rIns="220980" bIns="220980" numCol="1" spcCol="1270" anchor="ctr" anchorCtr="0">
              <a:noAutofit/>
            </a:bodyPr>
            <a:lstStyle/>
            <a:p>
              <a:pPr lvl="0" algn="l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b="1" kern="1200" dirty="0">
                  <a:latin typeface="Comic Sans MS" pitchFamily="66" charset="0"/>
                </a:rPr>
                <a:t>   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962401" y="2459165"/>
            <a:ext cx="2241892" cy="406825"/>
            <a:chOff x="-276155" y="0"/>
            <a:chExt cx="6752719" cy="1257300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23" name="Rounded Rectangle 22"/>
            <p:cNvSpPr/>
            <p:nvPr/>
          </p:nvSpPr>
          <p:spPr>
            <a:xfrm>
              <a:off x="0" y="0"/>
              <a:ext cx="5913120" cy="1257300"/>
            </a:xfrm>
            <a:prstGeom prst="roundRect">
              <a:avLst>
                <a:gd name="adj" fmla="val 10000"/>
              </a:avLst>
            </a:prstGeom>
            <a:solidFill>
              <a:srgbClr val="C000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24" name="Rounded Rectangle 4"/>
            <p:cNvSpPr/>
            <p:nvPr/>
          </p:nvSpPr>
          <p:spPr>
            <a:xfrm>
              <a:off x="-276155" y="36824"/>
              <a:ext cx="6752719" cy="118365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0980" tIns="220980" rIns="220980" bIns="220980" numCol="1" spcCol="1270" anchor="ctr" anchorCtr="0">
              <a:noAutofit/>
            </a:bodyPr>
            <a:lstStyle/>
            <a:p>
              <a:pPr lvl="0" algn="l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/>
                <a:t>Adrenaline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3962401" y="2967697"/>
            <a:ext cx="2241892" cy="406825"/>
            <a:chOff x="-276155" y="0"/>
            <a:chExt cx="6752719" cy="1257300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34" name="Rounded Rectangle 33"/>
            <p:cNvSpPr/>
            <p:nvPr/>
          </p:nvSpPr>
          <p:spPr>
            <a:xfrm>
              <a:off x="0" y="0"/>
              <a:ext cx="5913120" cy="1257300"/>
            </a:xfrm>
            <a:prstGeom prst="roundRect">
              <a:avLst>
                <a:gd name="adj" fmla="val 10000"/>
              </a:avLst>
            </a:prstGeom>
            <a:solidFill>
              <a:srgbClr val="C000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5" name="Rounded Rectangle 4"/>
            <p:cNvSpPr/>
            <p:nvPr/>
          </p:nvSpPr>
          <p:spPr>
            <a:xfrm>
              <a:off x="-276155" y="36824"/>
              <a:ext cx="6752719" cy="118365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0980" tIns="220980" rIns="220980" bIns="220980" numCol="1" spcCol="1270" anchor="ctr" anchorCtr="0">
              <a:noAutofit/>
            </a:bodyPr>
            <a:lstStyle/>
            <a:p>
              <a:pPr lvl="0" algn="l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dirty="0" err="1"/>
                <a:t>pilocarpine</a:t>
              </a:r>
              <a:endParaRPr lang="en-US" sz="2400" b="1" kern="1200" dirty="0"/>
            </a:p>
          </p:txBody>
        </p:sp>
      </p:grpSp>
      <p:sp>
        <p:nvSpPr>
          <p:cNvPr id="7" name="Right Arrow 6"/>
          <p:cNvSpPr/>
          <p:nvPr/>
        </p:nvSpPr>
        <p:spPr>
          <a:xfrm>
            <a:off x="3200400" y="2764284"/>
            <a:ext cx="457200" cy="2034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143000" y="3657600"/>
            <a:ext cx="6781800" cy="457200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Picrotoxin</a:t>
            </a:r>
            <a:r>
              <a:rPr lang="en-US" sz="2400" b="1" dirty="0">
                <a:solidFill>
                  <a:schemeClr val="tx1"/>
                </a:solidFill>
              </a:rPr>
              <a:t> – respiratory depression        coma</a:t>
            </a:r>
            <a:endParaRPr lang="en-US" sz="2400" b="1" dirty="0"/>
          </a:p>
        </p:txBody>
      </p:sp>
      <p:grpSp>
        <p:nvGrpSpPr>
          <p:cNvPr id="19" name="Group 18"/>
          <p:cNvGrpSpPr/>
          <p:nvPr/>
        </p:nvGrpSpPr>
        <p:grpSpPr>
          <a:xfrm>
            <a:off x="3929277" y="4808812"/>
            <a:ext cx="2308140" cy="411284"/>
            <a:chOff x="36825" y="36824"/>
            <a:chExt cx="3431648" cy="1271081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20" name="Rounded Rectangle 19"/>
            <p:cNvSpPr/>
            <p:nvPr/>
          </p:nvSpPr>
          <p:spPr>
            <a:xfrm>
              <a:off x="211371" y="50605"/>
              <a:ext cx="3158606" cy="1257300"/>
            </a:xfrm>
            <a:prstGeom prst="roundRect">
              <a:avLst>
                <a:gd name="adj" fmla="val 10000"/>
              </a:avLst>
            </a:prstGeom>
            <a:solidFill>
              <a:srgbClr val="C000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 sz="2400" b="1" dirty="0"/>
                <a:t> omeprazole </a:t>
              </a:r>
            </a:p>
          </p:txBody>
        </p:sp>
        <p:sp>
          <p:nvSpPr>
            <p:cNvPr id="21" name="Rounded Rectangle 4"/>
            <p:cNvSpPr/>
            <p:nvPr/>
          </p:nvSpPr>
          <p:spPr>
            <a:xfrm>
              <a:off x="36825" y="36824"/>
              <a:ext cx="3431648" cy="118365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0980" tIns="220980" rIns="220980" bIns="220980" numCol="1" spcCol="1270" anchor="ctr" anchorCtr="0">
              <a:noAutofit/>
            </a:bodyPr>
            <a:lstStyle/>
            <a:p>
              <a:pPr lvl="0" algn="l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b="1" kern="1200" dirty="0">
                  <a:latin typeface="Comic Sans MS" pitchFamily="66" charset="0"/>
                </a:rPr>
                <a:t>   </a:t>
              </a:r>
            </a:p>
          </p:txBody>
        </p:sp>
      </p:grpSp>
      <p:sp>
        <p:nvSpPr>
          <p:cNvPr id="28" name="Right Arrow 27"/>
          <p:cNvSpPr/>
          <p:nvPr/>
        </p:nvSpPr>
        <p:spPr>
          <a:xfrm>
            <a:off x="3124200" y="4764498"/>
            <a:ext cx="457200" cy="2034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1346200" y="5828013"/>
            <a:ext cx="6781800" cy="457200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Ach. stimulates GIT &amp; depresses the heart</a:t>
            </a:r>
            <a:endParaRPr lang="en-US" sz="2400" b="1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6381748" y="3886200"/>
            <a:ext cx="457200" cy="524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91182-2F85-4696-BA94-D2E2E072CEEB}" type="datetime5">
              <a:rPr lang="en-US" smtClean="0"/>
              <a:t>3-Sep-24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9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752600" y="714345"/>
            <a:ext cx="42646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                 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(What drugs do??)</a:t>
            </a:r>
          </a:p>
        </p:txBody>
      </p:sp>
    </p:spTree>
    <p:extLst>
      <p:ext uri="{BB962C8B-B14F-4D97-AF65-F5344CB8AC3E}">
        <p14:creationId xmlns:p14="http://schemas.microsoft.com/office/powerpoint/2010/main" val="2543505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973250"/>
            <a:ext cx="4572000" cy="200054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b="1" dirty="0">
                <a:latin typeface="Comic Sans MS" pitchFamily="66" charset="0"/>
              </a:rPr>
              <a:t>3.</a:t>
            </a:r>
            <a:r>
              <a:rPr lang="en-US" b="1" dirty="0">
                <a:latin typeface="Comic Sans MS" pitchFamily="66" charset="0"/>
              </a:rPr>
              <a:t> </a:t>
            </a:r>
            <a:r>
              <a:rPr lang="en-US" sz="2400" b="1" dirty="0">
                <a:latin typeface="Comic Sans MS" pitchFamily="66" charset="0"/>
              </a:rPr>
              <a:t>Irritation</a:t>
            </a:r>
          </a:p>
          <a:p>
            <a:endParaRPr lang="en-US" sz="2400" b="1" dirty="0">
              <a:latin typeface="Comic Sans MS" pitchFamily="66" charset="0"/>
            </a:endParaRPr>
          </a:p>
          <a:p>
            <a:r>
              <a:rPr lang="en-US" sz="2400" b="1" dirty="0">
                <a:latin typeface="Comic Sans MS" pitchFamily="66" charset="0"/>
              </a:rPr>
              <a:t>4. Replacement</a:t>
            </a:r>
          </a:p>
          <a:p>
            <a:endParaRPr lang="en-US" sz="2400" b="1" dirty="0">
              <a:latin typeface="Comic Sans MS" pitchFamily="66" charset="0"/>
            </a:endParaRPr>
          </a:p>
          <a:p>
            <a:r>
              <a:rPr lang="en-US" sz="2400" b="1" dirty="0">
                <a:latin typeface="Comic Sans MS" pitchFamily="66" charset="0"/>
              </a:rPr>
              <a:t>5. Cytotoxic   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345040" y="992300"/>
            <a:ext cx="3698486" cy="457200"/>
            <a:chOff x="0" y="0"/>
            <a:chExt cx="5913120" cy="1257300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4" name="Rounded Rectangle 3"/>
            <p:cNvSpPr/>
            <p:nvPr/>
          </p:nvSpPr>
          <p:spPr>
            <a:xfrm>
              <a:off x="0" y="0"/>
              <a:ext cx="5913120" cy="1257300"/>
            </a:xfrm>
            <a:prstGeom prst="roundRect">
              <a:avLst>
                <a:gd name="adj" fmla="val 10000"/>
              </a:avLst>
            </a:prstGeom>
            <a:solidFill>
              <a:srgbClr val="C000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6823" y="36824"/>
              <a:ext cx="5444225" cy="90927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0980" tIns="220980" rIns="220980" bIns="220980" numCol="1" spcCol="1270" anchor="ctr" anchorCtr="0">
              <a:noAutofit/>
            </a:bodyPr>
            <a:lstStyle/>
            <a:p>
              <a:pPr lvl="0" algn="l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dirty="0"/>
                <a:t>    counter-irritants</a:t>
              </a:r>
              <a:endParaRPr lang="en-US" sz="2400" b="1" kern="1200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345040" y="1893221"/>
            <a:ext cx="3679728" cy="406825"/>
            <a:chOff x="-360858" y="0"/>
            <a:chExt cx="6273978" cy="1257300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7" name="Rounded Rectangle 6"/>
            <p:cNvSpPr/>
            <p:nvPr/>
          </p:nvSpPr>
          <p:spPr>
            <a:xfrm>
              <a:off x="-360858" y="0"/>
              <a:ext cx="6273978" cy="1257300"/>
            </a:xfrm>
            <a:prstGeom prst="roundRect">
              <a:avLst>
                <a:gd name="adj" fmla="val 10000"/>
              </a:avLst>
            </a:prstGeom>
            <a:solidFill>
              <a:srgbClr val="C000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8" name="Rounded Rectangle 4"/>
            <p:cNvSpPr/>
            <p:nvPr/>
          </p:nvSpPr>
          <p:spPr>
            <a:xfrm>
              <a:off x="-268939" y="36824"/>
              <a:ext cx="5118151" cy="118365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0980" tIns="220980" rIns="220980" bIns="220980" numCol="1" spcCol="1270" anchor="ctr" anchorCtr="0">
              <a:noAutofit/>
            </a:bodyPr>
            <a:lstStyle/>
            <a:p>
              <a:pPr lvl="0" algn="l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dirty="0"/>
                <a:t>  insulin, vitamins</a:t>
              </a:r>
              <a:endParaRPr lang="en-US" sz="2400" b="1" kern="120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271498" y="2667000"/>
            <a:ext cx="3918700" cy="406825"/>
            <a:chOff x="-434675" y="0"/>
            <a:chExt cx="6347795" cy="1257300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10" name="Rounded Rectangle 9"/>
            <p:cNvSpPr/>
            <p:nvPr/>
          </p:nvSpPr>
          <p:spPr>
            <a:xfrm>
              <a:off x="-434675" y="0"/>
              <a:ext cx="6347795" cy="1257300"/>
            </a:xfrm>
            <a:prstGeom prst="roundRect">
              <a:avLst>
                <a:gd name="adj" fmla="val 10000"/>
              </a:avLst>
            </a:prstGeom>
            <a:solidFill>
              <a:srgbClr val="C000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1" name="Rounded Rectangle 4"/>
            <p:cNvSpPr/>
            <p:nvPr/>
          </p:nvSpPr>
          <p:spPr>
            <a:xfrm>
              <a:off x="-263653" y="36824"/>
              <a:ext cx="6026786" cy="118365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0980" tIns="220980" rIns="220980" bIns="220980" numCol="1" spcCol="1270" anchor="ctr" anchorCtr="0">
              <a:noAutofit/>
            </a:bodyPr>
            <a:lstStyle/>
            <a:p>
              <a:pPr lvl="0" algn="l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dirty="0"/>
                <a:t>antibiotics,  anticancer</a:t>
              </a:r>
              <a:endParaRPr lang="en-US" sz="2400" b="1" kern="1200" dirty="0"/>
            </a:p>
          </p:txBody>
        </p:sp>
      </p:grp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9C347-7880-43A3-9BB8-AEC541FED621}" type="datetime5">
              <a:rPr lang="en-US" smtClean="0"/>
              <a:t>3-Sep-24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185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514"/>
            <a:ext cx="9144000" cy="762000"/>
          </a:xfrm>
          <a:solidFill>
            <a:schemeClr val="bg2">
              <a:lumMod val="5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/>
          <a:lstStyle/>
          <a:p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r>
              <a:rPr lang="en-US" sz="4400" b="1" dirty="0">
                <a:solidFill>
                  <a:schemeClr val="bg1"/>
                </a:solidFill>
              </a:rPr>
              <a:t>Mechanism of action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2347686"/>
            <a:ext cx="373380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600" b="1" dirty="0">
                <a:latin typeface="Comic Sans MS" pitchFamily="66" charset="0"/>
              </a:rPr>
              <a:t>Physical action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600" b="1" dirty="0"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600" b="1" dirty="0">
                <a:latin typeface="Comic Sans MS" pitchFamily="66" charset="0"/>
              </a:rPr>
              <a:t>Chemical action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600" b="1" dirty="0"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600" b="1" dirty="0">
                <a:solidFill>
                  <a:srgbClr val="FF0000"/>
                </a:solidFill>
                <a:latin typeface="Comic Sans MS" pitchFamily="66" charset="0"/>
              </a:rPr>
              <a:t>Through enzymes</a:t>
            </a:r>
          </a:p>
          <a:p>
            <a:endParaRPr lang="en-US" sz="2600" b="1" dirty="0">
              <a:solidFill>
                <a:srgbClr val="FF0000"/>
              </a:solidFill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600" b="1" dirty="0">
                <a:solidFill>
                  <a:srgbClr val="FF0000"/>
                </a:solidFill>
                <a:latin typeface="Comic Sans MS" pitchFamily="66" charset="0"/>
              </a:rPr>
              <a:t>Through receptors</a:t>
            </a:r>
          </a:p>
        </p:txBody>
      </p:sp>
      <p:sp>
        <p:nvSpPr>
          <p:cNvPr id="4" name="Rectangle 3"/>
          <p:cNvSpPr/>
          <p:nvPr/>
        </p:nvSpPr>
        <p:spPr>
          <a:xfrm>
            <a:off x="4165600" y="2300514"/>
            <a:ext cx="4064000" cy="58782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perspectiveLef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Isabgol</a:t>
            </a:r>
            <a:r>
              <a:rPr lang="en-US" sz="2400" b="1" dirty="0">
                <a:solidFill>
                  <a:schemeClr val="tx1"/>
                </a:solidFill>
              </a:rPr>
              <a:t> - bulk laxative</a:t>
            </a:r>
          </a:p>
        </p:txBody>
      </p:sp>
      <p:sp>
        <p:nvSpPr>
          <p:cNvPr id="5" name="Rectangle 4"/>
          <p:cNvSpPr/>
          <p:nvPr/>
        </p:nvSpPr>
        <p:spPr>
          <a:xfrm>
            <a:off x="4191000" y="3048000"/>
            <a:ext cx="4038600" cy="59848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perspectiveLef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Antacids </a:t>
            </a:r>
            <a:r>
              <a:rPr lang="en-US" sz="2400" b="1" dirty="0" err="1">
                <a:solidFill>
                  <a:schemeClr val="tx1"/>
                </a:solidFill>
              </a:rPr>
              <a:t>neutralises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400" b="1" dirty="0">
                <a:solidFill>
                  <a:schemeClr val="tx1"/>
                </a:solidFill>
              </a:rPr>
              <a:t>acid</a:t>
            </a:r>
          </a:p>
        </p:txBody>
      </p:sp>
      <p:sp>
        <p:nvSpPr>
          <p:cNvPr id="6" name="Rectangle 5"/>
          <p:cNvSpPr/>
          <p:nvPr/>
        </p:nvSpPr>
        <p:spPr>
          <a:xfrm>
            <a:off x="4191000" y="3794236"/>
            <a:ext cx="4038600" cy="62536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perspectiveLef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Pyridoxine</a:t>
            </a:r>
            <a:r>
              <a:rPr lang="en-US" sz="2400" b="1" dirty="0">
                <a:solidFill>
                  <a:schemeClr val="tx1"/>
                </a:solidFill>
              </a:rPr>
              <a:t>  + , </a:t>
            </a:r>
            <a:r>
              <a:rPr lang="en-US" sz="2400" b="1" dirty="0">
                <a:solidFill>
                  <a:srgbClr val="FF0000"/>
                </a:solidFill>
              </a:rPr>
              <a:t>Aspirin -</a:t>
            </a:r>
          </a:p>
        </p:txBody>
      </p:sp>
      <p:sp>
        <p:nvSpPr>
          <p:cNvPr id="7" name="Rectangle 6"/>
          <p:cNvSpPr/>
          <p:nvPr/>
        </p:nvSpPr>
        <p:spPr>
          <a:xfrm>
            <a:off x="4191000" y="4629150"/>
            <a:ext cx="4038600" cy="61163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perspectiveLef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Adrenaline </a:t>
            </a:r>
            <a:r>
              <a:rPr lang="en-US" sz="2400" b="1" dirty="0" err="1">
                <a:solidFill>
                  <a:schemeClr val="tx1"/>
                </a:solidFill>
              </a:rPr>
              <a:t>stim</a:t>
            </a:r>
            <a:r>
              <a:rPr lang="en-US" sz="2400" b="1" dirty="0">
                <a:solidFill>
                  <a:schemeClr val="tx1"/>
                </a:solidFill>
              </a:rPr>
              <a:t>. heart</a:t>
            </a:r>
          </a:p>
        </p:txBody>
      </p:sp>
      <p:sp>
        <p:nvSpPr>
          <p:cNvPr id="8" name="Rectangle 7"/>
          <p:cNvSpPr/>
          <p:nvPr/>
        </p:nvSpPr>
        <p:spPr>
          <a:xfrm>
            <a:off x="762000" y="5715000"/>
            <a:ext cx="779145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mic Sans MS" pitchFamily="66" charset="0"/>
              </a:rPr>
              <a:t>Most drugs act through the receptors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F0701-D541-4608-9ACA-7EA8B0AF4B97}" type="datetime5">
              <a:rPr lang="en-US" smtClean="0"/>
              <a:t>3-Sep-24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11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476500" y="1142999"/>
            <a:ext cx="3895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  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How the drugs act??</a:t>
            </a:r>
          </a:p>
        </p:txBody>
      </p:sp>
    </p:spTree>
    <p:extLst>
      <p:ext uri="{BB962C8B-B14F-4D97-AF65-F5344CB8AC3E}">
        <p14:creationId xmlns:p14="http://schemas.microsoft.com/office/powerpoint/2010/main" val="2964476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371600"/>
            <a:ext cx="7772400" cy="1447800"/>
          </a:xfrm>
        </p:spPr>
        <p:txBody>
          <a:bodyPr/>
          <a:lstStyle/>
          <a:p>
            <a:r>
              <a:rPr lang="en-US" sz="5400" b="1" dirty="0"/>
              <a:t>Drug - target interaction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Enzymes &amp; receptors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484BE-B18F-4C99-BA8C-3A0C8BCEDAD2}" type="datetime5">
              <a:rPr lang="en-US" smtClean="0"/>
              <a:t>3-Sep-24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2704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chemeClr val="bg2">
              <a:lumMod val="5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/>
          <a:lstStyle/>
          <a:p>
            <a:r>
              <a:rPr lang="en-US" sz="5000" b="1" dirty="0">
                <a:solidFill>
                  <a:schemeClr val="bg1"/>
                </a:solidFill>
              </a:rPr>
              <a:t>Drug-enzyme interaction</a:t>
            </a:r>
          </a:p>
        </p:txBody>
      </p:sp>
      <p:sp>
        <p:nvSpPr>
          <p:cNvPr id="3" name="Oval 2"/>
          <p:cNvSpPr/>
          <p:nvPr/>
        </p:nvSpPr>
        <p:spPr>
          <a:xfrm>
            <a:off x="838200" y="1295400"/>
            <a:ext cx="7391400" cy="6858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Comic Sans MS" pitchFamily="66" charset="0"/>
              </a:rPr>
              <a:t>Enzymes as target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2364819"/>
            <a:ext cx="87630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600" b="1" dirty="0">
                <a:latin typeface="Comic Sans MS" pitchFamily="66" charset="0"/>
              </a:rPr>
              <a:t>protein biomolecule acts as biological catalysts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600" b="1" dirty="0">
                <a:latin typeface="Comic Sans MS" pitchFamily="66" charset="0"/>
              </a:rPr>
              <a:t>regulate the rate  of chemical reaction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600" b="1" dirty="0">
                <a:latin typeface="Comic Sans MS" pitchFamily="66" charset="0"/>
              </a:rPr>
              <a:t>no external energy or being changed with themselves</a:t>
            </a:r>
            <a:endParaRPr lang="en-US" sz="2600" dirty="0"/>
          </a:p>
        </p:txBody>
      </p:sp>
      <p:sp>
        <p:nvSpPr>
          <p:cNvPr id="5" name="Rectangle 4"/>
          <p:cNvSpPr/>
          <p:nvPr/>
        </p:nvSpPr>
        <p:spPr>
          <a:xfrm>
            <a:off x="609600" y="5715000"/>
            <a:ext cx="8001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mic Sans MS" pitchFamily="66" charset="0"/>
              </a:rPr>
              <a:t>Mol. Interacts with  enzymes are called </a:t>
            </a:r>
            <a:r>
              <a:rPr lang="en-US" sz="2400" b="1" dirty="0">
                <a:solidFill>
                  <a:schemeClr val="bg1"/>
                </a:solidFill>
                <a:latin typeface="Comic Sans MS" pitchFamily="66" charset="0"/>
              </a:rPr>
              <a:t>substrate</a:t>
            </a:r>
          </a:p>
        </p:txBody>
      </p:sp>
      <p:pic>
        <p:nvPicPr>
          <p:cNvPr id="2050" name="Picture 2" descr="C:\Users\Dell\Desktop\IMG_20181224_1312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3962400"/>
            <a:ext cx="798195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04C-F81B-4B9A-8A24-A569B6426861}" type="datetime5">
              <a:rPr lang="en-US" smtClean="0"/>
              <a:t>3-Sep-24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978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dirty="0"/>
              <a:t>mechanism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981200" y="1752600"/>
            <a:ext cx="5257800" cy="685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Comic Sans MS" pitchFamily="66" charset="0"/>
              </a:rPr>
              <a:t>Competitive inhibition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981200" y="3600450"/>
            <a:ext cx="5410200" cy="762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Comic Sans MS" pitchFamily="66" charset="0"/>
              </a:rPr>
              <a:t>Non-competitive inhibition</a:t>
            </a:r>
          </a:p>
        </p:txBody>
      </p:sp>
      <p:pic>
        <p:nvPicPr>
          <p:cNvPr id="1026" name="Picture 2" descr="C:\Users\Dell\Desktop\IMG_20181224_1310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50" y="852487"/>
            <a:ext cx="9201150" cy="577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ell\Desktop\IMG_20181224_1311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0594"/>
            <a:ext cx="9191625" cy="5917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4AF03-DD90-4601-B1D6-B5957228EC4D}" type="datetime5">
              <a:rPr lang="en-US" smtClean="0"/>
              <a:t>3-Sep-24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59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chemeClr val="bg2">
              <a:lumMod val="5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/>
          <a:lstStyle/>
          <a:p>
            <a:r>
              <a:rPr lang="en-US" sz="5000" b="1" dirty="0">
                <a:solidFill>
                  <a:schemeClr val="bg1"/>
                </a:solidFill>
              </a:rPr>
              <a:t>Drug–receptor interaction</a:t>
            </a:r>
          </a:p>
        </p:txBody>
      </p:sp>
      <p:pic>
        <p:nvPicPr>
          <p:cNvPr id="3074" name="Picture 2" descr="C:\Users\Dell\Desktop\IMG_20181212_1518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2" y="3886200"/>
            <a:ext cx="7558087" cy="1828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1364456" y="1143000"/>
            <a:ext cx="6491287" cy="533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Comic Sans MS" pitchFamily="66" charset="0"/>
              </a:rPr>
              <a:t>Receptors as targets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3912" y="2209800"/>
            <a:ext cx="80152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macromolecule with  which drug combines to produce an effect.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err="1">
                <a:latin typeface="Comic Sans MS" pitchFamily="66" charset="0"/>
              </a:rPr>
              <a:t>Recieves</a:t>
            </a:r>
            <a:r>
              <a:rPr lang="en-US" sz="2400" b="1" dirty="0">
                <a:latin typeface="Comic Sans MS" pitchFamily="66" charset="0"/>
              </a:rPr>
              <a:t> the chemical signal from outside a cell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Proposed by John Langley.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5715000"/>
            <a:ext cx="8001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mic Sans MS" pitchFamily="66" charset="0"/>
              </a:rPr>
              <a:t>Mol. Interacts with receptor are called </a:t>
            </a:r>
            <a:r>
              <a:rPr lang="en-US" sz="2400" b="1" dirty="0">
                <a:solidFill>
                  <a:schemeClr val="bg1"/>
                </a:solidFill>
                <a:latin typeface="Comic Sans MS" pitchFamily="66" charset="0"/>
              </a:rPr>
              <a:t>ligand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22A0E-5E2A-4AB9-A316-446272F84D66}" type="datetime5">
              <a:rPr lang="en-US" smtClean="0"/>
              <a:t>3-Sep-24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8446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r>
              <a:rPr lang="en-US" sz="4800" b="1" dirty="0"/>
              <a:t> Types of receptors</a:t>
            </a:r>
          </a:p>
        </p:txBody>
      </p:sp>
      <p:sp>
        <p:nvSpPr>
          <p:cNvPr id="6" name="Oval 5"/>
          <p:cNvSpPr/>
          <p:nvPr/>
        </p:nvSpPr>
        <p:spPr>
          <a:xfrm>
            <a:off x="1676400" y="1276350"/>
            <a:ext cx="5791200" cy="6858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Comic Sans MS" pitchFamily="66" charset="0"/>
              </a:rPr>
              <a:t>cell-surface receptor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5350" y="2514600"/>
            <a:ext cx="786765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600" b="1" dirty="0">
                <a:latin typeface="Comic Sans MS" pitchFamily="66" charset="0"/>
              </a:rPr>
              <a:t>Found attached to the cell membrane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600" b="1" dirty="0">
                <a:latin typeface="Comic Sans MS" pitchFamily="66" charset="0"/>
              </a:rPr>
              <a:t>Ligands do not directly enter the cell.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600" b="1" dirty="0">
                <a:latin typeface="Comic Sans MS" pitchFamily="66" charset="0"/>
              </a:rPr>
              <a:t>performs </a:t>
            </a:r>
            <a:r>
              <a:rPr lang="en-US" sz="2600" b="1" dirty="0">
                <a:solidFill>
                  <a:srgbClr val="FF0000"/>
                </a:solidFill>
                <a:latin typeface="Comic Sans MS" pitchFamily="66" charset="0"/>
              </a:rPr>
              <a:t>signal transduction.</a:t>
            </a:r>
          </a:p>
          <a:p>
            <a:endParaRPr lang="en-US" sz="2600" b="1" dirty="0">
              <a:solidFill>
                <a:srgbClr val="FF0000"/>
              </a:solidFill>
              <a:latin typeface="Comic Sans MS" pitchFamily="66" charset="0"/>
            </a:endParaRPr>
          </a:p>
          <a:p>
            <a:r>
              <a:rPr lang="en-US" sz="2600" b="1" dirty="0">
                <a:latin typeface="Comic Sans MS" pitchFamily="66" charset="0"/>
              </a:rPr>
              <a:t>    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55AA9-6243-462E-BC37-6781E10B1644}" type="datetime5">
              <a:rPr lang="en-US" smtClean="0"/>
              <a:t>3-Sep-24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313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66825" y="1524000"/>
            <a:ext cx="645795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600" b="1" dirty="0">
                <a:latin typeface="Comic Sans MS" pitchFamily="66" charset="0"/>
              </a:rPr>
              <a:t> G - protein coupled receptors-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600" b="1" dirty="0">
              <a:latin typeface="Comic Sans MS" pitchFamily="66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600" b="1" dirty="0">
                <a:latin typeface="Comic Sans MS" pitchFamily="66" charset="0"/>
              </a:rPr>
              <a:t> Ion-channel linked receptors</a:t>
            </a:r>
          </a:p>
          <a:p>
            <a:r>
              <a:rPr lang="en-US" sz="2600" b="1" dirty="0">
                <a:latin typeface="Comic Sans MS" pitchFamily="66" charset="0"/>
              </a:rPr>
              <a:t>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600" b="1" dirty="0">
                <a:latin typeface="Comic Sans MS" pitchFamily="66" charset="0"/>
              </a:rPr>
              <a:t>Enzyme linked receptors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430768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2">
                    <a:lumMod val="50000"/>
                  </a:schemeClr>
                </a:solidFill>
              </a:rPr>
              <a:t>Categories of cell surface receptors</a:t>
            </a:r>
          </a:p>
        </p:txBody>
      </p:sp>
      <p:pic>
        <p:nvPicPr>
          <p:cNvPr id="5" name="Picture 4" descr="C:\Users\Dell\Desktop\IMG_20181216_2153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00200"/>
            <a:ext cx="6781800" cy="4420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Dell\Desktop\IMG_20181216_2153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329" y="1447800"/>
            <a:ext cx="67818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" descr="C:\Users\Ardent\Desktop\PK and PD\Cell-surface-receptors-Enzyme-linked-receptors-5111122.png"/>
          <p:cNvPicPr>
            <a:picLocks noChangeAspect="1" noChangeArrowheads="1"/>
          </p:cNvPicPr>
          <p:nvPr/>
        </p:nvPicPr>
        <p:blipFill>
          <a:blip r:embed="rId4" cstate="print"/>
          <a:srcRect t="10345" r="-3448" b="6897"/>
          <a:stretch>
            <a:fillRect/>
          </a:stretch>
        </p:blipFill>
        <p:spPr bwMode="auto">
          <a:xfrm>
            <a:off x="1266824" y="1447800"/>
            <a:ext cx="6581775" cy="3962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DE957-738F-4F10-8DB5-7CFD27CF8BF5}" type="datetime5">
              <a:rPr lang="en-US" smtClean="0"/>
              <a:t>3-Sep-24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43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rdent\Desktop\PK and PD\intracellular_receptors134923021816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3581400"/>
            <a:ext cx="6019800" cy="2334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342900" y="1686093"/>
            <a:ext cx="81153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Found inside the cytoplasm of cell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Respond to hydrophobic ligand</a:t>
            </a:r>
          </a:p>
          <a:p>
            <a:endParaRPr lang="en-US" sz="2400" b="1" dirty="0">
              <a:latin typeface="Comic Sans MS" pitchFamily="66" charset="0"/>
            </a:endParaRPr>
          </a:p>
          <a:p>
            <a:r>
              <a:rPr lang="en-US" sz="2600" b="1" dirty="0">
                <a:latin typeface="Comic Sans MS" pitchFamily="66" charset="0"/>
              </a:rPr>
              <a:t>  Nuclear receptors / Gene regulating receptor</a:t>
            </a:r>
            <a:r>
              <a:rPr lang="en-US" sz="2400" b="1" dirty="0">
                <a:latin typeface="Comic Sans MS" pitchFamily="66" charset="0"/>
              </a:rPr>
              <a:t>s</a:t>
            </a:r>
          </a:p>
        </p:txBody>
      </p:sp>
      <p:sp>
        <p:nvSpPr>
          <p:cNvPr id="7" name="Rectangle 6"/>
          <p:cNvSpPr/>
          <p:nvPr/>
        </p:nvSpPr>
        <p:spPr>
          <a:xfrm>
            <a:off x="3813890" y="864491"/>
            <a:ext cx="184731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US" sz="2800" b="1" dirty="0">
              <a:latin typeface="Comic Sans MS" pitchFamily="66" charset="0"/>
            </a:endParaRPr>
          </a:p>
          <a:p>
            <a:pPr algn="ctr"/>
            <a:endParaRPr lang="en-US" b="1" dirty="0"/>
          </a:p>
        </p:txBody>
      </p:sp>
      <p:sp>
        <p:nvSpPr>
          <p:cNvPr id="8" name="Oval 7"/>
          <p:cNvSpPr/>
          <p:nvPr/>
        </p:nvSpPr>
        <p:spPr>
          <a:xfrm>
            <a:off x="1447800" y="461838"/>
            <a:ext cx="5943600" cy="82160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Comic Sans MS" pitchFamily="66" charset="0"/>
              </a:rPr>
              <a:t>Intra-cellular receptor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76359-CE63-4F3D-B049-456093997BC5}" type="datetime5">
              <a:rPr lang="en-US" smtClean="0"/>
              <a:t>3-Sep-24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6918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950" y="533400"/>
            <a:ext cx="8229600" cy="533400"/>
          </a:xfrm>
        </p:spPr>
        <p:txBody>
          <a:bodyPr/>
          <a:lstStyle/>
          <a:p>
            <a:r>
              <a:rPr lang="en-US" sz="4800" b="1" dirty="0"/>
              <a:t>ligands</a:t>
            </a:r>
          </a:p>
        </p:txBody>
      </p:sp>
      <p:sp>
        <p:nvSpPr>
          <p:cNvPr id="4" name="Rectangle 3"/>
          <p:cNvSpPr/>
          <p:nvPr/>
        </p:nvSpPr>
        <p:spPr>
          <a:xfrm>
            <a:off x="923925" y="2929115"/>
            <a:ext cx="3333750" cy="18289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600" b="1" dirty="0" err="1">
                <a:solidFill>
                  <a:schemeClr val="tx1"/>
                </a:solidFill>
                <a:latin typeface="Comic Sans MS" pitchFamily="66" charset="0"/>
              </a:rPr>
              <a:t>Lipophillic</a:t>
            </a:r>
            <a:r>
              <a:rPr lang="en-US" sz="26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</a:p>
          <a:p>
            <a:pPr algn="ctr"/>
            <a:endParaRPr lang="en-US" sz="2600" b="1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r>
              <a:rPr lang="en-US" sz="2600" b="1" dirty="0">
                <a:solidFill>
                  <a:schemeClr val="tx1"/>
                </a:solidFill>
                <a:latin typeface="Comic Sans MS" pitchFamily="66" charset="0"/>
              </a:rPr>
              <a:t>2.Hydrophillic</a:t>
            </a:r>
          </a:p>
          <a:p>
            <a:pPr marL="514350" indent="-514350" algn="ctr">
              <a:buAutoNum type="arabicPeriod" startAt="2"/>
            </a:pP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863298"/>
            <a:ext cx="807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b="1" dirty="0">
                <a:latin typeface="Comic Sans MS" pitchFamily="66" charset="0"/>
              </a:rPr>
              <a:t>Ligands are the substance that binds with receptor to produce an effect.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98571" y="2695930"/>
            <a:ext cx="3314700" cy="206210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600" b="1" dirty="0">
                <a:latin typeface="Comic Sans MS" pitchFamily="66" charset="0"/>
              </a:rPr>
              <a:t>  Agonist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600" b="1" dirty="0">
                <a:latin typeface="Comic Sans MS" pitchFamily="66" charset="0"/>
              </a:rPr>
              <a:t>  Antagonist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600" b="1" dirty="0">
                <a:latin typeface="Comic Sans MS" pitchFamily="66" charset="0"/>
              </a:rPr>
              <a:t>  Partial agonist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600" b="1" dirty="0">
                <a:latin typeface="Comic Sans MS" pitchFamily="66" charset="0"/>
              </a:rPr>
              <a:t>  Inverse agonist</a:t>
            </a:r>
          </a:p>
          <a:p>
            <a:r>
              <a:rPr lang="en-US" sz="2400" b="1" dirty="0">
                <a:latin typeface="Comic Sans MS" pitchFamily="66" charset="0"/>
              </a:rPr>
              <a:t> 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E0D96-B0E2-4432-901D-238BBF198D5A}" type="datetime5">
              <a:rPr lang="en-US" smtClean="0"/>
              <a:t>3-Sep-24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19</a:t>
            </a:fld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200275" y="1296442"/>
            <a:ext cx="2057400" cy="38820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endogenous</a:t>
            </a:r>
          </a:p>
        </p:txBody>
      </p:sp>
      <p:sp>
        <p:nvSpPr>
          <p:cNvPr id="10" name="Oval 9"/>
          <p:cNvSpPr/>
          <p:nvPr/>
        </p:nvSpPr>
        <p:spPr>
          <a:xfrm>
            <a:off x="4743450" y="1256541"/>
            <a:ext cx="2057400" cy="46080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exogenous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5257800"/>
            <a:ext cx="784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Affinity -          </a:t>
            </a:r>
            <a:r>
              <a:rPr lang="en-US" sz="2400" b="1" dirty="0"/>
              <a:t>ability of ligand to bind with receptor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Intrinsic activity- </a:t>
            </a:r>
            <a:r>
              <a:rPr lang="en-US" sz="2400" b="1" dirty="0"/>
              <a:t>ability of drug to produce the effect</a:t>
            </a:r>
          </a:p>
        </p:txBody>
      </p:sp>
    </p:spTree>
    <p:extLst>
      <p:ext uri="{BB962C8B-B14F-4D97-AF65-F5344CB8AC3E}">
        <p14:creationId xmlns:p14="http://schemas.microsoft.com/office/powerpoint/2010/main" val="12540112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rdent\Desktop\PK and PD\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066800"/>
            <a:ext cx="6553200" cy="441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D008C-45CF-428D-95DE-49B2D537D868}" type="datetime5">
              <a:rPr lang="en-US" smtClean="0"/>
              <a:t>3-Sep-24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6004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br>
              <a:rPr lang="en-US" dirty="0"/>
            </a:br>
            <a:br>
              <a:rPr lang="en-US" dirty="0"/>
            </a:br>
            <a:r>
              <a:rPr lang="en-US" dirty="0"/>
              <a:t> </a:t>
            </a:r>
            <a:r>
              <a:rPr lang="en-US" sz="4800" b="1" dirty="0"/>
              <a:t>mechanism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529834"/>
            <a:ext cx="7543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           Drug combines with particular receptor</a:t>
            </a:r>
          </a:p>
          <a:p>
            <a:endParaRPr lang="en-US" sz="2400" b="1" i="1" dirty="0"/>
          </a:p>
          <a:p>
            <a:endParaRPr lang="en-US" sz="2400" b="1" i="1" dirty="0"/>
          </a:p>
          <a:p>
            <a:r>
              <a:rPr lang="en-US" sz="2400" b="1" i="1" dirty="0"/>
              <a:t>                    change in the shape of receptor</a:t>
            </a:r>
          </a:p>
          <a:p>
            <a:endParaRPr lang="en-US" sz="2400" b="1" i="1" dirty="0"/>
          </a:p>
          <a:p>
            <a:endParaRPr lang="en-US" sz="2400" b="1" i="1" dirty="0"/>
          </a:p>
          <a:p>
            <a:r>
              <a:rPr lang="en-US" sz="2400" b="1" i="1" dirty="0"/>
              <a:t>                      Sequence of events in the cell </a:t>
            </a:r>
          </a:p>
          <a:p>
            <a:r>
              <a:rPr lang="en-US" sz="2400" b="1" i="1" dirty="0"/>
              <a:t>                           </a:t>
            </a:r>
            <a:r>
              <a:rPr lang="en-US" sz="2400" b="1" i="1" dirty="0">
                <a:solidFill>
                  <a:srgbClr val="FF0000"/>
                </a:solidFill>
              </a:rPr>
              <a:t>(signal transduction)</a:t>
            </a:r>
          </a:p>
          <a:p>
            <a:endParaRPr lang="en-US" sz="2400" b="1" i="1" dirty="0"/>
          </a:p>
          <a:p>
            <a:r>
              <a:rPr lang="en-US" sz="2400" b="1" i="1" dirty="0"/>
              <a:t> </a:t>
            </a:r>
          </a:p>
          <a:p>
            <a:r>
              <a:rPr lang="en-US" sz="2400" b="1" i="1" dirty="0"/>
              <a:t>                                     drug action</a:t>
            </a:r>
          </a:p>
        </p:txBody>
      </p:sp>
      <p:sp>
        <p:nvSpPr>
          <p:cNvPr id="4" name="Down Arrow 3"/>
          <p:cNvSpPr/>
          <p:nvPr/>
        </p:nvSpPr>
        <p:spPr>
          <a:xfrm>
            <a:off x="4343400" y="19812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4343400" y="3340626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>
            <a:off x="4356100" y="4791529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:\Users\Dell\Desktop\IMG_20181211_2055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265083"/>
            <a:ext cx="662940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2E633-7CB1-45DE-BEEC-B392D04D3C48}" type="datetime5">
              <a:rPr lang="en-US" smtClean="0"/>
              <a:t>3-Sep-24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546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r>
              <a:rPr lang="en-US" b="1" dirty="0"/>
              <a:t>  </a:t>
            </a:r>
            <a:r>
              <a:rPr lang="en-US" sz="4400" b="1" dirty="0"/>
              <a:t>Signal transduction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19400" y="957590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itchFamily="66" charset="0"/>
              </a:rPr>
              <a:t> </a:t>
            </a:r>
            <a:r>
              <a:rPr lang="en-US" sz="3600" b="1" dirty="0">
                <a:latin typeface="Comic Sans MS" pitchFamily="66" charset="0"/>
              </a:rPr>
              <a:t>(cell </a:t>
            </a:r>
            <a:r>
              <a:rPr lang="en-US" sz="3600" b="1" dirty="0" err="1">
                <a:latin typeface="Comic Sans MS" pitchFamily="66" charset="0"/>
              </a:rPr>
              <a:t>signalling</a:t>
            </a:r>
            <a:r>
              <a:rPr lang="en-US" sz="3600" b="1" dirty="0">
                <a:latin typeface="Comic Sans MS" pitchFamily="66" charset="0"/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500" y="1981199"/>
            <a:ext cx="89535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Transmission of physical–chemical signals through cell</a:t>
            </a:r>
          </a:p>
          <a:p>
            <a:r>
              <a:rPr lang="en-US" sz="2400" b="1" dirty="0">
                <a:latin typeface="Comic Sans MS" pitchFamily="66" charset="0"/>
              </a:rPr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series of molecular events (protein phosphorylation)</a:t>
            </a:r>
          </a:p>
          <a:p>
            <a:endParaRPr lang="en-US" sz="2400" b="1" dirty="0"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 to ensure appropriate cellular response</a:t>
            </a:r>
          </a:p>
          <a:p>
            <a:endParaRPr lang="en-US" sz="2400" b="1" dirty="0"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  <a:latin typeface="Comic Sans MS" pitchFamily="66" charset="0"/>
              </a:rPr>
              <a:t>Response </a:t>
            </a:r>
            <a:r>
              <a:rPr lang="en-US" sz="2400" b="1" dirty="0">
                <a:latin typeface="Comic Sans MS" pitchFamily="66" charset="0"/>
              </a:rPr>
              <a:t>- transcription of genes</a:t>
            </a:r>
          </a:p>
          <a:p>
            <a:r>
              <a:rPr lang="en-US" sz="2400" b="1" dirty="0">
                <a:latin typeface="Comic Sans MS" pitchFamily="66" charset="0"/>
              </a:rPr>
              <a:t>                conformational changes in proteins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b="1" dirty="0">
              <a:latin typeface="Comic Sans MS" pitchFamily="66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3171A-97EB-4DB2-95FE-F340E4225E34}" type="datetime5">
              <a:rPr lang="en-US" smtClean="0"/>
              <a:t>3-Sep-24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3661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chemeClr val="bg2">
              <a:lumMod val="5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/>
          <a:lstStyle/>
          <a:p>
            <a:br>
              <a:rPr lang="en-US" sz="4800" b="1" dirty="0">
                <a:solidFill>
                  <a:schemeClr val="bg1"/>
                </a:solidFill>
              </a:rPr>
            </a:br>
            <a:br>
              <a:rPr lang="en-US" sz="4800" b="1" dirty="0">
                <a:solidFill>
                  <a:schemeClr val="bg1"/>
                </a:solidFill>
              </a:rPr>
            </a:br>
            <a:br>
              <a:rPr lang="en-US" sz="4800" b="1" dirty="0">
                <a:solidFill>
                  <a:schemeClr val="bg1"/>
                </a:solidFill>
              </a:rPr>
            </a:br>
            <a:br>
              <a:rPr lang="en-US" sz="4800" b="1" dirty="0">
                <a:solidFill>
                  <a:schemeClr val="bg1"/>
                </a:solidFill>
              </a:rPr>
            </a:br>
            <a:r>
              <a:rPr lang="en-US" sz="4800" b="1" dirty="0">
                <a:solidFill>
                  <a:schemeClr val="bg1"/>
                </a:solidFill>
              </a:rPr>
              <a:t>  Drug dose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76400"/>
            <a:ext cx="78486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Standard dose- same for most patients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b="1" dirty="0"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Regulated dose- regulated as per the response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b="1" dirty="0"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Target level dose- adjust as per target levels</a:t>
            </a:r>
          </a:p>
          <a:p>
            <a:endParaRPr lang="en-US" sz="2400" b="1" dirty="0"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Titrated  dose- max. tolerated dose is given by</a:t>
            </a:r>
          </a:p>
          <a:p>
            <a:endParaRPr lang="en-US" sz="2400" b="1" dirty="0">
              <a:latin typeface="Comic Sans MS" pitchFamily="66" charset="0"/>
            </a:endParaRPr>
          </a:p>
          <a:p>
            <a:r>
              <a:rPr lang="en-US" sz="2400" dirty="0">
                <a:latin typeface="Comic Sans MS" pitchFamily="66" charset="0"/>
              </a:rPr>
              <a:t>  (</a:t>
            </a:r>
            <a:r>
              <a:rPr lang="en-US" sz="2200" b="1" i="1" dirty="0" err="1">
                <a:latin typeface="Comic Sans MS" pitchFamily="66" charset="0"/>
              </a:rPr>
              <a:t>i</a:t>
            </a:r>
            <a:r>
              <a:rPr lang="en-US" sz="2200" b="1" i="1" dirty="0">
                <a:latin typeface="Comic Sans MS" pitchFamily="66" charset="0"/>
              </a:rPr>
              <a:t>) upward titration</a:t>
            </a:r>
          </a:p>
          <a:p>
            <a:endParaRPr lang="en-US" sz="2200" b="1" i="1" dirty="0">
              <a:latin typeface="Comic Sans MS" pitchFamily="66" charset="0"/>
            </a:endParaRPr>
          </a:p>
          <a:p>
            <a:r>
              <a:rPr lang="en-US" sz="2200" b="1" i="1" dirty="0">
                <a:latin typeface="Comic Sans MS" pitchFamily="66" charset="0"/>
              </a:rPr>
              <a:t> (ii) downward titration</a:t>
            </a:r>
          </a:p>
          <a:p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581150" y="881390"/>
            <a:ext cx="6781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Amount required for certain effects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ACA59-70FE-4790-9A8B-C654C2DDF538}" type="datetime5">
              <a:rPr lang="en-US" smtClean="0"/>
              <a:t>3-Sep-24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2217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4514" y="0"/>
            <a:ext cx="9144000" cy="914400"/>
          </a:xfrm>
          <a:solidFill>
            <a:schemeClr val="bg2">
              <a:lumMod val="5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/>
          <a:lstStyle/>
          <a:p>
            <a:r>
              <a:rPr lang="en-US" sz="4800" b="1" dirty="0">
                <a:solidFill>
                  <a:schemeClr val="bg1"/>
                </a:solidFill>
              </a:rPr>
              <a:t>Dose-response relation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524000"/>
            <a:ext cx="708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omic Sans MS" pitchFamily="66" charset="0"/>
              </a:rPr>
              <a:t>  Effect of the drug depends on the dose</a:t>
            </a:r>
          </a:p>
        </p:txBody>
      </p:sp>
      <p:pic>
        <p:nvPicPr>
          <p:cNvPr id="3074" name="Picture 2" descr="C:\Users\Dell\Desktop\IMG_20190123_1158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33600"/>
            <a:ext cx="8201025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E3F58-8550-4557-8F4E-697095241959}" type="datetime5">
              <a:rPr lang="en-US" smtClean="0"/>
              <a:t>3-Sep-24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1873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chemeClr val="bg2">
              <a:lumMod val="5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/>
          <a:lstStyle/>
          <a:p>
            <a:r>
              <a:rPr lang="en-US" sz="4800" b="1" dirty="0">
                <a:solidFill>
                  <a:schemeClr val="bg1"/>
                </a:solidFill>
              </a:rPr>
              <a:t>Efficacy and potency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676400"/>
            <a:ext cx="8305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omic Sans MS" pitchFamily="66" charset="0"/>
              </a:rPr>
              <a:t>Efficacy</a:t>
            </a:r>
            <a:r>
              <a:rPr lang="en-US" sz="2400" b="1" dirty="0">
                <a:latin typeface="Comic Sans MS" pitchFamily="66" charset="0"/>
              </a:rPr>
              <a:t>- maximum effect of a drug can produce</a:t>
            </a:r>
          </a:p>
          <a:p>
            <a:endParaRPr lang="en-US" sz="2400" b="1" dirty="0">
              <a:latin typeface="Comic Sans MS" pitchFamily="66" charset="0"/>
            </a:endParaRPr>
          </a:p>
          <a:p>
            <a:r>
              <a:rPr lang="en-US" sz="2400" b="1" dirty="0">
                <a:solidFill>
                  <a:srgbClr val="FF0000"/>
                </a:solidFill>
                <a:latin typeface="Comic Sans MS" pitchFamily="66" charset="0"/>
              </a:rPr>
              <a:t>Potency</a:t>
            </a:r>
            <a:r>
              <a:rPr lang="en-US" sz="2400" b="1" dirty="0">
                <a:latin typeface="Comic Sans MS" pitchFamily="66" charset="0"/>
              </a:rPr>
              <a:t>- amount of drug required to produce 50% of the maximal effect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CE9FC-1D2E-4C01-9565-1D98F1469CB0}" type="datetime5">
              <a:rPr lang="en-US" smtClean="0"/>
              <a:t>3-Sep-24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25</a:t>
            </a:fld>
            <a:endParaRPr lang="en-US"/>
          </a:p>
        </p:txBody>
      </p:sp>
      <p:pic>
        <p:nvPicPr>
          <p:cNvPr id="1027" name="Picture 3" descr="C:\Users\Dell\Desktop\IMG_20190124_0943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246060"/>
            <a:ext cx="7848600" cy="3002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21769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257"/>
            <a:ext cx="9144000" cy="810491"/>
          </a:xfrm>
          <a:solidFill>
            <a:schemeClr val="bg2">
              <a:lumMod val="5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/>
          <a:lstStyle/>
          <a:p>
            <a:r>
              <a:rPr lang="en-US" sz="4800" b="1" dirty="0">
                <a:solidFill>
                  <a:schemeClr val="bg1"/>
                </a:solidFill>
              </a:rPr>
              <a:t>Therapeutic window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991618"/>
            <a:ext cx="76200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200" b="1" dirty="0">
                <a:latin typeface="Comic Sans MS" pitchFamily="66" charset="0"/>
              </a:rPr>
              <a:t>Range of dose that produces </a:t>
            </a:r>
            <a:r>
              <a:rPr lang="en-US" sz="2200" b="1" dirty="0">
                <a:solidFill>
                  <a:srgbClr val="FF0000"/>
                </a:solidFill>
                <a:latin typeface="Comic Sans MS" pitchFamily="66" charset="0"/>
              </a:rPr>
              <a:t>therapeutic response </a:t>
            </a:r>
            <a:r>
              <a:rPr lang="en-US" sz="2200" b="1" dirty="0">
                <a:latin typeface="Comic Sans MS" pitchFamily="66" charset="0"/>
              </a:rPr>
              <a:t>without causing any significant adverse effects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200" b="1" dirty="0"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200" b="1" dirty="0">
                <a:latin typeface="Comic Sans MS" pitchFamily="66" charset="0"/>
              </a:rPr>
              <a:t>Ratio b/w Min. effective concentration To the </a:t>
            </a:r>
            <a:r>
              <a:rPr lang="en-US" sz="2200" b="1" dirty="0" err="1">
                <a:latin typeface="Comic Sans MS" pitchFamily="66" charset="0"/>
              </a:rPr>
              <a:t>Max.effective</a:t>
            </a:r>
            <a:r>
              <a:rPr lang="en-US" sz="2200" b="1" dirty="0">
                <a:latin typeface="Comic Sans MS" pitchFamily="66" charset="0"/>
              </a:rPr>
              <a:t> concentration</a:t>
            </a:r>
          </a:p>
          <a:p>
            <a:endParaRPr lang="en-US" sz="2400" b="1" dirty="0"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200" b="1" dirty="0">
                <a:latin typeface="Comic Sans MS" pitchFamily="66" charset="0"/>
              </a:rPr>
              <a:t>Quantified by </a:t>
            </a:r>
            <a:r>
              <a:rPr lang="en-US" sz="2200" b="1" dirty="0">
                <a:solidFill>
                  <a:srgbClr val="FF0000"/>
                </a:solidFill>
                <a:latin typeface="Comic Sans MS" pitchFamily="66" charset="0"/>
              </a:rPr>
              <a:t>therapeutic index</a:t>
            </a:r>
          </a:p>
        </p:txBody>
      </p:sp>
      <p:pic>
        <p:nvPicPr>
          <p:cNvPr id="1026" name="Picture 2" descr="C:\Users\Dell\Desktop\IMG_20181216_1817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19200"/>
            <a:ext cx="800100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BE963-728D-4A32-91E5-0E144217F272}" type="datetime5">
              <a:rPr lang="en-US" smtClean="0"/>
              <a:t>3-Sep-24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453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chemeClr val="bg2">
              <a:lumMod val="5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/>
          <a:lstStyle/>
          <a:p>
            <a:r>
              <a:rPr lang="en-US" sz="4800" b="1" dirty="0">
                <a:solidFill>
                  <a:schemeClr val="bg1"/>
                </a:solidFill>
              </a:rPr>
              <a:t>Therapeutic index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447800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33400" y="1447800"/>
            <a:ext cx="8147302" cy="4800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algn="just"/>
            <a:r>
              <a:rPr lang="en-US" sz="2200" b="1" dirty="0">
                <a:solidFill>
                  <a:schemeClr val="tx1"/>
                </a:solidFill>
                <a:latin typeface="Comic Sans MS" pitchFamily="66" charset="0"/>
              </a:rPr>
              <a:t>The ratio of the dose that produces </a:t>
            </a:r>
            <a:r>
              <a:rPr lang="en-US" sz="2200" b="1" dirty="0">
                <a:solidFill>
                  <a:srgbClr val="FF0000"/>
                </a:solidFill>
                <a:latin typeface="Comic Sans MS" pitchFamily="66" charset="0"/>
              </a:rPr>
              <a:t>toxicity</a:t>
            </a:r>
            <a:r>
              <a:rPr lang="en-US" sz="2200" b="1" dirty="0">
                <a:solidFill>
                  <a:schemeClr val="tx1"/>
                </a:solidFill>
                <a:latin typeface="Comic Sans MS" pitchFamily="66" charset="0"/>
              </a:rPr>
              <a:t> to the dose that produces a clinically desired </a:t>
            </a:r>
            <a:r>
              <a:rPr lang="en-US" sz="2200" b="1" dirty="0">
                <a:solidFill>
                  <a:srgbClr val="FF0000"/>
                </a:solidFill>
                <a:latin typeface="Comic Sans MS" pitchFamily="66" charset="0"/>
              </a:rPr>
              <a:t>response</a:t>
            </a:r>
            <a:r>
              <a:rPr lang="en-US" sz="2200" b="1" dirty="0">
                <a:solidFill>
                  <a:schemeClr val="tx1"/>
                </a:solidFill>
                <a:latin typeface="Comic Sans MS" pitchFamily="66" charset="0"/>
              </a:rPr>
              <a:t> in half of the population </a:t>
            </a:r>
          </a:p>
          <a:p>
            <a:pPr algn="just"/>
            <a:r>
              <a:rPr lang="en-US" sz="2200" b="1" dirty="0">
                <a:solidFill>
                  <a:schemeClr val="tx1"/>
                </a:solidFill>
                <a:latin typeface="Comic Sans MS" pitchFamily="66" charset="0"/>
              </a:rPr>
              <a:t>Indicator For drug safety</a:t>
            </a:r>
          </a:p>
          <a:p>
            <a:endParaRPr lang="en-US" sz="2800" dirty="0"/>
          </a:p>
          <a:p>
            <a:pPr algn="ctr"/>
            <a:endParaRPr lang="en-US" sz="1400" b="1" dirty="0">
              <a:solidFill>
                <a:schemeClr val="accent5"/>
              </a:solidFill>
            </a:endParaRPr>
          </a:p>
          <a:p>
            <a:pPr algn="ctr"/>
            <a:endParaRPr lang="en-US" sz="1400" b="1" dirty="0">
              <a:solidFill>
                <a:schemeClr val="accent5"/>
              </a:solidFill>
            </a:endParaRPr>
          </a:p>
          <a:p>
            <a:pPr algn="ctr"/>
            <a:endParaRPr lang="en-US" sz="1400" b="1" dirty="0">
              <a:solidFill>
                <a:schemeClr val="accent5"/>
              </a:solidFill>
            </a:endParaRPr>
          </a:p>
          <a:p>
            <a:endParaRPr lang="en-US" b="1" dirty="0">
              <a:latin typeface="Comic Sans MS" pitchFamily="66" charset="0"/>
            </a:endParaRPr>
          </a:p>
          <a:p>
            <a:r>
              <a:rPr lang="en-US" sz="2200" b="1" dirty="0">
                <a:solidFill>
                  <a:schemeClr val="tx1"/>
                </a:solidFill>
                <a:latin typeface="Comic Sans MS" pitchFamily="66" charset="0"/>
              </a:rPr>
              <a:t>Drug with low TI- narrow margin b/w TD &amp; ED  </a:t>
            </a:r>
          </a:p>
          <a:p>
            <a:r>
              <a:rPr lang="en-US" sz="2200" b="1" dirty="0">
                <a:solidFill>
                  <a:schemeClr val="tx1"/>
                </a:solidFill>
                <a:latin typeface="Comic Sans MS" pitchFamily="66" charset="0"/>
              </a:rPr>
              <a:t>Drug with high TI- wide margin b/w TD &amp; ED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868306" y="3352800"/>
            <a:ext cx="3505200" cy="7620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TI =TD</a:t>
            </a:r>
            <a:r>
              <a:rPr lang="en-US" sz="2000" b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50 </a:t>
            </a:r>
            <a:r>
              <a:rPr lang="en-US" sz="3200" b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/ ED</a:t>
            </a:r>
            <a:r>
              <a:rPr lang="en-US" sz="2000" b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50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5536C-2A86-40F3-AEBE-C1003DCE2F1A}" type="datetime5">
              <a:rPr lang="en-US" smtClean="0"/>
              <a:t>3-Sep-24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1906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ell\Desktop\IMG_20181216_1818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90600"/>
            <a:ext cx="78867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650EF-13B3-4AD5-AE90-AD6E0AAC6AFC}" type="datetime5">
              <a:rPr lang="en-US" smtClean="0"/>
              <a:t>3-Sep-24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6813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458200" cy="1600200"/>
          </a:xfrm>
        </p:spPr>
        <p:txBody>
          <a:bodyPr/>
          <a:lstStyle/>
          <a:p>
            <a:r>
              <a:rPr lang="en-US" sz="4800" b="1" dirty="0"/>
              <a:t>  </a:t>
            </a:r>
            <a:br>
              <a:rPr lang="en-US" sz="4800" b="1" dirty="0"/>
            </a:br>
            <a:br>
              <a:rPr lang="en-US" sz="4800" b="1" dirty="0"/>
            </a:br>
            <a:r>
              <a:rPr lang="en-US" sz="4800" b="1" dirty="0"/>
              <a:t> Factors modifying the effects of drugs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4000" y="1676400"/>
            <a:ext cx="51816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                </a:t>
            </a:r>
            <a:r>
              <a:rPr lang="en-US" sz="2800" b="1" dirty="0">
                <a:solidFill>
                  <a:srgbClr val="00B050"/>
                </a:solidFill>
                <a:latin typeface="Comic Sans MS" pitchFamily="66" charset="0"/>
              </a:rPr>
              <a:t>Physiological factors</a:t>
            </a:r>
          </a:p>
          <a:p>
            <a:endParaRPr lang="en-US" sz="2400" b="1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Body size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Age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Sex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Species and race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Food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4F172-BA83-4E17-A8C4-12352584922F}" type="datetime5">
              <a:rPr lang="en-US" smtClean="0"/>
              <a:t>3-Sep-24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3477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685800"/>
            <a:ext cx="67818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                </a:t>
            </a:r>
            <a:r>
              <a:rPr lang="en-US" sz="2800" b="1" dirty="0">
                <a:solidFill>
                  <a:srgbClr val="00B050"/>
                </a:solidFill>
                <a:latin typeface="Comic Sans MS" pitchFamily="66" charset="0"/>
              </a:rPr>
              <a:t>Pathological factors</a:t>
            </a:r>
          </a:p>
          <a:p>
            <a:endParaRPr lang="en-US" sz="2800" b="1" dirty="0"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G.I disorders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Liver disorders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Kidney disorders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Thyroid disorders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Other  disorders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1524000" y="3886200"/>
            <a:ext cx="60198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B050"/>
                </a:solidFill>
                <a:latin typeface="Comic Sans MS" pitchFamily="66" charset="0"/>
              </a:rPr>
              <a:t>        Psychological factors</a:t>
            </a:r>
          </a:p>
          <a:p>
            <a:endParaRPr lang="en-US" b="1" dirty="0"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Patients belief and expectation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placebo effect</a:t>
            </a:r>
          </a:p>
          <a:p>
            <a:r>
              <a:rPr lang="en-US" sz="2400" b="1" dirty="0">
                <a:latin typeface="Comic Sans MS" pitchFamily="66" charset="0"/>
              </a:rPr>
              <a:t>                  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890F0-F026-4F50-98A7-4FB86D99C4A8}" type="datetime5">
              <a:rPr lang="en-US" smtClean="0"/>
              <a:t>3-Sep-24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1619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848142"/>
            <a:ext cx="8382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B050"/>
                </a:solidFill>
                <a:latin typeface="Comic Sans MS" pitchFamily="66" charset="0"/>
              </a:rPr>
              <a:t>               </a:t>
            </a:r>
            <a:r>
              <a:rPr lang="en-US" sz="3200" b="1" dirty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Drug factors</a:t>
            </a:r>
          </a:p>
          <a:p>
            <a:endParaRPr lang="en-US" sz="2800" b="1" dirty="0"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Route of administration : </a:t>
            </a:r>
            <a:r>
              <a:rPr lang="en-US" sz="2400" b="1" dirty="0">
                <a:solidFill>
                  <a:srgbClr val="FF0000"/>
                </a:solidFill>
                <a:latin typeface="Comic Sans MS" pitchFamily="66" charset="0"/>
              </a:rPr>
              <a:t>magnesium </a:t>
            </a:r>
            <a:r>
              <a:rPr lang="en-US" sz="2400" b="1" dirty="0" err="1">
                <a:solidFill>
                  <a:srgbClr val="FF0000"/>
                </a:solidFill>
                <a:latin typeface="Comic Sans MS" pitchFamily="66" charset="0"/>
              </a:rPr>
              <a:t>sulphate</a:t>
            </a:r>
            <a:endParaRPr lang="en-US" sz="2400" b="1" dirty="0">
              <a:solidFill>
                <a:srgbClr val="FF0000"/>
              </a:solidFill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Time of administration :  </a:t>
            </a:r>
            <a:r>
              <a:rPr lang="en-US" sz="2400" b="1" dirty="0">
                <a:solidFill>
                  <a:srgbClr val="FF0000"/>
                </a:solidFill>
                <a:latin typeface="Comic Sans MS" pitchFamily="66" charset="0"/>
              </a:rPr>
              <a:t>corticosteroids, NSAIDs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Other drugs administered concurrently</a:t>
            </a:r>
          </a:p>
          <a:p>
            <a:endParaRPr lang="en-US" sz="2400" dirty="0">
              <a:latin typeface="Comic Sans MS" pitchFamily="66" charset="0"/>
            </a:endParaRPr>
          </a:p>
          <a:p>
            <a:r>
              <a:rPr lang="en-US" sz="2200" dirty="0">
                <a:latin typeface="Comic Sans MS" pitchFamily="66" charset="0"/>
              </a:rPr>
              <a:t>      </a:t>
            </a:r>
            <a:r>
              <a:rPr lang="en-US" sz="2400" b="1" dirty="0">
                <a:latin typeface="Comic Sans MS" pitchFamily="66" charset="0"/>
              </a:rPr>
              <a:t>(</a:t>
            </a:r>
            <a:r>
              <a:rPr lang="en-US" sz="2400" b="1" dirty="0" err="1">
                <a:latin typeface="Comic Sans MS" pitchFamily="66" charset="0"/>
              </a:rPr>
              <a:t>i</a:t>
            </a:r>
            <a:r>
              <a:rPr lang="en-US" sz="2400" b="1" dirty="0">
                <a:latin typeface="Comic Sans MS" pitchFamily="66" charset="0"/>
              </a:rPr>
              <a:t>) synergism              </a:t>
            </a:r>
            <a:r>
              <a:rPr lang="en-US" sz="2200" b="1" dirty="0">
                <a:latin typeface="Comic Sans MS" pitchFamily="66" charset="0"/>
              </a:rPr>
              <a:t>(</a:t>
            </a:r>
            <a:r>
              <a:rPr lang="en-US" sz="2400" b="1" dirty="0">
                <a:latin typeface="Comic Sans MS" pitchFamily="66" charset="0"/>
              </a:rPr>
              <a:t>ii) antagonism</a:t>
            </a:r>
          </a:p>
        </p:txBody>
      </p:sp>
      <p:sp>
        <p:nvSpPr>
          <p:cNvPr id="3" name="Rectangle 2"/>
          <p:cNvSpPr/>
          <p:nvPr/>
        </p:nvSpPr>
        <p:spPr>
          <a:xfrm>
            <a:off x="1447800" y="2971800"/>
            <a:ext cx="6019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                   </a:t>
            </a:r>
          </a:p>
          <a:p>
            <a:r>
              <a:rPr lang="en-US" sz="2000" b="1" dirty="0"/>
              <a:t>              </a:t>
            </a:r>
            <a:endParaRPr lang="en-US" sz="2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36920-6638-4592-AC8F-D96644AEEC4D}" type="datetime5">
              <a:rPr lang="en-US" smtClean="0"/>
              <a:t>3-Sep-24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3766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304800"/>
            <a:ext cx="640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                     </a:t>
            </a:r>
          </a:p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                      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Synergism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19200" y="1752600"/>
            <a:ext cx="7239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Additive effect</a:t>
            </a:r>
          </a:p>
          <a:p>
            <a:r>
              <a:rPr lang="en-US" sz="2400" b="1" dirty="0">
                <a:latin typeface="Comic Sans MS" pitchFamily="66" charset="0"/>
              </a:rPr>
              <a:t>   Sum total of effects of two drugs</a:t>
            </a:r>
          </a:p>
          <a:p>
            <a:endParaRPr lang="en-US" sz="2400" b="1" dirty="0"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Supra-additive effect (potentiation)</a:t>
            </a:r>
          </a:p>
          <a:p>
            <a:r>
              <a:rPr lang="en-US" sz="2400" b="1" dirty="0">
                <a:latin typeface="Comic Sans MS" pitchFamily="66" charset="0"/>
              </a:rPr>
              <a:t> </a:t>
            </a:r>
          </a:p>
          <a:p>
            <a:r>
              <a:rPr lang="en-US" sz="2400" b="1" dirty="0">
                <a:latin typeface="Comic Sans MS" pitchFamily="66" charset="0"/>
              </a:rPr>
              <a:t>  more than sum total of effects of two drugs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DA2A-388C-4AFB-956B-454D5DF24B39}" type="datetime5">
              <a:rPr lang="en-US" smtClean="0"/>
              <a:t>3-Sep-24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2448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535970"/>
            <a:ext cx="632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                     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antagonism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1516743"/>
            <a:ext cx="6324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Physical antagonism- </a:t>
            </a:r>
            <a:r>
              <a:rPr lang="en-US" sz="2400" b="1" dirty="0">
                <a:solidFill>
                  <a:srgbClr val="FF0000"/>
                </a:solidFill>
                <a:latin typeface="Comic Sans MS" pitchFamily="66" charset="0"/>
              </a:rPr>
              <a:t>charcoal tablets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b="1" dirty="0"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Chemical antagonism - </a:t>
            </a:r>
            <a:r>
              <a:rPr lang="en-US" sz="2400" b="1" dirty="0">
                <a:solidFill>
                  <a:srgbClr val="FF0000"/>
                </a:solidFill>
                <a:latin typeface="Comic Sans MS" pitchFamily="66" charset="0"/>
              </a:rPr>
              <a:t>protamine</a:t>
            </a:r>
          </a:p>
          <a:p>
            <a:endParaRPr lang="en-US" sz="2400" b="1" dirty="0"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Functional antagonism- </a:t>
            </a:r>
            <a:r>
              <a:rPr lang="en-US" sz="2400" b="1" dirty="0">
                <a:solidFill>
                  <a:srgbClr val="FF0000"/>
                </a:solidFill>
                <a:latin typeface="Comic Sans MS" pitchFamily="66" charset="0"/>
              </a:rPr>
              <a:t>adrenaline</a:t>
            </a:r>
          </a:p>
          <a:p>
            <a:endParaRPr lang="en-US" sz="2400" b="1" dirty="0"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Receptor antagonism</a:t>
            </a:r>
          </a:p>
          <a:p>
            <a:endParaRPr lang="en-US" sz="2400" b="1" dirty="0">
              <a:latin typeface="Comic Sans MS" pitchFamily="66" charset="0"/>
            </a:endParaRPr>
          </a:p>
          <a:p>
            <a:r>
              <a:rPr lang="en-US" sz="2400" b="1" dirty="0">
                <a:latin typeface="Comic Sans MS" pitchFamily="66" charset="0"/>
              </a:rPr>
              <a:t>         (</a:t>
            </a:r>
            <a:r>
              <a:rPr lang="en-US" sz="2400" b="1" dirty="0" err="1">
                <a:latin typeface="Comic Sans MS" pitchFamily="66" charset="0"/>
              </a:rPr>
              <a:t>i</a:t>
            </a:r>
            <a:r>
              <a:rPr lang="en-US" sz="2400" b="1" dirty="0">
                <a:latin typeface="Comic Sans MS" pitchFamily="66" charset="0"/>
              </a:rPr>
              <a:t>) competitive antagonism</a:t>
            </a:r>
          </a:p>
          <a:p>
            <a:r>
              <a:rPr lang="en-US" sz="2400" b="1" dirty="0">
                <a:latin typeface="Comic Sans MS" pitchFamily="66" charset="0"/>
              </a:rPr>
              <a:t>         (ii) non- competitive antagonism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0B490-FCD7-44DF-A006-6F4EAFDDAF45}" type="datetime5">
              <a:rPr lang="en-US" smtClean="0"/>
              <a:t>3-Sep-24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2111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>
                <a:latin typeface="Bodoni MT Black" pitchFamily="18" charset="0"/>
              </a:rPr>
              <a:t>Pharmacological action</a:t>
            </a:r>
            <a:endParaRPr lang="en-US" sz="6000" dirty="0">
              <a:latin typeface="Bodoni MT Black" pitchFamily="18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9419D-C46A-488D-8214-CD7B22B6C60F}" type="datetime5">
              <a:rPr lang="en-US" smtClean="0"/>
              <a:t>3-Sep-24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5225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3999" cy="64633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en-US" sz="2400" b="1" dirty="0"/>
              <a:t>          </a:t>
            </a:r>
            <a:r>
              <a:rPr lang="en-US" sz="3600" b="1" dirty="0">
                <a:solidFill>
                  <a:schemeClr val="bg1"/>
                </a:solidFill>
              </a:rPr>
              <a:t>Pharmacological  Action  of aspirin</a:t>
            </a:r>
          </a:p>
        </p:txBody>
      </p:sp>
      <p:sp>
        <p:nvSpPr>
          <p:cNvPr id="2" name="Rectangle 1"/>
          <p:cNvSpPr/>
          <p:nvPr/>
        </p:nvSpPr>
        <p:spPr>
          <a:xfrm>
            <a:off x="2362200" y="1524000"/>
            <a:ext cx="50636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Comic Sans MS" pitchFamily="66" charset="0"/>
              </a:rPr>
              <a:t>Aspirin – acetyl </a:t>
            </a:r>
            <a:r>
              <a:rPr lang="en-US" sz="2400" b="1" dirty="0" err="1">
                <a:latin typeface="Comic Sans MS" pitchFamily="66" charset="0"/>
              </a:rPr>
              <a:t>salicyclic</a:t>
            </a:r>
            <a:r>
              <a:rPr lang="en-US" sz="2400" b="1" dirty="0">
                <a:latin typeface="Comic Sans MS" pitchFamily="66" charset="0"/>
              </a:rPr>
              <a:t> acid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2209800"/>
            <a:ext cx="8153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Comic Sans MS" pitchFamily="66" charset="0"/>
              </a:rPr>
              <a:t>(</a:t>
            </a:r>
            <a:r>
              <a:rPr lang="en-US" sz="2400" b="1" dirty="0" err="1">
                <a:latin typeface="Comic Sans MS" pitchFamily="66" charset="0"/>
              </a:rPr>
              <a:t>i</a:t>
            </a:r>
            <a:r>
              <a:rPr lang="en-US" sz="2400" b="1" dirty="0">
                <a:latin typeface="Comic Sans MS" pitchFamily="66" charset="0"/>
              </a:rPr>
              <a:t>) Aspirin prevents the production of prostaglandins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9200" y="2814935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omic Sans MS" pitchFamily="66" charset="0"/>
              </a:rPr>
              <a:t>                prostaglandins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33800" y="3962399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omic Sans MS" pitchFamily="66" charset="0"/>
              </a:rPr>
              <a:t>fever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245429" y="3394111"/>
            <a:ext cx="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084546" y="4117032"/>
            <a:ext cx="2341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omic Sans MS" pitchFamily="66" charset="0"/>
              </a:rPr>
              <a:t>inflammation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62200" y="4117032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omic Sans MS" pitchFamily="66" charset="0"/>
              </a:rPr>
              <a:t>pain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3048000" y="3394111"/>
            <a:ext cx="533400" cy="6118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799244" y="3394111"/>
            <a:ext cx="687156" cy="4583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50A88-ED5F-4765-BAA0-D0BF23837F55}" type="datetime5">
              <a:rPr lang="en-US" smtClean="0"/>
              <a:t>3-Sep-24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35</a:t>
            </a:fld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33400" y="5029200"/>
            <a:ext cx="7620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Comic Sans MS" pitchFamily="66" charset="0"/>
              </a:rPr>
              <a:t>(ii) Aspirin inhibits the platelets aggregation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09420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12444-2DDB-46AC-B2BB-217CEDA74321}" type="datetime5">
              <a:rPr lang="en-US" smtClean="0"/>
              <a:t>3-Sep-24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36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" y="1371600"/>
            <a:ext cx="98298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sz="2400" b="1" dirty="0">
                <a:solidFill>
                  <a:schemeClr val="tx2"/>
                </a:solidFill>
                <a:latin typeface="Comic Sans MS" pitchFamily="66" charset="0"/>
              </a:rPr>
              <a:t>Analgesic</a:t>
            </a:r>
            <a:r>
              <a:rPr lang="en-US" sz="2400" b="1" dirty="0">
                <a:latin typeface="Comic Sans MS" pitchFamily="66" charset="0"/>
              </a:rPr>
              <a:t>  - pain relief</a:t>
            </a:r>
          </a:p>
          <a:p>
            <a:endParaRPr lang="en-US" sz="2400" b="1" dirty="0">
              <a:latin typeface="Comic Sans MS" pitchFamily="66" charset="0"/>
            </a:endParaRPr>
          </a:p>
          <a:p>
            <a:r>
              <a:rPr lang="en-US" sz="2400" b="1" dirty="0">
                <a:solidFill>
                  <a:schemeClr val="tx2"/>
                </a:solidFill>
                <a:latin typeface="Comic Sans MS" pitchFamily="66" charset="0"/>
              </a:rPr>
              <a:t>2</a:t>
            </a:r>
            <a:r>
              <a:rPr lang="en-US" sz="2400" b="1" dirty="0">
                <a:latin typeface="Comic Sans MS" pitchFamily="66" charset="0"/>
              </a:rPr>
              <a:t>.</a:t>
            </a:r>
            <a:r>
              <a:rPr lang="en-US" sz="2400" b="1" dirty="0">
                <a:solidFill>
                  <a:schemeClr val="tx2"/>
                </a:solidFill>
                <a:latin typeface="Comic Sans MS" pitchFamily="66" charset="0"/>
              </a:rPr>
              <a:t>Antipyretic</a:t>
            </a:r>
            <a:r>
              <a:rPr lang="en-US" sz="2400" b="1" dirty="0">
                <a:latin typeface="Comic Sans MS" pitchFamily="66" charset="0"/>
              </a:rPr>
              <a:t> - reduce fever</a:t>
            </a:r>
          </a:p>
          <a:p>
            <a:endParaRPr lang="en-US" sz="2400" b="1" dirty="0">
              <a:latin typeface="Comic Sans MS" pitchFamily="66" charset="0"/>
            </a:endParaRPr>
          </a:p>
          <a:p>
            <a:r>
              <a:rPr lang="en-US" sz="2400" b="1" dirty="0">
                <a:solidFill>
                  <a:schemeClr val="tx2"/>
                </a:solidFill>
                <a:latin typeface="Comic Sans MS" pitchFamily="66" charset="0"/>
              </a:rPr>
              <a:t>3.Anti-inflammmatory</a:t>
            </a:r>
            <a:r>
              <a:rPr lang="en-US" sz="2400" b="1" dirty="0">
                <a:latin typeface="Comic Sans MS" pitchFamily="66" charset="0"/>
              </a:rPr>
              <a:t> - prevents &amp; bring down swelling</a:t>
            </a:r>
          </a:p>
          <a:p>
            <a:endParaRPr lang="en-US" sz="2400" b="1" dirty="0">
              <a:latin typeface="Comic Sans MS" pitchFamily="66" charset="0"/>
            </a:endParaRPr>
          </a:p>
          <a:p>
            <a:r>
              <a:rPr lang="en-US" sz="2400" b="1" dirty="0">
                <a:solidFill>
                  <a:schemeClr val="tx2"/>
                </a:solidFill>
                <a:latin typeface="Comic Sans MS" pitchFamily="66" charset="0"/>
              </a:rPr>
              <a:t>4</a:t>
            </a:r>
            <a:r>
              <a:rPr lang="en-US" sz="2400" b="1" dirty="0">
                <a:latin typeface="Comic Sans MS" pitchFamily="66" charset="0"/>
              </a:rPr>
              <a:t>. </a:t>
            </a:r>
            <a:r>
              <a:rPr lang="en-US" sz="2400" b="1" dirty="0">
                <a:solidFill>
                  <a:schemeClr val="tx2"/>
                </a:solidFill>
                <a:latin typeface="Comic Sans MS" pitchFamily="66" charset="0"/>
              </a:rPr>
              <a:t>Anticoagulant </a:t>
            </a:r>
          </a:p>
          <a:p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3999" cy="64633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en-US" sz="2400" b="1" dirty="0"/>
              <a:t>          </a:t>
            </a:r>
            <a:r>
              <a:rPr lang="en-US" sz="3600" b="1" dirty="0">
                <a:solidFill>
                  <a:schemeClr val="bg1"/>
                </a:solidFill>
              </a:rPr>
              <a:t>Pharmacological  Action  of aspirin</a:t>
            </a:r>
          </a:p>
        </p:txBody>
      </p:sp>
    </p:spTree>
    <p:extLst>
      <p:ext uri="{BB962C8B-B14F-4D97-AF65-F5344CB8AC3E}">
        <p14:creationId xmlns:p14="http://schemas.microsoft.com/office/powerpoint/2010/main" val="1905071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/>
          <a:lstStyle/>
          <a:p>
            <a:r>
              <a:rPr lang="en-US" sz="4800" b="1" dirty="0">
                <a:solidFill>
                  <a:schemeClr val="bg1"/>
                </a:solidFill>
              </a:rPr>
              <a:t>Structure - activity relation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4029" y="1828800"/>
            <a:ext cx="7848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omic Sans MS" pitchFamily="66" charset="0"/>
              </a:rPr>
              <a:t>Composition and  spatial arrangement of chemical </a:t>
            </a:r>
            <a:r>
              <a:rPr lang="en-US" sz="2400" b="1" dirty="0">
                <a:solidFill>
                  <a:srgbClr val="FF0000"/>
                </a:solidFill>
                <a:latin typeface="Comic Sans MS" pitchFamily="66" charset="0"/>
              </a:rPr>
              <a:t>functional group </a:t>
            </a:r>
            <a:r>
              <a:rPr lang="en-US" sz="2400" b="1" dirty="0">
                <a:latin typeface="Comic Sans MS" pitchFamily="66" charset="0"/>
              </a:rPr>
              <a:t>determines </a:t>
            </a:r>
          </a:p>
          <a:p>
            <a:endParaRPr lang="en-US" sz="2400" b="1" dirty="0"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the type of pharmacological effect</a:t>
            </a:r>
          </a:p>
          <a:p>
            <a:endParaRPr lang="en-US" sz="2400" b="1" dirty="0"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Physiochemical  properties of drug molecule</a:t>
            </a:r>
          </a:p>
          <a:p>
            <a:endParaRPr lang="en-US" sz="2400" b="1" dirty="0">
              <a:latin typeface="Comic Sans MS" pitchFamily="66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3FC54-71CC-4C07-9447-1C1823059BE6}" type="datetime5">
              <a:rPr lang="en-US" smtClean="0"/>
              <a:t>3-Sep-24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5412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/>
          <a:lstStyle/>
          <a:p>
            <a:r>
              <a:rPr lang="en-US" sz="4800" b="1" dirty="0">
                <a:solidFill>
                  <a:schemeClr val="bg1"/>
                </a:solidFill>
              </a:rPr>
              <a:t>SAR of Acetylcholine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7E494-80D2-4A3A-A375-4103A9C99497}" type="datetime5">
              <a:rPr lang="en-US" smtClean="0"/>
              <a:t>3-Sep-24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38</a:t>
            </a:fld>
            <a:endParaRPr lang="en-US"/>
          </a:p>
        </p:txBody>
      </p:sp>
      <p:pic>
        <p:nvPicPr>
          <p:cNvPr id="1033" name="Picture 9" descr="C:\Users\Dell\Desktop\IMG_20190123_2359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3" y="1038225"/>
            <a:ext cx="8829675" cy="478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71609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12444-2DDB-46AC-B2BB-217CEDA74321}" type="datetime5">
              <a:rPr lang="en-US" smtClean="0"/>
              <a:t>3-Sep-24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39</a:t>
            </a:fld>
            <a:endParaRPr lang="en-US"/>
          </a:p>
        </p:txBody>
      </p:sp>
      <p:pic>
        <p:nvPicPr>
          <p:cNvPr id="1026" name="Picture 2" descr="C:\Users\Dell\Desktop\Pictur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" y="1277154"/>
            <a:ext cx="7772400" cy="344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04256" y="167670"/>
            <a:ext cx="617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 </a:t>
            </a:r>
            <a:r>
              <a:rPr lang="en-US" sz="2800" b="1" u="sng" dirty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Ammonium group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5593" y="871210"/>
            <a:ext cx="64754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b="1" dirty="0"/>
              <a:t>For optimum activity group must be  </a:t>
            </a:r>
            <a:r>
              <a:rPr lang="en-US" sz="2000" b="1" dirty="0">
                <a:solidFill>
                  <a:srgbClr val="FF0000"/>
                </a:solidFill>
              </a:rPr>
              <a:t>quaternary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5593" y="5064264"/>
            <a:ext cx="86098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b="1" dirty="0" err="1"/>
              <a:t>Substituiton</a:t>
            </a:r>
            <a:r>
              <a:rPr lang="en-US" sz="2000" b="1" dirty="0"/>
              <a:t> of one of 3 methyl gr with ethyl or propyl gr.-  </a:t>
            </a:r>
            <a:r>
              <a:rPr lang="en-US" sz="2000" b="1" dirty="0">
                <a:solidFill>
                  <a:srgbClr val="FF0000"/>
                </a:solidFill>
              </a:rPr>
              <a:t>less active</a:t>
            </a:r>
          </a:p>
          <a:p>
            <a:r>
              <a:rPr lang="en-US" sz="2000" b="1" dirty="0"/>
              <a:t> 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93" y="5545137"/>
            <a:ext cx="815181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13132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12444-2DDB-46AC-B2BB-217CEDA74321}" type="datetime5">
              <a:rPr lang="en-US" smtClean="0"/>
              <a:t>3-Sep-24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40</a:t>
            </a:fld>
            <a:endParaRPr lang="en-US"/>
          </a:p>
        </p:txBody>
      </p:sp>
      <p:pic>
        <p:nvPicPr>
          <p:cNvPr id="2050" name="Picture 2" descr="C:\Users\Dell\Desktop\Pictur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093119"/>
            <a:ext cx="7391400" cy="133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71800" y="3048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itchFamily="66" charset="0"/>
              </a:rPr>
              <a:t>  </a:t>
            </a:r>
            <a:r>
              <a:rPr lang="en-US" sz="2800" b="1" u="sng" dirty="0">
                <a:latin typeface="Comic Sans MS" pitchFamily="66" charset="0"/>
              </a:rPr>
              <a:t>Ethylene chain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998" y="960507"/>
            <a:ext cx="838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b="1" dirty="0"/>
              <a:t>Addition of methyl gr. At alpha position -  </a:t>
            </a:r>
            <a:r>
              <a:rPr lang="en-US" sz="2000" b="1" dirty="0">
                <a:solidFill>
                  <a:srgbClr val="FF0000"/>
                </a:solidFill>
              </a:rPr>
              <a:t>selectivity towards nicotinic receptor </a:t>
            </a:r>
          </a:p>
        </p:txBody>
      </p:sp>
      <p:pic>
        <p:nvPicPr>
          <p:cNvPr id="2051" name="Picture 3" descr="C:\Users\Dell\Desktop\Picture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2" y="4419600"/>
            <a:ext cx="8766175" cy="1776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80998" y="3733800"/>
            <a:ext cx="8153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b="1" dirty="0"/>
              <a:t>Alkyl gr. other than methyl at alpha or beta position – </a:t>
            </a:r>
            <a:r>
              <a:rPr lang="en-US" sz="2000" b="1" dirty="0">
                <a:solidFill>
                  <a:srgbClr val="FF0000"/>
                </a:solidFill>
              </a:rPr>
              <a:t>decreases cholinergic activity</a:t>
            </a:r>
          </a:p>
        </p:txBody>
      </p:sp>
    </p:spTree>
    <p:extLst>
      <p:ext uri="{BB962C8B-B14F-4D97-AF65-F5344CB8AC3E}">
        <p14:creationId xmlns:p14="http://schemas.microsoft.com/office/powerpoint/2010/main" val="31285628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12444-2DDB-46AC-B2BB-217CEDA74321}" type="datetime5">
              <a:rPr lang="en-US" smtClean="0"/>
              <a:t>3-Sep-24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41</a:t>
            </a:fld>
            <a:endParaRPr lang="en-US"/>
          </a:p>
        </p:txBody>
      </p:sp>
      <p:pic>
        <p:nvPicPr>
          <p:cNvPr id="3074" name="Picture 2" descr="C:\Users\Dell\Desktop\Picture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06" y="1642269"/>
            <a:ext cx="8586787" cy="178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48000" y="381000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err="1">
                <a:latin typeface="Comic Sans MS" pitchFamily="66" charset="0"/>
              </a:rPr>
              <a:t>Acetyloxy</a:t>
            </a:r>
            <a:r>
              <a:rPr lang="en-US" sz="2800" b="1" u="sng" dirty="0">
                <a:latin typeface="Comic Sans MS" pitchFamily="66" charset="0"/>
              </a:rPr>
              <a:t> group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156" y="1132195"/>
            <a:ext cx="8903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Methyl group is replaced with amino group – </a:t>
            </a:r>
            <a:r>
              <a:rPr lang="en-US" sz="2000" b="1" dirty="0">
                <a:solidFill>
                  <a:srgbClr val="FF0000"/>
                </a:solidFill>
              </a:rPr>
              <a:t>increases cholinergic activity</a:t>
            </a:r>
          </a:p>
        </p:txBody>
      </p:sp>
      <p:pic>
        <p:nvPicPr>
          <p:cNvPr id="3075" name="Picture 3" descr="C:\Users\Dell\Desktop\Picture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" y="4441686"/>
            <a:ext cx="8448675" cy="187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25040" y="3733800"/>
            <a:ext cx="8467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Methyl group is replaced with aromatic ester &amp; higher </a:t>
            </a:r>
            <a:r>
              <a:rPr lang="en-US" sz="2000" b="1" dirty="0" err="1"/>
              <a:t>mol.wt</a:t>
            </a:r>
            <a:r>
              <a:rPr lang="en-US" sz="2000" b="1" dirty="0"/>
              <a:t> esters - </a:t>
            </a:r>
            <a:r>
              <a:rPr lang="en-US" sz="2000" b="1" dirty="0">
                <a:solidFill>
                  <a:srgbClr val="FF0000"/>
                </a:solidFill>
              </a:rPr>
              <a:t>antagonist</a:t>
            </a:r>
          </a:p>
        </p:txBody>
      </p:sp>
    </p:spTree>
    <p:extLst>
      <p:ext uri="{BB962C8B-B14F-4D97-AF65-F5344CB8AC3E}">
        <p14:creationId xmlns:p14="http://schemas.microsoft.com/office/powerpoint/2010/main" val="1041972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>
                <a:latin typeface="Bodoni MT Black" pitchFamily="18" charset="0"/>
              </a:rPr>
              <a:t>Adverse </a:t>
            </a:r>
            <a:br>
              <a:rPr lang="en-US" sz="6000" b="1" dirty="0">
                <a:latin typeface="Bodoni MT Black" pitchFamily="18" charset="0"/>
              </a:rPr>
            </a:br>
            <a:r>
              <a:rPr lang="en-US" sz="6000" b="1" dirty="0">
                <a:latin typeface="Bodoni MT Black" pitchFamily="18" charset="0"/>
              </a:rPr>
              <a:t>drug reaction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E3835-E317-4AD4-87C4-70BF16159E71}" type="datetime5">
              <a:rPr lang="en-US" smtClean="0"/>
              <a:t>3-Sep-24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6013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US" b="1" dirty="0"/>
              <a:t>  Adverse drug reaction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7800" y="1237714"/>
            <a:ext cx="5105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itchFamily="66" charset="0"/>
              </a:rPr>
              <a:t>             </a:t>
            </a:r>
            <a:r>
              <a:rPr lang="en-US" sz="2800" b="1" dirty="0">
                <a:solidFill>
                  <a:srgbClr val="FF0000"/>
                </a:solidFill>
                <a:latin typeface="Comic Sans MS" pitchFamily="66" charset="0"/>
              </a:rPr>
              <a:t>Definition </a:t>
            </a:r>
          </a:p>
          <a:p>
            <a:endParaRPr lang="en-US" sz="2800" b="1" dirty="0"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600" b="1" dirty="0">
                <a:latin typeface="Comic Sans MS" pitchFamily="66" charset="0"/>
              </a:rPr>
              <a:t>noxious and unintended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600" b="1" dirty="0">
                <a:latin typeface="Comic Sans MS" pitchFamily="66" charset="0"/>
              </a:rPr>
              <a:t>Normal dose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76400" y="3048000"/>
            <a:ext cx="58674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omic Sans MS" pitchFamily="66" charset="0"/>
              </a:rPr>
              <a:t>              Types</a:t>
            </a:r>
          </a:p>
          <a:p>
            <a:endParaRPr lang="en-US" sz="2800" b="1" dirty="0">
              <a:solidFill>
                <a:srgbClr val="FF0000"/>
              </a:solidFill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Type A (augmented)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Type B (</a:t>
            </a:r>
            <a:r>
              <a:rPr lang="en-US" sz="2400" b="1" dirty="0" err="1">
                <a:latin typeface="Comic Sans MS" pitchFamily="66" charset="0"/>
              </a:rPr>
              <a:t>bizzare</a:t>
            </a:r>
            <a:r>
              <a:rPr lang="en-US" sz="2400" b="1" dirty="0">
                <a:latin typeface="Comic Sans MS" pitchFamily="66" charset="0"/>
              </a:rPr>
              <a:t>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Type C (chronic)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Type D (delayed)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err="1">
                <a:latin typeface="Comic Sans MS" pitchFamily="66" charset="0"/>
              </a:rPr>
              <a:t>TYpe</a:t>
            </a:r>
            <a:r>
              <a:rPr lang="en-US" sz="2400" b="1" dirty="0">
                <a:latin typeface="Comic Sans MS" pitchFamily="66" charset="0"/>
              </a:rPr>
              <a:t> E (end of dose)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Type F ( failure of therapy)</a:t>
            </a:r>
          </a:p>
          <a:p>
            <a:endParaRPr lang="en-US" sz="2800" b="1" dirty="0">
              <a:solidFill>
                <a:srgbClr val="FF0000"/>
              </a:solidFill>
              <a:latin typeface="Comic Sans MS" pitchFamily="66" charset="0"/>
            </a:endParaRPr>
          </a:p>
          <a:p>
            <a:endParaRPr lang="en-US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C8B31-A63F-4174-A4F6-E36996E90EA6}" type="datetime5">
              <a:rPr lang="en-US" smtClean="0"/>
              <a:t>3-Sep-24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8878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257"/>
            <a:ext cx="9144000" cy="838200"/>
          </a:xfrm>
          <a:solidFill>
            <a:schemeClr val="bg2">
              <a:lumMod val="5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/>
          <a:lstStyle/>
          <a:p>
            <a:r>
              <a:rPr lang="en-US" sz="4400" b="1" dirty="0">
                <a:solidFill>
                  <a:schemeClr val="bg1"/>
                </a:solidFill>
              </a:rPr>
              <a:t> Pharmacodynamics in Ayurveda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6764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2">
                    <a:lumMod val="50000"/>
                  </a:schemeClr>
                </a:solidFill>
              </a:rPr>
              <a:t>    </a:t>
            </a:r>
            <a:endParaRPr lang="en-US" sz="32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371600"/>
            <a:ext cx="76200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1">
                    <a:lumMod val="75000"/>
                  </a:schemeClr>
                </a:solidFill>
              </a:rPr>
              <a:t>      1. Principles of drug action</a:t>
            </a:r>
          </a:p>
          <a:p>
            <a:r>
              <a:rPr lang="en-US" sz="4000" b="1" dirty="0">
                <a:solidFill>
                  <a:schemeClr val="accent1">
                    <a:lumMod val="75000"/>
                  </a:schemeClr>
                </a:solidFill>
              </a:rPr>
              <a:t>        </a:t>
            </a:r>
            <a:r>
              <a:rPr lang="en-US" sz="3600" b="1" i="1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sz="3600" b="1" i="1" dirty="0" err="1">
                <a:solidFill>
                  <a:schemeClr val="accent1">
                    <a:lumMod val="75000"/>
                  </a:schemeClr>
                </a:solidFill>
              </a:rPr>
              <a:t>panchbhoutik</a:t>
            </a:r>
            <a:r>
              <a:rPr lang="en-US" sz="36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3600" b="1" i="1" dirty="0" err="1">
                <a:solidFill>
                  <a:schemeClr val="accent1">
                    <a:lumMod val="75000"/>
                  </a:schemeClr>
                </a:solidFill>
              </a:rPr>
              <a:t>siddhanta</a:t>
            </a:r>
            <a:r>
              <a:rPr lang="en-US" sz="3600" b="1" i="1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endParaRPr lang="en-US" sz="3600" b="1" i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sz="3600" b="1" i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3600" b="1" i="1" dirty="0">
                <a:solidFill>
                  <a:schemeClr val="accent1">
                    <a:lumMod val="75000"/>
                  </a:schemeClr>
                </a:solidFill>
              </a:rPr>
              <a:t>     (</a:t>
            </a:r>
            <a:r>
              <a:rPr lang="en-US" sz="3600" b="1" i="1" dirty="0" err="1">
                <a:solidFill>
                  <a:schemeClr val="accent1">
                    <a:lumMod val="75000"/>
                  </a:schemeClr>
                </a:solidFill>
              </a:rPr>
              <a:t>Samanya-vishesha</a:t>
            </a:r>
            <a:r>
              <a:rPr lang="en-US" sz="36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3600" b="1" i="1" dirty="0" err="1">
                <a:solidFill>
                  <a:schemeClr val="accent1">
                    <a:lumMod val="75000"/>
                  </a:schemeClr>
                </a:solidFill>
              </a:rPr>
              <a:t>siddhanta</a:t>
            </a:r>
            <a:r>
              <a:rPr lang="en-US" sz="3600" b="1" i="1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endParaRPr lang="en-US" sz="3600" b="1" i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sz="36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2956649"/>
            <a:ext cx="5791200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/>
              <a:t>      </a:t>
            </a:r>
            <a:r>
              <a:rPr lang="hi-IN" sz="2400" b="1" dirty="0"/>
              <a:t>सर्वं द्रव्यं पञ्चभौतिकमस्मिन्नर्थे | (च. सू)</a:t>
            </a:r>
            <a:endParaRPr lang="en-US" sz="2400" b="1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DDFFC-8047-44A1-A4F3-C0ACDDBB3842}" type="datetime5">
              <a:rPr lang="en-US" smtClean="0"/>
              <a:t>3-Sep-24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44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524000" y="4745057"/>
            <a:ext cx="62484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hi-IN" sz="2400" b="1" dirty="0"/>
              <a:t>सर्वदा सर्व भावानां सामान्यं  वृद्धिकारणं |</a:t>
            </a:r>
          </a:p>
          <a:p>
            <a:r>
              <a:rPr lang="hi-IN" sz="2400" b="1" dirty="0"/>
              <a:t>ह्यसहेतुः विशेषश्चा प्रवृत्ति च उभयस्य तु ||  (च.सू)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8944509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600200"/>
          </a:xfrm>
        </p:spPr>
        <p:txBody>
          <a:bodyPr/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sz="4000" dirty="0"/>
              <a:t>2</a:t>
            </a:r>
            <a:r>
              <a:rPr lang="en-US" dirty="0"/>
              <a:t>. </a:t>
            </a:r>
            <a:r>
              <a:rPr lang="en-US" sz="4000" b="1" dirty="0"/>
              <a:t>Mechanism of drug action</a:t>
            </a:r>
            <a:br>
              <a:rPr lang="en-US" b="1" dirty="0"/>
            </a:br>
            <a:r>
              <a:rPr lang="en-US" b="1" dirty="0"/>
              <a:t> </a:t>
            </a:r>
            <a:r>
              <a:rPr lang="en-US" sz="4000" dirty="0"/>
              <a:t>(</a:t>
            </a:r>
            <a:r>
              <a:rPr lang="en-US" sz="4000" b="1" i="1" dirty="0" err="1"/>
              <a:t>Ras,Guna,Virya,Vipaka,Prabhav</a:t>
            </a:r>
            <a:r>
              <a:rPr lang="en-US" sz="4000" dirty="0"/>
              <a:t>)</a:t>
            </a:r>
          </a:p>
        </p:txBody>
      </p:sp>
      <p:sp>
        <p:nvSpPr>
          <p:cNvPr id="3" name="Rectangle 2"/>
          <p:cNvSpPr/>
          <p:nvPr/>
        </p:nvSpPr>
        <p:spPr>
          <a:xfrm>
            <a:off x="1143000" y="2514600"/>
            <a:ext cx="6477000" cy="15696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effectLst>
            <a:reflection blurRad="6350" stA="50000" endA="300" endPos="90000" dir="5400000" sy="-100000" algn="bl" rotWithShape="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r>
              <a:rPr lang="hi-IN" b="1" dirty="0">
                <a:latin typeface="Bell MT" pitchFamily="18" charset="0"/>
              </a:rPr>
              <a:t>“</a:t>
            </a:r>
            <a:r>
              <a:rPr lang="hi-IN" sz="2400" b="1" dirty="0">
                <a:latin typeface="Bell MT" pitchFamily="18" charset="0"/>
              </a:rPr>
              <a:t>द्रव्ये रसो गुणो वीर्यं विपाकः शक्तिरेव च |</a:t>
            </a:r>
          </a:p>
          <a:p>
            <a:endParaRPr lang="hi-IN" sz="2400" b="1" dirty="0">
              <a:latin typeface="Bell MT" pitchFamily="18" charset="0"/>
            </a:endParaRPr>
          </a:p>
          <a:p>
            <a:r>
              <a:rPr lang="hi-IN" sz="2400" b="1" dirty="0">
                <a:latin typeface="Bell MT" pitchFamily="18" charset="0"/>
              </a:rPr>
              <a:t>    पदार्थाः पञ्च तिष्टंत स्व स्व कुर्वन्ति कर्म  च </a:t>
            </a:r>
            <a:r>
              <a:rPr lang="hi-IN" sz="2400" b="1" i="1" dirty="0">
                <a:latin typeface="Bell MT" pitchFamily="18" charset="0"/>
              </a:rPr>
              <a:t>” ||</a:t>
            </a:r>
          </a:p>
          <a:p>
            <a:r>
              <a:rPr lang="hi-IN" sz="2400" b="1" i="1" dirty="0">
                <a:latin typeface="Bell MT" pitchFamily="18" charset="0"/>
              </a:rPr>
              <a:t>                                                 </a:t>
            </a:r>
            <a:r>
              <a:rPr lang="en-US" sz="2400" b="1" i="1" dirty="0">
                <a:latin typeface="Bell MT" pitchFamily="18" charset="0"/>
              </a:rPr>
              <a:t>       </a:t>
            </a:r>
            <a:r>
              <a:rPr lang="hi-IN" sz="2000" b="1" dirty="0">
                <a:latin typeface="Bell MT" pitchFamily="18" charset="0"/>
              </a:rPr>
              <a:t>(भा.प्र. 6/169)</a:t>
            </a:r>
            <a:endParaRPr lang="en-US" sz="2000" b="1" dirty="0">
              <a:latin typeface="Bell MT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133B-E4A7-476F-9BA1-D6B5ED3241C1}" type="datetime5">
              <a:rPr lang="en-US" smtClean="0"/>
              <a:t>3-Sep-24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9928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228600"/>
            <a:ext cx="8229600" cy="2209800"/>
          </a:xfrm>
        </p:spPr>
        <p:txBody>
          <a:bodyPr/>
          <a:lstStyle/>
          <a:p>
            <a:r>
              <a:rPr lang="en-US" sz="4000" b="1" dirty="0">
                <a:solidFill>
                  <a:schemeClr val="bg2">
                    <a:lumMod val="50000"/>
                  </a:schemeClr>
                </a:solidFill>
              </a:rPr>
              <a:t>3. Pharmacological action 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              </a:t>
            </a:r>
            <a:br>
              <a:rPr lang="en-US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dirty="0"/>
              <a:t> </a:t>
            </a:r>
            <a:r>
              <a:rPr lang="en-US" sz="4000" b="1" i="1" dirty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en-US" sz="4000" b="1" i="1" dirty="0" err="1">
                <a:solidFill>
                  <a:schemeClr val="tx2">
                    <a:lumMod val="75000"/>
                  </a:schemeClr>
                </a:solidFill>
              </a:rPr>
              <a:t>aushadh</a:t>
            </a:r>
            <a:r>
              <a:rPr lang="en-US" sz="4000" b="1" i="1" dirty="0">
                <a:solidFill>
                  <a:schemeClr val="tx2">
                    <a:lumMod val="75000"/>
                  </a:schemeClr>
                </a:solidFill>
              </a:rPr>
              <a:t> karma)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66800" y="2286000"/>
            <a:ext cx="7086600" cy="30469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Comic Sans MS" pitchFamily="66" charset="0"/>
              </a:rPr>
              <a:t>Deepan</a:t>
            </a:r>
            <a:r>
              <a:rPr lang="en-US" sz="2400" b="1" dirty="0">
                <a:latin typeface="Comic Sans MS" pitchFamily="66" charset="0"/>
              </a:rPr>
              <a:t>               -     </a:t>
            </a:r>
            <a:r>
              <a:rPr lang="en-US" sz="2400" b="1" dirty="0" err="1">
                <a:latin typeface="Comic Sans MS" pitchFamily="66" charset="0"/>
              </a:rPr>
              <a:t>appetisers</a:t>
            </a:r>
            <a:endParaRPr lang="en-US" sz="2400" b="1" dirty="0">
              <a:latin typeface="Comic Sans MS" pitchFamily="66" charset="0"/>
            </a:endParaRPr>
          </a:p>
          <a:p>
            <a:r>
              <a:rPr lang="en-US" sz="2400" b="1" dirty="0" err="1">
                <a:latin typeface="Comic Sans MS" pitchFamily="66" charset="0"/>
              </a:rPr>
              <a:t>Pachana</a:t>
            </a:r>
            <a:r>
              <a:rPr lang="en-US" sz="2400" b="1" dirty="0">
                <a:latin typeface="Comic Sans MS" pitchFamily="66" charset="0"/>
              </a:rPr>
              <a:t>              -     digestives</a:t>
            </a:r>
          </a:p>
          <a:p>
            <a:r>
              <a:rPr lang="en-US" sz="2400" b="1" dirty="0" err="1">
                <a:latin typeface="Comic Sans MS" pitchFamily="66" charset="0"/>
              </a:rPr>
              <a:t>Samsrana</a:t>
            </a:r>
            <a:r>
              <a:rPr lang="en-US" sz="2400" b="1" dirty="0">
                <a:latin typeface="Comic Sans MS" pitchFamily="66" charset="0"/>
              </a:rPr>
              <a:t>            -     laxative</a:t>
            </a:r>
          </a:p>
          <a:p>
            <a:r>
              <a:rPr lang="en-US" sz="2400" b="1" dirty="0" err="1">
                <a:latin typeface="Comic Sans MS" pitchFamily="66" charset="0"/>
              </a:rPr>
              <a:t>Hridya</a:t>
            </a:r>
            <a:r>
              <a:rPr lang="en-US" sz="2400" b="1" dirty="0">
                <a:latin typeface="Comic Sans MS" pitchFamily="66" charset="0"/>
              </a:rPr>
              <a:t>               -     cardiac tonics</a:t>
            </a:r>
          </a:p>
          <a:p>
            <a:r>
              <a:rPr lang="en-US" sz="2400" b="1" dirty="0" err="1">
                <a:latin typeface="Comic Sans MS" pitchFamily="66" charset="0"/>
              </a:rPr>
              <a:t>Krimighna</a:t>
            </a:r>
            <a:r>
              <a:rPr lang="en-US" sz="2400" b="1" dirty="0">
                <a:latin typeface="Comic Sans MS" pitchFamily="66" charset="0"/>
              </a:rPr>
              <a:t>            -     anti-helminthic</a:t>
            </a:r>
          </a:p>
          <a:p>
            <a:r>
              <a:rPr lang="en-US" sz="2400" b="1" dirty="0" err="1">
                <a:latin typeface="Comic Sans MS" pitchFamily="66" charset="0"/>
              </a:rPr>
              <a:t>Vishaghna</a:t>
            </a:r>
            <a:r>
              <a:rPr lang="en-US" sz="2400" b="1" dirty="0">
                <a:latin typeface="Comic Sans MS" pitchFamily="66" charset="0"/>
              </a:rPr>
              <a:t>            -     anti–toxic/antibiotic</a:t>
            </a:r>
          </a:p>
          <a:p>
            <a:r>
              <a:rPr lang="en-US" sz="2400" b="1" dirty="0" err="1">
                <a:latin typeface="Comic Sans MS" pitchFamily="66" charset="0"/>
              </a:rPr>
              <a:t>Vedanasthapana</a:t>
            </a:r>
            <a:r>
              <a:rPr lang="en-US" sz="2400" b="1" dirty="0">
                <a:latin typeface="Comic Sans MS" pitchFamily="66" charset="0"/>
              </a:rPr>
              <a:t>     -     analgesics</a:t>
            </a:r>
          </a:p>
          <a:p>
            <a:r>
              <a:rPr lang="en-US" sz="2400" b="1" dirty="0" err="1">
                <a:latin typeface="Comic Sans MS" pitchFamily="66" charset="0"/>
              </a:rPr>
              <a:t>Shool-prashman</a:t>
            </a:r>
            <a:r>
              <a:rPr lang="en-US" sz="2400" b="1" dirty="0">
                <a:latin typeface="Comic Sans MS" pitchFamily="66" charset="0"/>
              </a:rPr>
              <a:t>     -     antispasmodic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467F0-EE9A-4E5E-AC20-BCE04C17BAEE}" type="datetime5">
              <a:rPr lang="en-US" smtClean="0"/>
              <a:t>3-Sep-24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731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600200"/>
          </a:xfrm>
        </p:spPr>
        <p:txBody>
          <a:bodyPr/>
          <a:lstStyle/>
          <a:p>
            <a:r>
              <a:rPr lang="en-US" sz="4000" b="1" dirty="0"/>
              <a:t>4. Importance of dose</a:t>
            </a:r>
            <a:br>
              <a:rPr lang="en-US" sz="4000" b="1" dirty="0"/>
            </a:br>
            <a:r>
              <a:rPr lang="en-US" sz="4000" b="1" dirty="0"/>
              <a:t>(</a:t>
            </a:r>
            <a:r>
              <a:rPr lang="en-US" sz="4000" b="1" i="1" dirty="0" err="1"/>
              <a:t>Mana</a:t>
            </a:r>
            <a:r>
              <a:rPr lang="en-US" sz="4000" b="1" i="1" dirty="0"/>
              <a:t> Concept</a:t>
            </a:r>
            <a:r>
              <a:rPr lang="en-US" sz="4000" b="1" dirty="0"/>
              <a:t>)</a:t>
            </a:r>
          </a:p>
        </p:txBody>
      </p:sp>
      <p:sp>
        <p:nvSpPr>
          <p:cNvPr id="3" name="Rectangle 2"/>
          <p:cNvSpPr/>
          <p:nvPr/>
        </p:nvSpPr>
        <p:spPr>
          <a:xfrm>
            <a:off x="1219200" y="2559101"/>
            <a:ext cx="6858000" cy="181588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effectLst>
            <a:reflection blurRad="6350" stA="50000" endA="300" endPos="90000" dir="5400000" sy="-100000" algn="bl" rotWithShape="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           </a:t>
            </a:r>
          </a:p>
          <a:p>
            <a:pPr algn="ctr"/>
            <a:r>
              <a:rPr lang="hi-IN" sz="2400" b="1" dirty="0">
                <a:latin typeface="Bookman Old Style" pitchFamily="18" charset="0"/>
              </a:rPr>
              <a:t>ना मानेन</a:t>
            </a:r>
            <a:r>
              <a:rPr lang="en-US" sz="2400" b="1" dirty="0">
                <a:latin typeface="Bookman Old Style" pitchFamily="18" charset="0"/>
              </a:rPr>
              <a:t> </a:t>
            </a:r>
            <a:r>
              <a:rPr lang="hi-IN" sz="2400" b="1" dirty="0">
                <a:latin typeface="Bookman Old Style" pitchFamily="18" charset="0"/>
              </a:rPr>
              <a:t> विना</a:t>
            </a:r>
            <a:r>
              <a:rPr lang="en-US" sz="2400" b="1" dirty="0">
                <a:latin typeface="Bookman Old Style" pitchFamily="18" charset="0"/>
              </a:rPr>
              <a:t> </a:t>
            </a:r>
            <a:r>
              <a:rPr lang="hi-IN" sz="2400" b="1" dirty="0">
                <a:latin typeface="Bookman Old Style" pitchFamily="18" charset="0"/>
              </a:rPr>
              <a:t>युक्ति</a:t>
            </a:r>
            <a:r>
              <a:rPr lang="en-US" sz="2400" b="1" dirty="0">
                <a:latin typeface="Bookman Old Style" pitchFamily="18" charset="0"/>
              </a:rPr>
              <a:t>  </a:t>
            </a:r>
            <a:r>
              <a:rPr lang="hi-IN" sz="2400" b="1" dirty="0">
                <a:latin typeface="Bookman Old Style" pitchFamily="18" charset="0"/>
              </a:rPr>
              <a:t>द्रव्याणां</a:t>
            </a:r>
            <a:r>
              <a:rPr lang="en-US" sz="2400" b="1" dirty="0">
                <a:latin typeface="Bookman Old Style" pitchFamily="18" charset="0"/>
              </a:rPr>
              <a:t> </a:t>
            </a:r>
            <a:r>
              <a:rPr lang="hi-IN" sz="2400" b="1" dirty="0">
                <a:latin typeface="Bookman Old Style" pitchFamily="18" charset="0"/>
              </a:rPr>
              <a:t> जायते</a:t>
            </a:r>
            <a:r>
              <a:rPr lang="en-US" sz="2400" b="1" dirty="0">
                <a:latin typeface="Bookman Old Style" pitchFamily="18" charset="0"/>
              </a:rPr>
              <a:t>  </a:t>
            </a:r>
            <a:r>
              <a:rPr lang="hi-IN" sz="2400" b="1" dirty="0">
                <a:latin typeface="Bookman Old Style" pitchFamily="18" charset="0"/>
              </a:rPr>
              <a:t>क्वचित्</a:t>
            </a:r>
            <a:r>
              <a:rPr lang="en-US" sz="2400" b="1" dirty="0">
                <a:latin typeface="Bookman Old Style" pitchFamily="18" charset="0"/>
              </a:rPr>
              <a:t> </a:t>
            </a:r>
          </a:p>
          <a:p>
            <a:pPr algn="ctr"/>
            <a:r>
              <a:rPr lang="en-US" sz="2400" b="1" dirty="0">
                <a:latin typeface="Bookman Old Style" pitchFamily="18" charset="0"/>
              </a:rPr>
              <a:t>   </a:t>
            </a:r>
            <a:r>
              <a:rPr lang="hi-IN" sz="2400" b="1" dirty="0">
                <a:latin typeface="Bookman Old Style" pitchFamily="18" charset="0"/>
              </a:rPr>
              <a:t>    अतः</a:t>
            </a:r>
            <a:r>
              <a:rPr lang="en-US" sz="2400" b="1" dirty="0">
                <a:latin typeface="Bookman Old Style" pitchFamily="18" charset="0"/>
              </a:rPr>
              <a:t> </a:t>
            </a:r>
            <a:r>
              <a:rPr lang="hi-IN" sz="2400" b="1" dirty="0">
                <a:latin typeface="Bookman Old Style" pitchFamily="18" charset="0"/>
              </a:rPr>
              <a:t>प्रयोग</a:t>
            </a:r>
            <a:r>
              <a:rPr lang="en-US" sz="2400" b="1" dirty="0">
                <a:latin typeface="Bookman Old Style" pitchFamily="18" charset="0"/>
              </a:rPr>
              <a:t> </a:t>
            </a:r>
            <a:r>
              <a:rPr lang="hi-IN" sz="2400" b="1" dirty="0">
                <a:latin typeface="Bookman Old Style" pitchFamily="18" charset="0"/>
              </a:rPr>
              <a:t>कार्यार्थ</a:t>
            </a:r>
            <a:r>
              <a:rPr lang="en-US" sz="2400" b="1" dirty="0">
                <a:latin typeface="Bookman Old Style" pitchFamily="18" charset="0"/>
              </a:rPr>
              <a:t> </a:t>
            </a:r>
            <a:r>
              <a:rPr lang="hi-IN" sz="2400" b="1" dirty="0">
                <a:latin typeface="Bookman Old Style" pitchFamily="18" charset="0"/>
              </a:rPr>
              <a:t>मानमात्रोच्यते</a:t>
            </a:r>
            <a:r>
              <a:rPr lang="en-US" sz="2400" b="1" dirty="0">
                <a:latin typeface="Bookman Old Style" pitchFamily="18" charset="0"/>
              </a:rPr>
              <a:t> </a:t>
            </a:r>
            <a:r>
              <a:rPr lang="hi-IN" sz="2400" b="1" dirty="0">
                <a:latin typeface="Bookman Old Style" pitchFamily="18" charset="0"/>
              </a:rPr>
              <a:t> मया</a:t>
            </a:r>
            <a:r>
              <a:rPr lang="en-US" sz="2400" b="1" dirty="0">
                <a:latin typeface="Bookman Old Style" pitchFamily="18" charset="0"/>
              </a:rPr>
              <a:t> </a:t>
            </a:r>
            <a:r>
              <a:rPr lang="hi-IN" sz="2400" b="1" dirty="0">
                <a:latin typeface="Bookman Old Style" pitchFamily="18" charset="0"/>
              </a:rPr>
              <a:t> ||</a:t>
            </a:r>
            <a:r>
              <a:rPr lang="en-US" sz="2400" b="1" dirty="0">
                <a:latin typeface="Bookman Old Style" pitchFamily="18" charset="0"/>
              </a:rPr>
              <a:t>”</a:t>
            </a:r>
          </a:p>
          <a:p>
            <a:r>
              <a:rPr lang="en-US" sz="2400" b="1" i="1" dirty="0">
                <a:latin typeface="Bookman Old Style" pitchFamily="18" charset="0"/>
              </a:rPr>
              <a:t>                                             </a:t>
            </a:r>
          </a:p>
          <a:p>
            <a:r>
              <a:rPr lang="en-US" sz="2400" b="1" i="1" dirty="0">
                <a:latin typeface="Bookman Old Style" pitchFamily="18" charset="0"/>
              </a:rPr>
              <a:t>                                                           </a:t>
            </a:r>
            <a:r>
              <a:rPr lang="en-US" sz="2400" i="1" dirty="0">
                <a:latin typeface="Bookman Old Style" pitchFamily="18" charset="0"/>
              </a:rPr>
              <a:t>  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5867400" y="3621048"/>
            <a:ext cx="1649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b="1" dirty="0">
                <a:latin typeface="Bookman Old Style" pitchFamily="18" charset="0"/>
              </a:rPr>
              <a:t>(शा.सं.पू.</a:t>
            </a:r>
            <a:r>
              <a:rPr lang="en-US" b="1" dirty="0">
                <a:latin typeface="Bookman Old Style" pitchFamily="18" charset="0"/>
              </a:rPr>
              <a:t>1</a:t>
            </a:r>
            <a:r>
              <a:rPr lang="hi-IN" b="1" dirty="0">
                <a:latin typeface="Bookman Old Style" pitchFamily="18" charset="0"/>
              </a:rPr>
              <a:t>\</a:t>
            </a:r>
            <a:r>
              <a:rPr lang="en-US" b="1" dirty="0">
                <a:latin typeface="Bookman Old Style" pitchFamily="18" charset="0"/>
              </a:rPr>
              <a:t>14</a:t>
            </a:r>
            <a:r>
              <a:rPr lang="hi-IN" b="1" dirty="0">
                <a:latin typeface="Bookman Old Style" pitchFamily="18" charset="0"/>
              </a:rPr>
              <a:t>)</a:t>
            </a:r>
            <a:endParaRPr lang="en-US" b="1" dirty="0">
              <a:latin typeface="Bookman Old Style" pitchFamily="18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58B6-D318-42CA-B19C-E5EDBC69AE13}" type="datetime5">
              <a:rPr lang="en-US" smtClean="0"/>
              <a:t>3-Sep-24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121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229600" cy="1600200"/>
          </a:xfrm>
        </p:spPr>
        <p:txBody>
          <a:bodyPr/>
          <a:lstStyle/>
          <a:p>
            <a:r>
              <a:rPr lang="en-US" sz="4000" b="1" dirty="0"/>
              <a:t>5. Synergism &amp; antagonism</a:t>
            </a:r>
            <a:br>
              <a:rPr lang="en-US" dirty="0"/>
            </a:br>
            <a:r>
              <a:rPr lang="en-US" sz="4000" dirty="0"/>
              <a:t>(</a:t>
            </a:r>
            <a:r>
              <a:rPr lang="en-US" sz="4000" i="1" dirty="0" err="1"/>
              <a:t>samanya</a:t>
            </a:r>
            <a:r>
              <a:rPr lang="en-US" sz="4000" i="1" dirty="0"/>
              <a:t> - </a:t>
            </a:r>
            <a:r>
              <a:rPr lang="en-US" sz="4000" i="1" dirty="0" err="1"/>
              <a:t>vishesha</a:t>
            </a:r>
            <a:r>
              <a:rPr lang="en-US" sz="4000" i="1" dirty="0"/>
              <a:t> concept)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4600" y="2286000"/>
            <a:ext cx="480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omic Sans MS" pitchFamily="66" charset="0"/>
              </a:rPr>
              <a:t>Synergism   -     </a:t>
            </a:r>
            <a:r>
              <a:rPr lang="en-US" sz="2400" b="1" dirty="0" err="1">
                <a:latin typeface="Comic Sans MS" pitchFamily="66" charset="0"/>
              </a:rPr>
              <a:t>samanya</a:t>
            </a:r>
            <a:endParaRPr lang="en-US" sz="2400" b="1" dirty="0">
              <a:latin typeface="Comic Sans MS" pitchFamily="66" charset="0"/>
            </a:endParaRPr>
          </a:p>
          <a:p>
            <a:r>
              <a:rPr lang="en-US" sz="2400" b="1" dirty="0">
                <a:latin typeface="Comic Sans MS" pitchFamily="66" charset="0"/>
              </a:rPr>
              <a:t>Antagonism  -    </a:t>
            </a:r>
            <a:r>
              <a:rPr lang="en-US" sz="2400" b="1" dirty="0" err="1">
                <a:latin typeface="Comic Sans MS" pitchFamily="66" charset="0"/>
              </a:rPr>
              <a:t>Vishesha</a:t>
            </a:r>
            <a:endParaRPr lang="en-US" sz="2400" b="1" dirty="0">
              <a:latin typeface="Comic Sans MS" pitchFamily="66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8638C-A6AD-4DD4-BA79-EDFE82AD3EDC}" type="datetime5">
              <a:rPr lang="en-US" smtClean="0"/>
              <a:t>3-Sep-24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48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371600" y="3877270"/>
            <a:ext cx="693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400" b="1" dirty="0"/>
              <a:t>सर्वदा सर्व भावानां सामान्यं  वृद्धिकारणं |</a:t>
            </a:r>
          </a:p>
          <a:p>
            <a:r>
              <a:rPr lang="hi-IN" sz="2400" b="1" dirty="0"/>
              <a:t>ह्यसहेतुः विशेषश्चा प्रवृत्ति च उभयस्य तु ||  (च.सू)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0227544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 b="1" dirty="0"/>
              <a:t>6. Factors affecting drug action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2014922"/>
            <a:ext cx="77724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600" b="1" dirty="0" err="1">
                <a:latin typeface="Comic Sans MS" pitchFamily="66" charset="0"/>
              </a:rPr>
              <a:t>Aushadh</a:t>
            </a:r>
            <a:r>
              <a:rPr lang="en-US" sz="2600" b="1" dirty="0">
                <a:latin typeface="Comic Sans MS" pitchFamily="66" charset="0"/>
              </a:rPr>
              <a:t> </a:t>
            </a:r>
            <a:r>
              <a:rPr lang="en-US" sz="2600" b="1" dirty="0" err="1">
                <a:latin typeface="Comic Sans MS" pitchFamily="66" charset="0"/>
              </a:rPr>
              <a:t>marga</a:t>
            </a:r>
            <a:r>
              <a:rPr lang="en-US" sz="2600" b="1" dirty="0">
                <a:latin typeface="Comic Sans MS" pitchFamily="66" charset="0"/>
              </a:rPr>
              <a:t>  -   route of administration</a:t>
            </a:r>
          </a:p>
          <a:p>
            <a:endParaRPr lang="en-US" sz="2600" b="1" dirty="0">
              <a:latin typeface="Comic Sans MS" pitchFamily="66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600" b="1" dirty="0" err="1">
                <a:latin typeface="Comic Sans MS" pitchFamily="66" charset="0"/>
              </a:rPr>
              <a:t>Aushadh</a:t>
            </a:r>
            <a:r>
              <a:rPr lang="en-US" sz="2600" b="1" dirty="0">
                <a:latin typeface="Comic Sans MS" pitchFamily="66" charset="0"/>
              </a:rPr>
              <a:t> </a:t>
            </a:r>
            <a:r>
              <a:rPr lang="en-US" sz="2600" b="1" dirty="0" err="1">
                <a:latin typeface="Comic Sans MS" pitchFamily="66" charset="0"/>
              </a:rPr>
              <a:t>sevan</a:t>
            </a:r>
            <a:r>
              <a:rPr lang="en-US" sz="2600" b="1" dirty="0">
                <a:latin typeface="Comic Sans MS" pitchFamily="66" charset="0"/>
              </a:rPr>
              <a:t> </a:t>
            </a:r>
            <a:r>
              <a:rPr lang="en-US" sz="2600" b="1" dirty="0" err="1">
                <a:latin typeface="Comic Sans MS" pitchFamily="66" charset="0"/>
              </a:rPr>
              <a:t>kaal</a:t>
            </a:r>
            <a:r>
              <a:rPr lang="en-US" sz="2600" b="1" dirty="0">
                <a:latin typeface="Comic Sans MS" pitchFamily="66" charset="0"/>
              </a:rPr>
              <a:t>- time of administration</a:t>
            </a:r>
          </a:p>
          <a:p>
            <a:endParaRPr lang="en-US" sz="2600" b="1" dirty="0">
              <a:latin typeface="Comic Sans MS" pitchFamily="66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600" b="1" dirty="0" err="1">
                <a:latin typeface="Comic Sans MS" pitchFamily="66" charset="0"/>
              </a:rPr>
              <a:t>Manasik</a:t>
            </a:r>
            <a:r>
              <a:rPr lang="en-US" sz="2600" b="1" dirty="0">
                <a:latin typeface="Comic Sans MS" pitchFamily="66" charset="0"/>
              </a:rPr>
              <a:t> </a:t>
            </a:r>
            <a:r>
              <a:rPr lang="en-US" sz="2600" b="1" dirty="0" err="1">
                <a:latin typeface="Comic Sans MS" pitchFamily="66" charset="0"/>
              </a:rPr>
              <a:t>prabhav</a:t>
            </a:r>
            <a:r>
              <a:rPr lang="en-US" sz="2600" b="1" dirty="0">
                <a:latin typeface="Comic Sans MS" pitchFamily="66" charset="0"/>
              </a:rPr>
              <a:t>  –   psychological factors</a:t>
            </a:r>
          </a:p>
          <a:p>
            <a:endParaRPr lang="en-US" sz="26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8BD11-9DFD-4F36-A24C-BBB6C846C68C}" type="datetime5">
              <a:rPr lang="en-US" smtClean="0"/>
              <a:t>3-Sep-24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8545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47800"/>
          </a:xfrm>
        </p:spPr>
        <p:txBody>
          <a:bodyPr/>
          <a:lstStyle/>
          <a:p>
            <a:r>
              <a:rPr lang="en-US" sz="4000" b="1" dirty="0"/>
              <a:t>7. ADR / SIDE EFFECTS</a:t>
            </a:r>
            <a:br>
              <a:rPr lang="en-US" sz="4000" b="1" dirty="0"/>
            </a:br>
            <a:r>
              <a:rPr lang="en-US" sz="4000" b="1" dirty="0"/>
              <a:t>  </a:t>
            </a:r>
            <a:r>
              <a:rPr lang="en-US" sz="4000" b="1" i="1" dirty="0"/>
              <a:t>(</a:t>
            </a:r>
            <a:r>
              <a:rPr lang="en-US" sz="4000" b="1" i="1" dirty="0" err="1"/>
              <a:t>ashuddha</a:t>
            </a:r>
            <a:r>
              <a:rPr lang="en-US" sz="4000" b="1" i="1" dirty="0"/>
              <a:t> - </a:t>
            </a:r>
            <a:r>
              <a:rPr lang="en-US" sz="4000" b="1" i="1" dirty="0" err="1"/>
              <a:t>apakwa</a:t>
            </a:r>
            <a:r>
              <a:rPr lang="en-US" sz="4000" b="1" i="1" dirty="0"/>
              <a:t> </a:t>
            </a:r>
            <a:r>
              <a:rPr lang="en-US" sz="4000" b="1" i="1" dirty="0" err="1"/>
              <a:t>dosha</a:t>
            </a:r>
            <a:r>
              <a:rPr lang="en-US" sz="4000" b="1" i="1" dirty="0"/>
              <a:t>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1289461"/>
              </p:ext>
            </p:extLst>
          </p:nvPr>
        </p:nvGraphicFramePr>
        <p:xfrm>
          <a:off x="457200" y="1981200"/>
          <a:ext cx="8229600" cy="375758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81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1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5783">
                <a:tc>
                  <a:txBody>
                    <a:bodyPr/>
                    <a:lstStyle/>
                    <a:p>
                      <a:pPr algn="ctr"/>
                      <a:r>
                        <a:rPr lang="en-US" sz="2400" i="0" dirty="0">
                          <a:solidFill>
                            <a:srgbClr val="00B0F0"/>
                          </a:solidFill>
                          <a:latin typeface="+mn-lt"/>
                        </a:rPr>
                        <a:t>RASA DRAVYA</a:t>
                      </a:r>
                      <a:endParaRPr lang="en-GB" sz="2400" i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F0"/>
                          </a:solidFill>
                          <a:latin typeface="+mn-lt"/>
                        </a:rPr>
                        <a:t>TOXIC</a:t>
                      </a:r>
                      <a:r>
                        <a:rPr lang="en-US" sz="2400" baseline="0" dirty="0">
                          <a:solidFill>
                            <a:srgbClr val="00B0F0"/>
                          </a:solidFill>
                          <a:latin typeface="+mn-lt"/>
                        </a:rPr>
                        <a:t> EFFECT </a:t>
                      </a:r>
                      <a:endParaRPr lang="en-GB" sz="240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345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Abhraka</a:t>
                      </a:r>
                      <a:endParaRPr lang="en-GB" sz="2000" b="1" dirty="0">
                        <a:solidFill>
                          <a:srgbClr val="7030A0"/>
                        </a:solidFill>
                        <a:latin typeface="Comic Sans MS" pitchFamily="66" charset="0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US" sz="2000" b="1" baseline="0" dirty="0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US" sz="2000" b="1" baseline="0" dirty="0" err="1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Chidrodra</a:t>
                      </a:r>
                      <a:r>
                        <a:rPr lang="en-US" sz="2000" b="1" baseline="0" dirty="0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, </a:t>
                      </a:r>
                      <a:r>
                        <a:rPr lang="en-US" sz="2000" b="1" baseline="0" dirty="0" err="1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Mrityu</a:t>
                      </a:r>
                      <a:endParaRPr lang="en-GB" sz="2000" b="1" dirty="0">
                        <a:solidFill>
                          <a:srgbClr val="7030A0"/>
                        </a:solidFill>
                        <a:latin typeface="Comic Sans MS" pitchFamily="66" charset="0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747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Makshika</a:t>
                      </a:r>
                      <a:endParaRPr lang="en-GB" sz="2000" b="1" dirty="0">
                        <a:solidFill>
                          <a:srgbClr val="7030A0"/>
                        </a:solidFill>
                        <a:latin typeface="Comic Sans MS" pitchFamily="66" charset="0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Kustha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,</a:t>
                      </a:r>
                      <a:r>
                        <a:rPr lang="en-US" sz="2000" b="1" baseline="0" dirty="0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US" sz="2000" b="1" baseline="0" dirty="0" err="1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Halimaka</a:t>
                      </a:r>
                      <a:r>
                        <a:rPr lang="en-US" sz="2000" b="1" baseline="0" dirty="0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, </a:t>
                      </a:r>
                      <a:r>
                        <a:rPr lang="en-US" sz="2000" b="1" baseline="0" dirty="0" err="1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VaatVikar</a:t>
                      </a:r>
                      <a:endParaRPr lang="en-GB" sz="2000" b="1" dirty="0">
                        <a:solidFill>
                          <a:srgbClr val="7030A0"/>
                        </a:solidFill>
                        <a:latin typeface="Comic Sans MS" pitchFamily="66" charset="0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0681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Shilajatu</a:t>
                      </a:r>
                      <a:endParaRPr lang="en-GB" sz="2000" b="1" dirty="0">
                        <a:solidFill>
                          <a:srgbClr val="7030A0"/>
                        </a:solidFill>
                        <a:latin typeface="Comic Sans MS" pitchFamily="66" charset="0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Daha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, </a:t>
                      </a:r>
                      <a:r>
                        <a:rPr lang="en-US" sz="2000" b="1" dirty="0" err="1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Murcha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, </a:t>
                      </a:r>
                      <a:r>
                        <a:rPr lang="en-US" sz="2000" b="1" dirty="0" err="1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Bhrma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, </a:t>
                      </a:r>
                      <a:r>
                        <a:rPr lang="en-US" sz="2000" b="1" dirty="0" err="1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Raktta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 Pitta, </a:t>
                      </a:r>
                      <a:r>
                        <a:rPr lang="en-US" sz="2000" b="1" dirty="0" err="1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Shosh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, Manda Agni</a:t>
                      </a:r>
                      <a:endParaRPr lang="en-GB" sz="2000" b="1" dirty="0">
                        <a:solidFill>
                          <a:srgbClr val="7030A0"/>
                        </a:solidFill>
                        <a:latin typeface="Comic Sans MS" pitchFamily="66" charset="0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747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Tuttha</a:t>
                      </a:r>
                      <a:endParaRPr lang="en-GB" sz="2000" b="1" dirty="0">
                        <a:solidFill>
                          <a:srgbClr val="7030A0"/>
                        </a:solidFill>
                        <a:latin typeface="Comic Sans MS" pitchFamily="66" charset="0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Vaman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,</a:t>
                      </a:r>
                      <a:r>
                        <a:rPr lang="en-US" sz="2000" b="1" baseline="0" dirty="0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US" sz="2000" b="1" baseline="0" dirty="0" err="1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Bhrma</a:t>
                      </a:r>
                      <a:endParaRPr lang="en-GB" sz="2000" b="1" dirty="0">
                        <a:solidFill>
                          <a:srgbClr val="7030A0"/>
                        </a:solidFill>
                        <a:latin typeface="Comic Sans MS" pitchFamily="66" charset="0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747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Rasaka</a:t>
                      </a:r>
                      <a:endParaRPr lang="en-GB" sz="2000" b="1" dirty="0">
                        <a:solidFill>
                          <a:srgbClr val="7030A0"/>
                        </a:solidFill>
                        <a:latin typeface="Comic Sans MS" pitchFamily="66" charset="0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Vaman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,</a:t>
                      </a:r>
                      <a:r>
                        <a:rPr lang="en-US" sz="2000" b="1" baseline="0" dirty="0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US" sz="2000" b="1" baseline="0" dirty="0" err="1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Bhrma</a:t>
                      </a:r>
                      <a:endParaRPr lang="en-GB" sz="2000" b="1" dirty="0">
                        <a:solidFill>
                          <a:srgbClr val="7030A0"/>
                        </a:solidFill>
                        <a:latin typeface="Comic Sans MS" pitchFamily="66" charset="0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353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Manashila</a:t>
                      </a:r>
                      <a:endParaRPr lang="en-GB" sz="2000" b="1" dirty="0">
                        <a:solidFill>
                          <a:srgbClr val="7030A0"/>
                        </a:solidFill>
                        <a:latin typeface="Comic Sans MS" pitchFamily="66" charset="0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Malabandha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, </a:t>
                      </a:r>
                      <a:r>
                        <a:rPr lang="en-US" sz="2000" b="1" dirty="0" err="1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Mutrakrach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, </a:t>
                      </a:r>
                      <a:r>
                        <a:rPr lang="en-US" sz="2000" b="1" dirty="0" err="1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Krimi</a:t>
                      </a:r>
                      <a:r>
                        <a:rPr lang="en-US" sz="2000" b="1" baseline="0" dirty="0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 Rog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, </a:t>
                      </a:r>
                      <a:r>
                        <a:rPr lang="en-US" sz="2000" b="1" dirty="0" err="1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Mutra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7030A0"/>
                          </a:solidFill>
                          <a:latin typeface="Comic Sans MS" pitchFamily="66" charset="0"/>
                          <a:cs typeface="Aharoni" panose="02010803020104030203" pitchFamily="2" charset="-79"/>
                        </a:rPr>
                        <a:t>Roga</a:t>
                      </a:r>
                      <a:endParaRPr lang="en-GB" sz="2000" b="1" dirty="0">
                        <a:solidFill>
                          <a:srgbClr val="7030A0"/>
                        </a:solidFill>
                        <a:latin typeface="Comic Sans MS" pitchFamily="66" charset="0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ED76-8F65-4203-ACCE-FFCB86E295EF}" type="datetime5">
              <a:rPr lang="en-US" smtClean="0"/>
              <a:t>3-Sep-24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36740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r>
              <a:rPr lang="en-US" dirty="0"/>
              <a:t>Current scenario</a:t>
            </a:r>
          </a:p>
        </p:txBody>
      </p:sp>
      <p:sp>
        <p:nvSpPr>
          <p:cNvPr id="3" name="Rectangle 2"/>
          <p:cNvSpPr/>
          <p:nvPr/>
        </p:nvSpPr>
        <p:spPr>
          <a:xfrm>
            <a:off x="304800" y="1639169"/>
            <a:ext cx="55626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1.Influence on </a:t>
            </a:r>
            <a:r>
              <a:rPr lang="en-US" sz="2200" b="1" dirty="0" err="1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piperine</a:t>
            </a:r>
            <a:r>
              <a:rPr lang="en-US" sz="2200" b="1" dirty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on the pharmacokinetics of Cu</a:t>
            </a:r>
            <a:r>
              <a:rPr lang="hi-IN" sz="2200" b="1" dirty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r</a:t>
            </a:r>
            <a:r>
              <a:rPr lang="en-US" sz="2200" b="1" dirty="0" err="1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cumine</a:t>
            </a:r>
            <a:endParaRPr lang="en-US" sz="2200" b="1" dirty="0">
              <a:solidFill>
                <a:schemeClr val="bg2">
                  <a:lumMod val="50000"/>
                </a:schemeClr>
              </a:solidFill>
              <a:latin typeface="Comic Sans MS" pitchFamily="66" charset="0"/>
            </a:endParaRPr>
          </a:p>
          <a:p>
            <a:endParaRPr lang="en-US" sz="2200" b="1" dirty="0">
              <a:solidFill>
                <a:schemeClr val="bg2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en-US" sz="2200" b="1" dirty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Cu</a:t>
            </a:r>
            <a:r>
              <a:rPr lang="hi-IN" sz="2200" b="1" dirty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r</a:t>
            </a:r>
            <a:r>
              <a:rPr lang="en-US" sz="2200" b="1" dirty="0" err="1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cumine</a:t>
            </a:r>
            <a:endParaRPr lang="en-US" sz="2200" b="1" dirty="0"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200" b="1" dirty="0">
                <a:latin typeface="Comic Sans MS" pitchFamily="66" charset="0"/>
              </a:rPr>
              <a:t>poor bioavailability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200" b="1" dirty="0">
                <a:latin typeface="Comic Sans MS" pitchFamily="66" charset="0"/>
              </a:rPr>
              <a:t> rapid metabolism (</a:t>
            </a:r>
            <a:r>
              <a:rPr lang="en-US" sz="2200" b="1" dirty="0" err="1">
                <a:latin typeface="Comic Sans MS" pitchFamily="66" charset="0"/>
              </a:rPr>
              <a:t>glucoronidation</a:t>
            </a:r>
            <a:r>
              <a:rPr lang="en-US" sz="2200" b="1" dirty="0">
                <a:latin typeface="Comic Sans MS" pitchFamily="66" charset="0"/>
              </a:rPr>
              <a:t>) in liver  &amp; intestinal wall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200" b="1" dirty="0">
              <a:latin typeface="Comic Sans MS" pitchFamily="66" charset="0"/>
            </a:endParaRPr>
          </a:p>
        </p:txBody>
      </p:sp>
      <p:pic>
        <p:nvPicPr>
          <p:cNvPr id="4" name="Picture 2" descr="C:\Users\Dell\Desktop\IMG_20181115_1108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639169"/>
            <a:ext cx="2667000" cy="3127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90286" y="3768762"/>
            <a:ext cx="71628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200" b="1" dirty="0">
              <a:solidFill>
                <a:schemeClr val="bg2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en-US" sz="2200" b="1" dirty="0" err="1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Piperine</a:t>
            </a:r>
            <a:r>
              <a:rPr lang="en-US" sz="2200" b="1" dirty="0">
                <a:latin typeface="Comic Sans MS" pitchFamily="66" charset="0"/>
              </a:rPr>
              <a:t> – mechanism of action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200" b="1" dirty="0">
                <a:latin typeface="Comic Sans MS" pitchFamily="66" charset="0"/>
              </a:rPr>
              <a:t>By inhibition of </a:t>
            </a:r>
            <a:r>
              <a:rPr lang="en-US" sz="2200" b="1" dirty="0" err="1">
                <a:latin typeface="Comic Sans MS" pitchFamily="66" charset="0"/>
              </a:rPr>
              <a:t>glucuronidation</a:t>
            </a:r>
            <a:r>
              <a:rPr lang="en-US" sz="2200" b="1" dirty="0">
                <a:latin typeface="Comic Sans MS" pitchFamily="66" charset="0"/>
              </a:rPr>
              <a:t> in liver &amp; intestine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CA0B4-15D8-4ED2-A076-593BD0AE81AD}" type="datetime5">
              <a:rPr lang="en-US" smtClean="0"/>
              <a:t>3-Sep-24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06053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304800"/>
            <a:ext cx="61722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2.Piperine drug interaction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1" dirty="0" err="1">
                <a:latin typeface="Comic Sans MS" pitchFamily="66" charset="0"/>
              </a:rPr>
              <a:t>piperine</a:t>
            </a:r>
            <a:r>
              <a:rPr lang="en-US" sz="2400" b="1" dirty="0">
                <a:latin typeface="Comic Sans MS" pitchFamily="66" charset="0"/>
              </a:rPr>
              <a:t> may increase plasma concentration of </a:t>
            </a:r>
            <a:r>
              <a:rPr lang="en-US" sz="2400" b="1" dirty="0" err="1">
                <a:latin typeface="Comic Sans MS" pitchFamily="66" charset="0"/>
              </a:rPr>
              <a:t>diclofenac</a:t>
            </a:r>
            <a:endParaRPr lang="en-US" sz="2400" b="1" dirty="0">
              <a:latin typeface="Comic Sans MS" pitchFamily="66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Through inhibition </a:t>
            </a:r>
            <a:r>
              <a:rPr lang="en-US" sz="2400" b="1" dirty="0" err="1">
                <a:latin typeface="Comic Sans MS" pitchFamily="66" charset="0"/>
              </a:rPr>
              <a:t>oF</a:t>
            </a:r>
            <a:r>
              <a:rPr lang="en-US" sz="2400" b="1" dirty="0">
                <a:latin typeface="Comic Sans MS" pitchFamily="66" charset="0"/>
              </a:rPr>
              <a:t> CYP2C9</a:t>
            </a:r>
          </a:p>
          <a:p>
            <a:pPr marL="285750" indent="-285750">
              <a:buFont typeface="Arial" pitchFamily="34" charset="0"/>
              <a:buChar char="•"/>
            </a:pPr>
            <a:endParaRPr lang="en-US" b="1" dirty="0">
              <a:solidFill>
                <a:schemeClr val="accent3"/>
              </a:solidFill>
              <a:latin typeface="Comic Sans MS" pitchFamily="66" charset="0"/>
            </a:endParaRPr>
          </a:p>
          <a:p>
            <a:endParaRPr lang="en-US" b="1" dirty="0">
              <a:solidFill>
                <a:schemeClr val="bg2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" name="Picture 3" descr="C:\Users\Dell\Desktop\Screenshot_20181120_06244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636" y="388034"/>
            <a:ext cx="2643564" cy="195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9600" y="2580858"/>
            <a:ext cx="8229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3.A preface study on exploring the      pharmacodynamics of </a:t>
            </a:r>
            <a:r>
              <a:rPr lang="en-US" sz="2400" b="1" i="1" dirty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curcuma </a:t>
            </a:r>
            <a:r>
              <a:rPr lang="en-US" sz="2400" b="1" i="1" dirty="0" err="1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neilgherrensis</a:t>
            </a:r>
            <a:endParaRPr lang="en-US" sz="2400" b="1" i="1" dirty="0">
              <a:solidFill>
                <a:schemeClr val="bg2">
                  <a:lumMod val="50000"/>
                </a:schemeClr>
              </a:solidFill>
              <a:latin typeface="Comic Sans MS" pitchFamily="66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1" dirty="0" err="1">
                <a:latin typeface="Comic Sans MS" pitchFamily="66" charset="0"/>
              </a:rPr>
              <a:t>ras</a:t>
            </a:r>
            <a:r>
              <a:rPr lang="en-US" sz="2400" b="1" dirty="0">
                <a:latin typeface="Comic Sans MS" pitchFamily="66" charset="0"/>
              </a:rPr>
              <a:t>- </a:t>
            </a:r>
            <a:r>
              <a:rPr lang="en-US" sz="2400" b="1" dirty="0" err="1">
                <a:latin typeface="Comic Sans MS" pitchFamily="66" charset="0"/>
              </a:rPr>
              <a:t>tikta</a:t>
            </a:r>
            <a:r>
              <a:rPr lang="en-US" sz="2400" b="1" dirty="0">
                <a:latin typeface="Comic Sans MS" pitchFamily="66" charset="0"/>
              </a:rPr>
              <a:t> ,</a:t>
            </a:r>
            <a:r>
              <a:rPr lang="en-US" sz="2400" b="1" dirty="0" err="1">
                <a:latin typeface="Comic Sans MS" pitchFamily="66" charset="0"/>
              </a:rPr>
              <a:t>kashaya</a:t>
            </a:r>
            <a:r>
              <a:rPr lang="en-US" sz="2400" b="1" dirty="0">
                <a:latin typeface="Comic Sans MS" pitchFamily="66" charset="0"/>
              </a:rPr>
              <a:t> rasa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1" dirty="0" err="1">
                <a:latin typeface="Comic Sans MS" pitchFamily="66" charset="0"/>
              </a:rPr>
              <a:t>Guna</a:t>
            </a:r>
            <a:r>
              <a:rPr lang="en-US" sz="2400" b="1" dirty="0">
                <a:latin typeface="Comic Sans MS" pitchFamily="66" charset="0"/>
              </a:rPr>
              <a:t> -</a:t>
            </a:r>
            <a:r>
              <a:rPr lang="en-US" sz="2400" b="1" dirty="0" err="1">
                <a:latin typeface="Comic Sans MS" pitchFamily="66" charset="0"/>
              </a:rPr>
              <a:t>laghu</a:t>
            </a:r>
            <a:r>
              <a:rPr lang="en-US" sz="2400" b="1" dirty="0">
                <a:latin typeface="Comic Sans MS" pitchFamily="66" charset="0"/>
              </a:rPr>
              <a:t> </a:t>
            </a:r>
            <a:r>
              <a:rPr lang="en-US" sz="2400" b="1" dirty="0" err="1">
                <a:latin typeface="Comic Sans MS" pitchFamily="66" charset="0"/>
              </a:rPr>
              <a:t>ruksha</a:t>
            </a:r>
            <a:r>
              <a:rPr lang="en-US" sz="2400" b="1" dirty="0">
                <a:latin typeface="Comic Sans MS" pitchFamily="66" charset="0"/>
              </a:rPr>
              <a:t> </a:t>
            </a:r>
            <a:r>
              <a:rPr lang="en-US" sz="2400" b="1" dirty="0" err="1">
                <a:latin typeface="Comic Sans MS" pitchFamily="66" charset="0"/>
              </a:rPr>
              <a:t>vishada</a:t>
            </a:r>
            <a:r>
              <a:rPr lang="en-US" sz="2400" b="1" dirty="0">
                <a:latin typeface="Comic Sans MS" pitchFamily="66" charset="0"/>
              </a:rPr>
              <a:t> </a:t>
            </a:r>
            <a:r>
              <a:rPr lang="en-US" sz="2400" b="1" dirty="0" err="1">
                <a:latin typeface="Comic Sans MS" pitchFamily="66" charset="0"/>
              </a:rPr>
              <a:t>ushna</a:t>
            </a:r>
            <a:endParaRPr lang="en-US" sz="2400" b="1" dirty="0">
              <a:latin typeface="Comic Sans MS" pitchFamily="66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1" dirty="0" err="1">
                <a:latin typeface="Comic Sans MS" pitchFamily="66" charset="0"/>
              </a:rPr>
              <a:t>Veerya</a:t>
            </a:r>
            <a:r>
              <a:rPr lang="en-US" sz="2400" b="1" dirty="0">
                <a:latin typeface="Comic Sans MS" pitchFamily="66" charset="0"/>
              </a:rPr>
              <a:t>- </a:t>
            </a:r>
            <a:r>
              <a:rPr lang="en-US" sz="2400" b="1" dirty="0" err="1">
                <a:latin typeface="Comic Sans MS" pitchFamily="66" charset="0"/>
              </a:rPr>
              <a:t>ushna</a:t>
            </a:r>
            <a:endParaRPr lang="en-US" sz="2400" b="1" dirty="0">
              <a:latin typeface="Comic Sans MS" pitchFamily="66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1" dirty="0" err="1">
                <a:latin typeface="Comic Sans MS" pitchFamily="66" charset="0"/>
              </a:rPr>
              <a:t>Vipaka-katu</a:t>
            </a:r>
            <a:endParaRPr lang="en-US" sz="2400" b="1" dirty="0">
              <a:latin typeface="Comic Sans MS" pitchFamily="66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b="1" dirty="0">
              <a:solidFill>
                <a:schemeClr val="accent3"/>
              </a:solidFill>
              <a:latin typeface="Comic Sans MS" pitchFamily="66" charset="0"/>
            </a:endParaRPr>
          </a:p>
          <a:p>
            <a:endParaRPr lang="en-US" b="1" dirty="0">
              <a:solidFill>
                <a:schemeClr val="bg2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2050" name="Picture 2" descr="C:\Users\Dell\Desktop\IMG_20190123_1124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3236" y="3657600"/>
            <a:ext cx="2948364" cy="2909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F070E-C23D-40F5-B7C1-3F9DCA3E2DC4}" type="datetime5">
              <a:rPr lang="en-US" smtClean="0"/>
              <a:t>3-Sep-24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41079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457" y="228600"/>
            <a:ext cx="814614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4.Pharmacodynamics understanding of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basti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– a contemporary approach </a:t>
            </a:r>
          </a:p>
          <a:p>
            <a:endParaRPr lang="en-US" b="1" dirty="0">
              <a:latin typeface="Comic Sans MS" pitchFamily="66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b="1" dirty="0">
              <a:solidFill>
                <a:schemeClr val="accent3"/>
              </a:solidFill>
              <a:latin typeface="Comic Sans MS" pitchFamily="66" charset="0"/>
            </a:endParaRPr>
          </a:p>
        </p:txBody>
      </p:sp>
      <p:pic>
        <p:nvPicPr>
          <p:cNvPr id="1026" name="Picture 2" descr="C:\Users\Dell\Desktop\IMG_20190123_1051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199" y="815816"/>
            <a:ext cx="2608943" cy="2765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42697" y="1291500"/>
            <a:ext cx="60198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By absorption mechanism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By system biology concept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By neural stimulation mechanism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By excretory mechanism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A4078-2C1D-4723-B3CC-0F699A08CCD8}" type="datetime5">
              <a:rPr lang="en-US" smtClean="0"/>
              <a:t>3-Sep-24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53</a:t>
            </a:fld>
            <a:endParaRPr lang="en-US"/>
          </a:p>
        </p:txBody>
      </p:sp>
      <p:pic>
        <p:nvPicPr>
          <p:cNvPr id="2050" name="Picture 2" descr="C:\Users\Dell\Desktop\IMG_20190125_0949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733800"/>
            <a:ext cx="2587172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27457" y="3863816"/>
            <a:ext cx="5844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5.Effect of </a:t>
            </a:r>
            <a:r>
              <a:rPr lang="en-US" sz="2400" b="1" dirty="0" err="1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gayatri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mantra:-EEG &amp; </a:t>
            </a:r>
          </a:p>
          <a:p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fMRI pilot study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5029200"/>
            <a:ext cx="556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Comic Sans MS" pitchFamily="66" charset="0"/>
              </a:rPr>
              <a:t>Mantra meditation can results in changes in the brain </a:t>
            </a:r>
          </a:p>
        </p:txBody>
      </p:sp>
    </p:spTree>
    <p:extLst>
      <p:ext uri="{BB962C8B-B14F-4D97-AF65-F5344CB8AC3E}">
        <p14:creationId xmlns:p14="http://schemas.microsoft.com/office/powerpoint/2010/main" val="11466244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000" b="1" dirty="0">
                <a:latin typeface="Comic Sans MS" pitchFamily="66" charset="0"/>
              </a:rPr>
              <a:t>Thank you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F9A88-D39B-428C-A570-BAABE5C087D3}" type="datetime5">
              <a:rPr lang="en-US" smtClean="0"/>
              <a:t>3-Sep-24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Pharmacodynamics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FAD3-DC06-427C-A9C9-7855A4EE1234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4399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7115</TotalTime>
  <Words>1655</Words>
  <Application>Microsoft Office PowerPoint</Application>
  <PresentationFormat>On-screen Show (4:3)</PresentationFormat>
  <Paragraphs>531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5" baseType="lpstr">
      <vt:lpstr>Arial</vt:lpstr>
      <vt:lpstr>Bahnschrift SemiCondensed</vt:lpstr>
      <vt:lpstr>Bell MT</vt:lpstr>
      <vt:lpstr>Bodoni MT Black</vt:lpstr>
      <vt:lpstr>Bookman Old Style</vt:lpstr>
      <vt:lpstr>Calibri</vt:lpstr>
      <vt:lpstr>Century Gothic</vt:lpstr>
      <vt:lpstr>Comic Sans MS</vt:lpstr>
      <vt:lpstr>Courier New</vt:lpstr>
      <vt:lpstr>Palatino Linotype</vt:lpstr>
      <vt:lpstr>Executive</vt:lpstr>
      <vt:lpstr>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Mechanism  of  drug action</vt:lpstr>
      <vt:lpstr>PowerPoint Presentation</vt:lpstr>
      <vt:lpstr>PowerPoint Presentation</vt:lpstr>
      <vt:lpstr>PowerPoint Presentation</vt:lpstr>
      <vt:lpstr>     Mechanism of action</vt:lpstr>
      <vt:lpstr>Drug - target interaction</vt:lpstr>
      <vt:lpstr>Drug-enzyme interaction</vt:lpstr>
      <vt:lpstr>mechanism</vt:lpstr>
      <vt:lpstr>Drug–receptor interaction</vt:lpstr>
      <vt:lpstr> Types of receptors</vt:lpstr>
      <vt:lpstr>PowerPoint Presentation</vt:lpstr>
      <vt:lpstr>PowerPoint Presentation</vt:lpstr>
      <vt:lpstr>ligands</vt:lpstr>
      <vt:lpstr>PowerPoint Presentation</vt:lpstr>
      <vt:lpstr>   mechanism</vt:lpstr>
      <vt:lpstr>      Signal transduction</vt:lpstr>
      <vt:lpstr>      Drug dose</vt:lpstr>
      <vt:lpstr>Dose-response relation</vt:lpstr>
      <vt:lpstr>Efficacy and potency</vt:lpstr>
      <vt:lpstr>Therapeutic window</vt:lpstr>
      <vt:lpstr>Therapeutic index</vt:lpstr>
      <vt:lpstr>PowerPoint Presentation</vt:lpstr>
      <vt:lpstr>     Factors modifying the effects of drugs</vt:lpstr>
      <vt:lpstr>PowerPoint Presentation</vt:lpstr>
      <vt:lpstr>PowerPoint Presentation</vt:lpstr>
      <vt:lpstr>PowerPoint Presentation</vt:lpstr>
      <vt:lpstr>PowerPoint Presentation</vt:lpstr>
      <vt:lpstr>Pharmacological action</vt:lpstr>
      <vt:lpstr>PowerPoint Presentation</vt:lpstr>
      <vt:lpstr>PowerPoint Presentation</vt:lpstr>
      <vt:lpstr>Structure - activity relation</vt:lpstr>
      <vt:lpstr>SAR of Acetylcholine</vt:lpstr>
      <vt:lpstr>PowerPoint Presentation</vt:lpstr>
      <vt:lpstr>PowerPoint Presentation</vt:lpstr>
      <vt:lpstr>PowerPoint Presentation</vt:lpstr>
      <vt:lpstr>Adverse  drug reaction</vt:lpstr>
      <vt:lpstr>  Adverse drug reaction</vt:lpstr>
      <vt:lpstr> Pharmacodynamics in Ayurveda</vt:lpstr>
      <vt:lpstr>       2. Mechanism of drug action  (Ras,Guna,Virya,Vipaka,Prabhav)</vt:lpstr>
      <vt:lpstr>3. Pharmacological action                 (aushadh karma)</vt:lpstr>
      <vt:lpstr>4. Importance of dose (Mana Concept)</vt:lpstr>
      <vt:lpstr>5. Synergism &amp; antagonism (samanya - vishesha concept)</vt:lpstr>
      <vt:lpstr>6. Factors affecting drug action</vt:lpstr>
      <vt:lpstr>7. ADR / SIDE EFFECTS   (ashuddha - apakwa dosha)</vt:lpstr>
      <vt:lpstr>Current scenario</vt:lpstr>
      <vt:lpstr>PowerPoint Presentation</vt:lpstr>
      <vt:lpstr>PowerPoint Presentation</vt:lpstr>
      <vt:lpstr>Thank you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pharmacodynamics</dc:title>
  <dc:creator>SANI MOL SUNNY</dc:creator>
  <cp:lastModifiedBy>Office</cp:lastModifiedBy>
  <cp:revision>243</cp:revision>
  <dcterms:created xsi:type="dcterms:W3CDTF">2018-12-05T08:40:53Z</dcterms:created>
  <dcterms:modified xsi:type="dcterms:W3CDTF">2024-09-03T09:10:54Z</dcterms:modified>
</cp:coreProperties>
</file>