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1" r:id="rId4"/>
    <p:sldId id="282" r:id="rId5"/>
    <p:sldId id="283" r:id="rId6"/>
    <p:sldId id="287" r:id="rId7"/>
    <p:sldId id="259" r:id="rId8"/>
    <p:sldId id="260" r:id="rId9"/>
    <p:sldId id="261" r:id="rId10"/>
    <p:sldId id="262" r:id="rId11"/>
    <p:sldId id="263" r:id="rId12"/>
    <p:sldId id="265" r:id="rId13"/>
    <p:sldId id="264" r:id="rId14"/>
    <p:sldId id="267" r:id="rId15"/>
    <p:sldId id="270" r:id="rId16"/>
    <p:sldId id="271" r:id="rId17"/>
    <p:sldId id="273" r:id="rId18"/>
    <p:sldId id="275" r:id="rId19"/>
    <p:sldId id="276" r:id="rId20"/>
    <p:sldId id="278" r:id="rId21"/>
    <p:sldId id="288" r:id="rId22"/>
    <p:sldId id="289" r:id="rId23"/>
    <p:sldId id="290" r:id="rId24"/>
    <p:sldId id="291" r:id="rId25"/>
    <p:sldId id="292" r:id="rId26"/>
    <p:sldId id="293" r:id="rId27"/>
    <p:sldId id="294" r:id="rId28"/>
    <p:sldId id="295" r:id="rId29"/>
    <p:sldId id="29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CAF6E9-0E6A-4635-A345-8E5374BC5FB6}" v="3" dt="2024-09-03T08:59:48.3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67" autoAdjust="0"/>
  </p:normalViewPr>
  <p:slideViewPr>
    <p:cSldViewPr>
      <p:cViewPr varScale="1">
        <p:scale>
          <a:sx n="59" d="100"/>
          <a:sy n="59" d="100"/>
        </p:scale>
        <p:origin x="1500" y="52"/>
      </p:cViewPr>
      <p:guideLst>
        <p:guide orient="horz" pos="2160"/>
        <p:guide pos="2880"/>
      </p:guideLst>
    </p:cSldViewPr>
  </p:slideViewPr>
  <p:outlineViewPr>
    <p:cViewPr>
      <p:scale>
        <a:sx n="33" d="100"/>
        <a:sy n="33" d="100"/>
      </p:scale>
      <p:origin x="0" y="268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S. Rai" userId="1bc407783bb62dbb" providerId="LiveId" clId="{35CAF6E9-0E6A-4635-A345-8E5374BC5FB6}"/>
    <pc:docChg chg="custSel addSld modSld">
      <pc:chgData name="H.S. Rai" userId="1bc407783bb62dbb" providerId="LiveId" clId="{35CAF6E9-0E6A-4635-A345-8E5374BC5FB6}" dt="2024-09-03T09:01:04.369" v="89" actId="13926"/>
      <pc:docMkLst>
        <pc:docMk/>
      </pc:docMkLst>
      <pc:sldChg chg="modSp mod">
        <pc:chgData name="H.S. Rai" userId="1bc407783bb62dbb" providerId="LiveId" clId="{35CAF6E9-0E6A-4635-A345-8E5374BC5FB6}" dt="2024-09-03T08:58:38.570" v="56"/>
        <pc:sldMkLst>
          <pc:docMk/>
          <pc:sldMk cId="0" sldId="256"/>
        </pc:sldMkLst>
        <pc:spChg chg="mod">
          <ac:chgData name="H.S. Rai" userId="1bc407783bb62dbb" providerId="LiveId" clId="{35CAF6E9-0E6A-4635-A345-8E5374BC5FB6}" dt="2024-09-03T08:58:38.570" v="56"/>
          <ac:spMkLst>
            <pc:docMk/>
            <pc:sldMk cId="0" sldId="256"/>
            <ac:spMk id="3" creationId="{00000000-0000-0000-0000-000000000000}"/>
          </ac:spMkLst>
        </pc:spChg>
      </pc:sldChg>
      <pc:sldChg chg="addSp modSp new mod">
        <pc:chgData name="H.S. Rai" userId="1bc407783bb62dbb" providerId="LiveId" clId="{35CAF6E9-0E6A-4635-A345-8E5374BC5FB6}" dt="2024-09-03T09:01:04.369" v="89" actId="13926"/>
        <pc:sldMkLst>
          <pc:docMk/>
          <pc:sldMk cId="2001229586" sldId="296"/>
        </pc:sldMkLst>
        <pc:spChg chg="add mod">
          <ac:chgData name="H.S. Rai" userId="1bc407783bb62dbb" providerId="LiveId" clId="{35CAF6E9-0E6A-4635-A345-8E5374BC5FB6}" dt="2024-09-03T09:01:04.369" v="89" actId="13926"/>
          <ac:spMkLst>
            <pc:docMk/>
            <pc:sldMk cId="2001229586" sldId="296"/>
            <ac:spMk id="2" creationId="{4E711D36-13C1-E685-6247-198016A0261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F8327CB-20DA-4AA0-90F7-F3B3E87E257D}"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327CB-20DA-4AA0-90F7-F3B3E87E257D}"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8327CB-20DA-4AA0-90F7-F3B3E87E257D}"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8327CB-20DA-4AA0-90F7-F3B3E87E257D}"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8327CB-20DA-4AA0-90F7-F3B3E87E257D}" type="datetimeFigureOut">
              <a:rPr lang="en-US" smtClean="0"/>
              <a:pPr/>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8327CB-20DA-4AA0-90F7-F3B3E87E257D}" type="datetimeFigureOut">
              <a:rPr lang="en-US" smtClean="0"/>
              <a:pPr/>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327CB-20DA-4AA0-90F7-F3B3E87E257D}"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8327CB-20DA-4AA0-90F7-F3B3E87E257D}"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8327CB-20DA-4AA0-90F7-F3B3E87E257D}" type="datetimeFigureOut">
              <a:rPr lang="en-US" smtClean="0"/>
              <a:pPr/>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327CB-20DA-4AA0-90F7-F3B3E87E257D}"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327CB-20DA-4AA0-90F7-F3B3E87E257D}" type="datetimeFigureOut">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D1B3B-E7B7-41BA-B513-8E5A65CE9A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8327CB-20DA-4AA0-90F7-F3B3E87E257D}" type="datetimeFigureOut">
              <a:rPr lang="en-US" smtClean="0"/>
              <a:pPr/>
              <a:t>9/3/2024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D1B3B-E7B7-41BA-B513-8E5A65CE9A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medicine.medscape.com/article/437096-medi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emedicine.medscape.com/article/439127-overview"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emedicine.medscape.com/article/439127-overvie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emedicine.medscape.com/article/437096-treatment"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emedicine.medscape.com/article/444554-overview"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838200"/>
            <a:ext cx="7772400" cy="1470025"/>
          </a:xfrm>
        </p:spPr>
        <p:txBody>
          <a:bodyPr/>
          <a:lstStyle/>
          <a:p>
            <a:r>
              <a:rPr lang="en-US" dirty="0"/>
              <a:t>NEPHROLITHIASIS</a:t>
            </a:r>
          </a:p>
        </p:txBody>
      </p:sp>
      <p:sp>
        <p:nvSpPr>
          <p:cNvPr id="3" name="Subtitle 2"/>
          <p:cNvSpPr>
            <a:spLocks noGrp="1"/>
          </p:cNvSpPr>
          <p:nvPr>
            <p:ph type="subTitle" idx="1"/>
          </p:nvPr>
        </p:nvSpPr>
        <p:spPr>
          <a:xfrm>
            <a:off x="1447800" y="2514600"/>
            <a:ext cx="6553200" cy="2590800"/>
          </a:xfrm>
        </p:spPr>
        <p:txBody>
          <a:bodyPr>
            <a:normAutofit fontScale="92500" lnSpcReduction="20000"/>
          </a:bodyPr>
          <a:lstStyle/>
          <a:p>
            <a:r>
              <a:rPr lang="en-US" dirty="0">
                <a:solidFill>
                  <a:srgbClr val="FF0000"/>
                </a:solidFill>
              </a:rPr>
              <a:t>AYURVEDIC AND MODERN CONCEPT</a:t>
            </a:r>
          </a:p>
          <a:p>
            <a:r>
              <a:rPr lang="en-US" dirty="0"/>
              <a:t>BY</a:t>
            </a:r>
          </a:p>
          <a:p>
            <a:r>
              <a:rPr lang="en-US" dirty="0">
                <a:solidFill>
                  <a:schemeClr val="accent1"/>
                </a:solidFill>
              </a:rPr>
              <a:t>DR H S RAI ,</a:t>
            </a:r>
            <a:r>
              <a:rPr lang="en-US" dirty="0" err="1">
                <a:solidFill>
                  <a:schemeClr val="accent1"/>
                </a:solidFill>
              </a:rPr>
              <a:t>BSc,B.A.M.M.S.,M.D</a:t>
            </a:r>
            <a:r>
              <a:rPr lang="en-US" dirty="0">
                <a:solidFill>
                  <a:schemeClr val="accent1"/>
                </a:solidFill>
              </a:rPr>
              <a:t>.(Ay),</a:t>
            </a:r>
            <a:r>
              <a:rPr lang="en-US" dirty="0" err="1">
                <a:solidFill>
                  <a:schemeClr val="accent1"/>
                </a:solidFill>
              </a:rPr>
              <a:t>kayachiktsa</a:t>
            </a:r>
            <a:r>
              <a:rPr lang="en-US" dirty="0">
                <a:solidFill>
                  <a:schemeClr val="accent1"/>
                </a:solidFill>
              </a:rPr>
              <a:t> Rohilkhand Ayurvedic Medical College Bareilly</a:t>
            </a:r>
          </a:p>
          <a:p>
            <a:endParaRPr lang="en-US" dirty="0">
              <a:solidFill>
                <a:schemeClr val="accent1"/>
              </a:solidFill>
            </a:endParaRPr>
          </a:p>
          <a:p>
            <a:endParaRPr lang="en-US"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DEFINITION</a:t>
            </a:r>
          </a:p>
        </p:txBody>
      </p:sp>
      <p:sp>
        <p:nvSpPr>
          <p:cNvPr id="3" name="Content Placeholder 2"/>
          <p:cNvSpPr>
            <a:spLocks noGrp="1"/>
          </p:cNvSpPr>
          <p:nvPr>
            <p:ph idx="1"/>
          </p:nvPr>
        </p:nvSpPr>
        <p:spPr/>
        <p:txBody>
          <a:bodyPr>
            <a:normAutofit/>
          </a:bodyPr>
          <a:lstStyle/>
          <a:p>
            <a:r>
              <a:rPr lang="en-US" dirty="0" err="1">
                <a:solidFill>
                  <a:schemeClr val="tx2"/>
                </a:solidFill>
              </a:rPr>
              <a:t>Nephrolithiasis</a:t>
            </a:r>
            <a:r>
              <a:rPr lang="en-US" dirty="0"/>
              <a:t> is a common disease  specifically refers to calculi in the kidneys, but this article discusses both renal calculi (</a:t>
            </a:r>
            <a:r>
              <a:rPr lang="en-US" dirty="0">
                <a:hlinkClick r:id="rId2"/>
              </a:rPr>
              <a:t>Image 1</a:t>
            </a:r>
            <a:r>
              <a:rPr lang="en-US" dirty="0"/>
              <a:t>) and </a:t>
            </a:r>
            <a:r>
              <a:rPr lang="en-US" dirty="0" err="1"/>
              <a:t>ureteral</a:t>
            </a:r>
            <a:r>
              <a:rPr lang="en-US" dirty="0"/>
              <a:t> calculi (</a:t>
            </a:r>
            <a:r>
              <a:rPr lang="en-US" dirty="0" err="1">
                <a:solidFill>
                  <a:schemeClr val="tx2"/>
                </a:solidFill>
              </a:rPr>
              <a:t>ureterolithiasis</a:t>
            </a:r>
            <a:r>
              <a:rPr lang="en-US" dirty="0"/>
              <a:t>). </a:t>
            </a:r>
            <a:r>
              <a:rPr lang="en-US" dirty="0" err="1"/>
              <a:t>Ureteral</a:t>
            </a:r>
            <a:r>
              <a:rPr lang="en-US" dirty="0"/>
              <a:t> calculi almost always originate in the kidneys, although they may continue to grow once they lodge in the </a:t>
            </a:r>
            <a:r>
              <a:rPr lang="en-US" dirty="0" err="1"/>
              <a:t>ureter</a:t>
            </a:r>
            <a:r>
              <a:rPr 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AETIOLOGY</a:t>
            </a:r>
          </a:p>
        </p:txBody>
      </p:sp>
      <p:sp>
        <p:nvSpPr>
          <p:cNvPr id="3" name="Content Placeholder 2"/>
          <p:cNvSpPr>
            <a:spLocks noGrp="1"/>
          </p:cNvSpPr>
          <p:nvPr>
            <p:ph sz="half" idx="1"/>
          </p:nvPr>
        </p:nvSpPr>
        <p:spPr>
          <a:xfrm>
            <a:off x="457200" y="1600200"/>
            <a:ext cx="1905000" cy="4525963"/>
          </a:xfrm>
        </p:spPr>
        <p:txBody>
          <a:bodyPr/>
          <a:lstStyle/>
          <a:p>
            <a:r>
              <a:rPr lang="en-US" dirty="0">
                <a:solidFill>
                  <a:srgbClr val="0070C0"/>
                </a:solidFill>
              </a:rPr>
              <a:t>DIETETIC</a:t>
            </a:r>
          </a:p>
          <a:p>
            <a:endParaRPr lang="en-US" dirty="0">
              <a:solidFill>
                <a:srgbClr val="0070C0"/>
              </a:solidFill>
            </a:endParaRPr>
          </a:p>
          <a:p>
            <a:endParaRPr lang="en-US" dirty="0">
              <a:solidFill>
                <a:srgbClr val="0070C0"/>
              </a:solidFill>
            </a:endParaRPr>
          </a:p>
          <a:p>
            <a:r>
              <a:rPr lang="en-US" dirty="0">
                <a:solidFill>
                  <a:srgbClr val="0070C0"/>
                </a:solidFill>
              </a:rPr>
              <a:t>ALTERED URINARY SOLUTES AND COLLOIDS</a:t>
            </a:r>
          </a:p>
        </p:txBody>
      </p:sp>
      <p:sp>
        <p:nvSpPr>
          <p:cNvPr id="4" name="Content Placeholder 3"/>
          <p:cNvSpPr>
            <a:spLocks noGrp="1"/>
          </p:cNvSpPr>
          <p:nvPr>
            <p:ph sz="half" idx="2"/>
          </p:nvPr>
        </p:nvSpPr>
        <p:spPr>
          <a:xfrm>
            <a:off x="3505200" y="1600200"/>
            <a:ext cx="5181600" cy="4525963"/>
          </a:xfrm>
        </p:spPr>
        <p:txBody>
          <a:bodyPr/>
          <a:lstStyle/>
          <a:p>
            <a:r>
              <a:rPr lang="en-US" dirty="0"/>
              <a:t>VITAMINE -A  -</a:t>
            </a:r>
            <a:r>
              <a:rPr lang="en-US" dirty="0" err="1"/>
              <a:t>desquamationof</a:t>
            </a:r>
            <a:r>
              <a:rPr lang="en-US" dirty="0"/>
              <a:t> </a:t>
            </a:r>
            <a:r>
              <a:rPr lang="en-US" dirty="0" err="1"/>
              <a:t>epithilium.form</a:t>
            </a:r>
            <a:r>
              <a:rPr lang="en-US" dirty="0"/>
              <a:t> a </a:t>
            </a:r>
            <a:r>
              <a:rPr lang="en-US" dirty="0" err="1"/>
              <a:t>nidus</a:t>
            </a:r>
            <a:r>
              <a:rPr lang="en-US" dirty="0"/>
              <a:t> where stone are deposited</a:t>
            </a:r>
          </a:p>
          <a:p>
            <a:r>
              <a:rPr lang="en-US" dirty="0"/>
              <a:t>SUPERSATURATION  OF URINARY SOLUTES</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AETIOLOGY</a:t>
            </a:r>
          </a:p>
        </p:txBody>
      </p:sp>
      <p:sp>
        <p:nvSpPr>
          <p:cNvPr id="4" name="Content Placeholder 3"/>
          <p:cNvSpPr>
            <a:spLocks noGrp="1"/>
          </p:cNvSpPr>
          <p:nvPr>
            <p:ph sz="half" idx="2"/>
          </p:nvPr>
        </p:nvSpPr>
        <p:spPr>
          <a:xfrm>
            <a:off x="2971800" y="1600200"/>
            <a:ext cx="5715000" cy="4525963"/>
          </a:xfrm>
        </p:spPr>
        <p:txBody>
          <a:bodyPr/>
          <a:lstStyle/>
          <a:p>
            <a:pPr>
              <a:buNone/>
            </a:pPr>
            <a:r>
              <a:rPr lang="en-US" dirty="0"/>
              <a:t>urinary citrate in urine300-900mg/24 hrs as citric acid –keeps insoluble ca phosphate and citrate in solution.</a:t>
            </a:r>
          </a:p>
          <a:p>
            <a:pPr>
              <a:buNone/>
            </a:pPr>
            <a:endParaRPr lang="en-US" dirty="0"/>
          </a:p>
          <a:p>
            <a:pPr>
              <a:buNone/>
            </a:pPr>
            <a:endParaRPr lang="en-US" dirty="0"/>
          </a:p>
          <a:p>
            <a:pPr>
              <a:buNone/>
            </a:pPr>
            <a:r>
              <a:rPr lang="en-US" dirty="0"/>
              <a:t>           causes precipitation</a:t>
            </a:r>
          </a:p>
        </p:txBody>
      </p:sp>
      <p:sp>
        <p:nvSpPr>
          <p:cNvPr id="5" name="Content Placeholder 4"/>
          <p:cNvSpPr>
            <a:spLocks noGrp="1"/>
          </p:cNvSpPr>
          <p:nvPr>
            <p:ph sz="half" idx="1"/>
          </p:nvPr>
        </p:nvSpPr>
        <p:spPr>
          <a:xfrm>
            <a:off x="457200" y="1600200"/>
            <a:ext cx="3048000" cy="4525963"/>
          </a:xfrm>
        </p:spPr>
        <p:txBody>
          <a:bodyPr/>
          <a:lstStyle/>
          <a:p>
            <a:r>
              <a:rPr lang="en-US" dirty="0"/>
              <a:t>DECREASED URINARY CITRATE</a:t>
            </a:r>
          </a:p>
        </p:txBody>
      </p:sp>
      <p:sp>
        <p:nvSpPr>
          <p:cNvPr id="6" name="Down Arrow 5"/>
          <p:cNvSpPr/>
          <p:nvPr/>
        </p:nvSpPr>
        <p:spPr>
          <a:xfrm>
            <a:off x="3352800" y="37338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AETIOLOGY (CONTINUED)</a:t>
            </a:r>
          </a:p>
        </p:txBody>
      </p:sp>
      <p:sp>
        <p:nvSpPr>
          <p:cNvPr id="3" name="Content Placeholder 2"/>
          <p:cNvSpPr>
            <a:spLocks noGrp="1"/>
          </p:cNvSpPr>
          <p:nvPr>
            <p:ph sz="half" idx="1"/>
          </p:nvPr>
        </p:nvSpPr>
        <p:spPr/>
        <p:txBody>
          <a:bodyPr/>
          <a:lstStyle/>
          <a:p>
            <a:r>
              <a:rPr lang="en-US" dirty="0">
                <a:solidFill>
                  <a:schemeClr val="tx2"/>
                </a:solidFill>
              </a:rPr>
              <a:t>Renal infection</a:t>
            </a:r>
          </a:p>
          <a:p>
            <a:r>
              <a:rPr lang="en-US" dirty="0">
                <a:solidFill>
                  <a:schemeClr val="tx2"/>
                </a:solidFill>
              </a:rPr>
              <a:t>Inadequate drainage and urinary stasis</a:t>
            </a:r>
          </a:p>
          <a:p>
            <a:r>
              <a:rPr lang="en-US" dirty="0">
                <a:solidFill>
                  <a:schemeClr val="tx2"/>
                </a:solidFill>
              </a:rPr>
              <a:t>Prolong </a:t>
            </a:r>
            <a:r>
              <a:rPr lang="en-US" dirty="0" err="1">
                <a:solidFill>
                  <a:schemeClr val="tx2"/>
                </a:solidFill>
              </a:rPr>
              <a:t>immobilisation</a:t>
            </a:r>
            <a:endParaRPr lang="en-US" dirty="0">
              <a:solidFill>
                <a:schemeClr val="tx2"/>
              </a:solidFill>
            </a:endParaRPr>
          </a:p>
          <a:p>
            <a:endParaRPr lang="en-US" dirty="0">
              <a:solidFill>
                <a:schemeClr val="tx2"/>
              </a:solidFill>
            </a:endParaRPr>
          </a:p>
          <a:p>
            <a:r>
              <a:rPr lang="en-US" dirty="0">
                <a:solidFill>
                  <a:schemeClr val="tx2"/>
                </a:solidFill>
              </a:rPr>
              <a:t>hyperparathyroidism</a:t>
            </a:r>
          </a:p>
        </p:txBody>
      </p:sp>
      <p:sp>
        <p:nvSpPr>
          <p:cNvPr id="4" name="Content Placeholder 3"/>
          <p:cNvSpPr>
            <a:spLocks noGrp="1"/>
          </p:cNvSpPr>
          <p:nvPr>
            <p:ph sz="half" idx="2"/>
          </p:nvPr>
        </p:nvSpPr>
        <p:spPr/>
        <p:txBody>
          <a:bodyPr/>
          <a:lstStyle/>
          <a:p>
            <a:endParaRPr lang="en-US" dirty="0"/>
          </a:p>
          <a:p>
            <a:endParaRPr lang="en-US" dirty="0"/>
          </a:p>
          <a:p>
            <a:endParaRPr lang="en-US" dirty="0"/>
          </a:p>
          <a:p>
            <a:r>
              <a:rPr lang="en-US" dirty="0"/>
              <a:t>decalcification of bone </a:t>
            </a:r>
            <a:r>
              <a:rPr lang="en-US" dirty="0">
                <a:solidFill>
                  <a:srgbClr val="C00000"/>
                </a:solidFill>
              </a:rPr>
              <a:t>-</a:t>
            </a:r>
            <a:r>
              <a:rPr lang="en-US" dirty="0" err="1">
                <a:solidFill>
                  <a:srgbClr val="C00000"/>
                </a:solidFill>
              </a:rPr>
              <a:t>hypercalcemia</a:t>
            </a:r>
            <a:endParaRPr lang="en-US" dirty="0">
              <a:solidFill>
                <a:srgbClr val="C00000"/>
              </a:solidFill>
            </a:endParaRPr>
          </a:p>
          <a:p>
            <a:r>
              <a:rPr lang="en-US" dirty="0" err="1">
                <a:solidFill>
                  <a:srgbClr val="C00000"/>
                </a:solidFill>
              </a:rPr>
              <a:t>hypercalcemia</a:t>
            </a:r>
            <a:endParaRPr lang="en-US"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RENAL CALCULUS</a:t>
            </a:r>
          </a:p>
        </p:txBody>
      </p:sp>
      <p:graphicFrame>
        <p:nvGraphicFramePr>
          <p:cNvPr id="4" name="Content Placeholder 3"/>
          <p:cNvGraphicFramePr>
            <a:graphicFrameLocks noGrp="1"/>
          </p:cNvGraphicFramePr>
          <p:nvPr>
            <p:ph idx="1"/>
          </p:nvPr>
        </p:nvGraphicFramePr>
        <p:xfrm>
          <a:off x="457200" y="1600200"/>
          <a:ext cx="8001000" cy="6035040"/>
        </p:xfrm>
        <a:graphic>
          <a:graphicData uri="http://schemas.openxmlformats.org/drawingml/2006/table">
            <a:tbl>
              <a:tblPr firstRow="1" bandRow="1">
                <a:tableStyleId>{5C22544A-7EE6-4342-B048-85BDC9FD1C3A}</a:tableStyleId>
              </a:tblPr>
              <a:tblGrid>
                <a:gridCol w="1170878">
                  <a:extLst>
                    <a:ext uri="{9D8B030D-6E8A-4147-A177-3AD203B41FA5}">
                      <a16:colId xmlns:a16="http://schemas.microsoft.com/office/drawing/2014/main" val="20000"/>
                    </a:ext>
                  </a:extLst>
                </a:gridCol>
                <a:gridCol w="1343722">
                  <a:extLst>
                    <a:ext uri="{9D8B030D-6E8A-4147-A177-3AD203B41FA5}">
                      <a16:colId xmlns:a16="http://schemas.microsoft.com/office/drawing/2014/main" val="20001"/>
                    </a:ext>
                  </a:extLst>
                </a:gridCol>
                <a:gridCol w="1973766">
                  <a:extLst>
                    <a:ext uri="{9D8B030D-6E8A-4147-A177-3AD203B41FA5}">
                      <a16:colId xmlns:a16="http://schemas.microsoft.com/office/drawing/2014/main" val="20002"/>
                    </a:ext>
                  </a:extLst>
                </a:gridCol>
                <a:gridCol w="1170878">
                  <a:extLst>
                    <a:ext uri="{9D8B030D-6E8A-4147-A177-3AD203B41FA5}">
                      <a16:colId xmlns:a16="http://schemas.microsoft.com/office/drawing/2014/main" val="20003"/>
                    </a:ext>
                  </a:extLst>
                </a:gridCol>
                <a:gridCol w="1170878">
                  <a:extLst>
                    <a:ext uri="{9D8B030D-6E8A-4147-A177-3AD203B41FA5}">
                      <a16:colId xmlns:a16="http://schemas.microsoft.com/office/drawing/2014/main" val="20004"/>
                    </a:ext>
                  </a:extLst>
                </a:gridCol>
                <a:gridCol w="1170878">
                  <a:extLst>
                    <a:ext uri="{9D8B030D-6E8A-4147-A177-3AD203B41FA5}">
                      <a16:colId xmlns:a16="http://schemas.microsoft.com/office/drawing/2014/main" val="20005"/>
                    </a:ext>
                  </a:extLst>
                </a:gridCol>
              </a:tblGrid>
              <a:tr h="370840">
                <a:tc>
                  <a:txBody>
                    <a:bodyPr/>
                    <a:lstStyle/>
                    <a:p>
                      <a:r>
                        <a:rPr lang="en-US" dirty="0"/>
                        <a:t>STONE</a:t>
                      </a:r>
                    </a:p>
                  </a:txBody>
                  <a:tcPr/>
                </a:tc>
                <a:tc>
                  <a:txBody>
                    <a:bodyPr/>
                    <a:lstStyle/>
                    <a:p>
                      <a:endParaRPr lang="en-US" dirty="0"/>
                    </a:p>
                  </a:txBody>
                  <a:tcPr/>
                </a:tc>
                <a:tc>
                  <a:txBody>
                    <a:bodyPr/>
                    <a:lstStyle/>
                    <a:p>
                      <a:r>
                        <a:rPr lang="en-US" dirty="0"/>
                        <a:t>CHARACTER</a:t>
                      </a:r>
                    </a:p>
                  </a:txBody>
                  <a:tcPr/>
                </a:tc>
                <a:tc>
                  <a:txBody>
                    <a:bodyPr/>
                    <a:lstStyle/>
                    <a:p>
                      <a:r>
                        <a:rPr lang="en-US" dirty="0"/>
                        <a:t>NUMBER</a:t>
                      </a:r>
                    </a:p>
                  </a:txBody>
                  <a:tcPr/>
                </a:tc>
                <a:tc>
                  <a:txBody>
                    <a:bodyPr/>
                    <a:lstStyle/>
                    <a:p>
                      <a:r>
                        <a:rPr lang="en-US" dirty="0"/>
                        <a:t>RADIO</a:t>
                      </a:r>
                    </a:p>
                  </a:txBody>
                  <a:tcPr/>
                </a:tc>
                <a:tc>
                  <a:txBody>
                    <a:bodyPr/>
                    <a:lstStyle/>
                    <a:p>
                      <a:r>
                        <a:rPr lang="en-US" dirty="0"/>
                        <a:t>MEDIA TO GROW</a:t>
                      </a:r>
                    </a:p>
                  </a:txBody>
                  <a:tcPr/>
                </a:tc>
                <a:extLst>
                  <a:ext uri="{0D108BD9-81ED-4DB2-BD59-A6C34878D82A}">
                    <a16:rowId xmlns:a16="http://schemas.microsoft.com/office/drawing/2014/main" val="10000"/>
                  </a:ext>
                </a:extLst>
              </a:tr>
              <a:tr h="370840">
                <a:tc>
                  <a:txBody>
                    <a:bodyPr/>
                    <a:lstStyle/>
                    <a:p>
                      <a:r>
                        <a:rPr lang="en-US" dirty="0"/>
                        <a:t>OXALATE(CALCIUM)</a:t>
                      </a:r>
                    </a:p>
                  </a:txBody>
                  <a:tcPr/>
                </a:tc>
                <a:tc>
                  <a:txBody>
                    <a:bodyPr/>
                    <a:lstStyle/>
                    <a:p>
                      <a:r>
                        <a:rPr lang="en-US" dirty="0"/>
                        <a:t>MULBERRY STONE</a:t>
                      </a:r>
                    </a:p>
                  </a:txBody>
                  <a:tcPr/>
                </a:tc>
                <a:tc>
                  <a:txBody>
                    <a:bodyPr/>
                    <a:lstStyle/>
                    <a:p>
                      <a:r>
                        <a:rPr lang="en-US" dirty="0"/>
                        <a:t>IRREGULAR INSHAPE COVERED WITH SHARP PROEJECTION ,BLACK INCOLOR ,HARD</a:t>
                      </a:r>
                    </a:p>
                  </a:txBody>
                  <a:tcPr/>
                </a:tc>
                <a:tc>
                  <a:txBody>
                    <a:bodyPr/>
                    <a:lstStyle/>
                    <a:p>
                      <a:r>
                        <a:rPr lang="en-US" dirty="0"/>
                        <a:t>SOLITARY</a:t>
                      </a:r>
                    </a:p>
                  </a:txBody>
                  <a:tcPr/>
                </a:tc>
                <a:tc>
                  <a:txBody>
                    <a:bodyPr/>
                    <a:lstStyle/>
                    <a:p>
                      <a:r>
                        <a:rPr lang="en-US" dirty="0"/>
                        <a:t>OPAQUE</a:t>
                      </a:r>
                    </a:p>
                  </a:txBody>
                  <a:tcPr/>
                </a:tc>
                <a:tc>
                  <a:txBody>
                    <a:bodyPr/>
                    <a:lstStyle/>
                    <a:p>
                      <a:r>
                        <a:rPr lang="en-US" dirty="0"/>
                        <a:t>ALKALINE</a:t>
                      </a:r>
                    </a:p>
                  </a:txBody>
                  <a:tcPr/>
                </a:tc>
                <a:extLst>
                  <a:ext uri="{0D108BD9-81ED-4DB2-BD59-A6C34878D82A}">
                    <a16:rowId xmlns:a16="http://schemas.microsoft.com/office/drawing/2014/main" val="10001"/>
                  </a:ext>
                </a:extLst>
              </a:tr>
              <a:tr h="370840">
                <a:tc>
                  <a:txBody>
                    <a:bodyPr/>
                    <a:lstStyle/>
                    <a:p>
                      <a:r>
                        <a:rPr lang="en-US" dirty="0"/>
                        <a:t>PHOSHATE CALCULUS</a:t>
                      </a:r>
                    </a:p>
                  </a:txBody>
                  <a:tcPr/>
                </a:tc>
                <a:tc>
                  <a:txBody>
                    <a:bodyPr/>
                    <a:lstStyle/>
                    <a:p>
                      <a:r>
                        <a:rPr lang="en-US" dirty="0"/>
                        <a:t>STAG HORN </a:t>
                      </a:r>
                    </a:p>
                  </a:txBody>
                  <a:tcPr/>
                </a:tc>
                <a:tc>
                  <a:txBody>
                    <a:bodyPr/>
                    <a:lstStyle/>
                    <a:p>
                      <a:r>
                        <a:rPr lang="en-US" dirty="0"/>
                        <a:t>OCCUPY THECALICES</a:t>
                      </a:r>
                    </a:p>
                    <a:p>
                      <a:r>
                        <a:rPr lang="en-US" dirty="0"/>
                        <a:t>SMOOTH AND DIRTY WHITE</a:t>
                      </a:r>
                    </a:p>
                  </a:txBody>
                  <a:tcPr/>
                </a:tc>
                <a:tc>
                  <a:txBody>
                    <a:bodyPr/>
                    <a:lstStyle/>
                    <a:p>
                      <a:r>
                        <a:rPr lang="en-US" dirty="0"/>
                        <a:t>SOLITAY</a:t>
                      </a:r>
                    </a:p>
                  </a:txBody>
                  <a:tcPr/>
                </a:tc>
                <a:tc>
                  <a:txBody>
                    <a:bodyPr/>
                    <a:lstStyle/>
                    <a:p>
                      <a:r>
                        <a:rPr lang="en-US" dirty="0"/>
                        <a:t>OPAQUE</a:t>
                      </a:r>
                    </a:p>
                  </a:txBody>
                  <a:tcPr/>
                </a:tc>
                <a:tc>
                  <a:txBody>
                    <a:bodyPr/>
                    <a:lstStyle/>
                    <a:p>
                      <a:r>
                        <a:rPr lang="en-US" dirty="0"/>
                        <a:t>ALKALINE</a:t>
                      </a:r>
                    </a:p>
                  </a:txBody>
                  <a:tcPr/>
                </a:tc>
                <a:extLst>
                  <a:ext uri="{0D108BD9-81ED-4DB2-BD59-A6C34878D82A}">
                    <a16:rowId xmlns:a16="http://schemas.microsoft.com/office/drawing/2014/main" val="10002"/>
                  </a:ext>
                </a:extLst>
              </a:tr>
              <a:tr h="370840">
                <a:tc>
                  <a:txBody>
                    <a:bodyPr/>
                    <a:lstStyle/>
                    <a:p>
                      <a:r>
                        <a:rPr lang="en-US" dirty="0"/>
                        <a:t>URATE</a:t>
                      </a:r>
                    </a:p>
                  </a:txBody>
                  <a:tcPr/>
                </a:tc>
                <a:tc>
                  <a:txBody>
                    <a:bodyPr/>
                    <a:lstStyle/>
                    <a:p>
                      <a:endParaRPr lang="en-US" dirty="0"/>
                    </a:p>
                  </a:txBody>
                  <a:tcPr/>
                </a:tc>
                <a:tc>
                  <a:txBody>
                    <a:bodyPr/>
                    <a:lstStyle/>
                    <a:p>
                      <a:r>
                        <a:rPr lang="en-US" dirty="0"/>
                        <a:t>HARD ,SMOOTH,REDISH BROWN.MULTIFACETED</a:t>
                      </a:r>
                    </a:p>
                  </a:txBody>
                  <a:tcPr/>
                </a:tc>
                <a:tc>
                  <a:txBody>
                    <a:bodyPr/>
                    <a:lstStyle/>
                    <a:p>
                      <a:r>
                        <a:rPr lang="en-US" dirty="0"/>
                        <a:t>MULTIPLE</a:t>
                      </a:r>
                    </a:p>
                  </a:txBody>
                  <a:tcPr/>
                </a:tc>
                <a:tc>
                  <a:txBody>
                    <a:bodyPr/>
                    <a:lstStyle/>
                    <a:p>
                      <a:r>
                        <a:rPr lang="en-US" dirty="0"/>
                        <a:t>RADIOLUCENT</a:t>
                      </a:r>
                    </a:p>
                  </a:txBody>
                  <a:tcPr/>
                </a:tc>
                <a:tc>
                  <a:txBody>
                    <a:bodyPr/>
                    <a:lstStyle/>
                    <a:p>
                      <a:r>
                        <a:rPr lang="en-US" dirty="0"/>
                        <a:t>ACIDIC</a:t>
                      </a:r>
                    </a:p>
                  </a:txBody>
                  <a:tcPr/>
                </a:tc>
                <a:extLst>
                  <a:ext uri="{0D108BD9-81ED-4DB2-BD59-A6C34878D82A}">
                    <a16:rowId xmlns:a16="http://schemas.microsoft.com/office/drawing/2014/main" val="10003"/>
                  </a:ext>
                </a:extLst>
              </a:tr>
              <a:tr h="370840">
                <a:tc>
                  <a:txBody>
                    <a:bodyPr/>
                    <a:lstStyle/>
                    <a:p>
                      <a:r>
                        <a:rPr lang="en-US" dirty="0"/>
                        <a:t>CYSTINE</a:t>
                      </a:r>
                    </a:p>
                  </a:txBody>
                  <a:tcPr/>
                </a:tc>
                <a:tc>
                  <a:txBody>
                    <a:bodyPr/>
                    <a:lstStyle/>
                    <a:p>
                      <a:endParaRPr lang="en-US"/>
                    </a:p>
                  </a:txBody>
                  <a:tcPr/>
                </a:tc>
                <a:tc>
                  <a:txBody>
                    <a:bodyPr/>
                    <a:lstStyle/>
                    <a:p>
                      <a:r>
                        <a:rPr lang="en-US" dirty="0"/>
                        <a:t>HEXAGONAL,WHITE CRYSTAL </a:t>
                      </a:r>
                    </a:p>
                  </a:txBody>
                  <a:tcPr/>
                </a:tc>
                <a:tc>
                  <a:txBody>
                    <a:bodyPr/>
                    <a:lstStyle/>
                    <a:p>
                      <a:r>
                        <a:rPr lang="en-US" dirty="0"/>
                        <a:t>MULTIPLE</a:t>
                      </a:r>
                    </a:p>
                  </a:txBody>
                  <a:tcPr/>
                </a:tc>
                <a:tc>
                  <a:txBody>
                    <a:bodyPr/>
                    <a:lstStyle/>
                    <a:p>
                      <a:r>
                        <a:rPr lang="en-US" dirty="0"/>
                        <a:t>TRANSLUCENT</a:t>
                      </a:r>
                    </a:p>
                  </a:txBody>
                  <a:tcPr/>
                </a:tc>
                <a:tc>
                  <a:txBody>
                    <a:bodyPr/>
                    <a:lstStyle/>
                    <a:p>
                      <a:r>
                        <a:rPr lang="en-US" dirty="0"/>
                        <a:t>ACIDIC</a:t>
                      </a:r>
                    </a:p>
                  </a:txBody>
                  <a:tcPr/>
                </a:tc>
                <a:extLst>
                  <a:ext uri="{0D108BD9-81ED-4DB2-BD59-A6C34878D82A}">
                    <a16:rowId xmlns:a16="http://schemas.microsoft.com/office/drawing/2014/main" val="10004"/>
                  </a:ext>
                </a:extLst>
              </a:tr>
              <a:tr h="370840">
                <a:tc>
                  <a:txBody>
                    <a:bodyPr/>
                    <a:lstStyle/>
                    <a:p>
                      <a:r>
                        <a:rPr lang="en-US" dirty="0"/>
                        <a:t>XANTHINE</a:t>
                      </a:r>
                    </a:p>
                  </a:txBody>
                  <a:tcPr/>
                </a:tc>
                <a:tc>
                  <a:txBody>
                    <a:bodyPr/>
                    <a:lstStyle/>
                    <a:p>
                      <a:r>
                        <a:rPr lang="en-US" dirty="0"/>
                        <a:t>RARE</a:t>
                      </a:r>
                    </a:p>
                  </a:txBody>
                  <a:tcPr/>
                </a:tc>
                <a:tc>
                  <a:txBody>
                    <a:bodyPr/>
                    <a:lstStyle/>
                    <a:p>
                      <a:r>
                        <a:rPr lang="en-US" dirty="0"/>
                        <a:t>SMOOTH,AND ROUND,BRICKRED</a:t>
                      </a:r>
                    </a:p>
                  </a:txBody>
                  <a:tcPr/>
                </a:tc>
                <a:tc>
                  <a:txBody>
                    <a:bodyPr/>
                    <a:lstStyle/>
                    <a:p>
                      <a:r>
                        <a:rPr lang="en-US" dirty="0"/>
                        <a:t>USUALLY</a:t>
                      </a:r>
                      <a:r>
                        <a:rPr lang="en-US" baseline="0" dirty="0"/>
                        <a:t> SOLITAY</a:t>
                      </a:r>
                      <a:endParaRPr lang="en-US" dirty="0"/>
                    </a:p>
                  </a:txBody>
                  <a:tcPr/>
                </a:tc>
                <a:tc>
                  <a:txBody>
                    <a:bodyPr/>
                    <a:lstStyle/>
                    <a:p>
                      <a:r>
                        <a:rPr lang="en-US" dirty="0"/>
                        <a:t>TRANSLUCENT</a:t>
                      </a:r>
                    </a:p>
                  </a:txBody>
                  <a:tcPr/>
                </a:tc>
                <a:tc>
                  <a:txBody>
                    <a:bodyPr/>
                    <a:lstStyle/>
                    <a:p>
                      <a:r>
                        <a:rPr lang="en-US" dirty="0"/>
                        <a:t>ALKALINE</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FREQUENCY</a:t>
            </a:r>
          </a:p>
        </p:txBody>
      </p:sp>
      <p:sp>
        <p:nvSpPr>
          <p:cNvPr id="3" name="Content Placeholder 2"/>
          <p:cNvSpPr>
            <a:spLocks noGrp="1"/>
          </p:cNvSpPr>
          <p:nvPr>
            <p:ph idx="1"/>
          </p:nvPr>
        </p:nvSpPr>
        <p:spPr/>
        <p:txBody>
          <a:bodyPr>
            <a:normAutofit fontScale="92500" lnSpcReduction="20000"/>
          </a:bodyPr>
          <a:lstStyle/>
          <a:p>
            <a:r>
              <a:rPr lang="en-US" b="1" dirty="0"/>
              <a:t>United States</a:t>
            </a:r>
          </a:p>
          <a:p>
            <a:r>
              <a:rPr lang="en-US" dirty="0"/>
              <a:t>The lifetime prevalence of urinary tract stone disease in the United States is approximately 10%. </a:t>
            </a:r>
            <a:r>
              <a:rPr lang="en-US" baseline="30000" dirty="0"/>
              <a:t> </a:t>
            </a:r>
            <a:endParaRPr lang="en-US" dirty="0"/>
          </a:p>
          <a:p>
            <a:r>
              <a:rPr lang="en-US" b="1" dirty="0"/>
              <a:t>International</a:t>
            </a:r>
          </a:p>
          <a:p>
            <a:r>
              <a:rPr lang="en-US" dirty="0"/>
              <a:t>The incidence of urinary tract stone disease in developed countries is similar to that in the United States. </a:t>
            </a:r>
          </a:p>
          <a:p>
            <a:r>
              <a:rPr lang="en-US" dirty="0"/>
              <a:t> In developing countries, bladder calculi are more common than upper urinary tract calculi; the opposite is true in developed countries.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RACE</a:t>
            </a:r>
          </a:p>
        </p:txBody>
      </p:sp>
      <p:sp>
        <p:nvSpPr>
          <p:cNvPr id="3" name="Content Placeholder 2"/>
          <p:cNvSpPr>
            <a:spLocks noGrp="1"/>
          </p:cNvSpPr>
          <p:nvPr>
            <p:ph idx="1"/>
          </p:nvPr>
        </p:nvSpPr>
        <p:spPr/>
        <p:txBody>
          <a:bodyPr/>
          <a:lstStyle/>
          <a:p>
            <a:pPr>
              <a:buNone/>
            </a:pPr>
            <a:endParaRPr lang="en-US" dirty="0">
              <a:solidFill>
                <a:srgbClr val="002060"/>
              </a:solidFill>
            </a:endParaRPr>
          </a:p>
          <a:p>
            <a:endParaRPr lang="en-US" dirty="0">
              <a:solidFill>
                <a:srgbClr val="002060"/>
              </a:solidFill>
            </a:endParaRPr>
          </a:p>
          <a:p>
            <a:r>
              <a:rPr lang="en-US" dirty="0">
                <a:solidFill>
                  <a:srgbClr val="002060"/>
                </a:solidFill>
              </a:rPr>
              <a:t>MORE COMMON IN ASIANS </a:t>
            </a:r>
          </a:p>
          <a:p>
            <a:r>
              <a:rPr lang="en-US" dirty="0">
                <a:solidFill>
                  <a:srgbClr val="002060"/>
                </a:solidFill>
              </a:rPr>
              <a:t>AREA-HOT  AND DRY CLIMATES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SEX</a:t>
            </a:r>
          </a:p>
        </p:txBody>
      </p:sp>
      <p:sp>
        <p:nvSpPr>
          <p:cNvPr id="3" name="Content Placeholder 2"/>
          <p:cNvSpPr>
            <a:spLocks noGrp="1"/>
          </p:cNvSpPr>
          <p:nvPr>
            <p:ph idx="1"/>
          </p:nvPr>
        </p:nvSpPr>
        <p:spPr/>
        <p:txBody>
          <a:bodyPr/>
          <a:lstStyle/>
          <a:p>
            <a:r>
              <a:rPr lang="en-US" dirty="0">
                <a:solidFill>
                  <a:schemeClr val="accent2"/>
                </a:solidFill>
              </a:rPr>
              <a:t>MORE COMMON IN MALES THAN FEMALS(3:1) </a:t>
            </a:r>
          </a:p>
          <a:p>
            <a:r>
              <a:rPr lang="en-US" dirty="0">
                <a:solidFill>
                  <a:schemeClr val="accent2"/>
                </a:solidFill>
              </a:rPr>
              <a:t>Stones due to infection (</a:t>
            </a:r>
            <a:r>
              <a:rPr lang="en-US" dirty="0" err="1">
                <a:solidFill>
                  <a:schemeClr val="accent2"/>
                </a:solidFill>
                <a:hlinkClick r:id="rId2"/>
              </a:rPr>
              <a:t>struvite</a:t>
            </a:r>
            <a:r>
              <a:rPr lang="en-US" dirty="0">
                <a:solidFill>
                  <a:schemeClr val="accent2"/>
                </a:solidFill>
                <a:hlinkClick r:id="rId2"/>
              </a:rPr>
              <a:t> calculi</a:t>
            </a:r>
            <a:r>
              <a:rPr lang="en-US" dirty="0">
                <a:solidFill>
                  <a:schemeClr val="accent2"/>
                </a:solidFill>
              </a:rPr>
              <a:t>) are more common in women than in men.</a:t>
            </a:r>
          </a:p>
          <a:p>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AGE</a:t>
            </a:r>
          </a:p>
        </p:txBody>
      </p:sp>
      <p:sp>
        <p:nvSpPr>
          <p:cNvPr id="3" name="Content Placeholder 2"/>
          <p:cNvSpPr>
            <a:spLocks noGrp="1"/>
          </p:cNvSpPr>
          <p:nvPr>
            <p:ph idx="1"/>
          </p:nvPr>
        </p:nvSpPr>
        <p:spPr/>
        <p:txBody>
          <a:bodyPr/>
          <a:lstStyle/>
          <a:p>
            <a:r>
              <a:rPr lang="en-US" dirty="0">
                <a:solidFill>
                  <a:srgbClr val="0070C0"/>
                </a:solidFill>
              </a:rPr>
              <a:t>Most urinary calculi develop in persons aged 20-49 years.</a:t>
            </a:r>
          </a:p>
          <a:p>
            <a:pPr>
              <a:buNone/>
            </a:pPr>
            <a:endParaRPr lang="en-US" dirty="0">
              <a:solidFill>
                <a:srgbClr val="0070C0"/>
              </a:solidFill>
            </a:endParaRPr>
          </a:p>
          <a:p>
            <a:r>
              <a:rPr lang="en-US" dirty="0">
                <a:solidFill>
                  <a:srgbClr val="0070C0"/>
                </a:solidFill>
              </a:rPr>
              <a:t>An initial stone attack after age 50 years is relatively uncommon.</a:t>
            </a:r>
          </a:p>
          <a:p>
            <a:endParaRPr lang="en-US" b="1"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2"/>
                </a:solidFill>
              </a:rPr>
              <a:t>CLINICAL</a:t>
            </a:r>
            <a:br>
              <a:rPr lang="en-US" dirty="0">
                <a:solidFill>
                  <a:schemeClr val="tx2"/>
                </a:solidFill>
              </a:rPr>
            </a:br>
            <a:r>
              <a:rPr lang="en-US" dirty="0">
                <a:solidFill>
                  <a:schemeClr val="tx2"/>
                </a:solidFill>
              </a:rPr>
              <a:t>SYMPTOMS</a:t>
            </a:r>
          </a:p>
        </p:txBody>
      </p:sp>
      <p:sp>
        <p:nvSpPr>
          <p:cNvPr id="3" name="Content Placeholder 2"/>
          <p:cNvSpPr>
            <a:spLocks noGrp="1"/>
          </p:cNvSpPr>
          <p:nvPr>
            <p:ph idx="1"/>
          </p:nvPr>
        </p:nvSpPr>
        <p:spPr/>
        <p:txBody>
          <a:bodyPr>
            <a:normAutofit fontScale="70000" lnSpcReduction="20000"/>
          </a:bodyPr>
          <a:lstStyle/>
          <a:p>
            <a:r>
              <a:rPr lang="en-US" dirty="0">
                <a:solidFill>
                  <a:srgbClr val="FF0000"/>
                </a:solidFill>
              </a:rPr>
              <a:t>Renal colic </a:t>
            </a:r>
            <a:r>
              <a:rPr lang="en-US" dirty="0"/>
              <a:t>is characterized by undulating cramps and severe pain and is often associated with nausea and vomiting.</a:t>
            </a:r>
          </a:p>
          <a:p>
            <a:r>
              <a:rPr lang="en-US" dirty="0"/>
              <a:t>As the stone travels through the </a:t>
            </a:r>
            <a:r>
              <a:rPr lang="en-US" dirty="0" err="1"/>
              <a:t>ureter</a:t>
            </a:r>
            <a:r>
              <a:rPr lang="en-US" dirty="0"/>
              <a:t>, the pain moves from the flank to the lower abdomen, down to the groin, and eventually to the scrotal or labial areas.</a:t>
            </a:r>
          </a:p>
          <a:p>
            <a:r>
              <a:rPr lang="en-US" dirty="0"/>
              <a:t>Associated </a:t>
            </a:r>
            <a:r>
              <a:rPr lang="en-US" dirty="0" err="1">
                <a:solidFill>
                  <a:srgbClr val="FF0000"/>
                </a:solidFill>
              </a:rPr>
              <a:t>irritative</a:t>
            </a:r>
            <a:r>
              <a:rPr lang="en-US" dirty="0">
                <a:solidFill>
                  <a:srgbClr val="FF0000"/>
                </a:solidFill>
              </a:rPr>
              <a:t> bladder symptoms </a:t>
            </a:r>
            <a:r>
              <a:rPr lang="en-US" dirty="0"/>
              <a:t>are common when the stone is located in the distal or intramural </a:t>
            </a:r>
            <a:r>
              <a:rPr lang="en-US" dirty="0" err="1"/>
              <a:t>ureter</a:t>
            </a:r>
            <a:r>
              <a:rPr lang="en-US" dirty="0"/>
              <a:t>.</a:t>
            </a:r>
          </a:p>
          <a:p>
            <a:r>
              <a:rPr lang="en-US" dirty="0"/>
              <a:t>Patients with large renal stones known as </a:t>
            </a:r>
            <a:r>
              <a:rPr lang="en-US" dirty="0" err="1">
                <a:hlinkClick r:id="rId2"/>
              </a:rPr>
              <a:t>staghorn</a:t>
            </a:r>
            <a:r>
              <a:rPr lang="en-US" dirty="0">
                <a:hlinkClick r:id="rId2"/>
              </a:rPr>
              <a:t> calculi</a:t>
            </a:r>
            <a:r>
              <a:rPr lang="en-US" dirty="0"/>
              <a:t>  are often relatively </a:t>
            </a:r>
            <a:r>
              <a:rPr lang="en-US" dirty="0" err="1"/>
              <a:t>asymptomatic.Staghorn</a:t>
            </a:r>
            <a:r>
              <a:rPr lang="en-US" dirty="0"/>
              <a:t> refers to the presence of a branched kidney stone occupying the renal pelvis and at least one </a:t>
            </a:r>
            <a:r>
              <a:rPr lang="en-US" dirty="0" err="1"/>
              <a:t>calyceal</a:t>
            </a:r>
            <a:r>
              <a:rPr lang="en-US" dirty="0"/>
              <a:t> system. Such calculi usually manifest as infection and </a:t>
            </a:r>
            <a:r>
              <a:rPr lang="en-US" dirty="0" err="1"/>
              <a:t>hematuria</a:t>
            </a:r>
            <a:r>
              <a:rPr lang="en-US" dirty="0"/>
              <a:t> rather than as acute pain.</a:t>
            </a:r>
          </a:p>
          <a:p>
            <a:r>
              <a:rPr lang="en-US" dirty="0" err="1">
                <a:solidFill>
                  <a:srgbClr val="FF0000"/>
                </a:solidFill>
              </a:rPr>
              <a:t>Hematurea</a:t>
            </a:r>
            <a:r>
              <a:rPr lang="en-US" dirty="0">
                <a:solidFill>
                  <a:srgbClr val="FF0000"/>
                </a:solidFill>
              </a:rPr>
              <a:t>-is an early feature in oxalate stone</a:t>
            </a:r>
          </a:p>
          <a:p>
            <a:r>
              <a:rPr lang="en-US" dirty="0"/>
              <a:t>Asymptomatic bilateral obstruction, which is uncommon, manifests as symptoms of renal failure.</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Physical findings</a:t>
            </a:r>
          </a:p>
        </p:txBody>
      </p:sp>
      <p:sp>
        <p:nvSpPr>
          <p:cNvPr id="3" name="Content Placeholder 2"/>
          <p:cNvSpPr>
            <a:spLocks noGrp="1"/>
          </p:cNvSpPr>
          <p:nvPr>
            <p:ph idx="1"/>
          </p:nvPr>
        </p:nvSpPr>
        <p:spPr/>
        <p:txBody>
          <a:bodyPr>
            <a:normAutofit/>
          </a:bodyPr>
          <a:lstStyle/>
          <a:p>
            <a:r>
              <a:rPr lang="en-US" dirty="0">
                <a:solidFill>
                  <a:schemeClr val="tx2"/>
                </a:solidFill>
              </a:rPr>
              <a:t>Dramatic </a:t>
            </a:r>
            <a:r>
              <a:rPr lang="en-US" dirty="0" err="1">
                <a:solidFill>
                  <a:schemeClr val="tx2"/>
                </a:solidFill>
              </a:rPr>
              <a:t>costovertebral</a:t>
            </a:r>
            <a:r>
              <a:rPr lang="en-US" dirty="0">
                <a:solidFill>
                  <a:schemeClr val="tx2"/>
                </a:solidFill>
              </a:rPr>
              <a:t> angle tenderness is common; this pain can move to the upper or lower abdominal quadrant as a </a:t>
            </a:r>
            <a:r>
              <a:rPr lang="en-US" dirty="0" err="1">
                <a:solidFill>
                  <a:schemeClr val="tx2"/>
                </a:solidFill>
              </a:rPr>
              <a:t>ureteral</a:t>
            </a:r>
            <a:r>
              <a:rPr lang="en-US" dirty="0">
                <a:solidFill>
                  <a:schemeClr val="tx2"/>
                </a:solidFill>
              </a:rPr>
              <a:t> stone migrates distally.</a:t>
            </a:r>
          </a:p>
          <a:p>
            <a:r>
              <a:rPr lang="en-US" dirty="0" err="1">
                <a:solidFill>
                  <a:schemeClr val="tx2"/>
                </a:solidFill>
              </a:rPr>
              <a:t>Hydronephrosis</a:t>
            </a:r>
            <a:r>
              <a:rPr lang="en-US" dirty="0">
                <a:solidFill>
                  <a:schemeClr val="tx2"/>
                </a:solidFill>
              </a:rPr>
              <a:t>-apparent swelling on </a:t>
            </a:r>
            <a:r>
              <a:rPr lang="en-US" dirty="0" err="1">
                <a:solidFill>
                  <a:schemeClr val="tx2"/>
                </a:solidFill>
              </a:rPr>
              <a:t>costovertibral</a:t>
            </a:r>
            <a:r>
              <a:rPr lang="en-US" dirty="0">
                <a:solidFill>
                  <a:schemeClr val="tx2"/>
                </a:solidFill>
              </a:rPr>
              <a:t> angle</a:t>
            </a:r>
          </a:p>
          <a:p>
            <a:r>
              <a:rPr lang="en-US" dirty="0">
                <a:solidFill>
                  <a:schemeClr val="tx2"/>
                </a:solidFill>
              </a:rPr>
              <a:t>RIGIDITY of lateral abdominal </a:t>
            </a:r>
            <a:r>
              <a:rPr lang="en-US" dirty="0" err="1">
                <a:solidFill>
                  <a:schemeClr val="tx2"/>
                </a:solidFill>
              </a:rPr>
              <a:t>muscles,,but</a:t>
            </a:r>
            <a:r>
              <a:rPr lang="en-US" dirty="0">
                <a:solidFill>
                  <a:schemeClr val="tx2"/>
                </a:solidFill>
              </a:rPr>
              <a:t> not as rule rectus </a:t>
            </a:r>
            <a:r>
              <a:rPr lang="en-US" dirty="0" err="1">
                <a:solidFill>
                  <a:schemeClr val="tx2"/>
                </a:solidFill>
              </a:rPr>
              <a:t>abdominis</a:t>
            </a:r>
            <a:endParaRPr lang="en-US" dirty="0">
              <a:solidFill>
                <a:schemeClr val="tx2"/>
              </a:solidFill>
            </a:endParaRPr>
          </a:p>
          <a:p>
            <a:pPr>
              <a:buNone/>
            </a:pPr>
            <a:endParaRPr lang="en-US" dirty="0">
              <a:solidFill>
                <a:schemeClr val="tx2"/>
              </a:solidFill>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Lab Investigation</a:t>
            </a:r>
          </a:p>
        </p:txBody>
      </p:sp>
      <p:sp>
        <p:nvSpPr>
          <p:cNvPr id="3" name="Content Placeholder 2"/>
          <p:cNvSpPr>
            <a:spLocks noGrp="1"/>
          </p:cNvSpPr>
          <p:nvPr>
            <p:ph idx="1"/>
          </p:nvPr>
        </p:nvSpPr>
        <p:spPr/>
        <p:txBody>
          <a:bodyPr>
            <a:normAutofit fontScale="92500" lnSpcReduction="10000"/>
          </a:bodyPr>
          <a:lstStyle/>
          <a:p>
            <a:r>
              <a:rPr lang="en-US" dirty="0">
                <a:solidFill>
                  <a:srgbClr val="FF0000"/>
                </a:solidFill>
              </a:rPr>
              <a:t>Urinalysis</a:t>
            </a:r>
            <a:r>
              <a:rPr lang="en-US" dirty="0"/>
              <a:t>-Approximately 85% of patients with urinary calculi exhibit gross or microscopic </a:t>
            </a:r>
            <a:r>
              <a:rPr lang="en-US" dirty="0" err="1"/>
              <a:t>hematuria</a:t>
            </a:r>
            <a:r>
              <a:rPr lang="en-US" dirty="0"/>
              <a:t>.</a:t>
            </a:r>
          </a:p>
          <a:p>
            <a:r>
              <a:rPr lang="en-US" dirty="0"/>
              <a:t>An absence of </a:t>
            </a:r>
            <a:r>
              <a:rPr lang="en-US" dirty="0" err="1">
                <a:solidFill>
                  <a:srgbClr val="FF0000"/>
                </a:solidFill>
              </a:rPr>
              <a:t>hematuria</a:t>
            </a:r>
            <a:r>
              <a:rPr lang="en-US" dirty="0"/>
              <a:t> does not rule out urinary calculi; in fact, approximately 15% of patients with urinary stones do not exhibit </a:t>
            </a:r>
            <a:r>
              <a:rPr lang="en-US" dirty="0" err="1"/>
              <a:t>hematuria</a:t>
            </a:r>
            <a:r>
              <a:rPr lang="en-US" dirty="0"/>
              <a:t>.</a:t>
            </a:r>
          </a:p>
          <a:p>
            <a:r>
              <a:rPr lang="en-US" dirty="0"/>
              <a:t>Complete blood cell counts-</a:t>
            </a:r>
            <a:r>
              <a:rPr lang="en-US" dirty="0" err="1"/>
              <a:t>leucocytosis</a:t>
            </a:r>
            <a:r>
              <a:rPr lang="en-US" dirty="0"/>
              <a:t>-infection</a:t>
            </a:r>
          </a:p>
          <a:p>
            <a:r>
              <a:rPr lang="en-US" dirty="0"/>
              <a:t>Serum for uric </a:t>
            </a:r>
            <a:r>
              <a:rPr lang="en-US" dirty="0" err="1"/>
              <a:t>acid,s.phosphate,serum</a:t>
            </a:r>
            <a:r>
              <a:rPr lang="en-US" dirty="0"/>
              <a:t> </a:t>
            </a:r>
            <a:r>
              <a:rPr lang="en-US" dirty="0" err="1"/>
              <a:t>calciumand</a:t>
            </a:r>
            <a:r>
              <a:rPr lang="en-US" dirty="0"/>
              <a:t> oxalate.</a:t>
            </a:r>
          </a:p>
          <a:p>
            <a:pPr>
              <a:buNone/>
            </a:pPr>
            <a:endParaRPr lang="en-US" dirty="0"/>
          </a:p>
          <a:p>
            <a:endParaRPr lang="en-US" dirty="0"/>
          </a:p>
          <a:p>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Imaging studies</a:t>
            </a:r>
          </a:p>
        </p:txBody>
      </p:sp>
      <p:sp>
        <p:nvSpPr>
          <p:cNvPr id="3" name="Content Placeholder 2"/>
          <p:cNvSpPr>
            <a:spLocks noGrp="1"/>
          </p:cNvSpPr>
          <p:nvPr>
            <p:ph idx="1"/>
          </p:nvPr>
        </p:nvSpPr>
        <p:spPr/>
        <p:txBody>
          <a:bodyPr/>
          <a:lstStyle/>
          <a:p>
            <a:r>
              <a:rPr lang="en-US" dirty="0">
                <a:solidFill>
                  <a:schemeClr val="accent5"/>
                </a:solidFill>
              </a:rPr>
              <a:t>Plane x-ray</a:t>
            </a:r>
          </a:p>
          <a:p>
            <a:r>
              <a:rPr lang="en-US" dirty="0">
                <a:solidFill>
                  <a:schemeClr val="accent5"/>
                </a:solidFill>
              </a:rPr>
              <a:t>Ultrasound</a:t>
            </a:r>
          </a:p>
          <a:p>
            <a:r>
              <a:rPr lang="en-US" dirty="0" err="1">
                <a:solidFill>
                  <a:schemeClr val="accent5"/>
                </a:solidFill>
              </a:rPr>
              <a:t>Pylography</a:t>
            </a:r>
            <a:endParaRPr lang="en-US" dirty="0">
              <a:solidFill>
                <a:schemeClr val="accent5"/>
              </a:solidFill>
            </a:endParaRPr>
          </a:p>
          <a:p>
            <a:r>
              <a:rPr lang="en-US" dirty="0">
                <a:solidFill>
                  <a:schemeClr val="accent5"/>
                </a:solidFill>
              </a:rPr>
              <a:t>Helical CT Scanning</a:t>
            </a:r>
          </a:p>
          <a:p>
            <a:r>
              <a:rPr lang="en-US" dirty="0">
                <a:solidFill>
                  <a:schemeClr val="accent5"/>
                </a:solidFill>
              </a:rPr>
              <a:t>Tomography</a:t>
            </a:r>
          </a:p>
          <a:p>
            <a:endParaRPr lang="en-US" dirty="0">
              <a:solidFill>
                <a:schemeClr val="accent5"/>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care</a:t>
            </a:r>
          </a:p>
        </p:txBody>
      </p:sp>
      <p:sp>
        <p:nvSpPr>
          <p:cNvPr id="3" name="Content Placeholder 2"/>
          <p:cNvSpPr>
            <a:spLocks noGrp="1"/>
          </p:cNvSpPr>
          <p:nvPr>
            <p:ph sz="half" idx="1"/>
          </p:nvPr>
        </p:nvSpPr>
        <p:spPr>
          <a:xfrm>
            <a:off x="457200" y="1600200"/>
            <a:ext cx="2286000" cy="4525963"/>
          </a:xfrm>
        </p:spPr>
        <p:txBody>
          <a:bodyPr/>
          <a:lstStyle/>
          <a:p>
            <a:r>
              <a:rPr lang="en-US" dirty="0">
                <a:solidFill>
                  <a:srgbClr val="FF0000"/>
                </a:solidFill>
              </a:rPr>
              <a:t>Three parts</a:t>
            </a:r>
          </a:p>
        </p:txBody>
      </p:sp>
      <p:sp>
        <p:nvSpPr>
          <p:cNvPr id="4" name="Content Placeholder 3"/>
          <p:cNvSpPr>
            <a:spLocks noGrp="1"/>
          </p:cNvSpPr>
          <p:nvPr>
            <p:ph sz="half" idx="2"/>
          </p:nvPr>
        </p:nvSpPr>
        <p:spPr>
          <a:xfrm>
            <a:off x="2819400" y="1600200"/>
            <a:ext cx="5867400" cy="4525963"/>
          </a:xfrm>
        </p:spPr>
        <p:txBody>
          <a:bodyPr/>
          <a:lstStyle/>
          <a:p>
            <a:r>
              <a:rPr lang="en-US" dirty="0"/>
              <a:t>Emergency management</a:t>
            </a:r>
          </a:p>
          <a:p>
            <a:r>
              <a:rPr lang="en-US" dirty="0"/>
              <a:t>Medical therapy-short and long form</a:t>
            </a:r>
          </a:p>
          <a:p>
            <a:r>
              <a:rPr lang="en-US" dirty="0"/>
              <a:t>Prevention of stone formation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Emergency management</a:t>
            </a:r>
          </a:p>
        </p:txBody>
      </p:sp>
      <p:sp>
        <p:nvSpPr>
          <p:cNvPr id="3" name="Content Placeholder 2"/>
          <p:cNvSpPr>
            <a:spLocks noGrp="1"/>
          </p:cNvSpPr>
          <p:nvPr>
            <p:ph sz="half" idx="1"/>
          </p:nvPr>
        </p:nvSpPr>
        <p:spPr>
          <a:xfrm>
            <a:off x="457200" y="1600200"/>
            <a:ext cx="2819400" cy="4525963"/>
          </a:xfrm>
        </p:spPr>
        <p:txBody>
          <a:bodyPr>
            <a:normAutofit fontScale="62500" lnSpcReduction="20000"/>
          </a:bodyPr>
          <a:lstStyle/>
          <a:p>
            <a:r>
              <a:rPr lang="en-US" dirty="0">
                <a:solidFill>
                  <a:srgbClr val="0070C0"/>
                </a:solidFill>
              </a:rPr>
              <a:t>General </a:t>
            </a:r>
            <a:r>
              <a:rPr lang="en-US" dirty="0" err="1">
                <a:solidFill>
                  <a:srgbClr val="0070C0"/>
                </a:solidFill>
              </a:rPr>
              <a:t>guidlines</a:t>
            </a:r>
            <a:endParaRPr lang="en-US" dirty="0">
              <a:solidFill>
                <a:srgbClr val="0070C0"/>
              </a:solidFill>
            </a:endParaRPr>
          </a:p>
        </p:txBody>
      </p:sp>
      <p:sp>
        <p:nvSpPr>
          <p:cNvPr id="4" name="Content Placeholder 3"/>
          <p:cNvSpPr>
            <a:spLocks noGrp="1"/>
          </p:cNvSpPr>
          <p:nvPr>
            <p:ph sz="half" idx="2"/>
          </p:nvPr>
        </p:nvSpPr>
        <p:spPr>
          <a:xfrm>
            <a:off x="2667000" y="1600200"/>
            <a:ext cx="6019800" cy="4525963"/>
          </a:xfrm>
        </p:spPr>
        <p:txBody>
          <a:bodyPr>
            <a:normAutofit fontScale="62500" lnSpcReduction="20000"/>
          </a:bodyPr>
          <a:lstStyle/>
          <a:p>
            <a:r>
              <a:rPr lang="en-US" dirty="0"/>
              <a:t>After diagnosing renal (</a:t>
            </a:r>
            <a:r>
              <a:rPr lang="en-US" dirty="0" err="1"/>
              <a:t>ureteral</a:t>
            </a:r>
            <a:r>
              <a:rPr lang="en-US" dirty="0"/>
              <a:t>) colic, determine the presence or absence of obstruction or infection.</a:t>
            </a:r>
          </a:p>
          <a:p>
            <a:r>
              <a:rPr lang="en-US" dirty="0"/>
              <a:t>Obstruction in the absence of infection can be initially managed with analgesics and with other medical measures to facilitate passage of the stone. Infection in the absence of obstruction can be initially managed with antimicrobial therapy. In either case, promptly refer the patient to a urologist.</a:t>
            </a:r>
          </a:p>
          <a:p>
            <a:r>
              <a:rPr lang="en-US" dirty="0"/>
              <a:t>If neither obstruction nor infection is present, analgesics and other medical measures to facilitate passage of the stone  can be initiated with the expectation that the stone will likely pass from the upper urinary tract if its diameter is smaller than 5-6 mm (larger stones are more likely to require surgical measures).</a:t>
            </a:r>
          </a:p>
          <a:p>
            <a:r>
              <a:rPr lang="en-US" dirty="0"/>
              <a:t>If both obstruction and infection are present, emergent decompression of the upper urinary collecting system is required (see </a:t>
            </a:r>
            <a:r>
              <a:rPr lang="en-US" dirty="0">
                <a:hlinkClick r:id="rId2"/>
              </a:rPr>
              <a:t>Surgical Care</a:t>
            </a:r>
            <a:r>
              <a:rPr lang="en-US" dirty="0"/>
              <a:t>). Immediately consult with a urologist for patients whose pain fails to respond to ED management.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Specific management</a:t>
            </a:r>
          </a:p>
        </p:txBody>
      </p:sp>
      <p:sp>
        <p:nvSpPr>
          <p:cNvPr id="3" name="Content Placeholder 2"/>
          <p:cNvSpPr>
            <a:spLocks noGrp="1"/>
          </p:cNvSpPr>
          <p:nvPr>
            <p:ph idx="1"/>
          </p:nvPr>
        </p:nvSpPr>
        <p:spPr/>
        <p:txBody>
          <a:bodyPr/>
          <a:lstStyle/>
          <a:p>
            <a:r>
              <a:rPr lang="en-US" dirty="0" err="1">
                <a:solidFill>
                  <a:srgbClr val="FF0000"/>
                </a:solidFill>
              </a:rPr>
              <a:t>Supranormal</a:t>
            </a:r>
            <a:r>
              <a:rPr lang="en-US" dirty="0">
                <a:solidFill>
                  <a:srgbClr val="FF0000"/>
                </a:solidFill>
              </a:rPr>
              <a:t> hydration</a:t>
            </a:r>
          </a:p>
          <a:p>
            <a:r>
              <a:rPr lang="en-US" dirty="0">
                <a:solidFill>
                  <a:srgbClr val="FF0000"/>
                </a:solidFill>
              </a:rPr>
              <a:t>Analgesic</a:t>
            </a:r>
          </a:p>
          <a:p>
            <a:pPr lvl="4"/>
            <a:r>
              <a:rPr lang="en-US" dirty="0"/>
              <a:t>Morphine-drug of choice</a:t>
            </a:r>
          </a:p>
          <a:p>
            <a:pPr lvl="4"/>
            <a:r>
              <a:rPr lang="en-US" dirty="0"/>
              <a:t>NSAID-</a:t>
            </a:r>
            <a:r>
              <a:rPr lang="en-US" dirty="0" err="1"/>
              <a:t>Ketorolac</a:t>
            </a:r>
            <a:r>
              <a:rPr lang="en-US" dirty="0"/>
              <a:t> </a:t>
            </a:r>
            <a:r>
              <a:rPr lang="en-US" dirty="0" err="1"/>
              <a:t>tromethamine</a:t>
            </a:r>
            <a:r>
              <a:rPr lang="en-US" dirty="0"/>
              <a:t>  -PARENTAL USE</a:t>
            </a:r>
          </a:p>
          <a:p>
            <a:pPr lvl="4"/>
            <a:r>
              <a:rPr lang="en-US" dirty="0"/>
              <a:t>ANTIEMETICS-METACHLORPROMDE AND PROCHLORPERAZINE</a:t>
            </a:r>
          </a:p>
          <a:p>
            <a:pPr lvl="4"/>
            <a:r>
              <a:rPr lang="en-US" dirty="0"/>
              <a:t>ORAL NORCOTICS IF TOLERATED-, codeine, </a:t>
            </a:r>
            <a:r>
              <a:rPr lang="en-US" dirty="0" err="1"/>
              <a:t>oxycodone</a:t>
            </a:r>
            <a:r>
              <a:rPr lang="en-US" dirty="0"/>
              <a:t>, </a:t>
            </a:r>
            <a:r>
              <a:rPr lang="en-US" dirty="0" err="1"/>
              <a:t>hydrocodone</a:t>
            </a:r>
            <a:r>
              <a:rPr lang="en-US" dirty="0"/>
              <a:t>, usually in a combination form with acetaminophen), NSAIDs, and </a:t>
            </a:r>
            <a:r>
              <a:rPr lang="en-US" dirty="0" err="1"/>
              <a:t>antiemetics</a:t>
            </a:r>
            <a:r>
              <a:rPr lang="en-US" dirty="0"/>
              <a:t>, as needed,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70C0"/>
                </a:solidFill>
              </a:rPr>
              <a:t>MEDICAL EXPULSIVE THERAPY (MET)</a:t>
            </a:r>
          </a:p>
        </p:txBody>
      </p:sp>
      <p:sp>
        <p:nvSpPr>
          <p:cNvPr id="3" name="Content Placeholder 2"/>
          <p:cNvSpPr>
            <a:spLocks noGrp="1"/>
          </p:cNvSpPr>
          <p:nvPr>
            <p:ph sz="half" idx="1"/>
          </p:nvPr>
        </p:nvSpPr>
        <p:spPr>
          <a:xfrm>
            <a:off x="457200" y="1600200"/>
            <a:ext cx="1905000" cy="4525963"/>
          </a:xfrm>
        </p:spPr>
        <p:txBody>
          <a:bodyPr>
            <a:normAutofit fontScale="85000" lnSpcReduction="10000"/>
          </a:bodyPr>
          <a:lstStyle/>
          <a:p>
            <a:r>
              <a:rPr lang="en-US" dirty="0">
                <a:solidFill>
                  <a:srgbClr val="FF0000"/>
                </a:solidFill>
              </a:rPr>
              <a:t>URETERIC  RELAXING  DRUG</a:t>
            </a:r>
          </a:p>
        </p:txBody>
      </p:sp>
      <p:sp>
        <p:nvSpPr>
          <p:cNvPr id="4" name="Content Placeholder 3"/>
          <p:cNvSpPr>
            <a:spLocks noGrp="1"/>
          </p:cNvSpPr>
          <p:nvPr>
            <p:ph sz="half" idx="2"/>
          </p:nvPr>
        </p:nvSpPr>
        <p:spPr>
          <a:xfrm>
            <a:off x="2514600" y="1600200"/>
            <a:ext cx="6172200" cy="4525963"/>
          </a:xfrm>
        </p:spPr>
        <p:txBody>
          <a:bodyPr>
            <a:normAutofit fontScale="85000" lnSpcReduction="10000"/>
          </a:bodyPr>
          <a:lstStyle/>
          <a:p>
            <a:r>
              <a:rPr lang="en-US" dirty="0">
                <a:solidFill>
                  <a:srgbClr val="00B050"/>
                </a:solidFill>
              </a:rPr>
              <a:t>Many randomized trials have confirmed the efficacy of MET in reducing the pain of stone passage, increasing the frequency of stone passage, and reducing the need for surgery.</a:t>
            </a:r>
            <a:r>
              <a:rPr lang="en-US" baseline="30000" dirty="0">
                <a:solidFill>
                  <a:srgbClr val="00B050"/>
                </a:solidFill>
              </a:rPr>
              <a:t> </a:t>
            </a:r>
            <a:r>
              <a:rPr lang="en-US" dirty="0">
                <a:solidFill>
                  <a:srgbClr val="00B050"/>
                </a:solidFill>
              </a:rPr>
              <a:t>MET should be considered in any patient with a reasonable probability of stone passage. Stones smaller than 3 mm are already associated with an 85% chance of spontaneous passage, and, as such, MET is probably most useful for stones 3-10 mm in size. Overall, MET is associated with a 65% greater likelihood of stone passage.</a:t>
            </a:r>
            <a:r>
              <a:rPr lang="en-US" baseline="30000" dirty="0">
                <a:solidFill>
                  <a:srgbClr val="00B050"/>
                </a:solidFill>
              </a:rPr>
              <a:t>11 </a:t>
            </a:r>
            <a:endParaRPr lang="en-US" dirty="0">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MET AGENTS</a:t>
            </a:r>
          </a:p>
        </p:txBody>
      </p:sp>
      <p:sp>
        <p:nvSpPr>
          <p:cNvPr id="3" name="Content Placeholder 2"/>
          <p:cNvSpPr>
            <a:spLocks noGrp="1"/>
          </p:cNvSpPr>
          <p:nvPr>
            <p:ph sz="half" idx="1"/>
          </p:nvPr>
        </p:nvSpPr>
        <p:spPr/>
        <p:txBody>
          <a:bodyPr>
            <a:normAutofit fontScale="55000" lnSpcReduction="20000"/>
          </a:bodyPr>
          <a:lstStyle/>
          <a:p>
            <a:r>
              <a:rPr lang="en-US" dirty="0">
                <a:solidFill>
                  <a:schemeClr val="accent5"/>
                </a:solidFill>
              </a:rPr>
              <a:t>CORTICOSTEROIDS(PREDNISOLONE)</a:t>
            </a:r>
          </a:p>
          <a:p>
            <a:endParaRPr lang="en-US" dirty="0">
              <a:solidFill>
                <a:schemeClr val="accent5"/>
              </a:solidFill>
            </a:endParaRPr>
          </a:p>
          <a:p>
            <a:r>
              <a:rPr lang="en-US" dirty="0">
                <a:solidFill>
                  <a:schemeClr val="accent5"/>
                </a:solidFill>
              </a:rPr>
              <a:t>CALCUM CHANNEL BLOCKERS</a:t>
            </a:r>
          </a:p>
          <a:p>
            <a:endParaRPr lang="en-US" dirty="0">
              <a:solidFill>
                <a:schemeClr val="accent5"/>
              </a:solidFill>
            </a:endParaRPr>
          </a:p>
          <a:p>
            <a:r>
              <a:rPr lang="en-US" dirty="0">
                <a:solidFill>
                  <a:schemeClr val="accent5"/>
                </a:solidFill>
              </a:rPr>
              <a:t>ALPHA –BLOCKERS-TERAZOCINEAND TAMSULOSINE</a:t>
            </a:r>
          </a:p>
        </p:txBody>
      </p:sp>
      <p:sp>
        <p:nvSpPr>
          <p:cNvPr id="4" name="Content Placeholder 3"/>
          <p:cNvSpPr>
            <a:spLocks noGrp="1"/>
          </p:cNvSpPr>
          <p:nvPr>
            <p:ph sz="half" idx="2"/>
          </p:nvPr>
        </p:nvSpPr>
        <p:spPr/>
        <p:txBody>
          <a:bodyPr>
            <a:normAutofit fontScale="55000" lnSpcReduction="20000"/>
          </a:bodyPr>
          <a:lstStyle/>
          <a:p>
            <a:r>
              <a:rPr lang="en-US" dirty="0">
                <a:solidFill>
                  <a:schemeClr val="accent6">
                    <a:lumMod val="50000"/>
                  </a:schemeClr>
                </a:solidFill>
              </a:rPr>
              <a:t>JUDICIOUS  USE ,CARE ABOUT IT SIDE EFFECTS</a:t>
            </a:r>
          </a:p>
          <a:p>
            <a:r>
              <a:rPr lang="en-US" dirty="0">
                <a:solidFill>
                  <a:schemeClr val="accent6">
                    <a:lumMod val="50000"/>
                  </a:schemeClr>
                </a:solidFill>
              </a:rPr>
              <a:t>The calcium channel blocker </a:t>
            </a:r>
            <a:r>
              <a:rPr lang="en-US" dirty="0" err="1">
                <a:solidFill>
                  <a:schemeClr val="accent6">
                    <a:lumMod val="50000"/>
                  </a:schemeClr>
                </a:solidFill>
              </a:rPr>
              <a:t>nifedipine</a:t>
            </a:r>
            <a:r>
              <a:rPr lang="en-US" dirty="0">
                <a:solidFill>
                  <a:schemeClr val="accent6">
                    <a:lumMod val="50000"/>
                  </a:schemeClr>
                </a:solidFill>
              </a:rPr>
              <a:t> relaxes </a:t>
            </a:r>
            <a:r>
              <a:rPr lang="en-US" dirty="0" err="1">
                <a:solidFill>
                  <a:schemeClr val="accent6">
                    <a:lumMod val="50000"/>
                  </a:schemeClr>
                </a:solidFill>
              </a:rPr>
              <a:t>ureteral</a:t>
            </a:r>
            <a:r>
              <a:rPr lang="en-US" dirty="0">
                <a:solidFill>
                  <a:schemeClr val="accent6">
                    <a:lumMod val="50000"/>
                  </a:schemeClr>
                </a:solidFill>
              </a:rPr>
              <a:t> smooth muscle and enhances stone passage.</a:t>
            </a:r>
          </a:p>
          <a:p>
            <a:r>
              <a:rPr lang="en-US" dirty="0">
                <a:solidFill>
                  <a:schemeClr val="accent6">
                    <a:lumMod val="50000"/>
                  </a:schemeClr>
                </a:solidFill>
              </a:rPr>
              <a:t>The alpha-blockers, such as </a:t>
            </a:r>
            <a:r>
              <a:rPr lang="en-US" dirty="0" err="1">
                <a:solidFill>
                  <a:schemeClr val="accent6">
                    <a:lumMod val="50000"/>
                  </a:schemeClr>
                </a:solidFill>
              </a:rPr>
              <a:t>terazosin</a:t>
            </a:r>
            <a:r>
              <a:rPr lang="en-US" dirty="0">
                <a:solidFill>
                  <a:schemeClr val="accent6">
                    <a:lumMod val="50000"/>
                  </a:schemeClr>
                </a:solidFill>
              </a:rPr>
              <a:t>, and the alpha-1 selective blockers, such as </a:t>
            </a:r>
            <a:r>
              <a:rPr lang="en-US" dirty="0" err="1">
                <a:solidFill>
                  <a:schemeClr val="accent6">
                    <a:lumMod val="50000"/>
                  </a:schemeClr>
                </a:solidFill>
              </a:rPr>
              <a:t>tamsulosin</a:t>
            </a:r>
            <a:r>
              <a:rPr lang="en-US" dirty="0">
                <a:solidFill>
                  <a:schemeClr val="accent6">
                    <a:lumMod val="50000"/>
                  </a:schemeClr>
                </a:solidFill>
              </a:rPr>
              <a:t>, also relax musculature of the </a:t>
            </a:r>
            <a:r>
              <a:rPr lang="en-US" dirty="0" err="1">
                <a:solidFill>
                  <a:schemeClr val="accent6">
                    <a:lumMod val="50000"/>
                  </a:schemeClr>
                </a:solidFill>
              </a:rPr>
              <a:t>ureter</a:t>
            </a:r>
            <a:r>
              <a:rPr lang="en-US" dirty="0">
                <a:solidFill>
                  <a:schemeClr val="accent6">
                    <a:lumMod val="50000"/>
                  </a:schemeClr>
                </a:solidFill>
              </a:rPr>
              <a:t> and lower urinary tract, markedly facilitating passage of </a:t>
            </a:r>
            <a:r>
              <a:rPr lang="en-US" dirty="0" err="1">
                <a:solidFill>
                  <a:schemeClr val="accent6">
                    <a:lumMod val="50000"/>
                  </a:schemeClr>
                </a:solidFill>
              </a:rPr>
              <a:t>ureteral</a:t>
            </a:r>
            <a:r>
              <a:rPr lang="en-US" dirty="0">
                <a:solidFill>
                  <a:schemeClr val="accent6">
                    <a:lumMod val="50000"/>
                  </a:schemeClr>
                </a:solidFill>
              </a:rPr>
              <a:t> stones. Some literature suggests that the alpha-blockers are more effective in this setting than the calcium channel blockers.</a:t>
            </a:r>
          </a:p>
          <a:p>
            <a:r>
              <a:rPr lang="en-US" dirty="0">
                <a:solidFill>
                  <a:schemeClr val="accent6">
                    <a:lumMod val="50000"/>
                  </a:schemeClr>
                </a:solidFill>
              </a:rPr>
              <a:t>MET with calcium channel blockers and alpha-blockers also appear to improve the results of extracorporeal shock-wave lithotripsy (ESWL; see </a:t>
            </a:r>
            <a:r>
              <a:rPr lang="en-US" dirty="0">
                <a:solidFill>
                  <a:schemeClr val="accent6">
                    <a:lumMod val="50000"/>
                  </a:schemeClr>
                </a:solidFill>
                <a:hlinkClick r:id="rId2"/>
              </a:rPr>
              <a:t>Extracorporeal shockwave lithotripsy</a:t>
            </a:r>
            <a:r>
              <a:rPr lang="en-US" dirty="0">
                <a:solidFill>
                  <a:schemeClr val="accent6">
                    <a:lumMod val="50000"/>
                  </a:schemeClr>
                </a:solidFill>
              </a:rPr>
              <a:t>) inasmuch as the stone fragments resulting from treatment appear to clear the system more effectively.</a:t>
            </a:r>
          </a:p>
          <a:p>
            <a:endParaRPr lang="en-US" dirty="0">
              <a:solidFill>
                <a:schemeClr val="accent6">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TYPICAL REGIME</a:t>
            </a:r>
          </a:p>
        </p:txBody>
      </p:sp>
      <p:sp>
        <p:nvSpPr>
          <p:cNvPr id="3" name="Content Placeholder 2"/>
          <p:cNvSpPr>
            <a:spLocks noGrp="1"/>
          </p:cNvSpPr>
          <p:nvPr>
            <p:ph idx="1"/>
          </p:nvPr>
        </p:nvSpPr>
        <p:spPr/>
        <p:txBody>
          <a:bodyPr>
            <a:normAutofit fontScale="85000" lnSpcReduction="20000"/>
          </a:bodyPr>
          <a:lstStyle/>
          <a:p>
            <a:r>
              <a:rPr lang="en-US" dirty="0"/>
              <a:t>Analgesic therapy combined with MET dramatically improves the passage of stones, addresses pain, and reduces the need for surgical treatment. </a:t>
            </a:r>
            <a:r>
              <a:rPr lang="en-US" dirty="0">
                <a:solidFill>
                  <a:srgbClr val="C00000"/>
                </a:solidFill>
              </a:rPr>
              <a:t>A typical regimen for this aggressive management is 1-2 oral narcotic/acetaminophen tablets every 4 hours as needed for pain, 600-800 mg ibuprofen every 8 hours, and MET with 30 mg </a:t>
            </a:r>
            <a:r>
              <a:rPr lang="en-US" dirty="0" err="1">
                <a:solidFill>
                  <a:srgbClr val="C00000"/>
                </a:solidFill>
              </a:rPr>
              <a:t>nifedipine</a:t>
            </a:r>
            <a:r>
              <a:rPr lang="en-US" dirty="0">
                <a:solidFill>
                  <a:srgbClr val="C00000"/>
                </a:solidFill>
              </a:rPr>
              <a:t> extended-release tablet once daily, 0.4 mg </a:t>
            </a:r>
            <a:r>
              <a:rPr lang="en-US" dirty="0" err="1">
                <a:solidFill>
                  <a:srgbClr val="C00000"/>
                </a:solidFill>
              </a:rPr>
              <a:t>tamsulosin</a:t>
            </a:r>
            <a:r>
              <a:rPr lang="en-US" dirty="0">
                <a:solidFill>
                  <a:srgbClr val="C00000"/>
                </a:solidFill>
              </a:rPr>
              <a:t> once daily, or 4 mg of </a:t>
            </a:r>
            <a:r>
              <a:rPr lang="en-US" dirty="0" err="1">
                <a:solidFill>
                  <a:srgbClr val="C00000"/>
                </a:solidFill>
              </a:rPr>
              <a:t>terazosin</a:t>
            </a:r>
            <a:r>
              <a:rPr lang="en-US" dirty="0">
                <a:solidFill>
                  <a:srgbClr val="C00000"/>
                </a:solidFill>
              </a:rPr>
              <a:t> once daily. Limit MET to a 10- to 14-day </a:t>
            </a:r>
            <a:r>
              <a:rPr lang="en-US" dirty="0"/>
              <a:t>course, as most stones that pass during this regimen do so in that time frame. If outpatient treatment fails, promptly consult a urologist.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Long term therapy for calcium containing stone</a:t>
            </a:r>
          </a:p>
        </p:txBody>
      </p:sp>
      <p:sp>
        <p:nvSpPr>
          <p:cNvPr id="3" name="Content Placeholder 2"/>
          <p:cNvSpPr>
            <a:spLocks noGrp="1"/>
          </p:cNvSpPr>
          <p:nvPr>
            <p:ph idx="1"/>
          </p:nvPr>
        </p:nvSpPr>
        <p:spPr/>
        <p:txBody>
          <a:bodyPr>
            <a:normAutofit fontScale="92500" lnSpcReduction="20000"/>
          </a:bodyPr>
          <a:lstStyle/>
          <a:p>
            <a:r>
              <a:rPr lang="en-US" dirty="0"/>
              <a:t>Urinary calculi composed predominantly of calcium cannot be dissolved with current medical therapy; however, medical therapy is important in the long-term chemoprophylaxis of further calculus growth or formation.</a:t>
            </a:r>
          </a:p>
          <a:p>
            <a:r>
              <a:rPr lang="en-US" dirty="0"/>
              <a:t>Prophylactic therapy might include limitation of dietary components, addition of stone-formation inhibitors or intestinal calcium binders, and, most importantly, augmentation of fluid intake.</a:t>
            </a:r>
          </a:p>
          <a:p>
            <a:r>
              <a:rPr lang="en-US" dirty="0"/>
              <a:t>Besides advising patients to avoid excessive salt and protein intake and to increase fluid intake.</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Uric acid </a:t>
            </a:r>
            <a:r>
              <a:rPr lang="en-US" dirty="0" err="1">
                <a:solidFill>
                  <a:srgbClr val="FF0000"/>
                </a:solidFill>
              </a:rPr>
              <a:t>acid</a:t>
            </a:r>
            <a:r>
              <a:rPr lang="en-US" dirty="0">
                <a:solidFill>
                  <a:srgbClr val="FF0000"/>
                </a:solidFill>
              </a:rPr>
              <a:t> and </a:t>
            </a:r>
            <a:r>
              <a:rPr lang="en-US" dirty="0" err="1">
                <a:solidFill>
                  <a:srgbClr val="FF0000"/>
                </a:solidFill>
              </a:rPr>
              <a:t>urate</a:t>
            </a:r>
            <a:r>
              <a:rPr lang="en-US" dirty="0">
                <a:solidFill>
                  <a:srgbClr val="FF0000"/>
                </a:solidFill>
              </a:rPr>
              <a:t> calculi</a:t>
            </a:r>
          </a:p>
        </p:txBody>
      </p:sp>
      <p:sp>
        <p:nvSpPr>
          <p:cNvPr id="3" name="Content Placeholder 2"/>
          <p:cNvSpPr>
            <a:spLocks noGrp="1"/>
          </p:cNvSpPr>
          <p:nvPr>
            <p:ph idx="1"/>
          </p:nvPr>
        </p:nvSpPr>
        <p:spPr/>
        <p:txBody>
          <a:bodyPr>
            <a:normAutofit fontScale="70000" lnSpcReduction="20000"/>
          </a:bodyPr>
          <a:lstStyle/>
          <a:p>
            <a:r>
              <a:rPr lang="en-US" dirty="0">
                <a:solidFill>
                  <a:srgbClr val="C00000"/>
                </a:solidFill>
              </a:rPr>
              <a:t>Uric acid and </a:t>
            </a:r>
            <a:r>
              <a:rPr lang="en-US" dirty="0" err="1">
                <a:solidFill>
                  <a:srgbClr val="C00000"/>
                </a:solidFill>
              </a:rPr>
              <a:t>cystine</a:t>
            </a:r>
            <a:r>
              <a:rPr lang="en-US" dirty="0">
                <a:solidFill>
                  <a:srgbClr val="C00000"/>
                </a:solidFill>
              </a:rPr>
              <a:t> calculi can be dissolved with medical therapy. Patients with uric acid stones who do not require urgent surgical intervention for reasons of pain, obstruction, or infection can often have their stones dissolved with alkalization of the urine.</a:t>
            </a:r>
          </a:p>
          <a:p>
            <a:r>
              <a:rPr lang="en-US" dirty="0">
                <a:solidFill>
                  <a:srgbClr val="C00000"/>
                </a:solidFill>
              </a:rPr>
              <a:t>Sodium bicarbonate can be used as the alkalizing agent, but potassium citrate is usually preferred because of the availability of slow-release tablets and the avoidance of a high sodium load.</a:t>
            </a:r>
          </a:p>
          <a:p>
            <a:r>
              <a:rPr lang="en-US" dirty="0">
                <a:solidFill>
                  <a:srgbClr val="C00000"/>
                </a:solidFill>
              </a:rPr>
              <a:t>The dosage of the alkalizing agent should be adjusted to maintain the urinary pH between 6.5 and 7.0. Urinary pH of more than 7.5 should be avoided because of the potential deposition of calcium phosphate around the uric acid calculus, which would make it </a:t>
            </a:r>
            <a:r>
              <a:rPr lang="en-US" dirty="0" err="1">
                <a:solidFill>
                  <a:srgbClr val="C00000"/>
                </a:solidFill>
              </a:rPr>
              <a:t>undissolvable</a:t>
            </a:r>
            <a:r>
              <a:rPr lang="en-US" dirty="0">
                <a:solidFill>
                  <a:srgbClr val="C00000"/>
                </a:solidFill>
              </a:rPr>
              <a:t>. </a:t>
            </a:r>
          </a:p>
          <a:p>
            <a:r>
              <a:rPr lang="en-US" dirty="0">
                <a:solidFill>
                  <a:srgbClr val="C00000"/>
                </a:solidFill>
              </a:rPr>
              <a:t>Both uric acid and </a:t>
            </a:r>
            <a:r>
              <a:rPr lang="en-US" dirty="0" err="1">
                <a:solidFill>
                  <a:srgbClr val="C00000"/>
                </a:solidFill>
              </a:rPr>
              <a:t>cystine</a:t>
            </a:r>
            <a:r>
              <a:rPr lang="en-US" dirty="0">
                <a:solidFill>
                  <a:srgbClr val="C00000"/>
                </a:solidFill>
              </a:rPr>
              <a:t> calculi form in acidic </a:t>
            </a:r>
            <a:r>
              <a:rPr lang="en-US" dirty="0" err="1">
                <a:solidFill>
                  <a:srgbClr val="C00000"/>
                </a:solidFill>
              </a:rPr>
              <a:t>environments.Even</a:t>
            </a:r>
            <a:r>
              <a:rPr lang="en-US" dirty="0">
                <a:solidFill>
                  <a:srgbClr val="C00000"/>
                </a:solidFill>
              </a:rPr>
              <a:t> very large uric acid calculi can be dissolved in patients who comply with therapy. Roughly 1 cm per month dissolution can be achieved.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Surgical care</a:t>
            </a:r>
          </a:p>
        </p:txBody>
      </p:sp>
      <p:sp>
        <p:nvSpPr>
          <p:cNvPr id="3" name="Content Placeholder 2"/>
          <p:cNvSpPr>
            <a:spLocks noGrp="1"/>
          </p:cNvSpPr>
          <p:nvPr>
            <p:ph idx="1"/>
          </p:nvPr>
        </p:nvSpPr>
        <p:spPr/>
        <p:txBody>
          <a:bodyPr/>
          <a:lstStyle/>
          <a:p>
            <a:r>
              <a:rPr lang="en-US" dirty="0">
                <a:solidFill>
                  <a:srgbClr val="0070C0"/>
                </a:solidFill>
              </a:rPr>
              <a:t>EXTRA CORPOREAL SHOCK WAVE LITHOTRIPSY.</a:t>
            </a:r>
          </a:p>
          <a:p>
            <a:r>
              <a:rPr lang="en-US" dirty="0">
                <a:solidFill>
                  <a:srgbClr val="0070C0"/>
                </a:solidFill>
              </a:rPr>
              <a:t>URETEROSCOPY</a:t>
            </a:r>
          </a:p>
          <a:p>
            <a:r>
              <a:rPr lang="en-US" dirty="0">
                <a:solidFill>
                  <a:srgbClr val="0070C0"/>
                </a:solidFill>
              </a:rPr>
              <a:t>PERCUTANEOUS  NEPHROLITHOTOMY</a:t>
            </a:r>
          </a:p>
          <a:p>
            <a:r>
              <a:rPr lang="en-US" dirty="0">
                <a:solidFill>
                  <a:srgbClr val="0070C0"/>
                </a:solidFill>
              </a:rPr>
              <a:t>OPEN SURGERY</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990600"/>
          </a:xfrm>
        </p:spPr>
        <p:txBody>
          <a:bodyPr>
            <a:normAutofit fontScale="90000"/>
          </a:bodyPr>
          <a:lstStyle/>
          <a:p>
            <a:r>
              <a:rPr lang="en-US" dirty="0">
                <a:solidFill>
                  <a:srgbClr val="FF0000"/>
                </a:solidFill>
              </a:rPr>
              <a:t>DRUGS</a:t>
            </a:r>
            <a:br>
              <a:rPr lang="en-US" dirty="0">
                <a:solidFill>
                  <a:srgbClr val="FF0000"/>
                </a:solidFill>
              </a:rPr>
            </a:br>
            <a:endParaRPr lang="en-US" dirty="0">
              <a:solidFill>
                <a:srgbClr val="FF0000"/>
              </a:solidFill>
            </a:endParaRPr>
          </a:p>
        </p:txBody>
      </p:sp>
      <p:sp>
        <p:nvSpPr>
          <p:cNvPr id="3" name="Content Placeholder 2"/>
          <p:cNvSpPr>
            <a:spLocks noGrp="1"/>
          </p:cNvSpPr>
          <p:nvPr>
            <p:ph sz="half" idx="1"/>
          </p:nvPr>
        </p:nvSpPr>
        <p:spPr/>
        <p:txBody>
          <a:bodyPr/>
          <a:lstStyle/>
          <a:p>
            <a:r>
              <a:rPr lang="en-US" dirty="0"/>
              <a:t>MORPHINE</a:t>
            </a:r>
          </a:p>
          <a:p>
            <a:endParaRPr lang="en-US" dirty="0"/>
          </a:p>
        </p:txBody>
      </p:sp>
      <p:graphicFrame>
        <p:nvGraphicFramePr>
          <p:cNvPr id="5" name="Content Placeholder 4"/>
          <p:cNvGraphicFramePr>
            <a:graphicFrameLocks noGrp="1"/>
          </p:cNvGraphicFramePr>
          <p:nvPr>
            <p:ph sz="half" idx="2"/>
          </p:nvPr>
        </p:nvGraphicFramePr>
        <p:xfrm>
          <a:off x="838200" y="1447800"/>
          <a:ext cx="7772400" cy="424688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242203">
                  <a:extLst>
                    <a:ext uri="{9D8B030D-6E8A-4147-A177-3AD203B41FA5}">
                      <a16:colId xmlns:a16="http://schemas.microsoft.com/office/drawing/2014/main" val="20003"/>
                    </a:ext>
                  </a:extLst>
                </a:gridCol>
                <a:gridCol w="586597">
                  <a:extLst>
                    <a:ext uri="{9D8B030D-6E8A-4147-A177-3AD203B41FA5}">
                      <a16:colId xmlns:a16="http://schemas.microsoft.com/office/drawing/2014/main" val="20004"/>
                    </a:ext>
                  </a:extLst>
                </a:gridCol>
              </a:tblGrid>
              <a:tr h="370840">
                <a:tc>
                  <a:txBody>
                    <a:bodyPr/>
                    <a:lstStyle/>
                    <a:p>
                      <a:r>
                        <a:rPr lang="en-US" dirty="0"/>
                        <a:t>DRUGS</a:t>
                      </a:r>
                    </a:p>
                  </a:txBody>
                  <a:tcPr/>
                </a:tc>
                <a:tc>
                  <a:txBody>
                    <a:bodyPr/>
                    <a:lstStyle/>
                    <a:p>
                      <a:r>
                        <a:rPr lang="en-US" dirty="0"/>
                        <a:t>DOSE</a:t>
                      </a:r>
                    </a:p>
                  </a:txBody>
                  <a:tcPr/>
                </a:tc>
                <a:tc>
                  <a:txBody>
                    <a:bodyPr/>
                    <a:lstStyle/>
                    <a:p>
                      <a:r>
                        <a:rPr lang="en-US" dirty="0"/>
                        <a:t>ROUTE</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370840">
                <a:tc>
                  <a:txBody>
                    <a:bodyPr/>
                    <a:lstStyle/>
                    <a:p>
                      <a:r>
                        <a:rPr lang="en-US" dirty="0"/>
                        <a:t>MORPHINE</a:t>
                      </a:r>
                    </a:p>
                  </a:txBody>
                  <a:tcPr/>
                </a:tc>
                <a:tc>
                  <a:txBody>
                    <a:bodyPr/>
                    <a:lstStyle/>
                    <a:p>
                      <a:r>
                        <a:rPr lang="en-US" dirty="0"/>
                        <a:t>2-5 MG </a:t>
                      </a:r>
                    </a:p>
                  </a:txBody>
                  <a:tcPr/>
                </a:tc>
                <a:tc>
                  <a:txBody>
                    <a:bodyPr/>
                    <a:lstStyle/>
                    <a:p>
                      <a:r>
                        <a:rPr lang="en-US" dirty="0"/>
                        <a:t>IV</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r>
                        <a:rPr lang="en-US" dirty="0"/>
                        <a:t>OXYCODONE AND ACETOMENOPHENE</a:t>
                      </a:r>
                    </a:p>
                  </a:txBody>
                  <a:tcPr/>
                </a:tc>
                <a:tc>
                  <a:txBody>
                    <a:bodyPr/>
                    <a:lstStyle/>
                    <a:p>
                      <a:r>
                        <a:rPr lang="en-US" dirty="0"/>
                        <a:t>1CAP-8HRLY</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r>
                        <a:rPr lang="en-US" dirty="0"/>
                        <a:t>KETOROLAC</a:t>
                      </a:r>
                    </a:p>
                  </a:txBody>
                  <a:tcPr/>
                </a:tc>
                <a:tc>
                  <a:txBody>
                    <a:bodyPr/>
                    <a:lstStyle/>
                    <a:p>
                      <a:r>
                        <a:rPr lang="en-US" dirty="0"/>
                        <a:t>30MG</a:t>
                      </a:r>
                    </a:p>
                  </a:txBody>
                  <a:tcPr/>
                </a:tc>
                <a:tc>
                  <a:txBody>
                    <a:bodyPr/>
                    <a:lstStyle/>
                    <a:p>
                      <a:r>
                        <a:rPr lang="en-US" dirty="0"/>
                        <a:t>IV /6HRLY</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r>
                        <a:rPr lang="en-US" dirty="0"/>
                        <a:t>IBUBRUFEN</a:t>
                      </a:r>
                    </a:p>
                  </a:txBody>
                  <a:tcPr/>
                </a:tc>
                <a:tc>
                  <a:txBody>
                    <a:bodyPr/>
                    <a:lstStyle/>
                    <a:p>
                      <a:r>
                        <a:rPr lang="en-US" dirty="0"/>
                        <a:t>600-800MG</a:t>
                      </a:r>
                    </a:p>
                  </a:txBody>
                  <a:tcPr/>
                </a:tc>
                <a:tc>
                  <a:txBody>
                    <a:bodyPr/>
                    <a:lstStyle/>
                    <a:p>
                      <a:r>
                        <a:rPr lang="en-US" dirty="0"/>
                        <a:t>ORALLY/6hrly</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370840">
                <a:tc>
                  <a:txBody>
                    <a:bodyPr/>
                    <a:lstStyle/>
                    <a:p>
                      <a:r>
                        <a:rPr lang="en-US" dirty="0" err="1"/>
                        <a:t>Prednisolone</a:t>
                      </a:r>
                      <a:endParaRPr lang="en-US" dirty="0"/>
                    </a:p>
                  </a:txBody>
                  <a:tcPr/>
                </a:tc>
                <a:tc>
                  <a:txBody>
                    <a:bodyPr/>
                    <a:lstStyle/>
                    <a:p>
                      <a:r>
                        <a:rPr lang="en-US" dirty="0"/>
                        <a:t>10</a:t>
                      </a:r>
                      <a:r>
                        <a:rPr lang="en-US" baseline="0" dirty="0"/>
                        <a:t> mg </a:t>
                      </a:r>
                      <a:endParaRPr lang="en-US" dirty="0"/>
                    </a:p>
                  </a:txBody>
                  <a:tcPr/>
                </a:tc>
                <a:tc>
                  <a:txBody>
                    <a:bodyPr/>
                    <a:lstStyle/>
                    <a:p>
                      <a:r>
                        <a:rPr lang="en-US" dirty="0"/>
                        <a:t>Bid/orally/10 days only</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370840">
                <a:tc>
                  <a:txBody>
                    <a:bodyPr/>
                    <a:lstStyle/>
                    <a:p>
                      <a:r>
                        <a:rPr lang="en-US" dirty="0"/>
                        <a:t>NIFEDIPINE</a:t>
                      </a:r>
                    </a:p>
                  </a:txBody>
                  <a:tcPr/>
                </a:tc>
                <a:tc>
                  <a:txBody>
                    <a:bodyPr/>
                    <a:lstStyle/>
                    <a:p>
                      <a:r>
                        <a:rPr lang="en-US" dirty="0"/>
                        <a:t>30MG</a:t>
                      </a:r>
                    </a:p>
                  </a:txBody>
                  <a:tcPr/>
                </a:tc>
                <a:tc>
                  <a:txBody>
                    <a:bodyPr/>
                    <a:lstStyle/>
                    <a:p>
                      <a:r>
                        <a:rPr lang="en-US" dirty="0"/>
                        <a:t>ORALLY/DAY</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6"/>
                  </a:ext>
                </a:extLst>
              </a:tr>
              <a:tr h="370840">
                <a:tc>
                  <a:txBody>
                    <a:bodyPr/>
                    <a:lstStyle/>
                    <a:p>
                      <a:r>
                        <a:rPr lang="en-US" dirty="0"/>
                        <a:t>TAMSULOSINE(FLOMAX)</a:t>
                      </a:r>
                    </a:p>
                  </a:txBody>
                  <a:tcPr/>
                </a:tc>
                <a:tc>
                  <a:txBody>
                    <a:bodyPr/>
                    <a:lstStyle/>
                    <a:p>
                      <a:r>
                        <a:rPr lang="en-US" dirty="0"/>
                        <a:t>.4MG</a:t>
                      </a:r>
                    </a:p>
                  </a:txBody>
                  <a:tcPr/>
                </a:tc>
                <a:tc>
                  <a:txBody>
                    <a:bodyPr/>
                    <a:lstStyle/>
                    <a:p>
                      <a:r>
                        <a:rPr lang="en-US" dirty="0"/>
                        <a:t>QD/ORALLY</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7"/>
                  </a:ext>
                </a:extLst>
              </a:tr>
              <a:tr h="370840">
                <a:tc>
                  <a:txBody>
                    <a:bodyPr/>
                    <a:lstStyle/>
                    <a:p>
                      <a:r>
                        <a:rPr lang="en-US" dirty="0"/>
                        <a:t>TERAZOCINE</a:t>
                      </a:r>
                    </a:p>
                  </a:txBody>
                  <a:tcPr/>
                </a:tc>
                <a:tc>
                  <a:txBody>
                    <a:bodyPr/>
                    <a:lstStyle/>
                    <a:p>
                      <a:r>
                        <a:rPr lang="en-US" dirty="0"/>
                        <a:t>4MG</a:t>
                      </a:r>
                    </a:p>
                  </a:txBody>
                  <a:tcPr/>
                </a:tc>
                <a:tc>
                  <a:txBody>
                    <a:bodyPr/>
                    <a:lstStyle/>
                    <a:p>
                      <a:r>
                        <a:rPr lang="en-US" dirty="0"/>
                        <a:t>QD/ORALLY</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8"/>
                  </a:ext>
                </a:extLst>
              </a:tr>
              <a:tr h="370840">
                <a:tc>
                  <a:txBody>
                    <a:bodyPr/>
                    <a:lstStyle/>
                    <a:p>
                      <a:r>
                        <a:rPr lang="en-US" dirty="0"/>
                        <a:t>ALKALIZER</a:t>
                      </a:r>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9"/>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Calcium oxalate ,</a:t>
            </a:r>
            <a:r>
              <a:rPr lang="en-US" dirty="0" err="1"/>
              <a:t>struvite</a:t>
            </a:r>
            <a:r>
              <a:rPr lang="en-US" dirty="0"/>
              <a:t> stone</a:t>
            </a:r>
          </a:p>
        </p:txBody>
      </p:sp>
      <p:pic>
        <p:nvPicPr>
          <p:cNvPr id="5" name="Content Placeholder 4" descr="4-M60-Silica37-P3_t.jpg"/>
          <p:cNvPicPr>
            <a:picLocks noGrp="1" noChangeAspect="1"/>
          </p:cNvPicPr>
          <p:nvPr>
            <p:ph sz="half" idx="1"/>
          </p:nvPr>
        </p:nvPicPr>
        <p:blipFill>
          <a:blip r:embed="rId2" cstate="print"/>
          <a:stretch>
            <a:fillRect/>
          </a:stretch>
        </p:blipFill>
        <p:spPr>
          <a:xfrm>
            <a:off x="373592" y="2286000"/>
            <a:ext cx="3962400" cy="2971800"/>
          </a:xfrm>
        </p:spPr>
      </p:pic>
      <p:pic>
        <p:nvPicPr>
          <p:cNvPr id="6" name="Content Placeholder 5" descr="9-Maph55-C32-Pb-6-FB7_t.jpg"/>
          <p:cNvPicPr>
            <a:picLocks noGrp="1" noChangeAspect="1"/>
          </p:cNvPicPr>
          <p:nvPr>
            <p:ph sz="half" idx="2"/>
          </p:nvPr>
        </p:nvPicPr>
        <p:blipFill>
          <a:blip r:embed="rId3" cstate="print"/>
          <a:stretch>
            <a:fillRect/>
          </a:stretch>
        </p:blipFill>
        <p:spPr>
          <a:xfrm>
            <a:off x="4666192" y="2362200"/>
            <a:ext cx="3860800" cy="28956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Calcium oxalate stone</a:t>
            </a:r>
          </a:p>
        </p:txBody>
      </p:sp>
      <p:pic>
        <p:nvPicPr>
          <p:cNvPr id="10" name="Content Placeholder 9" descr="8-M98-P2_t.jpg"/>
          <p:cNvPicPr>
            <a:picLocks noGrp="1" noChangeAspect="1"/>
          </p:cNvPicPr>
          <p:nvPr>
            <p:ph sz="half" idx="2"/>
          </p:nvPr>
        </p:nvPicPr>
        <p:blipFill>
          <a:blip r:embed="rId2" cstate="print"/>
          <a:stretch>
            <a:fillRect/>
          </a:stretch>
        </p:blipFill>
        <p:spPr>
          <a:xfrm>
            <a:off x="5029200" y="2209800"/>
            <a:ext cx="3505200" cy="3053556"/>
          </a:xfrm>
        </p:spPr>
      </p:pic>
      <p:pic>
        <p:nvPicPr>
          <p:cNvPr id="14" name="Content Placeholder 13" descr="13-M79-Dt17-P4_t.jpg"/>
          <p:cNvPicPr>
            <a:picLocks noGrp="1" noChangeAspect="1"/>
          </p:cNvPicPr>
          <p:nvPr>
            <p:ph sz="half" idx="1"/>
          </p:nvPr>
        </p:nvPicPr>
        <p:blipFill>
          <a:blip r:embed="rId3" cstate="print"/>
          <a:stretch>
            <a:fillRect/>
          </a:stretch>
        </p:blipFill>
        <p:spPr>
          <a:xfrm>
            <a:off x="271992" y="2209800"/>
            <a:ext cx="4595892" cy="27432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Uric acid stone</a:t>
            </a:r>
          </a:p>
        </p:txBody>
      </p:sp>
      <p:pic>
        <p:nvPicPr>
          <p:cNvPr id="4" name="Content Placeholder 3" descr="1-UA80-M18-P2_t.jpg"/>
          <p:cNvPicPr>
            <a:picLocks noGrp="1" noChangeAspect="1"/>
          </p:cNvPicPr>
          <p:nvPr>
            <p:ph idx="1"/>
          </p:nvPr>
        </p:nvPicPr>
        <p:blipFill>
          <a:blip r:embed="rId2" cstate="print"/>
          <a:stretch>
            <a:fillRect/>
          </a:stretch>
        </p:blipFill>
        <p:spPr>
          <a:xfrm>
            <a:off x="1905000" y="1862930"/>
            <a:ext cx="5034492" cy="3775869"/>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Stag  Horn calculus (ca </a:t>
            </a:r>
            <a:r>
              <a:rPr lang="en-US" dirty="0" err="1"/>
              <a:t>phospahate</a:t>
            </a:r>
            <a:r>
              <a:rPr lang="en-US" dirty="0"/>
              <a:t>)</a:t>
            </a:r>
          </a:p>
        </p:txBody>
      </p:sp>
      <p:pic>
        <p:nvPicPr>
          <p:cNvPr id="4" name="Content Placeholder 3" descr="6217-0550x0475.jpg"/>
          <p:cNvPicPr>
            <a:picLocks noGrp="1" noChangeAspect="1"/>
          </p:cNvPicPr>
          <p:nvPr>
            <p:ph idx="1"/>
          </p:nvPr>
        </p:nvPicPr>
        <p:blipFill>
          <a:blip r:embed="rId2" cstate="print"/>
          <a:stretch>
            <a:fillRect/>
          </a:stretch>
        </p:blipFill>
        <p:spPr>
          <a:xfrm>
            <a:off x="1202895" y="1524000"/>
            <a:ext cx="5502705" cy="4952999"/>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711D36-13C1-E685-6247-198016A02615}"/>
              </a:ext>
            </a:extLst>
          </p:cNvPr>
          <p:cNvSpPr txBox="1"/>
          <p:nvPr/>
        </p:nvSpPr>
        <p:spPr>
          <a:xfrm>
            <a:off x="1752600" y="2895600"/>
            <a:ext cx="6737931" cy="1569660"/>
          </a:xfrm>
          <a:prstGeom prst="rect">
            <a:avLst/>
          </a:prstGeom>
          <a:noFill/>
        </p:spPr>
        <p:txBody>
          <a:bodyPr wrap="square" rtlCol="0">
            <a:spAutoFit/>
          </a:bodyPr>
          <a:lstStyle/>
          <a:p>
            <a:r>
              <a:rPr lang="en-GB" sz="9600" dirty="0">
                <a:solidFill>
                  <a:srgbClr val="FF0000"/>
                </a:solidFill>
                <a:highlight>
                  <a:srgbClr val="FFFF00"/>
                </a:highlight>
              </a:rPr>
              <a:t>THANK YOU</a:t>
            </a:r>
          </a:p>
        </p:txBody>
      </p:sp>
    </p:spTree>
    <p:extLst>
      <p:ext uri="{BB962C8B-B14F-4D97-AF65-F5344CB8AC3E}">
        <p14:creationId xmlns:p14="http://schemas.microsoft.com/office/powerpoint/2010/main" val="2001229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1524</Words>
  <Application>Microsoft Office PowerPoint</Application>
  <PresentationFormat>On-screen Show (4:3)</PresentationFormat>
  <Paragraphs>189</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NEPHROLITHIASIS</vt:lpstr>
      <vt:lpstr>DEFINITION</vt:lpstr>
      <vt:lpstr>AETIOLOGY</vt:lpstr>
      <vt:lpstr>AETIOLOGY</vt:lpstr>
      <vt:lpstr>AETIOLOGY (CONTINUED)</vt:lpstr>
      <vt:lpstr>TYPES OF RENAL CALCULUS</vt:lpstr>
      <vt:lpstr>FREQUENCY</vt:lpstr>
      <vt:lpstr>RACE</vt:lpstr>
      <vt:lpstr>SEX</vt:lpstr>
      <vt:lpstr>AGE</vt:lpstr>
      <vt:lpstr>CLINICAL SYMPTOMS</vt:lpstr>
      <vt:lpstr>Physical findings</vt:lpstr>
      <vt:lpstr>Lab Investigation</vt:lpstr>
      <vt:lpstr>Imaging studies</vt:lpstr>
      <vt:lpstr>Medical care</vt:lpstr>
      <vt:lpstr>Emergency management</vt:lpstr>
      <vt:lpstr>Specific management</vt:lpstr>
      <vt:lpstr>MEDICAL EXPULSIVE THERAPY (MET)</vt:lpstr>
      <vt:lpstr>MET AGENTS</vt:lpstr>
      <vt:lpstr>TYPICAL REGIME</vt:lpstr>
      <vt:lpstr>Long term therapy for calcium containing stone</vt:lpstr>
      <vt:lpstr>Uric acid acid and urate calculi</vt:lpstr>
      <vt:lpstr>Surgical care</vt:lpstr>
      <vt:lpstr>DRUGS </vt:lpstr>
      <vt:lpstr>Calcium oxalate ,struvite stone</vt:lpstr>
      <vt:lpstr>Calcium oxalate stone</vt:lpstr>
      <vt:lpstr>Uric acid stone</vt:lpstr>
      <vt:lpstr>Stag  Horn calculus (ca phospahate)</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NEPHROLIATHEASIS</dc:title>
  <dc:creator>hsr</dc:creator>
  <cp:lastModifiedBy>H.S. Rai</cp:lastModifiedBy>
  <cp:revision>44</cp:revision>
  <dcterms:created xsi:type="dcterms:W3CDTF">2009-10-26T12:54:13Z</dcterms:created>
  <dcterms:modified xsi:type="dcterms:W3CDTF">2024-09-03T09:01:09Z</dcterms:modified>
</cp:coreProperties>
</file>