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9" r:id="rId1"/>
  </p:sldMasterIdLst>
  <p:notesMasterIdLst>
    <p:notesMasterId r:id="rId63"/>
  </p:notesMasterIdLst>
  <p:sldIdLst>
    <p:sldId id="256" r:id="rId2"/>
    <p:sldId id="257" r:id="rId3"/>
    <p:sldId id="258" r:id="rId4"/>
    <p:sldId id="321" r:id="rId5"/>
    <p:sldId id="322" r:id="rId6"/>
    <p:sldId id="259" r:id="rId7"/>
    <p:sldId id="261" r:id="rId8"/>
    <p:sldId id="320" r:id="rId9"/>
    <p:sldId id="262" r:id="rId10"/>
    <p:sldId id="263" r:id="rId11"/>
    <p:sldId id="264" r:id="rId12"/>
    <p:sldId id="265" r:id="rId13"/>
    <p:sldId id="266" r:id="rId14"/>
    <p:sldId id="327" r:id="rId15"/>
    <p:sldId id="268" r:id="rId16"/>
    <p:sldId id="276" r:id="rId17"/>
    <p:sldId id="269" r:id="rId18"/>
    <p:sldId id="270" r:id="rId19"/>
    <p:sldId id="271" r:id="rId20"/>
    <p:sldId id="272" r:id="rId21"/>
    <p:sldId id="273" r:id="rId22"/>
    <p:sldId id="274" r:id="rId23"/>
    <p:sldId id="277" r:id="rId24"/>
    <p:sldId id="275" r:id="rId25"/>
    <p:sldId id="329" r:id="rId26"/>
    <p:sldId id="330" r:id="rId27"/>
    <p:sldId id="331" r:id="rId28"/>
    <p:sldId id="279" r:id="rId29"/>
    <p:sldId id="280" r:id="rId30"/>
    <p:sldId id="336" r:id="rId31"/>
    <p:sldId id="332" r:id="rId32"/>
    <p:sldId id="281" r:id="rId33"/>
    <p:sldId id="323" r:id="rId34"/>
    <p:sldId id="326" r:id="rId35"/>
    <p:sldId id="333" r:id="rId36"/>
    <p:sldId id="334" r:id="rId37"/>
    <p:sldId id="282" r:id="rId38"/>
    <p:sldId id="284" r:id="rId39"/>
    <p:sldId id="335" r:id="rId40"/>
    <p:sldId id="283" r:id="rId41"/>
    <p:sldId id="287" r:id="rId42"/>
    <p:sldId id="337" r:id="rId43"/>
    <p:sldId id="288" r:id="rId44"/>
    <p:sldId id="289" r:id="rId45"/>
    <p:sldId id="290" r:id="rId46"/>
    <p:sldId id="293" r:id="rId47"/>
    <p:sldId id="295" r:id="rId48"/>
    <p:sldId id="296" r:id="rId49"/>
    <p:sldId id="297" r:id="rId50"/>
    <p:sldId id="298" r:id="rId51"/>
    <p:sldId id="299" r:id="rId52"/>
    <p:sldId id="300" r:id="rId53"/>
    <p:sldId id="302" r:id="rId54"/>
    <p:sldId id="303" r:id="rId55"/>
    <p:sldId id="305" r:id="rId56"/>
    <p:sldId id="309" r:id="rId57"/>
    <p:sldId id="310" r:id="rId58"/>
    <p:sldId id="311" r:id="rId59"/>
    <p:sldId id="313" r:id="rId60"/>
    <p:sldId id="338" r:id="rId61"/>
    <p:sldId id="339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7C764-4EBF-4CC7-A79B-9F8AA4EA10AE}" type="datetimeFigureOut">
              <a:rPr lang="en-IN" smtClean="0"/>
              <a:t>02-02-2019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12964-B0D9-4C80-9C50-DEEA960491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0282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24CD5AB-A1ED-4C68-A011-4349CA177B2F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8770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07937-D73D-4AF8-B25E-E20DFACF5DB9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1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0A63-61FD-4EFE-B6DA-7846B0FCA652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39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06BE-793C-4F87-91A5-ADF671369668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66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64E8-0D57-452D-8486-2A3F8F00E4C8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9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1E69F-B4DB-4835-92B9-55C7E7A487BA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96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5DFD-0907-4B64-B5EC-2CD952FE61BE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5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4DEA9-6E95-4059-AA66-507F2392B721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25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BA37-4F82-4564-8286-A5BAA6714B6D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99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AC6F-4C59-49F7-BBC9-018AEE43076E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207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E368-36FB-4AC5-9C17-641415532ACA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74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2D15-513D-4E77-AB1B-37AE85D60FBD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4157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1450-9420-41C1-A086-907A16C23972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113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A80C2-8CD2-420B-AF14-3B7B113DCB8F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326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3C8B7-5A51-47B2-BD84-0D4376FA7BC9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355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31AC-DADB-4366-8AAB-38027C1D04CF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342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B4FD2-56B3-4B54-9863-BAB398F9CD9C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28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89268D6-9C22-421A-884A-302E7F980AFA}" type="datetime1">
              <a:rPr lang="en-US" smtClean="0"/>
              <a:t>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IPR &amp; PATENTS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4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f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6825D-B2F7-4F09-A407-4383F0E17E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Intellectual property rights &amp; patents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A65F49-818E-4768-B487-11892ACAE3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 : - </a:t>
            </a:r>
            <a:r>
              <a:rPr lang="en-US" dirty="0" err="1"/>
              <a:t>arun</a:t>
            </a:r>
            <a:r>
              <a:rPr lang="en-US" dirty="0"/>
              <a:t> </a:t>
            </a:r>
            <a:r>
              <a:rPr lang="en-US" dirty="0" err="1"/>
              <a:t>sharma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730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BF412-CD6C-489F-833A-2FB8BBC5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cap="none" dirty="0">
                <a:latin typeface="Arial Black" panose="020B0A04020102020204" pitchFamily="34" charset="0"/>
              </a:rPr>
              <a:t>PROPERTY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FBF61-DDFF-43F8-BC31-FE740FCAB48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Those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things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that are commonly recognized as the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Possessions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of an individual or a group.</a:t>
            </a:r>
          </a:p>
          <a:p>
            <a:r>
              <a:rPr lang="en-US" sz="21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Tangible property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Things physically present</a:t>
            </a:r>
          </a:p>
          <a:p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1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Intangible property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Things physically absent</a:t>
            </a:r>
          </a:p>
          <a:p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F358C7D-9192-45CF-B60E-08FEB6F1AC36}"/>
              </a:ext>
            </a:extLst>
          </p:cNvPr>
          <p:cNvSpPr/>
          <p:nvPr/>
        </p:nvSpPr>
        <p:spPr>
          <a:xfrm>
            <a:off x="3560976" y="3251647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3E7A7B9-8ACA-443B-AEEC-13FDDE7A7A27}"/>
              </a:ext>
            </a:extLst>
          </p:cNvPr>
          <p:cNvSpPr/>
          <p:nvPr/>
        </p:nvSpPr>
        <p:spPr>
          <a:xfrm>
            <a:off x="3529160" y="4247359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A59F5E5-8C84-4DEB-B8BE-F1F105BEF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F9F5-0258-4EE1-83DD-48CAC0852CC9}" type="datetime1">
              <a:rPr lang="en-US" sz="1600" smtClean="0"/>
              <a:t>2/2/2019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5FBDF59-98AF-4862-80A7-2079E50A0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IPR</a:t>
            </a:r>
            <a:r>
              <a:rPr lang="en-US" dirty="0"/>
              <a:t> </a:t>
            </a:r>
            <a:r>
              <a:rPr lang="en-US" sz="1600" dirty="0"/>
              <a:t>&amp;</a:t>
            </a:r>
            <a:r>
              <a:rPr lang="en-US" dirty="0"/>
              <a:t> </a:t>
            </a:r>
            <a:r>
              <a:rPr lang="en-US" sz="1600" dirty="0"/>
              <a:t>PATENTS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31B8592-825D-4E36-B37C-4AC251AF1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600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458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E4072-C685-41AF-B436-789DD9A5F9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0828" y="2063396"/>
            <a:ext cx="8601713" cy="3311189"/>
          </a:xfrm>
        </p:spPr>
        <p:txBody>
          <a:bodyPr>
            <a:normAutofit/>
          </a:bodyPr>
          <a:lstStyle/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 Intellectual property is a property that arises from the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Intellect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 is a product of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Creation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Intellectual property comprises 2 distinct forms: 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Literary &amp; Artistic works 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Industrial Property</a:t>
            </a:r>
            <a:endParaRPr lang="en-US" sz="2100" b="1" i="1" cap="none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83E60-5EC7-469F-93B5-6DA829B70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0E224-643A-487B-8670-DA6192F9C33B}" type="datetime1">
              <a:rPr lang="en-US" sz="1400" smtClean="0"/>
              <a:t>2/2/2019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68F7C-0483-45F9-BB6C-7ADE98017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4836D-CDE0-4B5E-8A1F-B5D41C512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800" smtClean="0"/>
              <a:t>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B50BF9-B182-421B-AD6E-236CC4A3A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29" y="94270"/>
            <a:ext cx="8601713" cy="206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4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C534A-60ED-4BC2-851C-871D852F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“Literary &amp; Artistic Works”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E5113-1E72-4FF3-AA6B-C825814C2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These are Books, Paintings, Musical Compositions, Plays, Movies, Radio/Tv Programs, Performances, &amp; other Artistic works.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How are they protected?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Protected by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“copyright”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CC2D3-268B-4B7C-81CB-8CA4F1C60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3372-8DBE-448C-934E-19061692AE38}" type="datetime1">
              <a:rPr lang="en-US" sz="1400" smtClean="0"/>
              <a:t>2/2/2019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EA50B-1999-4385-97AC-ABBD3D06B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IPR</a:t>
            </a:r>
            <a:r>
              <a:rPr lang="en-US" dirty="0"/>
              <a:t> </a:t>
            </a:r>
            <a:r>
              <a:rPr lang="en-US" sz="1400" dirty="0"/>
              <a:t>&amp;</a:t>
            </a:r>
            <a:r>
              <a:rPr lang="en-US" dirty="0"/>
              <a:t> </a:t>
            </a:r>
            <a:r>
              <a:rPr lang="en-US" sz="14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1B64E-AE0F-4AEB-9C9E-5CB446E18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400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907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3E1B3-84D7-4F0D-9649-439B07ECD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“Industrial Property”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C0DE5-F507-4358-A1F1-A0CAEC0F0CA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matter 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that is the product of an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 Or Concept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for commercial purposes.</a:t>
            </a:r>
          </a:p>
          <a:p>
            <a:pPr algn="ctr"/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How are they protected? 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By Patents 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By Trademarks 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By Industrial Designs 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By Geographical Indications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366E0-24AB-47DC-9DA2-138DBA7E3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3C0A-8687-4EA8-B6A8-FB83A6807573}" type="datetime1">
              <a:rPr lang="en-US" sz="1400" smtClean="0"/>
              <a:t>2/2/2019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BCA71-FC26-4377-8D13-8ED65DBF8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IPR</a:t>
            </a:r>
            <a:r>
              <a:rPr lang="en-US" dirty="0"/>
              <a:t> </a:t>
            </a:r>
            <a:r>
              <a:rPr lang="en-US" sz="1400" dirty="0"/>
              <a:t>&amp;</a:t>
            </a:r>
            <a:r>
              <a:rPr lang="en-US" dirty="0"/>
              <a:t> </a:t>
            </a:r>
            <a:r>
              <a:rPr lang="en-US" sz="14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ACA3B-7D1C-4520-8397-546FC3F47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400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419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5FFF7-A994-4342-ABA2-F262FE7EF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Intellectual property rights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8932B-C5C9-4F67-9D28-061FA706E0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2404797"/>
            <a:ext cx="7796030" cy="2483392"/>
          </a:xfrm>
        </p:spPr>
        <p:txBody>
          <a:bodyPr>
            <a:normAutofit/>
          </a:bodyPr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LEGAL RIGHTS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given by the state to the inventor/creator to protect his invention/creation for a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certain period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of time.</a:t>
            </a:r>
          </a:p>
          <a:p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These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restricts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imitation or copying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of invention without the consent of owner</a:t>
            </a:r>
            <a:endParaRPr lang="en-IN" sz="1200" b="1" cap="none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6305C-279F-4005-B251-CCD5BC56A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F5F-E3FA-4B54-98C2-19B79D3887F9}" type="datetime1">
              <a:rPr lang="en-US" sz="1400" smtClean="0"/>
              <a:t>2/2/2019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8CCC8-7D13-405E-884F-B77168388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IPR</a:t>
            </a:r>
            <a:r>
              <a:rPr lang="en-US" dirty="0"/>
              <a:t> </a:t>
            </a:r>
            <a:r>
              <a:rPr lang="en-US" sz="1400" dirty="0"/>
              <a:t>&amp;</a:t>
            </a:r>
            <a:r>
              <a:rPr lang="en-US" dirty="0"/>
              <a:t> </a:t>
            </a:r>
            <a:r>
              <a:rPr lang="en-US" sz="14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99259-4419-4F78-83FD-1BAD1612E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400" smtClean="0"/>
              <a:t>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26722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3A627-6FF6-4972-8248-2E492B439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N" sz="2400" dirty="0" err="1"/>
              <a:t>Cont</a:t>
            </a:r>
            <a:r>
              <a:rPr lang="en-IN" dirty="0"/>
              <a:t>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8854D-718C-49B8-B515-68F018CAC4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Every nation has framed their own IPR’S and laws but on international level 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WIPO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governs it.</a:t>
            </a:r>
          </a:p>
          <a:p>
            <a:pPr marL="0" indent="0"/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These rights are outlined in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article 27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of the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UNIVERSAL DECLARATION OF HUMAN RIGHTS.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52CBD-C22A-4F0D-BDA2-5E464C242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DB27-B8D6-4C51-8C2E-3A51747FECA9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F25DF-BE5B-42F3-80D7-4815B2284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0A0FD-E17B-4D4D-B2D6-EE9E0FB3D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7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739443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0EBDF3C-61A6-450C-8532-9276D9A1E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5284449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657317B-DCD7-41E8-A7F9-B2DBD059A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0" y="1071579"/>
            <a:ext cx="4918423" cy="34551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3A4B2-CF9F-41CA-90D0-ED9E746ED9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8631" y="958684"/>
            <a:ext cx="2838449" cy="3141975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Established in 1967</a:t>
            </a:r>
          </a:p>
          <a:p>
            <a:pPr>
              <a:lnSpc>
                <a:spcPct val="110000"/>
              </a:lnSpc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Specialized agency of the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UNITED NATIONS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 promote the protection of IP throughout the world.</a:t>
            </a:r>
          </a:p>
          <a:p>
            <a:pPr>
              <a:lnSpc>
                <a:spcPct val="110000"/>
              </a:lnSpc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Its headquarters are in Geneva, </a:t>
            </a:r>
            <a:r>
              <a:rPr lang="en-IN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switzerland</a:t>
            </a:r>
            <a:endParaRPr lang="en-IN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7F288-D225-411E-99FA-04DED88FB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IPR</a:t>
            </a:r>
            <a:r>
              <a:rPr lang="en-US" dirty="0"/>
              <a:t> </a:t>
            </a:r>
            <a:r>
              <a:rPr lang="en-US" sz="1400" dirty="0"/>
              <a:t>&amp;</a:t>
            </a:r>
            <a:r>
              <a:rPr lang="en-US" dirty="0"/>
              <a:t> </a:t>
            </a:r>
            <a:r>
              <a:rPr lang="en-US" sz="14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E2857-BBF2-4279-91D4-9B9CADA8F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400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22F40-2F62-4D38-BA0C-5E77CEEC66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E38A15F-4D8E-4EF4-95C4-315E3626BD0F}" type="datetime1">
              <a:rPr lang="en-US" sz="140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89862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71ED6-7354-478E-8B6D-F088B632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7359" y="-68345"/>
            <a:ext cx="2304651" cy="1151965"/>
          </a:xfrm>
        </p:spPr>
        <p:txBody>
          <a:bodyPr>
            <a:normAutofit/>
          </a:bodyPr>
          <a:lstStyle/>
          <a:p>
            <a:r>
              <a:rPr lang="en-IN" sz="2400" dirty="0" err="1"/>
              <a:t>Ipr</a:t>
            </a:r>
            <a:r>
              <a:rPr lang="en-IN" sz="2400" dirty="0"/>
              <a:t> organisations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EBDF3C-61A6-450C-8532-9276D9A1E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5284449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outdoor, sky, building, bridge&#10;&#10;Description generated with very high confidence">
            <a:extLst>
              <a:ext uri="{FF2B5EF4-FFF2-40B4-BE49-F238E27FC236}">
                <a16:creationId xmlns:a16="http://schemas.microsoft.com/office/drawing/2014/main" id="{BAA26418-5949-45FA-AC7A-1F6C0BC48F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1" r="23892" b="-1"/>
          <a:stretch/>
        </p:blipFill>
        <p:spPr>
          <a:xfrm>
            <a:off x="563030" y="954757"/>
            <a:ext cx="4918423" cy="36888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65E5-C334-4E18-A203-3A27E145DE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69304" y="1015245"/>
            <a:ext cx="2838450" cy="3782998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 importance of  IPR was first recognized in–</a:t>
            </a:r>
          </a:p>
          <a:p>
            <a:pPr marL="0" indent="0">
              <a:lnSpc>
                <a:spcPct val="110000"/>
              </a:lnSpc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PARIS CONVENTION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the protection of industrial property (1883) and </a:t>
            </a:r>
          </a:p>
          <a:p>
            <a:pPr marL="0" indent="0">
              <a:lnSpc>
                <a:spcPct val="110000"/>
              </a:lnSpc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BERNE CONVENTION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the protection of literary and artistic works (1886).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Both treaties are administered by the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WIPO</a:t>
            </a:r>
            <a:endParaRPr lang="en-IN" b="1" cap="non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B2B0E-0EC8-4230-8D59-89944AA0A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IPR</a:t>
            </a:r>
            <a:r>
              <a:rPr lang="en-US" dirty="0"/>
              <a:t> </a:t>
            </a:r>
            <a:r>
              <a:rPr lang="en-US" sz="1400" dirty="0"/>
              <a:t>&amp;</a:t>
            </a:r>
            <a:r>
              <a:rPr lang="en-US" dirty="0"/>
              <a:t> </a:t>
            </a:r>
            <a:r>
              <a:rPr lang="en-US" sz="14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C8E34-F6DE-4D42-A88B-DA5536C1B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40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B7F35-ACF0-4411-8D8B-4E32104B1B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587E8A9-BB63-4435-89FF-B15B36CD1450}" type="datetime1">
              <a:rPr lang="en-US" sz="140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784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B95EB-0EE4-40C1-ACDB-6FFC8A36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265" y="109586"/>
            <a:ext cx="3394746" cy="1266265"/>
          </a:xfrm>
        </p:spPr>
        <p:txBody>
          <a:bodyPr>
            <a:normAutofit/>
          </a:bodyPr>
          <a:lstStyle/>
          <a:p>
            <a:r>
              <a:rPr lang="en-IN" sz="3800" dirty="0"/>
              <a:t>Need of </a:t>
            </a:r>
            <a:r>
              <a:rPr lang="en-IN" sz="3800" dirty="0" err="1"/>
              <a:t>ipr</a:t>
            </a:r>
            <a:endParaRPr lang="en-IN" sz="3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76CF47-78D1-45D4-B8A5-05DD68D9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4192068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849766-097B-40F1-9945-12AEE7141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1" y="948881"/>
            <a:ext cx="3824898" cy="370058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6F2E4-5BBD-44B3-902D-BED89356A2E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15340" y="1316900"/>
            <a:ext cx="3985599" cy="3826437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PROVIDES SAFETY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against any misappropriation without consent of the owner.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ENCOURAGE &amp; INDUCE CREATORS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to share or disclose their knowledge.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Gives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BENEFIT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to the owner from property they have invented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Fair trading also contributes to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SOCIO-ECONOMIC GROWTH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BA952-E7C2-4D96-95E7-2C09980D6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5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1C33A-5F82-4AC3-87D8-42FE5D6BE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05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en-US" sz="10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58567-69E1-4EDF-9A3E-6B905B0B91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93AE18-2ACC-4A67-AE52-460A34CA4F01}" type="datetime1">
              <a:rPr lang="en-US" sz="105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618350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8FE4-0E63-46A5-A9E5-D746FA0D8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63631"/>
            <a:ext cx="7797662" cy="1151965"/>
          </a:xfrm>
        </p:spPr>
        <p:txBody>
          <a:bodyPr/>
          <a:lstStyle/>
          <a:p>
            <a:r>
              <a:rPr lang="en-IN" dirty="0"/>
              <a:t>Law relating </a:t>
            </a:r>
            <a:r>
              <a:rPr lang="en-IN" dirty="0" err="1"/>
              <a:t>ipr</a:t>
            </a:r>
            <a:endParaRPr lang="en-IN" dirty="0"/>
          </a:p>
        </p:txBody>
      </p:sp>
      <p:pic>
        <p:nvPicPr>
          <p:cNvPr id="8" name="Picture 7" descr="A close up of a device&#10;&#10;Description generated with high confidence">
            <a:extLst>
              <a:ext uri="{FF2B5EF4-FFF2-40B4-BE49-F238E27FC236}">
                <a16:creationId xmlns:a16="http://schemas.microsoft.com/office/drawing/2014/main" id="{3346BA0C-E674-456B-BE0A-A2EA88DEE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24" y="2003218"/>
            <a:ext cx="2352000" cy="1764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5731A-942D-473E-8FB1-D6EA2F5D0C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3667" y="1008668"/>
            <a:ext cx="8653807" cy="4656841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</a:t>
            </a:r>
            <a:r>
              <a:rPr lang="en-US" b="1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 Patents Act, 1970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(Amended By The Patents Act, 2005) 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  2. The 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Patents Rules, 2003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, (Amended By The Patents Rules 2006)</a:t>
            </a:r>
          </a:p>
          <a:p>
            <a:r>
              <a:rPr lang="en-US" b="1" cap="none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Trademark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1.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The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 Trade Marks Act, 1999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            2. The 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Trade Marks Rules, 2002</a:t>
            </a:r>
          </a:p>
          <a:p>
            <a:r>
              <a:rPr lang="en-US" b="1" cap="none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 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1.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Designs Act, 2000 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            2. The 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Designs Rules, 2001</a:t>
            </a:r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cap="none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1. 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Geographical Indications Of Goods (Registration And Protection) Act, 1999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           2. The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 Geographical Indications Of Goods (Registration And Protection) Rules, 2002</a:t>
            </a:r>
          </a:p>
          <a:p>
            <a:r>
              <a:rPr lang="en-US" b="1" cap="none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1. 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The Copyright Act Of 1957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        </a:t>
            </a:r>
            <a:r>
              <a:rPr lang="en-US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2. The Copyright Rules, 1958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(Amended In 1983, 1984, 1992, 1994 and 1999)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33FCA-0AE0-46A3-B7CA-D4BB9EDC5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8AF4-7377-4CD7-96CA-1BA2EC0981F1}" type="datetime1">
              <a:rPr lang="en-US" sz="1400" smtClean="0"/>
              <a:t>2/2/2019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08E33-10E8-48A1-AF16-C5CC71F3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/>
              <a:t>IPR</a:t>
            </a:r>
            <a:r>
              <a:rPr lang="en-US" dirty="0"/>
              <a:t> </a:t>
            </a:r>
            <a:r>
              <a:rPr lang="en-US" sz="1400" dirty="0"/>
              <a:t>&amp;</a:t>
            </a:r>
            <a:r>
              <a:rPr lang="en-US" dirty="0"/>
              <a:t> </a:t>
            </a:r>
            <a:r>
              <a:rPr lang="en-US" sz="14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B5C8C-86AC-4530-9DFB-830640A8C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400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847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4EE3-E83D-4B81-AA29-0DF2A78B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265" y="137859"/>
            <a:ext cx="3394746" cy="1266265"/>
          </a:xfrm>
        </p:spPr>
        <p:txBody>
          <a:bodyPr>
            <a:normAutofit/>
          </a:bodyPr>
          <a:lstStyle/>
          <a:p>
            <a:r>
              <a:rPr lang="en-IN" sz="3800" dirty="0"/>
              <a:t>Duration of </a:t>
            </a:r>
            <a:r>
              <a:rPr lang="en-IN" sz="3800" dirty="0" err="1"/>
              <a:t>ipr</a:t>
            </a:r>
            <a:endParaRPr lang="en-IN" sz="3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76CF47-78D1-45D4-B8A5-05DD68D9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4192068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BA319D6A-A054-44CC-89F1-E37011117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1" y="886726"/>
            <a:ext cx="3824898" cy="38248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6484C-AB8F-4DB3-8749-CE8000BF8A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15340" y="1187777"/>
            <a:ext cx="3865629" cy="3955561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PATENT - 20 YEARS*</a:t>
            </a:r>
          </a:p>
          <a:p>
            <a:pPr>
              <a:lnSpc>
                <a:spcPct val="110000"/>
              </a:lnSpc>
            </a:pP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TRADEMARK - 10 YEARS*</a:t>
            </a:r>
          </a:p>
          <a:p>
            <a:pPr>
              <a:lnSpc>
                <a:spcPct val="110000"/>
              </a:lnSpc>
            </a:pP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ID -  15 YEARS*</a:t>
            </a:r>
          </a:p>
          <a:p>
            <a:pPr>
              <a:lnSpc>
                <a:spcPct val="110000"/>
              </a:lnSpc>
            </a:pP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GI -  10 YEARS*</a:t>
            </a:r>
          </a:p>
          <a:p>
            <a:pPr>
              <a:lnSpc>
                <a:spcPct val="110000"/>
              </a:lnSpc>
            </a:pP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COPYRIGHTS - 60 YEARS* </a:t>
            </a:r>
          </a:p>
          <a:p>
            <a:pPr>
              <a:lnSpc>
                <a:spcPct val="110000"/>
              </a:lnSpc>
            </a:pPr>
            <a:endParaRPr lang="en-US" sz="1800" b="1" cap="non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*from date of filing of application</a:t>
            </a:r>
            <a:endParaRPr lang="en-US" sz="1800" b="1" cap="non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92F9-664A-431A-A77E-2E54FB73B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IPR</a:t>
            </a:r>
            <a:r>
              <a:rPr lang="en-US" dirty="0"/>
              <a:t> </a:t>
            </a:r>
            <a:r>
              <a:rPr lang="en-US" sz="1400" dirty="0"/>
              <a:t>&amp;</a:t>
            </a:r>
            <a:r>
              <a:rPr lang="en-US" dirty="0"/>
              <a:t> </a:t>
            </a:r>
            <a:r>
              <a:rPr lang="en-US" sz="14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518C7-05DD-434F-9AC4-964D73B7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400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FABEC-0286-4460-9FE9-75D6B157AF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BC479A6-4C4E-4E37-B611-EBCFB24010D9}" type="datetime1">
              <a:rPr lang="en-US" sz="140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211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BFCAC-6FCF-4CD4-A473-DB2533112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566" y="685800"/>
            <a:ext cx="4053445" cy="1151965"/>
          </a:xfrm>
        </p:spPr>
        <p:txBody>
          <a:bodyPr>
            <a:normAutofit/>
          </a:bodyPr>
          <a:lstStyle/>
          <a:p>
            <a:r>
              <a:rPr lang="en-IN" sz="3700"/>
              <a:t>Industrial property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582592-4A01-43BC-A8AF-8ED1AB34A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3531990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D8A7BF-37BB-4505-AFDD-67C6A550B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1" y="953668"/>
            <a:ext cx="3163727" cy="36910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0271E-13BC-46C5-9F85-495C5DF02C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15820" y="2071048"/>
            <a:ext cx="4565150" cy="307229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PATENT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TRADEMARKS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INDUSTRIAL DESIGNS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GEOGRAPHICAL INDICATIONS</a:t>
            </a:r>
            <a:endParaRPr lang="en-IN" sz="2400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CBBAD-3BD0-4F02-AC1D-62F24EBD5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IPR</a:t>
            </a:r>
            <a:r>
              <a:rPr lang="en-US" dirty="0"/>
              <a:t> </a:t>
            </a:r>
            <a:r>
              <a:rPr lang="en-US" sz="1400" dirty="0"/>
              <a:t>&amp;</a:t>
            </a:r>
            <a:r>
              <a:rPr lang="en-US" dirty="0"/>
              <a:t> </a:t>
            </a:r>
            <a:r>
              <a:rPr lang="en-US" sz="14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F8A0B-795B-411E-8F4A-7087F3387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400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3A4B3-E9B6-488D-A408-2583FD9E30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E3F2BDE-1319-46CF-940C-6C0E21FCF217}" type="datetime1">
              <a:rPr lang="en-US" sz="140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271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8D923-4761-4D82-9306-553AE3F8D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566" y="685800"/>
            <a:ext cx="4053445" cy="1151965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1. patent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582592-4A01-43BC-A8AF-8ED1AB34A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3531990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E2217B14-C28F-4202-89C2-4D13C6254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1" y="1774918"/>
            <a:ext cx="3163727" cy="204851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2B6BB-0B21-48E0-8F83-C4437AADCE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5022" y="1621410"/>
            <a:ext cx="4587066" cy="352192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An invention for which the inventor claims the exclusive right. </a:t>
            </a:r>
          </a:p>
          <a:p>
            <a:pPr>
              <a:lnSpc>
                <a:spcPct val="110000"/>
              </a:lnSpc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Invention patentable if.....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New (novel)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Useful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Not obvious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Pertains to patentable subject matter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A7C95-34FE-4402-887A-4CCBEF1D7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IPR</a:t>
            </a:r>
            <a:r>
              <a:rPr lang="en-US" dirty="0"/>
              <a:t> </a:t>
            </a:r>
            <a:r>
              <a:rPr lang="en-US" sz="1400" dirty="0"/>
              <a:t>&amp;</a:t>
            </a:r>
            <a:r>
              <a:rPr lang="en-US" dirty="0"/>
              <a:t> </a:t>
            </a:r>
            <a:r>
              <a:rPr lang="en-US" sz="14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F4080-29A8-4EF3-A3EF-FDED8D64D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400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0C9E2-893E-4172-B8F4-CD045BD84F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FCEDDCB-514B-48E9-891B-EA87554501A6}" type="datetime1">
              <a:rPr lang="en-US" sz="140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565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F1E6B-9F50-41DF-B2F4-64A9E8431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176749"/>
            <a:ext cx="7797662" cy="1151965"/>
          </a:xfrm>
        </p:spPr>
        <p:txBody>
          <a:bodyPr/>
          <a:lstStyle/>
          <a:p>
            <a:pPr algn="r"/>
            <a:r>
              <a:rPr lang="en-US" sz="2800" dirty="0" err="1"/>
              <a:t>Contd</a:t>
            </a:r>
            <a:r>
              <a:rPr lang="en-US" sz="2800" dirty="0"/>
              <a:t>….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78366-A90C-488A-B779-9D7F6427A3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72620"/>
            <a:ext cx="7796030" cy="4101966"/>
          </a:xfrm>
        </p:spPr>
        <p:txBody>
          <a:bodyPr/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Patent protection means an invention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cannot be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commercially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Made, Used, Distributed or Sold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without the patent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OWNER’S CONSENT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Court can also declare a patent invalid upon a successful challenge by a third party.</a:t>
            </a:r>
          </a:p>
          <a:p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These incentives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ENCOURAGE INNOVATION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, which in turn enhances the quality of human life.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4A7D3-16DD-4A59-9DC1-34B89C43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780CF-A5DC-449D-B4C5-31BE14409CF3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ECDB5-1F19-4BFD-A8D7-236821B91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86342-EFC8-49FE-8709-D65DC20BC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15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99488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8BFB-4D9A-4C02-8952-9B1A2435B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566" y="-40070"/>
            <a:ext cx="4053445" cy="1151965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invention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582592-4A01-43BC-A8AF-8ED1AB34A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3531990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F6E51-751E-4316-A90D-979F58BF0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1" y="1217311"/>
            <a:ext cx="3163727" cy="31637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0E400-BA34-47A3-9DC3-85838EB140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14609" y="1131217"/>
            <a:ext cx="4854211" cy="441174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 new </a:t>
            </a:r>
            <a:r>
              <a:rPr lang="en-US" sz="18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 or Process </a:t>
            </a: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involving an inventive step and capable of </a:t>
            </a:r>
            <a:r>
              <a:rPr lang="en-US" sz="18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“INDUSTRIAL APPLICATION”</a:t>
            </a: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Invention must be-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Related to a </a:t>
            </a:r>
            <a:r>
              <a:rPr lang="en-US" sz="1800" b="1" cap="none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process/product</a:t>
            </a: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or both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Involves an </a:t>
            </a:r>
            <a:r>
              <a:rPr lang="en-US" sz="1800" b="1" cap="none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inventive step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Capable of </a:t>
            </a:r>
            <a:r>
              <a:rPr lang="en-US" sz="1800" b="1" cap="none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industrial application</a:t>
            </a: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Must be of practical use</a:t>
            </a:r>
            <a:endParaRPr lang="en-US" sz="1800" b="1" cap="none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Invention must not be-</a:t>
            </a: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Published in </a:t>
            </a:r>
            <a:r>
              <a:rPr lang="en-US" sz="1800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india</a:t>
            </a: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or elsewhere</a:t>
            </a: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 prior public knowledge or prior public use with in </a:t>
            </a:r>
            <a:r>
              <a:rPr lang="en-US" sz="1800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india</a:t>
            </a:r>
            <a:endParaRPr lang="en-US" sz="1800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Ø"/>
              <a:defRPr/>
            </a:pP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Claimed  before in any specification in </a:t>
            </a:r>
            <a:r>
              <a:rPr lang="en-US" sz="1800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india</a:t>
            </a:r>
            <a:endParaRPr lang="en-US" sz="1800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2169F-4C3B-48AF-8F3A-1EA061CB8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1" y="5757334"/>
            <a:ext cx="4124789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DE570-C738-4722-922E-4C58E007A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1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en-US" sz="1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DD594-0BAA-469F-ACB3-BCB6D6FEC2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00A467F-081A-4CB9-973A-F9474B4D9105}" type="datetime1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615958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98C38-9961-408E-B96E-4092F4E4B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14458"/>
            <a:ext cx="7797662" cy="1151965"/>
          </a:xfrm>
        </p:spPr>
        <p:txBody>
          <a:bodyPr/>
          <a:lstStyle/>
          <a:p>
            <a:r>
              <a:rPr lang="en-IN" dirty="0"/>
              <a:t>Patent is for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E7B7B-9F90-40F7-A4CF-2EF5FFC9E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ECFC-445E-471F-9D33-836B526EB6D6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91866-5D94-407E-BB8C-1E5AFA1EB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B4064-3661-455A-96A7-86E07CB4C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17</a:t>
            </a:fld>
            <a:endParaRPr lang="en-US" sz="1050" dirty="0"/>
          </a:p>
        </p:txBody>
      </p:sp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835F79C-CD12-49AD-8F2A-12DD1C1FB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908" y="48906"/>
            <a:ext cx="2857500" cy="28575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E38E9-05FA-4A8A-BE0D-2304FB64E0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7390" y="1178352"/>
            <a:ext cx="8502977" cy="4355182"/>
          </a:xfrm>
        </p:spPr>
        <p:txBody>
          <a:bodyPr>
            <a:normAutofit/>
          </a:bodyPr>
          <a:lstStyle/>
          <a:p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INVENTIONS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and not for </a:t>
            </a:r>
            <a:r>
              <a:rPr lang="en-US" sz="2400" b="1" strike="sngStrike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DISCOVERIES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Can be for  Process, Product Or Process Cum Product.</a:t>
            </a:r>
          </a:p>
          <a:p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UNIQUE COMBINATIONS 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involving specific 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ingredients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, specific 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proportions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 or specific processing 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UNIQUE FORMULATIONS 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Formulations showing better 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activity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, better 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self-life</a:t>
            </a:r>
            <a:r>
              <a:rPr lang="en-US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and better </a:t>
            </a: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absorption.</a:t>
            </a:r>
          </a:p>
        </p:txBody>
      </p:sp>
    </p:spTree>
    <p:extLst>
      <p:ext uri="{BB962C8B-B14F-4D97-AF65-F5344CB8AC3E}">
        <p14:creationId xmlns:p14="http://schemas.microsoft.com/office/powerpoint/2010/main" val="605036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4DDDAAA9-41DA-4A3D-B601-599C6B758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807" y="31691"/>
            <a:ext cx="1905526" cy="20241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133A36-8D9A-4C04-90A5-6A3C3BF8C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47" y="-96625"/>
            <a:ext cx="7797662" cy="1151965"/>
          </a:xfrm>
        </p:spPr>
        <p:txBody>
          <a:bodyPr/>
          <a:lstStyle/>
          <a:p>
            <a:r>
              <a:rPr lang="en-IN" dirty="0"/>
              <a:t>Patent is not for….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CAD8B-074A-4B24-885A-A8D19BD538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4409" y="969881"/>
            <a:ext cx="8620225" cy="45259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cap="none" dirty="0">
                <a:solidFill>
                  <a:srgbClr val="4D13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According to 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 3(d) of the patents act 1970)-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An invention which claims anything obviously contrary to well established natural laws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An invention which causes serious hazard to human/animal/plant life/ environment. ( e.g. Process of making brown sugar )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Mere discovery of any living thing /non-living substances occurring in nature.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Mere discovery of a new form of a known substance which does not result in the  enhancement of the known efficacy of that substance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 substance obtained by a mere admixture resulting only in the aggregation of the properties of the components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EFD56-24EA-4B29-99D4-B2659AF07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7733-F98C-4944-AFC2-C5FA40CF2A8D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29780-A0AB-46C6-86F4-B8CA35CF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71F82-EFF4-4790-8B07-29909BC5A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18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102265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332AA1-ACE8-49E0-9E00-7D5B2124E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748" y="64867"/>
            <a:ext cx="4399961" cy="222472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34FA8-4CC8-4E81-BD3C-B5BDD48F9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414" y="1761740"/>
            <a:ext cx="8757501" cy="3979184"/>
          </a:xfrm>
        </p:spPr>
        <p:txBody>
          <a:bodyPr>
            <a:normAutofit/>
          </a:bodyPr>
          <a:lstStyle/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Mere arrangement or re-arrangement or duplication of known devices each functioning independently of one another in a known way.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 A method of agriculture or horticulture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Any process for the medicinal, surgical or other treatment of human beings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Mere scheme /rule/method of performing mental act/method of playing game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Aggregation or duplication of known properties of traditionally known components.</a:t>
            </a:r>
            <a:endParaRPr lang="en-IN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5A0AB-692A-4726-B0A1-57C1FCBE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3F9-DA12-4101-BBBE-973AD89AF638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3B93D3-3919-459F-A22A-1753AD2D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898840-BD16-4F21-8A58-C4322A62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19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391941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2F565-51AB-4C76-A16C-CB0D234D6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Rights to patent owner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D0270-1EEA-4F55-951E-48C6BE7C683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Right to decide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 may – or may not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– use the patented invention for the period during which it is protected.</a:t>
            </a:r>
          </a:p>
          <a:p>
            <a:endParaRPr lang="en-US" sz="825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Right to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 permission /license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to other parties to use their inventions on mutually agreed terms.</a:t>
            </a:r>
          </a:p>
          <a:p>
            <a:endParaRPr lang="en-US" sz="900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Right to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sell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their invention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rights to someone else, who then becomes the new owner of the patent.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D9AF7-C9CE-470E-BD77-D63AD764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FA490-C404-4DF8-9136-FF818D42ED47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01F04-BEAC-4970-B7C4-83DCA72EC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765DE-95E0-4240-BF23-E40810EEA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20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299400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59880-BB84-4E8E-A77C-44C56855E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offpatent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FBC6B-7847-41CA-89A2-D00D3E420C8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Once a patent expires, protection ends and the invention enters the public domain. This is also known as becoming </a:t>
            </a:r>
            <a:r>
              <a:rPr lang="en-US" b="1" cap="none" dirty="0">
                <a:solidFill>
                  <a:srgbClr val="F606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 patent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 is freely available after expiry of patent and cheaper and better products become available. </a:t>
            </a:r>
            <a:endParaRPr lang="en-IN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7CF44-DFBC-48F9-B9D6-A48EBF031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8889C-011E-4E03-887C-3588F5AEF151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C0D6A-C65D-4C96-88DC-4A97E57FA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3DED2-582C-4EA1-9909-5CCC76423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21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867303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24955-31AE-4C71-A502-C8F9AC49B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Patent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A34CE-B98D-40B1-B5BA-818FA192B2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3378" y="2063396"/>
            <a:ext cx="8380428" cy="3311189"/>
          </a:xfrm>
        </p:spPr>
        <p:txBody>
          <a:bodyPr/>
          <a:lstStyle/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Filing a patent application, containing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of invention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indication of its technical field.</a:t>
            </a:r>
          </a:p>
          <a:p>
            <a:pPr marL="0" indent="0"/>
            <a:endParaRPr lang="en-US" sz="788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Background and description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of invention must be given in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easy language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enough detail 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so that an individual with an average understanding of the field could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OR REPRODUCE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 invention.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3BE31-F0C5-4CDB-9467-56338CEA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F71B-AD5C-4177-9B75-6A2D5980EB24}" type="datetime1">
              <a:rPr lang="en-US" sz="900" smtClean="0"/>
              <a:t>2/2/2019</a:t>
            </a:fld>
            <a:endParaRPr lang="en-US" sz="9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2E778-E337-4302-B0DC-EC5DA6DF6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IPR &amp; PATENTS</a:t>
            </a:r>
            <a:endParaRPr lang="en-US" sz="9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B46AE-B931-4944-92C0-87769329F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900" smtClean="0"/>
              <a:t>22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452544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ED902372-B6E2-44A1-B872-C17401DF0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51" b="19196"/>
          <a:stretch/>
        </p:blipFill>
        <p:spPr>
          <a:xfrm>
            <a:off x="6468553" y="2827301"/>
            <a:ext cx="1905000" cy="12278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107BCA-8C08-44DC-ABC6-76F5A06F07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14" t="19894" r="2774" b="17320"/>
          <a:stretch/>
        </p:blipFill>
        <p:spPr>
          <a:xfrm>
            <a:off x="4374037" y="2828925"/>
            <a:ext cx="1905000" cy="14508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C3FA33-D7AB-4B2E-9C64-955522E2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Patent granting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59E33-6C54-4BA7-A3FD-905AB563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9E20D-8C9D-41D0-AADA-69C367338E56}" type="datetime1">
              <a:rPr lang="en-US" sz="1000" smtClean="0"/>
              <a:t>2/2/2019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3DCF5-66A6-431B-846D-EA16439B9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/>
              <a:t>IPR &amp; PATENTS</a:t>
            </a:r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BD64A-8542-44C9-9E80-4DEEE5585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00" smtClean="0"/>
              <a:t>23</a:t>
            </a:fld>
            <a:endParaRPr lang="en-US" sz="1000" dirty="0"/>
          </a:p>
        </p:txBody>
      </p:sp>
      <p:pic>
        <p:nvPicPr>
          <p:cNvPr id="8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22E55BD4-8738-4587-A05E-C24F60293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660" y="325188"/>
            <a:ext cx="2179415" cy="217941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28D62-760F-4102-8383-25273C43BD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524" y="2063396"/>
            <a:ext cx="8371002" cy="3311189"/>
          </a:xfrm>
        </p:spPr>
        <p:txBody>
          <a:bodyPr/>
          <a:lstStyle/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Patents are granted by –</a:t>
            </a:r>
          </a:p>
          <a:p>
            <a:pPr marL="0" indent="0">
              <a:buNone/>
            </a:pP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patent offices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or by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 offices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that carry out examination work for a group of countries.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Examples-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European Patent Office (EPO)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African Region Intellectual Property Organization.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WIPO</a:t>
            </a:r>
            <a:endParaRPr lang="en-IN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813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5D37A-A029-40BC-ADF8-DE2E5A0E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Branches of patent offices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EDF0E-4943-42C5-98FC-70DC6A0C2D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Mumbai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: - States of Maharashtra, Gujarat, M.P., Goa Chhattisgarh, Union Territories of Daman and Diu &amp; Dadra and Nagar Haveli</a:t>
            </a:r>
            <a:endParaRPr lang="en-IN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Chennai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: -  States of Andhra Pradesh, Karnataka, Kerala, Tamil Nadu and the Union Territories of Pondicherry and Lakshadweep. </a:t>
            </a:r>
            <a:endParaRPr lang="en-IN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New Delhi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: -</a:t>
            </a: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 States of Haryana, Himachal Pradesh, Jammu and Kashmir, Punjab, Rajasthan, Uttar Pradesh, </a:t>
            </a:r>
            <a:r>
              <a:rPr lang="en-IN" b="1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Uttarakhand, </a:t>
            </a: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Delhi and the Union Territory of Chandigarh. </a:t>
            </a:r>
          </a:p>
          <a:p>
            <a:r>
              <a:rPr lang="en-US" b="1" dirty="0"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Kolkata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: - Rest of India</a:t>
            </a:r>
            <a:endParaRPr lang="en-IN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7E9D6-0DAC-4A5B-B303-D7CAA96A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24392" y="5757334"/>
            <a:ext cx="2838450" cy="498470"/>
          </a:xfrm>
        </p:spPr>
        <p:txBody>
          <a:bodyPr/>
          <a:lstStyle/>
          <a:p>
            <a:fld id="{7FE3A088-2A88-4281-A0D9-4CC495AEF7DF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4EE2E-40F1-49DC-A626-8B6DA50D1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5181" y="5757334"/>
            <a:ext cx="4124789" cy="498470"/>
          </a:xfrm>
        </p:spPr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AF3AB-FEF0-4EFD-8E89-A6ECCBD68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66171" y="5757334"/>
            <a:ext cx="680390" cy="498470"/>
          </a:xfrm>
        </p:spPr>
        <p:txBody>
          <a:bodyPr/>
          <a:lstStyle/>
          <a:p>
            <a:fld id="{6D22F896-40B5-4ADD-8801-0D06FADFA095}" type="slidenum">
              <a:rPr lang="en-US" sz="1050" smtClean="0"/>
              <a:t>24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582131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2162F-B0A9-4421-AB4F-431CA7CB0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265" y="571500"/>
            <a:ext cx="3663704" cy="1266265"/>
          </a:xfrm>
        </p:spPr>
        <p:txBody>
          <a:bodyPr>
            <a:normAutofit/>
          </a:bodyPr>
          <a:lstStyle/>
          <a:p>
            <a:r>
              <a:rPr lang="en-US" sz="3800" dirty="0"/>
              <a:t>Term &amp; duration</a:t>
            </a:r>
            <a:endParaRPr lang="en-IN" sz="3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76CF47-78D1-45D4-B8A5-05DD68D9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4192068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E1883FFE-5720-467F-9AA4-CF58BB5A3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1" y="886726"/>
            <a:ext cx="3824898" cy="38248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DB4DA-EF10-4D4C-83AB-12D03DBF55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15340" y="1837765"/>
            <a:ext cx="3938465" cy="3305573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Term of the patent is 20 years from the date of filling for all types of inventions.</a:t>
            </a:r>
          </a:p>
          <a:p>
            <a:pPr>
              <a:buFont typeface="Wingdings" panose="05000000000000000000" pitchFamily="2" charset="2"/>
              <a:buChar char="q"/>
            </a:pPr>
            <a:endParaRPr lang="en-IN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The date of patent is the date of filing the application for patent.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2E1D1-6740-4501-AFA7-A71FA07DE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3F3C2-46EE-43A2-A6DD-B0DB3946A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25</a:t>
            </a:fld>
            <a:endParaRPr lang="en-US" sz="10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80371-B41B-4C7D-8966-7FE4BE433D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AF8D738-CDAB-493E-A3C8-C1978C9E7A46}" type="datetime1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892126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208D8-8A7B-4887-B695-C5D45676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22" y="223881"/>
            <a:ext cx="4577638" cy="1151965"/>
          </a:xfrm>
        </p:spPr>
        <p:txBody>
          <a:bodyPr>
            <a:normAutofit/>
          </a:bodyPr>
          <a:lstStyle/>
          <a:p>
            <a:r>
              <a:rPr lang="en-US" sz="3700" dirty="0"/>
              <a:t>Fees for filing patent</a:t>
            </a:r>
            <a:endParaRPr lang="en-IN" sz="37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582592-4A01-43BC-A8AF-8ED1AB34A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3531990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AF5D87-3B90-46FE-8CFE-1D8D2E77D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1" y="1217311"/>
            <a:ext cx="3163727" cy="31637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B3766-0A59-475E-80CA-D6B962EFB0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5021" y="1018095"/>
            <a:ext cx="4577637" cy="460028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 government fee for filing a patent application in India is </a:t>
            </a:r>
            <a:r>
              <a:rPr lang="en-IN" sz="17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₹. 750/- for individuals </a:t>
            </a: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IN" sz="17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₹.3,000/- for legal entities</a:t>
            </a: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No fee for 1st and 2nd year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Renewal fee, on yearly basis, is required to be paid for 3rd to 20th for keeping the patent in force.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Patent lapses if renewal fee is not paid within the prescribed period.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15783-82AC-43F1-92D6-26A702B6B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 dirty="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54F42-7C04-4159-93E6-970255F95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26</a:t>
            </a:fld>
            <a:endParaRPr lang="en-US" sz="10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12052-CB56-41AC-9057-3CC260BEC9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D3020B-236B-4C0D-AC58-D8AFDE45B004}" type="datetime1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67601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E0F3F-A498-4067-BE1C-C916359A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Patent holders in </a:t>
            </a:r>
            <a:r>
              <a:rPr lang="en-US" dirty="0" err="1"/>
              <a:t>india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DA89-8B99-4BCE-94FE-05A2FAF6EA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2548" y="2063396"/>
            <a:ext cx="8474697" cy="331118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The list of top 10 patents holders in India comprises only pharmaceutical and bio-tech companies.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In India, 184 patents are held by the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C.S.I.R.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, followed by “Ranbaxy’’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While the top 10 patents holders across the world are IT companies.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EE1BC-1816-475E-A3E6-50AECA9EB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514-A473-41A6-A20E-954E851AA72C}" type="datetime1">
              <a:rPr lang="en-US" sz="1000" smtClean="0"/>
              <a:t>2/2/2019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FD1A7-A6FE-4E19-86B3-0FDC9BC90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/>
              <a:t>IPR &amp; PATENTS</a:t>
            </a:r>
            <a:endParaRPr lang="en-US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D62777-26E0-4BBF-92ED-E41C1854C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69" r="12403"/>
          <a:stretch/>
        </p:blipFill>
        <p:spPr>
          <a:xfrm>
            <a:off x="6315957" y="352198"/>
            <a:ext cx="2371494" cy="226243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6C2F2-CC72-46DE-9980-3FB14D95F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00" smtClean="0"/>
              <a:t>27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52694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1BE8-1B5C-4DB3-9998-7301725ED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63632"/>
            <a:ext cx="7797662" cy="1151965"/>
          </a:xfrm>
        </p:spPr>
        <p:txBody>
          <a:bodyPr/>
          <a:lstStyle/>
          <a:p>
            <a:r>
              <a:rPr lang="en-IN" dirty="0"/>
              <a:t>Infringement &amp; remedies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7A9B6-D200-40B5-9117-30C366C807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074656"/>
            <a:ext cx="7796030" cy="4299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Infringement means unauthorized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Making, Importing, Using, Offering For Sale Or Selling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any patented invention.</a:t>
            </a:r>
          </a:p>
          <a:p>
            <a:pPr marL="0" indent="0">
              <a:buNone/>
            </a:pPr>
            <a:r>
              <a:rPr lang="en-US" sz="1800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Remedies </a:t>
            </a: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</a:p>
          <a:p>
            <a:pPr marL="0" indent="0">
              <a:buNone/>
            </a:pP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Interlocutory injunction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(court order by which an individual is required to perform/restrained from performing a particular act)</a:t>
            </a:r>
            <a:endParaRPr lang="en-US" b="1" cap="non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Relief of damages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(compensation to the patentee and not punishment to the infringer)</a:t>
            </a:r>
            <a:endParaRPr lang="en-US" b="1" cap="non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Account of profits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(focuses on the profits made by the 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Defendant, without reference to the damage suffered by the claimant)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FC17B-9A2B-4782-AECE-27E10FF3A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45588-EEFC-449B-9AF4-88A4277A3E5A}" type="datetime1">
              <a:rPr lang="en-US" sz="1050" smtClean="0"/>
              <a:t>2/2/2019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02B5E-5451-4D89-866A-2EA2C06FD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dirty="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BEF8C-E1F5-4256-81C4-E833556E6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854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BB3A9-F666-41AE-A204-6FB0948BB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-11783"/>
            <a:ext cx="7797662" cy="1151965"/>
          </a:xfrm>
        </p:spPr>
        <p:txBody>
          <a:bodyPr/>
          <a:lstStyle/>
          <a:p>
            <a:r>
              <a:rPr lang="en-IN" dirty="0"/>
              <a:t>Penalties of infringements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769D-FC75-4DA2-A31B-444B1D0A39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8536" y="904974"/>
            <a:ext cx="8682087" cy="44696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Falsification of entries-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imprisonment = 2 years or fine or both.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Unauthorized claim-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fine </a:t>
            </a:r>
            <a:r>
              <a:rPr lang="en-US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upto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₹ 1,00,000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Wrong information about business  place-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imprisonment = 6 months or fine, or both.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Practice by non-registered patent agents-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fine of ₹ 1,00,000/- in the first offence and rs.5,00,000/- for subsequent offence. </a:t>
            </a:r>
            <a:endParaRPr lang="en-IN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AED9A-4AB0-4E0D-B058-ADEA4C49C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E15B-3307-4E62-A369-A6E6A72023F0}" type="datetime1">
              <a:rPr lang="en-US" sz="1000" smtClean="0"/>
              <a:t>2/2/2019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08436-5B37-4653-8780-2F5AF9A2B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/>
              <a:t>IPR</a:t>
            </a:r>
            <a:r>
              <a:rPr lang="en-US" dirty="0"/>
              <a:t> </a:t>
            </a:r>
            <a:r>
              <a:rPr lang="en-US" sz="1000" dirty="0"/>
              <a:t>&amp;</a:t>
            </a:r>
            <a:r>
              <a:rPr lang="en-US" dirty="0"/>
              <a:t> </a:t>
            </a:r>
            <a:r>
              <a:rPr lang="en-US" sz="10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935BB-DB3A-4B9B-9619-8F6136BDC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00" smtClean="0"/>
              <a:t>29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33208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E94FF-66B7-48DC-A733-A15D96C20B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2828041"/>
            <a:ext cx="7796030" cy="2546544"/>
          </a:xfrm>
        </p:spPr>
        <p:txBody>
          <a:bodyPr/>
          <a:lstStyle/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Apple sued phone maker HTC and has filed a complaint with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U.S. INTERNATIONAL TRADE COMMISSION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, alleging that the Taiwanese company is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Infringing 20 Apple Patents Related To The </a:t>
            </a:r>
            <a:r>
              <a:rPr lang="en-IN" b="1" cap="none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Iphone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45056-5EA6-4476-B94C-7EFC91629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DA094-F575-4890-9C23-9C7D8EA8B02B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AF751-6BFF-49A6-9158-5B07D3A0E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7F4BC-2AC6-4D6F-8032-87C9A94DB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30</a:t>
            </a:fld>
            <a:endParaRPr lang="en-US" sz="105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1CACBD-1EA4-4C69-93B4-FDFF3C797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800" y="763571"/>
            <a:ext cx="2871717" cy="2403836"/>
          </a:xfrm>
          <a:prstGeom prst="rect">
            <a:avLst/>
          </a:prstGeom>
        </p:spPr>
      </p:pic>
      <p:pic>
        <p:nvPicPr>
          <p:cNvPr id="8" name="Picture 7" descr="A drawing of a person&#10;&#10;Description generated with high confidence">
            <a:extLst>
              <a:ext uri="{FF2B5EF4-FFF2-40B4-BE49-F238E27FC236}">
                <a16:creationId xmlns:a16="http://schemas.microsoft.com/office/drawing/2014/main" id="{4DE530C1-6BDD-48DD-96C2-A54BB82DB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183" y="986630"/>
            <a:ext cx="3245759" cy="2055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4A2CC9-4D3B-4357-A903-F3D6E772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4949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0DFA4-9FC9-4F5B-A101-9B257C08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looks like…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557C5F-22AB-42B4-A9C0-3F377B17BE7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4295" t="21372" r="3260"/>
          <a:stretch/>
        </p:blipFill>
        <p:spPr>
          <a:xfrm>
            <a:off x="546754" y="1687398"/>
            <a:ext cx="7258639" cy="3829226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929B73-3D05-47FD-A771-49DD312E5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2BA9-ED94-4E6D-B9BC-3A494B1444BC}" type="datetime1">
              <a:rPr lang="en-US" sz="1100" smtClean="0"/>
              <a:t>2/2/2019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7FBA5-9145-46F2-8D23-7071BEA51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 dirty="0"/>
              <a:t>IPR</a:t>
            </a:r>
            <a:r>
              <a:rPr lang="en-US" dirty="0"/>
              <a:t> </a:t>
            </a:r>
            <a:r>
              <a:rPr lang="en-US" sz="1100" dirty="0"/>
              <a:t>&amp;</a:t>
            </a:r>
            <a:r>
              <a:rPr lang="en-US" dirty="0"/>
              <a:t> </a:t>
            </a:r>
            <a:r>
              <a:rPr lang="en-US" sz="1100" dirty="0"/>
              <a:t>PATENTS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5F4D5-0822-473D-B822-D47C8F70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151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5C86E-CD79-4D43-80CC-055C46024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2. trademarks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17FF0-6935-4904-A11D-42FE560813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 is covered under the act called the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 MARKS ACT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, 1999.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 act came into effect on September 15, 2003.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 replaces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TRADE AND MERCHANDISE MARKS ACT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, 1958.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D7AEF-F5F9-4A25-B099-CF39EA8B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A21D-3963-4313-83E7-1730A7F27343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EFB62-A218-4D99-BB5F-3B756AE7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FB95A-135C-46BB-966F-DD0B38134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32</a:t>
            </a:fld>
            <a:endParaRPr lang="en-US" sz="10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BB9C37-521E-4B82-908B-D7AB93639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935" y="685800"/>
            <a:ext cx="2825714" cy="225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761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4426C-692E-4989-B1EE-FDEAB37B9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C00000"/>
                </a:solidFill>
                <a:cs typeface="MoolBoran" pitchFamily="34" charset="0"/>
              </a:rPr>
              <a:t>Trademark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72BF2-9851-46BA-925A-60D2EF2F18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5097" y="2306622"/>
            <a:ext cx="8494262" cy="3038376"/>
          </a:xfrm>
        </p:spPr>
        <p:txBody>
          <a:bodyPr>
            <a:normAutofit/>
          </a:bodyPr>
          <a:lstStyle/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Symbol, Logo, Word, Sound, </a:t>
            </a:r>
            <a:r>
              <a:rPr lang="en-IN" b="1" cap="none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Color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Design, Or Other Device 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that are used to identify a business or a product in commerce.</a:t>
            </a:r>
            <a:endParaRPr lang="en-US" b="1" u="sng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u="sng" cap="none" dirty="0">
                <a:solidFill>
                  <a:srgbClr val="7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Types</a:t>
            </a:r>
            <a:r>
              <a:rPr lang="en-US" b="1" cap="none" dirty="0">
                <a:solidFill>
                  <a:srgbClr val="7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</a:p>
          <a:p>
            <a:r>
              <a:rPr lang="en-US" sz="1800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Trademark</a:t>
            </a: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-    TM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Used To File Application For Products  </a:t>
            </a:r>
            <a:endParaRPr lang="en-US" sz="3500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b="1" u="sng" cap="none" dirty="0">
                <a:latin typeface="Calibri" panose="020F0502020204030204" pitchFamily="34" charset="0"/>
                <a:cs typeface="Calibri" panose="020F0502020204030204" pitchFamily="34" charset="0"/>
              </a:rPr>
              <a:t>Service Mark</a:t>
            </a: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 SM  Used To File Application For  Services</a:t>
            </a:r>
          </a:p>
          <a:p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®  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Registered Trademark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440E4C-71E1-44B2-84EF-E3A3796170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9" t="21768" r="2011" b="1377"/>
          <a:stretch/>
        </p:blipFill>
        <p:spPr>
          <a:xfrm>
            <a:off x="5128181" y="180470"/>
            <a:ext cx="3611178" cy="216262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727CE-534C-44E4-81DB-040EA2BEC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955A-57D5-40C3-A86E-4DA53D518042}" type="datetime1">
              <a:rPr lang="en-US" sz="1000" smtClean="0"/>
              <a:t>2/2/2019</a:t>
            </a:fld>
            <a:endParaRPr lang="en-US" sz="1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10F25-B013-4D2E-B6CD-D5C2451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/>
              <a:t>IPR &amp; PATENTS</a:t>
            </a:r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25715-4B80-4B1F-A801-3EFFC9BF2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00" smtClean="0"/>
              <a:t>33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20773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408D9-BA36-470A-A26D-1CF90A3F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A. Set apart from surrounding text</a:t>
            </a:r>
            <a:endParaRPr lang="en-IN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65287-FFAE-4BC4-AA8A-D4D93BA44A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122" y="2063396"/>
            <a:ext cx="8653806" cy="3311189"/>
          </a:xfrm>
        </p:spPr>
        <p:txBody>
          <a:bodyPr>
            <a:normAutofit lnSpcReduction="10000"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CORRECT USE:</a:t>
            </a:r>
          </a:p>
          <a:p>
            <a:pPr marL="0" indent="0">
              <a:buNone/>
            </a:pP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Raymond textile</a:t>
            </a: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is India's leading producer of worsted suiting fabric with over 60% market share</a:t>
            </a:r>
          </a:p>
          <a:p>
            <a:pPr marL="0" indent="0">
              <a:buNone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“ Raymond textile ’’ is India's leading producer of worsted suiting fabric with over 60% market share.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INCORRECT USE:</a:t>
            </a:r>
          </a:p>
          <a:p>
            <a:pPr marL="0" indent="0">
              <a:buNone/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Raymond textile is India's leading producer of worsted suiting fabric with over 60% market share.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2298F-42BA-46C0-B5B2-06045A1E7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CF2E-AF94-40DE-9406-BA14ED879F56}" type="datetime1">
              <a:rPr lang="en-US" sz="1000" smtClean="0"/>
              <a:t>2/2/2019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325E-27AB-4B44-A2C5-D3597D9BA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/>
              <a:t>IPR &amp; PATENTS</a:t>
            </a:r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0298B-C7CB-4596-9268-4CD018BC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00" smtClean="0"/>
              <a:t>34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602553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95093-71AE-411C-9377-23194591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B. Specify font size, proportion and placement</a:t>
            </a:r>
            <a:endParaRPr lang="en-IN" cap="non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EB245E-3DCD-4553-95A0-F0CC56D554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1032" t="72042" r="9451" b="6607"/>
          <a:stretch/>
        </p:blipFill>
        <p:spPr>
          <a:xfrm>
            <a:off x="1441674" y="4110088"/>
            <a:ext cx="6194037" cy="85784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8BC6B2F-6C15-4B0D-91F2-13A591E422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13" t="32710" r="8420" b="45939"/>
          <a:stretch/>
        </p:blipFill>
        <p:spPr>
          <a:xfrm>
            <a:off x="1441674" y="2450967"/>
            <a:ext cx="6194037" cy="10275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A7C4AC-383C-4A44-83D4-FE21249EEEBA}"/>
              </a:ext>
            </a:extLst>
          </p:cNvPr>
          <p:cNvSpPr txBox="1"/>
          <p:nvPr/>
        </p:nvSpPr>
        <p:spPr>
          <a:xfrm>
            <a:off x="593889" y="2007909"/>
            <a:ext cx="2526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Correct use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73E6B0-C9BF-4581-8115-915D13D8885D}"/>
              </a:ext>
            </a:extLst>
          </p:cNvPr>
          <p:cNvSpPr txBox="1"/>
          <p:nvPr/>
        </p:nvSpPr>
        <p:spPr>
          <a:xfrm>
            <a:off x="735291" y="3602932"/>
            <a:ext cx="208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Incorrect use</a:t>
            </a:r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8F012F-6350-46A0-8603-38A9A7321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CB2-5CE9-4F38-A83C-3BA9266E0F31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A77F61-714A-404D-A4E1-F10325C4A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3D1408-0C36-4805-8FF7-1AA0D153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35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542087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48AB6-931A-43F1-9282-4192B5BF7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C. Do not change spelling</a:t>
            </a:r>
            <a:endParaRPr lang="en-IN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1D2C8-1C2A-469C-8C67-1F9D706364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Correct use: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Calvin Klein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Tommy Hilfiger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MPC POTTERIES GWALIOR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Incorrect use: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Kalvin Klein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Tommy-Hilfiger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MPC P/G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F808C-E0C1-46BE-B40C-1230B1E2C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444B-81D9-4380-9C37-1ED575C82F20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18051-89BC-4920-9740-E7C458F5A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EA5A7-D419-4CB2-A3C1-6B4F23641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36</a:t>
            </a:fld>
            <a:endParaRPr lang="en-US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1CBD9D-1030-42FA-B646-B72244221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949" y="962817"/>
            <a:ext cx="1630487" cy="1100579"/>
          </a:xfrm>
          <a:prstGeom prst="rect">
            <a:avLst/>
          </a:prstGeom>
        </p:spPr>
      </p:pic>
      <p:pic>
        <p:nvPicPr>
          <p:cNvPr id="10" name="Picture 9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DF6D9107-5956-4478-B2D8-F83300C779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37"/>
          <a:stretch/>
        </p:blipFill>
        <p:spPr>
          <a:xfrm>
            <a:off x="6436058" y="2340412"/>
            <a:ext cx="2074378" cy="295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94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586FA-7D77-43B5-AA1D-F342358AD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Functions of trademark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4FC19-425A-4271-BBBA-B0E0ECCBE1B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Trademark performs four functions –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IDENTIFIES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goods /  services and its origin.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GUARANTEES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its unchanged quality.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ADVERTISES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goods/services.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CREATES AN IMAGE </a:t>
            </a:r>
            <a:r>
              <a:rPr lang="en-US" b="1" cap="none" dirty="0">
                <a:solidFill>
                  <a:srgbClr val="5400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the goods/ services.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9D80D-97C2-4206-AE13-753437D8F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9058-529C-4196-B369-C31CD922E349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CAAFA-3E3D-404E-A9CF-4242706B7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9B307-365E-469A-8B90-DB6B5F56A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37</a:t>
            </a:fld>
            <a:endParaRPr lang="en-US" sz="10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48F09E-1E94-482A-A800-3BB83C376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9176" y="1523395"/>
            <a:ext cx="2580617" cy="260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362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4CB3-C1A6-4F8B-960D-88B1037A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167326"/>
            <a:ext cx="7797662" cy="1151965"/>
          </a:xfrm>
        </p:spPr>
        <p:txBody>
          <a:bodyPr/>
          <a:lstStyle/>
          <a:p>
            <a:pPr algn="ctr"/>
            <a:r>
              <a:rPr lang="en-IN" dirty="0"/>
              <a:t>Trademark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AE0B9-2326-44D1-A673-5078A48002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0828" y="2063396"/>
            <a:ext cx="8544809" cy="3580442"/>
          </a:xfrm>
        </p:spPr>
        <p:txBody>
          <a:bodyPr/>
          <a:lstStyle/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Application should be filed with-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Graphical representation of trademark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Five additional representations corresponding to each other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 case of trademark containing words other than </a:t>
            </a:r>
            <a:r>
              <a:rPr lang="en-US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hindi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english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translation of each word in </a:t>
            </a:r>
            <a:r>
              <a:rPr lang="en-US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english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or in </a:t>
            </a:r>
            <a:r>
              <a:rPr lang="en-US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hindi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should be given.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59111-81F9-45E8-A2EF-7CD5CC84A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6215-7814-46B3-B80D-C3599452A402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0C8B8-6AA8-4ED6-9BCB-D188B1E35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22BE7-C422-4B45-BBF2-C1BB319F0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38</a:t>
            </a:fld>
            <a:endParaRPr lang="en-US" sz="10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8E65AC-B9D0-47EB-92E9-EBD17B4B7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9" y="1214162"/>
            <a:ext cx="8629649" cy="115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070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EA0D-0AB7-40C5-ACE8-DB296C855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566" y="167325"/>
            <a:ext cx="4053445" cy="1151965"/>
          </a:xfrm>
        </p:spPr>
        <p:txBody>
          <a:bodyPr>
            <a:normAutofit/>
          </a:bodyPr>
          <a:lstStyle/>
          <a:p>
            <a:r>
              <a:rPr lang="en-US" dirty="0"/>
              <a:t>Duration &amp; fees</a:t>
            </a:r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582592-4A01-43BC-A8AF-8ED1AB34A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3531990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8F20EB-EB0E-48CF-8783-EE7AE425F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1" y="1217311"/>
            <a:ext cx="3163727" cy="31637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4EC25-41A5-48D1-BB1F-EDBCE74A60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5021" y="1112363"/>
            <a:ext cx="4596491" cy="40309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IN" sz="17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TRADEMARK </a:t>
            </a: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is valid for 10 years from the date of application which may be </a:t>
            </a:r>
            <a:r>
              <a:rPr lang="en-IN" sz="17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RENEWED</a:t>
            </a: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IN" sz="17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further period of 10 years</a:t>
            </a: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on payment of prescribed fees.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IN" sz="17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 MARK RIGHTS</a:t>
            </a: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are reserved exclusively for owners for 17 year &amp; it can also be renewed.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 govt. Fees is </a:t>
            </a:r>
            <a:r>
              <a:rPr lang="en-US" sz="1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₹</a:t>
            </a:r>
            <a:r>
              <a:rPr lang="en-IN" sz="17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2,500 for each class of goods or services.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A664D-410D-4F9E-9F45-41880369A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00289-8C80-4B2C-82CE-C492C8495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39</a:t>
            </a:fld>
            <a:endParaRPr lang="en-US" sz="1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050D7-4C97-4ADC-BD30-8F57BDA9A6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04D8898-EA52-4097-B1E8-BA2AA9FD8164}" type="datetime1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342696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F51-0050-4130-8E4C-8F38C035A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Branches of trademark offices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6AF10-8986-4E85-8364-F15544C5A0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Mumbai (Head Office)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- State of Maharashtra, M.P .&amp; Goa. </a:t>
            </a:r>
            <a:endParaRPr lang="en-IN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Delhi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 State of J&amp; K, Punjab, Haryana, U.P., H.P., Union Territory of Delhi  &amp; Chandigarh </a:t>
            </a:r>
          </a:p>
          <a:p>
            <a:r>
              <a:rPr lang="en-US" b="1" dirty="0"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Kolkata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- State of A.P., Assam, Bihar, Orissa, West Bengal, Manipur, Mizoram, Meghalaya, Sikkim , Tripura &amp; Union Territory of Nagaland, Andaman &amp; Nicobar. </a:t>
            </a:r>
            <a:endParaRPr lang="en-IN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b="1" dirty="0"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Ahmedabad </a:t>
            </a: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State of Gujarat, Rajasthan  &amp; Union Territory of Daman, Diu, Dadra and Nagar Haveli </a:t>
            </a:r>
          </a:p>
          <a:p>
            <a:r>
              <a:rPr lang="en-IN" b="1" dirty="0"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Chennai </a:t>
            </a:r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State of A.P., Kerala, Tamil  Nadu, Karnataka &amp; Union Territory of  Pondicherry &amp; Lakshadweep</a:t>
            </a:r>
            <a:endParaRPr lang="en-IN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0277C-432D-480F-B4A8-5110BCD9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47609-C5E6-45B9-8D93-2678F3C989CC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A112C-2C07-4630-B04F-8DD1C1A1D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564AD-A2E3-4BA0-9544-35D50B16A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40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404686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F4952-A589-4D20-89D1-D8B6F159E6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4412" y="2251932"/>
            <a:ext cx="8544809" cy="3413577"/>
          </a:xfrm>
        </p:spPr>
        <p:txBody>
          <a:bodyPr>
            <a:normAutofit/>
          </a:bodyPr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There are mainly two classes of offences relating to trademarks – </a:t>
            </a:r>
          </a:p>
          <a:p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Falsification of trademark </a:t>
            </a:r>
          </a:p>
          <a:p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Falsely applying the trademark to goods or services 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Punishment =  6 months to three years imprisonment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Fine =  ₹ 50,000/- to ₹ 2,00,000 /-</a:t>
            </a:r>
          </a:p>
          <a:p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4B53D-8897-4FB4-97FB-1F3F3BBA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F91E3-2C38-4391-B8E9-94B7FCD0069B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D61B3-791E-4E48-B1BE-100D9D9FD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167" y="5757334"/>
            <a:ext cx="4124789" cy="498470"/>
          </a:xfrm>
        </p:spPr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1408A-811A-4000-B713-FB0A2DDC6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41</a:t>
            </a:fld>
            <a:endParaRPr lang="en-US" sz="1100" dirty="0"/>
          </a:p>
        </p:txBody>
      </p:sp>
      <p:pic>
        <p:nvPicPr>
          <p:cNvPr id="8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AF07E5A8-384E-49FF-9780-9DDA57F02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499" y="346435"/>
            <a:ext cx="3770722" cy="1821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E77477-4DB7-4EDE-A5E1-EFE1DDD99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12" y="346435"/>
            <a:ext cx="7797662" cy="1151965"/>
          </a:xfrm>
        </p:spPr>
        <p:txBody>
          <a:bodyPr/>
          <a:lstStyle/>
          <a:p>
            <a:r>
              <a:rPr lang="en-IN" dirty="0"/>
              <a:t>Offences &amp; penalties</a:t>
            </a:r>
          </a:p>
        </p:txBody>
      </p:sp>
    </p:spTree>
    <p:extLst>
      <p:ext uri="{BB962C8B-B14F-4D97-AF65-F5344CB8AC3E}">
        <p14:creationId xmlns:p14="http://schemas.microsoft.com/office/powerpoint/2010/main" val="26672358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9B0F7-49C6-44D5-979C-3B337C91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895" y="685800"/>
            <a:ext cx="4757117" cy="1151965"/>
          </a:xfrm>
        </p:spPr>
        <p:txBody>
          <a:bodyPr>
            <a:normAutofit/>
          </a:bodyPr>
          <a:lstStyle/>
          <a:p>
            <a:r>
              <a:rPr lang="en-US" dirty="0"/>
              <a:t>example</a:t>
            </a:r>
            <a:endParaRPr lang="en-IN" dirty="0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67776B7F-A5FF-42E2-A30C-6C61B8E40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2840709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887966D3-0366-43D7-8E4D-75A7B0AC1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03" y="689358"/>
            <a:ext cx="1649819" cy="16044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51E9AA-71E5-4946-9F27-A06084A8E8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089"/>
          <a:stretch/>
        </p:blipFill>
        <p:spPr>
          <a:xfrm>
            <a:off x="566819" y="2423568"/>
            <a:ext cx="2479165" cy="248537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98F19-C229-4724-96BC-A6A76F372E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54259" y="2063397"/>
            <a:ext cx="4756121" cy="286634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3 suits filed by adidas company in the Delhi high court against counterfeiters</a:t>
            </a:r>
          </a:p>
          <a:p>
            <a:pPr>
              <a:lnSpc>
                <a:spcPct val="110000"/>
              </a:lnSpc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At the initial stage, infringing goods were seized by the local commissioner</a:t>
            </a:r>
          </a:p>
          <a:p>
            <a:pPr>
              <a:lnSpc>
                <a:spcPct val="110000"/>
              </a:lnSpc>
            </a:pPr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Cases were decreed recently &amp; damages of ₹ 15 lakhs was awarded to adidas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2E4EE-6A2D-49F4-A98A-A08D0B556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5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2106F-3C73-4987-9B44-97ABF10E8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050" smtClean="0"/>
              <a:pPr>
                <a:lnSpc>
                  <a:spcPct val="90000"/>
                </a:lnSpc>
                <a:spcAft>
                  <a:spcPts val="600"/>
                </a:spcAft>
              </a:pPr>
              <a:t>42</a:t>
            </a:fld>
            <a:endParaRPr lang="en-US" sz="10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950AB-0210-4F56-9074-E6B32C8B73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1F67C37-3806-48E8-BC7B-EA48DA1FA330}" type="datetime1">
              <a:rPr lang="en-US" sz="105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915813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36CB3-6084-441D-AC7B-CD8A39158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3. Industrial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CD5BB-C37D-4151-AAE3-D10CFBECD6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695" y="2063396"/>
            <a:ext cx="8625526" cy="3311189"/>
          </a:xfrm>
        </p:spPr>
        <p:txBody>
          <a:bodyPr/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ID means development of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CONCEPTS AND DESIGNS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MANUFACTURING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products.</a:t>
            </a:r>
            <a:endParaRPr lang="en-IN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  The features of shape, configuration, pattern, ornamentation or composition of lines or colors applied to any product, whether in 2d or  3d(or both) forms.</a:t>
            </a:r>
          </a:p>
          <a:p>
            <a:pPr marL="0" indent="0">
              <a:buNone/>
            </a:pPr>
            <a:endParaRPr lang="en-IN" sz="788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3C779-735B-4981-8B96-67AB58FD8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8C14F-D552-4133-B48C-E003E12AECE7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81F8C-8A63-4527-9539-24F21CD18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89478-D0E0-40C7-B66F-A06F0756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43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657908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452BD-79A5-4299-A17E-283BC311B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Applicable to….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05D46-7034-4274-BBFA-92A59588798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IDs are applied to a wide variety of industrial products and handicrafts: 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From technical and medical instruments to watches, jewelry/other luxury items/electrical appliances to vehicles/architectural structures/textile designs.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7774B-33CC-4FC7-8901-6C8138AF2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0AD66-459A-4D1C-8454-B9F062F80DA2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DD231-B702-40C5-B46A-66B2D12A3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2CB5D-3981-4F88-B04E-24C42BAD8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44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80955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21D33-8F02-4CB3-A47E-CFB7AA2B0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5924"/>
            <a:ext cx="7797662" cy="1151965"/>
          </a:xfrm>
        </p:spPr>
        <p:txBody>
          <a:bodyPr/>
          <a:lstStyle/>
          <a:p>
            <a:r>
              <a:rPr lang="en-IN" dirty="0"/>
              <a:t>Requirements of 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40430-EB30-4A7D-9418-8C183E5804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177273"/>
            <a:ext cx="7796030" cy="4384541"/>
          </a:xfrm>
        </p:spPr>
        <p:txBody>
          <a:bodyPr>
            <a:normAutofit/>
          </a:bodyPr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New or original 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Not be disclosed to the public anywhere by publication in tangible form or by use or in any other way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prior to the filling application for registration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Be significantly distinguishable from known designs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Not comprise or contain obscene matter. 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Applied to an article and should appeal to the eye. 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An ID is primarily of an aesthetic nature, and </a:t>
            </a:r>
            <a:r>
              <a:rPr lang="en-US" b="1" cap="none" dirty="0">
                <a:solidFill>
                  <a:srgbClr val="68006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 technical features of the article to which it is applied are not protected by the design registration.</a:t>
            </a:r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6C951-A3F5-49B2-90B3-2A0E4167B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AFAC-5FED-4B0B-9A91-220C6D333A22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542BA-309F-4F4E-883A-3D2BB1054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A2E93-E470-45E9-9BAF-958A8799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45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812363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AE4E-9C39-452B-8322-7805406B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19" y="144074"/>
            <a:ext cx="7797662" cy="1151965"/>
          </a:xfrm>
        </p:spPr>
        <p:txBody>
          <a:bodyPr/>
          <a:lstStyle/>
          <a:p>
            <a:r>
              <a:rPr lang="en-IN" dirty="0"/>
              <a:t>Need of id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21600-9AF3-4AA8-A346-D255B84710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5670" y="1296039"/>
            <a:ext cx="8550111" cy="4078547"/>
          </a:xfrm>
        </p:spPr>
        <p:txBody>
          <a:bodyPr>
            <a:normAutofit/>
          </a:bodyPr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Industrial designs make an article </a:t>
            </a:r>
            <a:r>
              <a:rPr lang="en-US" b="1" cap="none" dirty="0">
                <a:solidFill>
                  <a:srgbClr val="F606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attractive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b="1" cap="none" dirty="0">
                <a:solidFill>
                  <a:srgbClr val="F606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appealing;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hence, they add on the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commercial value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of a product and increase its marketability.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Provides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protection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to provide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 RETURN ON INVESTMENT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By promoting fair competition and honest trade practices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Encourage creativity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Designs contribute to the expansion of commercial activity and the export of national products.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E20D7-1EA0-4038-9914-4551FA95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606F-2AD7-4191-A403-171E4BB04E27}" type="datetime1">
              <a:rPr lang="en-US" sz="1200" smtClean="0"/>
              <a:t>2/2/2019</a:t>
            </a:fld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B3F0-9369-400F-B9F4-E2AA5A1CA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8AD2E-54BA-4EFE-BE35-B9F4DB33F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200" smtClean="0"/>
              <a:t>46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351804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06BB-4747-4C3D-BF63-99AA23A5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5" y="283197"/>
            <a:ext cx="7797662" cy="1151965"/>
          </a:xfrm>
        </p:spPr>
        <p:txBody>
          <a:bodyPr/>
          <a:lstStyle/>
          <a:p>
            <a:r>
              <a:rPr lang="en-IN" dirty="0"/>
              <a:t>Exclusion from scope of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2D561-CB3F-40E3-9D37-3C06E5A01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3DC52-A85F-4F26-8DA5-1AE05079B02F}" type="datetime1">
              <a:rPr lang="en-US" sz="1200" smtClean="0"/>
              <a:t>2/2/2019</a:t>
            </a:fld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0786D-3FA7-4B5E-9BBE-3A6E13BA1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/>
              <a:t>IPR &amp; PATENTS</a:t>
            </a:r>
            <a:endParaRPr lang="en-US" sz="1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52161-147F-4573-8A6B-DAE874BA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200" smtClean="0"/>
              <a:t>47</a:t>
            </a:fld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7694DE-4688-42C0-AC71-0A84C1523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774" y="3346635"/>
            <a:ext cx="2066925" cy="22193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C31F-13E3-4348-8555-626E1BE07E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695" y="1234912"/>
            <a:ext cx="8206686" cy="4139674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Books, Certificates, Forms-and Other Documents, Maps ,Stamps, Labels.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Any Principle Or Mode Of Construction Of An Article. 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Buildings And Structures.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Parts Of Articles Not Manufactured And Sold Separately. 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Mere Change In Size Of Article.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Flags Or Signs Of Any Country.</a:t>
            </a:r>
            <a:endParaRPr lang="en-IN" b="1" i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13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DD972-645C-4DDF-8355-9F9DE27B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Registration of id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948CB-4E7D-4981-B22D-6E41FBB35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EA93-3445-40E0-B2FB-61E275670492}" type="datetime1">
              <a:rPr lang="en-US" sz="1200" smtClean="0"/>
              <a:t>2/2/2019</a:t>
            </a:fld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404F6-5713-4B37-BB58-3576FDA17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/>
              <a:t>IPR &amp; PATENTS</a:t>
            </a:r>
            <a:endParaRPr lang="en-US" sz="1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9A880-A074-483A-99CC-C0739ED78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200" smtClean="0"/>
              <a:t>48</a:t>
            </a:fld>
            <a:endParaRPr lang="en-US" sz="1200" dirty="0"/>
          </a:p>
        </p:txBody>
      </p:sp>
      <p:pic>
        <p:nvPicPr>
          <p:cNvPr id="8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1489D22-2ABD-4800-AF3E-8F425662AF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4" t="2610" r="3237" b="283"/>
          <a:stretch/>
        </p:blipFill>
        <p:spPr>
          <a:xfrm>
            <a:off x="5055536" y="396727"/>
            <a:ext cx="3516198" cy="29505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EDE1B-9C88-425F-93E4-256D094F5B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2063396"/>
            <a:ext cx="8682087" cy="3311189"/>
          </a:xfrm>
        </p:spPr>
        <p:txBody>
          <a:bodyPr/>
          <a:lstStyle/>
          <a:p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Related documents  are submitted to the </a:t>
            </a:r>
            <a:r>
              <a:rPr lang="en-US" b="1" i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DESIGN WING</a:t>
            </a:r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 of the patent office at </a:t>
            </a:r>
            <a:r>
              <a:rPr lang="en-US" b="1" i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"INTELLECTUAL PROPERTY OFFICE", KOLKATA, DELHI, MUMBAI AND CHENNAI</a:t>
            </a:r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 on the prescribed form </a:t>
            </a:r>
            <a:r>
              <a:rPr lang="en-US" b="1" i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(FORM-I)</a:t>
            </a:r>
            <a:r>
              <a:rPr lang="en-US" b="1" i="1" cap="none" dirty="0">
                <a:latin typeface="Calibri" panose="020F0502020204030204" pitchFamily="34" charset="0"/>
                <a:cs typeface="Calibri" panose="020F0502020204030204" pitchFamily="34" charset="0"/>
              </a:rPr>
              <a:t>  along with the prescribed fees</a:t>
            </a:r>
          </a:p>
        </p:txBody>
      </p:sp>
    </p:spTree>
    <p:extLst>
      <p:ext uri="{BB962C8B-B14F-4D97-AF65-F5344CB8AC3E}">
        <p14:creationId xmlns:p14="http://schemas.microsoft.com/office/powerpoint/2010/main" val="21368576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2B058-5448-4259-9DD1-C90F2FB8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4. Geographical indications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2C378-79E5-44C8-93A8-AFEE07F243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122" y="1555424"/>
            <a:ext cx="8516527" cy="38191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 refers to a country or a place of origin of that product.</a:t>
            </a:r>
            <a:endParaRPr lang="en-US" sz="2800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 originates from a definite geographical territory.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 is used to identify agricultural, natural or manufactured goods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 manufactured goods should be produced or processed or prepared in  that territory.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 should have a special quality or reputation or other characteristics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B27DC-A814-4567-BA89-3C6FDAFA3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FF29-2B6D-4546-9EE0-124490CFBB12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9F427-8204-4A32-8B57-220EED036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527E1-13FD-48B7-B49C-B9B7D83F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49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569047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D4ECE-FB71-4A32-BAC4-D0ED9729E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265" y="571500"/>
            <a:ext cx="3394746" cy="1266265"/>
          </a:xfrm>
        </p:spPr>
        <p:txBody>
          <a:bodyPr>
            <a:normAutofit/>
          </a:bodyPr>
          <a:lstStyle/>
          <a:p>
            <a:r>
              <a:rPr lang="en-IN" sz="3800"/>
              <a:t>Examples of gi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76CF47-78D1-45D4-B8A5-05DD68D9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180" y="457200"/>
            <a:ext cx="4192068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22AFB48-097B-4225-8CF3-BFB353A9D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31" y="1460461"/>
            <a:ext cx="3824898" cy="26774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6848E-4FF5-4D2B-A069-21E017A0B6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13707" y="2071048"/>
            <a:ext cx="3398304" cy="3072290"/>
          </a:xfrm>
        </p:spPr>
        <p:txBody>
          <a:bodyPr anchor="t">
            <a:normAutofit/>
          </a:bodyPr>
          <a:lstStyle/>
          <a:p>
            <a:pPr marL="0" indent="0"/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Basmati rice  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Darjeeling tea  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Kanchipuram silk saree 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Alphonso mango 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Nagpur orange  etc.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6140F-5ED8-454D-BD25-C7D75D07D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5757334"/>
            <a:ext cx="41247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/>
              <a:t>IPR &amp; PATENTS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98CE4-5138-4A54-B987-4054337CE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5340" y="5757334"/>
            <a:ext cx="68039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22F896-40B5-4ADD-8801-0D06FADFA095}" type="slidenum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50</a:t>
            </a:fld>
            <a:endParaRPr lang="en-US" sz="11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E31B6-6317-4944-B638-E58EEE7D2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73562" y="5757334"/>
            <a:ext cx="2838450" cy="4984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483BFA5-7564-4279-B7AB-49CCF2AB3271}" type="datetime1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2/2/2019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4301311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B6C5-35A4-428D-B027-4C2BBC4F6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Need to protect </a:t>
            </a:r>
            <a:r>
              <a:rPr lang="en-IN" dirty="0" err="1"/>
              <a:t>gi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84F09-4618-4E28-A7C3-8EEDED5979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692" y="1696826"/>
            <a:ext cx="8653807" cy="376129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Geographical indications are understood by consumers to denote the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ORIGIN AND QUALITY OF PRODUCTS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Many of them have acquired valuable reputations which, if not adequately protected, may be misrepresented by commercial operators.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 False  claim to any product may  cause damage to the established reputation of original products.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DBB50-DD37-4C0C-946F-054DC7289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3CBF-EBA6-4D7A-A8A2-52CE4C494547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4742E-37C4-4866-9BB4-C5E3819C7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D5E76-1EAA-4D56-8785-A0E7ABC98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51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382379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47115-D54B-424A-8416-81E50A7F8DF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registration of a geographical indication is not compulsory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FORM (GI-1A TO ID)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FEE (₹.5,000).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33CA7-EE45-4CB3-BC0C-4B2C0CDAD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34403-AC81-4F53-B23B-CDC26DB56C95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C5B9C-AF87-4685-95AA-7548550B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44F4E-D5A8-47F0-9C2A-84BFFD91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52</a:t>
            </a:fld>
            <a:endParaRPr lang="en-US" sz="1100" dirty="0"/>
          </a:p>
        </p:txBody>
      </p:sp>
      <p:pic>
        <p:nvPicPr>
          <p:cNvPr id="10" name="Picture 9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BFED6CE-1720-476F-AFC8-80CCB976ED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2" t="3874" r="4412" b="1811"/>
          <a:stretch/>
        </p:blipFill>
        <p:spPr>
          <a:xfrm>
            <a:off x="5213023" y="150829"/>
            <a:ext cx="3416626" cy="28657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498C57-AB9B-4059-AD0A-9EC948240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Registration of </a:t>
            </a:r>
            <a:r>
              <a:rPr lang="en-IN" dirty="0" err="1"/>
              <a:t>gi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66604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CFA37-2580-49E2-961A-2F4C8F9C5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Gi</a:t>
            </a:r>
            <a:r>
              <a:rPr lang="en-IN" dirty="0"/>
              <a:t> infringement &amp; remedies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DD4BE-3609-4E2C-B273-742F00A9EE8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Imprisonment =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years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fine ₹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50,000/-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to ₹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10.0 lakh 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or both.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59C76-7BA2-4781-9663-95020122D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8EE58-1496-4D09-A2CF-C578B99FFC27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231CD-DCB4-48D2-B8C9-664D8D2A8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73CA1-7615-4B94-B388-C8AED601F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53</a:t>
            </a:fld>
            <a:endParaRPr lang="en-US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8D0D4E-62F7-4D64-8A6F-134209AEB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273" y="2389542"/>
            <a:ext cx="3584759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773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CA70E-1447-47F7-B4DC-72F4EBBB8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-49491"/>
            <a:ext cx="7797662" cy="1151965"/>
          </a:xfrm>
        </p:spPr>
        <p:txBody>
          <a:bodyPr/>
          <a:lstStyle/>
          <a:p>
            <a:r>
              <a:rPr lang="en-IN" dirty="0"/>
              <a:t>copyrights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1A62F-C0FD-4A0B-AE31-5974A8FEC0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5557" y="2742124"/>
            <a:ext cx="8520654" cy="2499179"/>
          </a:xfrm>
        </p:spPr>
        <p:txBody>
          <a:bodyPr/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Set of exclusive rights granted to the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OR CREATOR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of an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ORIGINAL WORK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in the field of art, literature, music </a:t>
            </a:r>
            <a:r>
              <a:rPr lang="en-US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endParaRPr lang="en-US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It provides the right to 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Use, Copy, Distribute And Sell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the work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LIMITED TIME PERIOD</a:t>
            </a:r>
            <a:r>
              <a:rPr lang="en-IN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cap="non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EB6A6-4E1F-469D-8F55-7ABC09474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AFF4-3285-489F-972B-D9C2F3EB77CC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694FE-6DF5-411A-9CEB-A250CB32F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2721" y="5757334"/>
            <a:ext cx="4124789" cy="498470"/>
          </a:xfrm>
        </p:spPr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D9A51-09EA-406F-A138-67E58134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54</a:t>
            </a:fld>
            <a:endParaRPr lang="en-US" sz="1100" dirty="0"/>
          </a:p>
        </p:txBody>
      </p:sp>
      <p:pic>
        <p:nvPicPr>
          <p:cNvPr id="8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C5DEFA5D-8B4A-49B0-816A-446876A683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06" b="19608"/>
          <a:stretch/>
        </p:blipFill>
        <p:spPr>
          <a:xfrm>
            <a:off x="3591612" y="866192"/>
            <a:ext cx="5094599" cy="173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403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D5AE6-D04C-4DB4-9DA7-0434E4F0D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Rights protected under copyrights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809AA-55D9-4002-AE39-E67F3A6C13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1. Literary work 			2. Paintings 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3. Musical works 		                4. Dramatics works 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5. Audiovisual works 		6. Sound recordings 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7. Photographic works 		8. Broadcast </a:t>
            </a:r>
          </a:p>
          <a:p>
            <a:pPr marL="0" indent="0">
              <a:buNone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9. Drawings 			10. Architectural works</a:t>
            </a:r>
          </a:p>
          <a:p>
            <a:endParaRPr lang="en-IN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60046-CEB4-4ECE-9A47-95E91D3D2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E584C-067F-48E3-A0F2-1CAF5002C070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57C6C-8666-4B38-BA74-3F14DCD2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5E00E-FA43-4710-90BA-438204712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55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94566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4A301-CA8D-4CCA-A35F-A991E961F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Terms of copyright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B4236-4D9D-4684-B390-CB1F4A31C2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2548" y="2063396"/>
            <a:ext cx="8625526" cy="3311189"/>
          </a:xfrm>
        </p:spPr>
        <p:txBody>
          <a:bodyPr/>
          <a:lstStyle/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Literary/Dramatic/Musical/Artistic Work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cap="none" dirty="0">
                <a:solidFill>
                  <a:srgbClr val="713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lifetime of the author + 60 years after  his death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CINEMATOGRAPHIC FILMS/ SOUND RECORDINGS /PHOTOGRAPHS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cap="none" dirty="0">
                <a:solidFill>
                  <a:srgbClr val="713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60 years from date of publication</a:t>
            </a:r>
          </a:p>
          <a:p>
            <a:pPr marL="0" indent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WORKS OF PUBLIC UNDERTAKING/ INTERNATIONAL ORGANIZATIONS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cap="none" dirty="0">
                <a:solidFill>
                  <a:srgbClr val="71320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years from the date of publication.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97385-A9B6-4368-8485-0A5349CB3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0A4F-EA5B-4ECA-A66E-4A71A98A2778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3F81-72E8-498E-9B28-BAA275D0C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8B296-25B7-466C-86F1-4DAA932E9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56</a:t>
            </a:fld>
            <a:endParaRPr lang="en-US" sz="1100" dirty="0"/>
          </a:p>
        </p:txBody>
      </p: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877A38D8-E0D4-42BB-A8B6-C3A0DB5DB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609" y="76081"/>
            <a:ext cx="2371403" cy="23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295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E3A53-0101-4AAA-94EB-457BD2E82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Aim of copyright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50CC2-FB9B-457C-9E7A-84BAF9B01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92331-A6A3-41CC-A249-45C8D113C299}" type="datetime1">
              <a:rPr lang="en-US" sz="1050" smtClean="0"/>
              <a:t>2/2/2019</a:t>
            </a:fld>
            <a:endParaRPr lang="en-US" sz="10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C01A-6FFA-49C2-B57D-97BD71B58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IPR &amp; PATENTS</a:t>
            </a:r>
            <a:endParaRPr lang="en-US" sz="1050" dirty="0"/>
          </a:p>
        </p:txBody>
      </p:sp>
      <p:pic>
        <p:nvPicPr>
          <p:cNvPr id="8" name="Picture 7" descr="A close up of a sign&#10;&#10;Description generated with high confidence">
            <a:extLst>
              <a:ext uri="{FF2B5EF4-FFF2-40B4-BE49-F238E27FC236}">
                <a16:creationId xmlns:a16="http://schemas.microsoft.com/office/drawing/2014/main" id="{B51BF98D-2BE3-45C2-A4FE-21393F4E0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562" y="67360"/>
            <a:ext cx="3229662" cy="322966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E0FB5-1ADF-40B2-8730-3AEB8610F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50" smtClean="0"/>
              <a:t>57</a:t>
            </a:fld>
            <a:endParaRPr lang="en-US" sz="10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558F1-485D-43EA-A291-DF5FF68D4E1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7852" y="2346201"/>
            <a:ext cx="8575372" cy="331118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PROTECT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the expression of an idea &amp; not the idea itself.</a:t>
            </a:r>
            <a:endParaRPr lang="en-US" b="1" u="sng" cap="none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ENCOURAGE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composers to create original work for public benefit .</a:t>
            </a:r>
          </a:p>
          <a:p>
            <a:pPr>
              <a:buFont typeface="Wingdings" pitchFamily="2" charset="2"/>
              <a:buChar char="Ø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REWARD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them with exclusive rights to reproduce their work.</a:t>
            </a:r>
          </a:p>
          <a:p>
            <a:pPr>
              <a:buFont typeface="Wingdings" pitchFamily="2" charset="2"/>
              <a:buChar char="Ø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To provide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 HELP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as well.</a:t>
            </a:r>
          </a:p>
          <a:p>
            <a:pPr>
              <a:buFont typeface="Wingdings" pitchFamily="2" charset="2"/>
              <a:buChar char="Ø"/>
            </a:pP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Helps in </a:t>
            </a:r>
            <a:r>
              <a:rPr lang="en-US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SOCIO-ECONOMIC GROWTH OF COUNTRY 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also.</a:t>
            </a:r>
          </a:p>
        </p:txBody>
      </p:sp>
    </p:spTree>
    <p:extLst>
      <p:ext uri="{BB962C8B-B14F-4D97-AF65-F5344CB8AC3E}">
        <p14:creationId xmlns:p14="http://schemas.microsoft.com/office/powerpoint/2010/main" val="19721386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99605-B61A-4603-9902-2167CA17E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A549-F1B0-40D7-AE06-9C48E9DFE245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42B6F-388E-4C5D-A5D6-48A75BE01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AA427-A001-4C7D-B6CF-A9297EF7B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58</a:t>
            </a:fld>
            <a:endParaRPr lang="en-US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3FC144-1C9D-46FF-82DB-CCDF60437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158" y="0"/>
            <a:ext cx="3333621" cy="331823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9C643-9DBF-4F41-A601-7CC6B38A9B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279" y="2063396"/>
            <a:ext cx="8531258" cy="3488992"/>
          </a:xfrm>
        </p:spPr>
        <p:txBody>
          <a:bodyPr>
            <a:normAutofit/>
          </a:bodyPr>
          <a:lstStyle/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Literary, Artistic &amp; Dramatic Work- </a:t>
            </a:r>
            <a:r>
              <a:rPr lang="en-US" b="1" cap="none" dirty="0">
                <a:solidFill>
                  <a:srgbClr val="7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or Creator.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 any Public Speech- </a:t>
            </a:r>
            <a:r>
              <a:rPr lang="en-US" b="1" cap="none" dirty="0">
                <a:solidFill>
                  <a:srgbClr val="7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 Who Has Delivered  Speech.</a:t>
            </a:r>
          </a:p>
          <a:p>
            <a:pPr marL="300038" lvl="1" indent="0">
              <a:buNone/>
            </a:pPr>
            <a:r>
              <a:rPr lang="en-US" sz="20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(If speech was delivered on behalf of other person- </a:t>
            </a:r>
            <a:r>
              <a:rPr lang="en-US" sz="20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Other Person)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government work- </a:t>
            </a:r>
            <a:r>
              <a:rPr lang="en-US" b="1" cap="none" dirty="0">
                <a:solidFill>
                  <a:srgbClr val="7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Government.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work made under any public undertaking- </a:t>
            </a:r>
            <a:r>
              <a:rPr lang="en-US" b="1" cap="none" dirty="0">
                <a:solidFill>
                  <a:srgbClr val="7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such Public Undertaking.</a:t>
            </a:r>
          </a:p>
          <a:p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For work made under any international organization - </a:t>
            </a:r>
            <a:r>
              <a:rPr lang="en-US" b="1" cap="none" dirty="0">
                <a:solidFill>
                  <a:srgbClr val="7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such International Organization  </a:t>
            </a:r>
            <a:r>
              <a:rPr lang="en-US" b="1" cap="none" dirty="0">
                <a:solidFill>
                  <a:srgbClr val="68006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 be the 1</a:t>
            </a:r>
            <a:r>
              <a:rPr lang="en-US" b="1" cap="none" baseline="30000" dirty="0">
                <a:solidFill>
                  <a:srgbClr val="68006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b="1" cap="none" dirty="0">
                <a:solidFill>
                  <a:srgbClr val="68006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owner.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2827F5-7697-4F19-91EE-4D4403CB0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32" y="233315"/>
            <a:ext cx="7797662" cy="1151965"/>
          </a:xfrm>
        </p:spPr>
        <p:txBody>
          <a:bodyPr/>
          <a:lstStyle/>
          <a:p>
            <a:r>
              <a:rPr lang="en-IN" dirty="0"/>
              <a:t>Ownership of copyright</a:t>
            </a:r>
          </a:p>
        </p:txBody>
      </p:sp>
    </p:spTree>
    <p:extLst>
      <p:ext uri="{BB962C8B-B14F-4D97-AF65-F5344CB8AC3E}">
        <p14:creationId xmlns:p14="http://schemas.microsoft.com/office/powerpoint/2010/main" val="17357971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CD4B-09D2-4799-B05F-FF4D7E5DC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54" y="157899"/>
            <a:ext cx="7797662" cy="1151965"/>
          </a:xfrm>
        </p:spPr>
        <p:txBody>
          <a:bodyPr/>
          <a:lstStyle/>
          <a:p>
            <a:r>
              <a:rPr lang="en-IN" dirty="0" err="1"/>
              <a:t>Penelties</a:t>
            </a:r>
            <a:r>
              <a:rPr lang="en-IN" dirty="0"/>
              <a:t> against infringement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7CCB3-1ADA-4C83-AD4B-A7201CF69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3F75B-367C-4A0C-94C8-CFB3BC488D9E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08F17-7D2B-4929-A156-5B05FC8FF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pic>
        <p:nvPicPr>
          <p:cNvPr id="8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D9DDEDBC-C55C-4327-BEFB-23E5B5495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950" y="1967843"/>
            <a:ext cx="3582186" cy="208143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7CFF4-6745-4DE2-B0D6-25BDE0BD6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59</a:t>
            </a:fld>
            <a:endParaRPr lang="en-US" sz="1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0CACC-C307-4BF4-8696-A9E52E4C858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Imprisonment = 06 Months to 01 Year</a:t>
            </a:r>
          </a:p>
          <a:p>
            <a:pPr lvl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Fine = ₹ 50,000- ₹ 01 lakh </a:t>
            </a:r>
          </a:p>
          <a:p>
            <a:pPr lvl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Both</a:t>
            </a:r>
          </a:p>
          <a:p>
            <a:pPr lvl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Seizing of pirated copies</a:t>
            </a:r>
          </a:p>
          <a:p>
            <a:pPr lvl="0"/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Ban in importation of infringing copies into </a:t>
            </a:r>
            <a:r>
              <a:rPr lang="en-US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india</a:t>
            </a:r>
            <a:r>
              <a:rPr lang="en-US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23323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B11E8-F461-4941-93BE-5DD80FB4D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9B5A7-DE3A-4986-A7C3-DEF15ADFDF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2063396"/>
            <a:ext cx="8729221" cy="3311189"/>
          </a:xfrm>
        </p:spPr>
        <p:txBody>
          <a:bodyPr/>
          <a:lstStyle/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Technological advancement made the job of the CREATOR easy it also made the job of the COPY-ER easy.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Create yourself, rather than using other’s creations.</a:t>
            </a:r>
          </a:p>
          <a:p>
            <a:r>
              <a:rPr lang="en-IN" b="1" cap="none" dirty="0">
                <a:latin typeface="Calibri" panose="020F0502020204030204" pitchFamily="34" charset="0"/>
                <a:cs typeface="Calibri" panose="020F0502020204030204" pitchFamily="34" charset="0"/>
              </a:rPr>
              <a:t>Don’t use competitor’s mark in such way that it harms competitor in unfair way.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66CED-F02B-4A6C-A5FE-E8D8E9BA1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6150E-6F1B-4F49-917B-E586E152C255}" type="datetime1">
              <a:rPr lang="en-US" sz="1100" smtClean="0"/>
              <a:t>2/2/2019</a:t>
            </a:fld>
            <a:endParaRPr lang="en-US" sz="1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55C1E-8857-4C6D-9BC2-EF02DA50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/>
              <a:t>IPR &amp; PATENTS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ABB47-80C2-40AB-BF06-B35DF240A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100" smtClean="0"/>
              <a:t>60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238351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close up of a implement&#10;&#10;Description generated with high confidence">
            <a:extLst>
              <a:ext uri="{FF2B5EF4-FFF2-40B4-BE49-F238E27FC236}">
                <a16:creationId xmlns:a16="http://schemas.microsoft.com/office/drawing/2014/main" id="{CAC95464-6D86-4C0D-BE89-0341BA2C6E6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46374" y="1036948"/>
            <a:ext cx="7022969" cy="351123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3813F-0BF9-4333-945D-6AAB5BD2E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07937-D73D-4AF8-B25E-E20DFACF5DB9}" type="datetime1">
              <a:rPr lang="en-US" sz="1000" smtClean="0"/>
              <a:t>2/2/2019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A0FDE-3EF5-4467-8F25-4F4F43BA8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/>
              <a:t>IPR &amp; PATENTS</a:t>
            </a:r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AEA5C-81E7-4E05-8F5D-034626559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000" smtClean="0"/>
              <a:t>61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110553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1385</TotalTime>
  <Words>3047</Words>
  <Application>Microsoft Office PowerPoint</Application>
  <PresentationFormat>On-screen Show (4:3)</PresentationFormat>
  <Paragraphs>491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Arial</vt:lpstr>
      <vt:lpstr>Arial Black</vt:lpstr>
      <vt:lpstr>Calibri</vt:lpstr>
      <vt:lpstr>Impact</vt:lpstr>
      <vt:lpstr>MoolBoran</vt:lpstr>
      <vt:lpstr>Wingdings</vt:lpstr>
      <vt:lpstr>Main Event</vt:lpstr>
      <vt:lpstr>Intellectual property rights &amp; patents</vt:lpstr>
      <vt:lpstr>PROPERTY</vt:lpstr>
      <vt:lpstr>PowerPoint Presentation</vt:lpstr>
      <vt:lpstr>“Literary &amp; Artistic Works”</vt:lpstr>
      <vt:lpstr>“Industrial Property”</vt:lpstr>
      <vt:lpstr>Intellectual property rights</vt:lpstr>
      <vt:lpstr>Cont….</vt:lpstr>
      <vt:lpstr>PowerPoint Presentation</vt:lpstr>
      <vt:lpstr>Ipr organisations</vt:lpstr>
      <vt:lpstr>Need of ipr</vt:lpstr>
      <vt:lpstr>Law relating ipr</vt:lpstr>
      <vt:lpstr>Duration of ipr</vt:lpstr>
      <vt:lpstr>Industrial property</vt:lpstr>
      <vt:lpstr>1. patent</vt:lpstr>
      <vt:lpstr>Contd….</vt:lpstr>
      <vt:lpstr>invention</vt:lpstr>
      <vt:lpstr>Patent is for</vt:lpstr>
      <vt:lpstr>Patent is not for….</vt:lpstr>
      <vt:lpstr>PowerPoint Presentation</vt:lpstr>
      <vt:lpstr>Rights to patent owner</vt:lpstr>
      <vt:lpstr>offpatent</vt:lpstr>
      <vt:lpstr>Patent registration</vt:lpstr>
      <vt:lpstr>Patent granting</vt:lpstr>
      <vt:lpstr>Branches of patent offices</vt:lpstr>
      <vt:lpstr>Term &amp; duration</vt:lpstr>
      <vt:lpstr>Fees for filing patent</vt:lpstr>
      <vt:lpstr>Patent holders in india</vt:lpstr>
      <vt:lpstr>Infringement &amp; remedies</vt:lpstr>
      <vt:lpstr>Penalties of infringements</vt:lpstr>
      <vt:lpstr>example</vt:lpstr>
      <vt:lpstr>How it looks like…</vt:lpstr>
      <vt:lpstr>2. trademarks</vt:lpstr>
      <vt:lpstr>Trademark</vt:lpstr>
      <vt:lpstr>A. Set apart from surrounding text</vt:lpstr>
      <vt:lpstr>B. Specify font size, proportion and placement</vt:lpstr>
      <vt:lpstr>C. Do not change spelling</vt:lpstr>
      <vt:lpstr>Functions of trademark</vt:lpstr>
      <vt:lpstr>Trademark registration</vt:lpstr>
      <vt:lpstr>Duration &amp; fees</vt:lpstr>
      <vt:lpstr>Branches of trademark offices</vt:lpstr>
      <vt:lpstr>Offences &amp; penalties</vt:lpstr>
      <vt:lpstr>example</vt:lpstr>
      <vt:lpstr>3. Industrial designs</vt:lpstr>
      <vt:lpstr>Applicable to….</vt:lpstr>
      <vt:lpstr>Requirements of id</vt:lpstr>
      <vt:lpstr>Need of id protection</vt:lpstr>
      <vt:lpstr>Exclusion from scope of design</vt:lpstr>
      <vt:lpstr>Registration of id</vt:lpstr>
      <vt:lpstr>4. Geographical indications</vt:lpstr>
      <vt:lpstr>Examples of gi</vt:lpstr>
      <vt:lpstr>Need to protect gi</vt:lpstr>
      <vt:lpstr>Registration of gi</vt:lpstr>
      <vt:lpstr>Gi infringement &amp; remedies</vt:lpstr>
      <vt:lpstr>copyrights</vt:lpstr>
      <vt:lpstr>Rights protected under copyrights</vt:lpstr>
      <vt:lpstr>Terms of copyright</vt:lpstr>
      <vt:lpstr>Aim of copyright</vt:lpstr>
      <vt:lpstr>Ownership of copyright</vt:lpstr>
      <vt:lpstr>Penelties against infringement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Intellectual property rights &amp; patents</dc:title>
  <dc:creator>aruun shrma</dc:creator>
  <cp:lastModifiedBy>aruun shrma</cp:lastModifiedBy>
  <cp:revision>111</cp:revision>
  <dcterms:created xsi:type="dcterms:W3CDTF">2019-01-30T03:45:02Z</dcterms:created>
  <dcterms:modified xsi:type="dcterms:W3CDTF">2019-02-02T06:27:30Z</dcterms:modified>
</cp:coreProperties>
</file>