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9"/>
  </p:notesMasterIdLst>
  <p:sldIdLst>
    <p:sldId id="256" r:id="rId2"/>
    <p:sldId id="257" r:id="rId3"/>
    <p:sldId id="309" r:id="rId4"/>
    <p:sldId id="273" r:id="rId5"/>
    <p:sldId id="261" r:id="rId6"/>
    <p:sldId id="262" r:id="rId7"/>
    <p:sldId id="279" r:id="rId8"/>
    <p:sldId id="278" r:id="rId9"/>
    <p:sldId id="311" r:id="rId10"/>
    <p:sldId id="313" r:id="rId11"/>
    <p:sldId id="316" r:id="rId12"/>
    <p:sldId id="315" r:id="rId13"/>
    <p:sldId id="290" r:id="rId14"/>
    <p:sldId id="291" r:id="rId15"/>
    <p:sldId id="292" r:id="rId16"/>
    <p:sldId id="293" r:id="rId17"/>
    <p:sldId id="263" r:id="rId18"/>
    <p:sldId id="296" r:id="rId19"/>
    <p:sldId id="297" r:id="rId20"/>
    <p:sldId id="265" r:id="rId21"/>
    <p:sldId id="274" r:id="rId22"/>
    <p:sldId id="264" r:id="rId23"/>
    <p:sldId id="267" r:id="rId24"/>
    <p:sldId id="268" r:id="rId25"/>
    <p:sldId id="269" r:id="rId26"/>
    <p:sldId id="270" r:id="rId27"/>
    <p:sldId id="271" r:id="rId28"/>
    <p:sldId id="272" r:id="rId29"/>
    <p:sldId id="283" r:id="rId30"/>
    <p:sldId id="298" r:id="rId31"/>
    <p:sldId id="300" r:id="rId32"/>
    <p:sldId id="301" r:id="rId33"/>
    <p:sldId id="302" r:id="rId34"/>
    <p:sldId id="303" r:id="rId35"/>
    <p:sldId id="304" r:id="rId36"/>
    <p:sldId id="305" r:id="rId37"/>
    <p:sldId id="306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6" autoAdjust="0"/>
    <p:restoredTop sz="94643" autoAdjust="0"/>
  </p:normalViewPr>
  <p:slideViewPr>
    <p:cSldViewPr>
      <p:cViewPr varScale="1">
        <p:scale>
          <a:sx n="59" d="100"/>
          <a:sy n="59" d="100"/>
        </p:scale>
        <p:origin x="15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8" y="2236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78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.S. Rai" userId="1bc407783bb62dbb" providerId="LiveId" clId="{CC97C3F3-4A62-497B-BFC3-22C4C7ED9C05}"/>
    <pc:docChg chg="custSel modSld">
      <pc:chgData name="H.S. Rai" userId="1bc407783bb62dbb" providerId="LiveId" clId="{CC97C3F3-4A62-497B-BFC3-22C4C7ED9C05}" dt="2024-09-03T08:55:02.538" v="38" actId="20577"/>
      <pc:docMkLst>
        <pc:docMk/>
      </pc:docMkLst>
      <pc:sldChg chg="modSp mod">
        <pc:chgData name="H.S. Rai" userId="1bc407783bb62dbb" providerId="LiveId" clId="{CC97C3F3-4A62-497B-BFC3-22C4C7ED9C05}" dt="2024-09-03T08:55:02.538" v="38" actId="20577"/>
        <pc:sldMkLst>
          <pc:docMk/>
          <pc:sldMk cId="0" sldId="256"/>
        </pc:sldMkLst>
        <pc:spChg chg="mod">
          <ac:chgData name="H.S. Rai" userId="1bc407783bb62dbb" providerId="LiveId" clId="{CC97C3F3-4A62-497B-BFC3-22C4C7ED9C05}" dt="2024-09-03T08:55:02.538" v="38" actId="20577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FE32F-F0A1-4483-96AD-EC9CD6917CBC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D336C-7EB5-44F3-9FA8-97AE37FE6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D336C-7EB5-44F3-9FA8-97AE37FE6AB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D336C-7EB5-44F3-9FA8-97AE37FE6AB9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5139C-2ED2-4A94-A46F-2172FA47F348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B9A01-6B3D-46E6-BECB-14A7415F8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arrow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24E84-50CF-4593-B362-4E13CA80ED23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B9A01-6B3D-46E6-BECB-14A7415F8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arrow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0D4FE-A14D-45BB-AEED-97BCE185793F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B9A01-6B3D-46E6-BECB-14A7415F8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arrow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7ECB-B19F-4A5F-AA71-54578DC37FC7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B9A01-6B3D-46E6-BECB-14A7415F8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arrow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F2A0-27E5-410F-BFEA-B5A82318CF6B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B9A01-6B3D-46E6-BECB-14A7415F8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arrow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1DEE-7E4E-4436-8C9D-224AB67976C5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B9A01-6B3D-46E6-BECB-14A7415F8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arrow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223D-8B65-4EFB-9208-654A0C1C6AA0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B9A01-6B3D-46E6-BECB-14A7415F8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arrow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6B67-13D7-493B-BCFC-4C72C594B6A7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B9A01-6B3D-46E6-BECB-14A7415F8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arrow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338E7-9236-4C60-A389-3ADC8C30D5BE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B9A01-6B3D-46E6-BECB-14A7415F8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arrow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51A32-4DF5-445E-8D56-E1085B7838EB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B9A01-6B3D-46E6-BECB-14A7415F8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arrow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FA5B9-4E0B-4098-B63D-C616112792A7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B9A01-6B3D-46E6-BECB-14A7415F8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arrow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0626B-1DC9-4EE5-B667-B54269D45522}" type="datetime1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drhsrai@gmail.com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B9A01-6B3D-46E6-BECB-14A7415F8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wedge/>
    <p:sndAc>
      <p:stSnd>
        <p:snd r:embed="rId13" name="arrow.wav"/>
      </p:stSnd>
    </p:sndAc>
  </p:transition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Tunica_intima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Artery" TargetMode="External"/><Relationship Id="rId5" Type="http://schemas.openxmlformats.org/officeDocument/2006/relationships/hyperlink" Target="http://en.wikipedia.org/wiki/Adventitia" TargetMode="External"/><Relationship Id="rId4" Type="http://schemas.openxmlformats.org/officeDocument/2006/relationships/hyperlink" Target="http://en.wikipedia.org/wiki/Tunica_media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Myocardial_infarction" TargetMode="External"/><Relationship Id="rId3" Type="http://schemas.openxmlformats.org/officeDocument/2006/relationships/hyperlink" Target="http://en.wikipedia.org/wiki/Stenosis" TargetMode="External"/><Relationship Id="rId7" Type="http://schemas.openxmlformats.org/officeDocument/2006/relationships/hyperlink" Target="http://en.wikipedia.org/wiki/Stroke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Hypertension" TargetMode="External"/><Relationship Id="rId5" Type="http://schemas.openxmlformats.org/officeDocument/2006/relationships/hyperlink" Target="http://en.wikipedia.org/wiki/Carotid_artery" TargetMode="External"/><Relationship Id="rId10" Type="http://schemas.openxmlformats.org/officeDocument/2006/relationships/hyperlink" Target="http://en.wikipedia.org/wiki/Arterial_dissection" TargetMode="External"/><Relationship Id="rId4" Type="http://schemas.openxmlformats.org/officeDocument/2006/relationships/hyperlink" Target="http://en.wikipedia.org/wiki/Renal_artery_stenosis" TargetMode="External"/><Relationship Id="rId9" Type="http://schemas.openxmlformats.org/officeDocument/2006/relationships/hyperlink" Target="http://en.wikipedia.org/wiki/Aneurysm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ayurveda-foryou.com/ayurveda_herb/ashwagandha.html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yurveda-foryou.com/paypalstore/guggul.html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533400"/>
            <a:ext cx="7848600" cy="1600200"/>
          </a:xfrm>
          <a:solidFill>
            <a:srgbClr val="FFFF00"/>
          </a:solidFill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HYPERTENSION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819400"/>
            <a:ext cx="7696200" cy="2895600"/>
          </a:xfrm>
          <a:solidFill>
            <a:srgbClr val="FFC000"/>
          </a:solidFill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tx1"/>
                </a:solidFill>
              </a:rPr>
              <a:t> DR H S RAI </a:t>
            </a:r>
          </a:p>
          <a:p>
            <a:r>
              <a:rPr lang="en-US" dirty="0" err="1">
                <a:solidFill>
                  <a:schemeClr val="tx1"/>
                </a:solidFill>
              </a:rPr>
              <a:t>B.Sc,B.A.M.M.S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LKO</a:t>
            </a:r>
            <a:r>
              <a:rPr lang="en-US" dirty="0">
                <a:solidFill>
                  <a:schemeClr val="tx1"/>
                </a:solidFill>
              </a:rPr>
              <a:t>), </a:t>
            </a:r>
            <a:r>
              <a:rPr lang="en-US" dirty="0" err="1">
                <a:solidFill>
                  <a:schemeClr val="tx1"/>
                </a:solidFill>
              </a:rPr>
              <a:t>M.D</a:t>
            </a:r>
            <a:r>
              <a:rPr lang="en-US" dirty="0">
                <a:solidFill>
                  <a:schemeClr val="tx1"/>
                </a:solidFill>
              </a:rPr>
              <a:t>(KC)</a:t>
            </a:r>
            <a:r>
              <a:rPr lang="en-US" dirty="0" err="1">
                <a:solidFill>
                  <a:schemeClr val="tx1"/>
                </a:solidFill>
              </a:rPr>
              <a:t>Lko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Professor</a:t>
            </a:r>
            <a:r>
              <a:rPr lang="en-US" dirty="0">
                <a:solidFill>
                  <a:schemeClr val="tx1"/>
                </a:solidFill>
              </a:rPr>
              <a:t>( </a:t>
            </a:r>
            <a:r>
              <a:rPr lang="en-US" dirty="0" err="1">
                <a:solidFill>
                  <a:schemeClr val="tx1"/>
                </a:solidFill>
              </a:rPr>
              <a:t>Kayachikitsa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r>
              <a:rPr lang="en-US" sz="2800" dirty="0"/>
              <a:t>Rohilkhand  </a:t>
            </a:r>
            <a:r>
              <a:rPr lang="en-US" sz="2800" dirty="0">
                <a:solidFill>
                  <a:schemeClr val="tx2"/>
                </a:solidFill>
              </a:rPr>
              <a:t>AYURVEDIC MEDICAL COLLEGE COLLEGE AND </a:t>
            </a:r>
            <a:r>
              <a:rPr lang="en-US" sz="2800">
                <a:solidFill>
                  <a:schemeClr val="tx2"/>
                </a:solidFill>
              </a:rPr>
              <a:t>HOSPITAL </a:t>
            </a:r>
            <a:r>
              <a:rPr lang="en-US" sz="2800"/>
              <a:t> DOHARA ROAD BAREILLY</a:t>
            </a:r>
            <a:r>
              <a:rPr lang="en-US" sz="280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,U P.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0"/>
            <a:ext cx="8305800" cy="1066801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Epidemiology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219200"/>
            <a:ext cx="8153400" cy="5257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4400" dirty="0">
                <a:solidFill>
                  <a:schemeClr val="tx2"/>
                </a:solidFill>
              </a:rPr>
              <a:t>In U.S.-</a:t>
            </a:r>
            <a:r>
              <a:rPr lang="en-US" dirty="0">
                <a:solidFill>
                  <a:schemeClr val="tx2"/>
                </a:solidFill>
              </a:rPr>
              <a:t> prevalent  in range of 21% to 33.5 %</a:t>
            </a:r>
          </a:p>
          <a:p>
            <a:pPr algn="l"/>
            <a:r>
              <a:rPr lang="en-US" dirty="0">
                <a:solidFill>
                  <a:schemeClr val="tx2"/>
                </a:solidFill>
              </a:rPr>
              <a:t>in different races,58.4 million have </a:t>
            </a:r>
            <a:r>
              <a:rPr lang="en-US" dirty="0" err="1">
                <a:solidFill>
                  <a:schemeClr val="tx2"/>
                </a:solidFill>
              </a:rPr>
              <a:t>hypertenion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sz="4000" dirty="0">
                <a:solidFill>
                  <a:schemeClr val="tx2"/>
                </a:solidFill>
              </a:rPr>
              <a:t>Hereditary</a:t>
            </a:r>
            <a:r>
              <a:rPr lang="en-US" dirty="0">
                <a:solidFill>
                  <a:schemeClr val="tx2"/>
                </a:solidFill>
              </a:rPr>
              <a:t>- blood pressure </a:t>
            </a:r>
            <a:r>
              <a:rPr lang="en-US" dirty="0" err="1">
                <a:solidFill>
                  <a:schemeClr val="tx2"/>
                </a:solidFill>
              </a:rPr>
              <a:t>heritabilities</a:t>
            </a:r>
            <a:r>
              <a:rPr lang="en-US" dirty="0">
                <a:solidFill>
                  <a:schemeClr val="tx2"/>
                </a:solidFill>
              </a:rPr>
              <a:t> are in the range of 15–35%. </a:t>
            </a:r>
          </a:p>
          <a:p>
            <a:pPr algn="l"/>
            <a:r>
              <a:rPr lang="en-US" sz="4400" dirty="0">
                <a:solidFill>
                  <a:schemeClr val="tx2"/>
                </a:solidFill>
              </a:rPr>
              <a:t>AGE</a:t>
            </a:r>
            <a:r>
              <a:rPr lang="en-US" dirty="0">
                <a:solidFill>
                  <a:schemeClr val="tx2"/>
                </a:solidFill>
              </a:rPr>
              <a:t>- High blood pressure before age 55 occurs 3.8 times more frequently among persons with a positive family history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Clinically,</a:t>
            </a:r>
            <a:r>
              <a:rPr lang="en-US" dirty="0"/>
              <a:t> hypertension might be defined as that level of blood pressure at which the institution of therapy reduces blood pressure–related morbidity and mortality. </a:t>
            </a:r>
          </a:p>
          <a:p>
            <a:r>
              <a:rPr lang="en-US" dirty="0" err="1">
                <a:solidFill>
                  <a:srgbClr val="FF0000"/>
                </a:solidFill>
              </a:rPr>
              <a:t>Physiologcally</a:t>
            </a:r>
            <a:r>
              <a:rPr lang="en-US" dirty="0"/>
              <a:t> hypertension is defined as lateral pressure exerted on arterial wall due to blood flowing across it.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drhsrai@gmail.com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HYPERTENSION - DEFINITION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US" dirty="0"/>
              <a:t>Clinical types of hypertension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5963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0070C0"/>
            </a:solidFill>
          </a:ln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Labile</a:t>
            </a:r>
            <a:r>
              <a:rPr lang="en-US" dirty="0"/>
              <a:t>-ranges </a:t>
            </a:r>
            <a:r>
              <a:rPr lang="en-US" dirty="0" err="1"/>
              <a:t>normotensive</a:t>
            </a:r>
            <a:r>
              <a:rPr lang="en-US" dirty="0"/>
              <a:t> to hypertensive</a:t>
            </a:r>
          </a:p>
          <a:p>
            <a:r>
              <a:rPr lang="en-US" dirty="0">
                <a:solidFill>
                  <a:srgbClr val="FF0000"/>
                </a:solidFill>
              </a:rPr>
              <a:t>Sustained</a:t>
            </a:r>
            <a:r>
              <a:rPr lang="en-US" dirty="0"/>
              <a:t>-hypertensive</a:t>
            </a:r>
          </a:p>
          <a:p>
            <a:r>
              <a:rPr lang="en-US" dirty="0">
                <a:solidFill>
                  <a:srgbClr val="FF0000"/>
                </a:solidFill>
              </a:rPr>
              <a:t>Malignant</a:t>
            </a:r>
            <a:r>
              <a:rPr lang="en-US" dirty="0"/>
              <a:t>-in range of 200/140 with </a:t>
            </a:r>
            <a:r>
              <a:rPr lang="en-US" dirty="0" err="1"/>
              <a:t>papilledema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Accelerated-</a:t>
            </a:r>
            <a:r>
              <a:rPr lang="en-US" dirty="0"/>
              <a:t>rapid  increase of BP</a:t>
            </a:r>
          </a:p>
          <a:p>
            <a:r>
              <a:rPr lang="en-US" sz="2800" dirty="0">
                <a:solidFill>
                  <a:srgbClr val="FF0000"/>
                </a:solidFill>
              </a:rPr>
              <a:t>Resistant</a:t>
            </a:r>
            <a:r>
              <a:rPr lang="en-US" sz="2800" dirty="0"/>
              <a:t>-DO NOT RESPONSE TO TREATMENT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BLOOD PRESSURE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BLOOD PRESSURE IS BY PRODUCT OF CARDIAC OUT PUT AND PERIPHERAL REISSTANCE</a:t>
            </a:r>
          </a:p>
          <a:p>
            <a:pPr>
              <a:buNone/>
            </a:pPr>
            <a:endParaRPr lang="en-US" sz="1400" dirty="0"/>
          </a:p>
          <a:p>
            <a:pPr>
              <a:buNone/>
            </a:pPr>
            <a:r>
              <a:rPr lang="en-US" sz="1400" dirty="0"/>
              <a:t>	</a:t>
            </a:r>
            <a:r>
              <a:rPr lang="en-US" sz="2400" dirty="0">
                <a:solidFill>
                  <a:srgbClr val="0070C0"/>
                </a:solidFill>
              </a:rPr>
              <a:t>1-CARDIAC  OUTPUT-	        1-STROKE VOLUME</a:t>
            </a:r>
          </a:p>
          <a:p>
            <a:pPr>
              <a:buNone/>
            </a:pPr>
            <a:r>
              <a:rPr lang="en-US" sz="2400" dirty="0">
                <a:solidFill>
                  <a:srgbClr val="0070C0"/>
                </a:solidFill>
              </a:rPr>
              <a:t>				                            2- HEART RATE</a:t>
            </a:r>
          </a:p>
          <a:p>
            <a:pPr>
              <a:buNone/>
            </a:pPr>
            <a:endParaRPr lang="en-US" sz="24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2000" dirty="0">
                <a:solidFill>
                  <a:srgbClr val="C00000"/>
                </a:solidFill>
              </a:rPr>
              <a:t>2-PERIPHERAL RESISTANCE-                               1-VASCULAR STRUCTURE</a:t>
            </a:r>
          </a:p>
          <a:p>
            <a:pPr>
              <a:buNone/>
            </a:pPr>
            <a:r>
              <a:rPr lang="en-US" sz="2000" dirty="0">
                <a:solidFill>
                  <a:srgbClr val="C00000"/>
                </a:solidFill>
              </a:rPr>
              <a:t>						2- VASULAR FUNCTION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3" name="arrow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Pathologic Consequences of Hypertension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HEART</a:t>
            </a:r>
            <a:r>
              <a:rPr lang="en-US" dirty="0"/>
              <a:t>-LVH,CHF</a:t>
            </a:r>
          </a:p>
          <a:p>
            <a:r>
              <a:rPr lang="en-US" dirty="0">
                <a:solidFill>
                  <a:srgbClr val="FF0000"/>
                </a:solidFill>
              </a:rPr>
              <a:t>BRAIN</a:t>
            </a:r>
            <a:r>
              <a:rPr lang="en-US" dirty="0"/>
              <a:t>-(STROKE ),</a:t>
            </a:r>
            <a:r>
              <a:rPr lang="en-US" dirty="0" err="1"/>
              <a:t>INFARCTION,HEMORRHAGE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KIDNEY</a:t>
            </a:r>
            <a:r>
              <a:rPr lang="en-US" dirty="0"/>
              <a:t>-RENAL ISCHEMIA-RENIN   					ANGIOTENSIN-ALDOSTERONE</a:t>
            </a:r>
          </a:p>
          <a:p>
            <a:r>
              <a:rPr lang="en-US" dirty="0">
                <a:solidFill>
                  <a:srgbClr val="FF0000"/>
                </a:solidFill>
              </a:rPr>
              <a:t>PERIPHERAL ARTERIES</a:t>
            </a:r>
            <a:r>
              <a:rPr lang="en-US" dirty="0"/>
              <a:t>-ATHEROSCLEROTIC CHANGES-INTERMITTENT CLAUDICATION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Kieran McGlade  Nov 2001</a:t>
            </a:r>
            <a:r>
              <a:rPr lang="en-US" sz="1400"/>
              <a:t>	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  <a:p>
            <a:r>
              <a:rPr lang="en-US" sz="1200"/>
              <a:t>Department of General Practice QUB</a:t>
            </a:r>
          </a:p>
        </p:txBody>
      </p:sp>
      <p:pic>
        <p:nvPicPr>
          <p:cNvPr id="25602" name="Picture 2" descr="H:\Practice\Gross LVH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0688" y="762000"/>
            <a:ext cx="5761037" cy="3760788"/>
          </a:xfrm>
          <a:prstGeom prst="rect">
            <a:avLst/>
          </a:prstGeom>
          <a:noFill/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638300" y="4724400"/>
            <a:ext cx="5867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/>
              <a:t>The left ventricle is markedly thickened in this patient with severe hypertension that was untreated for many years. The myocardial fibers have undergone hypertrophy.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drhsrai@gmail.com</a:t>
            </a:r>
          </a:p>
        </p:txBody>
      </p:sp>
      <p:pic>
        <p:nvPicPr>
          <p:cNvPr id="24581" name="Picture 5" descr="H:\Practice\Left Ventricular Hypertrophy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0688" y="762000"/>
            <a:ext cx="5761037" cy="3749675"/>
          </a:xfrm>
          <a:prstGeom prst="rect">
            <a:avLst/>
          </a:prstGeom>
          <a:noFill/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714500" y="4724400"/>
            <a:ext cx="57150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/>
              <a:t>This left ventricle is very thickened (slightly over 2 cm in thickness), but the rest of the heart is not greatly enlarged. This is typical for hypertensive heart disease. The hypertension creates a greater pressure load on the heart to induce the hypertrophy.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5240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CLINICAL DISORDER OF HYPERTENSION     </a:t>
            </a:r>
            <a:r>
              <a:rPr lang="en-US" dirty="0"/>
              <a:t>		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02609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 </a:t>
            </a:r>
          </a:p>
          <a:p>
            <a:pPr>
              <a:buNone/>
            </a:pPr>
            <a:r>
              <a:rPr lang="en-US" sz="4000" dirty="0"/>
              <a:t>  A-Essential hypertension        </a:t>
            </a:r>
          </a:p>
          <a:p>
            <a:pPr>
              <a:buNone/>
            </a:pPr>
            <a:r>
              <a:rPr lang="en-US" sz="4400" dirty="0"/>
              <a:t>  B-Secondary hypertension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/>
              <a:t>80–95% of hypertensive patients are diagnosed as having "essential" hypertension (also referred to as </a:t>
            </a:r>
            <a:r>
              <a:rPr lang="en-US" sz="4000" dirty="0">
                <a:solidFill>
                  <a:srgbClr val="FF0000"/>
                </a:solidFill>
              </a:rPr>
              <a:t>primary or idiopathic hypertension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Essential hypertension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/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HYPERTENSION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remaining 5–20% of hypertensive patients, </a:t>
            </a:r>
            <a:r>
              <a:rPr lang="en-US" u="sng" dirty="0">
                <a:solidFill>
                  <a:srgbClr val="FF0000"/>
                </a:solidFill>
              </a:rPr>
              <a:t>a specific underlying disorder </a:t>
            </a:r>
            <a:r>
              <a:rPr lang="en-US" dirty="0"/>
              <a:t>causing the elevation of blood pressure can be identified . In individuals with "</a:t>
            </a:r>
            <a:r>
              <a:rPr lang="en-US" dirty="0">
                <a:solidFill>
                  <a:srgbClr val="FF0000"/>
                </a:solidFill>
              </a:rPr>
              <a:t>secondary" hypertension</a:t>
            </a:r>
            <a:r>
              <a:rPr lang="en-US" dirty="0"/>
              <a:t>, a specific mechanism for the blood pressure elevation is often more apparent.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RENAL</a:t>
            </a:r>
            <a:r>
              <a:rPr lang="en-US" dirty="0"/>
              <a:t>-</a:t>
            </a:r>
            <a:r>
              <a:rPr lang="en-US" dirty="0" err="1"/>
              <a:t>PARENCHYMAL</a:t>
            </a:r>
            <a:r>
              <a:rPr lang="en-US" dirty="0"/>
              <a:t> </a:t>
            </a:r>
            <a:r>
              <a:rPr lang="en-US" dirty="0" err="1"/>
              <a:t>DISEASE,RENAL</a:t>
            </a:r>
            <a:r>
              <a:rPr lang="en-US" dirty="0"/>
              <a:t> CYSTS ,RENAL </a:t>
            </a:r>
            <a:r>
              <a:rPr lang="en-US" dirty="0" err="1"/>
              <a:t>TUMOUR</a:t>
            </a:r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RENOVASCULAR</a:t>
            </a: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/>
              <a:t>RENAL ARTERY </a:t>
            </a:r>
            <a:r>
              <a:rPr lang="en-US" dirty="0" err="1"/>
              <a:t>STENOSIS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ADRENAL</a:t>
            </a:r>
            <a:r>
              <a:rPr lang="en-US" dirty="0"/>
              <a:t>-CUSHING </a:t>
            </a:r>
            <a:r>
              <a:rPr lang="en-US" dirty="0" err="1"/>
              <a:t>SYNDROME,PHEOCHROMOCYTOMA,PRIMARY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ALDOSTERONISM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HORMONAL</a:t>
            </a:r>
            <a:r>
              <a:rPr lang="en-US" dirty="0"/>
              <a:t>-</a:t>
            </a:r>
            <a:r>
              <a:rPr lang="en-US" dirty="0" err="1"/>
              <a:t>THYROTOXICOSIS,ACROMEGALY</a:t>
            </a:r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NEUROGENIC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CO-</a:t>
            </a:r>
            <a:r>
              <a:rPr lang="en-US" dirty="0" err="1">
                <a:solidFill>
                  <a:srgbClr val="FF0000"/>
                </a:solidFill>
              </a:rPr>
              <a:t>ARCTATION</a:t>
            </a:r>
            <a:r>
              <a:rPr lang="en-US" dirty="0">
                <a:solidFill>
                  <a:srgbClr val="FF0000"/>
                </a:solidFill>
              </a:rPr>
              <a:t> OF AORTA</a:t>
            </a:r>
          </a:p>
          <a:p>
            <a:r>
              <a:rPr lang="en-US" dirty="0" err="1">
                <a:solidFill>
                  <a:srgbClr val="FF0000"/>
                </a:solidFill>
              </a:rPr>
              <a:t>PREECLAMSIA</a:t>
            </a:r>
            <a:r>
              <a:rPr lang="en-US" dirty="0">
                <a:solidFill>
                  <a:srgbClr val="FF0000"/>
                </a:solidFill>
              </a:rPr>
              <a:t>/</a:t>
            </a:r>
            <a:r>
              <a:rPr lang="en-US" dirty="0" err="1">
                <a:solidFill>
                  <a:srgbClr val="FF0000"/>
                </a:solidFill>
              </a:rPr>
              <a:t>ECLAMSIA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MEDICATIONS</a:t>
            </a:r>
            <a:r>
              <a:rPr lang="en-US" dirty="0"/>
              <a:t>-High-dose estrogens, adrenal steroids, decongestants, appetite suppressants, cyclosporine, </a:t>
            </a:r>
            <a:r>
              <a:rPr lang="en-US" dirty="0" err="1"/>
              <a:t>tricyclic</a:t>
            </a:r>
            <a:r>
              <a:rPr lang="en-US" dirty="0"/>
              <a:t> antidepressants, </a:t>
            </a:r>
            <a:r>
              <a:rPr lang="en-US" dirty="0" err="1"/>
              <a:t>monamine</a:t>
            </a:r>
            <a:r>
              <a:rPr lang="en-US" dirty="0"/>
              <a:t> </a:t>
            </a:r>
            <a:r>
              <a:rPr lang="en-US" dirty="0" err="1"/>
              <a:t>oxidase</a:t>
            </a:r>
            <a:r>
              <a:rPr lang="en-US" dirty="0"/>
              <a:t> inhibitors, erythropoietin, </a:t>
            </a:r>
            <a:r>
              <a:rPr lang="en-US" dirty="0" err="1"/>
              <a:t>nonsteroidal</a:t>
            </a:r>
            <a:r>
              <a:rPr lang="en-US" dirty="0"/>
              <a:t> anti-inflammatory agents, cocaine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Causes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Secondary hypertension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/>
              <a:t>RENAL HYPERTENSION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4400">
                <a:solidFill>
                  <a:srgbClr val="FF0000"/>
                </a:solidFill>
              </a:rPr>
              <a:t>RENAL PRENCHYMAL DISEASE</a:t>
            </a:r>
          </a:p>
          <a:p>
            <a:pPr lvl="1"/>
            <a:r>
              <a:rPr lang="en-US" sz="4000"/>
              <a:t>TUBULOINTERISTITIAL DISEASE</a:t>
            </a:r>
          </a:p>
          <a:p>
            <a:endParaRPr lang="en-US" sz="4400"/>
          </a:p>
          <a:p>
            <a:r>
              <a:rPr lang="en-US" sz="4400">
                <a:solidFill>
                  <a:srgbClr val="FF0000"/>
                </a:solidFill>
              </a:rPr>
              <a:t>RENOVASCULAR DISEASE</a:t>
            </a:r>
          </a:p>
          <a:p>
            <a:pPr lvl="1"/>
            <a:r>
              <a:rPr lang="en-US" sz="4000"/>
              <a:t>RENAL ATHEROSCHEROTIC PLAQUE</a:t>
            </a:r>
          </a:p>
          <a:p>
            <a:pPr lvl="1"/>
            <a:r>
              <a:rPr lang="en-US" sz="4000"/>
              <a:t>FIBROMUSCULAR  DYSPLASIA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RENAL </a:t>
            </a:r>
            <a:r>
              <a:rPr lang="en-US" dirty="0" err="1"/>
              <a:t>PARENCHYMAL</a:t>
            </a:r>
            <a:r>
              <a:rPr lang="en-US" dirty="0"/>
              <a:t>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Virtually all disorders of the kidney may cause hypertension , and renal disease is the most common cause of secondary hypertension. Hypertension is present in &gt;80% of patients with chronic renal failure. </a:t>
            </a:r>
          </a:p>
          <a:p>
            <a:r>
              <a:rPr lang="en-US" dirty="0"/>
              <a:t>In general, hypertension is more severe in </a:t>
            </a:r>
            <a:r>
              <a:rPr lang="en-US" dirty="0" err="1"/>
              <a:t>glomerular</a:t>
            </a:r>
            <a:r>
              <a:rPr lang="en-US" dirty="0"/>
              <a:t> diseases than in interstitial diseases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/>
              <a:t>RENOVASCULAR</a:t>
            </a:r>
            <a:r>
              <a:rPr lang="en-US" dirty="0"/>
              <a:t>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/>
              <a:t>RENAL ARTERY </a:t>
            </a:r>
            <a:r>
              <a:rPr lang="en-US" dirty="0" err="1"/>
              <a:t>STENOSIS</a:t>
            </a:r>
            <a:endParaRPr lang="en-US" dirty="0"/>
          </a:p>
          <a:p>
            <a:pPr lvl="1"/>
            <a:r>
              <a:rPr lang="en-US" dirty="0"/>
              <a:t>Congenital</a:t>
            </a:r>
          </a:p>
          <a:p>
            <a:pPr lvl="1"/>
            <a:r>
              <a:rPr lang="en-US" dirty="0"/>
              <a:t>Atherosclerotic plaque</a:t>
            </a:r>
          </a:p>
          <a:p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FIBROMUSCULAR</a:t>
            </a:r>
            <a:r>
              <a:rPr lang="en-US" dirty="0">
                <a:solidFill>
                  <a:srgbClr val="FF0000"/>
                </a:solidFill>
              </a:rPr>
              <a:t>  DYSPLASIA- </a:t>
            </a:r>
            <a:r>
              <a:rPr lang="en-US" dirty="0"/>
              <a:t>is characterized by fibrous thickening of the </a:t>
            </a:r>
            <a:r>
              <a:rPr lang="en-US" dirty="0" err="1">
                <a:hlinkClick r:id="rId3" tooltip="Tunica intima"/>
              </a:rPr>
              <a:t>intima</a:t>
            </a:r>
            <a:r>
              <a:rPr lang="en-US" dirty="0"/>
              <a:t>, </a:t>
            </a:r>
            <a:r>
              <a:rPr lang="en-US" u="sng" dirty="0">
                <a:hlinkClick r:id="rId4" tooltip="Tunica media"/>
              </a:rPr>
              <a:t>media</a:t>
            </a:r>
            <a:r>
              <a:rPr lang="en-US" dirty="0"/>
              <a:t>, or </a:t>
            </a:r>
            <a:r>
              <a:rPr lang="en-US" dirty="0">
                <a:hlinkClick r:id="rId5" tooltip="Adventitia"/>
              </a:rPr>
              <a:t>adventitia</a:t>
            </a:r>
            <a:r>
              <a:rPr lang="en-US" dirty="0"/>
              <a:t> of the </a:t>
            </a:r>
            <a:r>
              <a:rPr lang="en-US" dirty="0">
                <a:hlinkClick r:id="rId6" tooltip="Artery"/>
              </a:rPr>
              <a:t>artery</a:t>
            </a:r>
            <a:r>
              <a:rPr lang="en-US" dirty="0"/>
              <a:t>. and result in Narrowing the lumen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Fibromuscular</a:t>
            </a:r>
            <a:r>
              <a:rPr lang="en-US" b="1" dirty="0"/>
              <a:t> dysplasia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Fibromuscular</a:t>
            </a:r>
            <a:r>
              <a:rPr lang="en-US" b="1" dirty="0"/>
              <a:t> dysplasia</a:t>
            </a:r>
            <a:r>
              <a:rPr lang="en-US" dirty="0"/>
              <a:t>, or </a:t>
            </a:r>
            <a:r>
              <a:rPr lang="en-US" b="1" dirty="0" err="1"/>
              <a:t>fibromuscular</a:t>
            </a:r>
            <a:r>
              <a:rPr lang="en-US" b="1" dirty="0"/>
              <a:t> dysplasia of arteries</a:t>
            </a:r>
            <a:r>
              <a:rPr lang="en-US" dirty="0"/>
              <a:t>, often abbreviated as </a:t>
            </a:r>
            <a:r>
              <a:rPr lang="en-US" b="1" dirty="0" err="1"/>
              <a:t>FMD</a:t>
            </a:r>
            <a:r>
              <a:rPr lang="en-US" dirty="0"/>
              <a:t>, is a disease that can cause narrowing (</a:t>
            </a:r>
            <a:r>
              <a:rPr lang="en-US" dirty="0" err="1">
                <a:hlinkClick r:id="rId3" tooltip="Stenosis"/>
              </a:rPr>
              <a:t>stenosis</a:t>
            </a:r>
            <a:r>
              <a:rPr lang="en-US" dirty="0"/>
              <a:t>) of arteries in the </a:t>
            </a:r>
            <a:r>
              <a:rPr lang="en-US" dirty="0">
                <a:hlinkClick r:id="rId4" tooltip="Renal artery stenosis"/>
              </a:rPr>
              <a:t>kidneys</a:t>
            </a:r>
            <a:r>
              <a:rPr lang="en-US" dirty="0"/>
              <a:t>, the </a:t>
            </a:r>
            <a:r>
              <a:rPr lang="en-US" dirty="0">
                <a:hlinkClick r:id="rId5" tooltip="Carotid artery"/>
              </a:rPr>
              <a:t>carotid arteries</a:t>
            </a:r>
            <a:r>
              <a:rPr lang="en-US" dirty="0"/>
              <a:t> supplying the brain, and, less commonly, the arteries of the abdomen. </a:t>
            </a:r>
            <a:r>
              <a:rPr lang="en-US" dirty="0" err="1"/>
              <a:t>FMD</a:t>
            </a:r>
            <a:r>
              <a:rPr lang="en-US" dirty="0"/>
              <a:t> can cause </a:t>
            </a:r>
            <a:r>
              <a:rPr lang="en-US" dirty="0">
                <a:hlinkClick r:id="rId6" tooltip="Hypertension"/>
              </a:rPr>
              <a:t>hypertension</a:t>
            </a:r>
            <a:r>
              <a:rPr lang="en-US" dirty="0"/>
              <a:t>, </a:t>
            </a:r>
            <a:r>
              <a:rPr lang="en-US" dirty="0">
                <a:hlinkClick r:id="rId7" tooltip="Stroke"/>
              </a:rPr>
              <a:t>strokes</a:t>
            </a:r>
            <a:r>
              <a:rPr lang="en-US" dirty="0"/>
              <a:t>, </a:t>
            </a:r>
            <a:r>
              <a:rPr lang="en-US" dirty="0">
                <a:hlinkClick r:id="rId8" tooltip="Myocardial infarction"/>
              </a:rPr>
              <a:t>heart attacks</a:t>
            </a:r>
            <a:r>
              <a:rPr lang="en-US" dirty="0"/>
              <a:t>, and arterial swelling (</a:t>
            </a:r>
            <a:r>
              <a:rPr lang="en-US" dirty="0">
                <a:hlinkClick r:id="rId9" tooltip="Aneurysm"/>
              </a:rPr>
              <a:t>aneurysm</a:t>
            </a:r>
            <a:r>
              <a:rPr lang="en-US" dirty="0"/>
              <a:t>) and </a:t>
            </a:r>
            <a:r>
              <a:rPr lang="en-US" dirty="0">
                <a:hlinkClick r:id="rId10" tooltip="Arterial dissection"/>
              </a:rPr>
              <a:t>dissection</a:t>
            </a:r>
            <a:r>
              <a:rPr lang="en-US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BLOOD PRESSURE CLASSIFICATION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828800"/>
          <a:ext cx="82296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SYSTOLIC-MMHG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DIASTOLIC-MMHG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90- 120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60- 80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PREHYPERTENSION</a:t>
                      </a:r>
                    </a:p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120-139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80-89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STAGE 1 HYPERTENSION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140-159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90-99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STAGE 2- HYPERTENSION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160 AND 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 AND 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ISOLATED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SYSTOLIC HYPERTENSION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140 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LESS THAN 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RENIN</a:t>
            </a:r>
            <a:r>
              <a:rPr lang="en-US" dirty="0"/>
              <a:t> </a:t>
            </a:r>
            <a:r>
              <a:rPr lang="en-US" dirty="0" err="1"/>
              <a:t>ANGIOTENSIN</a:t>
            </a:r>
            <a:r>
              <a:rPr lang="en-US" dirty="0"/>
              <a:t> </a:t>
            </a:r>
            <a:r>
              <a:rPr lang="en-US" dirty="0" err="1"/>
              <a:t>ALDOSTERON</a:t>
            </a:r>
            <a:endParaRPr lang="en-US" dirty="0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600200"/>
            <a:ext cx="5867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dirty="0" err="1"/>
              <a:t>RENIN</a:t>
            </a:r>
            <a:r>
              <a:rPr lang="en-US" sz="2800" dirty="0"/>
              <a:t> </a:t>
            </a:r>
            <a:r>
              <a:rPr lang="en-US" sz="2800" dirty="0" err="1"/>
              <a:t>ANGIOTENSIN</a:t>
            </a:r>
            <a:r>
              <a:rPr lang="en-US" sz="2800" dirty="0"/>
              <a:t> </a:t>
            </a:r>
            <a:r>
              <a:rPr lang="en-US" sz="2800" dirty="0" err="1"/>
              <a:t>ALDOSTERONE</a:t>
            </a:r>
            <a:r>
              <a:rPr lang="en-US" sz="2800" dirty="0"/>
              <a:t> AXIS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57200"/>
            <a:ext cx="71628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 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Systolic Hypertension with Wide Pulse Pressure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/>
              <a:t>1. Decreased vascular compliance         			(arteriosclerosis) </a:t>
            </a:r>
          </a:p>
          <a:p>
            <a:r>
              <a:rPr lang="en-US" dirty="0"/>
              <a:t> 2. Increased cardiac output  </a:t>
            </a:r>
          </a:p>
          <a:p>
            <a:pPr>
              <a:buNone/>
            </a:pPr>
            <a:r>
              <a:rPr lang="en-US" dirty="0"/>
              <a:t>           </a:t>
            </a:r>
            <a:r>
              <a:rPr lang="en-US" sz="2400" dirty="0"/>
              <a:t>a. Aortic regurgitation   </a:t>
            </a:r>
          </a:p>
          <a:p>
            <a:pPr lvl="2"/>
            <a:r>
              <a:rPr lang="en-US" dirty="0"/>
              <a:t>b. </a:t>
            </a:r>
            <a:r>
              <a:rPr lang="en-US" dirty="0" err="1"/>
              <a:t>Thyrotoxicosis</a:t>
            </a:r>
            <a:r>
              <a:rPr lang="en-US" dirty="0"/>
              <a:t>   </a:t>
            </a:r>
          </a:p>
          <a:p>
            <a:pPr lvl="2"/>
            <a:r>
              <a:rPr lang="en-US" dirty="0"/>
              <a:t>c. Hyperkinetic heart syndrome   </a:t>
            </a:r>
          </a:p>
          <a:p>
            <a:pPr lvl="2"/>
            <a:r>
              <a:rPr lang="en-US" dirty="0"/>
              <a:t>d. Fever   </a:t>
            </a:r>
          </a:p>
          <a:p>
            <a:pPr lvl="2"/>
            <a:r>
              <a:rPr lang="en-US" dirty="0"/>
              <a:t>e. </a:t>
            </a:r>
            <a:r>
              <a:rPr lang="en-US" dirty="0" err="1"/>
              <a:t>Arteriovenous</a:t>
            </a:r>
            <a:r>
              <a:rPr lang="en-US" dirty="0"/>
              <a:t> fistula   </a:t>
            </a:r>
          </a:p>
          <a:p>
            <a:pPr lvl="2"/>
            <a:r>
              <a:rPr lang="en-US" dirty="0"/>
              <a:t>f. Patent </a:t>
            </a:r>
            <a:r>
              <a:rPr lang="en-US" dirty="0" err="1"/>
              <a:t>ductus</a:t>
            </a:r>
            <a:r>
              <a:rPr lang="en-US" dirty="0"/>
              <a:t> </a:t>
            </a:r>
            <a:r>
              <a:rPr lang="en-US" dirty="0" err="1"/>
              <a:t>arteriosus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Clinical 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HEADACH</a:t>
            </a:r>
          </a:p>
          <a:p>
            <a:r>
              <a:rPr lang="en-US" dirty="0">
                <a:solidFill>
                  <a:srgbClr val="0070C0"/>
                </a:solidFill>
              </a:rPr>
              <a:t>DIZZINESS</a:t>
            </a:r>
          </a:p>
          <a:p>
            <a:r>
              <a:rPr lang="en-US" dirty="0">
                <a:solidFill>
                  <a:srgbClr val="0070C0"/>
                </a:solidFill>
              </a:rPr>
              <a:t>BLURRING OF VISION</a:t>
            </a:r>
          </a:p>
          <a:p>
            <a:r>
              <a:rPr lang="en-US" dirty="0">
                <a:solidFill>
                  <a:srgbClr val="0070C0"/>
                </a:solidFill>
              </a:rPr>
              <a:t>NAUSEA AND VOMITING</a:t>
            </a:r>
          </a:p>
          <a:p>
            <a:r>
              <a:rPr lang="en-US" dirty="0">
                <a:solidFill>
                  <a:srgbClr val="0070C0"/>
                </a:solidFill>
              </a:rPr>
              <a:t>PALPITATION</a:t>
            </a:r>
          </a:p>
          <a:p>
            <a:r>
              <a:rPr lang="en-US" dirty="0">
                <a:solidFill>
                  <a:srgbClr val="0070C0"/>
                </a:solidFill>
              </a:rPr>
              <a:t>DAY TIME SOMNOLESCENCE</a:t>
            </a:r>
          </a:p>
          <a:p>
            <a:r>
              <a:rPr lang="en-US" dirty="0">
                <a:solidFill>
                  <a:srgbClr val="0070C0"/>
                </a:solidFill>
              </a:rPr>
              <a:t>COMA </a:t>
            </a:r>
          </a:p>
          <a:p>
            <a:r>
              <a:rPr lang="en-US" dirty="0">
                <a:solidFill>
                  <a:srgbClr val="0070C0"/>
                </a:solidFill>
              </a:rPr>
              <a:t>DEATH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Approach to the Patient: Hypertension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HISTORY</a:t>
            </a:r>
            <a:r>
              <a:rPr lang="en-US" dirty="0"/>
              <a:t>-Duration of hypertension Previous therapies: responses and side effects </a:t>
            </a:r>
          </a:p>
          <a:p>
            <a:r>
              <a:rPr lang="en-US" dirty="0">
                <a:solidFill>
                  <a:srgbClr val="FF0000"/>
                </a:solidFill>
              </a:rPr>
              <a:t>Family history </a:t>
            </a:r>
            <a:r>
              <a:rPr lang="en-US" dirty="0"/>
              <a:t>of hypertension and cardiovascular disease </a:t>
            </a:r>
          </a:p>
          <a:p>
            <a:r>
              <a:rPr lang="en-US" dirty="0"/>
              <a:t>Dietary and psychosocial history         </a:t>
            </a:r>
          </a:p>
          <a:p>
            <a:r>
              <a:rPr lang="en-US" dirty="0"/>
              <a:t> </a:t>
            </a:r>
            <a:r>
              <a:rPr lang="en-US" sz="4100" dirty="0">
                <a:solidFill>
                  <a:srgbClr val="FF0000"/>
                </a:solidFill>
              </a:rPr>
              <a:t>Other risk factors: 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weight change, </a:t>
            </a:r>
            <a:r>
              <a:rPr lang="en-US" dirty="0" err="1"/>
              <a:t>dyslipidemia</a:t>
            </a:r>
            <a:r>
              <a:rPr lang="en-US" dirty="0"/>
              <a:t>, smoking, diabetes, physical inactivity Evidence of secondary hypertension: </a:t>
            </a:r>
          </a:p>
          <a:p>
            <a:r>
              <a:rPr lang="en-US" sz="3600" dirty="0">
                <a:solidFill>
                  <a:srgbClr val="FF0000"/>
                </a:solidFill>
              </a:rPr>
              <a:t>history of renal disease</a:t>
            </a:r>
            <a:r>
              <a:rPr lang="en-US" dirty="0"/>
              <a:t>; change in appearance; muscle weakness; spells of sweating, palpitations, tremor; erratic sleep, snoring, daytime somnolence; symptoms of hypo- or hyperthyroidism; </a:t>
            </a:r>
          </a:p>
          <a:p>
            <a:r>
              <a:rPr lang="en-US" sz="4100" dirty="0">
                <a:solidFill>
                  <a:srgbClr val="FF0000"/>
                </a:solidFill>
              </a:rPr>
              <a:t>use of agents </a:t>
            </a:r>
            <a:r>
              <a:rPr lang="en-US" dirty="0"/>
              <a:t>that may increase blood pressure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PHYSICAL  EXAMINATION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en-US" sz="3800" b="1" dirty="0">
                <a:solidFill>
                  <a:srgbClr val="FF0000"/>
                </a:solidFill>
              </a:rPr>
              <a:t>MEASUREMENT OF BLOOD PRESSURE</a:t>
            </a:r>
          </a:p>
          <a:p>
            <a:r>
              <a:rPr lang="en-US" dirty="0">
                <a:solidFill>
                  <a:srgbClr val="C00000"/>
                </a:solidFill>
              </a:rPr>
              <a:t>PHYSICAL EXAMINATION </a:t>
            </a:r>
            <a:r>
              <a:rPr lang="en-US" dirty="0"/>
              <a:t>–ASSESSMENT OF AFFECT RULE OUT THE SECONDARY  CAUSE</a:t>
            </a:r>
          </a:p>
          <a:p>
            <a:r>
              <a:rPr lang="en-US" dirty="0">
                <a:solidFill>
                  <a:srgbClr val="C00000"/>
                </a:solidFill>
              </a:rPr>
              <a:t>LAB TESTING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 Renal </a:t>
            </a:r>
            <a:r>
              <a:rPr lang="en-US" dirty="0"/>
              <a:t>Microscopic urinalysis, albumin excretion, serum BUN and/or </a:t>
            </a:r>
            <a:r>
              <a:rPr lang="en-US" dirty="0" err="1"/>
              <a:t>creatinine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C00000"/>
                </a:solidFill>
              </a:rPr>
              <a:t>Endocrine</a:t>
            </a:r>
            <a:r>
              <a:rPr lang="en-US" dirty="0"/>
              <a:t> Serum sodium, potassium, calcium, ?TSH </a:t>
            </a:r>
          </a:p>
          <a:p>
            <a:r>
              <a:rPr lang="en-US" dirty="0">
                <a:solidFill>
                  <a:srgbClr val="C00000"/>
                </a:solidFill>
              </a:rPr>
              <a:t>Metabolic</a:t>
            </a:r>
            <a:r>
              <a:rPr lang="en-US" dirty="0"/>
              <a:t> Fasting blood glucose, total cholesterol, HDL and LDL (often computed) cholesterol, triglycerides Other     - </a:t>
            </a:r>
            <a:r>
              <a:rPr lang="en-US" dirty="0" err="1"/>
              <a:t>Hematocrit</a:t>
            </a:r>
            <a:r>
              <a:rPr lang="en-US" dirty="0"/>
              <a:t>, electrocardiogram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LIFESTYLE INTERVETION-</a:t>
            </a:r>
          </a:p>
          <a:p>
            <a:pPr lvl="1"/>
            <a:r>
              <a:rPr lang="en-US" dirty="0"/>
              <a:t>Dietary modifications that effectively lower blood pressure are </a:t>
            </a:r>
          </a:p>
          <a:p>
            <a:pPr lvl="1"/>
            <a:r>
              <a:rPr lang="en-US" dirty="0"/>
              <a:t>weight loss, </a:t>
            </a:r>
          </a:p>
          <a:p>
            <a:pPr lvl="1"/>
            <a:r>
              <a:rPr lang="en-US" dirty="0"/>
              <a:t>reduced </a:t>
            </a:r>
            <a:r>
              <a:rPr lang="en-US" dirty="0" err="1"/>
              <a:t>NaCl</a:t>
            </a:r>
            <a:r>
              <a:rPr lang="en-US" dirty="0"/>
              <a:t> intake, </a:t>
            </a:r>
          </a:p>
          <a:p>
            <a:pPr lvl="1"/>
            <a:r>
              <a:rPr lang="en-US" dirty="0"/>
              <a:t>increased potassium intake, </a:t>
            </a:r>
          </a:p>
          <a:p>
            <a:pPr lvl="1"/>
            <a:r>
              <a:rPr lang="en-US" dirty="0"/>
              <a:t>moderation of alcohol consumption, </a:t>
            </a:r>
          </a:p>
          <a:p>
            <a:pPr lvl="1"/>
            <a:r>
              <a:rPr lang="en-US" dirty="0"/>
              <a:t>and an overall healthy dietary pattern </a:t>
            </a:r>
          </a:p>
          <a:p>
            <a:endParaRPr lang="en-US" dirty="0"/>
          </a:p>
          <a:p>
            <a:r>
              <a:rPr lang="en-US" dirty="0"/>
              <a:t>PHARMACOLOGICAL OR DRUG TREATMENT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Drug treatment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3998" cy="10513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25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25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25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25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2462">
                <a:tc gridSpan="5">
                  <a:txBody>
                    <a:bodyPr/>
                    <a:lstStyle/>
                    <a:p>
                      <a:r>
                        <a:rPr lang="en-US" sz="2400" b="1" dirty="0"/>
                        <a:t> Examples of Oral Drugs Used in Treatment of Hypertension</a:t>
                      </a:r>
                    </a:p>
                    <a:p>
                      <a:br>
                        <a:rPr lang="en-US" sz="2400" b="1" dirty="0"/>
                      </a:br>
                      <a:endParaRPr lang="en-US" sz="2400" b="1" dirty="0"/>
                    </a:p>
                  </a:txBody>
                  <a:tcPr marL="28575" marR="28575" marT="28575" marB="28575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Drug Class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Examples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Usual Total Daily </a:t>
                      </a:r>
                      <a:r>
                        <a:rPr lang="en-US" sz="2000" b="1" dirty="0" err="1"/>
                        <a:t>Dose</a:t>
                      </a:r>
                      <a:r>
                        <a:rPr lang="en-US" sz="2000" b="1" i="1" baseline="30000" dirty="0" err="1"/>
                        <a:t>a</a:t>
                      </a:r>
                      <a:r>
                        <a:rPr lang="en-US" sz="2000" b="1" dirty="0"/>
                        <a:t> (Dosing Frequency/Day)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Other Indications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Contraindications/Cautions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/>
                        <a:t>Diuretics</a:t>
                      </a:r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l"/>
                      <a:r>
                        <a:rPr lang="en-US"/>
                        <a:t>  Thiazides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Hydrochlorothiazide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6.25–50 mg (1–2)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pt-BR"/>
                        <a:t>Diabetes, dyslipidemia, hyperuricemia, gout, hypokalemia 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Chlorthalidone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25–50 mg (1)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 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l"/>
                      <a:r>
                        <a:rPr lang="en-US"/>
                        <a:t>  Loop diuretics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Furosemide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40–80 mg (2–3)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CHF</a:t>
                      </a:r>
                      <a:r>
                        <a:rPr lang="en-US" dirty="0"/>
                        <a:t>, renal failure</a:t>
                      </a:r>
                    </a:p>
                  </a:txBody>
                  <a:tcPr marL="28575" marR="28575" marT="28575" marB="28575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pt-BR" dirty="0"/>
                        <a:t>Diabetes, dyslipidemia, hyperuricemia, gout, hypokalemia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Ethacrynic acid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50–100 mg (2–3)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l"/>
                      <a:r>
                        <a:rPr lang="en-US"/>
                        <a:t>  Aldosterone antagonists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Spironolactone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25–100 mg (1–2)</a:t>
                      </a:r>
                    </a:p>
                  </a:txBody>
                  <a:tcPr marL="28575" marR="28575" marT="28575" marB="28575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/>
                        <a:t>CHF, primary aldosteronism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Renal failure, </a:t>
                      </a:r>
                      <a:r>
                        <a:rPr lang="en-US" dirty="0" err="1"/>
                        <a:t>hyperkalemia</a:t>
                      </a:r>
                      <a:r>
                        <a:rPr lang="en-US" dirty="0"/>
                        <a:t> 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Eplerenone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50–100 mg (1–2) 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 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 K</a:t>
                      </a:r>
                      <a:r>
                        <a:rPr lang="en-US" baseline="30000"/>
                        <a:t>+</a:t>
                      </a:r>
                      <a:r>
                        <a:rPr lang="en-US"/>
                        <a:t> retaining</a:t>
                      </a:r>
                      <a:br>
                        <a:rPr lang="en-US"/>
                      </a:br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Amiloride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5–10 mg (1–2)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Renal failure, </a:t>
                      </a:r>
                      <a:r>
                        <a:rPr lang="en-US" dirty="0" err="1"/>
                        <a:t>hyperkalemia</a:t>
                      </a:r>
                      <a:endParaRPr lang="en-US" dirty="0"/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Triamterene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50–100 mg (1–2)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 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/>
                        <a:t>Beta blockers</a:t>
                      </a:r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 rowSpan="6">
                  <a:txBody>
                    <a:bodyPr/>
                    <a:lstStyle/>
                    <a:p>
                      <a:pPr algn="l"/>
                      <a:r>
                        <a:rPr lang="en-US" dirty="0"/>
                        <a:t>Asthma, </a:t>
                      </a:r>
                      <a:r>
                        <a:rPr lang="en-US" dirty="0" err="1"/>
                        <a:t>COPD</a:t>
                      </a:r>
                      <a:r>
                        <a:rPr lang="en-US" dirty="0"/>
                        <a:t>, 2nd or 3rd degree heart block, sick-sinus syndrome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l"/>
                      <a:r>
                        <a:rPr lang="en-US"/>
                        <a:t>  Cardioselective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Atenolol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25–100 mg (1)</a:t>
                      </a:r>
                    </a:p>
                  </a:txBody>
                  <a:tcPr marL="28575" marR="28575" marT="28575" marB="28575"/>
                </a:tc>
                <a:tc rowSpan="4">
                  <a:txBody>
                    <a:bodyPr/>
                    <a:lstStyle/>
                    <a:p>
                      <a:pPr algn="l"/>
                      <a:r>
                        <a:rPr lang="en-US"/>
                        <a:t>Angina, CHF, post-MI, sinus tachycardia, ventricular tachyarrhythmias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Metoprolol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25–100 mg (1–2)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 Nonselective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Propranolol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40–160 mg (2)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 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Propranolol LA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60–180 (1)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 Combined alpha/beta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Labetalol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200–800 mg (2)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? Post-MI, CHF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5" cy="4042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Alpha antagonists</a:t>
                      </a:r>
                      <a:r>
                        <a:rPr lang="en-US" dirty="0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5725" marR="85725" marT="85725" marB="8572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l"/>
                      <a:r>
                        <a:rPr lang="en-US" dirty="0"/>
                        <a:t>  Selective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Prazosin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2–20 mg (2–3)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Prostatism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Doxazosin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1–16 mg (1)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Terazosin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1–10 mg (1–2)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  Nonselective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Phenoxybenzamine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20–120 mg (2–3)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Pheochromocytoma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err="1"/>
                        <a:t>Sympatholytics</a:t>
                      </a:r>
                      <a:r>
                        <a:rPr lang="en-US" dirty="0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l"/>
                      <a:r>
                        <a:rPr lang="en-US" dirty="0"/>
                        <a:t>  Central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Clonidine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0.1–0.6 mg (2)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Clonidine patch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0.1–0.3 mg (1/week)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Methyldopa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250–1000 mg (2)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 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-3810000"/>
          <a:ext cx="9144000" cy="7125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0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ACE inhibitors</a:t>
                      </a:r>
                      <a:r>
                        <a:rPr lang="en-US" dirty="0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Captopril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25–200 mg (2)</a:t>
                      </a:r>
                    </a:p>
                  </a:txBody>
                  <a:tcPr marL="28575" marR="28575" marT="28575" marB="28575"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n-US" dirty="0"/>
                        <a:t>Post-MI, </a:t>
                      </a:r>
                      <a:r>
                        <a:rPr lang="en-US" dirty="0" err="1"/>
                        <a:t>CHF</a:t>
                      </a:r>
                      <a:r>
                        <a:rPr lang="en-US" dirty="0"/>
                        <a:t>, nephropathy </a:t>
                      </a:r>
                    </a:p>
                  </a:txBody>
                  <a:tcPr marL="28575" marR="28575" marT="28575" marB="28575"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n-US" dirty="0"/>
                        <a:t>Renal failure, bilateral renal artery </a:t>
                      </a:r>
                      <a:r>
                        <a:rPr lang="en-US" dirty="0" err="1"/>
                        <a:t>stenosis</a:t>
                      </a:r>
                      <a:r>
                        <a:rPr lang="en-US" dirty="0"/>
                        <a:t>, pregnancy, </a:t>
                      </a:r>
                      <a:r>
                        <a:rPr lang="en-US" dirty="0" err="1"/>
                        <a:t>hyperkalemia</a:t>
                      </a:r>
                      <a:endParaRPr lang="en-US" dirty="0"/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Lisinopril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10–40 mg (1)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Ramipril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2.5–20 mg (1–2)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l"/>
                      <a:r>
                        <a:rPr lang="en-US" b="1" dirty="0" err="1"/>
                        <a:t>Angiotensin</a:t>
                      </a:r>
                      <a:r>
                        <a:rPr lang="en-US" b="1" dirty="0"/>
                        <a:t> II antagonists</a:t>
                      </a:r>
                      <a:r>
                        <a:rPr lang="en-US" dirty="0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Losartan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25–100 mg (1–2)</a:t>
                      </a:r>
                    </a:p>
                  </a:txBody>
                  <a:tcPr marL="28575" marR="28575" marT="28575" marB="28575"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CHF</a:t>
                      </a:r>
                      <a:r>
                        <a:rPr lang="en-US" dirty="0"/>
                        <a:t>, diabetic nephropathy, ACE inhibitor cough</a:t>
                      </a:r>
                    </a:p>
                  </a:txBody>
                  <a:tcPr marL="28575" marR="28575" marT="28575" marB="28575"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n-US" dirty="0"/>
                        <a:t>Renal failure, bilateral renal artery </a:t>
                      </a:r>
                      <a:r>
                        <a:rPr lang="en-US" dirty="0" err="1"/>
                        <a:t>stenosis</a:t>
                      </a:r>
                      <a:r>
                        <a:rPr lang="en-US" dirty="0"/>
                        <a:t>, pregnancy, </a:t>
                      </a:r>
                      <a:r>
                        <a:rPr lang="en-US" dirty="0" err="1"/>
                        <a:t>hyperkalemia</a:t>
                      </a:r>
                      <a:endParaRPr lang="en-US" dirty="0"/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Valsartan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80–320 mg (1)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Candesartan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2–32 mg (1–2)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Calcium antagonists</a:t>
                      </a:r>
                      <a:r>
                        <a:rPr lang="en-US" dirty="0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 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 </a:t>
                      </a:r>
                    </a:p>
                  </a:txBody>
                  <a:tcPr marL="28575" marR="28575" marT="28575" marB="28575"/>
                </a:tc>
                <a:tc rowSpan="4">
                  <a:txBody>
                    <a:bodyPr/>
                    <a:lstStyle/>
                    <a:p>
                      <a:pPr algn="l"/>
                      <a:r>
                        <a:rPr lang="en-US" dirty="0"/>
                        <a:t>Heart failure, 2d or 3d degree heart block</a:t>
                      </a:r>
                    </a:p>
                    <a:p>
                      <a:pPr algn="l"/>
                      <a:endParaRPr lang="en-US" dirty="0"/>
                    </a:p>
                    <a:p>
                      <a:pPr algn="l"/>
                      <a:endParaRPr lang="en-US" dirty="0"/>
                    </a:p>
                    <a:p>
                      <a:pPr algn="l"/>
                      <a:endParaRPr lang="en-US" dirty="0"/>
                    </a:p>
                    <a:p>
                      <a:pPr algn="l"/>
                      <a:endParaRPr lang="en-US" dirty="0"/>
                    </a:p>
                    <a:p>
                      <a:pPr algn="l"/>
                      <a:endParaRPr lang="en-US" dirty="0"/>
                    </a:p>
                    <a:p>
                      <a:pPr algn="l"/>
                      <a:endParaRPr lang="en-US" dirty="0"/>
                    </a:p>
                    <a:p>
                      <a:pPr algn="l"/>
                      <a:endParaRPr lang="en-US" dirty="0"/>
                    </a:p>
                    <a:p>
                      <a:pPr algn="l"/>
                      <a:endParaRPr lang="en-US" dirty="0"/>
                    </a:p>
                    <a:p>
                      <a:pPr algn="l"/>
                      <a:endParaRPr lang="en-US" dirty="0"/>
                    </a:p>
                    <a:p>
                      <a:pPr algn="l"/>
                      <a:endParaRPr lang="en-US" dirty="0"/>
                    </a:p>
                    <a:p>
                      <a:pPr algn="l"/>
                      <a:endParaRPr lang="en-US" dirty="0"/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  </a:t>
                      </a:r>
                      <a:r>
                        <a:rPr lang="en-US" dirty="0" err="1"/>
                        <a:t>Dihydropyridines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Nifedipine</a:t>
                      </a:r>
                      <a:r>
                        <a:rPr lang="en-US" dirty="0"/>
                        <a:t> (long acting)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30–60 mg (1)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Angina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l"/>
                      <a:r>
                        <a:rPr lang="en-US" dirty="0"/>
                        <a:t>  </a:t>
                      </a:r>
                      <a:r>
                        <a:rPr lang="en-US" dirty="0" err="1"/>
                        <a:t>Nondihydropyridines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Verapamil</a:t>
                      </a:r>
                      <a:r>
                        <a:rPr lang="en-US" dirty="0"/>
                        <a:t> (long acting)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120–360 mg (1–2)</a:t>
                      </a:r>
                    </a:p>
                  </a:txBody>
                  <a:tcPr marL="28575" marR="28575" marT="28575" marB="28575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dirty="0"/>
                        <a:t>Post-MI, </a:t>
                      </a:r>
                      <a:r>
                        <a:rPr lang="en-US" dirty="0" err="1"/>
                        <a:t>supraventricular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tachycardias</a:t>
                      </a:r>
                      <a:r>
                        <a:rPr lang="en-US" dirty="0"/>
                        <a:t>, angina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21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Diltiazem</a:t>
                      </a:r>
                      <a:r>
                        <a:rPr lang="en-US" dirty="0"/>
                        <a:t>(long-acting)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180-420 mg (1)</a:t>
                      </a:r>
                    </a:p>
                  </a:txBody>
                  <a:tcPr marL="28575" marR="28575" marT="28575" marB="28575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5" cy="2810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Nondihydropyridines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Verapamil (long acting)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120–360 mg (1–2)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Post-MI, supraventricular tachycardias, angina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DILTIAZAM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180-420MG(1)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Direct </a:t>
                      </a:r>
                      <a:r>
                        <a:rPr lang="en-US" dirty="0" err="1"/>
                        <a:t>vasodilatores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hydralazine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25-100 mg(2)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Severe coronary </a:t>
                      </a:r>
                      <a:r>
                        <a:rPr lang="en-US" dirty="0" err="1"/>
                        <a:t>arery</a:t>
                      </a:r>
                      <a:r>
                        <a:rPr lang="en-US" dirty="0"/>
                        <a:t> diseases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Minoxidil</a:t>
                      </a:r>
                      <a:endParaRPr lang="en-US" dirty="0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2.5 to 8 mg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63762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/>
              <a:t>Management of Hypertension </a:t>
            </a:r>
            <a:r>
              <a:rPr lang="en-US" b="1" dirty="0" err="1"/>
              <a:t>AYURVEDIC</a:t>
            </a:r>
            <a:r>
              <a:rPr lang="en-US" b="1" dirty="0"/>
              <a:t> APPROACH</a:t>
            </a:r>
            <a:br>
              <a:rPr lang="en-US" b="1" dirty="0"/>
            </a:br>
            <a:r>
              <a:rPr lang="en-US" b="1" dirty="0">
                <a:solidFill>
                  <a:srgbClr val="FF0000"/>
                </a:solidFill>
              </a:rPr>
              <a:t>Drug Treatment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err="1"/>
              <a:t>Sarpagandha</a:t>
            </a:r>
            <a:r>
              <a:rPr lang="en-US" b="1" dirty="0"/>
              <a:t> </a:t>
            </a:r>
            <a:r>
              <a:rPr lang="en-US" dirty="0"/>
              <a:t>: For centuries </a:t>
            </a:r>
            <a:r>
              <a:rPr lang="en-US" dirty="0" err="1"/>
              <a:t>Rauwolfia</a:t>
            </a:r>
            <a:r>
              <a:rPr lang="en-US" dirty="0"/>
              <a:t> </a:t>
            </a:r>
            <a:r>
              <a:rPr lang="en-US" dirty="0" err="1"/>
              <a:t>serpentina</a:t>
            </a:r>
            <a:r>
              <a:rPr lang="en-US" dirty="0"/>
              <a:t> has been used to treat hypertension. </a:t>
            </a:r>
          </a:p>
          <a:p>
            <a:r>
              <a:rPr lang="en-US" dirty="0" err="1"/>
              <a:t>JATAMANSI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i="1" dirty="0" err="1"/>
              <a:t>Arjuna</a:t>
            </a:r>
            <a:r>
              <a:rPr lang="en-US" dirty="0"/>
              <a:t> : </a:t>
            </a:r>
            <a:r>
              <a:rPr lang="en-US" dirty="0" err="1"/>
              <a:t>Terminalia</a:t>
            </a:r>
            <a:r>
              <a:rPr lang="en-US" dirty="0"/>
              <a:t> </a:t>
            </a:r>
            <a:r>
              <a:rPr lang="en-US" dirty="0" err="1"/>
              <a:t>arjuna</a:t>
            </a:r>
            <a:r>
              <a:rPr lang="en-US" dirty="0"/>
              <a:t> produced dose-dependent hypotension in anaesthetized dogs. Action of mechanism for this particular herb is that it acts like a beta-blocker and is a powerful antioxidant, liver protecting and contains cardio-protective, </a:t>
            </a:r>
            <a:r>
              <a:rPr lang="en-US" dirty="0" err="1"/>
              <a:t>hypolipidemic</a:t>
            </a:r>
            <a:r>
              <a:rPr lang="en-US" dirty="0"/>
              <a:t>, anti-angina and anti-</a:t>
            </a:r>
            <a:r>
              <a:rPr lang="en-US" dirty="0" err="1"/>
              <a:t>atheroma</a:t>
            </a:r>
            <a:r>
              <a:rPr lang="en-US" dirty="0"/>
              <a:t> properties. 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i="1" dirty="0" err="1"/>
              <a:t>Gokshura</a:t>
            </a:r>
            <a:r>
              <a:rPr lang="en-US" dirty="0"/>
              <a:t> : </a:t>
            </a:r>
            <a:r>
              <a:rPr lang="en-US" dirty="0" err="1"/>
              <a:t>Tribulus</a:t>
            </a:r>
            <a:r>
              <a:rPr lang="en-US" dirty="0"/>
              <a:t> </a:t>
            </a:r>
            <a:r>
              <a:rPr lang="en-US" dirty="0" err="1"/>
              <a:t>terrestris</a:t>
            </a:r>
            <a:r>
              <a:rPr lang="en-US" dirty="0"/>
              <a:t>(</a:t>
            </a:r>
            <a:r>
              <a:rPr lang="en-US" dirty="0" err="1"/>
              <a:t>gokshura</a:t>
            </a:r>
            <a:r>
              <a:rPr lang="en-US" dirty="0"/>
              <a:t>) is a natural herb used for treating many diseases including hypertension. It has shown to be diuretic and an ACE inhibitor.</a:t>
            </a:r>
          </a:p>
          <a:p>
            <a:r>
              <a:rPr lang="en-US" b="1" i="1" dirty="0" err="1"/>
              <a:t>Punarnava</a:t>
            </a:r>
            <a:r>
              <a:rPr lang="en-US" dirty="0"/>
              <a:t> : </a:t>
            </a:r>
            <a:r>
              <a:rPr lang="en-US" dirty="0" err="1"/>
              <a:t>Boerhaavia</a:t>
            </a:r>
            <a:r>
              <a:rPr lang="en-US" dirty="0"/>
              <a:t> </a:t>
            </a:r>
            <a:r>
              <a:rPr lang="en-US" dirty="0" err="1"/>
              <a:t>Diffusa</a:t>
            </a:r>
            <a:r>
              <a:rPr lang="en-US" dirty="0"/>
              <a:t> has diuretic and Ca2+ channel blocking activity.</a:t>
            </a:r>
          </a:p>
          <a:p>
            <a:r>
              <a:rPr lang="en-US" b="1" i="1" dirty="0"/>
              <a:t>Rose </a:t>
            </a:r>
            <a:r>
              <a:rPr lang="en-US" b="1" i="1" dirty="0" err="1"/>
              <a:t>Pattel</a:t>
            </a:r>
            <a:r>
              <a:rPr lang="en-US" b="1" i="1" dirty="0"/>
              <a:t> Jam(</a:t>
            </a:r>
            <a:r>
              <a:rPr lang="en-US" b="1" i="1" dirty="0" err="1"/>
              <a:t>Gulkand</a:t>
            </a:r>
            <a:r>
              <a:rPr lang="en-US" b="1" i="1" dirty="0"/>
              <a:t>)</a:t>
            </a:r>
            <a:r>
              <a:rPr lang="en-US" dirty="0"/>
              <a:t> : It has calming and mood lifting effects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200" dirty="0"/>
              <a:t>GARLIC</a:t>
            </a:r>
            <a:r>
              <a:rPr lang="en-US" dirty="0"/>
              <a:t>-</a:t>
            </a:r>
            <a:r>
              <a:rPr lang="en-US" sz="2000" dirty="0"/>
              <a:t>BY LOWERING THE LIPIDS AND </a:t>
            </a:r>
            <a:r>
              <a:rPr lang="en-US" sz="2000" dirty="0" err="1"/>
              <a:t>VATASHAMAK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3200" dirty="0" err="1"/>
              <a:t>TRIPHALA</a:t>
            </a:r>
            <a:r>
              <a:rPr lang="en-US" dirty="0"/>
              <a:t>- </a:t>
            </a:r>
            <a:r>
              <a:rPr lang="en-US" sz="2000" dirty="0" err="1"/>
              <a:t>VIRECHANA</a:t>
            </a:r>
            <a:r>
              <a:rPr lang="en-US" sz="2000" dirty="0"/>
              <a:t> ,	</a:t>
            </a:r>
          </a:p>
          <a:p>
            <a:r>
              <a:rPr lang="en-US" sz="2000" dirty="0" err="1"/>
              <a:t>SROTAS</a:t>
            </a:r>
            <a:r>
              <a:rPr lang="en-US" sz="2000" dirty="0"/>
              <a:t> </a:t>
            </a:r>
            <a:r>
              <a:rPr lang="en-US" sz="2000" dirty="0" err="1"/>
              <a:t>SANSHODHANAM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PANCHAKARMA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/>
              <a:t>NIRUDHA</a:t>
            </a:r>
            <a:r>
              <a:rPr lang="en-US" dirty="0"/>
              <a:t> </a:t>
            </a:r>
            <a:r>
              <a:rPr lang="en-US" dirty="0" err="1"/>
              <a:t>VASTI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SHIRODHARA</a:t>
            </a:r>
            <a:r>
              <a:rPr lang="en-US" dirty="0"/>
              <a:t> THERAPY</a:t>
            </a:r>
            <a:r>
              <a:rPr lang="en-US" b="1" dirty="0"/>
              <a:t> -</a:t>
            </a:r>
            <a:r>
              <a:rPr lang="en-US" b="1" dirty="0" err="1"/>
              <a:t>Dhara</a:t>
            </a:r>
            <a:r>
              <a:rPr lang="en-US" b="1" dirty="0"/>
              <a:t> therapy</a:t>
            </a:r>
            <a:r>
              <a:rPr lang="en-US" dirty="0"/>
              <a:t> is also helpful in treating obstinate cases of hypertension. Oil processed with </a:t>
            </a:r>
            <a:r>
              <a:rPr lang="en-US" dirty="0" err="1"/>
              <a:t>bala</a:t>
            </a:r>
            <a:r>
              <a:rPr lang="en-US" dirty="0"/>
              <a:t> (</a:t>
            </a:r>
            <a:r>
              <a:rPr lang="en-US" dirty="0" err="1"/>
              <a:t>sida</a:t>
            </a:r>
            <a:r>
              <a:rPr lang="en-US" dirty="0"/>
              <a:t> </a:t>
            </a:r>
            <a:r>
              <a:rPr lang="en-US" dirty="0" err="1"/>
              <a:t>cordifolia</a:t>
            </a:r>
            <a:r>
              <a:rPr lang="en-US" dirty="0"/>
              <a:t>) and milk is allowed to drop in small droplets on the forehead of the patient.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TREATMENT  OF </a:t>
            </a:r>
            <a:r>
              <a:rPr lang="en-US" dirty="0" err="1"/>
              <a:t>DOASHA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When </a:t>
            </a:r>
            <a:r>
              <a:rPr lang="en-US" b="1" i="1" dirty="0" err="1">
                <a:solidFill>
                  <a:srgbClr val="FF0000"/>
                </a:solidFill>
              </a:rPr>
              <a:t>Vata</a:t>
            </a:r>
            <a:r>
              <a:rPr lang="en-US" dirty="0">
                <a:solidFill>
                  <a:srgbClr val="FF0000"/>
                </a:solidFill>
              </a:rPr>
              <a:t> predominates</a:t>
            </a:r>
            <a:r>
              <a:rPr lang="en-US" dirty="0"/>
              <a:t>, An increase in blood pressure will be followed by worry, strain, overwork, anxiety or insomnia.</a:t>
            </a:r>
            <a:br>
              <a:rPr lang="en-US" dirty="0"/>
            </a:br>
            <a:r>
              <a:rPr lang="en-US" dirty="0"/>
              <a:t>It frequently associated with nervous system </a:t>
            </a:r>
            <a:r>
              <a:rPr lang="en-US" dirty="0" err="1"/>
              <a:t>disorders.anxiety</a:t>
            </a:r>
            <a:r>
              <a:rPr lang="en-US" dirty="0"/>
              <a:t>, worry, stress, and strain, are usually the main factors, therefore, treat the psychological conditions.</a:t>
            </a:r>
            <a:br>
              <a:rPr lang="en-US" dirty="0"/>
            </a:br>
            <a:r>
              <a:rPr lang="en-US" sz="5700" dirty="0" err="1">
                <a:solidFill>
                  <a:srgbClr val="FF0000"/>
                </a:solidFill>
              </a:rPr>
              <a:t>Vata</a:t>
            </a:r>
            <a:r>
              <a:rPr lang="en-US" sz="5700" dirty="0">
                <a:solidFill>
                  <a:srgbClr val="FF0000"/>
                </a:solidFill>
              </a:rPr>
              <a:t> Treatment –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Take 125 </a:t>
            </a:r>
            <a:r>
              <a:rPr lang="en-US" dirty="0" err="1"/>
              <a:t>mg.of</a:t>
            </a:r>
            <a:r>
              <a:rPr lang="en-US" dirty="0"/>
              <a:t> </a:t>
            </a:r>
            <a:r>
              <a:rPr lang="en-US" dirty="0" err="1"/>
              <a:t>sarpagandha</a:t>
            </a:r>
            <a:r>
              <a:rPr lang="en-US" dirty="0"/>
              <a:t> (</a:t>
            </a:r>
            <a:r>
              <a:rPr lang="en-US" dirty="0" err="1"/>
              <a:t>raulfia</a:t>
            </a:r>
            <a:r>
              <a:rPr lang="en-US" dirty="0"/>
              <a:t> </a:t>
            </a:r>
            <a:r>
              <a:rPr lang="en-US" dirty="0" err="1"/>
              <a:t>serpentina</a:t>
            </a:r>
            <a:r>
              <a:rPr lang="en-US" dirty="0"/>
              <a:t>) and </a:t>
            </a:r>
            <a:r>
              <a:rPr lang="en-US" dirty="0" err="1"/>
              <a:t>jatamansi</a:t>
            </a:r>
            <a:r>
              <a:rPr lang="en-US" dirty="0"/>
              <a:t> 3 times daily for 2 – 3 months.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Garlic </a:t>
            </a:r>
            <a:r>
              <a:rPr lang="en-US" dirty="0"/>
              <a:t>is very good for this condition. </a:t>
            </a:r>
          </a:p>
          <a:p>
            <a:r>
              <a:rPr lang="en-US" dirty="0"/>
              <a:t>Eat an entire crushed clove (with honey) once or twice a week.</a:t>
            </a:r>
            <a:br>
              <a:rPr lang="en-US" dirty="0"/>
            </a:br>
            <a:r>
              <a:rPr lang="en-US" dirty="0"/>
              <a:t>Take nutmeg or </a:t>
            </a:r>
            <a:r>
              <a:rPr lang="en-US" dirty="0" err="1">
                <a:solidFill>
                  <a:srgbClr val="FF0000"/>
                </a:solidFill>
              </a:rPr>
              <a:t>saraswat</a:t>
            </a:r>
            <a:r>
              <a:rPr lang="en-US" dirty="0"/>
              <a:t> powder in warm milk.</a:t>
            </a:r>
            <a:br>
              <a:rPr lang="en-US" dirty="0"/>
            </a:br>
            <a:r>
              <a:rPr lang="en-US" dirty="0"/>
              <a:t>Take </a:t>
            </a:r>
            <a:r>
              <a:rPr lang="en-US" dirty="0" err="1">
                <a:solidFill>
                  <a:srgbClr val="0070C0"/>
                </a:solidFill>
                <a:hlinkClick r:id="rId3"/>
              </a:rPr>
              <a:t>Ashwagandha</a:t>
            </a:r>
            <a:r>
              <a:rPr lang="en-US" dirty="0">
                <a:solidFill>
                  <a:srgbClr val="0070C0"/>
                </a:solidFill>
                <a:hlinkClick r:id="rId3"/>
              </a:rPr>
              <a:t> preparatio</a:t>
            </a:r>
            <a:r>
              <a:rPr lang="en-US" dirty="0">
                <a:solidFill>
                  <a:srgbClr val="0070C0"/>
                </a:solidFill>
              </a:rPr>
              <a:t>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/>
              <a:t>PITTA</a:t>
            </a:r>
            <a:r>
              <a:rPr lang="en-US" dirty="0"/>
              <a:t> PREDOMINANCE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/>
              <a:t>When </a:t>
            </a:r>
            <a:r>
              <a:rPr lang="en-US" b="1" i="1" dirty="0" err="1"/>
              <a:t>Pitta</a:t>
            </a:r>
            <a:r>
              <a:rPr lang="en-US" dirty="0"/>
              <a:t> predominates, </a:t>
            </a:r>
            <a:r>
              <a:rPr lang="en-US" dirty="0" err="1"/>
              <a:t>anger,nose</a:t>
            </a:r>
            <a:r>
              <a:rPr lang="en-US" dirty="0"/>
              <a:t> bleed, Irritability, and Violent headaches Sensitivity to light contribute to high blood pressure.</a:t>
            </a:r>
            <a:br>
              <a:rPr lang="en-US" dirty="0"/>
            </a:br>
            <a:r>
              <a:rPr lang="en-US" dirty="0" err="1">
                <a:solidFill>
                  <a:srgbClr val="FF0000"/>
                </a:solidFill>
              </a:rPr>
              <a:t>Pitta</a:t>
            </a:r>
            <a:r>
              <a:rPr lang="en-US" dirty="0">
                <a:solidFill>
                  <a:srgbClr val="FF0000"/>
                </a:solidFill>
              </a:rPr>
              <a:t> Treatment </a:t>
            </a:r>
            <a:r>
              <a:rPr lang="en-US" dirty="0"/>
              <a:t>- Use tranquilizing herbs that have cold potency. For example, take 250 mg. of </a:t>
            </a:r>
            <a:r>
              <a:rPr lang="en-US" dirty="0" err="1"/>
              <a:t>Brahmi</a:t>
            </a:r>
            <a:r>
              <a:rPr lang="en-US" dirty="0"/>
              <a:t> at night. </a:t>
            </a:r>
            <a:br>
              <a:rPr lang="en-US" dirty="0"/>
            </a:br>
            <a:r>
              <a:rPr lang="en-US" dirty="0" err="1">
                <a:solidFill>
                  <a:schemeClr val="tx2"/>
                </a:solidFill>
              </a:rPr>
              <a:t>Brahmi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Rasayana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 err="1">
                <a:solidFill>
                  <a:schemeClr val="tx2"/>
                </a:solidFill>
              </a:rPr>
              <a:t>Saraswat</a:t>
            </a:r>
            <a:r>
              <a:rPr lang="en-US" dirty="0">
                <a:solidFill>
                  <a:schemeClr val="tx2"/>
                </a:solidFill>
              </a:rPr>
              <a:t> powder</a:t>
            </a:r>
            <a:br>
              <a:rPr lang="en-US" dirty="0"/>
            </a:br>
            <a:r>
              <a:rPr lang="en-US" dirty="0"/>
              <a:t>To purify </a:t>
            </a:r>
            <a:r>
              <a:rPr lang="en-US" dirty="0" err="1"/>
              <a:t>Pitta</a:t>
            </a:r>
            <a:r>
              <a:rPr lang="en-US" dirty="0"/>
              <a:t>, take 1 gram each of Indian </a:t>
            </a:r>
            <a:r>
              <a:rPr lang="en-US" i="1" u="sng" dirty="0" err="1"/>
              <a:t>sariva</a:t>
            </a:r>
            <a:r>
              <a:rPr lang="en-US" dirty="0"/>
              <a:t> for 15 days.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/>
              <a:t>KAFF</a:t>
            </a:r>
            <a:r>
              <a:rPr lang="en-US" dirty="0"/>
              <a:t> PREDOMINANCE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US" dirty="0"/>
              <a:t>When </a:t>
            </a:r>
            <a:r>
              <a:rPr lang="en-US" b="1" i="1" dirty="0" err="1"/>
              <a:t>Kapha</a:t>
            </a:r>
            <a:r>
              <a:rPr lang="en-US" dirty="0"/>
              <a:t> is prominent, there may be dull </a:t>
            </a:r>
            <a:r>
              <a:rPr lang="en-US" dirty="0" err="1"/>
              <a:t>headache,edema</a:t>
            </a:r>
            <a:r>
              <a:rPr lang="en-US" dirty="0"/>
              <a:t>, lethargy with </a:t>
            </a:r>
            <a:r>
              <a:rPr lang="en-US" dirty="0" err="1"/>
              <a:t>obesity.blood</a:t>
            </a:r>
            <a:r>
              <a:rPr lang="en-US" dirty="0"/>
              <a:t> pressure remains continually high. (no fluctuation as in </a:t>
            </a:r>
            <a:r>
              <a:rPr lang="en-US" dirty="0" err="1"/>
              <a:t>Pitta</a:t>
            </a:r>
            <a:r>
              <a:rPr lang="en-US" dirty="0"/>
              <a:t> hypertension.)</a:t>
            </a:r>
          </a:p>
          <a:p>
            <a:pPr>
              <a:buNone/>
            </a:pPr>
            <a:br>
              <a:rPr lang="en-US" dirty="0"/>
            </a:br>
            <a:r>
              <a:rPr lang="en-US" sz="4000" dirty="0" err="1">
                <a:solidFill>
                  <a:srgbClr val="FF0000"/>
                </a:solidFill>
              </a:rPr>
              <a:t>Kapha</a:t>
            </a:r>
            <a:r>
              <a:rPr lang="en-US" sz="4000" dirty="0">
                <a:solidFill>
                  <a:srgbClr val="FF0000"/>
                </a:solidFill>
              </a:rPr>
              <a:t> Treatment </a:t>
            </a:r>
            <a:r>
              <a:rPr lang="en-US" dirty="0"/>
              <a:t>- Avoid dairy, butter, eggs and high fat foods.</a:t>
            </a:r>
            <a:br>
              <a:rPr lang="en-US" dirty="0"/>
            </a:br>
            <a:r>
              <a:rPr lang="en-US" dirty="0"/>
              <a:t>- 1 gm. of </a:t>
            </a:r>
            <a:r>
              <a:rPr lang="en-US" dirty="0" err="1"/>
              <a:t>guggulu</a:t>
            </a:r>
            <a:r>
              <a:rPr lang="en-US" dirty="0"/>
              <a:t> or </a:t>
            </a:r>
            <a:r>
              <a:rPr lang="en-US" dirty="0" err="1"/>
              <a:t>arjuna</a:t>
            </a:r>
            <a:r>
              <a:rPr lang="en-US" dirty="0"/>
              <a:t> twice daily, or </a:t>
            </a:r>
          </a:p>
          <a:p>
            <a:pPr>
              <a:buNone/>
            </a:pPr>
            <a:r>
              <a:rPr lang="en-US" dirty="0"/>
              <a:t>      250 mg. of </a:t>
            </a:r>
            <a:r>
              <a:rPr lang="en-US" dirty="0" err="1"/>
              <a:t>shilajit</a:t>
            </a:r>
            <a:r>
              <a:rPr lang="en-US" dirty="0"/>
              <a:t> 3 times daily for 3 months can be taken.</a:t>
            </a:r>
            <a:br>
              <a:rPr lang="en-US" dirty="0"/>
            </a:br>
            <a:r>
              <a:rPr lang="en-US" dirty="0" err="1"/>
              <a:t>Kapha</a:t>
            </a:r>
            <a:r>
              <a:rPr lang="en-US" dirty="0"/>
              <a:t> type of hypertension is almost due to arteriosclerosis (deposition of fat inside the arteries - making their lumen narrow- causing hypertension). All the above herbs remove arteriosclerosis. Optimal mixture is</a:t>
            </a:r>
            <a:r>
              <a:rPr lang="en-US" dirty="0">
                <a:hlinkClick r:id="rId4"/>
              </a:rPr>
              <a:t> </a:t>
            </a:r>
            <a:r>
              <a:rPr lang="en-US" dirty="0" err="1">
                <a:hlinkClick r:id="rId4"/>
              </a:rPr>
              <a:t>Triphala</a:t>
            </a:r>
            <a:r>
              <a:rPr lang="en-US" dirty="0">
                <a:hlinkClick r:id="rId4"/>
              </a:rPr>
              <a:t> </a:t>
            </a:r>
            <a:r>
              <a:rPr lang="en-US" dirty="0" err="1">
                <a:hlinkClick r:id="rId4"/>
              </a:rPr>
              <a:t>guggulu</a:t>
            </a:r>
            <a:r>
              <a:rPr lang="en-US" dirty="0"/>
              <a:t> 1 gm. daily for 3 months.</a:t>
            </a:r>
          </a:p>
          <a:p>
            <a:pPr>
              <a:buNone/>
            </a:pPr>
            <a:br>
              <a:rPr lang="en-US" dirty="0"/>
            </a:br>
            <a:r>
              <a:rPr lang="en-US" dirty="0"/>
              <a:t>100 mg. of cardamom and cinnamon 3 times daily is beneficial. Take these mixtures for 3 months. Regularly check blood pressure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3" name="arrow.wav"/>
      </p:stSnd>
    </p:sndAc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  <a:p>
            <a:endParaRPr lang="en-US" dirty="0"/>
          </a:p>
          <a:p>
            <a:pPr lvl="6">
              <a:buNone/>
            </a:pPr>
            <a:r>
              <a:rPr lang="en-US" sz="8800" dirty="0"/>
              <a:t>Thanks</a:t>
            </a:r>
          </a:p>
          <a:p>
            <a:endParaRPr lang="en-US" dirty="0"/>
          </a:p>
          <a:p>
            <a:r>
              <a:rPr lang="en-US" dirty="0"/>
              <a:t>More prospective approach to </a:t>
            </a:r>
            <a:r>
              <a:rPr lang="en-US" dirty="0" err="1"/>
              <a:t>ayurvedic</a:t>
            </a:r>
            <a:r>
              <a:rPr lang="en-US" dirty="0"/>
              <a:t> treatment is invited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drhsrai@gmail.com</a:t>
            </a:r>
          </a:p>
        </p:txBody>
      </p:sp>
    </p:spTree>
  </p:cSld>
  <p:clrMapOvr>
    <a:masterClrMapping/>
  </p:clrMapOvr>
  <p:transition>
    <p:wedge/>
    <p:sndAc>
      <p:stSnd>
        <p:snd r:embed="rId2" name="arrow.wav"/>
      </p:stSnd>
    </p:sndAc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1340</TotalTime>
  <Words>2117</Words>
  <Application>Microsoft Office PowerPoint</Application>
  <PresentationFormat>On-screen Show (4:3)</PresentationFormat>
  <Paragraphs>376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HYPERTENSION</vt:lpstr>
      <vt:lpstr>Epidemiology </vt:lpstr>
      <vt:lpstr>HYPERTENSION - DEFINITION</vt:lpstr>
      <vt:lpstr>Clinical types of hypertension</vt:lpstr>
      <vt:lpstr>BLOOD PRESSURE</vt:lpstr>
      <vt:lpstr> Pathologic Consequences of Hypertension </vt:lpstr>
      <vt:lpstr>PowerPoint Presentation</vt:lpstr>
      <vt:lpstr>PowerPoint Presentation</vt:lpstr>
      <vt:lpstr>CLINICAL DISORDER OF HYPERTENSION         </vt:lpstr>
      <vt:lpstr>Essential hypertension </vt:lpstr>
      <vt:lpstr>SECONDARY HYPERTENSION</vt:lpstr>
      <vt:lpstr>PowerPoint Presentation</vt:lpstr>
      <vt:lpstr>RENAL HYPERTENSION</vt:lpstr>
      <vt:lpstr>RENAL PARENCHYMAL DISEASE</vt:lpstr>
      <vt:lpstr>RENOVASCULAR DISEASE</vt:lpstr>
      <vt:lpstr>Fibromuscular dysplasia</vt:lpstr>
      <vt:lpstr>BLOOD PRESSURE CLASSIFICATION </vt:lpstr>
      <vt:lpstr>RENIN ANGIOTENSIN ALDOSTERON</vt:lpstr>
      <vt:lpstr>RENIN ANGIOTENSIN ALDOSTERONE AXIS</vt:lpstr>
      <vt:lpstr>  Systolic Hypertension with Wide Pulse Pressure </vt:lpstr>
      <vt:lpstr>Clinical symptoms</vt:lpstr>
      <vt:lpstr>  Approach to the Patient: Hypertension  </vt:lpstr>
      <vt:lpstr>PHYSICAL  EXAMINATION </vt:lpstr>
      <vt:lpstr>TREATMENT</vt:lpstr>
      <vt:lpstr>Drug treatment</vt:lpstr>
      <vt:lpstr>CONTINUED</vt:lpstr>
      <vt:lpstr>CONTINUED</vt:lpstr>
      <vt:lpstr>CONTINUED</vt:lpstr>
      <vt:lpstr>Management of Hypertension AYURVEDIC APPROACH Drug Treatment </vt:lpstr>
      <vt:lpstr>CONTINUED</vt:lpstr>
      <vt:lpstr>CONTINUED</vt:lpstr>
      <vt:lpstr>CONTINUED</vt:lpstr>
      <vt:lpstr>PANCHAKARMA</vt:lpstr>
      <vt:lpstr>TREATMENT  OF DOASHA</vt:lpstr>
      <vt:lpstr>PITTA PREDOMINANCE</vt:lpstr>
      <vt:lpstr>KAFF PREDOMINANCE</vt:lpstr>
      <vt:lpstr>END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HYERTENSION</dc:title>
  <dc:creator>hsr</dc:creator>
  <cp:lastModifiedBy>H.S. Rai</cp:lastModifiedBy>
  <cp:revision>143</cp:revision>
  <dcterms:created xsi:type="dcterms:W3CDTF">2010-01-21T01:31:23Z</dcterms:created>
  <dcterms:modified xsi:type="dcterms:W3CDTF">2024-09-03T08:55:10Z</dcterms:modified>
</cp:coreProperties>
</file>