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56" r:id="rId2"/>
    <p:sldId id="257" r:id="rId3"/>
    <p:sldId id="259" r:id="rId4"/>
    <p:sldId id="307" r:id="rId5"/>
    <p:sldId id="25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305" r:id="rId17"/>
    <p:sldId id="306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10" r:id="rId26"/>
    <p:sldId id="281" r:id="rId27"/>
    <p:sldId id="309" r:id="rId28"/>
    <p:sldId id="282" r:id="rId29"/>
    <p:sldId id="283" r:id="rId30"/>
    <p:sldId id="284" r:id="rId31"/>
    <p:sldId id="285" r:id="rId32"/>
    <p:sldId id="286" r:id="rId33"/>
    <p:sldId id="288" r:id="rId34"/>
    <p:sldId id="287" r:id="rId35"/>
    <p:sldId id="291" r:id="rId36"/>
    <p:sldId id="289" r:id="rId37"/>
    <p:sldId id="290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2" r:id="rId47"/>
    <p:sldId id="303" r:id="rId48"/>
    <p:sldId id="304" r:id="rId49"/>
    <p:sldId id="300" r:id="rId50"/>
    <p:sldId id="301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74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55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49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065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24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0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95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01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6693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5493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25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6D2C13B-A786-40B7-8B66-4147BCD65615}" type="datetimeFigureOut">
              <a:rPr lang="en-IN" smtClean="0"/>
              <a:t>03/09/24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3214CA3-C562-4A34-8B41-AF9C9800AC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48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AB6C-A46D-CE7C-2826-6224474A2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7" y="229462"/>
            <a:ext cx="10572750" cy="135636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Managements of (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Arsha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Hemorrhoids/Piles 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BA0060-43C6-5DE0-21E7-5A95F931A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555" y="1985963"/>
            <a:ext cx="5395428" cy="451961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F5720B3F-792C-4E28-35D8-379C0D626495}"/>
              </a:ext>
            </a:extLst>
          </p:cNvPr>
          <p:cNvSpPr txBox="1">
            <a:spLocks/>
          </p:cNvSpPr>
          <p:nvPr/>
        </p:nvSpPr>
        <p:spPr>
          <a:xfrm>
            <a:off x="6345397" y="4662397"/>
            <a:ext cx="5395427" cy="1843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IN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Vishal Agarwal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Rog </a:t>
            </a:r>
            <a:r>
              <a:rPr lang="en-IN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Nidan</a:t>
            </a: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Evam </a:t>
            </a:r>
            <a:r>
              <a:rPr lang="en-IN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Vikruti</a:t>
            </a: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Vigyan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Rohilkhand Ayurvedic Medical College and Hospital,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Bareilly, U.P.</a:t>
            </a:r>
          </a:p>
        </p:txBody>
      </p:sp>
    </p:spTree>
    <p:extLst>
      <p:ext uri="{BB962C8B-B14F-4D97-AF65-F5344CB8AC3E}">
        <p14:creationId xmlns:p14="http://schemas.microsoft.com/office/powerpoint/2010/main" val="308942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8742-71E3-DC03-887D-5829637CE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214312"/>
            <a:ext cx="9875520" cy="97155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anorectal diseases so serious-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8D78D-EEF0-0A46-45A5-68AE31E25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63" y="1185863"/>
            <a:ext cx="10744199" cy="5457825"/>
          </a:xfrm>
        </p:spPr>
        <p:txBody>
          <a:bodyPr>
            <a:noAutofit/>
          </a:bodyPr>
          <a:lstStyle/>
          <a:p>
            <a:r>
              <a:rPr lang="en-US" sz="240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Most people experience some form of anorectal disorder during their lifetime.</a:t>
            </a:r>
            <a:endParaRPr lang="en-US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Hemorrhoidal disease is one of the most common anorectal conditions encountered in daily practice in India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It has been projected that about 50% of the population would have hemorrhoids at some point in their life probably by the time they reach the age 50. (NIH)</a:t>
            </a:r>
          </a:p>
          <a:p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Hemorrhoids are an extremely common condition, affecting approximately 10 million persons per year. (</a:t>
            </a:r>
            <a:r>
              <a:rPr lang="en-IN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Sanchez C, Chinn BT. </a:t>
            </a:r>
            <a:r>
              <a:rPr lang="en-IN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Hemorrhoids</a:t>
            </a:r>
            <a:r>
              <a:rPr lang="en-IN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Clin Colon Rectal Surg. 2011 Mar;24(1):5-13. </a:t>
            </a:r>
            <a:r>
              <a:rPr lang="en-IN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IN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10.1055/s-0031-1272818. PMID: 22379400; PMCID: PMC3140328.)</a:t>
            </a:r>
          </a:p>
        </p:txBody>
      </p:sp>
    </p:spTree>
    <p:extLst>
      <p:ext uri="{BB962C8B-B14F-4D97-AF65-F5344CB8AC3E}">
        <p14:creationId xmlns:p14="http://schemas.microsoft.com/office/powerpoint/2010/main" val="3785300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F0A6-9269-D1BF-7A2F-C41B8CCE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46AA5-1597-56C2-BBB6-D24865F2D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3000" dirty="0">
                <a:solidFill>
                  <a:schemeClr val="tx1"/>
                </a:solidFill>
              </a:rPr>
              <a:t>Anatomy of anal canal</a:t>
            </a:r>
          </a:p>
          <a:p>
            <a:pPr>
              <a:buFont typeface="+mj-lt"/>
              <a:buAutoNum type="arabicPeriod"/>
            </a:pPr>
            <a:r>
              <a:rPr lang="en-IN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Haemorrhoids in modern point of view </a:t>
            </a:r>
          </a:p>
          <a:p>
            <a:pPr>
              <a:buFont typeface="+mj-lt"/>
              <a:buAutoNum type="arabicPeriod"/>
            </a:pPr>
            <a:r>
              <a:rPr lang="en-IN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Haemorrhoids in ayurvedic point of view</a:t>
            </a:r>
          </a:p>
          <a:p>
            <a:pPr>
              <a:buFont typeface="+mj-lt"/>
              <a:buAutoNum type="arabicPeriod"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03F915-BACF-AE5A-0004-E815C7E60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596" y="270998"/>
            <a:ext cx="4383404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36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B8F30-B225-51F5-8269-0850C2278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614363"/>
            <a:ext cx="9872871" cy="570071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Ano-rectal diseases- </a:t>
            </a:r>
            <a:r>
              <a:rPr lang="en-I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Haemorrhoids</a:t>
            </a:r>
          </a:p>
          <a:p>
            <a:pPr marL="0" indent="0">
              <a:buNone/>
            </a:pPr>
            <a:r>
              <a:rPr lang="en-I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Fistula in </a:t>
            </a:r>
            <a:r>
              <a:rPr lang="en-IN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</a:t>
            </a:r>
            <a:r>
              <a:rPr lang="en-I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en-I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Fissure in </a:t>
            </a:r>
            <a:r>
              <a:rPr lang="en-IN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</a:t>
            </a:r>
            <a:r>
              <a:rPr lang="en-I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Rectal prolapse  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Anorectal abscess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PNS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en-IN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Sentinal</a:t>
            </a: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tag</a:t>
            </a:r>
          </a:p>
          <a:p>
            <a:pPr marL="0" indent="0">
              <a:buNone/>
            </a:pPr>
            <a:r>
              <a:rPr lang="e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Carcinoma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166552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982B-BB11-5014-1BF3-1781D9B9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" y="175260"/>
            <a:ext cx="9875520" cy="89630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 of anal canal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94F2C7-779A-491A-46F0-C2FD91F43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7463" y="785811"/>
            <a:ext cx="9334499" cy="589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69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4519B-1E69-D715-A22A-BFDF1B311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338136"/>
            <a:ext cx="9875520" cy="1504951"/>
          </a:xfrm>
        </p:spPr>
        <p:txBody>
          <a:bodyPr/>
          <a:lstStyle/>
          <a:p>
            <a:r>
              <a:rPr lang="en-US" sz="4400" b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4400" b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Haemorrhoids</a:t>
            </a:r>
            <a:r>
              <a:rPr lang="en-US" sz="4400" b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/ Piles-</a:t>
            </a:r>
            <a:br>
              <a:rPr lang="en-US" sz="4400" b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BB56D-1390-26E1-2599-7C791929F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43050"/>
            <a:ext cx="9872871" cy="455295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‘</a:t>
            </a:r>
            <a:r>
              <a:rPr lang="en-US" sz="2800" b="0" u="none" strike="noStrike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Haemorrhoids</a:t>
            </a: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(Greek word)</a:t>
            </a:r>
          </a:p>
          <a:p>
            <a:pPr marL="0" indent="0">
              <a:buNone/>
            </a:pP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↓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u="none" strike="noStrike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Haima</a:t>
            </a: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(bleed) + </a:t>
            </a:r>
            <a:r>
              <a:rPr lang="en-US" sz="2800" b="0" u="none" strike="noStrike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Rhoos</a:t>
            </a: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(flowering)</a:t>
            </a:r>
          </a:p>
          <a:p>
            <a:pPr marL="45720" indent="0" algn="l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 marL="0" indent="0" algn="l">
              <a:buNone/>
            </a:pP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</a:t>
            </a:r>
            <a:r>
              <a:rPr lang="en-US" sz="2800" b="1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eding</a:t>
            </a:r>
          </a:p>
          <a:p>
            <a:pPr marL="0" indent="0">
              <a:buNone/>
            </a:pPr>
            <a:endParaRPr lang="en-US" sz="2800" b="0" u="none" strike="noStrike" baseline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pile is derived from the Latin word ‘Pila’ means Ball.</a:t>
            </a:r>
            <a:endParaRPr lang="en-IN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en-IN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74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312D5-F3E3-537B-F5A4-D731C1702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552" y="585788"/>
            <a:ext cx="5379736" cy="578534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Hemorrhoids is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downward sliding of anal cushions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abnormally due to straining or other causes.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 cushions (Thomson, 1975) are aggregation of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vessels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(arterioles, venules),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 muscles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elastic connective tissue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submucosa that normally reside in left lateral, right posterolateral and right anterolateral anal canal.</a:t>
            </a:r>
            <a:endParaRPr lang="en-IN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8312B-A149-E09A-E53B-91CAA49DE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288" y="264319"/>
            <a:ext cx="6271244" cy="632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5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7D24A8-5BF4-B0D7-026E-83B4BCF7C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433387"/>
            <a:ext cx="9015412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03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ED2224-CFC3-AF09-F41D-F479303FB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8" y="285749"/>
            <a:ext cx="11672887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36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FD77-3F4A-6AF8-3B46-46C9B8B1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66700"/>
            <a:ext cx="3771900" cy="1004888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1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3457C-2950-175B-62D6-72D947DA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271588"/>
            <a:ext cx="4772025" cy="51292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above the dentate line, covered with mucous membrane.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—below the dentate line, covered with skin. </a:t>
            </a:r>
          </a:p>
          <a:p>
            <a:pPr>
              <a:lnSpc>
                <a:spcPct val="100000"/>
              </a:lnSpc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Inerno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-external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together occurs</a:t>
            </a:r>
          </a:p>
          <a:p>
            <a:pPr marL="45720" indent="0">
              <a:lnSpc>
                <a:spcPct val="100000"/>
              </a:lnSpc>
              <a:buNone/>
            </a:pP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DD68B9-64D4-DF0B-D71D-83BFC012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266700"/>
            <a:ext cx="656272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60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1EE0-EA77-3AAA-4703-870439CFD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88" y="283190"/>
            <a:ext cx="4157663" cy="13741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-2 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4E86F-7FEA-124F-6E14-B8870664E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589" y="1057275"/>
            <a:ext cx="4157662" cy="5517533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haemorrhoids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Located at 3, 7, 11 o’clock positions, related to the branches of the superior hemorrhoidal vessel which divides on the right side into two; left side it continues as one.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haemorrhoids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:-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which occurs between the primary sites(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4,5 or 6 o’clock positions)</a:t>
            </a:r>
            <a:endParaRPr lang="en-I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83EDAD-7733-7270-94A3-1DC86B22F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1" y="283191"/>
            <a:ext cx="7526012" cy="62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9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54862-4743-F3C8-F96C-B0E85C34B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7EEBB-CA60-55AC-D164-1ABDE99FA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4" y="285750"/>
            <a:ext cx="11487150" cy="622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79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31E5-069C-1D02-E5A1-6546C9D3E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9165DE-7CEF-A52F-FF84-FD709DDE3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497" y="271463"/>
            <a:ext cx="11058525" cy="631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4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76F6-58E3-31C3-798A-F686CEC65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43827"/>
            <a:ext cx="9875520" cy="1042035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Symptoms-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7076B-174E-F22C-CB3C-F50CD6061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113" y="1000128"/>
            <a:ext cx="8116299" cy="58578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—1st symptom- bright red and fresh blood—occurs during defecation. 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anum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—may be due to prolapse, infection or spasm. </a:t>
            </a:r>
          </a:p>
          <a:p>
            <a:pPr>
              <a:lnSpc>
                <a:spcPct val="100000"/>
              </a:lnSpc>
            </a:pP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Anaemia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—secondary. 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inspection, prolapsed piles will be visualized.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P/R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examination, only thrombosed piles can be felt. 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proctoscopy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exact position can be made out as a bulge into the proctoscope</a:t>
            </a:r>
            <a:endParaRPr lang="en-IN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FED80-7FB5-945D-4049-CFAD6E5A2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038" y="271463"/>
            <a:ext cx="3806235" cy="464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22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02BA8-8D61-C12C-9781-9A9F8F7AA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9" y="171451"/>
            <a:ext cx="5157788" cy="1356360"/>
          </a:xfrm>
        </p:spPr>
        <p:txBody>
          <a:bodyPr/>
          <a:lstStyle/>
          <a:p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Treatment-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5E8C-3415-08E6-F7AB-A1129E58D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9" y="1328738"/>
            <a:ext cx="9786936" cy="50568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local applications, sitz bath, diet, laxatives, drugs—analgesics 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surgical- </a:t>
            </a:r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Sclerotherapy • Banding • Cryotherapy • Infrared coagulation (IRC) • Laser therapy • Doppler-guided haemorrhoidal artery ligation (DGHAL) 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Surgical- </a:t>
            </a:r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Open </a:t>
            </a:r>
            <a:r>
              <a:rPr lang="en-I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haemorrhoidectomy</a:t>
            </a:r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Closed haemorrhoidectomy • Stapled </a:t>
            </a:r>
            <a:r>
              <a:rPr lang="en-IN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haemorrhoidopexy</a:t>
            </a:r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Anal stretching</a:t>
            </a:r>
            <a:endParaRPr lang="en-I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59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1C1B-BDAA-5FD0-9737-C8A2F817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6" y="142875"/>
            <a:ext cx="9875520" cy="120491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Management- 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D007-16DB-1D41-10B2-B4E63C13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4" y="957263"/>
            <a:ext cx="7329486" cy="5557837"/>
          </a:xfrm>
        </p:spPr>
        <p:txBody>
          <a:bodyPr>
            <a:normAutofit/>
          </a:bodyPr>
          <a:lstStyle/>
          <a:p>
            <a:pPr algn="l"/>
            <a:r>
              <a:rPr lang="en-US" sz="2800" b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Sitz bath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—means the patient has to sit in warm water with the anal region dipped in water for 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minutes, 2–3 times a day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This 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the oedema, pain and promotes healing.</a:t>
            </a:r>
          </a:p>
          <a:p>
            <a:pPr algn="l"/>
            <a:r>
              <a:rPr lang="en-US" sz="2800" b="0" i="0" u="none" strike="noStrike" baseline="0" dirty="0">
                <a:solidFill>
                  <a:srgbClr val="8183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localized topical treatments- 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(creams or ointments) combining, to varying degrees, locally applied corticosteroids, anesthetics, lubricants, and </a:t>
            </a:r>
            <a:r>
              <a:rPr lang="en-US" sz="28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veinotonics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="0" i="0" u="none" strike="noStrike" baseline="0" dirty="0">
                <a:solidFill>
                  <a:srgbClr val="8183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Antibiotics, laxatives, anti-inflammatory drugs are beneficial.</a:t>
            </a:r>
          </a:p>
          <a:p>
            <a:pPr algn="l"/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diet 35 g/day,</a:t>
            </a:r>
          </a:p>
          <a:p>
            <a:pPr algn="l"/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plenty of water.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4C2C5-4A84-CDF6-7ED8-55744829B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142875"/>
            <a:ext cx="4214812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57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9EF72-02A1-28B0-6690-F8ABFB9C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63" y="309563"/>
            <a:ext cx="9875520" cy="1119187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Management-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06096-FFCA-3FF0-E5D9-FCD0B7BE7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4" y="1228725"/>
            <a:ext cx="10729912" cy="5319712"/>
          </a:xfrm>
        </p:spPr>
        <p:txBody>
          <a:bodyPr>
            <a:noAutofit/>
          </a:bodyPr>
          <a:lstStyle/>
          <a:p>
            <a:pPr algn="l"/>
            <a:r>
              <a:rPr lang="en-US" sz="2800" b="1" i="1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28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alternatives 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(bulk-forming agents, e.g. ispaghula husk, sterculia, methylcellulose) can be used to supplement a high-</a:t>
            </a:r>
            <a:r>
              <a:rPr lang="en-US" sz="2800" b="0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diet; </a:t>
            </a:r>
          </a:p>
          <a:p>
            <a:pPr algn="l"/>
            <a:r>
              <a:rPr lang="en-US" sz="2800" b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Laxatives</a:t>
            </a:r>
            <a:r>
              <a:rPr lang="en-US" sz="28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 as lactulose solution which soften bowel motions and relieve the constipation. </a:t>
            </a:r>
          </a:p>
          <a:p>
            <a:pPr algn="l"/>
            <a:r>
              <a:rPr lang="en-IN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8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hlebotonics</a:t>
            </a:r>
            <a:r>
              <a:rPr lang="en-IN" sz="2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including </a:t>
            </a:r>
            <a:r>
              <a:rPr lang="en-IN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diosmin</a:t>
            </a:r>
            <a:r>
              <a:rPr lang="en-IN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troxerutin, derivatives of </a:t>
            </a:r>
            <a:r>
              <a:rPr lang="en-IN" sz="28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Ginkgo biloba</a:t>
            </a:r>
            <a:r>
              <a:rPr lang="en-IN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and hydroxy-</a:t>
            </a:r>
            <a:r>
              <a:rPr lang="en-IN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ethylrutosides</a:t>
            </a:r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N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Non-steroidal anti-inflammatory drugs </a:t>
            </a:r>
            <a:r>
              <a:rPr lang="en-IN" sz="2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(NSAIDs)</a:t>
            </a:r>
            <a:r>
              <a:rPr lang="en-IN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that act on pain and inflammation, peripheral and central analgesics for pain and corticosteroids for the inflammation.</a:t>
            </a:r>
          </a:p>
          <a:p>
            <a:endParaRPr lang="en-IN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10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81EE2-AF7D-FA45-43ED-E665CE08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7" y="323850"/>
            <a:ext cx="9875520" cy="1356360"/>
          </a:xfrm>
        </p:spPr>
        <p:txBody>
          <a:bodyPr/>
          <a:lstStyle/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Arsha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en-IN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3023F-625C-F208-65FF-0FB366DBD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91" y="1674495"/>
            <a:ext cx="9244012" cy="4434840"/>
          </a:xfrm>
        </p:spPr>
        <p:txBody>
          <a:bodyPr>
            <a:normAutofit/>
          </a:bodyPr>
          <a:lstStyle/>
          <a:p>
            <a:r>
              <a:rPr lang="hi-IN" sz="2400" b="1" dirty="0">
                <a:solidFill>
                  <a:srgbClr val="000099"/>
                </a:solidFill>
                <a:effectLst/>
              </a:rPr>
              <a:t>‘अरिवत् प्राणान् शृणाति हिनस्तीत्यर्शः’</a:t>
            </a:r>
            <a:endParaRPr lang="en-US" sz="2400" dirty="0">
              <a:solidFill>
                <a:srgbClr val="99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hi-IN" sz="2400" dirty="0">
                <a:solidFill>
                  <a:srgbClr val="990000"/>
                </a:solidFill>
                <a:effectLst/>
              </a:rPr>
              <a:t>अरिवत्प्राणिनो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मांसकीलका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विशसन्ति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यत्|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अर्शांसि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तस्मादुच्यन्ते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गुदमार्गनिरोधतः||१||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दोषास्त्वङ्मांसमेदांसि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सन्दूष्य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विविधाकृतीन्|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मांसाङ्कुरानपानादौ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कुर्वन्त्यर्शांसि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तान्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जगुः||२||</a:t>
            </a:r>
            <a:r>
              <a:rPr lang="hi-IN" sz="2400" dirty="0"/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A.H. Ni.7/1-2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1D417-0F46-4F7E-310F-74A597732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2" y="266700"/>
            <a:ext cx="5286376" cy="890588"/>
          </a:xfrm>
        </p:spPr>
        <p:txBody>
          <a:bodyPr>
            <a:normAutofit/>
          </a:bodyPr>
          <a:lstStyle/>
          <a:p>
            <a:r>
              <a:rPr lang="en-IN" sz="36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Samprapti</a:t>
            </a:r>
            <a:r>
              <a:rPr lang="en-IN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(Pathogenesis) 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4C280-7CB3-750E-A0BD-83912F846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463" y="1157288"/>
            <a:ext cx="8672512" cy="543401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Virruddhahara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Adhyasana</a:t>
            </a:r>
            <a:r>
              <a:rPr lang="en-I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irregular diet habits, over riding etc. </a:t>
            </a:r>
          </a:p>
          <a:p>
            <a:pPr marL="45720" indent="0">
              <a:buNone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↓ </a:t>
            </a:r>
          </a:p>
          <a:p>
            <a:pPr marL="45720" indent="0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suppression of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Apana Vayu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Mandagni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constipation. </a:t>
            </a:r>
          </a:p>
          <a:p>
            <a:pPr marL="45720" indent="0">
              <a:buNone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↓ </a:t>
            </a:r>
          </a:p>
          <a:p>
            <a:pPr marL="45720" indent="0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Vitiation of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Doshas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involvement of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Rakta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travels </a:t>
            </a:r>
          </a:p>
          <a:p>
            <a:pPr marL="45720" indent="0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through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pradhana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dhamani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and affects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Gudavali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. </a:t>
            </a:r>
          </a:p>
          <a:p>
            <a:pPr marL="45720" indent="0">
              <a:buNone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↓ </a:t>
            </a:r>
          </a:p>
          <a:p>
            <a:pPr marL="45720" indent="0">
              <a:buNone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Involves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Meda,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Mamsa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and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Twak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representing anal cushions. </a:t>
            </a:r>
          </a:p>
          <a:p>
            <a:pPr marL="45720" indent="0">
              <a:buNone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↓ </a:t>
            </a:r>
          </a:p>
          <a:p>
            <a:pPr marL="45720" indent="0">
              <a:buNone/>
            </a:pPr>
            <a:r>
              <a:rPr lang="en-IN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Fleshy mass i.e. Haemorrhoids.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60153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4A42-71F6-5783-A59C-37968D988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76" y="352424"/>
            <a:ext cx="11489799" cy="1200328"/>
          </a:xfrm>
        </p:spPr>
        <p:txBody>
          <a:bodyPr>
            <a:noAutofit/>
          </a:bodyPr>
          <a:lstStyle/>
          <a:p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Classification of Piles 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800" b="1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Arsha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)-</a:t>
            </a:r>
            <a:br>
              <a:rPr lang="en-US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2800" b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There are different opinions of 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Acharya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regarding the classification of </a:t>
            </a:r>
            <a:r>
              <a:rPr lang="en-US" sz="2800" b="1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Arsha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40AC-2159-BC9D-938F-992FE8DA5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676" y="1814513"/>
            <a:ext cx="3217337" cy="4657725"/>
          </a:xfrm>
        </p:spPr>
        <p:txBody>
          <a:bodyPr/>
          <a:lstStyle/>
          <a:p>
            <a:pPr marL="45720" indent="0">
              <a:buNone/>
            </a:pPr>
            <a:r>
              <a:rPr lang="en-US" sz="2400" b="1" i="0" u="none" strike="noStrike" baseline="0" dirty="0">
                <a:latin typeface="Times New Roman" panose="02020603050405020304" pitchFamily="18" charset="0"/>
              </a:rPr>
              <a:t>On the basis of the predominance of </a:t>
            </a:r>
            <a:r>
              <a:rPr lang="en-US" sz="2400" b="1" i="1" u="none" strike="noStrike" baseline="0" dirty="0">
                <a:latin typeface="Times New Roman" panose="02020603050405020304" pitchFamily="18" charset="0"/>
              </a:rPr>
              <a:t>dosha-</a:t>
            </a:r>
          </a:p>
          <a:p>
            <a:pPr marL="45720" indent="0">
              <a:buNone/>
            </a:pP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Vataj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Pittaj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Kaphaj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Raktaj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5.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Sannipataj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6. Sahaj </a:t>
            </a:r>
            <a:endParaRPr lang="en-IN" sz="24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524371-9497-0A6A-C7A5-451C11F50F3F}"/>
              </a:ext>
            </a:extLst>
          </p:cNvPr>
          <p:cNvSpPr txBox="1"/>
          <p:nvPr/>
        </p:nvSpPr>
        <p:spPr>
          <a:xfrm>
            <a:off x="3057525" y="1757363"/>
            <a:ext cx="35575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</a:rPr>
              <a:t>According to origin 2 types of </a:t>
            </a:r>
            <a:r>
              <a:rPr lang="en-US" sz="2400" b="1" i="1" u="none" strike="noStrike" baseline="0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Arsha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-</a:t>
            </a:r>
            <a:endParaRPr lang="en-US" sz="2400" b="0" i="0" u="none" strike="noStrike" baseline="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1. Sahaj </a:t>
            </a:r>
          </a:p>
          <a:p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en-IN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Kalaja</a:t>
            </a:r>
            <a:r>
              <a:rPr lang="en-IN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N" sz="24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790A91-D962-980C-DCBF-53FD7EE2A22F}"/>
              </a:ext>
            </a:extLst>
          </p:cNvPr>
          <p:cNvSpPr txBox="1"/>
          <p:nvPr/>
        </p:nvSpPr>
        <p:spPr>
          <a:xfrm>
            <a:off x="6972300" y="1715004"/>
            <a:ext cx="44719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chemeClr val="accent1"/>
                </a:solidFill>
                <a:latin typeface="Times New Roman" panose="02020603050405020304" pitchFamily="18" charset="0"/>
              </a:rPr>
              <a:t>The </a:t>
            </a:r>
            <a:r>
              <a:rPr lang="en-US" sz="2400" b="1" i="0" u="none" strike="noStrike" baseline="0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classication</a:t>
            </a:r>
            <a:r>
              <a:rPr lang="en-US" sz="2400" b="1" i="0" u="none" strike="noStrike" baseline="0" dirty="0">
                <a:solidFill>
                  <a:schemeClr val="accent1"/>
                </a:solidFill>
                <a:latin typeface="Times New Roman" panose="02020603050405020304" pitchFamily="18" charset="0"/>
              </a:rPr>
              <a:t> on the basis of prognosis- </a:t>
            </a:r>
          </a:p>
          <a:p>
            <a:r>
              <a:rPr lang="es-E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es-E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Sadhya</a:t>
            </a:r>
            <a:r>
              <a:rPr lang="es-E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s-E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(Curable), </a:t>
            </a:r>
            <a:r>
              <a:rPr lang="es-E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2.Yapya </a:t>
            </a:r>
            <a:r>
              <a:rPr lang="es-E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s-ES" sz="2400" b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Palliative</a:t>
            </a:r>
            <a:r>
              <a:rPr lang="es-E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</a:p>
          <a:p>
            <a:r>
              <a:rPr lang="es-E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es-E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Asadhya</a:t>
            </a:r>
            <a:r>
              <a:rPr lang="es-E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s-ES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(Incurable). </a:t>
            </a:r>
            <a:endParaRPr lang="en-I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C19EE-DC5A-14BD-E367-D00D64F04D8D}"/>
              </a:ext>
            </a:extLst>
          </p:cNvPr>
          <p:cNvSpPr txBox="1"/>
          <p:nvPr/>
        </p:nvSpPr>
        <p:spPr>
          <a:xfrm>
            <a:off x="2864643" y="4401621"/>
            <a:ext cx="821531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basis of the character of Bleeding </a:t>
            </a:r>
            <a:r>
              <a:rPr lang="en-US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Ardra (</a:t>
            </a:r>
            <a:r>
              <a:rPr lang="en-US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Sravi</a:t>
            </a:r>
            <a:r>
              <a:rPr lang="en-US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400" b="1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342900" indent="-342900">
              <a:buAutoNum type="arabicPeriod"/>
            </a:pPr>
            <a:r>
              <a:rPr lang="hi-IN" sz="1800" dirty="0">
                <a:effectLst/>
              </a:rPr>
              <a:t>शुष्क अर्श</a:t>
            </a:r>
            <a:endParaRPr lang="en-US" sz="1800" dirty="0">
              <a:effectLst/>
            </a:endParaRPr>
          </a:p>
          <a:p>
            <a:pPr marL="342900" indent="-342900">
              <a:buAutoNum type="arabicPeriod"/>
            </a:pPr>
            <a:r>
              <a:rPr lang="hi-IN" sz="1800" dirty="0">
                <a:effectLst/>
              </a:rPr>
              <a:t>स्रावी अर्श</a:t>
            </a:r>
            <a:endParaRPr lang="en-US" sz="1800" dirty="0">
              <a:effectLst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0393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9765F-880C-E997-AE3F-9621E1516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3" y="309562"/>
            <a:ext cx="9875520" cy="876301"/>
          </a:xfrm>
        </p:spPr>
        <p:txBody>
          <a:bodyPr>
            <a:normAutofit/>
          </a:bodyPr>
          <a:lstStyle/>
          <a:p>
            <a:r>
              <a:rPr lang="en-US" sz="36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</a:rPr>
              <a:t>Treatment of </a:t>
            </a:r>
            <a:r>
              <a:rPr lang="en-US" sz="3600" b="1" i="1" u="none" strike="noStrike" baseline="0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Arsha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-</a:t>
            </a:r>
            <a:endParaRPr lang="en-IN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A51E9-430E-B4B9-F27F-2874CABCC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042988"/>
            <a:ext cx="9244013" cy="5357812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hi-IN" sz="2000" dirty="0">
                <a:solidFill>
                  <a:schemeClr val="tx1"/>
                </a:solidFill>
                <a:effectLst/>
              </a:rPr>
              <a:t>चतुर्विधोऽर्शसां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साधनोपायः</a:t>
            </a:r>
            <a:r>
              <a:rPr lang="en-US" sz="2000" dirty="0">
                <a:solidFill>
                  <a:schemeClr val="tx1"/>
                </a:solidFill>
                <a:effectLst/>
              </a:rPr>
              <a:t>-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hi-IN" sz="2000" dirty="0">
                <a:solidFill>
                  <a:schemeClr val="tx1"/>
                </a:solidFill>
                <a:effectLst/>
              </a:rPr>
              <a:t>तद्यथा-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भेषजं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क्षारोऽग्निः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शस्त्रमिति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|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br>
              <a:rPr lang="hi-IN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1) </a:t>
            </a:r>
            <a:r>
              <a:rPr lang="hi-IN" sz="2000" b="1" dirty="0">
                <a:solidFill>
                  <a:srgbClr val="C00000"/>
                </a:solidFill>
                <a:effectLst/>
              </a:rPr>
              <a:t>भेषज </a:t>
            </a:r>
            <a:r>
              <a:rPr lang="hi-IN" sz="2000" b="1" dirty="0">
                <a:solidFill>
                  <a:srgbClr val="C00000"/>
                </a:solidFill>
              </a:rPr>
              <a:t>चिकित्सा </a:t>
            </a:r>
            <a:r>
              <a:rPr lang="hi-IN" sz="2000" dirty="0">
                <a:solidFill>
                  <a:schemeClr val="tx1"/>
                </a:solidFill>
                <a:effectLst/>
              </a:rPr>
              <a:t>-अचिरकालजातान्यल्पदोषलिङ्गोपद्रवाणि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भेषजसाध्यानि,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hi-IN" sz="2000" dirty="0">
                <a:solidFill>
                  <a:schemeClr val="tx1"/>
                </a:solidFill>
                <a:effectLst/>
              </a:rPr>
              <a:t>२) </a:t>
            </a:r>
            <a:r>
              <a:rPr lang="hi-IN" sz="2000" b="1" dirty="0">
                <a:solidFill>
                  <a:srgbClr val="C00000"/>
                </a:solidFill>
                <a:effectLst/>
              </a:rPr>
              <a:t>क्षार चिकित्सा</a:t>
            </a:r>
            <a:r>
              <a:rPr lang="hi-IN" sz="2000" dirty="0">
                <a:solidFill>
                  <a:schemeClr val="tx1"/>
                </a:solidFill>
                <a:effectLst/>
              </a:rPr>
              <a:t>- मृदुप्रसृतावगाढान्युच्छ्रितानि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क्षारेण,</a:t>
            </a:r>
            <a:r>
              <a:rPr lang="en-US" sz="2000" dirty="0">
                <a:solidFill>
                  <a:schemeClr val="tx1"/>
                </a:solidFill>
                <a:effectLst/>
              </a:rPr>
              <a:t>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hi-IN" sz="2000" dirty="0">
                <a:solidFill>
                  <a:schemeClr val="tx1"/>
                </a:solidFill>
                <a:effectLst/>
              </a:rPr>
              <a:t>३) </a:t>
            </a:r>
            <a:r>
              <a:rPr lang="hi-IN" sz="2000" b="1" dirty="0">
                <a:solidFill>
                  <a:srgbClr val="C00000"/>
                </a:solidFill>
                <a:effectLst/>
              </a:rPr>
              <a:t>अग्नि चिकित्सा</a:t>
            </a:r>
            <a:r>
              <a:rPr lang="hi-IN" sz="2000" dirty="0">
                <a:solidFill>
                  <a:schemeClr val="tx1"/>
                </a:solidFill>
                <a:effectLst/>
              </a:rPr>
              <a:t>- कर्कशस्थिरपृथुकठिनान्यग्निना,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hi-IN" sz="2000" dirty="0">
                <a:solidFill>
                  <a:schemeClr val="tx1"/>
                </a:solidFill>
                <a:effectLst/>
              </a:rPr>
              <a:t>४) </a:t>
            </a:r>
            <a:r>
              <a:rPr lang="hi-IN" sz="2000" b="1" dirty="0">
                <a:solidFill>
                  <a:srgbClr val="C00000"/>
                </a:solidFill>
                <a:effectLst/>
              </a:rPr>
              <a:t>शस्त्र चिकित्सा</a:t>
            </a:r>
            <a:r>
              <a:rPr lang="en-US" sz="2000" b="1" dirty="0">
                <a:solidFill>
                  <a:srgbClr val="C00000"/>
                </a:solidFill>
                <a:effectLst/>
              </a:rPr>
              <a:t>- </a:t>
            </a:r>
            <a:r>
              <a:rPr lang="hi-IN" sz="2000" dirty="0">
                <a:solidFill>
                  <a:schemeClr val="tx1"/>
                </a:solidFill>
                <a:effectLst/>
              </a:rPr>
              <a:t>तनुमूलान्युच्छ्रितानि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क्लेदवन्ति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च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शस्त्रेण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|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br>
              <a:rPr lang="hi-IN" sz="2000" dirty="0">
                <a:solidFill>
                  <a:schemeClr val="tx1"/>
                </a:solidFill>
              </a:rPr>
            </a:br>
            <a:endParaRPr lang="hi-IN" sz="2000" dirty="0">
              <a:solidFill>
                <a:schemeClr val="tx1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hi-IN" sz="2000" dirty="0">
                <a:solidFill>
                  <a:schemeClr val="tx1"/>
                </a:solidFill>
                <a:effectLst/>
              </a:rPr>
              <a:t>तत्र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भेषजसाध्यानामर्शसामदृश्यानां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च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भेषजं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भवति,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effectLst/>
              </a:rPr>
              <a:t>||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Su. Chi.6/3</a:t>
            </a:r>
            <a:br>
              <a:rPr lang="hi-IN" sz="2000" dirty="0">
                <a:solidFill>
                  <a:schemeClr val="tx1"/>
                </a:solidFill>
              </a:rPr>
            </a:br>
            <a:endParaRPr lang="en-IN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065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0029-2942-BBAA-D4D1-FFB262F47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724025"/>
            <a:ext cx="4699635" cy="1147762"/>
          </a:xfrm>
        </p:spPr>
        <p:txBody>
          <a:bodyPr>
            <a:normAutofit/>
          </a:bodyPr>
          <a:lstStyle/>
          <a:p>
            <a:r>
              <a:rPr lang="en-IN" sz="36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en-IN" sz="3600" b="1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Bheshaj</a:t>
            </a:r>
            <a:r>
              <a:rPr lang="en-IN" sz="36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3600" b="1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Chikitsa</a:t>
            </a:r>
            <a:r>
              <a:rPr lang="en-IN" sz="36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endParaRPr lang="en-IN" sz="3600" i="1" dirty="0"/>
          </a:p>
        </p:txBody>
      </p:sp>
    </p:spTree>
    <p:extLst>
      <p:ext uri="{BB962C8B-B14F-4D97-AF65-F5344CB8AC3E}">
        <p14:creationId xmlns:p14="http://schemas.microsoft.com/office/powerpoint/2010/main" val="2050913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A14E-1B0E-388D-D499-8500751F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175" y="486728"/>
            <a:ext cx="4143375" cy="1356360"/>
          </a:xfrm>
        </p:spPr>
        <p:txBody>
          <a:bodyPr>
            <a:normAutofit/>
          </a:bodyPr>
          <a:lstStyle/>
          <a:p>
            <a:r>
              <a:rPr lang="hi-IN" sz="3600" b="1" dirty="0"/>
              <a:t>अर्श चिकित्सा-</a:t>
            </a:r>
            <a:endParaRPr lang="en-IN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FF57A-2F3E-4FB4-1CE2-7A949D49D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843088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hi-IN" sz="4800" b="1" dirty="0">
                <a:solidFill>
                  <a:schemeClr val="tx1"/>
                </a:solidFill>
              </a:rPr>
              <a:t>          </a:t>
            </a:r>
            <a:r>
              <a:rPr lang="hi-IN" sz="3200" b="1" dirty="0">
                <a:solidFill>
                  <a:schemeClr val="tx1"/>
                </a:solidFill>
              </a:rPr>
              <a:t>अर्श</a:t>
            </a:r>
          </a:p>
          <a:p>
            <a:pPr marL="45720" indent="0">
              <a:buNone/>
            </a:pPr>
            <a:r>
              <a:rPr lang="hi-IN" sz="3200" b="1" dirty="0">
                <a:solidFill>
                  <a:schemeClr val="tx1"/>
                </a:solidFill>
              </a:rPr>
              <a:t>        </a:t>
            </a:r>
            <a:r>
              <a:rPr lang="en-US" sz="3200" b="1" dirty="0">
                <a:solidFill>
                  <a:schemeClr val="tx1"/>
                </a:solidFill>
              </a:rPr>
              <a:t>   </a:t>
            </a:r>
            <a:r>
              <a:rPr lang="hi-IN" sz="3200" b="1" dirty="0">
                <a:solidFill>
                  <a:schemeClr val="tx1"/>
                </a:solidFill>
              </a:rPr>
              <a:t>    ∕           \</a:t>
            </a:r>
          </a:p>
          <a:p>
            <a:pPr marL="45720" indent="0">
              <a:buNone/>
            </a:pPr>
            <a:r>
              <a:rPr lang="hi-IN" sz="3200" b="1" dirty="0">
                <a:solidFill>
                  <a:schemeClr val="tx1"/>
                </a:solidFill>
              </a:rPr>
              <a:t>       शुष्क अर्श     आर्द्र अर्श / </a:t>
            </a:r>
            <a:r>
              <a:rPr lang="hi-IN" sz="3200" b="1" dirty="0">
                <a:solidFill>
                  <a:schemeClr val="tx1"/>
                </a:solidFill>
                <a:effectLst/>
              </a:rPr>
              <a:t>स्रावी अर्श</a:t>
            </a:r>
          </a:p>
          <a:p>
            <a:pPr marL="45720" indent="0">
              <a:buNone/>
            </a:pPr>
            <a:r>
              <a:rPr lang="hi-IN" sz="3200" b="1" dirty="0">
                <a:solidFill>
                  <a:schemeClr val="tx1"/>
                </a:solidFill>
              </a:rPr>
              <a:t>          </a:t>
            </a:r>
            <a:r>
              <a:rPr lang="hi-IN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↓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     </a:t>
            </a:r>
            <a:r>
              <a:rPr lang="hi-IN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↓</a:t>
            </a:r>
            <a:endParaRPr lang="hi-IN" sz="32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hi-IN" sz="3200" b="1" dirty="0">
                <a:solidFill>
                  <a:schemeClr val="tx1"/>
                </a:solidFill>
              </a:rPr>
              <a:t>      </a:t>
            </a:r>
            <a:r>
              <a:rPr lang="en-US" sz="3200" b="1" dirty="0">
                <a:solidFill>
                  <a:schemeClr val="tx1"/>
                </a:solidFill>
              </a:rPr>
              <a:t>   </a:t>
            </a:r>
            <a:r>
              <a:rPr lang="hi-IN" sz="3200" b="1" dirty="0">
                <a:solidFill>
                  <a:schemeClr val="tx1"/>
                </a:solidFill>
              </a:rPr>
              <a:t>V/K or VK              R/P or RP</a:t>
            </a:r>
            <a:endParaRPr lang="en-IN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92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5601-9CDC-4D24-BFF9-F94C64BF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b="1" i="1" dirty="0"/>
              <a:t>शुष्क अर्श- </a:t>
            </a:r>
            <a:r>
              <a:rPr lang="hi-IN" sz="4000" b="1" i="1" dirty="0">
                <a:solidFill>
                  <a:srgbClr val="990000"/>
                </a:solidFill>
              </a:rPr>
              <a:t>V/K or VK </a:t>
            </a:r>
            <a:endParaRPr lang="en-IN" sz="40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361E1-185B-8EAF-F5A8-A3AF76FA9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965960"/>
            <a:ext cx="7815263" cy="4130040"/>
          </a:xfrm>
        </p:spPr>
        <p:txBody>
          <a:bodyPr/>
          <a:lstStyle/>
          <a:p>
            <a:pPr marL="45720" indent="0">
              <a:buNone/>
            </a:pPr>
            <a:r>
              <a:rPr lang="en-IN" sz="3200" b="1" i="1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Shushka</a:t>
            </a:r>
            <a:r>
              <a:rPr lang="en-IN" sz="3200" b="1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Arsha</a:t>
            </a:r>
            <a:r>
              <a:rPr lang="en-IN" sz="3200" b="1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with</a:t>
            </a:r>
            <a:r>
              <a:rPr lang="en-IN" sz="3200" b="1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Bhinnavarchas</a:t>
            </a:r>
            <a:r>
              <a:rPr lang="en-IN" sz="3200" b="1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-</a:t>
            </a:r>
            <a:endParaRPr lang="hi-IN" sz="3200" b="1" i="1" dirty="0">
              <a:solidFill>
                <a:srgbClr val="0070C0"/>
              </a:solidFill>
            </a:endParaRPr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err="1">
                <a:solidFill>
                  <a:schemeClr val="tx1"/>
                </a:solidFill>
              </a:rPr>
              <a:t>Swedan</a:t>
            </a:r>
            <a:r>
              <a:rPr lang="en-US" sz="2400" b="1" i="1" dirty="0">
                <a:solidFill>
                  <a:schemeClr val="tx1"/>
                </a:solidFill>
              </a:rPr>
              <a:t> karma (</a:t>
            </a:r>
            <a:r>
              <a:rPr lang="hi-IN" sz="2400" b="1" i="1" dirty="0">
                <a:solidFill>
                  <a:schemeClr val="tx1"/>
                </a:solidFill>
              </a:rPr>
              <a:t>स्वेदन कर्म</a:t>
            </a:r>
            <a:r>
              <a:rPr lang="en-US" sz="2400" b="1" i="1" dirty="0">
                <a:solidFill>
                  <a:schemeClr val="tx1"/>
                </a:solidFill>
              </a:rPr>
              <a:t>)</a:t>
            </a:r>
            <a:r>
              <a:rPr lang="hi-IN" sz="2400" b="1" i="1" dirty="0">
                <a:solidFill>
                  <a:schemeClr val="tx1"/>
                </a:solidFill>
              </a:rPr>
              <a:t>-</a:t>
            </a:r>
            <a:endParaRPr lang="en-US" sz="2400" b="1" i="1" dirty="0">
              <a:solidFill>
                <a:schemeClr val="tx1"/>
              </a:solidFill>
            </a:endParaRPr>
          </a:p>
          <a:p>
            <a:pPr marL="502920" indent="-457200">
              <a:buFont typeface="+mj-lt"/>
              <a:buAutoNum type="arabicPeriod"/>
            </a:pPr>
            <a:r>
              <a:rPr lang="en-IN" sz="2400" b="1" i="1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Avagaha</a:t>
            </a:r>
            <a:r>
              <a:rPr lang="en-IN" sz="24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i="1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sweda</a:t>
            </a:r>
            <a:r>
              <a:rPr lang="hi-IN" sz="24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अवगाह  स्वेद )</a:t>
            </a:r>
          </a:p>
          <a:p>
            <a:pPr marL="502920" indent="-457200">
              <a:buFont typeface="+mj-lt"/>
              <a:buAutoNum type="arabicPeriod"/>
            </a:pPr>
            <a:r>
              <a:rPr lang="en-IN" sz="2400" b="1" i="1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Dhuma</a:t>
            </a:r>
            <a:r>
              <a:rPr lang="hi-IN" sz="24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(धूम)</a:t>
            </a:r>
          </a:p>
          <a:p>
            <a:pPr marL="502920" indent="-457200">
              <a:buFont typeface="+mj-lt"/>
              <a:buAutoNum type="arabicPeriod"/>
            </a:pPr>
            <a:r>
              <a:rPr lang="en-IN" sz="24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Lepa</a:t>
            </a:r>
            <a:r>
              <a:rPr lang="hi-IN" sz="24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(लेप)</a:t>
            </a:r>
          </a:p>
          <a:p>
            <a:pPr marL="502920" indent="-457200">
              <a:buFont typeface="+mj-lt"/>
              <a:buAutoNum type="arabicPeriod"/>
            </a:pPr>
            <a:r>
              <a:rPr lang="en-IN" sz="2400" b="1" i="1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Raktamokshana</a:t>
            </a:r>
            <a:r>
              <a:rPr lang="hi-IN" sz="24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(रक्तमोक्षण)</a:t>
            </a:r>
            <a:br>
              <a:rPr lang="en-IN" sz="2400" b="1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hi-IN" sz="2400" b="1" i="1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2920" indent="-457200">
              <a:buFont typeface="+mj-lt"/>
              <a:buAutoNum type="arabicPeriod"/>
            </a:pP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74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15B84-EFFB-BECA-05A8-E3821F19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3600" b="1" i="1" dirty="0"/>
              <a:t>1)स्वेदन कर्म-</a:t>
            </a:r>
            <a:endParaRPr lang="en-IN" sz="36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A3B72-21CA-99DE-300B-6A3FAD9A9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5" y="2057400"/>
            <a:ext cx="8515350" cy="4038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i-IN" sz="2400" dirty="0">
                <a:solidFill>
                  <a:schemeClr val="tx1"/>
                </a:solidFill>
              </a:rPr>
              <a:t>तेल मालिश गुदा –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चित्रकक्षारबिल्वानां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तैलेनाभ्यज्य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बुद्धिमान् |</a:t>
            </a:r>
            <a:endParaRPr lang="hi-IN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   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i-IN" sz="2400" dirty="0">
                <a:solidFill>
                  <a:schemeClr val="tx1"/>
                </a:solidFill>
              </a:rPr>
              <a:t>पोटली स्वेदन - </a:t>
            </a:r>
            <a:r>
              <a:rPr lang="hi-IN" sz="2400" dirty="0">
                <a:solidFill>
                  <a:schemeClr val="tx1"/>
                </a:solidFill>
                <a:effectLst/>
              </a:rPr>
              <a:t>यवमाषकुलत्थानां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पुलाकानां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च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पोट्टलैः</a:t>
            </a:r>
            <a:r>
              <a:rPr lang="hi-IN" sz="2400" dirty="0">
                <a:solidFill>
                  <a:schemeClr val="tx1"/>
                </a:solidFill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25725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C76D-931B-A8A0-B914-F02E57AB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609600"/>
            <a:ext cx="6543675" cy="1356360"/>
          </a:xfrm>
        </p:spPr>
        <p:txBody>
          <a:bodyPr>
            <a:norm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IN" sz="3200" b="1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Avagaha</a:t>
            </a:r>
            <a:r>
              <a:rPr lang="en-IN" sz="32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sweda</a:t>
            </a:r>
            <a:r>
              <a:rPr lang="hi-IN" sz="32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अवगाह  स्वेद ) </a:t>
            </a:r>
            <a:r>
              <a:rPr lang="en-I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BA1BA-C240-8E06-A5B3-47ECDC1C1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13" y="1965960"/>
            <a:ext cx="7272337" cy="41300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Avagaha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sweda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drava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sweda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drugs like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mulaka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triphala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shigru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badara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hese drugs are used for preparation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kwatha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patient is made to sit in the tub containing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kwatha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this helps in relieving the pain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Shushka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C2268-442F-B108-566F-1F1C67BA6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950" y="1585912"/>
            <a:ext cx="4057649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06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736F35-5212-866B-A3C0-F695C9BCC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3" y="171450"/>
            <a:ext cx="117157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66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150C1-7713-0A85-347D-5E200F2D0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52425"/>
            <a:ext cx="9875520" cy="1104900"/>
          </a:xfrm>
        </p:spPr>
        <p:txBody>
          <a:bodyPr>
            <a:normAutofit/>
          </a:bodyPr>
          <a:lstStyle/>
          <a:p>
            <a:r>
              <a:rPr lang="en-I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IN" sz="3200" b="1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Dhuma</a:t>
            </a:r>
            <a:r>
              <a:rPr lang="hi-IN" sz="32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(धूम)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IN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7FDF5-1608-2455-F1DB-B465C2FAF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147762"/>
            <a:ext cx="6324600" cy="54006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Before administration of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Dhooma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Abhyanga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is done on anal region with using 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vasa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of 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Krishna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sarpa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or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varaha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or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ushtra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followed by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Dhuma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prayoga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Dhuma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with human hair or exoskeleton of snake or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Arkamula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or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Shameepatra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and fumes made to get in contact with anal region. This procedure helps in relieving pain of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Arsha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IN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41C555-0B3B-5A16-1AAE-7586325A1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4" y="609600"/>
            <a:ext cx="2619375" cy="4448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3E2EF9-6184-7667-348D-F10773FBC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1596" y="533399"/>
            <a:ext cx="3067051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53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1CBDD-44D4-E5C1-0555-26C5221D0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8" y="348615"/>
            <a:ext cx="9875520" cy="865823"/>
          </a:xfrm>
        </p:spPr>
        <p:txBody>
          <a:bodyPr>
            <a:noAutofit/>
          </a:bodyPr>
          <a:lstStyle/>
          <a:p>
            <a:r>
              <a:rPr lang="en-IN" sz="3600" b="1" i="1" u="none" strike="noStrike" baseline="0" dirty="0">
                <a:latin typeface="Times New Roman" panose="02020603050405020304" pitchFamily="18" charset="0"/>
              </a:rPr>
              <a:t>4) Lepa</a:t>
            </a:r>
            <a:r>
              <a:rPr lang="hi-IN" sz="3600" b="1" i="1" dirty="0">
                <a:latin typeface="Times New Roman" panose="02020603050405020304" pitchFamily="18" charset="0"/>
              </a:rPr>
              <a:t>(लेप)</a:t>
            </a:r>
            <a:r>
              <a:rPr lang="en-US" sz="3600" b="1" i="1" dirty="0">
                <a:latin typeface="Times New Roman" panose="02020603050405020304" pitchFamily="18" charset="0"/>
              </a:rPr>
              <a:t>-</a:t>
            </a:r>
            <a:endParaRPr lang="en-IN" sz="36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C7C43-B1D7-2604-1C2E-E3E6A1011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33500"/>
            <a:ext cx="8101011" cy="3352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Haridra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churna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mixed with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sudha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ksheera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etc. The drugs used in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lepa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are having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shothahara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shulahara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and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arshohara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properties.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Local application helps to relieve local symptoms. </a:t>
            </a:r>
          </a:p>
        </p:txBody>
      </p:sp>
    </p:spTree>
    <p:extLst>
      <p:ext uri="{BB962C8B-B14F-4D97-AF65-F5344CB8AC3E}">
        <p14:creationId xmlns:p14="http://schemas.microsoft.com/office/powerpoint/2010/main" val="3607356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32634-1C95-F8F4-A742-9483D7D8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en-IN" sz="3200" b="1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Raktamokshana</a:t>
            </a:r>
            <a:r>
              <a:rPr lang="hi-IN" sz="3200" b="1" i="1" dirty="0">
                <a:latin typeface="Times New Roman" panose="02020603050405020304" pitchFamily="18" charset="0"/>
              </a:rPr>
              <a:t>(रक्तमोक्षण)</a:t>
            </a:r>
            <a:br>
              <a:rPr lang="en-IN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ABE02-47DA-D2C5-41FC-CBAC7BA08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4" y="1652588"/>
            <a:ext cx="5819776" cy="356235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i-IN" sz="2400" dirty="0">
                <a:solidFill>
                  <a:srgbClr val="990000"/>
                </a:solidFill>
                <a:effectLst/>
              </a:rPr>
              <a:t>शीतोष्णास्निग्धरूक्षैर्हि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न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व्याधिरुपशाम्यति|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रक्ते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दुष्टे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भिषक्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तस्माद्रक्तमेवावसेचयेत्||६०||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जलौकोभिस्तथा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शस्त्रैः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सूचीभिर्वा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पुनः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पुनः|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अवर्तमानं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रुधिरं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रक्तार्शोभ्यः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प्रवाहयेत्||६१||</a:t>
            </a:r>
            <a:r>
              <a:rPr lang="hi-IN" sz="2400" dirty="0"/>
              <a:t> </a:t>
            </a:r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D46FC-A7A5-CD77-CC22-138D5A1EA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949" y="1575912"/>
            <a:ext cx="5467347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80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19BAB-1335-8244-68DA-A0388ADD9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656" y="463933"/>
            <a:ext cx="9786938" cy="6681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This helps to reduce local congestion of blood and relieve the pain. </a:t>
            </a:r>
            <a:endParaRPr lang="en-IN" sz="2400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BDBD3A-09AE-349D-DD4F-D36620CB6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5" y="1132079"/>
            <a:ext cx="6613096" cy="522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54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8854C-ABD3-FCA0-1578-ECCCFF0E1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6" y="243839"/>
            <a:ext cx="9875520" cy="1356360"/>
          </a:xfrm>
        </p:spPr>
        <p:txBody>
          <a:bodyPr>
            <a:normAutofit/>
          </a:bodyPr>
          <a:lstStyle/>
          <a:p>
            <a:r>
              <a:rPr lang="en-US" sz="3200" b="1" u="none" strike="noStrike" baseline="0" dirty="0">
                <a:latin typeface="Times New Roman" panose="02020603050405020304" pitchFamily="18" charset="0"/>
              </a:rPr>
              <a:t>Management of </a:t>
            </a:r>
            <a:r>
              <a:rPr lang="en-US" sz="3200" b="1" i="1" u="none" strike="noStrike" baseline="0" dirty="0" err="1">
                <a:latin typeface="Times New Roman" panose="02020603050405020304" pitchFamily="18" charset="0"/>
              </a:rPr>
              <a:t>Shushka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latin typeface="Times New Roman" panose="02020603050405020304" pitchFamily="18" charset="0"/>
              </a:rPr>
              <a:t>Arsha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200" b="1" u="none" strike="noStrike" baseline="0" dirty="0">
                <a:latin typeface="Times New Roman" panose="02020603050405020304" pitchFamily="18" charset="0"/>
              </a:rPr>
              <a:t>with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latin typeface="Times New Roman" panose="02020603050405020304" pitchFamily="18" charset="0"/>
              </a:rPr>
              <a:t>Baddha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latin typeface="Times New Roman" panose="02020603050405020304" pitchFamily="18" charset="0"/>
              </a:rPr>
              <a:t>Shakrat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- </a:t>
            </a:r>
            <a:endParaRPr lang="en-IN" sz="32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53C95-D6EE-80B3-50F2-BA789EC9E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6" y="1457325"/>
            <a:ext cx="11220448" cy="5143499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IN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Anulomana</a:t>
            </a:r>
            <a:r>
              <a:rPr lang="en-IN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N" sz="2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Yavani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Nagara, Patha,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Dadima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swarasa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Guda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Takra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Lavana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etc drugs advised orally to relieve constipation. </a:t>
            </a:r>
          </a:p>
          <a:p>
            <a:pPr marL="45720" indent="0">
              <a:buNone/>
            </a:pPr>
            <a:r>
              <a:rPr lang="en-IN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Niruha</a:t>
            </a:r>
            <a:r>
              <a:rPr lang="en-IN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Basti </a:t>
            </a:r>
            <a:endParaRPr lang="en-IN" sz="2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Dashamula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kwatha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Godugda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Goghrita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Sneha,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Saindhava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lavana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madanaphala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kalka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are used in </a:t>
            </a:r>
            <a:r>
              <a:rPr lang="en-IN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Niruha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basti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45720" indent="0">
              <a:buNone/>
            </a:pPr>
            <a:r>
              <a:rPr lang="en-IN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Anvasana</a:t>
            </a:r>
            <a:r>
              <a:rPr lang="en-IN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Basti </a:t>
            </a:r>
            <a:endParaRPr lang="en-IN" sz="2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Nagaradi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ghrita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Pippalayadi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ghrita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etc are given in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Guda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shopha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Picha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srava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45720" indent="0">
              <a:buNone/>
            </a:pPr>
            <a:r>
              <a:rPr lang="en-IN" sz="3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Guda</a:t>
            </a:r>
            <a:r>
              <a:rPr lang="en-IN" sz="3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3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Prakshalana</a:t>
            </a:r>
            <a:r>
              <a:rPr lang="en-IN" sz="3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N" sz="30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3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Bhangodaka</a:t>
            </a:r>
            <a:r>
              <a:rPr lang="en-US" sz="3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with a tolerable hot decoction is used for washing </a:t>
            </a:r>
            <a:r>
              <a:rPr lang="en-US" sz="3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Guda</a:t>
            </a:r>
            <a:r>
              <a:rPr lang="en-US" sz="3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3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Bhanga</a:t>
            </a:r>
            <a:r>
              <a:rPr lang="en-US" sz="3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is </a:t>
            </a:r>
            <a:r>
              <a:rPr lang="en-US" sz="3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mohakara</a:t>
            </a:r>
            <a:r>
              <a:rPr lang="en-US" sz="3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3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madakara</a:t>
            </a:r>
            <a:r>
              <a:rPr lang="en-US" sz="3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therefore it helps in relieving pain immediately. </a:t>
            </a:r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1857657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52741-C9A9-959E-4837-08ED66D0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80974"/>
            <a:ext cx="5157788" cy="1047751"/>
          </a:xfrm>
        </p:spPr>
        <p:txBody>
          <a:bodyPr>
            <a:normAutofit/>
          </a:bodyPr>
          <a:lstStyle/>
          <a:p>
            <a:r>
              <a:rPr lang="en-IN" sz="3200" b="1" i="1" u="none" strike="noStrike" baseline="0" dirty="0" err="1">
                <a:latin typeface="Times New Roman" panose="02020603050405020304" pitchFamily="18" charset="0"/>
              </a:rPr>
              <a:t>Takraprayoga</a:t>
            </a:r>
            <a:r>
              <a:rPr lang="en-IN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IN" sz="3200" b="1" u="none" strike="noStrike" baseline="0" dirty="0">
                <a:latin typeface="Times New Roman" panose="02020603050405020304" pitchFamily="18" charset="0"/>
              </a:rPr>
              <a:t>in</a:t>
            </a:r>
            <a:r>
              <a:rPr lang="en-IN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latin typeface="Times New Roman" panose="02020603050405020304" pitchFamily="18" charset="0"/>
              </a:rPr>
              <a:t>Arshas</a:t>
            </a:r>
            <a:r>
              <a:rPr lang="en-IN" sz="3200" b="1" i="1" u="none" strike="noStrike" baseline="0" dirty="0">
                <a:latin typeface="Times New Roman" panose="02020603050405020304" pitchFamily="18" charset="0"/>
              </a:rPr>
              <a:t> -</a:t>
            </a:r>
            <a:endParaRPr lang="en-IN" sz="32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3A151-9F85-5E81-318B-981D54BF0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228725"/>
            <a:ext cx="11158538" cy="54483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वातश्लेष्मार्शसां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तक्रात्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परं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नास्तीह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भेषजम्</a:t>
            </a: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|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br>
              <a:rPr lang="hi-IN" sz="2400" b="1" i="1" dirty="0">
                <a:solidFill>
                  <a:schemeClr val="tx1"/>
                </a:solidFill>
                <a:latin typeface="+mj-lt"/>
              </a:rPr>
            </a:b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तत्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प्रयोज्यं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यथादोषं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सस्नेहं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रूक्षमेव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वा</a:t>
            </a: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||</a:t>
            </a:r>
            <a:br>
              <a:rPr lang="hi-IN" sz="2400" b="1" i="1" dirty="0">
                <a:solidFill>
                  <a:schemeClr val="tx1"/>
                </a:solidFill>
                <a:latin typeface="+mj-lt"/>
              </a:rPr>
            </a:b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सप्ताहं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वा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दशाहं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वा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पक्षं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मासमथापि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वा</a:t>
            </a: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|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br>
              <a:rPr lang="hi-IN" sz="2400" b="1" i="1" dirty="0">
                <a:solidFill>
                  <a:schemeClr val="tx1"/>
                </a:solidFill>
                <a:latin typeface="+mj-lt"/>
              </a:rPr>
            </a:b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बलकालविशेषज्ञो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भिषक्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तक्रं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प्रयोजयेत्</a:t>
            </a: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||</a:t>
            </a:r>
            <a:endParaRPr lang="en-IN" sz="2400" b="1" i="1" dirty="0">
              <a:solidFill>
                <a:schemeClr val="tx1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endParaRPr lang="en-IN" sz="2400" b="1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वातश्लेष्मविकाराणां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शतं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चापि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निवर्तते</a:t>
            </a: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|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br>
              <a:rPr lang="hi-IN" sz="2400" b="1" i="1" dirty="0">
                <a:solidFill>
                  <a:schemeClr val="tx1"/>
                </a:solidFill>
                <a:latin typeface="+mj-lt"/>
              </a:rPr>
            </a:b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नास्ति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तक्रात्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परं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किञ्चिदौषधं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कफवातजे</a:t>
            </a: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||</a:t>
            </a:r>
            <a:endParaRPr lang="en-IN" sz="2400" b="1" i="1" dirty="0">
              <a:solidFill>
                <a:schemeClr val="tx1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IN" sz="2400" b="1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रूक्षमर्धोद्धृतस्नेहं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यतश्चानुद्धृतं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घृतम्</a:t>
            </a:r>
            <a:endParaRPr lang="en-IN" sz="2400" b="1" i="1" dirty="0">
              <a:solidFill>
                <a:schemeClr val="tx1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      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रूक्ष तक्र</a:t>
            </a:r>
            <a:endParaRPr lang="en-IN" sz="2400" b="1" i="1" dirty="0">
              <a:solidFill>
                <a:schemeClr val="tx1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     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अर्धोद्धृतस्नेहं</a:t>
            </a:r>
            <a:endParaRPr lang="en-IN" sz="2400" b="1" i="1" dirty="0">
              <a:solidFill>
                <a:schemeClr val="tx1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400" b="1" i="1" dirty="0">
                <a:solidFill>
                  <a:schemeClr val="tx1"/>
                </a:solidFill>
                <a:effectLst/>
                <a:latin typeface="+mj-lt"/>
              </a:rPr>
              <a:t>      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अनुद्धृतं</a:t>
            </a:r>
            <a:r>
              <a:rPr lang="hi-IN" sz="2400" b="1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  <a:latin typeface="+mj-lt"/>
              </a:rPr>
              <a:t>घृतम्</a:t>
            </a:r>
            <a:endParaRPr lang="en-IN" sz="2400" b="1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379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2AF35-8685-1473-7DE9-360058F5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323851"/>
            <a:ext cx="9875520" cy="876300"/>
          </a:xfrm>
        </p:spPr>
        <p:txBody>
          <a:bodyPr>
            <a:noAutofit/>
          </a:bodyPr>
          <a:lstStyle/>
          <a:p>
            <a:br>
              <a:rPr lang="en-IN" sz="3200" b="1" i="1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en-IN" sz="3200" b="1" i="1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Rakta </a:t>
            </a:r>
            <a:r>
              <a:rPr lang="en-IN" sz="3200" b="1" i="1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Arshas</a:t>
            </a:r>
            <a:r>
              <a:rPr lang="en-IN" sz="3200" b="1" i="1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/ </a:t>
            </a:r>
            <a:r>
              <a:rPr lang="en-IN" sz="3200" b="1" i="1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Sravi</a:t>
            </a:r>
            <a:r>
              <a:rPr lang="en-IN" sz="3200" b="1" i="1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Arshas</a:t>
            </a:r>
            <a:r>
              <a:rPr lang="en-IN" sz="3200" b="1" i="1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–R / P or RP </a:t>
            </a:r>
            <a:br>
              <a:rPr lang="en-IN" sz="3200" b="1" i="1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endParaRPr lang="en-IN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E1344-A319-EBB2-C22B-0F069328D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0151"/>
            <a:ext cx="6829425" cy="5019673"/>
          </a:xfrm>
        </p:spPr>
        <p:txBody>
          <a:bodyPr>
            <a:normAutofit/>
          </a:bodyPr>
          <a:lstStyle/>
          <a:p>
            <a:endParaRPr lang="hi-IN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सम्बन्ध-  K or V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i-IN" sz="2400" dirty="0">
                <a:solidFill>
                  <a:schemeClr val="tx1"/>
                </a:solidFill>
                <a:effectLst/>
              </a:rPr>
              <a:t>पञ्चात्मा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मारुतः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पित्तं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कफो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गुदवलित्रयम् |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br>
              <a:rPr lang="hi-IN" sz="2400" dirty="0">
                <a:solidFill>
                  <a:schemeClr val="tx1"/>
                </a:solidFill>
              </a:rPr>
            </a:br>
            <a:r>
              <a:rPr lang="hi-IN" sz="2400" dirty="0">
                <a:solidFill>
                  <a:schemeClr val="tx1"/>
                </a:solidFill>
                <a:effectLst/>
              </a:rPr>
              <a:t>सर्व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एव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प्रकुप्यन्ति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गुदजानां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समुद्भवे</a:t>
            </a:r>
            <a:r>
              <a:rPr lang="en-US" sz="2400" dirty="0">
                <a:solidFill>
                  <a:schemeClr val="tx1"/>
                </a:solidFill>
                <a:effectLst/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||</a:t>
            </a:r>
          </a:p>
          <a:p>
            <a:endParaRPr lang="hi-IN" sz="2400" dirty="0">
              <a:solidFill>
                <a:schemeClr val="tx1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i-IN" sz="2400" dirty="0">
                <a:solidFill>
                  <a:schemeClr val="tx1"/>
                </a:solidFill>
                <a:effectLst/>
              </a:rPr>
              <a:t>स्निग्धशीतं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हितं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वाते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रूक्षशीतं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कफानुगे</a:t>
            </a:r>
            <a:r>
              <a:rPr lang="en-US" sz="2400" dirty="0">
                <a:solidFill>
                  <a:schemeClr val="tx1"/>
                </a:solidFill>
                <a:effectLst/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|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br>
              <a:rPr lang="hi-IN" sz="2400" dirty="0">
                <a:solidFill>
                  <a:schemeClr val="tx1"/>
                </a:solidFill>
              </a:rPr>
            </a:br>
            <a:r>
              <a:rPr lang="hi-IN" sz="2400" dirty="0">
                <a:solidFill>
                  <a:schemeClr val="tx1"/>
                </a:solidFill>
                <a:effectLst/>
              </a:rPr>
              <a:t>चिकित्सितमिदं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तस्मात्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सम्प्रधार्य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प्रयोजयेत्</a:t>
            </a:r>
            <a:r>
              <a:rPr lang="en-US" sz="2400" dirty="0">
                <a:solidFill>
                  <a:schemeClr val="tx1"/>
                </a:solidFill>
                <a:effectLst/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||</a:t>
            </a:r>
            <a:endParaRPr lang="en-US" sz="2400" dirty="0">
              <a:solidFill>
                <a:schemeClr val="tx1"/>
              </a:solidFill>
              <a:effectLst/>
            </a:endParaRPr>
          </a:p>
          <a:p>
            <a:pPr marL="45720" indent="0"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K अनुबन्ध- शीत + रुक्ष चिकित्सा	</a:t>
            </a:r>
            <a:endParaRPr lang="en-US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V अनुबन्ध-  शीत + स्निग्ध चिकित्सा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9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0D517-359E-DFF3-8BA3-9C2AB898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8150"/>
            <a:ext cx="9875520" cy="1356360"/>
          </a:xfrm>
        </p:spPr>
        <p:txBody>
          <a:bodyPr>
            <a:normAutofit/>
          </a:bodyPr>
          <a:lstStyle/>
          <a:p>
            <a:r>
              <a:rPr lang="en-IN" sz="36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Langhana</a:t>
            </a:r>
            <a:r>
              <a:rPr lang="en-IN" sz="36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IN" sz="36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and</a:t>
            </a:r>
            <a:r>
              <a:rPr lang="en-IN" sz="36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IN" sz="36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Shodhana</a:t>
            </a:r>
            <a:r>
              <a:rPr lang="en-IN" sz="36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IN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IN" sz="36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IN" sz="36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IN" sz="36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Raktarsha</a:t>
            </a:r>
            <a:r>
              <a:rPr lang="hi-IN" sz="36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br>
              <a:rPr lang="hi-IN" sz="36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endParaRPr lang="en-IN" sz="36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E0209-DE78-C144-A1DA-E8578D19E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357314"/>
            <a:ext cx="8658225" cy="4843462"/>
          </a:xfrm>
        </p:spPr>
        <p:txBody>
          <a:bodyPr>
            <a:normAutofit/>
          </a:bodyPr>
          <a:lstStyle/>
          <a:p>
            <a:endParaRPr lang="hi-IN" sz="28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If</a:t>
            </a:r>
            <a:r>
              <a:rPr lang="en-US" sz="28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Pitta </a:t>
            </a:r>
            <a:r>
              <a:rPr lang="en-US" sz="2800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and</a:t>
            </a:r>
            <a:r>
              <a:rPr lang="en-US" sz="28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 Kapha </a:t>
            </a:r>
            <a:r>
              <a:rPr lang="en-US" sz="2800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both are involved in </a:t>
            </a:r>
            <a:r>
              <a:rPr lang="en-US" sz="2800" b="0" i="1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Raktarshas</a:t>
            </a:r>
            <a:r>
              <a:rPr lang="en-US" sz="28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endParaRPr lang="hi-IN" sz="2800" b="0" i="1" u="none" strike="noStrike" baseline="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i-IN" sz="2800" i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i-IN" sz="2800" i="1" dirty="0">
                <a:solidFill>
                  <a:schemeClr val="tx1"/>
                </a:solidFill>
                <a:effectLst/>
              </a:rPr>
              <a:t>पित्तश्लेष्माधिकं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मत्वा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शोधनेनोपपादयेत्</a:t>
            </a:r>
            <a:r>
              <a:rPr lang="en-US" sz="2800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|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br>
              <a:rPr lang="hi-IN" sz="2800" i="1" dirty="0">
                <a:solidFill>
                  <a:schemeClr val="tx1"/>
                </a:solidFill>
              </a:rPr>
            </a:br>
            <a:r>
              <a:rPr lang="hi-IN" sz="2800" i="1" dirty="0">
                <a:solidFill>
                  <a:schemeClr val="tx1"/>
                </a:solidFill>
                <a:effectLst/>
              </a:rPr>
              <a:t>स्रवणं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चाप्युपेक्षेत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लङ्घनैर्वा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समाचरेत्</a:t>
            </a:r>
            <a:r>
              <a:rPr lang="en-US" sz="2800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||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br>
              <a:rPr lang="hi-IN" sz="2800" i="1" dirty="0">
                <a:solidFill>
                  <a:schemeClr val="tx1"/>
                </a:solidFill>
              </a:rPr>
            </a:br>
            <a:endParaRPr lang="hi-IN" sz="2800" i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i-IN" sz="2800" i="1" dirty="0">
                <a:solidFill>
                  <a:schemeClr val="tx1"/>
                </a:solidFill>
                <a:effectLst/>
              </a:rPr>
              <a:t>प्रवृत्तमादावर्शोभ्यो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यो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निगृह्णात्यबुद्धिमान्</a:t>
            </a:r>
            <a:r>
              <a:rPr lang="en-US" sz="2800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|</a:t>
            </a:r>
            <a:r>
              <a:rPr lang="en-US" sz="2800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br>
              <a:rPr lang="hi-IN" sz="2800" i="1" dirty="0">
                <a:solidFill>
                  <a:schemeClr val="tx1"/>
                </a:solidFill>
              </a:rPr>
            </a:br>
            <a:r>
              <a:rPr lang="hi-IN" sz="2800" i="1" dirty="0">
                <a:solidFill>
                  <a:schemeClr val="tx1"/>
                </a:solidFill>
                <a:effectLst/>
              </a:rPr>
              <a:t>शोणितं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दोषमनिलं</a:t>
            </a:r>
            <a:r>
              <a:rPr lang="hi-IN" sz="2800" i="1" dirty="0">
                <a:solidFill>
                  <a:schemeClr val="tx1"/>
                </a:solidFill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तद्रोगाञ्जनयेद्बहून्</a:t>
            </a:r>
            <a:r>
              <a:rPr lang="en-US" sz="2800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800" i="1" dirty="0">
                <a:solidFill>
                  <a:schemeClr val="tx1"/>
                </a:solidFill>
                <a:effectLst/>
              </a:rPr>
              <a:t>||</a:t>
            </a:r>
            <a:endParaRPr lang="en-IN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989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7829-E26A-924B-17CB-8EFEC128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Raktastambaka</a:t>
            </a:r>
            <a:r>
              <a:rPr lang="en-IN" sz="36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hi-IN" sz="36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-</a:t>
            </a:r>
            <a:endParaRPr lang="en-IN" sz="3600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73AC2-2873-EA26-957A-80C8369A7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57363"/>
            <a:ext cx="7558087" cy="4338637"/>
          </a:xfrm>
        </p:spPr>
        <p:txBody>
          <a:bodyPr/>
          <a:lstStyle/>
          <a:p>
            <a:r>
              <a:rPr lang="hi-IN" sz="2400" b="1" i="1" dirty="0">
                <a:solidFill>
                  <a:schemeClr val="tx1"/>
                </a:solidFill>
                <a:effectLst/>
              </a:rPr>
              <a:t>तस्मात्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स्रुते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दुष्टरक्ते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रक्तसङ्ग्रहणं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हितम्</a:t>
            </a:r>
            <a:r>
              <a:rPr lang="en-US" sz="2400" b="1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|</a:t>
            </a:r>
            <a:endParaRPr lang="hi-IN" sz="2400" b="1" i="1" dirty="0">
              <a:solidFill>
                <a:schemeClr val="tx1"/>
              </a:solidFill>
            </a:endParaRPr>
          </a:p>
          <a:p>
            <a:r>
              <a:rPr lang="hi-IN" sz="2400" b="1" i="1" dirty="0">
                <a:solidFill>
                  <a:schemeClr val="tx1"/>
                </a:solidFill>
                <a:effectLst/>
              </a:rPr>
              <a:t>कालं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तावदुपेक्षेत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यावन्नात्ययमाप्नुयात्</a:t>
            </a:r>
            <a:r>
              <a:rPr lang="en-US" sz="2400" b="1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||</a:t>
            </a:r>
            <a:endParaRPr lang="hi-IN" sz="2400" b="1" i="1" dirty="0">
              <a:solidFill>
                <a:schemeClr val="tx1"/>
              </a:solidFill>
            </a:endParaRPr>
          </a:p>
          <a:p>
            <a:r>
              <a:rPr lang="hi-IN" sz="2400" b="1" i="1" dirty="0">
                <a:solidFill>
                  <a:schemeClr val="tx1"/>
                </a:solidFill>
                <a:effectLst/>
              </a:rPr>
              <a:t>अग्निसन्दीपनार्थं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च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रक्तसङ्ग्रहणाय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च</a:t>
            </a:r>
            <a:r>
              <a:rPr lang="en-US" sz="2400" b="1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|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br>
              <a:rPr lang="hi-IN" sz="2400" b="1" i="1" dirty="0">
                <a:solidFill>
                  <a:schemeClr val="tx1"/>
                </a:solidFill>
              </a:rPr>
            </a:br>
            <a:r>
              <a:rPr lang="hi-IN" sz="2400" b="1" i="1" dirty="0">
                <a:solidFill>
                  <a:schemeClr val="tx1"/>
                </a:solidFill>
                <a:effectLst/>
              </a:rPr>
              <a:t>दोषाणां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पाचनार्थं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च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परं</a:t>
            </a:r>
            <a:r>
              <a:rPr lang="hi-IN" sz="2400" b="1" i="1" dirty="0">
                <a:solidFill>
                  <a:schemeClr val="tx1"/>
                </a:solidFill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तिक्तैरुपाचरेत्</a:t>
            </a:r>
            <a:r>
              <a:rPr lang="en-US" sz="2400" b="1" i="1" dirty="0">
                <a:solidFill>
                  <a:schemeClr val="tx1"/>
                </a:solidFill>
                <a:effectLst/>
              </a:rPr>
              <a:t> </a:t>
            </a:r>
            <a:r>
              <a:rPr lang="hi-IN" sz="2400" b="1" i="1" dirty="0">
                <a:solidFill>
                  <a:schemeClr val="tx1"/>
                </a:solidFill>
                <a:effectLst/>
              </a:rPr>
              <a:t>||</a:t>
            </a:r>
          </a:p>
          <a:p>
            <a:pPr marL="45720" indent="0">
              <a:buNone/>
            </a:pPr>
            <a:r>
              <a:rPr lang="en-IN" sz="36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Raktastambaka</a:t>
            </a:r>
            <a:r>
              <a:rPr lang="en-IN" sz="36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IN" sz="36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Dravyas</a:t>
            </a:r>
            <a:r>
              <a:rPr lang="en-IN" sz="36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Kutaja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twak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Nagara,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Dadima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phalatwak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Raktachandana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Kiratatikta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Dhanvayasa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Daruharidra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twak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Nimba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twak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Ushira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are used </a:t>
            </a:r>
            <a:r>
              <a:rPr lang="en-IN" sz="28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for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Raktastambanartha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IN" sz="2800" i="1" dirty="0"/>
          </a:p>
        </p:txBody>
      </p:sp>
    </p:spTree>
    <p:extLst>
      <p:ext uri="{BB962C8B-B14F-4D97-AF65-F5344CB8AC3E}">
        <p14:creationId xmlns:p14="http://schemas.microsoft.com/office/powerpoint/2010/main" val="2308498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66BBB-94D6-B6BF-F004-00FDA0F4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Avagaha</a:t>
            </a:r>
            <a:r>
              <a:rPr lang="en-IN" sz="32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Sweda</a:t>
            </a:r>
            <a:r>
              <a:rPr lang="en-IN" sz="32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-</a:t>
            </a:r>
            <a:endParaRPr lang="en-IN" sz="3200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B154E-4E3A-1E5C-3D06-48F5B3D45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i="1" dirty="0">
                <a:solidFill>
                  <a:srgbClr val="990000"/>
                </a:solidFill>
                <a:effectLst/>
              </a:rPr>
              <a:t>रक्तेऽतिवर्तमाने</a:t>
            </a:r>
            <a:r>
              <a:rPr lang="hi-IN" sz="2800" i="1" dirty="0"/>
              <a:t> </a:t>
            </a:r>
            <a:r>
              <a:rPr lang="hi-IN" sz="2800" i="1" dirty="0">
                <a:solidFill>
                  <a:srgbClr val="990000"/>
                </a:solidFill>
                <a:effectLst/>
              </a:rPr>
              <a:t>दाहे</a:t>
            </a:r>
            <a:r>
              <a:rPr lang="hi-IN" sz="2800" i="1" dirty="0"/>
              <a:t> </a:t>
            </a:r>
            <a:r>
              <a:rPr lang="hi-IN" sz="2800" i="1" dirty="0">
                <a:solidFill>
                  <a:srgbClr val="990000"/>
                </a:solidFill>
                <a:effectLst/>
              </a:rPr>
              <a:t>क्लेदेऽवगाहयेच्चापि|</a:t>
            </a:r>
            <a:r>
              <a:rPr lang="hi-IN" sz="2800" i="1" dirty="0"/>
              <a:t> </a:t>
            </a:r>
            <a:br>
              <a:rPr lang="hi-IN" sz="2800" i="1" dirty="0"/>
            </a:br>
            <a:r>
              <a:rPr lang="hi-IN" sz="2800" i="1" dirty="0">
                <a:solidFill>
                  <a:srgbClr val="990000"/>
                </a:solidFill>
                <a:effectLst/>
              </a:rPr>
              <a:t>मधुकमृणालपद्मकचन्दनकुशकाशनिष्क्वाथे||</a:t>
            </a:r>
            <a:endParaRPr lang="en-IN" sz="2800" i="1" dirty="0"/>
          </a:p>
        </p:txBody>
      </p:sp>
    </p:spTree>
    <p:extLst>
      <p:ext uri="{BB962C8B-B14F-4D97-AF65-F5344CB8AC3E}">
        <p14:creationId xmlns:p14="http://schemas.microsoft.com/office/powerpoint/2010/main" val="3869823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FF76-99E0-0A06-0C26-DBD3DD288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00990"/>
            <a:ext cx="9875520" cy="927735"/>
          </a:xfrm>
        </p:spPr>
        <p:txBody>
          <a:bodyPr>
            <a:normAutofit/>
          </a:bodyPr>
          <a:lstStyle/>
          <a:p>
            <a:r>
              <a:rPr lang="en-IN" sz="2800" b="1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Picha</a:t>
            </a:r>
            <a:r>
              <a:rPr lang="en-IN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Basti</a:t>
            </a:r>
            <a:r>
              <a:rPr lang="hi-IN" sz="2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- </a:t>
            </a:r>
            <a:r>
              <a:rPr lang="hi-IN" sz="2800" b="1" i="1" dirty="0">
                <a:solidFill>
                  <a:srgbClr val="990000"/>
                </a:solidFill>
                <a:effectLst/>
              </a:rPr>
              <a:t>प्रवाहिकागुदभ्रंशरक्तस्रावज्वरापहः||</a:t>
            </a:r>
            <a:endParaRPr lang="en-IN" sz="28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61E7E-0F4A-0269-9B47-0A321A9D7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57349"/>
            <a:ext cx="11287125" cy="5014913"/>
          </a:xfrm>
        </p:spPr>
        <p:txBody>
          <a:bodyPr>
            <a:norm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 predominance of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vata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with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ati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Raktasrava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Pichabasti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should be administered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hi-IN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Roots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yavāsa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durālabhā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kusha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kaasha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flowers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Salmali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leaf buds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Nyagrodha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Udumbara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and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Asvattha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each two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Palas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should be boiled with 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three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Prastha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water and one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Prastha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milk until only milk is left. </a:t>
            </a:r>
            <a:endParaRPr lang="hi-IN" sz="2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This should be filtered and mixed with pastes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Shalmali-niryāsa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Samangā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Candana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Utpala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seed of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Vatsaka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Priyangu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and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Padmakesara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hi-IN" sz="2800" b="0" i="1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At the end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Ghṛta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Honey and sugar should also be mixed. This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Piccha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Basti </a:t>
            </a:r>
            <a:r>
              <a:rPr lang="en-IN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eliminates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Pravahika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Arshas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Gudabhramsha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Raktasrava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IN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Jwara</a:t>
            </a:r>
            <a:r>
              <a:rPr lang="en-IN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15263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CA2E-E2CD-A780-E313-2A9538B1B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" y="385762"/>
            <a:ext cx="9875520" cy="971551"/>
          </a:xfrm>
        </p:spPr>
        <p:txBody>
          <a:bodyPr>
            <a:normAutofit/>
          </a:bodyPr>
          <a:lstStyle/>
          <a:p>
            <a:r>
              <a:rPr lang="en-IN" sz="32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Vyatyasa</a:t>
            </a:r>
            <a:r>
              <a:rPr lang="en-IN" sz="32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Chikits</a:t>
            </a:r>
            <a:r>
              <a:rPr lang="en-IN" sz="32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in</a:t>
            </a:r>
            <a:r>
              <a:rPr lang="en-IN" sz="3200" b="1" i="1" u="none" strike="noStrike" baseline="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IN" sz="3200" b="1" i="1" u="none" strike="noStrike" baseline="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Arshas</a:t>
            </a:r>
            <a:r>
              <a:rPr lang="hi-IN" sz="32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-</a:t>
            </a:r>
            <a:endParaRPr lang="en-IN" sz="3200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D17D7-2F4C-070B-C4E7-9459E4712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1357313"/>
            <a:ext cx="10958512" cy="5114925"/>
          </a:xfrm>
        </p:spPr>
        <p:txBody>
          <a:bodyPr>
            <a:normAutofit/>
          </a:bodyPr>
          <a:lstStyle/>
          <a:p>
            <a:r>
              <a:rPr lang="hi-IN" sz="2400" dirty="0">
                <a:solidFill>
                  <a:schemeClr val="tx1"/>
                </a:solidFill>
                <a:effectLst/>
              </a:rPr>
              <a:t>व्यत्यासान्मधुराम्लानि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शीतोष्णानि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च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योजयेत्|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br>
              <a:rPr lang="hi-IN" sz="2400" dirty="0">
                <a:solidFill>
                  <a:schemeClr val="tx1"/>
                </a:solidFill>
              </a:rPr>
            </a:br>
            <a:r>
              <a:rPr lang="hi-IN" sz="2400" dirty="0">
                <a:solidFill>
                  <a:schemeClr val="tx1"/>
                </a:solidFill>
                <a:effectLst/>
              </a:rPr>
              <a:t>नित्यमग्निबलापेक्षी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जयत्यर्शःकृतान्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गदान्||</a:t>
            </a:r>
          </a:p>
          <a:p>
            <a:r>
              <a:rPr lang="hi-IN" sz="2400" dirty="0">
                <a:solidFill>
                  <a:schemeClr val="tx1"/>
                </a:solidFill>
                <a:effectLst/>
              </a:rPr>
              <a:t>सन्निपातो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दुश्चिकित्स्यानाम्</a:t>
            </a:r>
            <a:r>
              <a:rPr lang="en-US" sz="2400" dirty="0">
                <a:solidFill>
                  <a:schemeClr val="tx1"/>
                </a:solidFill>
                <a:effectLst/>
              </a:rPr>
              <a:t>.</a:t>
            </a:r>
            <a:endParaRPr lang="hi-IN" sz="2400" dirty="0">
              <a:solidFill>
                <a:schemeClr val="tx1"/>
              </a:solidFill>
              <a:effectLst/>
            </a:endParaRPr>
          </a:p>
          <a:p>
            <a:r>
              <a:rPr lang="hi-IN" sz="2400" dirty="0">
                <a:solidFill>
                  <a:schemeClr val="tx1"/>
                </a:solidFill>
                <a:effectLst/>
              </a:rPr>
              <a:t>पञ्चात्मा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मारुतः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पित्तं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कफो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  <a:effectLst/>
              </a:rPr>
              <a:t>गुदवलित्रयम्|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endParaRPr lang="hi-IN" sz="2400" dirty="0">
              <a:solidFill>
                <a:schemeClr val="tx1"/>
              </a:solidFill>
              <a:effectLst/>
            </a:endParaRPr>
          </a:p>
          <a:p>
            <a:r>
              <a:rPr lang="hi-IN" sz="2400" dirty="0">
                <a:solidFill>
                  <a:schemeClr val="tx1"/>
                </a:solidFill>
              </a:rPr>
              <a:t>महागद</a:t>
            </a:r>
            <a:endParaRPr lang="hi-IN" sz="2400" dirty="0">
              <a:solidFill>
                <a:schemeClr val="tx1"/>
              </a:solidFill>
              <a:effectLst/>
            </a:endParaRPr>
          </a:p>
          <a:p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29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47DFC-920C-64CC-B343-2891A425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none" strike="noStrike" baseline="0" dirty="0">
                <a:latin typeface="Times New Roman" panose="02020603050405020304" pitchFamily="18" charset="0"/>
              </a:rPr>
              <a:t>Role of </a:t>
            </a:r>
            <a:r>
              <a:rPr lang="en-US" sz="2800" b="1" i="1" u="none" strike="noStrike" baseline="0" dirty="0">
                <a:latin typeface="Times New Roman" panose="02020603050405020304" pitchFamily="18" charset="0"/>
              </a:rPr>
              <a:t>Agni </a:t>
            </a:r>
            <a:r>
              <a:rPr lang="en-US" sz="2800" b="1" u="none" strike="noStrike" baseline="0" dirty="0">
                <a:latin typeface="Times New Roman" panose="02020603050405020304" pitchFamily="18" charset="0"/>
              </a:rPr>
              <a:t>in</a:t>
            </a:r>
            <a:r>
              <a:rPr lang="en-US" sz="2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800" b="1" i="1" u="none" strike="noStrike" baseline="0" dirty="0" err="1">
                <a:latin typeface="Times New Roman" panose="02020603050405020304" pitchFamily="18" charset="0"/>
              </a:rPr>
              <a:t>Arshas</a:t>
            </a:r>
            <a:r>
              <a:rPr lang="en-US" sz="2800" b="1" i="1" u="none" strike="noStrike" baseline="0" dirty="0">
                <a:latin typeface="Times New Roman" panose="02020603050405020304" pitchFamily="18" charset="0"/>
              </a:rPr>
              <a:t> </a:t>
            </a:r>
            <a:endParaRPr lang="en-IN" sz="2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A572B-BD85-E227-04DB-36BA881B5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b="1" dirty="0">
                <a:solidFill>
                  <a:srgbClr val="990000"/>
                </a:solidFill>
                <a:effectLst/>
              </a:rPr>
              <a:t>त्रयो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विकाराः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प्रायेण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ये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परस्परहेतवः|</a:t>
            </a:r>
            <a:r>
              <a:rPr lang="hi-IN" sz="2800" b="1" dirty="0"/>
              <a:t> </a:t>
            </a:r>
            <a:br>
              <a:rPr lang="hi-IN" sz="2800" b="1" dirty="0"/>
            </a:br>
            <a:r>
              <a:rPr lang="hi-IN" sz="2800" b="1" dirty="0">
                <a:solidFill>
                  <a:srgbClr val="990000"/>
                </a:solidFill>
                <a:effectLst/>
              </a:rPr>
              <a:t>अर्शांसि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चातिसारश्च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ग्रहणीदोष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एव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च||</a:t>
            </a:r>
            <a:br>
              <a:rPr lang="hi-IN" sz="2800" b="1" dirty="0"/>
            </a:br>
            <a:r>
              <a:rPr lang="hi-IN" sz="2800" b="1" dirty="0">
                <a:solidFill>
                  <a:srgbClr val="990000"/>
                </a:solidFill>
                <a:effectLst/>
              </a:rPr>
              <a:t>एषामग्निबले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हीने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वृद्धिर्वृद्धे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परिक्षयः|</a:t>
            </a:r>
            <a:r>
              <a:rPr lang="hi-IN" sz="2800" b="1" dirty="0"/>
              <a:t> </a:t>
            </a:r>
            <a:br>
              <a:rPr lang="hi-IN" sz="2800" b="1" dirty="0"/>
            </a:br>
            <a:r>
              <a:rPr lang="hi-IN" sz="2800" b="1" dirty="0">
                <a:solidFill>
                  <a:srgbClr val="990000"/>
                </a:solidFill>
                <a:effectLst/>
              </a:rPr>
              <a:t>तस्मादग्निबलं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रक्ष्यमेषु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त्रिषु</a:t>
            </a:r>
            <a:r>
              <a:rPr lang="hi-IN" sz="2800" b="1" dirty="0"/>
              <a:t> </a:t>
            </a:r>
            <a:r>
              <a:rPr lang="hi-IN" sz="2800" b="1" dirty="0">
                <a:solidFill>
                  <a:srgbClr val="990000"/>
                </a:solidFill>
                <a:effectLst/>
              </a:rPr>
              <a:t>विशेषतः||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65426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5D14-45EE-4631-981D-4604CCFFE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3850"/>
            <a:ext cx="10218420" cy="904875"/>
          </a:xfrm>
        </p:spPr>
        <p:txBody>
          <a:bodyPr>
            <a:normAutofit/>
          </a:bodyPr>
          <a:lstStyle/>
          <a:p>
            <a:r>
              <a:rPr lang="hi-IN" sz="3200" b="1" i="1" dirty="0">
                <a:latin typeface="Times New Roman" panose="02020603050405020304" pitchFamily="18" charset="0"/>
              </a:rPr>
              <a:t>P</a:t>
            </a:r>
            <a:r>
              <a:rPr lang="en-IN" sz="3200" b="1" i="1" u="none" strike="noStrike" baseline="0" dirty="0" err="1">
                <a:latin typeface="Times New Roman" panose="02020603050405020304" pitchFamily="18" charset="0"/>
              </a:rPr>
              <a:t>athya</a:t>
            </a:r>
            <a:r>
              <a:rPr lang="en-IN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200" b="1" u="none" strike="noStrike" baseline="0" dirty="0">
                <a:latin typeface="Times New Roman" panose="02020603050405020304" pitchFamily="18" charset="0"/>
              </a:rPr>
              <a:t>in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latin typeface="Times New Roman" panose="02020603050405020304" pitchFamily="18" charset="0"/>
              </a:rPr>
              <a:t>Arshas</a:t>
            </a:r>
            <a:r>
              <a:rPr lang="hi-IN" sz="3200" b="1" i="1" u="none" strike="noStrike" baseline="0" dirty="0">
                <a:latin typeface="Times New Roman" panose="02020603050405020304" pitchFamily="18" charset="0"/>
              </a:rPr>
              <a:t>-</a:t>
            </a:r>
            <a:r>
              <a:rPr lang="en-US" sz="3200" b="1" i="1" u="none" strike="noStrike" baseline="0" dirty="0">
                <a:latin typeface="Times New Roman" panose="02020603050405020304" pitchFamily="18" charset="0"/>
              </a:rPr>
              <a:t> </a:t>
            </a:r>
            <a:endParaRPr lang="en-IN" sz="32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C2313-F95D-81DD-A891-89F2AE8A2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7338"/>
            <a:ext cx="6572250" cy="4857750"/>
          </a:xfrm>
        </p:spPr>
        <p:txBody>
          <a:bodyPr>
            <a:normAutofit/>
          </a:bodyPr>
          <a:lstStyle/>
          <a:p>
            <a:r>
              <a:rPr lang="hi-IN" sz="2400" dirty="0">
                <a:solidFill>
                  <a:srgbClr val="990000"/>
                </a:solidFill>
                <a:effectLst/>
              </a:rPr>
              <a:t>यद्वायोरानुलोम्याय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यदग्निबलवृद्धये|</a:t>
            </a:r>
            <a:r>
              <a:rPr lang="hi-IN" sz="2400" dirty="0"/>
              <a:t> </a:t>
            </a:r>
            <a:br>
              <a:rPr lang="hi-IN" sz="2400" dirty="0"/>
            </a:br>
            <a:r>
              <a:rPr lang="hi-IN" sz="2400" dirty="0">
                <a:solidFill>
                  <a:srgbClr val="990000"/>
                </a:solidFill>
                <a:effectLst/>
              </a:rPr>
              <a:t>अन्नपानौषधद्रव्यं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तत्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सेव्यं</a:t>
            </a:r>
            <a:r>
              <a:rPr lang="hi-IN" sz="2400" dirty="0"/>
              <a:t> </a:t>
            </a:r>
            <a:r>
              <a:rPr lang="hi-IN" sz="2400" dirty="0">
                <a:solidFill>
                  <a:srgbClr val="990000"/>
                </a:solidFill>
                <a:effectLst/>
              </a:rPr>
              <a:t>नित्यमर्शसैः||</a:t>
            </a:r>
          </a:p>
          <a:p>
            <a:endParaRPr lang="hi-IN" sz="2400" dirty="0">
              <a:solidFill>
                <a:srgbClr val="990000"/>
              </a:solidFill>
            </a:endParaRPr>
          </a:p>
          <a:p>
            <a:pPr marL="45720" indent="0">
              <a:buNone/>
            </a:pPr>
            <a:r>
              <a:rPr lang="en-US" sz="2400" dirty="0">
                <a:solidFill>
                  <a:srgbClr val="990000"/>
                </a:solidFill>
              </a:rPr>
              <a:t>     </a:t>
            </a:r>
            <a:r>
              <a:rPr lang="hi-IN" sz="2400" dirty="0">
                <a:solidFill>
                  <a:srgbClr val="990000"/>
                </a:solidFill>
              </a:rPr>
              <a:t>वात का अनुलोमन</a:t>
            </a:r>
          </a:p>
          <a:p>
            <a:pPr marL="45720" indent="0">
              <a:buNone/>
            </a:pPr>
            <a:r>
              <a:rPr lang="en-US" sz="2400" dirty="0">
                <a:solidFill>
                  <a:srgbClr val="990000"/>
                </a:solidFill>
              </a:rPr>
              <a:t>     </a:t>
            </a:r>
            <a:r>
              <a:rPr lang="hi-IN" sz="2400" dirty="0">
                <a:solidFill>
                  <a:srgbClr val="990000"/>
                </a:solidFill>
              </a:rPr>
              <a:t>अग्नि वर्धन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098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F2C1-F8C3-F751-01AF-150647F25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2800" b="1" dirty="0"/>
              <a:t>क्षार चिकित्सा-</a:t>
            </a:r>
            <a:endParaRPr lang="en-IN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A2B0B-C2DC-D96E-6D9B-3C1238C69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363" y="2057400"/>
            <a:ext cx="8543926" cy="4038600"/>
          </a:xfrm>
        </p:spPr>
        <p:txBody>
          <a:bodyPr/>
          <a:lstStyle/>
          <a:p>
            <a:pPr marL="45720" indent="0">
              <a:buNone/>
            </a:pPr>
            <a:r>
              <a:rPr lang="en-US" sz="2800" b="1" dirty="0"/>
              <a:t>Indication- </a:t>
            </a:r>
          </a:p>
          <a:p>
            <a:r>
              <a:rPr lang="hi-IN" sz="2400" i="1" dirty="0">
                <a:solidFill>
                  <a:schemeClr val="tx1"/>
                </a:solidFill>
                <a:effectLst/>
              </a:rPr>
              <a:t>मृदुप्रसृतावगाढान्युच्छ्रितानि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क्षारेण,</a:t>
            </a:r>
            <a:r>
              <a:rPr lang="en-US" sz="2400" i="1" dirty="0">
                <a:solidFill>
                  <a:schemeClr val="tx1"/>
                </a:solidFill>
                <a:effectLst/>
              </a:rPr>
              <a:t> </a:t>
            </a:r>
          </a:p>
          <a:p>
            <a:r>
              <a:rPr lang="hi-IN" sz="2400" i="1" dirty="0">
                <a:solidFill>
                  <a:schemeClr val="tx1"/>
                </a:solidFill>
                <a:effectLst/>
              </a:rPr>
              <a:t>तत्र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वातश्लेष्मनिमित्तान्यग्निक्षाराभ्यां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साधयेत्,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क्षारेणैव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मृदुना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पित्तरक्तनिमित्तानि</a:t>
            </a:r>
            <a:r>
              <a:rPr lang="hi-IN" sz="2400" i="1" dirty="0">
                <a:solidFill>
                  <a:schemeClr val="tx1"/>
                </a:solidFill>
              </a:rPr>
              <a:t> </a:t>
            </a:r>
            <a:r>
              <a:rPr lang="hi-IN" sz="2400" i="1" dirty="0">
                <a:solidFill>
                  <a:schemeClr val="tx1"/>
                </a:solidFill>
                <a:effectLst/>
              </a:rPr>
              <a:t>||</a:t>
            </a:r>
            <a:endParaRPr lang="en-US" sz="2400" i="1" dirty="0">
              <a:solidFill>
                <a:schemeClr val="tx1"/>
              </a:solidFill>
              <a:effectLst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2394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5C6BB-AF14-AACC-EF8D-11115B46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Procedure-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BB9F9-16E1-DF90-83B6-2E1875846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GB" sz="2400" b="1" dirty="0"/>
              <a:t>Purva karma (Pre-operative)</a:t>
            </a:r>
          </a:p>
          <a:p>
            <a:r>
              <a:rPr lang="en-GB" sz="2400" dirty="0">
                <a:solidFill>
                  <a:schemeClr val="tx1"/>
                </a:solidFill>
              </a:rPr>
              <a:t>Written consent </a:t>
            </a:r>
          </a:p>
          <a:p>
            <a:r>
              <a:rPr lang="en-GB" sz="2400" dirty="0">
                <a:solidFill>
                  <a:schemeClr val="tx1"/>
                </a:solidFill>
              </a:rPr>
              <a:t>Injection Tetanus toxoid (0.5ml) I/M was given </a:t>
            </a:r>
          </a:p>
          <a:p>
            <a:r>
              <a:rPr lang="en-GB" sz="2400" dirty="0" err="1">
                <a:solidFill>
                  <a:schemeClr val="tx1"/>
                </a:solidFill>
              </a:rPr>
              <a:t>Xylocain</a:t>
            </a:r>
            <a:r>
              <a:rPr lang="en-GB" sz="2400" dirty="0">
                <a:solidFill>
                  <a:schemeClr val="tx1"/>
                </a:solidFill>
              </a:rPr>
              <a:t> sensitivity test 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0843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C425-A1C4-EA2D-683D-7198945F7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i="1" dirty="0"/>
              <a:t>Pradhan Karma (Operative procedure)</a:t>
            </a:r>
            <a:br>
              <a:rPr lang="en-GB" sz="4400" b="1" i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CA546-3C0D-6EDC-53C2-1A49A9FF1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4488"/>
            <a:ext cx="10387221" cy="4633912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the patient was position in lithotomy on the operation table, local anaesthesia was given.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part was painted with antiseptic solution.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diseased part is exposed by special slit proctoscope and examined carefully.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adjoining healthy region of these organs  was covered with gauze piece to prevent the spread of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Kshara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healthy tissue exposed.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kshara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applied on proposed lesion by probe.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Generally the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kshara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applied up to the counting 100, but this depends on the nature of tissue so we should take 1-3 min.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mucosal covered part of the lesion take shorter time than hard skin covered parts.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722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8C96-1B63-FE8F-D660-4CE0DF9DC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i="1" dirty="0" err="1"/>
              <a:t>Paschat</a:t>
            </a:r>
            <a:r>
              <a:rPr lang="en-GB" sz="4400" b="1" i="1" dirty="0"/>
              <a:t> Karma (Post-Operative)</a:t>
            </a:r>
            <a:br>
              <a:rPr lang="en-GB" sz="4400" b="1" i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06F00-A020-6F34-4C8E-D86EC29FF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soon as the sign of Samyak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dagdha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(proper cauterization) appears, the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Kshara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rapidly neutralised by acidic fluid like lemon water.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Later, on the cauterised part is washed out with distilled water.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Jatyadhi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tail/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ghrit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applied on the cauterised lesion and dressing is done.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neutralized and washed out completely and carefully, otherwise it produces severe complications rather than cure. </a:t>
            </a:r>
          </a:p>
          <a:p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1301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3C0E-84FF-AA44-7CAF-268A6B6F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675" y="509587"/>
            <a:ext cx="9875520" cy="1356360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Ksharkarma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IN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8321E9-F201-9378-769C-EC6FB5BE2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3069" y="2137410"/>
            <a:ext cx="5220898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841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9B678-38C4-1699-C076-C99D0369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75" y="329566"/>
            <a:ext cx="9875520" cy="135636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Ksharkarma</a:t>
            </a:r>
            <a:r>
              <a:rPr lang="hi-IN" altLang="en-US" sz="3200" b="1" i="1" dirty="0">
                <a:latin typeface="Times New Roman" panose="02020603050405020304" pitchFamily="18" charset="0"/>
              </a:rPr>
              <a:t>-</a:t>
            </a:r>
            <a:endParaRPr lang="en-IN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F9651D-C257-AFAC-4141-2C65A66FB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764" y="1685926"/>
            <a:ext cx="5843586" cy="4757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9A0FF-28F2-33E4-8730-0C4AEC58B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810" y="1685926"/>
            <a:ext cx="5520690" cy="484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403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8B76-EBAB-ABBF-8AD2-8803270FA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280987"/>
            <a:ext cx="9875520" cy="1356360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Ksharkarma</a:t>
            </a:r>
            <a:r>
              <a:rPr lang="hi-IN" altLang="en-US" sz="2800" b="1" i="1" dirty="0">
                <a:latin typeface="Times New Roman" panose="02020603050405020304" pitchFamily="18" charset="0"/>
              </a:rPr>
              <a:t>-</a:t>
            </a:r>
            <a:endParaRPr lang="en-IN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CB9CA2-AF9A-3662-2E85-62633E6010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3164" y="1314450"/>
            <a:ext cx="6958012" cy="52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598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3143-F3F1-849A-10BB-62BA0708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 of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Samyak d</a:t>
            </a:r>
            <a:r>
              <a:rPr lang="hi-IN" sz="3200" b="1" i="1" dirty="0">
                <a:latin typeface="Times New Roman" panose="02020603050405020304" pitchFamily="18" charset="0"/>
              </a:rPr>
              <a:t>a</a:t>
            </a:r>
            <a:r>
              <a:rPr lang="en-GB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gdha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(Proper cauterization)</a:t>
            </a:r>
            <a:b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34AF1-8E81-1E50-E33E-5EE86B91E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614488"/>
            <a:ext cx="10044321" cy="4481512"/>
          </a:xfrm>
        </p:spPr>
        <p:txBody>
          <a:bodyPr>
            <a:normAutofit/>
          </a:bodyPr>
          <a:lstStyle/>
          <a:p>
            <a:r>
              <a:rPr lang="hi-I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पक्वजाम्बवप्रतीकाशमवसन्नमीषन्</a:t>
            </a: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 1-3min after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Kshara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application the tissue of the diseased part becomes purple or dark black in colour and cauterised lesion is </a:t>
            </a:r>
            <a:r>
              <a:rPr lang="en-GB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shrinked</a:t>
            </a:r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pain and discharge relieved. 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patient feels easiness with relief of prominent symptoms.</a:t>
            </a:r>
          </a:p>
          <a:p>
            <a:endParaRPr lang="en-I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6060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172309-D730-D344-8C0F-0B4E94B86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8788" y="385763"/>
            <a:ext cx="8501062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3139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4721</TotalTime>
  <Words>2037</Words>
  <Application>Microsoft Macintosh PowerPoint</Application>
  <PresentationFormat>Widescreen</PresentationFormat>
  <Paragraphs>217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Corbel</vt:lpstr>
      <vt:lpstr>Times New Roman</vt:lpstr>
      <vt:lpstr>Wingdings</vt:lpstr>
      <vt:lpstr>Basis</vt:lpstr>
      <vt:lpstr>Managements of (Arsha) Hemorrhoids/Piles </vt:lpstr>
      <vt:lpstr>Why anorectal diseases so serious-</vt:lpstr>
      <vt:lpstr>Summary-</vt:lpstr>
      <vt:lpstr>PowerPoint Presentation</vt:lpstr>
      <vt:lpstr>Anatomy of anal canal</vt:lpstr>
      <vt:lpstr>‘Haemorrhoids’ / Piles- </vt:lpstr>
      <vt:lpstr>PowerPoint Presentation</vt:lpstr>
      <vt:lpstr>PowerPoint Presentation</vt:lpstr>
      <vt:lpstr>PowerPoint Presentation</vt:lpstr>
      <vt:lpstr>Classification 1</vt:lpstr>
      <vt:lpstr>Classification -2  </vt:lpstr>
      <vt:lpstr>PowerPoint Presentation</vt:lpstr>
      <vt:lpstr>PowerPoint Presentation</vt:lpstr>
      <vt:lpstr>Symptoms-</vt:lpstr>
      <vt:lpstr>Treatment-</vt:lpstr>
      <vt:lpstr>Medical Management- </vt:lpstr>
      <vt:lpstr>Medical Management- </vt:lpstr>
      <vt:lpstr>Arsha- </vt:lpstr>
      <vt:lpstr>Samprapti (Pathogenesis) </vt:lpstr>
      <vt:lpstr>Classification of Piles (Arsha)- (There are different opinions of Acharya regarding the classification of Arsha) </vt:lpstr>
      <vt:lpstr>Treatment of Arsha-</vt:lpstr>
      <vt:lpstr>1. Bheshaj Chikitsa-</vt:lpstr>
      <vt:lpstr>अर्श चिकित्सा-</vt:lpstr>
      <vt:lpstr>शुष्क अर्श- V/K or VK </vt:lpstr>
      <vt:lpstr>1)स्वेदन कर्म-</vt:lpstr>
      <vt:lpstr>2) Avagaha sweda ( अवगाह  स्वेद ) -</vt:lpstr>
      <vt:lpstr>PowerPoint Presentation</vt:lpstr>
      <vt:lpstr>3) Dhuma(धूम)-</vt:lpstr>
      <vt:lpstr>4) Lepa(लेप)-</vt:lpstr>
      <vt:lpstr>5) Raktamokshana(रक्तमोक्षण) </vt:lpstr>
      <vt:lpstr>PowerPoint Presentation</vt:lpstr>
      <vt:lpstr>Management of Shushka Arsha with Baddha Shakrat- </vt:lpstr>
      <vt:lpstr>Takraprayoga in Arshas -</vt:lpstr>
      <vt:lpstr> Rakta Arshas/ Sravi Arshas –R / P or RP  </vt:lpstr>
      <vt:lpstr>Langhana and Shodhana in Raktarsha- </vt:lpstr>
      <vt:lpstr>Raktastambaka -</vt:lpstr>
      <vt:lpstr>Avagaha Sweda-</vt:lpstr>
      <vt:lpstr>Picha Basti- प्रवाहिकागुदभ्रंशरक्तस्रावज्वरापहः||</vt:lpstr>
      <vt:lpstr>Vyatyasa Chikits in Arshas-</vt:lpstr>
      <vt:lpstr>Role of Agni in Arshas </vt:lpstr>
      <vt:lpstr>Pathya in Arshas- </vt:lpstr>
      <vt:lpstr>क्षार चिकित्सा-</vt:lpstr>
      <vt:lpstr>Procedure-</vt:lpstr>
      <vt:lpstr>Pradhan Karma (Operative procedure) </vt:lpstr>
      <vt:lpstr>Paschat Karma (Post-Operative) </vt:lpstr>
      <vt:lpstr>Before Ksharkarma-</vt:lpstr>
      <vt:lpstr>During Ksharkarma-</vt:lpstr>
      <vt:lpstr>After Ksharkarma-</vt:lpstr>
      <vt:lpstr>Sign of Samyak dagdha (Proper cauterization)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Microsoft Office User</cp:lastModifiedBy>
  <cp:revision>89</cp:revision>
  <dcterms:created xsi:type="dcterms:W3CDTF">2023-12-17T11:14:06Z</dcterms:created>
  <dcterms:modified xsi:type="dcterms:W3CDTF">2024-09-03T08:53:06Z</dcterms:modified>
</cp:coreProperties>
</file>