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01" r:id="rId2"/>
    <p:sldId id="256" r:id="rId3"/>
    <p:sldId id="273" r:id="rId4"/>
    <p:sldId id="303" r:id="rId5"/>
    <p:sldId id="299" r:id="rId6"/>
    <p:sldId id="293" r:id="rId7"/>
    <p:sldId id="274" r:id="rId8"/>
    <p:sldId id="276" r:id="rId9"/>
    <p:sldId id="280" r:id="rId10"/>
    <p:sldId id="282" r:id="rId11"/>
    <p:sldId id="287" r:id="rId12"/>
    <p:sldId id="286" r:id="rId13"/>
    <p:sldId id="285" r:id="rId14"/>
    <p:sldId id="288" r:id="rId15"/>
    <p:sldId id="289" r:id="rId16"/>
    <p:sldId id="290" r:id="rId17"/>
    <p:sldId id="275" r:id="rId18"/>
    <p:sldId id="267" r:id="rId19"/>
    <p:sldId id="257" r:id="rId20"/>
    <p:sldId id="258" r:id="rId21"/>
    <p:sldId id="259" r:id="rId22"/>
    <p:sldId id="268" r:id="rId23"/>
    <p:sldId id="269" r:id="rId24"/>
    <p:sldId id="302" r:id="rId25"/>
    <p:sldId id="270" r:id="rId26"/>
    <p:sldId id="271" r:id="rId27"/>
    <p:sldId id="272" r:id="rId28"/>
    <p:sldId id="260" r:id="rId29"/>
    <p:sldId id="261" r:id="rId30"/>
    <p:sldId id="263" r:id="rId31"/>
    <p:sldId id="264" r:id="rId32"/>
    <p:sldId id="265" r:id="rId33"/>
    <p:sldId id="266" r:id="rId34"/>
    <p:sldId id="262" r:id="rId35"/>
    <p:sldId id="29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9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A39706-D5F6-4172-BA87-61A3C2CDA62C}" type="doc">
      <dgm:prSet loTypeId="urn:microsoft.com/office/officeart/2005/8/layout/lProcess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94CDB7C-3640-4031-B56E-00927FCF99A5}">
      <dgm:prSet custT="1"/>
      <dgm:spPr/>
      <dgm:t>
        <a:bodyPr anchor="t"/>
        <a:lstStyle/>
        <a:p>
          <a:pPr rtl="0"/>
          <a:r>
            <a:rPr lang="en-US" sz="1800" dirty="0"/>
            <a:t>FIRST DIAGNOSE BY YOU-  PP 200mg/l TO 250mg/</a:t>
          </a:r>
          <a:r>
            <a:rPr lang="en-US" sz="1800" dirty="0" err="1"/>
            <a:t>dL</a:t>
          </a:r>
          <a:endParaRPr lang="en-US" sz="1800" dirty="0"/>
        </a:p>
      </dgm:t>
    </dgm:pt>
    <dgm:pt modelId="{706A0201-8BA9-4231-8C1A-DCCAE41FCD8A}" type="parTrans" cxnId="{AD8AED7E-8173-4A08-AF3F-74C046FC0520}">
      <dgm:prSet/>
      <dgm:spPr/>
      <dgm:t>
        <a:bodyPr/>
        <a:lstStyle/>
        <a:p>
          <a:endParaRPr lang="en-US"/>
        </a:p>
      </dgm:t>
    </dgm:pt>
    <dgm:pt modelId="{927B5ACF-7E99-4020-861B-28C4CC661108}" type="sibTrans" cxnId="{AD8AED7E-8173-4A08-AF3F-74C046FC0520}">
      <dgm:prSet/>
      <dgm:spPr/>
      <dgm:t>
        <a:bodyPr/>
        <a:lstStyle/>
        <a:p>
          <a:endParaRPr lang="en-US"/>
        </a:p>
      </dgm:t>
    </dgm:pt>
    <dgm:pt modelId="{E34CF4CE-8BDA-472C-B24A-7F819FE1A78D}">
      <dgm:prSet custT="1"/>
      <dgm:spPr/>
      <dgm:t>
        <a:bodyPr/>
        <a:lstStyle/>
        <a:p>
          <a:pPr rtl="0"/>
          <a:r>
            <a:rPr lang="en-US" sz="1800" dirty="0"/>
            <a:t>CHRONC PATIENT-- BSL 251mg to 350mg/dl</a:t>
          </a:r>
        </a:p>
      </dgm:t>
    </dgm:pt>
    <dgm:pt modelId="{0E782065-2DDA-4721-A8BA-B0BCE0E15498}" type="parTrans" cxnId="{81EAC7EB-5B84-4AB2-BE27-957F5E31860E}">
      <dgm:prSet/>
      <dgm:spPr/>
      <dgm:t>
        <a:bodyPr/>
        <a:lstStyle/>
        <a:p>
          <a:endParaRPr lang="en-US"/>
        </a:p>
      </dgm:t>
    </dgm:pt>
    <dgm:pt modelId="{4D6FDE53-0466-4300-8BB6-4A0D14C27280}" type="sibTrans" cxnId="{81EAC7EB-5B84-4AB2-BE27-957F5E31860E}">
      <dgm:prSet/>
      <dgm:spPr/>
      <dgm:t>
        <a:bodyPr/>
        <a:lstStyle/>
        <a:p>
          <a:endParaRPr lang="en-US"/>
        </a:p>
      </dgm:t>
    </dgm:pt>
    <dgm:pt modelId="{29E92C89-6203-44F8-BB00-C65CDCFF26C3}">
      <dgm:prSet custT="1"/>
      <dgm:spPr/>
      <dgm:t>
        <a:bodyPr anchor="t"/>
        <a:lstStyle/>
        <a:p>
          <a:pPr rtl="0"/>
          <a:r>
            <a:rPr lang="en-US" sz="1400" dirty="0"/>
            <a:t>PATIENT DEVELOPING COMPLICATION-  OTHER SYSTEM /organs  </a:t>
          </a:r>
          <a:r>
            <a:rPr lang="en-US" sz="1800" dirty="0"/>
            <a:t>ENTREPTMENT</a:t>
          </a:r>
          <a:r>
            <a:rPr lang="en-US" sz="1400" dirty="0"/>
            <a:t> </a:t>
          </a:r>
        </a:p>
      </dgm:t>
    </dgm:pt>
    <dgm:pt modelId="{6D8AC502-AF14-4329-B3D3-A8448B7E95DB}" type="parTrans" cxnId="{99E74661-CF7A-40F3-9D26-2A34D78BE844}">
      <dgm:prSet/>
      <dgm:spPr/>
      <dgm:t>
        <a:bodyPr/>
        <a:lstStyle/>
        <a:p>
          <a:endParaRPr lang="en-US"/>
        </a:p>
      </dgm:t>
    </dgm:pt>
    <dgm:pt modelId="{F19F5F93-DACE-4403-8577-412864436488}" type="sibTrans" cxnId="{99E74661-CF7A-40F3-9D26-2A34D78BE844}">
      <dgm:prSet/>
      <dgm:spPr/>
      <dgm:t>
        <a:bodyPr/>
        <a:lstStyle/>
        <a:p>
          <a:endParaRPr lang="en-US"/>
        </a:p>
      </dgm:t>
    </dgm:pt>
    <dgm:pt modelId="{C14B6987-9AEA-4B07-B8D9-287B452A7322}">
      <dgm:prSet/>
      <dgm:spPr/>
      <dgm:t>
        <a:bodyPr/>
        <a:lstStyle/>
        <a:p>
          <a:pPr rtl="0"/>
          <a:r>
            <a:rPr lang="en-US" dirty="0"/>
            <a:t>PATIENT DEVELOPING DKA(DIABETIC KETO ACIDOSIS</a:t>
          </a:r>
        </a:p>
      </dgm:t>
    </dgm:pt>
    <dgm:pt modelId="{D5182D71-59B0-4CAE-A1AE-B4A3350DB47D}" type="parTrans" cxnId="{7848B8D2-21EC-452F-AA57-329AD64A1DA0}">
      <dgm:prSet/>
      <dgm:spPr/>
      <dgm:t>
        <a:bodyPr/>
        <a:lstStyle/>
        <a:p>
          <a:endParaRPr lang="en-US"/>
        </a:p>
      </dgm:t>
    </dgm:pt>
    <dgm:pt modelId="{7312419D-1248-457C-B708-FE3B8DC0D089}" type="sibTrans" cxnId="{7848B8D2-21EC-452F-AA57-329AD64A1DA0}">
      <dgm:prSet/>
      <dgm:spPr/>
      <dgm:t>
        <a:bodyPr/>
        <a:lstStyle/>
        <a:p>
          <a:endParaRPr lang="en-US"/>
        </a:p>
      </dgm:t>
    </dgm:pt>
    <dgm:pt modelId="{F282B98B-62B2-4BD5-9C44-C0F298CAD857}">
      <dgm:prSet/>
      <dgm:spPr/>
      <dgm:t>
        <a:bodyPr/>
        <a:lstStyle/>
        <a:p>
          <a:pPr rtl="0"/>
          <a:r>
            <a:rPr lang="en-US" u="sng" dirty="0"/>
            <a:t>DIABETIC COMA </a:t>
          </a:r>
          <a:endParaRPr lang="en-US" dirty="0"/>
        </a:p>
      </dgm:t>
    </dgm:pt>
    <dgm:pt modelId="{88E00238-9829-484E-9626-043AB8CB206C}" type="parTrans" cxnId="{BB9E4784-3534-48AE-91B1-FE304DB6DC6C}">
      <dgm:prSet/>
      <dgm:spPr/>
      <dgm:t>
        <a:bodyPr/>
        <a:lstStyle/>
        <a:p>
          <a:endParaRPr lang="en-US"/>
        </a:p>
      </dgm:t>
    </dgm:pt>
    <dgm:pt modelId="{CBBB8C2B-40EB-4A65-96FD-636C5749E241}" type="sibTrans" cxnId="{BB9E4784-3534-48AE-91B1-FE304DB6DC6C}">
      <dgm:prSet/>
      <dgm:spPr/>
      <dgm:t>
        <a:bodyPr/>
        <a:lstStyle/>
        <a:p>
          <a:endParaRPr lang="en-US"/>
        </a:p>
      </dgm:t>
    </dgm:pt>
    <dgm:pt modelId="{227218D4-5C52-4B92-BA34-3DEF8D66B79F}">
      <dgm:prSet/>
      <dgm:spPr/>
      <dgm:t>
        <a:bodyPr/>
        <a:lstStyle/>
        <a:p>
          <a:pPr rtl="0"/>
          <a:endParaRPr lang="en-US" dirty="0"/>
        </a:p>
      </dgm:t>
    </dgm:pt>
    <dgm:pt modelId="{6FD28EE1-14B7-4797-A906-5B69A4793E75}" type="parTrans" cxnId="{AC3EFBBC-BE4C-4408-AFB5-9136C95E0955}">
      <dgm:prSet/>
      <dgm:spPr/>
      <dgm:t>
        <a:bodyPr/>
        <a:lstStyle/>
        <a:p>
          <a:endParaRPr lang="en-US"/>
        </a:p>
      </dgm:t>
    </dgm:pt>
    <dgm:pt modelId="{ADC9B9F1-62F8-41EC-ABC6-09D4068FA465}" type="sibTrans" cxnId="{AC3EFBBC-BE4C-4408-AFB5-9136C95E0955}">
      <dgm:prSet/>
      <dgm:spPr/>
      <dgm:t>
        <a:bodyPr/>
        <a:lstStyle/>
        <a:p>
          <a:endParaRPr lang="en-US"/>
        </a:p>
      </dgm:t>
    </dgm:pt>
    <dgm:pt modelId="{9E31BB3D-E8F3-4D56-B980-1DEE36366D18}" type="pres">
      <dgm:prSet presAssocID="{64A39706-D5F6-4172-BA87-61A3C2CDA62C}" presName="theList" presStyleCnt="0">
        <dgm:presLayoutVars>
          <dgm:dir/>
          <dgm:animLvl val="lvl"/>
          <dgm:resizeHandles val="exact"/>
        </dgm:presLayoutVars>
      </dgm:prSet>
      <dgm:spPr/>
    </dgm:pt>
    <dgm:pt modelId="{530BAF2F-1662-4255-A166-E19F83D71D4F}" type="pres">
      <dgm:prSet presAssocID="{F94CDB7C-3640-4031-B56E-00927FCF99A5}" presName="compNode" presStyleCnt="0"/>
      <dgm:spPr/>
    </dgm:pt>
    <dgm:pt modelId="{667826F1-65BA-47A5-9DD1-E3514748653F}" type="pres">
      <dgm:prSet presAssocID="{F94CDB7C-3640-4031-B56E-00927FCF99A5}" presName="aNode" presStyleLbl="bgShp" presStyleIdx="0" presStyleCnt="6" custScaleX="155253"/>
      <dgm:spPr/>
    </dgm:pt>
    <dgm:pt modelId="{A42EE347-E395-4EE6-AA62-300FE3C40B57}" type="pres">
      <dgm:prSet presAssocID="{F94CDB7C-3640-4031-B56E-00927FCF99A5}" presName="textNode" presStyleLbl="bgShp" presStyleIdx="0" presStyleCnt="6"/>
      <dgm:spPr/>
    </dgm:pt>
    <dgm:pt modelId="{122D7FE9-A8F0-4BAD-AD1D-B3181D0094D4}" type="pres">
      <dgm:prSet presAssocID="{F94CDB7C-3640-4031-B56E-00927FCF99A5}" presName="compChildNode" presStyleCnt="0"/>
      <dgm:spPr/>
    </dgm:pt>
    <dgm:pt modelId="{31D08538-2397-4ADA-9F27-689C31530A8E}" type="pres">
      <dgm:prSet presAssocID="{F94CDB7C-3640-4031-B56E-00927FCF99A5}" presName="theInnerList" presStyleCnt="0"/>
      <dgm:spPr/>
    </dgm:pt>
    <dgm:pt modelId="{91C3A32E-FDA5-40CB-AEBC-3FCD77D236EF}" type="pres">
      <dgm:prSet presAssocID="{F94CDB7C-3640-4031-B56E-00927FCF99A5}" presName="aSpace" presStyleCnt="0"/>
      <dgm:spPr/>
    </dgm:pt>
    <dgm:pt modelId="{33A43209-BA76-4923-BBA2-FFC58990DBFA}" type="pres">
      <dgm:prSet presAssocID="{E34CF4CE-8BDA-472C-B24A-7F819FE1A78D}" presName="compNode" presStyleCnt="0"/>
      <dgm:spPr/>
    </dgm:pt>
    <dgm:pt modelId="{D6FFA156-50AA-4FF9-8B3A-FBC3D1F9FD6E}" type="pres">
      <dgm:prSet presAssocID="{E34CF4CE-8BDA-472C-B24A-7F819FE1A78D}" presName="aNode" presStyleLbl="bgShp" presStyleIdx="1" presStyleCnt="6" custScaleX="151613"/>
      <dgm:spPr/>
    </dgm:pt>
    <dgm:pt modelId="{E6CC3264-01EE-4A64-997A-3F3F42572991}" type="pres">
      <dgm:prSet presAssocID="{E34CF4CE-8BDA-472C-B24A-7F819FE1A78D}" presName="textNode" presStyleLbl="bgShp" presStyleIdx="1" presStyleCnt="6"/>
      <dgm:spPr/>
    </dgm:pt>
    <dgm:pt modelId="{42D0A0B6-E7C7-4818-AF4A-274658AD106D}" type="pres">
      <dgm:prSet presAssocID="{E34CF4CE-8BDA-472C-B24A-7F819FE1A78D}" presName="compChildNode" presStyleCnt="0"/>
      <dgm:spPr/>
    </dgm:pt>
    <dgm:pt modelId="{C4080A20-6262-483D-B0F2-0152691515FD}" type="pres">
      <dgm:prSet presAssocID="{E34CF4CE-8BDA-472C-B24A-7F819FE1A78D}" presName="theInnerList" presStyleCnt="0"/>
      <dgm:spPr/>
    </dgm:pt>
    <dgm:pt modelId="{95DBA527-C162-4AA3-85EF-A3F5CDA9AD87}" type="pres">
      <dgm:prSet presAssocID="{E34CF4CE-8BDA-472C-B24A-7F819FE1A78D}" presName="aSpace" presStyleCnt="0"/>
      <dgm:spPr/>
    </dgm:pt>
    <dgm:pt modelId="{DD33B47E-2AF4-4A4A-A1F7-1C71E0AFE3A2}" type="pres">
      <dgm:prSet presAssocID="{29E92C89-6203-44F8-BB00-C65CDCFF26C3}" presName="compNode" presStyleCnt="0"/>
      <dgm:spPr/>
    </dgm:pt>
    <dgm:pt modelId="{BADE8413-8B85-4A70-AB08-5E0FF81DFC82}" type="pres">
      <dgm:prSet presAssocID="{29E92C89-6203-44F8-BB00-C65CDCFF26C3}" presName="aNode" presStyleLbl="bgShp" presStyleIdx="2" presStyleCnt="6"/>
      <dgm:spPr/>
    </dgm:pt>
    <dgm:pt modelId="{C0E663D1-E16F-4AAA-83C1-F533DA53A6FE}" type="pres">
      <dgm:prSet presAssocID="{29E92C89-6203-44F8-BB00-C65CDCFF26C3}" presName="textNode" presStyleLbl="bgShp" presStyleIdx="2" presStyleCnt="6"/>
      <dgm:spPr/>
    </dgm:pt>
    <dgm:pt modelId="{3B6BFB59-CB1A-4C3A-8576-13181BD4986E}" type="pres">
      <dgm:prSet presAssocID="{29E92C89-6203-44F8-BB00-C65CDCFF26C3}" presName="compChildNode" presStyleCnt="0"/>
      <dgm:spPr/>
    </dgm:pt>
    <dgm:pt modelId="{2A28F4EC-9B2A-4EE9-B009-32A4F133738C}" type="pres">
      <dgm:prSet presAssocID="{29E92C89-6203-44F8-BB00-C65CDCFF26C3}" presName="theInnerList" presStyleCnt="0"/>
      <dgm:spPr/>
    </dgm:pt>
    <dgm:pt modelId="{1C6C718A-61F4-42A9-B719-5BD6E071D517}" type="pres">
      <dgm:prSet presAssocID="{29E92C89-6203-44F8-BB00-C65CDCFF26C3}" presName="aSpace" presStyleCnt="0"/>
      <dgm:spPr/>
    </dgm:pt>
    <dgm:pt modelId="{66F85913-7054-41DA-AA9D-2051E0197FC9}" type="pres">
      <dgm:prSet presAssocID="{C14B6987-9AEA-4B07-B8D9-287B452A7322}" presName="compNode" presStyleCnt="0"/>
      <dgm:spPr/>
    </dgm:pt>
    <dgm:pt modelId="{F36A32C0-BD4A-4858-9493-C116BD81E019}" type="pres">
      <dgm:prSet presAssocID="{C14B6987-9AEA-4B07-B8D9-287B452A7322}" presName="aNode" presStyleLbl="bgShp" presStyleIdx="3" presStyleCnt="6"/>
      <dgm:spPr/>
    </dgm:pt>
    <dgm:pt modelId="{B8F03037-FE09-4A18-A882-C3C97ABFBA8B}" type="pres">
      <dgm:prSet presAssocID="{C14B6987-9AEA-4B07-B8D9-287B452A7322}" presName="textNode" presStyleLbl="bgShp" presStyleIdx="3" presStyleCnt="6"/>
      <dgm:spPr/>
    </dgm:pt>
    <dgm:pt modelId="{4B1D5E82-5583-4CC3-9281-003B9A7D7344}" type="pres">
      <dgm:prSet presAssocID="{C14B6987-9AEA-4B07-B8D9-287B452A7322}" presName="compChildNode" presStyleCnt="0"/>
      <dgm:spPr/>
    </dgm:pt>
    <dgm:pt modelId="{EB4044B9-34E6-453E-9E91-2BB0A1BD71E3}" type="pres">
      <dgm:prSet presAssocID="{C14B6987-9AEA-4B07-B8D9-287B452A7322}" presName="theInnerList" presStyleCnt="0"/>
      <dgm:spPr/>
    </dgm:pt>
    <dgm:pt modelId="{5C6F409F-90BD-4FA4-AC91-AC3B93E72C4D}" type="pres">
      <dgm:prSet presAssocID="{C14B6987-9AEA-4B07-B8D9-287B452A7322}" presName="aSpace" presStyleCnt="0"/>
      <dgm:spPr/>
    </dgm:pt>
    <dgm:pt modelId="{495FCC34-F049-436F-81EC-0AF39DE5AABF}" type="pres">
      <dgm:prSet presAssocID="{F282B98B-62B2-4BD5-9C44-C0F298CAD857}" presName="compNode" presStyleCnt="0"/>
      <dgm:spPr/>
    </dgm:pt>
    <dgm:pt modelId="{8B34D45B-ACAA-4104-A687-B86D154B8293}" type="pres">
      <dgm:prSet presAssocID="{F282B98B-62B2-4BD5-9C44-C0F298CAD857}" presName="aNode" presStyleLbl="bgShp" presStyleIdx="4" presStyleCnt="6"/>
      <dgm:spPr/>
    </dgm:pt>
    <dgm:pt modelId="{CCD1B8E1-367B-4C05-A821-43E9F95C9E5B}" type="pres">
      <dgm:prSet presAssocID="{F282B98B-62B2-4BD5-9C44-C0F298CAD857}" presName="textNode" presStyleLbl="bgShp" presStyleIdx="4" presStyleCnt="6"/>
      <dgm:spPr/>
    </dgm:pt>
    <dgm:pt modelId="{9CC81E1D-1505-4CF2-8BD6-2F5A04150CED}" type="pres">
      <dgm:prSet presAssocID="{F282B98B-62B2-4BD5-9C44-C0F298CAD857}" presName="compChildNode" presStyleCnt="0"/>
      <dgm:spPr/>
    </dgm:pt>
    <dgm:pt modelId="{A05E69CF-953C-4200-917B-8FEFC4E4D665}" type="pres">
      <dgm:prSet presAssocID="{F282B98B-62B2-4BD5-9C44-C0F298CAD857}" presName="theInnerList" presStyleCnt="0"/>
      <dgm:spPr/>
    </dgm:pt>
    <dgm:pt modelId="{A86CAE5B-F165-4F79-9B01-CEB4406A4632}" type="pres">
      <dgm:prSet presAssocID="{F282B98B-62B2-4BD5-9C44-C0F298CAD857}" presName="aSpace" presStyleCnt="0"/>
      <dgm:spPr/>
    </dgm:pt>
    <dgm:pt modelId="{3036E6E3-4D93-4F6B-B3C8-143906BA9730}" type="pres">
      <dgm:prSet presAssocID="{227218D4-5C52-4B92-BA34-3DEF8D66B79F}" presName="compNode" presStyleCnt="0"/>
      <dgm:spPr/>
    </dgm:pt>
    <dgm:pt modelId="{C435F227-99FE-43B2-B3D8-1FD8482BD405}" type="pres">
      <dgm:prSet presAssocID="{227218D4-5C52-4B92-BA34-3DEF8D66B79F}" presName="aNode" presStyleLbl="bgShp" presStyleIdx="5" presStyleCnt="6" custScaleX="14646"/>
      <dgm:spPr/>
    </dgm:pt>
    <dgm:pt modelId="{23EC1655-7CC9-49F9-84BC-29BC2DC87C08}" type="pres">
      <dgm:prSet presAssocID="{227218D4-5C52-4B92-BA34-3DEF8D66B79F}" presName="textNode" presStyleLbl="bgShp" presStyleIdx="5" presStyleCnt="6"/>
      <dgm:spPr/>
    </dgm:pt>
    <dgm:pt modelId="{EBF53537-D945-4032-9E59-0B97EFECEA99}" type="pres">
      <dgm:prSet presAssocID="{227218D4-5C52-4B92-BA34-3DEF8D66B79F}" presName="compChildNode" presStyleCnt="0"/>
      <dgm:spPr/>
    </dgm:pt>
    <dgm:pt modelId="{1B83E454-1DF0-4A93-9C54-9A3E17FCBC80}" type="pres">
      <dgm:prSet presAssocID="{227218D4-5C52-4B92-BA34-3DEF8D66B79F}" presName="theInnerList" presStyleCnt="0"/>
      <dgm:spPr/>
    </dgm:pt>
  </dgm:ptLst>
  <dgm:cxnLst>
    <dgm:cxn modelId="{DC1BC609-0919-4FEC-8258-16C74ED03F77}" type="presOf" srcId="{E34CF4CE-8BDA-472C-B24A-7F819FE1A78D}" destId="{D6FFA156-50AA-4FF9-8B3A-FBC3D1F9FD6E}" srcOrd="0" destOrd="0" presId="urn:microsoft.com/office/officeart/2005/8/layout/lProcess2"/>
    <dgm:cxn modelId="{B4188113-F67C-45F0-88F7-EC1E01772C43}" type="presOf" srcId="{29E92C89-6203-44F8-BB00-C65CDCFF26C3}" destId="{C0E663D1-E16F-4AAA-83C1-F533DA53A6FE}" srcOrd="1" destOrd="0" presId="urn:microsoft.com/office/officeart/2005/8/layout/lProcess2"/>
    <dgm:cxn modelId="{FBD06414-55BD-4B03-B186-25F8DAA3EAA2}" type="presOf" srcId="{64A39706-D5F6-4172-BA87-61A3C2CDA62C}" destId="{9E31BB3D-E8F3-4D56-B980-1DEE36366D18}" srcOrd="0" destOrd="0" presId="urn:microsoft.com/office/officeart/2005/8/layout/lProcess2"/>
    <dgm:cxn modelId="{540D942A-BDE8-4936-A0BF-21BFD745C93F}" type="presOf" srcId="{C14B6987-9AEA-4B07-B8D9-287B452A7322}" destId="{B8F03037-FE09-4A18-A882-C3C97ABFBA8B}" srcOrd="1" destOrd="0" presId="urn:microsoft.com/office/officeart/2005/8/layout/lProcess2"/>
    <dgm:cxn modelId="{99E74661-CF7A-40F3-9D26-2A34D78BE844}" srcId="{64A39706-D5F6-4172-BA87-61A3C2CDA62C}" destId="{29E92C89-6203-44F8-BB00-C65CDCFF26C3}" srcOrd="2" destOrd="0" parTransId="{6D8AC502-AF14-4329-B3D3-A8448B7E95DB}" sibTransId="{F19F5F93-DACE-4403-8577-412864436488}"/>
    <dgm:cxn modelId="{E47AD645-32F8-4409-90DF-355251E6891C}" type="presOf" srcId="{29E92C89-6203-44F8-BB00-C65CDCFF26C3}" destId="{BADE8413-8B85-4A70-AB08-5E0FF81DFC82}" srcOrd="0" destOrd="0" presId="urn:microsoft.com/office/officeart/2005/8/layout/lProcess2"/>
    <dgm:cxn modelId="{E3BF7946-4AFC-44D0-81D1-771E28F0CD28}" type="presOf" srcId="{E34CF4CE-8BDA-472C-B24A-7F819FE1A78D}" destId="{E6CC3264-01EE-4A64-997A-3F3F42572991}" srcOrd="1" destOrd="0" presId="urn:microsoft.com/office/officeart/2005/8/layout/lProcess2"/>
    <dgm:cxn modelId="{DB05DA69-FE4A-4380-87E2-714FB4B4F056}" type="presOf" srcId="{227218D4-5C52-4B92-BA34-3DEF8D66B79F}" destId="{C435F227-99FE-43B2-B3D8-1FD8482BD405}" srcOrd="0" destOrd="0" presId="urn:microsoft.com/office/officeart/2005/8/layout/lProcess2"/>
    <dgm:cxn modelId="{C7B63575-5BB8-4E1A-B713-7DDF1A24BF0C}" type="presOf" srcId="{F94CDB7C-3640-4031-B56E-00927FCF99A5}" destId="{A42EE347-E395-4EE6-AA62-300FE3C40B57}" srcOrd="1" destOrd="0" presId="urn:microsoft.com/office/officeart/2005/8/layout/lProcess2"/>
    <dgm:cxn modelId="{31B49A79-EAB9-4CA2-89AF-99AB8389C0A2}" type="presOf" srcId="{F94CDB7C-3640-4031-B56E-00927FCF99A5}" destId="{667826F1-65BA-47A5-9DD1-E3514748653F}" srcOrd="0" destOrd="0" presId="urn:microsoft.com/office/officeart/2005/8/layout/lProcess2"/>
    <dgm:cxn modelId="{AD8AED7E-8173-4A08-AF3F-74C046FC0520}" srcId="{64A39706-D5F6-4172-BA87-61A3C2CDA62C}" destId="{F94CDB7C-3640-4031-B56E-00927FCF99A5}" srcOrd="0" destOrd="0" parTransId="{706A0201-8BA9-4231-8C1A-DCCAE41FCD8A}" sibTransId="{927B5ACF-7E99-4020-861B-28C4CC661108}"/>
    <dgm:cxn modelId="{72766380-ADF5-47F5-91BE-741513DBB336}" type="presOf" srcId="{227218D4-5C52-4B92-BA34-3DEF8D66B79F}" destId="{23EC1655-7CC9-49F9-84BC-29BC2DC87C08}" srcOrd="1" destOrd="0" presId="urn:microsoft.com/office/officeart/2005/8/layout/lProcess2"/>
    <dgm:cxn modelId="{BB9E4784-3534-48AE-91B1-FE304DB6DC6C}" srcId="{64A39706-D5F6-4172-BA87-61A3C2CDA62C}" destId="{F282B98B-62B2-4BD5-9C44-C0F298CAD857}" srcOrd="4" destOrd="0" parTransId="{88E00238-9829-484E-9626-043AB8CB206C}" sibTransId="{CBBB8C2B-40EB-4A65-96FD-636C5749E241}"/>
    <dgm:cxn modelId="{F5FE96B4-10BF-4964-B415-70125FCE20D3}" type="presOf" srcId="{F282B98B-62B2-4BD5-9C44-C0F298CAD857}" destId="{CCD1B8E1-367B-4C05-A821-43E9F95C9E5B}" srcOrd="1" destOrd="0" presId="urn:microsoft.com/office/officeart/2005/8/layout/lProcess2"/>
    <dgm:cxn modelId="{AC3EFBBC-BE4C-4408-AFB5-9136C95E0955}" srcId="{64A39706-D5F6-4172-BA87-61A3C2CDA62C}" destId="{227218D4-5C52-4B92-BA34-3DEF8D66B79F}" srcOrd="5" destOrd="0" parTransId="{6FD28EE1-14B7-4797-A906-5B69A4793E75}" sibTransId="{ADC9B9F1-62F8-41EC-ABC6-09D4068FA465}"/>
    <dgm:cxn modelId="{7848B8D2-21EC-452F-AA57-329AD64A1DA0}" srcId="{64A39706-D5F6-4172-BA87-61A3C2CDA62C}" destId="{C14B6987-9AEA-4B07-B8D9-287B452A7322}" srcOrd="3" destOrd="0" parTransId="{D5182D71-59B0-4CAE-A1AE-B4A3350DB47D}" sibTransId="{7312419D-1248-457C-B708-FE3B8DC0D089}"/>
    <dgm:cxn modelId="{81EAC7EB-5B84-4AB2-BE27-957F5E31860E}" srcId="{64A39706-D5F6-4172-BA87-61A3C2CDA62C}" destId="{E34CF4CE-8BDA-472C-B24A-7F819FE1A78D}" srcOrd="1" destOrd="0" parTransId="{0E782065-2DDA-4721-A8BA-B0BCE0E15498}" sibTransId="{4D6FDE53-0466-4300-8BB6-4A0D14C27280}"/>
    <dgm:cxn modelId="{9AF938ED-9133-4DEC-9561-83088425CF89}" type="presOf" srcId="{F282B98B-62B2-4BD5-9C44-C0F298CAD857}" destId="{8B34D45B-ACAA-4104-A687-B86D154B8293}" srcOrd="0" destOrd="0" presId="urn:microsoft.com/office/officeart/2005/8/layout/lProcess2"/>
    <dgm:cxn modelId="{D66072EF-601A-410F-B652-AAC75403C318}" type="presOf" srcId="{C14B6987-9AEA-4B07-B8D9-287B452A7322}" destId="{F36A32C0-BD4A-4858-9493-C116BD81E019}" srcOrd="0" destOrd="0" presId="urn:microsoft.com/office/officeart/2005/8/layout/lProcess2"/>
    <dgm:cxn modelId="{D6D02D22-119B-47B8-BC99-8161FE6C3DFB}" type="presParOf" srcId="{9E31BB3D-E8F3-4D56-B980-1DEE36366D18}" destId="{530BAF2F-1662-4255-A166-E19F83D71D4F}" srcOrd="0" destOrd="0" presId="urn:microsoft.com/office/officeart/2005/8/layout/lProcess2"/>
    <dgm:cxn modelId="{533F6681-D635-4B4C-9B8A-FB01A0C95998}" type="presParOf" srcId="{530BAF2F-1662-4255-A166-E19F83D71D4F}" destId="{667826F1-65BA-47A5-9DD1-E3514748653F}" srcOrd="0" destOrd="0" presId="urn:microsoft.com/office/officeart/2005/8/layout/lProcess2"/>
    <dgm:cxn modelId="{761F7FA5-37A0-4C03-B087-F813AC922382}" type="presParOf" srcId="{530BAF2F-1662-4255-A166-E19F83D71D4F}" destId="{A42EE347-E395-4EE6-AA62-300FE3C40B57}" srcOrd="1" destOrd="0" presId="urn:microsoft.com/office/officeart/2005/8/layout/lProcess2"/>
    <dgm:cxn modelId="{415EA6AF-877D-4DBF-846B-B6B39708B480}" type="presParOf" srcId="{530BAF2F-1662-4255-A166-E19F83D71D4F}" destId="{122D7FE9-A8F0-4BAD-AD1D-B3181D0094D4}" srcOrd="2" destOrd="0" presId="urn:microsoft.com/office/officeart/2005/8/layout/lProcess2"/>
    <dgm:cxn modelId="{F7DD41A1-FE88-4B09-BC45-5E27143FE959}" type="presParOf" srcId="{122D7FE9-A8F0-4BAD-AD1D-B3181D0094D4}" destId="{31D08538-2397-4ADA-9F27-689C31530A8E}" srcOrd="0" destOrd="0" presId="urn:microsoft.com/office/officeart/2005/8/layout/lProcess2"/>
    <dgm:cxn modelId="{C94E08AE-5219-4023-B2AD-A747FF4F1D2C}" type="presParOf" srcId="{9E31BB3D-E8F3-4D56-B980-1DEE36366D18}" destId="{91C3A32E-FDA5-40CB-AEBC-3FCD77D236EF}" srcOrd="1" destOrd="0" presId="urn:microsoft.com/office/officeart/2005/8/layout/lProcess2"/>
    <dgm:cxn modelId="{ED533601-FA71-469D-AE14-775E36B278AA}" type="presParOf" srcId="{9E31BB3D-E8F3-4D56-B980-1DEE36366D18}" destId="{33A43209-BA76-4923-BBA2-FFC58990DBFA}" srcOrd="2" destOrd="0" presId="urn:microsoft.com/office/officeart/2005/8/layout/lProcess2"/>
    <dgm:cxn modelId="{5D0E89BB-3DC2-4F39-96C0-EC249E1AC236}" type="presParOf" srcId="{33A43209-BA76-4923-BBA2-FFC58990DBFA}" destId="{D6FFA156-50AA-4FF9-8B3A-FBC3D1F9FD6E}" srcOrd="0" destOrd="0" presId="urn:microsoft.com/office/officeart/2005/8/layout/lProcess2"/>
    <dgm:cxn modelId="{40A0B120-1C62-4616-837D-2761126AB38E}" type="presParOf" srcId="{33A43209-BA76-4923-BBA2-FFC58990DBFA}" destId="{E6CC3264-01EE-4A64-997A-3F3F42572991}" srcOrd="1" destOrd="0" presId="urn:microsoft.com/office/officeart/2005/8/layout/lProcess2"/>
    <dgm:cxn modelId="{5705B12D-5F91-4BFD-B73D-DA32CA3BD1CD}" type="presParOf" srcId="{33A43209-BA76-4923-BBA2-FFC58990DBFA}" destId="{42D0A0B6-E7C7-4818-AF4A-274658AD106D}" srcOrd="2" destOrd="0" presId="urn:microsoft.com/office/officeart/2005/8/layout/lProcess2"/>
    <dgm:cxn modelId="{522F4A11-D237-434A-BC4E-428417E1DA15}" type="presParOf" srcId="{42D0A0B6-E7C7-4818-AF4A-274658AD106D}" destId="{C4080A20-6262-483D-B0F2-0152691515FD}" srcOrd="0" destOrd="0" presId="urn:microsoft.com/office/officeart/2005/8/layout/lProcess2"/>
    <dgm:cxn modelId="{0E1864D3-2141-408F-A7F6-F6F861487887}" type="presParOf" srcId="{9E31BB3D-E8F3-4D56-B980-1DEE36366D18}" destId="{95DBA527-C162-4AA3-85EF-A3F5CDA9AD87}" srcOrd="3" destOrd="0" presId="urn:microsoft.com/office/officeart/2005/8/layout/lProcess2"/>
    <dgm:cxn modelId="{69202773-EA05-440E-8D03-83FBF09EE3A0}" type="presParOf" srcId="{9E31BB3D-E8F3-4D56-B980-1DEE36366D18}" destId="{DD33B47E-2AF4-4A4A-A1F7-1C71E0AFE3A2}" srcOrd="4" destOrd="0" presId="urn:microsoft.com/office/officeart/2005/8/layout/lProcess2"/>
    <dgm:cxn modelId="{69F15C79-B473-4A2F-B5EC-C2E0E9ABCEE5}" type="presParOf" srcId="{DD33B47E-2AF4-4A4A-A1F7-1C71E0AFE3A2}" destId="{BADE8413-8B85-4A70-AB08-5E0FF81DFC82}" srcOrd="0" destOrd="0" presId="urn:microsoft.com/office/officeart/2005/8/layout/lProcess2"/>
    <dgm:cxn modelId="{F8F20AA0-9D0A-4238-B63C-84FC3C5616BA}" type="presParOf" srcId="{DD33B47E-2AF4-4A4A-A1F7-1C71E0AFE3A2}" destId="{C0E663D1-E16F-4AAA-83C1-F533DA53A6FE}" srcOrd="1" destOrd="0" presId="urn:microsoft.com/office/officeart/2005/8/layout/lProcess2"/>
    <dgm:cxn modelId="{41355E69-74DE-4C2C-B993-9056E9EB3D0C}" type="presParOf" srcId="{DD33B47E-2AF4-4A4A-A1F7-1C71E0AFE3A2}" destId="{3B6BFB59-CB1A-4C3A-8576-13181BD4986E}" srcOrd="2" destOrd="0" presId="urn:microsoft.com/office/officeart/2005/8/layout/lProcess2"/>
    <dgm:cxn modelId="{862FA505-CE9D-460D-9F1F-53F0D36562DF}" type="presParOf" srcId="{3B6BFB59-CB1A-4C3A-8576-13181BD4986E}" destId="{2A28F4EC-9B2A-4EE9-B009-32A4F133738C}" srcOrd="0" destOrd="0" presId="urn:microsoft.com/office/officeart/2005/8/layout/lProcess2"/>
    <dgm:cxn modelId="{AF3EA435-3697-4D9C-B028-565B1727EB6D}" type="presParOf" srcId="{9E31BB3D-E8F3-4D56-B980-1DEE36366D18}" destId="{1C6C718A-61F4-42A9-B719-5BD6E071D517}" srcOrd="5" destOrd="0" presId="urn:microsoft.com/office/officeart/2005/8/layout/lProcess2"/>
    <dgm:cxn modelId="{45D34F24-A363-4EDA-93A7-44D761E808C2}" type="presParOf" srcId="{9E31BB3D-E8F3-4D56-B980-1DEE36366D18}" destId="{66F85913-7054-41DA-AA9D-2051E0197FC9}" srcOrd="6" destOrd="0" presId="urn:microsoft.com/office/officeart/2005/8/layout/lProcess2"/>
    <dgm:cxn modelId="{121CAC67-7164-41E2-A55C-0CA61371FB0F}" type="presParOf" srcId="{66F85913-7054-41DA-AA9D-2051E0197FC9}" destId="{F36A32C0-BD4A-4858-9493-C116BD81E019}" srcOrd="0" destOrd="0" presId="urn:microsoft.com/office/officeart/2005/8/layout/lProcess2"/>
    <dgm:cxn modelId="{E5D153B4-C6E8-42A4-B9E0-7DCD5FA610A7}" type="presParOf" srcId="{66F85913-7054-41DA-AA9D-2051E0197FC9}" destId="{B8F03037-FE09-4A18-A882-C3C97ABFBA8B}" srcOrd="1" destOrd="0" presId="urn:microsoft.com/office/officeart/2005/8/layout/lProcess2"/>
    <dgm:cxn modelId="{80EE915A-AE61-473B-9D3C-BCC6EE51A6BF}" type="presParOf" srcId="{66F85913-7054-41DA-AA9D-2051E0197FC9}" destId="{4B1D5E82-5583-4CC3-9281-003B9A7D7344}" srcOrd="2" destOrd="0" presId="urn:microsoft.com/office/officeart/2005/8/layout/lProcess2"/>
    <dgm:cxn modelId="{ED21F83F-2D01-4A79-B34D-8FFD7C3ACB51}" type="presParOf" srcId="{4B1D5E82-5583-4CC3-9281-003B9A7D7344}" destId="{EB4044B9-34E6-453E-9E91-2BB0A1BD71E3}" srcOrd="0" destOrd="0" presId="urn:microsoft.com/office/officeart/2005/8/layout/lProcess2"/>
    <dgm:cxn modelId="{C5606353-23D3-486D-B74F-A7EF12E8EB2E}" type="presParOf" srcId="{9E31BB3D-E8F3-4D56-B980-1DEE36366D18}" destId="{5C6F409F-90BD-4FA4-AC91-AC3B93E72C4D}" srcOrd="7" destOrd="0" presId="urn:microsoft.com/office/officeart/2005/8/layout/lProcess2"/>
    <dgm:cxn modelId="{ACE0E1AE-3FCB-4317-B4C2-4EFB4F0172FE}" type="presParOf" srcId="{9E31BB3D-E8F3-4D56-B980-1DEE36366D18}" destId="{495FCC34-F049-436F-81EC-0AF39DE5AABF}" srcOrd="8" destOrd="0" presId="urn:microsoft.com/office/officeart/2005/8/layout/lProcess2"/>
    <dgm:cxn modelId="{DDE3A98D-63FB-4C88-9C1E-F65E552B98F1}" type="presParOf" srcId="{495FCC34-F049-436F-81EC-0AF39DE5AABF}" destId="{8B34D45B-ACAA-4104-A687-B86D154B8293}" srcOrd="0" destOrd="0" presId="urn:microsoft.com/office/officeart/2005/8/layout/lProcess2"/>
    <dgm:cxn modelId="{4A9D281F-4373-4D8B-BF48-39BA801E4631}" type="presParOf" srcId="{495FCC34-F049-436F-81EC-0AF39DE5AABF}" destId="{CCD1B8E1-367B-4C05-A821-43E9F95C9E5B}" srcOrd="1" destOrd="0" presId="urn:microsoft.com/office/officeart/2005/8/layout/lProcess2"/>
    <dgm:cxn modelId="{2A57DF64-DD2E-4A50-A783-4BA69AE04BEA}" type="presParOf" srcId="{495FCC34-F049-436F-81EC-0AF39DE5AABF}" destId="{9CC81E1D-1505-4CF2-8BD6-2F5A04150CED}" srcOrd="2" destOrd="0" presId="urn:microsoft.com/office/officeart/2005/8/layout/lProcess2"/>
    <dgm:cxn modelId="{4C2BD843-F70E-48C3-ABC0-2E9EC067F9B5}" type="presParOf" srcId="{9CC81E1D-1505-4CF2-8BD6-2F5A04150CED}" destId="{A05E69CF-953C-4200-917B-8FEFC4E4D665}" srcOrd="0" destOrd="0" presId="urn:microsoft.com/office/officeart/2005/8/layout/lProcess2"/>
    <dgm:cxn modelId="{FB0FD999-3575-4AD0-A6F7-D852DE69A824}" type="presParOf" srcId="{9E31BB3D-E8F3-4D56-B980-1DEE36366D18}" destId="{A86CAE5B-F165-4F79-9B01-CEB4406A4632}" srcOrd="9" destOrd="0" presId="urn:microsoft.com/office/officeart/2005/8/layout/lProcess2"/>
    <dgm:cxn modelId="{B31D3CB1-F4EC-4DE0-9714-2996F42AED24}" type="presParOf" srcId="{9E31BB3D-E8F3-4D56-B980-1DEE36366D18}" destId="{3036E6E3-4D93-4F6B-B3C8-143906BA9730}" srcOrd="10" destOrd="0" presId="urn:microsoft.com/office/officeart/2005/8/layout/lProcess2"/>
    <dgm:cxn modelId="{71646269-3D6F-4474-943C-D00D1B2A126F}" type="presParOf" srcId="{3036E6E3-4D93-4F6B-B3C8-143906BA9730}" destId="{C435F227-99FE-43B2-B3D8-1FD8482BD405}" srcOrd="0" destOrd="0" presId="urn:microsoft.com/office/officeart/2005/8/layout/lProcess2"/>
    <dgm:cxn modelId="{FF669A31-733F-4E49-9207-DE6111CA6233}" type="presParOf" srcId="{3036E6E3-4D93-4F6B-B3C8-143906BA9730}" destId="{23EC1655-7CC9-49F9-84BC-29BC2DC87C08}" srcOrd="1" destOrd="0" presId="urn:microsoft.com/office/officeart/2005/8/layout/lProcess2"/>
    <dgm:cxn modelId="{865BC025-B648-42EB-826E-9C636508E11F}" type="presParOf" srcId="{3036E6E3-4D93-4F6B-B3C8-143906BA9730}" destId="{EBF53537-D945-4032-9E59-0B97EFECEA99}" srcOrd="2" destOrd="0" presId="urn:microsoft.com/office/officeart/2005/8/layout/lProcess2"/>
    <dgm:cxn modelId="{19DF8210-C43F-40F7-AD57-663E1F64D7C2}" type="presParOf" srcId="{EBF53537-D945-4032-9E59-0B97EFECEA99}" destId="{1B83E454-1DF0-4A93-9C54-9A3E17FCBC8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26F1-65BA-47A5-9DD1-E3514748653F}">
      <dsp:nvSpPr>
        <dsp:cNvPr id="0" name=""/>
        <dsp:cNvSpPr/>
      </dsp:nvSpPr>
      <dsp:spPr>
        <a:xfrm>
          <a:off x="3551" y="0"/>
          <a:ext cx="1937092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FIRST DIAGNOSE BY YOU-  PP 200mg/l TO 250mg/</a:t>
          </a:r>
          <a:r>
            <a:rPr lang="en-US" sz="1800" kern="1200" dirty="0" err="1"/>
            <a:t>dL</a:t>
          </a:r>
          <a:endParaRPr lang="en-US" sz="1800" kern="1200" dirty="0"/>
        </a:p>
      </dsp:txBody>
      <dsp:txXfrm>
        <a:off x="3551" y="0"/>
        <a:ext cx="1937092" cy="912018"/>
      </dsp:txXfrm>
    </dsp:sp>
    <dsp:sp modelId="{D6FFA156-50AA-4FF9-8B3A-FBC3D1F9FD6E}">
      <dsp:nvSpPr>
        <dsp:cNvPr id="0" name=""/>
        <dsp:cNvSpPr/>
      </dsp:nvSpPr>
      <dsp:spPr>
        <a:xfrm>
          <a:off x="2034221" y="0"/>
          <a:ext cx="1891676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CHRONC PATIENT-- BSL 251mg to 350mg/dl</a:t>
          </a:r>
        </a:p>
      </dsp:txBody>
      <dsp:txXfrm>
        <a:off x="2034221" y="0"/>
        <a:ext cx="1891676" cy="912018"/>
      </dsp:txXfrm>
    </dsp:sp>
    <dsp:sp modelId="{BADE8413-8B85-4A70-AB08-5E0FF81DFC82}">
      <dsp:nvSpPr>
        <dsp:cNvPr id="0" name=""/>
        <dsp:cNvSpPr/>
      </dsp:nvSpPr>
      <dsp:spPr>
        <a:xfrm>
          <a:off x="4019475" y="0"/>
          <a:ext cx="1247700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PATIENT DEVELOPING COMPLICATION-  OTHER SYSTEM /organs  </a:t>
          </a:r>
          <a:r>
            <a:rPr lang="en-US" sz="1800" kern="1200" dirty="0"/>
            <a:t>ENTREPTMENT</a:t>
          </a:r>
          <a:r>
            <a:rPr lang="en-US" sz="1400" kern="1200" dirty="0"/>
            <a:t> </a:t>
          </a:r>
        </a:p>
      </dsp:txBody>
      <dsp:txXfrm>
        <a:off x="4019475" y="0"/>
        <a:ext cx="1247700" cy="912018"/>
      </dsp:txXfrm>
    </dsp:sp>
    <dsp:sp modelId="{F36A32C0-BD4A-4858-9493-C116BD81E019}">
      <dsp:nvSpPr>
        <dsp:cNvPr id="0" name=""/>
        <dsp:cNvSpPr/>
      </dsp:nvSpPr>
      <dsp:spPr>
        <a:xfrm>
          <a:off x="5360753" y="0"/>
          <a:ext cx="1247700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PATIENT DEVELOPING DKA(DIABETIC KETO ACIDOSIS</a:t>
          </a:r>
        </a:p>
      </dsp:txBody>
      <dsp:txXfrm>
        <a:off x="5360753" y="0"/>
        <a:ext cx="1247700" cy="912018"/>
      </dsp:txXfrm>
    </dsp:sp>
    <dsp:sp modelId="{8B34D45B-ACAA-4104-A687-B86D154B8293}">
      <dsp:nvSpPr>
        <dsp:cNvPr id="0" name=""/>
        <dsp:cNvSpPr/>
      </dsp:nvSpPr>
      <dsp:spPr>
        <a:xfrm>
          <a:off x="6702031" y="0"/>
          <a:ext cx="1247700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 dirty="0"/>
            <a:t>DIABETIC COMA </a:t>
          </a:r>
          <a:endParaRPr lang="en-US" sz="1400" kern="1200" dirty="0"/>
        </a:p>
      </dsp:txBody>
      <dsp:txXfrm>
        <a:off x="6702031" y="0"/>
        <a:ext cx="1247700" cy="912018"/>
      </dsp:txXfrm>
    </dsp:sp>
    <dsp:sp modelId="{C435F227-99FE-43B2-B3D8-1FD8482BD405}">
      <dsp:nvSpPr>
        <dsp:cNvPr id="0" name=""/>
        <dsp:cNvSpPr/>
      </dsp:nvSpPr>
      <dsp:spPr>
        <a:xfrm>
          <a:off x="8043310" y="0"/>
          <a:ext cx="182738" cy="30400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8043310" y="0"/>
        <a:ext cx="182738" cy="912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5B149-53F8-44B8-848C-32C0912C91D8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9EC67-97F0-4B64-BB7C-7F20D52F10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		THE</a:t>
            </a:r>
            <a:r>
              <a:rPr lang="en-US" baseline="0" dirty="0"/>
              <a:t>  LORD DIVINE PHYSICIAN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9EC67-97F0-4B64-BB7C-7F20D52F10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9EC67-97F0-4B64-BB7C-7F20D52F10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9EC67-97F0-4B64-BB7C-7F20D52F10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9EC67-97F0-4B64-BB7C-7F20D52F105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A47-67A9-4FC1-852C-593039D2EBD0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40539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35D3-7472-4815-BA9A-0F686D07762F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07974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F0A6-F9F3-453B-B646-3D062ED769FE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94178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39EA-EA06-4FE4-964F-08F5B5AF3F83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7325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2954-552C-4AB3-B653-532017417707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33209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619C8-EF67-4B5F-A612-B826EC7AEBB9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1133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8D-A484-4D86-BCF0-66B70CD5276C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39169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4FDAF-0E1B-494A-ACA5-D5A4D873D74C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24325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AA71-1E8F-4C11-A351-39200BA146CB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51490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91FF7-314B-48E1-98CC-3D24236E1A7F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88056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984C-728F-4180-BF82-733E8D82C4D9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78403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CD406E79-48E9-4C1A-87EA-4204564E25E6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08BF3A29-A021-430D-A8FE-6261E0BF14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2B02B-99EA-4CFB-B2E4-15B9ED872BC6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69D50-0CC5-8243-B09B-AA9ADFC24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4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dissolve/>
  </p:transition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DEDICATED</a:t>
            </a:r>
            <a:r>
              <a:rPr lang="en-US" sz="3600" dirty="0"/>
              <a:t> TO BHAGWAN </a:t>
            </a:r>
            <a:r>
              <a:rPr lang="en-US" sz="3200" dirty="0">
                <a:solidFill>
                  <a:srgbClr val="FF0000"/>
                </a:solidFill>
              </a:rPr>
              <a:t>DHANVANTARI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/>
              <a:t>,DIVINE PHYSICIAN </a:t>
            </a:r>
          </a:p>
        </p:txBody>
      </p:sp>
      <p:pic>
        <p:nvPicPr>
          <p:cNvPr id="5" name="Content Placeholder 4" descr="imag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8826" y="1417638"/>
            <a:ext cx="4986338" cy="4611687"/>
          </a:xfr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325"/>
            <a:ext cx="7772400" cy="225742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AN AYURVEDIC APPROACH TO  MANAGEMENT OF TYPE -2 DIABETES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0375"/>
            <a:ext cx="6400800" cy="263842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(Prof. H S RAI)</a:t>
            </a:r>
          </a:p>
          <a:p>
            <a:r>
              <a:rPr lang="en-US" dirty="0" err="1">
                <a:solidFill>
                  <a:srgbClr val="FF0000"/>
                </a:solidFill>
              </a:rPr>
              <a:t>BSc,BAMMS.MD</a:t>
            </a:r>
            <a:r>
              <a:rPr lang="en-US" dirty="0">
                <a:solidFill>
                  <a:srgbClr val="FF0000"/>
                </a:solidFill>
              </a:rPr>
              <a:t>(Ay),LKO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PROFESSOR    KAYACHIKITSA 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ROHILKHAND  AYURVEDIC MEDICAL COLLEGE  BAREILLY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893176926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dirty="0"/>
              <a:t>CRITERIA OF DIAGNOSIS 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Symptoms of diabetes plus random blood glucose concentration---  (200 mg/</a:t>
            </a:r>
            <a:r>
              <a:rPr lang="en-US" dirty="0" err="1">
                <a:solidFill>
                  <a:srgbClr val="FF0000"/>
                </a:solidFill>
              </a:rPr>
              <a:t>dL</a:t>
            </a:r>
            <a:r>
              <a:rPr lang="en-US" dirty="0">
                <a:solidFill>
                  <a:srgbClr val="FF0000"/>
                </a:solidFill>
              </a:rPr>
              <a:t>)       </a:t>
            </a:r>
            <a:r>
              <a:rPr lang="en-US" i="1" dirty="0">
                <a:solidFill>
                  <a:srgbClr val="FF0000"/>
                </a:solidFill>
              </a:rPr>
              <a:t>or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</a:rPr>
              <a:t>Fasting plasma glucose-  (126 mg/</a:t>
            </a:r>
            <a:r>
              <a:rPr lang="en-US" dirty="0" err="1">
                <a:solidFill>
                  <a:srgbClr val="0070C0"/>
                </a:solidFill>
              </a:rPr>
              <a:t>dL</a:t>
            </a:r>
            <a:r>
              <a:rPr lang="en-US" dirty="0">
                <a:solidFill>
                  <a:srgbClr val="0070C0"/>
                </a:solidFill>
              </a:rPr>
              <a:t>)</a:t>
            </a:r>
            <a:r>
              <a:rPr lang="en-US" i="1" baseline="30000" dirty="0">
                <a:solidFill>
                  <a:srgbClr val="0070C0"/>
                </a:solidFill>
              </a:rPr>
              <a:t>          </a:t>
            </a:r>
            <a:r>
              <a:rPr lang="en-US" i="1" dirty="0">
                <a:solidFill>
                  <a:srgbClr val="0070C0"/>
                </a:solidFill>
              </a:rPr>
              <a:t>or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/>
              <a:t>Two-hour plasma glucose-  (200 mg/</a:t>
            </a:r>
            <a:r>
              <a:rPr lang="en-US" dirty="0" err="1"/>
              <a:t>dL</a:t>
            </a:r>
            <a:r>
              <a:rPr lang="en-US" dirty="0"/>
              <a:t>) during an oral glucose tolerance test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" y="274638"/>
          <a:ext cx="8886824" cy="608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name="Acrobat Document" r:id="rId2" imgW="4533698" imgH="6415932" progId="AcroExch.Document.7">
                  <p:embed/>
                </p:oleObj>
              </mc:Choice>
              <mc:Fallback>
                <p:oleObj name="Acrobat Document" r:id="rId2" imgW="4533698" imgH="6415932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274638"/>
                        <a:ext cx="8886824" cy="608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CAUSES OF IGT OTHER THAN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ENDOCRINE DISTURBANCE</a:t>
            </a:r>
          </a:p>
          <a:p>
            <a:r>
              <a:rPr lang="en-US" b="1" dirty="0"/>
              <a:t>PITUITARY CONDITIONS</a:t>
            </a:r>
            <a:r>
              <a:rPr lang="en-US" dirty="0"/>
              <a:t>,ACROMEGALY.CUSHING SYNDROME</a:t>
            </a:r>
          </a:p>
          <a:p>
            <a:pPr>
              <a:buNone/>
            </a:pPr>
            <a:r>
              <a:rPr lang="en-US" dirty="0"/>
              <a:t>             HYPERTHYOIDISM</a:t>
            </a:r>
          </a:p>
          <a:p>
            <a:r>
              <a:rPr lang="en-US" b="1" dirty="0"/>
              <a:t>ADRENAL CODITIONS </a:t>
            </a:r>
            <a:r>
              <a:rPr lang="en-US" dirty="0"/>
              <a:t>– EMOTINAL GLYCOSURIA  increase adrenaline-In emotions  and in </a:t>
            </a:r>
            <a:r>
              <a:rPr lang="en-US" dirty="0" err="1"/>
              <a:t>pheochromocytoma</a:t>
            </a:r>
            <a:endParaRPr lang="en-US" dirty="0"/>
          </a:p>
          <a:p>
            <a:r>
              <a:rPr lang="en-US" b="1" dirty="0"/>
              <a:t>Cerebral conditions </a:t>
            </a:r>
            <a:r>
              <a:rPr lang="en-US" dirty="0"/>
              <a:t>–hyperglycemia and </a:t>
            </a:r>
            <a:r>
              <a:rPr lang="en-US" dirty="0" err="1"/>
              <a:t>ranal</a:t>
            </a:r>
            <a:r>
              <a:rPr lang="en-US" dirty="0"/>
              <a:t> </a:t>
            </a:r>
            <a:r>
              <a:rPr lang="en-US" dirty="0" err="1"/>
              <a:t>glycosuria</a:t>
            </a:r>
            <a:r>
              <a:rPr lang="en-US" dirty="0"/>
              <a:t>-due to skull fracture cerebral hemorrhage mistaken as diabetic coma </a:t>
            </a:r>
          </a:p>
          <a:p>
            <a:r>
              <a:rPr lang="en-US" sz="3400" b="1" dirty="0"/>
              <a:t>Disease of liver </a:t>
            </a:r>
            <a:r>
              <a:rPr lang="en-US" dirty="0"/>
              <a:t>– gross liver disease </a:t>
            </a:r>
          </a:p>
          <a:p>
            <a:r>
              <a:rPr lang="en-US" sz="3400" b="1" dirty="0"/>
              <a:t>Gastro intestinal disease</a:t>
            </a:r>
            <a:r>
              <a:rPr lang="en-US" dirty="0"/>
              <a:t>-post </a:t>
            </a:r>
            <a:r>
              <a:rPr lang="en-US" dirty="0" err="1"/>
              <a:t>prandal</a:t>
            </a:r>
            <a:r>
              <a:rPr lang="en-US" dirty="0"/>
              <a:t> glycosuria( dumping syndrome )</a:t>
            </a:r>
          </a:p>
          <a:p>
            <a:r>
              <a:rPr lang="en-US" sz="3400" b="1" dirty="0"/>
              <a:t>Fevers and infections- </a:t>
            </a:r>
            <a:r>
              <a:rPr lang="en-US" dirty="0"/>
              <a:t>any acute infection may cause temporary  IGTT-GLYCOSURIA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GOALS OF TREATMENT IN DM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0025" y="1600200"/>
          <a:ext cx="8486774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err="1"/>
                        <a:t>Glycemic</a:t>
                      </a:r>
                      <a:r>
                        <a:rPr lang="en-US" sz="2800" b="1" dirty="0"/>
                        <a:t> </a:t>
                      </a:r>
                      <a:r>
                        <a:rPr lang="en-US" sz="2800" b="1" dirty="0" err="1"/>
                        <a:t>control</a:t>
                      </a:r>
                      <a:r>
                        <a:rPr lang="en-US" sz="2800" b="1" i="1" baseline="30000" dirty="0" err="1"/>
                        <a:t>b</a:t>
                      </a:r>
                      <a:br>
                        <a:rPr lang="en-US" sz="3200" b="1" dirty="0"/>
                      </a:br>
                      <a:r>
                        <a:rPr lang="en-US" sz="2000" dirty="0"/>
                        <a:t> 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</a:t>
                      </a:r>
                      <a:r>
                        <a:rPr lang="en-US" sz="2400" b="1" dirty="0"/>
                        <a:t>A1C</a:t>
                      </a:r>
                      <a:endParaRPr lang="en-US" b="1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&lt;7.0</a:t>
                      </a:r>
                      <a:r>
                        <a:rPr lang="en-US" i="1" baseline="30000" dirty="0"/>
                        <a:t>c</a:t>
                      </a:r>
                      <a:br>
                        <a:rPr lang="en-US" dirty="0"/>
                      </a:br>
                      <a:r>
                        <a:rPr lang="en-US" dirty="0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Preprandial capillary plasma glucose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5.0–7.2 </a:t>
                      </a:r>
                      <a:r>
                        <a:rPr lang="en-US" dirty="0" err="1"/>
                        <a:t>mmol</a:t>
                      </a:r>
                      <a:r>
                        <a:rPr lang="en-US" dirty="0"/>
                        <a:t>/L (90–130 mg/</a:t>
                      </a:r>
                      <a:r>
                        <a:rPr lang="en-US" dirty="0" err="1"/>
                        <a:t>dL</a:t>
                      </a:r>
                      <a:r>
                        <a:rPr lang="en-US" dirty="0"/>
                        <a:t>)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Peak postprandial capillary plasma glucose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&lt;10.0 mmol/L (&lt;180 mg/dL)</a:t>
                      </a:r>
                      <a:r>
                        <a:rPr lang="en-US" i="1" baseline="30000"/>
                        <a:t>d</a:t>
                      </a:r>
                      <a:br>
                        <a:rPr lang="en-US"/>
                      </a:br>
                      <a:r>
                        <a:rPr lang="en-US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Blood pressure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&lt;130/80</a:t>
                      </a:r>
                      <a:r>
                        <a:rPr lang="en-US" i="1" baseline="30000"/>
                        <a:t>e</a:t>
                      </a:r>
                      <a:br>
                        <a:rPr lang="en-US"/>
                      </a:br>
                      <a:r>
                        <a:rPr lang="en-US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err="1"/>
                        <a:t>Lipids</a:t>
                      </a:r>
                      <a:r>
                        <a:rPr lang="en-US" sz="2400" b="1" i="1" baseline="30000" dirty="0" err="1"/>
                        <a:t>f</a:t>
                      </a:r>
                      <a:br>
                        <a:rPr lang="en-US" dirty="0"/>
                      </a:br>
                      <a:r>
                        <a:rPr lang="en-US" dirty="0"/>
                        <a:t> 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Low-density lipoprotein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&lt;2.6 </a:t>
                      </a:r>
                      <a:r>
                        <a:rPr lang="en-US" dirty="0" err="1"/>
                        <a:t>mmol</a:t>
                      </a:r>
                      <a:r>
                        <a:rPr lang="en-US" dirty="0"/>
                        <a:t>/L (&lt;100 mg/</a:t>
                      </a:r>
                      <a:r>
                        <a:rPr lang="en-US" dirty="0" err="1"/>
                        <a:t>dL</a:t>
                      </a:r>
                      <a:r>
                        <a:rPr lang="en-US" dirty="0"/>
                        <a:t>)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High-density lipoprotein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&gt;1.1 </a:t>
                      </a:r>
                      <a:r>
                        <a:rPr lang="en-US" dirty="0" err="1"/>
                        <a:t>mmol</a:t>
                      </a:r>
                      <a:r>
                        <a:rPr lang="en-US" dirty="0"/>
                        <a:t>/L (&gt;40 mg/</a:t>
                      </a:r>
                      <a:r>
                        <a:rPr lang="en-US" dirty="0" err="1"/>
                        <a:t>dL</a:t>
                      </a:r>
                      <a:r>
                        <a:rPr lang="en-US" dirty="0"/>
                        <a:t>)</a:t>
                      </a:r>
                      <a:r>
                        <a:rPr lang="en-US" i="1" baseline="30000" dirty="0"/>
                        <a:t>g</a:t>
                      </a:r>
                      <a:br>
                        <a:rPr lang="en-US" dirty="0"/>
                      </a:br>
                      <a:r>
                        <a:rPr lang="en-US" dirty="0"/>
                        <a:t> 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Triglycerides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&lt;1.7 </a:t>
                      </a:r>
                      <a:r>
                        <a:rPr lang="en-US" dirty="0" err="1"/>
                        <a:t>mmol</a:t>
                      </a:r>
                      <a:r>
                        <a:rPr lang="en-US" dirty="0"/>
                        <a:t>/L (&lt;150 mg/</a:t>
                      </a:r>
                      <a:r>
                        <a:rPr lang="en-US" dirty="0" err="1"/>
                        <a:t>dL</a:t>
                      </a:r>
                      <a:endParaRPr lang="en-US" dirty="0"/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5763"/>
            <a:ext cx="8229600" cy="19288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000" dirty="0"/>
              <a:t>MANAGEMENT OF PATIENT WITH DIFFERENT LEVEL OF BLOOD SUGAR/COMPLICATIONS  IN DM TYPE- </a:t>
            </a:r>
            <a:r>
              <a:rPr lang="en-US" dirty="0"/>
              <a:t>2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086100"/>
          <a:ext cx="8229600" cy="3040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600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FIRST DIAGNOSE BY YOU-  PP 200MG TO 250MG/L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EDUCATE THE PATIENT ABOUT DM AND ITS COMPLICATION AND IMPORTANCE OF TREATMENT</a:t>
            </a:r>
          </a:p>
          <a:p>
            <a:r>
              <a:rPr lang="en-US" dirty="0"/>
              <a:t>DIET COUNCILING(PATHYA  - APTHYA )</a:t>
            </a:r>
          </a:p>
          <a:p>
            <a:r>
              <a:rPr lang="en-US" dirty="0"/>
              <a:t>HERBOMINERAL DRUGS</a:t>
            </a:r>
          </a:p>
          <a:p>
            <a:r>
              <a:rPr lang="en-US" dirty="0"/>
              <a:t>EXERCISES AND YOGA </a:t>
            </a:r>
          </a:p>
          <a:p>
            <a:r>
              <a:rPr lang="en-US" dirty="0"/>
              <a:t>RGULAR CHECK UP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Diabetes:Complications</a:t>
            </a:r>
            <a:br>
              <a:rPr lang="en-US" sz="4000"/>
            </a:br>
            <a:endParaRPr lang="en-US" sz="4000"/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4191000" cy="4498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FF3300"/>
                </a:solidFill>
              </a:rPr>
              <a:t>Macrovascular</a:t>
            </a:r>
          </a:p>
          <a:p>
            <a:pPr>
              <a:lnSpc>
                <a:spcPct val="90000"/>
              </a:lnSpc>
            </a:pPr>
            <a:r>
              <a:rPr lang="en-US" sz="2000"/>
              <a:t>Stroke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Heart Disease</a:t>
            </a:r>
          </a:p>
          <a:p>
            <a:pPr>
              <a:lnSpc>
                <a:spcPct val="90000"/>
              </a:lnSpc>
            </a:pPr>
            <a:r>
              <a:rPr lang="en-US" sz="2000"/>
              <a:t>Hypertension with2.4 X increased risk of MI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Peripheral Vascular Disease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Foot Ulcers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6096000" y="1447800"/>
            <a:ext cx="2514600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solidFill>
                  <a:schemeClr val="folHlink"/>
                </a:solidFill>
                <a:latin typeface="Arial" charset="0"/>
              </a:rPr>
              <a:t>Microvascular</a:t>
            </a:r>
          </a:p>
          <a:p>
            <a:pPr eaLnBrk="1" hangingPunct="1"/>
            <a:endParaRPr lang="en-US" sz="2800">
              <a:solidFill>
                <a:schemeClr val="folHlink"/>
              </a:solidFill>
              <a:latin typeface="Arial" charset="0"/>
            </a:endParaRPr>
          </a:p>
          <a:p>
            <a:pPr eaLnBrk="1" hangingPunct="1"/>
            <a:r>
              <a:rPr lang="en-US">
                <a:latin typeface="Arial" charset="0"/>
              </a:rPr>
              <a:t>Diabeteic retinopathy and cataracts</a:t>
            </a:r>
          </a:p>
          <a:p>
            <a:pPr eaLnBrk="1" hangingPunct="1"/>
            <a:endParaRPr lang="en-US">
              <a:latin typeface="Arial" charset="0"/>
            </a:endParaRPr>
          </a:p>
          <a:p>
            <a:pPr eaLnBrk="1" hangingPunct="1"/>
            <a:r>
              <a:rPr lang="en-US">
                <a:latin typeface="Arial" charset="0"/>
              </a:rPr>
              <a:t>Nephropathy/CRF</a:t>
            </a:r>
          </a:p>
          <a:p>
            <a:pPr eaLnBrk="1" hangingPunct="1"/>
            <a:endParaRPr lang="en-US">
              <a:latin typeface="Arial" charset="0"/>
            </a:endParaRPr>
          </a:p>
          <a:p>
            <a:pPr eaLnBrk="1" hangingPunct="1"/>
            <a:endParaRPr lang="en-US">
              <a:latin typeface="Arial" charset="0"/>
            </a:endParaRPr>
          </a:p>
          <a:p>
            <a:pPr eaLnBrk="1" hangingPunct="1"/>
            <a:r>
              <a:rPr lang="en-US">
                <a:latin typeface="Arial" charset="0"/>
              </a:rPr>
              <a:t>Erectile dysfunction</a:t>
            </a:r>
          </a:p>
          <a:p>
            <a:pPr eaLnBrk="1" hangingPunct="1"/>
            <a:endParaRPr lang="en-US">
              <a:latin typeface="Arial" charset="0"/>
            </a:endParaRPr>
          </a:p>
          <a:p>
            <a:pPr eaLnBrk="1" hangingPunct="1"/>
            <a:endParaRPr lang="en-US">
              <a:latin typeface="Arial" charset="0"/>
            </a:endParaRPr>
          </a:p>
          <a:p>
            <a:pPr eaLnBrk="1" hangingPunct="1"/>
            <a:r>
              <a:rPr lang="en-US">
                <a:latin typeface="Arial" charset="0"/>
              </a:rPr>
              <a:t>Peripheral Neuropathy</a:t>
            </a:r>
          </a:p>
          <a:p>
            <a:pPr eaLnBrk="1" hangingPunct="1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pic>
        <p:nvPicPr>
          <p:cNvPr id="56325" name="Picture 5"/>
          <p:cNvPicPr preferRelativeResize="0"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38588" y="1600200"/>
            <a:ext cx="1978025" cy="4498975"/>
          </a:xfrm>
          <a:noFill/>
          <a:ln/>
        </p:spPr>
      </p:pic>
      <p:sp>
        <p:nvSpPr>
          <p:cNvPr id="56327" name="Line 7"/>
          <p:cNvSpPr>
            <a:spLocks noChangeShapeType="1"/>
          </p:cNvSpPr>
          <p:nvPr/>
        </p:nvSpPr>
        <p:spPr bwMode="auto">
          <a:xfrm flipH="1" flipV="1">
            <a:off x="5105400" y="19050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 flipH="1">
            <a:off x="5029200" y="3276600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H="1">
            <a:off x="4800600" y="4114800"/>
            <a:ext cx="1447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H="1">
            <a:off x="5257800" y="48768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>
            <a:off x="2133600" y="5562600"/>
            <a:ext cx="2590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4038600" y="44958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4038600" y="4572000"/>
            <a:ext cx="1447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 flipV="1">
            <a:off x="34290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>
            <a:off x="2438400" y="28956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 flipV="1">
            <a:off x="1524000" y="1828800"/>
            <a:ext cx="3276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sz="4800" b="1" dirty="0"/>
              <a:t>Principles of Treatment</a:t>
            </a:r>
          </a:p>
        </p:txBody>
      </p:sp>
      <p:sp>
        <p:nvSpPr>
          <p:cNvPr id="706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75615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sz="2400" b="1" dirty="0"/>
              <a:t>Principles of Treatment for </a:t>
            </a:r>
            <a:r>
              <a:rPr lang="en-US" sz="2400" b="1" dirty="0" err="1"/>
              <a:t>Prameha</a:t>
            </a:r>
            <a:r>
              <a:rPr lang="en-US" sz="2400" b="1" dirty="0"/>
              <a:t> (</a:t>
            </a:r>
            <a:r>
              <a:rPr lang="en-US" sz="2400" b="1" dirty="0" err="1"/>
              <a:t>Madhumeha</a:t>
            </a:r>
            <a:r>
              <a:rPr lang="en-US" sz="2400" b="1" dirty="0"/>
              <a:t>)</a:t>
            </a:r>
          </a:p>
          <a:p>
            <a:pPr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sz="2400" b="1" dirty="0"/>
              <a:t> </a:t>
            </a:r>
          </a:p>
          <a:p>
            <a:pPr>
              <a:spcBef>
                <a:spcPct val="0"/>
              </a:spcBef>
              <a:buClr>
                <a:schemeClr val="bg1"/>
              </a:buClr>
              <a:buFontTx/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785813" y="2514600"/>
            <a:ext cx="68119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dirty="0" err="1">
                <a:latin typeface="Arial" charset="0"/>
              </a:rPr>
              <a:t>Sthula</a:t>
            </a:r>
            <a:r>
              <a:rPr lang="fr-FR" dirty="0">
                <a:latin typeface="Arial" charset="0"/>
              </a:rPr>
              <a:t> (</a:t>
            </a:r>
            <a:r>
              <a:rPr lang="fr-FR" dirty="0" err="1">
                <a:latin typeface="Arial" charset="0"/>
              </a:rPr>
              <a:t>Balwan</a:t>
            </a:r>
            <a:r>
              <a:rPr lang="fr-FR" dirty="0">
                <a:latin typeface="Arial" charset="0"/>
              </a:rPr>
              <a:t> </a:t>
            </a:r>
            <a:r>
              <a:rPr lang="fr-FR" dirty="0" err="1">
                <a:latin typeface="Arial" charset="0"/>
              </a:rPr>
              <a:t>Rogi</a:t>
            </a:r>
            <a:r>
              <a:rPr lang="fr-FR" dirty="0">
                <a:latin typeface="Arial" charset="0"/>
              </a:rPr>
              <a:t>) 		</a:t>
            </a:r>
            <a:r>
              <a:rPr lang="fr-FR" dirty="0" err="1">
                <a:latin typeface="Arial" charset="0"/>
              </a:rPr>
              <a:t>Krśha</a:t>
            </a:r>
            <a:r>
              <a:rPr lang="fr-FR" dirty="0">
                <a:latin typeface="Arial" charset="0"/>
              </a:rPr>
              <a:t> (</a:t>
            </a:r>
            <a:r>
              <a:rPr lang="fr-FR" dirty="0" err="1">
                <a:latin typeface="Arial" charset="0"/>
              </a:rPr>
              <a:t>Durbala</a:t>
            </a:r>
            <a:r>
              <a:rPr lang="fr-FR" dirty="0">
                <a:latin typeface="Arial" charset="0"/>
              </a:rPr>
              <a:t> </a:t>
            </a:r>
            <a:r>
              <a:rPr lang="fr-FR" dirty="0" err="1">
                <a:latin typeface="Arial" charset="0"/>
              </a:rPr>
              <a:t>Rogi</a:t>
            </a:r>
            <a:r>
              <a:rPr lang="fr-FR" dirty="0">
                <a:latin typeface="Arial" charset="0"/>
              </a:rPr>
              <a:t>)</a:t>
            </a:r>
          </a:p>
          <a:p>
            <a:endParaRPr lang="fr-FR" dirty="0">
              <a:latin typeface="Arial" charset="0"/>
            </a:endParaRPr>
          </a:p>
          <a:p>
            <a:endParaRPr lang="fr-FR" dirty="0">
              <a:latin typeface="Arial" charset="0"/>
            </a:endParaRPr>
          </a:p>
          <a:p>
            <a:pPr eaLnBrk="1" hangingPunct="1"/>
            <a:r>
              <a:rPr lang="en-US" dirty="0" err="1">
                <a:latin typeface="Arial" charset="0"/>
              </a:rPr>
              <a:t>Samsodhana</a:t>
            </a:r>
            <a:r>
              <a:rPr lang="en-US" dirty="0">
                <a:latin typeface="Arial" charset="0"/>
              </a:rPr>
              <a:t> therapy 		</a:t>
            </a:r>
            <a:r>
              <a:rPr lang="en-US" dirty="0" err="1">
                <a:latin typeface="Arial" charset="0"/>
              </a:rPr>
              <a:t>Samsamana</a:t>
            </a:r>
            <a:r>
              <a:rPr lang="en-US" dirty="0">
                <a:latin typeface="Arial" charset="0"/>
              </a:rPr>
              <a:t> therapy </a:t>
            </a: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endParaRPr lang="fr-FR" dirty="0">
              <a:latin typeface="Arial" charset="0"/>
            </a:endParaRPr>
          </a:p>
          <a:p>
            <a:r>
              <a:rPr lang="fr-FR" dirty="0">
                <a:latin typeface="Arial" charset="0"/>
              </a:rPr>
              <a:t> </a:t>
            </a:r>
            <a:endParaRPr lang="en-US" dirty="0">
              <a:latin typeface="Arial" charset="0"/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171575" y="4114800"/>
            <a:ext cx="680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Vamana 	   Virechana 	                            Santarpana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2286000" y="4800600"/>
            <a:ext cx="457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Àsthāpana (Niruha vasti) or Anuvāsana </a:t>
            </a:r>
          </a:p>
          <a:p>
            <a:pPr eaLnBrk="1" hangingPunct="1"/>
            <a:r>
              <a:rPr lang="en-US">
                <a:latin typeface="Arial" charset="0"/>
              </a:rPr>
              <a:t>		        Vasti (Sushruta and Vagbhata)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1219200" y="59436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Santarpana </a:t>
            </a:r>
            <a:r>
              <a:rPr lang="en-US" sz="2800">
                <a:latin typeface="Arial" charset="0"/>
                <a:sym typeface="Symbol" pitchFamily="18" charset="2"/>
              </a:rPr>
              <a:t>   </a:t>
            </a:r>
            <a:r>
              <a:rPr lang="en-US" sz="2800">
                <a:latin typeface="Arial" charset="0"/>
              </a:rPr>
              <a:t>                     Apatarpana</a:t>
            </a: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>
            <a:off x="3200400" y="6096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 flipH="1">
            <a:off x="3200400" y="63246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 flipH="1">
            <a:off x="1600200" y="35814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>
            <a:off x="1905000" y="3886200"/>
            <a:ext cx="1524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>
            <a:off x="2971800" y="4114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>
            <a:off x="64008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70" name="Line 14"/>
          <p:cNvSpPr>
            <a:spLocks noChangeShapeType="1"/>
          </p:cNvSpPr>
          <p:nvPr/>
        </p:nvSpPr>
        <p:spPr bwMode="auto">
          <a:xfrm>
            <a:off x="6477000" y="37338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HERBO- MINERAL  CHIKITSA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it-IT" sz="3200" dirty="0">
                <a:solidFill>
                  <a:schemeClr val="folHlink"/>
                </a:solidFill>
              </a:rPr>
              <a:t>Rasa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t-IT" dirty="0"/>
              <a:t> Basanta Kusmakar (B.R.),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 Prameha Chintamani (B.R.)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. Prameha Kulantak (B.R.)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 Vangeswar (B.R.),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Vasantatilak Ras (B.R.)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 Mahakuntarkesari Rasa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Mehantak Ras,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 Chandrakala Ras.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it-IT" sz="3200" dirty="0">
                <a:solidFill>
                  <a:schemeClr val="folHlink"/>
                </a:solidFill>
              </a:rPr>
              <a:t>Bhasma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dirty="0"/>
              <a:t> Trivnga Bhasma</a:t>
            </a:r>
          </a:p>
          <a:p>
            <a:r>
              <a:rPr lang="it-IT" dirty="0"/>
              <a:t> Loha Bhasma</a:t>
            </a:r>
          </a:p>
          <a:p>
            <a:r>
              <a:rPr lang="it-IT" dirty="0"/>
              <a:t> Roupya Bhasma.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CHURNA  AND VATI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>
                <a:solidFill>
                  <a:schemeClr val="folHlink"/>
                </a:solidFill>
              </a:rPr>
              <a:t>Churna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/>
              <a:t> 1	 </a:t>
            </a:r>
            <a:r>
              <a:rPr lang="en-US" dirty="0" err="1"/>
              <a:t>Triphala</a:t>
            </a:r>
            <a:r>
              <a:rPr lang="en-US" dirty="0"/>
              <a:t> </a:t>
            </a:r>
            <a:r>
              <a:rPr lang="en-US" dirty="0" err="1"/>
              <a:t>Churna</a:t>
            </a:r>
            <a:r>
              <a:rPr lang="en-US" dirty="0"/>
              <a:t> (Y.R.)</a:t>
            </a:r>
          </a:p>
          <a:p>
            <a:pPr>
              <a:buNone/>
            </a:pPr>
            <a:r>
              <a:rPr lang="en-US" dirty="0"/>
              <a:t> 2-Sphatika </a:t>
            </a:r>
            <a:r>
              <a:rPr lang="en-US" dirty="0" err="1"/>
              <a:t>Churna</a:t>
            </a:r>
            <a:r>
              <a:rPr lang="en-US" dirty="0"/>
              <a:t> (B.R.), </a:t>
            </a:r>
          </a:p>
          <a:p>
            <a:pPr>
              <a:buNone/>
            </a:pPr>
            <a:r>
              <a:rPr lang="en-US" dirty="0"/>
              <a:t>3-Ailadi </a:t>
            </a:r>
            <a:r>
              <a:rPr lang="en-US" dirty="0" err="1"/>
              <a:t>Churna</a:t>
            </a:r>
            <a:r>
              <a:rPr lang="en-US" dirty="0"/>
              <a:t> (B.R)</a:t>
            </a:r>
          </a:p>
          <a:p>
            <a:pPr>
              <a:buNone/>
            </a:pPr>
            <a:r>
              <a:rPr lang="en-US" dirty="0"/>
              <a:t> 4 </a:t>
            </a:r>
            <a:r>
              <a:rPr lang="en-US" dirty="0" err="1"/>
              <a:t>Karkati</a:t>
            </a:r>
            <a:r>
              <a:rPr lang="en-US" dirty="0"/>
              <a:t> </a:t>
            </a:r>
            <a:r>
              <a:rPr lang="en-US" dirty="0" err="1"/>
              <a:t>Veejadi</a:t>
            </a:r>
            <a:r>
              <a:rPr lang="en-US" dirty="0"/>
              <a:t> </a:t>
            </a:r>
            <a:r>
              <a:rPr lang="en-US" dirty="0" err="1"/>
              <a:t>Churna</a:t>
            </a:r>
            <a:r>
              <a:rPr lang="en-US" dirty="0"/>
              <a:t> (Y.R.).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VATI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dirty="0"/>
              <a:t>4.	</a:t>
            </a:r>
            <a:r>
              <a:rPr lang="it-IT" sz="2800" b="1" dirty="0">
                <a:solidFill>
                  <a:schemeClr val="folHlink"/>
                </a:solidFill>
              </a:rPr>
              <a:t>Vati :</a:t>
            </a:r>
            <a:r>
              <a:rPr lang="it-IT" dirty="0"/>
              <a:t>  Gokshuradi Vati (Y.R.),</a:t>
            </a:r>
          </a:p>
          <a:p>
            <a:r>
              <a:rPr lang="it-IT" dirty="0"/>
              <a:t> Chandraprabha Vati (Y.R.), Arogya Vardhini Vati. 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KWATH AND SWARAS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folHlink"/>
                </a:solidFill>
              </a:rPr>
              <a:t>Kwath</a:t>
            </a:r>
            <a:r>
              <a:rPr lang="en-US" dirty="0">
                <a:solidFill>
                  <a:schemeClr val="folHlink"/>
                </a:solidFill>
              </a:rPr>
              <a:t> / </a:t>
            </a:r>
            <a:r>
              <a:rPr lang="en-US" dirty="0" err="1">
                <a:solidFill>
                  <a:schemeClr val="folHlink"/>
                </a:solidFill>
              </a:rPr>
              <a:t>Swaras</a:t>
            </a:r>
            <a:r>
              <a:rPr lang="en-US" dirty="0"/>
              <a:t> 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 err="1"/>
              <a:t>Darvyadi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(Ch.)</a:t>
            </a:r>
          </a:p>
          <a:p>
            <a:r>
              <a:rPr lang="en-US" dirty="0"/>
              <a:t>, </a:t>
            </a:r>
            <a:r>
              <a:rPr lang="en-US" dirty="0" err="1"/>
              <a:t>Phalatrikadi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(Ch.), </a:t>
            </a:r>
            <a:r>
              <a:rPr lang="en-US" dirty="0" err="1"/>
              <a:t>Vidangadi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(Y.P.), </a:t>
            </a:r>
            <a:r>
              <a:rPr lang="en-US" dirty="0" err="1"/>
              <a:t>Triphaladi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(B.R., </a:t>
            </a:r>
            <a:r>
              <a:rPr lang="en-US" dirty="0" err="1"/>
              <a:t>Brinda</a:t>
            </a:r>
            <a:r>
              <a:rPr lang="en-US" dirty="0"/>
              <a:t>),</a:t>
            </a:r>
          </a:p>
          <a:p>
            <a:r>
              <a:rPr lang="en-US" dirty="0"/>
              <a:t> </a:t>
            </a:r>
            <a:r>
              <a:rPr lang="en-US" dirty="0" err="1"/>
              <a:t>Manjisthadi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(B.R.), </a:t>
            </a:r>
            <a:r>
              <a:rPr lang="en-US" dirty="0" err="1"/>
              <a:t>Palash</a:t>
            </a:r>
            <a:r>
              <a:rPr lang="en-US" dirty="0"/>
              <a:t> </a:t>
            </a:r>
            <a:r>
              <a:rPr lang="en-US" dirty="0" err="1"/>
              <a:t>Pushpa</a:t>
            </a:r>
            <a:r>
              <a:rPr lang="en-US" dirty="0"/>
              <a:t> </a:t>
            </a:r>
            <a:r>
              <a:rPr lang="en-US" dirty="0" err="1"/>
              <a:t>Kwath</a:t>
            </a:r>
            <a:r>
              <a:rPr lang="en-US" dirty="0"/>
              <a:t> (Y.R.), Amrita </a:t>
            </a:r>
            <a:r>
              <a:rPr lang="en-US" dirty="0" err="1"/>
              <a:t>Swaras</a:t>
            </a:r>
            <a:r>
              <a:rPr lang="en-US" dirty="0"/>
              <a:t> (</a:t>
            </a:r>
            <a:r>
              <a:rPr lang="en-US" dirty="0" err="1"/>
              <a:t>Sarangadhar</a:t>
            </a:r>
            <a:r>
              <a:rPr lang="en-US" dirty="0"/>
              <a:t>),</a:t>
            </a:r>
          </a:p>
          <a:p>
            <a:r>
              <a:rPr lang="en-US" dirty="0"/>
              <a:t> </a:t>
            </a:r>
            <a:r>
              <a:rPr lang="en-US" dirty="0" err="1"/>
              <a:t>Dhatri</a:t>
            </a:r>
            <a:r>
              <a:rPr lang="en-US" dirty="0"/>
              <a:t> </a:t>
            </a:r>
            <a:r>
              <a:rPr lang="en-US" dirty="0" err="1"/>
              <a:t>Swaras</a:t>
            </a:r>
            <a:r>
              <a:rPr lang="en-US" dirty="0"/>
              <a:t> (</a:t>
            </a:r>
            <a:r>
              <a:rPr lang="en-US" dirty="0" err="1"/>
              <a:t>Chakradutta</a:t>
            </a:r>
            <a:r>
              <a:rPr lang="en-US" dirty="0"/>
              <a:t>), </a:t>
            </a:r>
            <a:r>
              <a:rPr lang="en-US" dirty="0" err="1"/>
              <a:t>Satavari</a:t>
            </a:r>
            <a:r>
              <a:rPr lang="en-US" dirty="0"/>
              <a:t> </a:t>
            </a:r>
            <a:r>
              <a:rPr lang="en-US" dirty="0" err="1"/>
              <a:t>Swaras</a:t>
            </a:r>
            <a:r>
              <a:rPr lang="en-US" dirty="0"/>
              <a:t> (B.R.).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.	</a:t>
            </a:r>
            <a:r>
              <a:rPr lang="en-US" dirty="0" err="1"/>
              <a:t>Guducchayadi</a:t>
            </a:r>
            <a:r>
              <a:rPr lang="en-US" dirty="0"/>
              <a:t> Yoga (</a:t>
            </a:r>
            <a:r>
              <a:rPr lang="en-US" dirty="0" err="1"/>
              <a:t>Vrinda</a:t>
            </a:r>
            <a:r>
              <a:rPr lang="en-US" dirty="0"/>
              <a:t>), </a:t>
            </a:r>
          </a:p>
          <a:p>
            <a:r>
              <a:rPr lang="en-US" dirty="0" err="1"/>
              <a:t>Nisha</a:t>
            </a:r>
            <a:r>
              <a:rPr lang="en-US" dirty="0"/>
              <a:t> </a:t>
            </a:r>
            <a:r>
              <a:rPr lang="en-US" dirty="0" err="1"/>
              <a:t>Triphala</a:t>
            </a:r>
            <a:r>
              <a:rPr lang="en-US" dirty="0"/>
              <a:t> Yoga (Y.R), </a:t>
            </a:r>
          </a:p>
          <a:p>
            <a:r>
              <a:rPr lang="en-US" dirty="0" err="1"/>
              <a:t>Triphalakalka</a:t>
            </a:r>
            <a:r>
              <a:rPr lang="en-US" dirty="0"/>
              <a:t> (Y.R.).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it-IT" b="1" dirty="0">
                <a:solidFill>
                  <a:schemeClr val="folHlink"/>
                </a:solidFill>
              </a:rPr>
              <a:t>Asava / Arista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r>
              <a:rPr lang="it-IT" dirty="0"/>
              <a:t>Madhyasav (Ch.),</a:t>
            </a:r>
          </a:p>
          <a:p>
            <a:r>
              <a:rPr lang="it-IT" dirty="0"/>
              <a:t> Lodhraasava, </a:t>
            </a:r>
          </a:p>
          <a:p>
            <a:r>
              <a:rPr lang="it-IT" dirty="0"/>
              <a:t>Deodarvarista (B.R.),</a:t>
            </a:r>
          </a:p>
          <a:p>
            <a:r>
              <a:rPr lang="it-IT" dirty="0"/>
              <a:t> Dantyarishta (Ch.).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PATTHYA APATHYA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PATHYA</a:t>
            </a:r>
            <a:r>
              <a:rPr lang="en-US" b="1" dirty="0">
                <a:solidFill>
                  <a:srgbClr val="FFFF00"/>
                </a:solidFill>
              </a:rPr>
              <a:t> : </a:t>
            </a:r>
            <a:endParaRPr lang="en-US" dirty="0">
              <a:solidFill>
                <a:srgbClr val="FFFF0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dirty="0" err="1"/>
              <a:t>Yava</a:t>
            </a:r>
            <a:r>
              <a:rPr lang="en-US" dirty="0"/>
              <a:t>, </a:t>
            </a:r>
            <a:r>
              <a:rPr lang="en-US" dirty="0" err="1"/>
              <a:t>Godhuma</a:t>
            </a:r>
            <a:r>
              <a:rPr lang="en-US" dirty="0"/>
              <a:t>, </a:t>
            </a:r>
            <a:r>
              <a:rPr lang="en-US" dirty="0" err="1"/>
              <a:t>Shali</a:t>
            </a:r>
            <a:r>
              <a:rPr lang="en-US" dirty="0"/>
              <a:t>, </a:t>
            </a:r>
          </a:p>
          <a:p>
            <a:pPr algn="just">
              <a:lnSpc>
                <a:spcPct val="90000"/>
              </a:lnSpc>
            </a:pPr>
            <a:r>
              <a:rPr lang="en-US" dirty="0" err="1"/>
              <a:t>Kulattha</a:t>
            </a:r>
            <a:r>
              <a:rPr lang="en-US" dirty="0"/>
              <a:t>, , </a:t>
            </a:r>
            <a:r>
              <a:rPr lang="en-US" dirty="0" err="1"/>
              <a:t>Masura</a:t>
            </a:r>
            <a:r>
              <a:rPr lang="en-US" dirty="0"/>
              <a:t>, </a:t>
            </a:r>
            <a:r>
              <a:rPr lang="en-US" dirty="0" err="1"/>
              <a:t>Chana</a:t>
            </a:r>
            <a:r>
              <a:rPr lang="en-US" dirty="0"/>
              <a:t>, </a:t>
            </a:r>
            <a:r>
              <a:rPr lang="en-US" dirty="0" err="1"/>
              <a:t>Arhara</a:t>
            </a: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 err="1"/>
              <a:t>Tila</a:t>
            </a:r>
            <a:r>
              <a:rPr lang="en-US" dirty="0"/>
              <a:t>, </a:t>
            </a:r>
            <a:r>
              <a:rPr lang="en-US" dirty="0" err="1"/>
              <a:t>Laja</a:t>
            </a:r>
            <a:r>
              <a:rPr lang="en-US" dirty="0"/>
              <a:t>, </a:t>
            </a:r>
            <a:r>
              <a:rPr lang="en-US" dirty="0" err="1"/>
              <a:t>Purana</a:t>
            </a:r>
            <a:r>
              <a:rPr lang="en-US" dirty="0"/>
              <a:t> </a:t>
            </a:r>
            <a:r>
              <a:rPr lang="en-US" dirty="0" err="1"/>
              <a:t>Madya</a:t>
            </a: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 err="1"/>
              <a:t>Madhu</a:t>
            </a:r>
            <a:r>
              <a:rPr lang="en-US" dirty="0"/>
              <a:t>, </a:t>
            </a:r>
            <a:r>
              <a:rPr lang="en-US" dirty="0" err="1"/>
              <a:t>Manda</a:t>
            </a:r>
            <a:r>
              <a:rPr lang="en-US" dirty="0"/>
              <a:t>, </a:t>
            </a:r>
            <a:r>
              <a:rPr lang="en-US" dirty="0" err="1"/>
              <a:t>Takra</a:t>
            </a:r>
            <a:r>
              <a:rPr lang="en-US" dirty="0"/>
              <a:t>, </a:t>
            </a:r>
          </a:p>
          <a:p>
            <a:pPr algn="just">
              <a:lnSpc>
                <a:spcPct val="90000"/>
              </a:lnSpc>
            </a:pPr>
            <a:r>
              <a:rPr lang="en-US" dirty="0" err="1"/>
              <a:t>Shigru</a:t>
            </a:r>
            <a:r>
              <a:rPr lang="en-US" dirty="0"/>
              <a:t>, </a:t>
            </a:r>
            <a:r>
              <a:rPr lang="en-US" dirty="0" err="1"/>
              <a:t>Parval</a:t>
            </a:r>
            <a:r>
              <a:rPr lang="en-US" dirty="0"/>
              <a:t>, </a:t>
            </a:r>
            <a:r>
              <a:rPr lang="en-US" dirty="0" err="1"/>
              <a:t>Karela</a:t>
            </a:r>
            <a:r>
              <a:rPr lang="en-US" dirty="0"/>
              <a:t>, </a:t>
            </a:r>
            <a:r>
              <a:rPr lang="en-US" dirty="0" err="1"/>
              <a:t>Lasuna</a:t>
            </a:r>
            <a:r>
              <a:rPr lang="en-US" dirty="0"/>
              <a:t>, unripe banana, </a:t>
            </a:r>
            <a:r>
              <a:rPr lang="en-US" dirty="0" err="1"/>
              <a:t>Guduchi</a:t>
            </a:r>
            <a:r>
              <a:rPr lang="en-US" dirty="0"/>
              <a:t>, </a:t>
            </a:r>
            <a:r>
              <a:rPr lang="en-US" dirty="0" err="1"/>
              <a:t>Triphala</a:t>
            </a:r>
            <a:r>
              <a:rPr lang="en-US" dirty="0"/>
              <a:t>, </a:t>
            </a:r>
            <a:r>
              <a:rPr lang="en-US" dirty="0" err="1"/>
              <a:t>Kapittha</a:t>
            </a:r>
            <a:r>
              <a:rPr lang="en-US" dirty="0"/>
              <a:t>, </a:t>
            </a:r>
            <a:r>
              <a:rPr lang="en-US" dirty="0" err="1"/>
              <a:t>Khajur</a:t>
            </a:r>
            <a:r>
              <a:rPr lang="en-US" dirty="0"/>
              <a:t> </a:t>
            </a:r>
          </a:p>
          <a:p>
            <a:pPr algn="just">
              <a:lnSpc>
                <a:spcPct val="90000"/>
              </a:lnSpc>
            </a:pPr>
            <a:r>
              <a:rPr lang="en-US" dirty="0" err="1"/>
              <a:t>Jambu</a:t>
            </a:r>
            <a:r>
              <a:rPr lang="en-US" dirty="0"/>
              <a:t> fruit, water melon, 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Strenuous physical exercises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All </a:t>
            </a:r>
            <a:r>
              <a:rPr lang="en-US" dirty="0" err="1"/>
              <a:t>kashaya</a:t>
            </a:r>
            <a:r>
              <a:rPr lang="en-US" dirty="0"/>
              <a:t>, </a:t>
            </a:r>
            <a:r>
              <a:rPr lang="en-US" dirty="0" err="1"/>
              <a:t>tikta</a:t>
            </a:r>
            <a:r>
              <a:rPr lang="en-US" dirty="0"/>
              <a:t>, </a:t>
            </a:r>
            <a:r>
              <a:rPr lang="en-US" dirty="0" err="1"/>
              <a:t>dravyas</a:t>
            </a:r>
            <a:r>
              <a:rPr lang="en-US" dirty="0"/>
              <a:t>, exposure to sun’s heat etc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APATHYA :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dirty="0"/>
              <a:t>Suppression of urges, </a:t>
            </a:r>
            <a:r>
              <a:rPr lang="en-US" dirty="0" err="1"/>
              <a:t>Dhumapana</a:t>
            </a:r>
            <a:r>
              <a:rPr lang="en-US" dirty="0"/>
              <a:t>, Day sleep, </a:t>
            </a:r>
          </a:p>
          <a:p>
            <a:pPr algn="just">
              <a:lnSpc>
                <a:spcPct val="80000"/>
              </a:lnSpc>
            </a:pPr>
            <a:r>
              <a:rPr lang="en-US" dirty="0"/>
              <a:t>New cereals, , curd and other dairy products.</a:t>
            </a:r>
          </a:p>
          <a:p>
            <a:pPr algn="just">
              <a:lnSpc>
                <a:spcPct val="80000"/>
              </a:lnSpc>
            </a:pPr>
            <a:r>
              <a:rPr lang="en-US" dirty="0" err="1"/>
              <a:t>Kusmanda</a:t>
            </a:r>
            <a:r>
              <a:rPr lang="en-US" dirty="0"/>
              <a:t>, Sugarcane. (Cheese, butter etc.) </a:t>
            </a:r>
          </a:p>
          <a:p>
            <a:pPr algn="just">
              <a:lnSpc>
                <a:spcPct val="80000"/>
              </a:lnSpc>
            </a:pPr>
            <a:r>
              <a:rPr lang="en-US" dirty="0"/>
              <a:t>All foods that have excess sweet, sour and salt properties. </a:t>
            </a:r>
          </a:p>
          <a:p>
            <a:pPr algn="just">
              <a:lnSpc>
                <a:spcPct val="80000"/>
              </a:lnSpc>
            </a:pPr>
            <a:r>
              <a:rPr lang="en-US" dirty="0"/>
              <a:t>All heavy and oil foods (</a:t>
            </a:r>
            <a:r>
              <a:rPr lang="en-US" dirty="0" err="1"/>
              <a:t>Abhisyandi</a:t>
            </a:r>
            <a:r>
              <a:rPr lang="en-US" dirty="0"/>
              <a:t>) </a:t>
            </a:r>
          </a:p>
          <a:p>
            <a:pPr algn="just">
              <a:lnSpc>
                <a:spcPct val="80000"/>
              </a:lnSpc>
            </a:pPr>
            <a:r>
              <a:rPr lang="en-US" dirty="0"/>
              <a:t>Day sleep prolonged rest (</a:t>
            </a:r>
            <a:r>
              <a:rPr lang="en-US" dirty="0" err="1"/>
              <a:t>Sadasana</a:t>
            </a:r>
            <a:r>
              <a:rPr lang="en-US" dirty="0"/>
              <a:t>) </a:t>
            </a:r>
          </a:p>
          <a:p>
            <a:pPr algn="just">
              <a:lnSpc>
                <a:spcPct val="80000"/>
              </a:lnSpc>
            </a:pPr>
            <a:r>
              <a:rPr lang="en-US" dirty="0"/>
              <a:t>Foods like </a:t>
            </a:r>
            <a:r>
              <a:rPr lang="en-US" dirty="0" err="1"/>
              <a:t>katu</a:t>
            </a:r>
            <a:r>
              <a:rPr lang="en-US" dirty="0"/>
              <a:t> </a:t>
            </a:r>
            <a:r>
              <a:rPr lang="en-US" dirty="0" err="1"/>
              <a:t>tumbi</a:t>
            </a:r>
            <a:r>
              <a:rPr lang="en-US" dirty="0"/>
              <a:t>, </a:t>
            </a:r>
            <a:r>
              <a:rPr lang="en-US" dirty="0" err="1"/>
              <a:t>Tala</a:t>
            </a:r>
            <a:r>
              <a:rPr lang="en-US" dirty="0"/>
              <a:t>, , </a:t>
            </a:r>
            <a:r>
              <a:rPr lang="en-US" dirty="0" err="1"/>
              <a:t>Ikshu</a:t>
            </a:r>
            <a:r>
              <a:rPr lang="en-US" dirty="0"/>
              <a:t>, etc.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 Risk Factors for Type 2 Diabetes Mellitus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br>
              <a:rPr lang="en-US" dirty="0"/>
            </a:br>
            <a:r>
              <a:rPr lang="en-US" dirty="0"/>
              <a:t>Family history of diabetes (i.e., parent or sibling with type 2 diabetes) </a:t>
            </a:r>
          </a:p>
          <a:p>
            <a:r>
              <a:rPr lang="en-US" dirty="0"/>
              <a:t>Obesity (BMI 25 kg/m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 Habitual physical inactivity</a:t>
            </a:r>
          </a:p>
          <a:p>
            <a:r>
              <a:rPr lang="en-US" dirty="0"/>
              <a:t> Race/ethnicity (e.g., African American, Latino, Native American, Asian American, Pacific Islander) </a:t>
            </a:r>
          </a:p>
          <a:p>
            <a:r>
              <a:rPr lang="en-US" dirty="0"/>
              <a:t>Previously identified IFG or IGT</a:t>
            </a:r>
          </a:p>
          <a:p>
            <a:r>
              <a:rPr lang="en-US" dirty="0"/>
              <a:t> History of GDM or delivery of baby &gt;4 kg (&gt;9 lb)</a:t>
            </a:r>
          </a:p>
          <a:p>
            <a:r>
              <a:rPr lang="en-US" dirty="0"/>
              <a:t> Hypertension (blood pressure 140/90 mmHg) </a:t>
            </a:r>
          </a:p>
          <a:p>
            <a:r>
              <a:rPr lang="en-US" dirty="0"/>
              <a:t>HDL cholesterol level &lt;35 mg/</a:t>
            </a:r>
            <a:r>
              <a:rPr lang="en-US" dirty="0" err="1"/>
              <a:t>dL</a:t>
            </a:r>
            <a:r>
              <a:rPr lang="en-US" dirty="0"/>
              <a:t> (0.90 </a:t>
            </a:r>
            <a:r>
              <a:rPr lang="en-US" dirty="0" err="1"/>
              <a:t>mmol</a:t>
            </a:r>
            <a:r>
              <a:rPr lang="en-US" dirty="0"/>
              <a:t>/L) and/or a triglyceride level &gt;250 mg/</a:t>
            </a:r>
            <a:r>
              <a:rPr lang="en-US" dirty="0" err="1"/>
              <a:t>dL</a:t>
            </a:r>
            <a:r>
              <a:rPr lang="en-US" dirty="0"/>
              <a:t> (2.82 </a:t>
            </a:r>
            <a:r>
              <a:rPr lang="en-US" dirty="0" err="1"/>
              <a:t>mmol</a:t>
            </a:r>
            <a:r>
              <a:rPr lang="en-US" dirty="0"/>
              <a:t>/L)</a:t>
            </a:r>
          </a:p>
          <a:p>
            <a:r>
              <a:rPr lang="en-US" dirty="0"/>
              <a:t> Polycystic ovary syndrome or </a:t>
            </a:r>
            <a:r>
              <a:rPr lang="en-US" dirty="0" err="1"/>
              <a:t>acanthosis</a:t>
            </a:r>
            <a:r>
              <a:rPr lang="en-US" dirty="0"/>
              <a:t> </a:t>
            </a:r>
            <a:r>
              <a:rPr lang="en-US" dirty="0" err="1"/>
              <a:t>nigricans</a:t>
            </a:r>
            <a:r>
              <a:rPr lang="en-US" dirty="0"/>
              <a:t> </a:t>
            </a:r>
          </a:p>
          <a:p>
            <a:r>
              <a:rPr lang="en-US" dirty="0"/>
              <a:t>History of vascular disease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8.4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05800" cy="622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573168019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4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93100" cy="6248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1461215953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4-05 at 11.34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8331200" cy="62484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4017456102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5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25" y="0"/>
            <a:ext cx="83185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4230139288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8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062" y="0"/>
            <a:ext cx="8331200" cy="6197600"/>
          </a:xfrm>
          <a:prstGeom prst="rect">
            <a:avLst/>
          </a:prstGeom>
        </p:spPr>
      </p:pic>
      <p:pic>
        <p:nvPicPr>
          <p:cNvPr id="3" name="Picture 2" descr="Screen Shot 2014-04-05 at 11.38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662" y="152400"/>
            <a:ext cx="8331200" cy="6197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29096805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8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0"/>
            <a:ext cx="8318500" cy="6210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537508693"/>
      </p:ext>
    </p:extLst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GUD MAAR </a:t>
            </a:r>
          </a:p>
        </p:txBody>
      </p:sp>
      <p:pic>
        <p:nvPicPr>
          <p:cNvPr id="5" name="Content Placeholder 4" descr="$(KGrHqIOKm8E6HViZe-VBOsyPRmU1!~~60_57.JPG"/>
          <p:cNvPicPr>
            <a:picLocks noGrp="1" noChangeAspect="1"/>
          </p:cNvPicPr>
          <p:nvPr>
            <p:ph idx="1"/>
          </p:nvPr>
        </p:nvPicPr>
        <p:blipFill>
          <a:blip r:embed="rId2"/>
          <a:srcRect b="22097"/>
          <a:stretch>
            <a:fillRect/>
          </a:stretch>
        </p:blipFill>
        <p:spPr>
          <a:xfrm>
            <a:off x="1385889" y="1214438"/>
            <a:ext cx="6357936" cy="4329112"/>
          </a:xfrm>
          <a:ln w="38100">
            <a:solidFill>
              <a:srgbClr val="00B050"/>
            </a:solidFill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9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8305800" cy="6248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788108497"/>
      </p:ext>
    </p:extLst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9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31200" cy="6235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1308007786"/>
      </p:ext>
    </p:extLst>
  </p:cSld>
  <p:clrMapOvr>
    <a:masterClrMapping/>
  </p:clrMapOvr>
  <p:transition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9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875"/>
            <a:ext cx="83058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6013" y="4467068"/>
            <a:ext cx="31753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Its </a:t>
            </a:r>
            <a:r>
              <a:rPr lang="en-US" sz="2000" b="1" dirty="0" err="1"/>
              <a:t>glucoside</a:t>
            </a:r>
            <a:r>
              <a:rPr lang="en-US" sz="2000" b="1" dirty="0"/>
              <a:t> ) </a:t>
            </a:r>
            <a:r>
              <a:rPr lang="en-US" sz="2000" b="1" dirty="0" err="1"/>
              <a:t>Stevioside</a:t>
            </a:r>
            <a:r>
              <a:rPr lang="en-US" sz="2000" b="1" dirty="0"/>
              <a:t>(10%-20%) and 2.) </a:t>
            </a:r>
            <a:r>
              <a:rPr lang="en-US" sz="2000" b="1" dirty="0" err="1"/>
              <a:t>Rebaudioside</a:t>
            </a:r>
            <a:r>
              <a:rPr lang="en-US" sz="2000" b="1" dirty="0"/>
              <a:t>-A(1-3%). T .it is also used  in obesity and hypertension</a:t>
            </a:r>
          </a:p>
        </p:txBody>
      </p:sp>
    </p:spTree>
    <p:extLst>
      <p:ext uri="{BB962C8B-B14F-4D97-AF65-F5344CB8AC3E}">
        <p14:creationId xmlns:p14="http://schemas.microsoft.com/office/powerpoint/2010/main" val="2908871062"/>
      </p:ext>
    </p:extLst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6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93100" cy="6235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4200914621"/>
      </p:ext>
    </p:extLst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7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635000"/>
            <a:ext cx="8280400" cy="622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9025" y="635000"/>
            <a:ext cx="4555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YOGA AND DIABETES</a:t>
            </a:r>
          </a:p>
        </p:txBody>
      </p:sp>
    </p:spTree>
    <p:extLst>
      <p:ext uri="{BB962C8B-B14F-4D97-AF65-F5344CB8AC3E}">
        <p14:creationId xmlns:p14="http://schemas.microsoft.com/office/powerpoint/2010/main" val="3978609360"/>
      </p:ext>
    </p:extLst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7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0"/>
            <a:ext cx="8356600" cy="622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614614439"/>
      </p:ext>
    </p:extLst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7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0"/>
            <a:ext cx="82677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2966460354"/>
      </p:ext>
    </p:extLst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7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0"/>
            <a:ext cx="8293100" cy="622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23000"/>
            <a:ext cx="2895600" cy="498475"/>
          </a:xfrm>
        </p:spPr>
        <p:txBody>
          <a:bodyPr/>
          <a:lstStyle/>
          <a:p>
            <a:r>
              <a:rPr lang="en-US" dirty="0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886362975"/>
      </p:ext>
    </p:extLst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8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403225"/>
            <a:ext cx="8293100" cy="6210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2719601694"/>
      </p:ext>
    </p:extLst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4-05 at 11.37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5"/>
            <a:ext cx="8343900" cy="622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  <p:extLst>
      <p:ext uri="{BB962C8B-B14F-4D97-AF65-F5344CB8AC3E}">
        <p14:creationId xmlns:p14="http://schemas.microsoft.com/office/powerpoint/2010/main" val="3672781652"/>
      </p:ext>
    </p:extLst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/>
              <a:t>ORAL HYPOGLYCEMIC AGENT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-3447738" y="1585910"/>
          <a:ext cx="14992044" cy="77536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35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2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6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3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61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98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25983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oral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Examples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Mechanism of action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A1C Reduction (%)</a:t>
                      </a:r>
                      <a:r>
                        <a:rPr lang="en-US" i="1" baseline="30000" dirty="0"/>
                        <a:t>a</a:t>
                      </a:r>
                      <a:br>
                        <a:rPr lang="en-US" dirty="0"/>
                      </a:br>
                      <a:r>
                        <a:rPr lang="en-US" dirty="0"/>
                        <a:t> 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Agent-Specific Advantages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Agent-Specific Disadvantages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Contraindications/Relative Contraindications</a:t>
                      </a:r>
                    </a:p>
                  </a:txBody>
                  <a:tcPr marL="22860" marR="22860" marT="22860" marB="228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002">
                <a:tc>
                  <a:txBody>
                    <a:bodyPr/>
                    <a:lstStyle/>
                    <a:p>
                      <a:r>
                        <a:rPr lang="en-US" dirty="0" err="1"/>
                        <a:t>Biguainides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Metformin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Decrease hepatic</a:t>
                      </a:r>
                      <a:r>
                        <a:rPr lang="en-US" baseline="0" dirty="0"/>
                        <a:t> glucose production ,weight </a:t>
                      </a:r>
                      <a:r>
                        <a:rPr lang="en-US" baseline="0" dirty="0" err="1"/>
                        <a:t>loss,glucose</a:t>
                      </a:r>
                      <a:r>
                        <a:rPr lang="en-US" baseline="0" dirty="0"/>
                        <a:t> utilization and insulin resistance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Weight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Lactic </a:t>
                      </a:r>
                      <a:r>
                        <a:rPr lang="en-US" dirty="0" err="1"/>
                        <a:t>acidosis,diarrhea,nausea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Serum </a:t>
                      </a:r>
                      <a:r>
                        <a:rPr lang="en-US" dirty="0" err="1"/>
                        <a:t>creatinine</a:t>
                      </a:r>
                      <a:r>
                        <a:rPr lang="en-US" dirty="0"/>
                        <a:t> &gt;1.5 mg/</a:t>
                      </a:r>
                      <a:r>
                        <a:rPr lang="en-US" dirty="0" err="1"/>
                        <a:t>dL</a:t>
                      </a:r>
                      <a:r>
                        <a:rPr lang="en-US" dirty="0"/>
                        <a:t> (men) &gt;1.4 mg/</a:t>
                      </a:r>
                      <a:r>
                        <a:rPr lang="en-US" dirty="0" err="1"/>
                        <a:t>dL</a:t>
                      </a:r>
                      <a:r>
                        <a:rPr lang="en-US" dirty="0"/>
                        <a:t> (women), CHF, radiographic contrast studies, seriously ill patients, acidosis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447">
                <a:tc>
                  <a:txBody>
                    <a:bodyPr/>
                    <a:lstStyle/>
                    <a:p>
                      <a:r>
                        <a:rPr lang="en-US" dirty="0"/>
                        <a:t> Alfa </a:t>
                      </a:r>
                      <a:r>
                        <a:rPr lang="en-US" dirty="0" err="1"/>
                        <a:t>Glucosidase</a:t>
                      </a:r>
                      <a:r>
                        <a:rPr lang="en-US" dirty="0"/>
                        <a:t> inhibitors</a:t>
                      </a:r>
                    </a:p>
                  </a:txBody>
                  <a:tcPr marL="68580" marR="68580" marT="68580" marB="68580"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Acarbose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Glucose absorption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0.5-0.8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Reduce post </a:t>
                      </a:r>
                      <a:r>
                        <a:rPr lang="en-US" dirty="0" err="1"/>
                        <a:t>parandial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glycemia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 flatulence, liver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Renal/liver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47">
                <a:tc>
                  <a:txBody>
                    <a:bodyPr/>
                    <a:lstStyle/>
                    <a:p>
                      <a:r>
                        <a:rPr lang="en-US" dirty="0" err="1"/>
                        <a:t>Dipeptidyl</a:t>
                      </a:r>
                      <a:r>
                        <a:rPr lang="en-US" dirty="0"/>
                        <a:t> peptidase IV inhibitors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Sitagliptin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Prolong endogenous GLP-1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.5 -1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 not cause hypoglycemia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Reduce dose with renal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685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sulfonylureas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 </a:t>
                      </a:r>
                      <a:r>
                        <a:rPr lang="en-US" dirty="0" err="1"/>
                        <a:t>Glimepiride</a:t>
                      </a:r>
                      <a:r>
                        <a:rPr lang="en-US" dirty="0"/>
                        <a:t> </a:t>
                      </a:r>
                      <a:r>
                        <a:rPr lang="en-US" dirty="0" err="1"/>
                        <a:t>Glipizide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insulin secretion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 fasting blood glucose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Hypoglycemia,weight</a:t>
                      </a:r>
                      <a:r>
                        <a:rPr lang="en-US" dirty="0"/>
                        <a:t> 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Ranal</a:t>
                      </a:r>
                      <a:r>
                        <a:rPr lang="en-US" dirty="0"/>
                        <a:t> /liver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685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Non  sulfonylurea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 </a:t>
                      </a:r>
                      <a:r>
                        <a:rPr lang="en-US" dirty="0" err="1"/>
                        <a:t>Repaglinide,Nateglinide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insulin secretion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</a:t>
                      </a:r>
                      <a:r>
                        <a:rPr lang="en-US" baseline="0" dirty="0"/>
                        <a:t> post </a:t>
                      </a:r>
                      <a:r>
                        <a:rPr lang="en-US" baseline="0" dirty="0" err="1"/>
                        <a:t>parandial</a:t>
                      </a:r>
                      <a:r>
                        <a:rPr lang="en-US" baseline="0" dirty="0"/>
                        <a:t> glucose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hypoglycemia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Renal /liver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685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Thiazolidinediones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Rosiglitazone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Pioglitazone</a:t>
                      </a:r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Insulin resistance, glucose utilization</a:t>
                      </a:r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1-1.4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 insulin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Peripheral edema, CHF, weight gain, fractures, macular edema; </a:t>
                      </a:r>
                      <a:r>
                        <a:rPr lang="en-US" dirty="0" err="1"/>
                        <a:t>rosiglitazone</a:t>
                      </a:r>
                      <a:r>
                        <a:rPr lang="en-US" dirty="0"/>
                        <a:t> may increase risk of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Congestive heart failure, liver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5685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22860" marR="22860" marT="22860" marB="2286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884420" y="4661941"/>
            <a:ext cx="0" cy="2998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3450</TotalTime>
  <Words>1361</Words>
  <Application>Microsoft Office PowerPoint</Application>
  <PresentationFormat>On-screen Show (4:3)</PresentationFormat>
  <Paragraphs>250</Paragraphs>
  <Slides>35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Times New Roman</vt:lpstr>
      <vt:lpstr>Office Theme</vt:lpstr>
      <vt:lpstr>Acrobat Document</vt:lpstr>
      <vt:lpstr>DEDICATED TO BHAGWAN DHANVANTARI  ,DIVINE PHYSICIAN </vt:lpstr>
      <vt:lpstr>AN AYURVEDIC APPROACH TO  MANAGEMENT OF TYPE -2 DIABETES</vt:lpstr>
      <vt:lpstr>CRITERIA OF DIAGNOSIS  OF DM</vt:lpstr>
      <vt:lpstr>PowerPoint Presentation</vt:lpstr>
      <vt:lpstr>CAUSES OF IGT OTHER THAN DM</vt:lpstr>
      <vt:lpstr>GOALS OF TREATMENT IN DM</vt:lpstr>
      <vt:lpstr>MANAGEMENT OF PATIENT WITH DIFFERENT LEVEL OF BLOOD SUGAR/COMPLICATIONS  IN DM TYPE- 2</vt:lpstr>
      <vt:lpstr>FIRST DIAGNOSE BY YOU-  PP 200MG TO 250MG/L </vt:lpstr>
      <vt:lpstr>Diabetes:Complications </vt:lpstr>
      <vt:lpstr>Principles of Treatment</vt:lpstr>
      <vt:lpstr>HERBO- MINERAL  CHIKITSA</vt:lpstr>
      <vt:lpstr>CHURNA  AND VATI </vt:lpstr>
      <vt:lpstr>KWATH AND SWARAS</vt:lpstr>
      <vt:lpstr>Asava / Arista</vt:lpstr>
      <vt:lpstr>PATTHYA APATHYA</vt:lpstr>
      <vt:lpstr>CONTINUED</vt:lpstr>
      <vt:lpstr> Risk Factors for Type 2 Diabetes Mellitus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GUD MAAR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ORAL HYPOGLYCEMIC AGENT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</dc:title>
  <dc:creator>HARSHIT</dc:creator>
  <cp:lastModifiedBy>H.S. Rai</cp:lastModifiedBy>
  <cp:revision>95</cp:revision>
  <dcterms:created xsi:type="dcterms:W3CDTF">2014-04-05T18:09:59Z</dcterms:created>
  <dcterms:modified xsi:type="dcterms:W3CDTF">2024-09-03T09:32:20Z</dcterms:modified>
</cp:coreProperties>
</file>