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 u="sng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 u="sng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 u="sng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 u="sng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1474" y="343026"/>
            <a:ext cx="7801051" cy="9836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 u="sng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6550" y="1746250"/>
            <a:ext cx="8547100" cy="4494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aheswarijaikumar2103@gmail.com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acoonline.org/upload/NACO_04/Achievements%20of%20NACP-II.pdf" TargetMode="Externa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acoonline.org/upload/NACO_04/Achievements%20of%20NACP-II.pdf" TargetMode="Externa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90066" y="1950973"/>
            <a:ext cx="7564120" cy="79375"/>
          </a:xfrm>
          <a:custGeom>
            <a:avLst/>
            <a:gdLst/>
            <a:ahLst/>
            <a:cxnLst/>
            <a:rect l="l" t="t" r="r" b="b"/>
            <a:pathLst>
              <a:path w="7564120" h="79375">
                <a:moveTo>
                  <a:pt x="7563611" y="0"/>
                </a:moveTo>
                <a:lnTo>
                  <a:pt x="0" y="0"/>
                </a:lnTo>
                <a:lnTo>
                  <a:pt x="0" y="79248"/>
                </a:lnTo>
                <a:lnTo>
                  <a:pt x="7563611" y="79248"/>
                </a:lnTo>
                <a:lnTo>
                  <a:pt x="75636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7341" y="580466"/>
            <a:ext cx="7594600" cy="14890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9600">
                <a:latin typeface="Calibri"/>
                <a:cs typeface="Calibri"/>
              </a:rPr>
              <a:t>AIDS </a:t>
            </a:r>
            <a:r>
              <a:rPr dirty="0" u="none" sz="9600" spc="-20">
                <a:latin typeface="Calibri"/>
                <a:cs typeface="Calibri"/>
              </a:rPr>
              <a:t>CONTROL</a:t>
            </a:r>
            <a:endParaRPr sz="96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33907" y="3414014"/>
            <a:ext cx="7074534" cy="79375"/>
          </a:xfrm>
          <a:custGeom>
            <a:avLst/>
            <a:gdLst/>
            <a:ahLst/>
            <a:cxnLst/>
            <a:rect l="l" t="t" r="r" b="b"/>
            <a:pathLst>
              <a:path w="7074534" h="79375">
                <a:moveTo>
                  <a:pt x="7074408" y="0"/>
                </a:moveTo>
                <a:lnTo>
                  <a:pt x="0" y="0"/>
                </a:lnTo>
                <a:lnTo>
                  <a:pt x="0" y="79248"/>
                </a:lnTo>
                <a:lnTo>
                  <a:pt x="7074408" y="79248"/>
                </a:lnTo>
                <a:lnTo>
                  <a:pt x="70744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021486" y="2043760"/>
            <a:ext cx="7105015" cy="2952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67155" marR="5080" indent="-1355090">
              <a:lnSpc>
                <a:spcPct val="100000"/>
              </a:lnSpc>
              <a:spcBef>
                <a:spcPts val="100"/>
              </a:spcBef>
            </a:pPr>
            <a:r>
              <a:rPr dirty="0" sz="9600" spc="-10" b="1">
                <a:latin typeface="Calibri"/>
                <a:cs typeface="Calibri"/>
              </a:rPr>
              <a:t>PROGRAMME </a:t>
            </a:r>
            <a:r>
              <a:rPr dirty="0" sz="9600" b="1">
                <a:latin typeface="Calibri"/>
                <a:cs typeface="Calibri"/>
              </a:rPr>
              <a:t>IN</a:t>
            </a:r>
            <a:r>
              <a:rPr dirty="0" sz="9600" spc="-90" b="1">
                <a:latin typeface="Calibri"/>
                <a:cs typeface="Calibri"/>
              </a:rPr>
              <a:t> </a:t>
            </a:r>
            <a:r>
              <a:rPr dirty="0" sz="9600" spc="-10" b="1">
                <a:latin typeface="Calibri"/>
                <a:cs typeface="Calibri"/>
              </a:rPr>
              <a:t>INDIA</a:t>
            </a:r>
            <a:endParaRPr sz="96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2388742" y="4877053"/>
            <a:ext cx="4364990" cy="79375"/>
          </a:xfrm>
          <a:custGeom>
            <a:avLst/>
            <a:gdLst/>
            <a:ahLst/>
            <a:cxnLst/>
            <a:rect l="l" t="t" r="r" b="b"/>
            <a:pathLst>
              <a:path w="4364990" h="79375">
                <a:moveTo>
                  <a:pt x="4364735" y="0"/>
                </a:moveTo>
                <a:lnTo>
                  <a:pt x="0" y="0"/>
                </a:lnTo>
                <a:lnTo>
                  <a:pt x="0" y="79248"/>
                </a:lnTo>
                <a:lnTo>
                  <a:pt x="4364735" y="79248"/>
                </a:lnTo>
                <a:lnTo>
                  <a:pt x="43647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3411473" y="5107127"/>
            <a:ext cx="5520690" cy="104965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68605">
              <a:lnSpc>
                <a:spcPct val="100000"/>
              </a:lnSpc>
              <a:spcBef>
                <a:spcPts val="770"/>
              </a:spcBef>
            </a:pPr>
            <a:r>
              <a:rPr dirty="0" sz="2800" spc="-25" b="1">
                <a:solidFill>
                  <a:srgbClr val="4436F4"/>
                </a:solidFill>
                <a:latin typeface="Calibri"/>
                <a:cs typeface="Calibri"/>
              </a:rPr>
              <a:t>DR.MAHESWARI</a:t>
            </a:r>
            <a:r>
              <a:rPr dirty="0" sz="28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4436F4"/>
                </a:solidFill>
                <a:latin typeface="Calibri"/>
                <a:cs typeface="Calibri"/>
              </a:rPr>
              <a:t>JAIKUMAR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2800" spc="-10" b="1">
                <a:solidFill>
                  <a:srgbClr val="4436F4"/>
                </a:solidFill>
                <a:latin typeface="Calibri"/>
                <a:cs typeface="Calibri"/>
                <a:hlinkClick r:id="rId2"/>
              </a:rPr>
              <a:t>maheswarijaikumar2103@gmail.com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609600"/>
            <a:ext cx="7543800" cy="5638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56253" y="158622"/>
            <a:ext cx="2035175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8000" spc="-20">
                <a:latin typeface="Calibri"/>
                <a:cs typeface="Calibri"/>
              </a:rPr>
              <a:t>AIDS</a:t>
            </a:r>
            <a:endParaRPr sz="80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3568319" y="1303400"/>
            <a:ext cx="2007235" cy="67310"/>
          </a:xfrm>
          <a:custGeom>
            <a:avLst/>
            <a:gdLst/>
            <a:ahLst/>
            <a:cxnLst/>
            <a:rect l="l" t="t" r="r" b="b"/>
            <a:pathLst>
              <a:path w="2007235" h="67309">
                <a:moveTo>
                  <a:pt x="2007107" y="0"/>
                </a:moveTo>
                <a:lnTo>
                  <a:pt x="0" y="0"/>
                </a:lnTo>
                <a:lnTo>
                  <a:pt x="0" y="67055"/>
                </a:lnTo>
                <a:lnTo>
                  <a:pt x="2007107" y="67055"/>
                </a:lnTo>
                <a:lnTo>
                  <a:pt x="20071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35940" y="1540205"/>
            <a:ext cx="7964805" cy="4171950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355600" marR="247015" indent="-342900">
              <a:lnSpc>
                <a:spcPct val="900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AIDS</a:t>
            </a:r>
            <a:r>
              <a:rPr dirty="0" sz="40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(Acquired</a:t>
            </a:r>
            <a:r>
              <a:rPr dirty="0" sz="40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Immuno-deficiency Syndrome)</a:t>
            </a:r>
            <a:r>
              <a:rPr dirty="0" sz="40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is</a:t>
            </a:r>
            <a:r>
              <a:rPr dirty="0" sz="40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also</a:t>
            </a:r>
            <a:r>
              <a:rPr dirty="0" sz="40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called</a:t>
            </a:r>
            <a:r>
              <a:rPr dirty="0" sz="40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as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“SLIM DISEASE”.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60"/>
              </a:spcBef>
              <a:buFont typeface="Arial MT"/>
              <a:buChar char="•"/>
            </a:pPr>
            <a:endParaRPr sz="4000">
              <a:latin typeface="Calibri"/>
              <a:cs typeface="Calibri"/>
            </a:endParaRPr>
          </a:p>
          <a:p>
            <a:pPr marL="355600" marR="5080" indent="-342900">
              <a:lnSpc>
                <a:spcPct val="9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latin typeface="Calibri"/>
                <a:cs typeface="Calibri"/>
              </a:rPr>
              <a:t>It</a:t>
            </a:r>
            <a:r>
              <a:rPr dirty="0" sz="4000" spc="-8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is</a:t>
            </a:r>
            <a:r>
              <a:rPr dirty="0" sz="4000" spc="-8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</a:t>
            </a:r>
            <a:r>
              <a:rPr dirty="0" sz="4000" spc="-8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fatal</a:t>
            </a:r>
            <a:r>
              <a:rPr dirty="0" sz="4000" spc="-6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disease</a:t>
            </a:r>
            <a:r>
              <a:rPr dirty="0" sz="4000" spc="-7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caused</a:t>
            </a:r>
            <a:r>
              <a:rPr dirty="0" sz="4000" spc="-6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by</a:t>
            </a:r>
            <a:r>
              <a:rPr dirty="0" sz="4000" spc="-8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</a:t>
            </a:r>
            <a:r>
              <a:rPr dirty="0" sz="4000" spc="-7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retro </a:t>
            </a:r>
            <a:r>
              <a:rPr dirty="0" sz="4000" b="1">
                <a:latin typeface="Calibri"/>
                <a:cs typeface="Calibri"/>
              </a:rPr>
              <a:t>virus</a:t>
            </a:r>
            <a:r>
              <a:rPr dirty="0" sz="4000" spc="-7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called</a:t>
            </a:r>
            <a:r>
              <a:rPr dirty="0" sz="4000" spc="-6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as</a:t>
            </a:r>
            <a:r>
              <a:rPr dirty="0" sz="4000" spc="-8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the</a:t>
            </a:r>
            <a:r>
              <a:rPr dirty="0" sz="4000" spc="-7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HUMAN </a:t>
            </a:r>
            <a:r>
              <a:rPr dirty="0" sz="4000" b="1">
                <a:latin typeface="Calibri"/>
                <a:cs typeface="Calibri"/>
              </a:rPr>
              <a:t>IMMUNO</a:t>
            </a:r>
            <a:r>
              <a:rPr dirty="0" sz="4000" spc="-114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DEFICIENCY</a:t>
            </a:r>
            <a:r>
              <a:rPr dirty="0" sz="4000" spc="-114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VIRUS</a:t>
            </a:r>
            <a:r>
              <a:rPr dirty="0" sz="4000" spc="-12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(HIV).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8044" rIns="0" bIns="0" rtlCol="0" vert="horz">
            <a:spAutoFit/>
          </a:bodyPr>
          <a:lstStyle/>
          <a:p>
            <a:pPr marL="720725">
              <a:lnSpc>
                <a:spcPct val="100000"/>
              </a:lnSpc>
              <a:spcBef>
                <a:spcPts val="100"/>
              </a:spcBef>
            </a:pPr>
            <a:r>
              <a:rPr dirty="0" sz="4800">
                <a:latin typeface="Calibri"/>
                <a:cs typeface="Calibri"/>
              </a:rPr>
              <a:t>HUMAN</a:t>
            </a:r>
            <a:r>
              <a:rPr dirty="0" sz="4800" spc="-190">
                <a:latin typeface="Calibri"/>
                <a:cs typeface="Calibri"/>
              </a:rPr>
              <a:t> </a:t>
            </a:r>
            <a:r>
              <a:rPr dirty="0" sz="4800">
                <a:latin typeface="Calibri"/>
                <a:cs typeface="Calibri"/>
              </a:rPr>
              <a:t>IMMUNO</a:t>
            </a:r>
            <a:r>
              <a:rPr dirty="0" sz="4800" spc="-190">
                <a:latin typeface="Calibri"/>
                <a:cs typeface="Calibri"/>
              </a:rPr>
              <a:t> </a:t>
            </a:r>
            <a:r>
              <a:rPr dirty="0" sz="4800" spc="-10">
                <a:latin typeface="Calibri"/>
                <a:cs typeface="Calibri"/>
              </a:rPr>
              <a:t>VIRUS</a:t>
            </a:r>
            <a:endParaRPr sz="48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295400"/>
            <a:ext cx="601980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1454">
              <a:lnSpc>
                <a:spcPct val="100000"/>
              </a:lnSpc>
              <a:spcBef>
                <a:spcPts val="100"/>
              </a:spcBef>
            </a:pPr>
            <a:r>
              <a:rPr dirty="0" sz="5400">
                <a:latin typeface="Calibri"/>
                <a:cs typeface="Calibri"/>
              </a:rPr>
              <a:t>STRUCTURE</a:t>
            </a:r>
            <a:r>
              <a:rPr dirty="0" sz="5400" spc="-90">
                <a:latin typeface="Calibri"/>
                <a:cs typeface="Calibri"/>
              </a:rPr>
              <a:t> </a:t>
            </a:r>
            <a:r>
              <a:rPr dirty="0" sz="5400">
                <a:latin typeface="Calibri"/>
                <a:cs typeface="Calibri"/>
              </a:rPr>
              <a:t>OF</a:t>
            </a:r>
            <a:r>
              <a:rPr dirty="0" sz="5400" spc="-90">
                <a:latin typeface="Calibri"/>
                <a:cs typeface="Calibri"/>
              </a:rPr>
              <a:t> </a:t>
            </a:r>
            <a:r>
              <a:rPr dirty="0" sz="5400">
                <a:latin typeface="Calibri"/>
                <a:cs typeface="Calibri"/>
              </a:rPr>
              <a:t>HIV</a:t>
            </a:r>
            <a:r>
              <a:rPr dirty="0" sz="5400" spc="-95">
                <a:latin typeface="Calibri"/>
                <a:cs typeface="Calibri"/>
              </a:rPr>
              <a:t> </a:t>
            </a:r>
            <a:r>
              <a:rPr dirty="0" sz="5400" spc="-10">
                <a:latin typeface="Calibri"/>
                <a:cs typeface="Calibri"/>
              </a:rPr>
              <a:t>VIRUS</a:t>
            </a:r>
            <a:endParaRPr sz="54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1524000"/>
            <a:ext cx="746760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98550">
              <a:lnSpc>
                <a:spcPct val="100000"/>
              </a:lnSpc>
              <a:spcBef>
                <a:spcPts val="100"/>
              </a:spcBef>
            </a:pPr>
            <a:r>
              <a:rPr dirty="0" sz="5400" spc="-95">
                <a:latin typeface="Calibri"/>
                <a:cs typeface="Calibri"/>
              </a:rPr>
              <a:t>SYMPTAMATOLOGY</a:t>
            </a:r>
            <a:endParaRPr sz="54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1676400"/>
            <a:ext cx="7086600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2698" y="-57784"/>
            <a:ext cx="7520940" cy="17195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6600">
                <a:latin typeface="Calibri"/>
                <a:cs typeface="Calibri"/>
              </a:rPr>
              <a:t>A</a:t>
            </a:r>
            <a:r>
              <a:rPr dirty="0" sz="6600" spc="-155">
                <a:latin typeface="Calibri"/>
                <a:cs typeface="Calibri"/>
              </a:rPr>
              <a:t> </a:t>
            </a:r>
            <a:r>
              <a:rPr dirty="0" sz="6600">
                <a:latin typeface="Calibri"/>
                <a:cs typeface="Calibri"/>
              </a:rPr>
              <a:t>PERSON</a:t>
            </a:r>
            <a:r>
              <a:rPr dirty="0" sz="6600" spc="-150">
                <a:latin typeface="Calibri"/>
                <a:cs typeface="Calibri"/>
              </a:rPr>
              <a:t> </a:t>
            </a:r>
            <a:r>
              <a:rPr dirty="0" sz="6600">
                <a:latin typeface="Calibri"/>
                <a:cs typeface="Calibri"/>
              </a:rPr>
              <a:t>WITH</a:t>
            </a:r>
            <a:r>
              <a:rPr dirty="0" sz="6600" spc="-145">
                <a:latin typeface="Calibri"/>
                <a:cs typeface="Calibri"/>
              </a:rPr>
              <a:t> </a:t>
            </a:r>
            <a:r>
              <a:rPr dirty="0" sz="6600" spc="-20">
                <a:latin typeface="Calibri"/>
                <a:cs typeface="Calibri"/>
              </a:rPr>
              <a:t>AIDS</a:t>
            </a:r>
            <a:endParaRPr sz="6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dirty="0" u="none" sz="4400">
                <a:latin typeface="Calibri"/>
                <a:cs typeface="Calibri"/>
              </a:rPr>
              <a:t>(Appearance</a:t>
            </a:r>
            <a:r>
              <a:rPr dirty="0" u="none" sz="4400" spc="-100">
                <a:latin typeface="Calibri"/>
                <a:cs typeface="Calibri"/>
              </a:rPr>
              <a:t> </a:t>
            </a:r>
            <a:r>
              <a:rPr dirty="0" u="none" sz="4400">
                <a:latin typeface="Calibri"/>
                <a:cs typeface="Calibri"/>
              </a:rPr>
              <a:t>of</a:t>
            </a:r>
            <a:r>
              <a:rPr dirty="0" u="none" sz="4400" spc="-85">
                <a:latin typeface="Calibri"/>
                <a:cs typeface="Calibri"/>
              </a:rPr>
              <a:t> </a:t>
            </a:r>
            <a:r>
              <a:rPr dirty="0" u="none" sz="4400" spc="-10">
                <a:latin typeface="Calibri"/>
                <a:cs typeface="Calibri"/>
              </a:rPr>
              <a:t>body)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9800" y="1676398"/>
            <a:ext cx="4572000" cy="518159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687069"/>
            <a:ext cx="7930515" cy="51466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</a:t>
            </a:r>
            <a:r>
              <a:rPr dirty="0" sz="40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person</a:t>
            </a:r>
            <a:r>
              <a:rPr dirty="0" sz="40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suffering</a:t>
            </a:r>
            <a:r>
              <a:rPr dirty="0" sz="40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from</a:t>
            </a:r>
            <a:r>
              <a:rPr dirty="0" sz="40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this</a:t>
            </a:r>
            <a:r>
              <a:rPr dirty="0" sz="40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disease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is</a:t>
            </a:r>
            <a:r>
              <a:rPr dirty="0" sz="40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vulnerable</a:t>
            </a:r>
            <a:r>
              <a:rPr dirty="0" sz="40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life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threatening opportunistic</a:t>
            </a:r>
            <a:r>
              <a:rPr dirty="0" sz="40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infections</a:t>
            </a:r>
            <a:r>
              <a:rPr dirty="0" sz="40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due</a:t>
            </a:r>
            <a:r>
              <a:rPr dirty="0" sz="4000" spc="-1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25" b="1">
                <a:solidFill>
                  <a:srgbClr val="4436F4"/>
                </a:solidFill>
                <a:latin typeface="Calibri"/>
                <a:cs typeface="Calibri"/>
              </a:rPr>
              <a:t>to </a:t>
            </a:r>
            <a:r>
              <a:rPr dirty="0" sz="4000" spc="-20" b="1">
                <a:solidFill>
                  <a:srgbClr val="4436F4"/>
                </a:solidFill>
                <a:latin typeface="Calibri"/>
                <a:cs typeface="Calibri"/>
              </a:rPr>
              <a:t>breakdown</a:t>
            </a:r>
            <a:r>
              <a:rPr dirty="0" sz="40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his</a:t>
            </a:r>
            <a:r>
              <a:rPr dirty="0" sz="40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immune</a:t>
            </a:r>
            <a:r>
              <a:rPr dirty="0" sz="40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system.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39"/>
              </a:spcBef>
              <a:buFont typeface="Arial MT"/>
              <a:buChar char="•"/>
            </a:pPr>
            <a:endParaRPr sz="4000">
              <a:latin typeface="Calibri"/>
              <a:cs typeface="Calibri"/>
            </a:endParaRPr>
          </a:p>
          <a:p>
            <a:pPr algn="just" marL="355600" marR="810895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latin typeface="Calibri"/>
                <a:cs typeface="Calibri"/>
              </a:rPr>
              <a:t>Once</a:t>
            </a:r>
            <a:r>
              <a:rPr dirty="0" sz="4000" spc="-12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infected</a:t>
            </a:r>
            <a:r>
              <a:rPr dirty="0" sz="4000" spc="-11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by</a:t>
            </a:r>
            <a:r>
              <a:rPr dirty="0" sz="4000" spc="-12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HIV</a:t>
            </a:r>
            <a:r>
              <a:rPr dirty="0" sz="4000" spc="-13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infection</a:t>
            </a:r>
            <a:r>
              <a:rPr dirty="0" sz="4000" spc="-105" b="1">
                <a:latin typeface="Calibri"/>
                <a:cs typeface="Calibri"/>
              </a:rPr>
              <a:t> </a:t>
            </a:r>
            <a:r>
              <a:rPr dirty="0" sz="4000" spc="-50" b="1">
                <a:latin typeface="Calibri"/>
                <a:cs typeface="Calibri"/>
              </a:rPr>
              <a:t>a </a:t>
            </a:r>
            <a:r>
              <a:rPr dirty="0" sz="4000" b="1">
                <a:latin typeface="Calibri"/>
                <a:cs typeface="Calibri"/>
              </a:rPr>
              <a:t>person</a:t>
            </a:r>
            <a:r>
              <a:rPr dirty="0" sz="4000" spc="-16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remains</a:t>
            </a:r>
            <a:r>
              <a:rPr dirty="0" sz="4000" spc="-14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infected</a:t>
            </a:r>
            <a:r>
              <a:rPr dirty="0" sz="4000" spc="-14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for</a:t>
            </a:r>
            <a:r>
              <a:rPr dirty="0" sz="4000" spc="-165" b="1">
                <a:latin typeface="Calibri"/>
                <a:cs typeface="Calibri"/>
              </a:rPr>
              <a:t> </a:t>
            </a:r>
            <a:r>
              <a:rPr dirty="0" sz="4000" spc="-25" b="1">
                <a:latin typeface="Calibri"/>
                <a:cs typeface="Calibri"/>
              </a:rPr>
              <a:t>the </a:t>
            </a:r>
            <a:r>
              <a:rPr dirty="0" sz="4000" b="1">
                <a:latin typeface="Calibri"/>
                <a:cs typeface="Calibri"/>
              </a:rPr>
              <a:t>remaining</a:t>
            </a:r>
            <a:r>
              <a:rPr dirty="0" sz="4000" spc="-16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life</a:t>
            </a:r>
            <a:r>
              <a:rPr dirty="0" sz="4000" spc="-185" b="1">
                <a:latin typeface="Calibri"/>
                <a:cs typeface="Calibri"/>
              </a:rPr>
              <a:t> </a:t>
            </a:r>
            <a:r>
              <a:rPr dirty="0" sz="4000" spc="-20" b="1">
                <a:latin typeface="Calibri"/>
                <a:cs typeface="Calibri"/>
              </a:rPr>
              <a:t>time.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342085"/>
            <a:ext cx="7626984" cy="45377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Strictly</a:t>
            </a:r>
            <a:r>
              <a:rPr dirty="0" sz="40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40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term</a:t>
            </a:r>
            <a:r>
              <a:rPr dirty="0" sz="40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AIDS</a:t>
            </a:r>
            <a:r>
              <a:rPr dirty="0" sz="40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refers</a:t>
            </a:r>
            <a:r>
              <a:rPr dirty="0" sz="40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40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25" b="1">
                <a:solidFill>
                  <a:srgbClr val="4436F4"/>
                </a:solidFill>
                <a:latin typeface="Calibri"/>
                <a:cs typeface="Calibri"/>
              </a:rPr>
              <a:t>the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last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stage</a:t>
            </a:r>
            <a:r>
              <a:rPr dirty="0" sz="40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40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HIV</a:t>
            </a:r>
            <a:r>
              <a:rPr dirty="0" sz="40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infection.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45"/>
              </a:spcBef>
              <a:buFont typeface="Arial MT"/>
              <a:buChar char="•"/>
            </a:pPr>
            <a:endParaRPr sz="4000">
              <a:latin typeface="Calibri"/>
              <a:cs typeface="Calibri"/>
            </a:endParaRPr>
          </a:p>
          <a:p>
            <a:pPr marL="355600" marR="697865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latin typeface="Calibri"/>
                <a:cs typeface="Calibri"/>
              </a:rPr>
              <a:t>AIDS</a:t>
            </a:r>
            <a:r>
              <a:rPr dirty="0" sz="4000" spc="-6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can</a:t>
            </a:r>
            <a:r>
              <a:rPr dirty="0" sz="4000" spc="-5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be</a:t>
            </a:r>
            <a:r>
              <a:rPr dirty="0" sz="4000" spc="-6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called</a:t>
            </a:r>
            <a:r>
              <a:rPr dirty="0" sz="4000" spc="-5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as</a:t>
            </a:r>
            <a:r>
              <a:rPr dirty="0" sz="4000" spc="-7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</a:t>
            </a:r>
            <a:r>
              <a:rPr dirty="0" sz="4000" spc="-5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modern </a:t>
            </a:r>
            <a:r>
              <a:rPr dirty="0" sz="4000" b="1">
                <a:latin typeface="Calibri"/>
                <a:cs typeface="Calibri"/>
              </a:rPr>
              <a:t>pandemic</a:t>
            </a:r>
            <a:r>
              <a:rPr dirty="0" sz="4000" spc="-20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affecting</a:t>
            </a:r>
            <a:r>
              <a:rPr dirty="0" sz="4000" spc="-185" b="1">
                <a:latin typeface="Calibri"/>
                <a:cs typeface="Calibri"/>
              </a:rPr>
              <a:t> </a:t>
            </a:r>
            <a:r>
              <a:rPr dirty="0" sz="4000" spc="-20" b="1">
                <a:latin typeface="Calibri"/>
                <a:cs typeface="Calibri"/>
              </a:rPr>
              <a:t>both </a:t>
            </a:r>
            <a:r>
              <a:rPr dirty="0" sz="4000" spc="-10" b="1">
                <a:latin typeface="Calibri"/>
                <a:cs typeface="Calibri"/>
              </a:rPr>
              <a:t>industrialized</a:t>
            </a:r>
            <a:r>
              <a:rPr dirty="0" sz="4000" spc="-11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and</a:t>
            </a:r>
            <a:r>
              <a:rPr dirty="0" sz="4000" spc="-15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developing countries</a:t>
            </a:r>
            <a:r>
              <a:rPr dirty="0" sz="3200" spc="-1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4401" y="47371"/>
            <a:ext cx="5774055" cy="15189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703070" marR="5080" indent="-1691005">
              <a:lnSpc>
                <a:spcPct val="100000"/>
              </a:lnSpc>
              <a:spcBef>
                <a:spcPts val="95"/>
              </a:spcBef>
            </a:pPr>
            <a:r>
              <a:rPr dirty="0" sz="4900">
                <a:latin typeface="Calibri"/>
                <a:cs typeface="Calibri"/>
              </a:rPr>
              <a:t>PROBLEM</a:t>
            </a:r>
            <a:r>
              <a:rPr dirty="0" sz="4900" spc="-245">
                <a:latin typeface="Calibri"/>
                <a:cs typeface="Calibri"/>
              </a:rPr>
              <a:t> </a:t>
            </a:r>
            <a:r>
              <a:rPr dirty="0" sz="4900" spc="-85">
                <a:latin typeface="Calibri"/>
                <a:cs typeface="Calibri"/>
              </a:rPr>
              <a:t>STATEMENT</a:t>
            </a:r>
            <a:r>
              <a:rPr dirty="0" u="none" sz="4900" spc="-85">
                <a:latin typeface="Calibri"/>
                <a:cs typeface="Calibri"/>
              </a:rPr>
              <a:t> </a:t>
            </a:r>
            <a:r>
              <a:rPr dirty="0" sz="4900" spc="-10">
                <a:latin typeface="Calibri"/>
                <a:cs typeface="Calibri"/>
              </a:rPr>
              <a:t>(WORLD)</a:t>
            </a:r>
            <a:endParaRPr sz="49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222250" y="1593850"/>
          <a:ext cx="8851900" cy="4723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42335"/>
                <a:gridCol w="1095375"/>
                <a:gridCol w="1173480"/>
                <a:gridCol w="1017270"/>
                <a:gridCol w="1095375"/>
                <a:gridCol w="939165"/>
              </a:tblGrid>
              <a:tr h="66357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2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INDICATOR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28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2007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28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2008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28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2009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28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28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2303145">
                <a:tc>
                  <a:txBody>
                    <a:bodyPr/>
                    <a:lstStyle/>
                    <a:p>
                      <a:pPr marL="90805" marR="31750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b="1">
                          <a:latin typeface="Calibri"/>
                          <a:cs typeface="Calibri"/>
                        </a:rPr>
                        <a:t>NUMBER</a:t>
                      </a:r>
                      <a:r>
                        <a:rPr dirty="0" sz="28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b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2800" spc="-6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10" b="1">
                          <a:latin typeface="Calibri"/>
                          <a:cs typeface="Calibri"/>
                        </a:rPr>
                        <a:t>PEOPLE </a:t>
                      </a:r>
                      <a:r>
                        <a:rPr dirty="0" sz="2800" b="1">
                          <a:latin typeface="Calibri"/>
                          <a:cs typeface="Calibri"/>
                        </a:rPr>
                        <a:t>LIVING</a:t>
                      </a:r>
                      <a:r>
                        <a:rPr dirty="0" sz="28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b="1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2800" spc="-6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b="1">
                          <a:latin typeface="Calibri"/>
                          <a:cs typeface="Calibri"/>
                        </a:rPr>
                        <a:t>HIV</a:t>
                      </a:r>
                      <a:r>
                        <a:rPr dirty="0" sz="28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25" b="1">
                          <a:latin typeface="Calibri"/>
                          <a:cs typeface="Calibri"/>
                        </a:rPr>
                        <a:t>(in</a:t>
                      </a:r>
                      <a:endParaRPr sz="2800">
                        <a:latin typeface="Calibri"/>
                        <a:cs typeface="Calibri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millions)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20" b="1">
                          <a:latin typeface="Calibri"/>
                          <a:cs typeface="Calibri"/>
                        </a:rPr>
                        <a:t>31.8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20" b="1">
                          <a:latin typeface="Calibri"/>
                          <a:cs typeface="Calibri"/>
                        </a:rPr>
                        <a:t>32.3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20" b="1">
                          <a:latin typeface="Calibri"/>
                          <a:cs typeface="Calibri"/>
                        </a:rPr>
                        <a:t>32.9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25" b="1">
                          <a:latin typeface="Calibri"/>
                          <a:cs typeface="Calibri"/>
                        </a:rPr>
                        <a:t>34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20" b="1">
                          <a:latin typeface="Calibri"/>
                          <a:cs typeface="Calibri"/>
                        </a:rPr>
                        <a:t>34.2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7570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2800" spc="-35" b="1">
                          <a:latin typeface="Calibri"/>
                          <a:cs typeface="Calibri"/>
                        </a:rPr>
                        <a:t>NEWLY</a:t>
                      </a:r>
                      <a:r>
                        <a:rPr dirty="0" sz="2800" spc="-1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b="1">
                          <a:latin typeface="Calibri"/>
                          <a:cs typeface="Calibri"/>
                        </a:rPr>
                        <a:t>INFECTED</a:t>
                      </a:r>
                      <a:r>
                        <a:rPr dirty="0" sz="2800" spc="-1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25" b="1">
                          <a:latin typeface="Calibri"/>
                          <a:cs typeface="Calibri"/>
                        </a:rPr>
                        <a:t>(in</a:t>
                      </a:r>
                      <a:endParaRPr sz="2800">
                        <a:latin typeface="Calibri"/>
                        <a:cs typeface="Calibri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millions)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34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2800" spc="-25" b="1">
                          <a:latin typeface="Calibri"/>
                          <a:cs typeface="Calibri"/>
                        </a:rPr>
                        <a:t>2.7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34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2800" spc="-25" b="1">
                          <a:latin typeface="Calibri"/>
                          <a:cs typeface="Calibri"/>
                        </a:rPr>
                        <a:t>2.7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34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2800" spc="-25" b="1">
                          <a:latin typeface="Calibri"/>
                          <a:cs typeface="Calibri"/>
                        </a:rPr>
                        <a:t>2.7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34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2800" spc="-25" b="1">
                          <a:latin typeface="Calibri"/>
                          <a:cs typeface="Calibri"/>
                        </a:rPr>
                        <a:t>2.7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34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2800" spc="-25" b="1">
                          <a:latin typeface="Calibri"/>
                          <a:cs typeface="Calibri"/>
                        </a:rPr>
                        <a:t>2.5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34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4401" y="47371"/>
            <a:ext cx="5774055" cy="15189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703070" marR="5080" indent="-1691005">
              <a:lnSpc>
                <a:spcPct val="100000"/>
              </a:lnSpc>
              <a:spcBef>
                <a:spcPts val="95"/>
              </a:spcBef>
            </a:pPr>
            <a:r>
              <a:rPr dirty="0" sz="4900">
                <a:latin typeface="Calibri"/>
                <a:cs typeface="Calibri"/>
              </a:rPr>
              <a:t>PROBLEM</a:t>
            </a:r>
            <a:r>
              <a:rPr dirty="0" sz="4900" spc="-245">
                <a:latin typeface="Calibri"/>
                <a:cs typeface="Calibri"/>
              </a:rPr>
              <a:t> </a:t>
            </a:r>
            <a:r>
              <a:rPr dirty="0" sz="4900" spc="-85">
                <a:latin typeface="Calibri"/>
                <a:cs typeface="Calibri"/>
              </a:rPr>
              <a:t>STATEMENT</a:t>
            </a:r>
            <a:r>
              <a:rPr dirty="0" u="none" sz="4900" spc="-85">
                <a:latin typeface="Calibri"/>
                <a:cs typeface="Calibri"/>
              </a:rPr>
              <a:t> </a:t>
            </a:r>
            <a:r>
              <a:rPr dirty="0" sz="4900" spc="-10">
                <a:latin typeface="Calibri"/>
                <a:cs typeface="Calibri"/>
              </a:rPr>
              <a:t>(WORLD)</a:t>
            </a:r>
            <a:endParaRPr sz="49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222250" y="1593850"/>
          <a:ext cx="8851900" cy="5091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42335"/>
                <a:gridCol w="1095375"/>
                <a:gridCol w="1173480"/>
                <a:gridCol w="1017270"/>
                <a:gridCol w="1095375"/>
                <a:gridCol w="939165"/>
              </a:tblGrid>
              <a:tr h="5454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2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INDICATOR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28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2007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28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2008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28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2009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28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28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89420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b="1">
                          <a:latin typeface="Calibri"/>
                          <a:cs typeface="Calibri"/>
                        </a:rPr>
                        <a:t>PEOPLE</a:t>
                      </a:r>
                      <a:r>
                        <a:rPr dirty="0" sz="2800" spc="-1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b="1">
                          <a:latin typeface="Calibri"/>
                          <a:cs typeface="Calibri"/>
                        </a:rPr>
                        <a:t>DYING</a:t>
                      </a:r>
                      <a:r>
                        <a:rPr dirty="0" sz="2800" spc="-9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20" b="1">
                          <a:latin typeface="Calibri"/>
                          <a:cs typeface="Calibri"/>
                        </a:rPr>
                        <a:t>FROM</a:t>
                      </a:r>
                      <a:endParaRPr sz="2800">
                        <a:latin typeface="Calibri"/>
                        <a:cs typeface="Calibri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2800" b="1">
                          <a:latin typeface="Calibri"/>
                          <a:cs typeface="Calibri"/>
                        </a:rPr>
                        <a:t>AIDS</a:t>
                      </a:r>
                      <a:r>
                        <a:rPr dirty="0" sz="28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b="1">
                          <a:latin typeface="Calibri"/>
                          <a:cs typeface="Calibri"/>
                        </a:rPr>
                        <a:t>(in</a:t>
                      </a:r>
                      <a:r>
                        <a:rPr dirty="0" sz="2800" spc="-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10" b="1">
                          <a:latin typeface="Calibri"/>
                          <a:cs typeface="Calibri"/>
                        </a:rPr>
                        <a:t>millions)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25" b="1">
                          <a:latin typeface="Calibri"/>
                          <a:cs typeface="Calibri"/>
                        </a:rPr>
                        <a:t>2.1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25" b="1">
                          <a:latin typeface="Calibri"/>
                          <a:cs typeface="Calibri"/>
                        </a:rPr>
                        <a:t>2.0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25" b="1">
                          <a:latin typeface="Calibri"/>
                          <a:cs typeface="Calibri"/>
                        </a:rPr>
                        <a:t>1.9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25" b="1">
                          <a:latin typeface="Calibri"/>
                          <a:cs typeface="Calibri"/>
                        </a:rPr>
                        <a:t>1.8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25" b="1">
                          <a:latin typeface="Calibri"/>
                          <a:cs typeface="Calibri"/>
                        </a:rPr>
                        <a:t>1.7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2651760">
                <a:tc>
                  <a:txBody>
                    <a:bodyPr/>
                    <a:lstStyle/>
                    <a:p>
                      <a:pPr marL="90805" marR="220979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b="1">
                          <a:latin typeface="Calibri"/>
                          <a:cs typeface="Calibri"/>
                        </a:rPr>
                        <a:t>%</a:t>
                      </a:r>
                      <a:r>
                        <a:rPr dirty="0" sz="28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b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2800" spc="-10" b="1">
                          <a:latin typeface="Calibri"/>
                          <a:cs typeface="Calibri"/>
                        </a:rPr>
                        <a:t> PREGNANT </a:t>
                      </a:r>
                      <a:r>
                        <a:rPr dirty="0" sz="2800" b="1">
                          <a:latin typeface="Calibri"/>
                          <a:cs typeface="Calibri"/>
                        </a:rPr>
                        <a:t>WOMEN</a:t>
                      </a:r>
                      <a:r>
                        <a:rPr dirty="0" sz="2800" spc="-8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b="1">
                          <a:latin typeface="Calibri"/>
                          <a:cs typeface="Calibri"/>
                        </a:rPr>
                        <a:t>TESTED</a:t>
                      </a:r>
                      <a:r>
                        <a:rPr dirty="0" sz="2800" spc="-8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25" b="1">
                          <a:latin typeface="Calibri"/>
                          <a:cs typeface="Calibri"/>
                        </a:rPr>
                        <a:t>FOR</a:t>
                      </a:r>
                      <a:endParaRPr sz="2800">
                        <a:latin typeface="Calibri"/>
                        <a:cs typeface="Calibri"/>
                      </a:endParaRPr>
                    </a:p>
                    <a:p>
                      <a:pPr marL="90805" marR="4064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800" b="1">
                          <a:latin typeface="Calibri"/>
                          <a:cs typeface="Calibri"/>
                        </a:rPr>
                        <a:t>HIV</a:t>
                      </a:r>
                      <a:r>
                        <a:rPr dirty="0" sz="2800" spc="-6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b="1">
                          <a:latin typeface="Calibri"/>
                          <a:cs typeface="Calibri"/>
                        </a:rPr>
                        <a:t>(Middle</a:t>
                      </a:r>
                      <a:r>
                        <a:rPr dirty="0" sz="2800" spc="-5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10" b="1">
                          <a:latin typeface="Calibri"/>
                          <a:cs typeface="Calibri"/>
                        </a:rPr>
                        <a:t>Income </a:t>
                      </a:r>
                      <a:r>
                        <a:rPr dirty="0" sz="2800" b="1">
                          <a:latin typeface="Calibri"/>
                          <a:cs typeface="Calibri"/>
                        </a:rPr>
                        <a:t>Countries)</a:t>
                      </a:r>
                      <a:r>
                        <a:rPr dirty="0" sz="2800" spc="-1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25" b="1">
                          <a:latin typeface="Calibri"/>
                          <a:cs typeface="Calibri"/>
                        </a:rPr>
                        <a:t>(in </a:t>
                      </a:r>
                      <a:r>
                        <a:rPr dirty="0" sz="2800" spc="-10" b="1">
                          <a:latin typeface="Calibri"/>
                          <a:cs typeface="Calibri"/>
                        </a:rPr>
                        <a:t>millions)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25" b="1">
                          <a:latin typeface="Calibri"/>
                          <a:cs typeface="Calibri"/>
                        </a:rPr>
                        <a:t>15%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25" b="1">
                          <a:latin typeface="Calibri"/>
                          <a:cs typeface="Calibri"/>
                        </a:rPr>
                        <a:t>21%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25" b="1">
                          <a:latin typeface="Calibri"/>
                          <a:cs typeface="Calibri"/>
                        </a:rPr>
                        <a:t>26%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25" b="1">
                          <a:latin typeface="Calibri"/>
                          <a:cs typeface="Calibri"/>
                        </a:rPr>
                        <a:t>35%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50" b="1">
                          <a:latin typeface="Calibri"/>
                          <a:cs typeface="Calibri"/>
                        </a:rPr>
                        <a:t>-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2746" y="6426809"/>
            <a:ext cx="1779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>
                <a:solidFill>
                  <a:srgbClr val="888888"/>
                </a:solidFill>
                <a:latin typeface="Calibri"/>
                <a:cs typeface="Calibri"/>
              </a:rPr>
              <a:t>Dr.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KANUPRIYA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CHATURVEDI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2645" y="557910"/>
            <a:ext cx="806450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360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HIV</a:t>
            </a:r>
            <a:r>
              <a:rPr dirty="0" u="sng" sz="3600" spc="-1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 </a:t>
            </a:r>
            <a:r>
              <a:rPr dirty="0" u="sng" sz="360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ESTIMATES</a:t>
            </a:r>
            <a:r>
              <a:rPr dirty="0" u="sng" sz="3600" spc="-5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 </a:t>
            </a:r>
            <a:r>
              <a:rPr dirty="0" u="sng" sz="360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FOR</a:t>
            </a:r>
            <a:r>
              <a:rPr dirty="0" u="sng" sz="3600" spc="-1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 </a:t>
            </a:r>
            <a:r>
              <a:rPr dirty="0" u="sng" sz="360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INDIA</a:t>
            </a:r>
            <a:r>
              <a:rPr dirty="0" u="sng" sz="3600" spc="-5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 </a:t>
            </a:r>
            <a:r>
              <a:rPr dirty="0" u="sng" sz="3600" spc="-10">
                <a:solidFill>
                  <a:srgbClr val="006600"/>
                </a:solidFill>
                <a:uFill>
                  <a:solidFill>
                    <a:srgbClr val="006600"/>
                  </a:solidFill>
                </a:uFill>
              </a:rPr>
              <a:t>(2007)</a:t>
            </a:r>
            <a:endParaRPr sz="3600"/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450850" y="1587500"/>
          <a:ext cx="8318500" cy="4709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5680"/>
                <a:gridCol w="2154554"/>
              </a:tblGrid>
              <a:tr h="419100"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Category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12700">
                      <a:solidFill>
                        <a:srgbClr val="000099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36385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99"/>
                      </a:solidFill>
                      <a:prstDash val="solid"/>
                    </a:lnR>
                    <a:solidFill>
                      <a:srgbClr val="000099"/>
                    </a:solidFill>
                  </a:tcPr>
                </a:tc>
              </a:tr>
              <a:tr h="66802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dirty="0" sz="2400" spc="-15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population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140970">
                    <a:lnL w="12700">
                      <a:solidFill>
                        <a:srgbClr val="000099"/>
                      </a:solidFill>
                      <a:prstDash val="solid"/>
                    </a:lnL>
                    <a:lnR w="12700">
                      <a:solidFill>
                        <a:srgbClr val="000099"/>
                      </a:solidFill>
                      <a:prstDash val="solid"/>
                    </a:lnR>
                    <a:lnB w="12700">
                      <a:solidFill>
                        <a:srgbClr val="0000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1.027</a:t>
                      </a:r>
                      <a:r>
                        <a:rPr dirty="0" sz="2400" spc="-7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billion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140970">
                    <a:lnL w="12700">
                      <a:solidFill>
                        <a:srgbClr val="000099"/>
                      </a:solidFill>
                      <a:prstDash val="solid"/>
                    </a:lnL>
                    <a:lnR w="12700">
                      <a:solidFill>
                        <a:srgbClr val="000099"/>
                      </a:solidFill>
                      <a:prstDash val="solid"/>
                    </a:lnR>
                    <a:lnB w="12700">
                      <a:solidFill>
                        <a:srgbClr val="000099"/>
                      </a:solidFill>
                      <a:prstDash val="solid"/>
                    </a:lnB>
                  </a:tcPr>
                </a:tc>
              </a:tr>
              <a:tr h="67437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160"/>
                        </a:spcBef>
                        <a:tabLst>
                          <a:tab pos="2423160" algn="l"/>
                        </a:tabLst>
                      </a:pP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HIV </a:t>
                      </a: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prevalence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2400" spc="-2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(15-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49</a:t>
                      </a:r>
                      <a:r>
                        <a:rPr dirty="0" sz="2400" spc="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years)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147320">
                    <a:lnL w="12700">
                      <a:solidFill>
                        <a:srgbClr val="000099"/>
                      </a:solidFill>
                      <a:prstDash val="solid"/>
                    </a:lnL>
                    <a:lnR w="12700">
                      <a:solidFill>
                        <a:srgbClr val="000099"/>
                      </a:solidFill>
                      <a:prstDash val="solid"/>
                    </a:lnR>
                    <a:lnT w="12700">
                      <a:solidFill>
                        <a:srgbClr val="000099"/>
                      </a:solidFill>
                      <a:prstDash val="solid"/>
                    </a:lnT>
                    <a:lnB w="12700">
                      <a:solidFill>
                        <a:srgbClr val="0000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0.34%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147320">
                    <a:lnL w="12700">
                      <a:solidFill>
                        <a:srgbClr val="000099"/>
                      </a:solidFill>
                      <a:prstDash val="solid"/>
                    </a:lnL>
                    <a:lnR w="12700">
                      <a:solidFill>
                        <a:srgbClr val="000099"/>
                      </a:solidFill>
                      <a:prstDash val="solid"/>
                    </a:lnR>
                    <a:lnT w="12700">
                      <a:solidFill>
                        <a:srgbClr val="000099"/>
                      </a:solidFill>
                      <a:prstDash val="solid"/>
                    </a:lnT>
                    <a:lnB w="12700">
                      <a:solidFill>
                        <a:srgbClr val="000099"/>
                      </a:solidFill>
                      <a:prstDash val="soli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67945" marR="969010">
                        <a:lnSpc>
                          <a:spcPts val="2880"/>
                        </a:lnSpc>
                        <a:tabLst>
                          <a:tab pos="4217035" algn="l"/>
                        </a:tabLst>
                      </a:pP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HIV</a:t>
                      </a:r>
                      <a:r>
                        <a:rPr dirty="0" sz="2400" spc="-25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prevalence</a:t>
                      </a:r>
                      <a:r>
                        <a:rPr dirty="0" sz="2400" spc="-3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among</a:t>
                      </a:r>
                      <a:r>
                        <a:rPr dirty="0" sz="2400" spc="-35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25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men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(15-</a:t>
                      </a:r>
                      <a:r>
                        <a:rPr dirty="0" sz="2400" spc="-25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49 </a:t>
                      </a: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years)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99"/>
                      </a:solidFill>
                      <a:prstDash val="solid"/>
                    </a:lnL>
                    <a:lnR w="12700">
                      <a:solidFill>
                        <a:srgbClr val="000099"/>
                      </a:solidFill>
                      <a:prstDash val="solid"/>
                    </a:lnR>
                    <a:lnT w="12700">
                      <a:solidFill>
                        <a:srgbClr val="000099"/>
                      </a:solidFill>
                      <a:prstDash val="solid"/>
                    </a:lnT>
                    <a:lnB w="12700">
                      <a:solidFill>
                        <a:srgbClr val="0000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0.40%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175895">
                    <a:lnL w="12700">
                      <a:solidFill>
                        <a:srgbClr val="000099"/>
                      </a:solidFill>
                      <a:prstDash val="solid"/>
                    </a:lnL>
                    <a:lnR w="12700">
                      <a:solidFill>
                        <a:srgbClr val="000099"/>
                      </a:solidFill>
                      <a:prstDash val="solid"/>
                    </a:lnR>
                    <a:lnT w="12700">
                      <a:solidFill>
                        <a:srgbClr val="000099"/>
                      </a:solidFill>
                      <a:prstDash val="solid"/>
                    </a:lnT>
                    <a:lnB w="12700">
                      <a:solidFill>
                        <a:srgbClr val="000099"/>
                      </a:solidFill>
                      <a:prstDash val="soli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67945" marR="546100">
                        <a:lnSpc>
                          <a:spcPts val="2880"/>
                        </a:lnSpc>
                        <a:tabLst>
                          <a:tab pos="4639310" algn="l"/>
                        </a:tabLst>
                      </a:pP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HIV</a:t>
                      </a:r>
                      <a:r>
                        <a:rPr dirty="0" sz="2400" spc="-25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prevalence</a:t>
                      </a:r>
                      <a:r>
                        <a:rPr dirty="0" sz="2400" spc="-3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among</a:t>
                      </a:r>
                      <a:r>
                        <a:rPr dirty="0" sz="2400" spc="-35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women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(15-</a:t>
                      </a:r>
                      <a:r>
                        <a:rPr dirty="0" sz="2400" spc="-25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49 </a:t>
                      </a: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years)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99"/>
                      </a:solidFill>
                      <a:prstDash val="solid"/>
                    </a:lnL>
                    <a:lnR w="12700">
                      <a:solidFill>
                        <a:srgbClr val="000099"/>
                      </a:solidFill>
                      <a:prstDash val="solid"/>
                    </a:lnR>
                    <a:lnT w="12700">
                      <a:solidFill>
                        <a:srgbClr val="000099"/>
                      </a:solidFill>
                      <a:prstDash val="solid"/>
                    </a:lnT>
                    <a:lnB w="12700">
                      <a:solidFill>
                        <a:srgbClr val="0000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0.27%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175895">
                    <a:lnL w="12700">
                      <a:solidFill>
                        <a:srgbClr val="000099"/>
                      </a:solidFill>
                      <a:prstDash val="solid"/>
                    </a:lnL>
                    <a:lnR w="12700">
                      <a:solidFill>
                        <a:srgbClr val="000099"/>
                      </a:solidFill>
                      <a:prstDash val="solid"/>
                    </a:lnR>
                    <a:lnT w="12700">
                      <a:solidFill>
                        <a:srgbClr val="000099"/>
                      </a:solidFill>
                      <a:prstDash val="solid"/>
                    </a:lnT>
                    <a:lnB w="12700">
                      <a:solidFill>
                        <a:srgbClr val="000099"/>
                      </a:solidFill>
                      <a:prstDash val="solid"/>
                    </a:lnB>
                  </a:tcPr>
                </a:tc>
              </a:tr>
              <a:tr h="753745">
                <a:tc>
                  <a:txBody>
                    <a:bodyPr/>
                    <a:lstStyle/>
                    <a:p>
                      <a:pPr marL="67945" marR="16446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Number</a:t>
                      </a:r>
                      <a:r>
                        <a:rPr dirty="0" sz="2400" spc="-2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2400" spc="-15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people</a:t>
                      </a:r>
                      <a:r>
                        <a:rPr dirty="0" sz="2400" spc="-2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living</a:t>
                      </a:r>
                      <a:r>
                        <a:rPr dirty="0" sz="2400" spc="-55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2400" spc="-7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HIV</a:t>
                      </a:r>
                      <a:r>
                        <a:rPr dirty="0" sz="2400" spc="-2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(adults 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children)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2700">
                      <a:solidFill>
                        <a:srgbClr val="000099"/>
                      </a:solidFill>
                      <a:prstDash val="solid"/>
                    </a:lnL>
                    <a:lnR w="12700">
                      <a:solidFill>
                        <a:srgbClr val="000099"/>
                      </a:solidFill>
                      <a:prstDash val="solid"/>
                    </a:lnR>
                    <a:lnT w="12700">
                      <a:solidFill>
                        <a:srgbClr val="000099"/>
                      </a:solidFill>
                      <a:prstDash val="solid"/>
                    </a:lnT>
                    <a:lnB w="12700">
                      <a:solidFill>
                        <a:srgbClr val="0000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2.31</a:t>
                      </a:r>
                      <a:r>
                        <a:rPr dirty="0" sz="2400" spc="-55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million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187325">
                    <a:lnL w="12700">
                      <a:solidFill>
                        <a:srgbClr val="000099"/>
                      </a:solidFill>
                      <a:prstDash val="solid"/>
                    </a:lnL>
                    <a:lnR w="12700">
                      <a:solidFill>
                        <a:srgbClr val="000099"/>
                      </a:solidFill>
                      <a:prstDash val="solid"/>
                    </a:lnR>
                    <a:lnT w="12700">
                      <a:solidFill>
                        <a:srgbClr val="000099"/>
                      </a:solidFill>
                      <a:prstDash val="solid"/>
                    </a:lnT>
                    <a:lnB w="12700">
                      <a:solidFill>
                        <a:srgbClr val="000099"/>
                      </a:solidFill>
                      <a:prstDash val="solid"/>
                    </a:lnB>
                  </a:tcPr>
                </a:tc>
              </a:tr>
              <a:tr h="730885">
                <a:tc>
                  <a:txBody>
                    <a:bodyPr/>
                    <a:lstStyle/>
                    <a:p>
                      <a:pPr marL="67945" marR="291465">
                        <a:lnSpc>
                          <a:spcPts val="2880"/>
                        </a:lnSpc>
                      </a:pP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Number</a:t>
                      </a:r>
                      <a:r>
                        <a:rPr dirty="0" sz="2400" spc="-25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2400" spc="-2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Children</a:t>
                      </a:r>
                      <a:r>
                        <a:rPr dirty="0" sz="2400" spc="-4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living</a:t>
                      </a:r>
                      <a:r>
                        <a:rPr dirty="0" sz="2400" spc="-55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2400" spc="-7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HIV</a:t>
                      </a:r>
                      <a:r>
                        <a:rPr dirty="0" sz="2400" spc="-25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2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(&gt;15 </a:t>
                      </a: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years)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99"/>
                      </a:solidFill>
                      <a:prstDash val="solid"/>
                    </a:lnL>
                    <a:lnR w="12700">
                      <a:solidFill>
                        <a:srgbClr val="000099"/>
                      </a:solidFill>
                      <a:prstDash val="solid"/>
                    </a:lnR>
                    <a:lnT w="12700">
                      <a:solidFill>
                        <a:srgbClr val="000099"/>
                      </a:solidFill>
                      <a:prstDash val="solid"/>
                    </a:lnT>
                    <a:lnB w="12700">
                      <a:solidFill>
                        <a:srgbClr val="0000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3.8%</a:t>
                      </a:r>
                      <a:r>
                        <a:rPr dirty="0" sz="2400" spc="-4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2400" spc="-35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" b="1">
                          <a:solidFill>
                            <a:srgbClr val="000099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175895">
                    <a:lnL w="12700">
                      <a:solidFill>
                        <a:srgbClr val="000099"/>
                      </a:solidFill>
                      <a:prstDash val="solid"/>
                    </a:lnL>
                    <a:lnR w="12700">
                      <a:solidFill>
                        <a:srgbClr val="000099"/>
                      </a:solidFill>
                      <a:prstDash val="solid"/>
                    </a:lnR>
                    <a:lnT w="12700">
                      <a:solidFill>
                        <a:srgbClr val="000099"/>
                      </a:solidFill>
                      <a:prstDash val="solid"/>
                    </a:lnT>
                    <a:lnB w="12700">
                      <a:solidFill>
                        <a:srgbClr val="000099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4540" y="729742"/>
            <a:ext cx="8025765" cy="5024755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1055"/>
              </a:spcBef>
            </a:pPr>
            <a:r>
              <a:rPr dirty="0" sz="4000" b="1">
                <a:latin typeface="Calibri"/>
                <a:cs typeface="Calibri"/>
              </a:rPr>
              <a:t>The</a:t>
            </a:r>
            <a:r>
              <a:rPr dirty="0" sz="4000" spc="-16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overall</a:t>
            </a:r>
            <a:r>
              <a:rPr dirty="0" sz="4000" spc="-14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HIV</a:t>
            </a:r>
            <a:r>
              <a:rPr dirty="0" sz="4000" spc="-15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prevalence</a:t>
            </a:r>
            <a:r>
              <a:rPr dirty="0" sz="4000" spc="-12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among </a:t>
            </a:r>
            <a:r>
              <a:rPr dirty="0" sz="4000" spc="-20" b="1">
                <a:latin typeface="Calibri"/>
                <a:cs typeface="Calibri"/>
              </a:rPr>
              <a:t>different</a:t>
            </a:r>
            <a:r>
              <a:rPr dirty="0" sz="4000" spc="-13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population</a:t>
            </a:r>
            <a:r>
              <a:rPr dirty="0" sz="4000" spc="-114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groups</a:t>
            </a:r>
            <a:r>
              <a:rPr dirty="0" sz="4000" spc="-12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in</a:t>
            </a:r>
            <a:r>
              <a:rPr dirty="0" sz="4000" spc="-130" b="1">
                <a:latin typeface="Calibri"/>
                <a:cs typeface="Calibri"/>
              </a:rPr>
              <a:t> </a:t>
            </a:r>
            <a:r>
              <a:rPr dirty="0" sz="4000" spc="-20" b="1">
                <a:latin typeface="Calibri"/>
                <a:cs typeface="Calibri"/>
              </a:rPr>
              <a:t>2007 </a:t>
            </a:r>
            <a:r>
              <a:rPr dirty="0" sz="4000" b="1">
                <a:latin typeface="Calibri"/>
                <a:cs typeface="Calibri"/>
              </a:rPr>
              <a:t>continues</a:t>
            </a:r>
            <a:r>
              <a:rPr dirty="0" sz="4000" spc="-13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to</a:t>
            </a:r>
            <a:r>
              <a:rPr dirty="0" sz="4000" spc="-15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portray</a:t>
            </a:r>
            <a:r>
              <a:rPr dirty="0" sz="4000" spc="-13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the</a:t>
            </a:r>
            <a:r>
              <a:rPr dirty="0" sz="4000" spc="-15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concentrated </a:t>
            </a:r>
            <a:r>
              <a:rPr dirty="0" sz="4000" b="1">
                <a:latin typeface="Calibri"/>
                <a:cs typeface="Calibri"/>
              </a:rPr>
              <a:t>epidemic</a:t>
            </a:r>
            <a:r>
              <a:rPr dirty="0" sz="4000" spc="-9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in</a:t>
            </a:r>
            <a:r>
              <a:rPr dirty="0" sz="4000" spc="-8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India.</a:t>
            </a:r>
            <a:endParaRPr sz="4000">
              <a:latin typeface="Calibri"/>
              <a:cs typeface="Calibri"/>
            </a:endParaRPr>
          </a:p>
          <a:p>
            <a:pPr algn="just" marL="12700" marR="293370">
              <a:lnSpc>
                <a:spcPts val="3840"/>
              </a:lnSpc>
              <a:spcBef>
                <a:spcPts val="3809"/>
              </a:spcBef>
            </a:pP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With</a:t>
            </a:r>
            <a:r>
              <a:rPr dirty="0" sz="40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very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high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prevalence</a:t>
            </a:r>
            <a:r>
              <a:rPr dirty="0" sz="40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among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High</a:t>
            </a:r>
            <a:r>
              <a:rPr dirty="0" sz="40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Risk</a:t>
            </a:r>
            <a:r>
              <a:rPr dirty="0" sz="40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Groups</a:t>
            </a:r>
            <a:r>
              <a:rPr dirty="0" sz="40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-</a:t>
            </a:r>
            <a:r>
              <a:rPr dirty="0" sz="40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IDU</a:t>
            </a:r>
            <a:r>
              <a:rPr dirty="0" sz="40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(7.2%),</a:t>
            </a:r>
            <a:r>
              <a:rPr dirty="0" sz="40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25" b="1">
                <a:solidFill>
                  <a:srgbClr val="4436F4"/>
                </a:solidFill>
                <a:latin typeface="Calibri"/>
                <a:cs typeface="Calibri"/>
              </a:rPr>
              <a:t>MSM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(7.4%),</a:t>
            </a:r>
            <a:r>
              <a:rPr dirty="0" sz="40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FSW</a:t>
            </a:r>
            <a:r>
              <a:rPr dirty="0" sz="40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(5.1%)</a:t>
            </a:r>
            <a:r>
              <a:rPr dirty="0" sz="40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&amp;</a:t>
            </a:r>
            <a:r>
              <a:rPr dirty="0" sz="40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STD</a:t>
            </a:r>
            <a:r>
              <a:rPr dirty="0" sz="40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(3.6%)</a:t>
            </a:r>
            <a:r>
              <a:rPr dirty="0" sz="40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25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endParaRPr sz="4000">
              <a:latin typeface="Calibri"/>
              <a:cs typeface="Calibri"/>
            </a:endParaRPr>
          </a:p>
          <a:p>
            <a:pPr algn="just" marL="12700" marR="934719">
              <a:lnSpc>
                <a:spcPts val="3840"/>
              </a:lnSpc>
            </a:pP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low</a:t>
            </a:r>
            <a:r>
              <a:rPr dirty="0" sz="40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prevalence</a:t>
            </a:r>
            <a:r>
              <a:rPr dirty="0" sz="40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among</a:t>
            </a:r>
            <a:r>
              <a:rPr dirty="0" sz="40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ANC</a:t>
            </a:r>
            <a:r>
              <a:rPr dirty="0" sz="40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clinic attendees</a:t>
            </a:r>
            <a:r>
              <a:rPr dirty="0" sz="4000" spc="-1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(Age</a:t>
            </a:r>
            <a:r>
              <a:rPr dirty="0" sz="4000" spc="-1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adjusted</a:t>
            </a:r>
            <a:r>
              <a:rPr dirty="0" sz="40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-</a:t>
            </a:r>
            <a:r>
              <a:rPr dirty="0" sz="4000" spc="-1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0.48%).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2746" y="6426809"/>
            <a:ext cx="1779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>
                <a:solidFill>
                  <a:srgbClr val="888888"/>
                </a:solidFill>
                <a:latin typeface="Calibri"/>
                <a:cs typeface="Calibri"/>
              </a:rPr>
              <a:t>Dr.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KANUPRIYA</a:t>
            </a:r>
            <a:r>
              <a:rPr dirty="0" sz="1200" spc="-3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CHATURVEDI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4619" rIns="0" bIns="0" rtlCol="0" vert="horz">
            <a:spAutoFit/>
          </a:bodyPr>
          <a:lstStyle/>
          <a:p>
            <a:pPr marL="700405">
              <a:lnSpc>
                <a:spcPct val="100000"/>
              </a:lnSpc>
              <a:spcBef>
                <a:spcPts val="100"/>
              </a:spcBef>
            </a:pPr>
            <a:r>
              <a:rPr dirty="0" sz="4800"/>
              <a:t>CURRENT</a:t>
            </a:r>
            <a:r>
              <a:rPr dirty="0" sz="4800" spc="-240"/>
              <a:t> </a:t>
            </a:r>
            <a:r>
              <a:rPr dirty="0" sz="4800" spc="-10"/>
              <a:t>SCENARIO</a:t>
            </a:r>
            <a:endParaRPr sz="4800"/>
          </a:p>
        </p:txBody>
      </p:sp>
      <p:sp>
        <p:nvSpPr>
          <p:cNvPr id="4" name="object 4" descr=""/>
          <p:cNvSpPr txBox="1"/>
          <p:nvPr/>
        </p:nvSpPr>
        <p:spPr>
          <a:xfrm>
            <a:off x="535940" y="1428953"/>
            <a:ext cx="8001000" cy="4635500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355600" marR="233679" indent="-342900">
              <a:lnSpc>
                <a:spcPct val="80000"/>
              </a:lnSpc>
              <a:spcBef>
                <a:spcPts val="9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latin typeface="Calibri"/>
                <a:cs typeface="Calibri"/>
              </a:rPr>
              <a:t>HIV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situation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country</a:t>
            </a:r>
            <a:r>
              <a:rPr dirty="0" sz="3600" spc="-5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is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assessed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13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monitored</a:t>
            </a:r>
            <a:r>
              <a:rPr dirty="0" sz="3600" spc="-14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through</a:t>
            </a:r>
            <a:r>
              <a:rPr dirty="0" sz="3600" spc="-12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regular</a:t>
            </a:r>
            <a:r>
              <a:rPr dirty="0" sz="3600" spc="-13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annual </a:t>
            </a:r>
            <a:r>
              <a:rPr dirty="0" sz="3600" b="1">
                <a:latin typeface="Calibri"/>
                <a:cs typeface="Calibri"/>
              </a:rPr>
              <a:t>sentinel</a:t>
            </a:r>
            <a:r>
              <a:rPr dirty="0" sz="3600" spc="-13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surveillance</a:t>
            </a:r>
            <a:r>
              <a:rPr dirty="0" sz="3600" spc="-14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established</a:t>
            </a:r>
            <a:r>
              <a:rPr dirty="0" sz="3600" spc="-14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since 1992.</a:t>
            </a:r>
            <a:endParaRPr sz="3600">
              <a:latin typeface="Calibri"/>
              <a:cs typeface="Calibri"/>
            </a:endParaRPr>
          </a:p>
          <a:p>
            <a:pPr marL="355600" marR="5080" indent="-342900">
              <a:lnSpc>
                <a:spcPct val="80000"/>
              </a:lnSpc>
              <a:spcBef>
                <a:spcPts val="8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There</a:t>
            </a:r>
            <a:r>
              <a:rPr dirty="0" sz="36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are</a:t>
            </a:r>
            <a:r>
              <a:rPr dirty="0" sz="36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1.8</a:t>
            </a:r>
            <a:r>
              <a:rPr dirty="0" sz="36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-</a:t>
            </a:r>
            <a:r>
              <a:rPr dirty="0" sz="36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2.9</a:t>
            </a:r>
            <a:r>
              <a:rPr dirty="0" sz="3600" spc="-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million</a:t>
            </a:r>
            <a:r>
              <a:rPr dirty="0" sz="3600" spc="-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(2.31</a:t>
            </a:r>
            <a:r>
              <a:rPr dirty="0" sz="3600" spc="-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million)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people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living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with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35" b="1">
                <a:solidFill>
                  <a:srgbClr val="4436F4"/>
                </a:solidFill>
                <a:latin typeface="Calibri"/>
                <a:cs typeface="Calibri"/>
              </a:rPr>
              <a:t>HIV/AIDS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at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end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2007.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estimated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adult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prevalence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600" spc="-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600" spc="-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country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is</a:t>
            </a:r>
            <a:r>
              <a:rPr dirty="0" sz="3600" spc="-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0.34%</a:t>
            </a:r>
            <a:r>
              <a:rPr dirty="0" sz="3600" spc="-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(0.25%</a:t>
            </a:r>
            <a:r>
              <a:rPr dirty="0" sz="36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-</a:t>
            </a:r>
            <a:r>
              <a:rPr dirty="0" sz="3600" spc="-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0.43%)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36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it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is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greater</a:t>
            </a:r>
            <a:r>
              <a:rPr dirty="0" sz="36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among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males</a:t>
            </a:r>
            <a:r>
              <a:rPr dirty="0" sz="36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(0.44%)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than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among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females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(0.23%).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953770"/>
            <a:ext cx="7790180" cy="4525010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12700" marR="566420">
              <a:lnSpc>
                <a:spcPct val="80000"/>
              </a:lnSpc>
              <a:spcBef>
                <a:spcPts val="960"/>
              </a:spcBef>
            </a:pP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12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overall</a:t>
            </a:r>
            <a:r>
              <a:rPr dirty="0" sz="3600" spc="-12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HIV</a:t>
            </a:r>
            <a:r>
              <a:rPr dirty="0" sz="3600" spc="-12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prevalence</a:t>
            </a:r>
            <a:r>
              <a:rPr dirty="0" sz="3600" spc="-12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among different</a:t>
            </a:r>
            <a:r>
              <a:rPr dirty="0" sz="3600" spc="-15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population</a:t>
            </a:r>
            <a:r>
              <a:rPr dirty="0" sz="3600" spc="-12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groups</a:t>
            </a:r>
            <a:r>
              <a:rPr dirty="0" sz="3600" spc="-13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</a:t>
            </a:r>
            <a:r>
              <a:rPr dirty="0" sz="3600" spc="-145" b="1">
                <a:latin typeface="Calibri"/>
                <a:cs typeface="Calibri"/>
              </a:rPr>
              <a:t> </a:t>
            </a:r>
            <a:r>
              <a:rPr dirty="0" sz="3600" spc="-20" b="1">
                <a:latin typeface="Calibri"/>
                <a:cs typeface="Calibri"/>
              </a:rPr>
              <a:t>2007 </a:t>
            </a:r>
            <a:r>
              <a:rPr dirty="0" sz="3600" b="1">
                <a:latin typeface="Calibri"/>
                <a:cs typeface="Calibri"/>
              </a:rPr>
              <a:t>continues</a:t>
            </a:r>
            <a:r>
              <a:rPr dirty="0" sz="3600" spc="-114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to</a:t>
            </a:r>
            <a:r>
              <a:rPr dirty="0" sz="3600" spc="-12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portray</a:t>
            </a:r>
            <a:r>
              <a:rPr dirty="0" sz="3600" spc="-12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12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concentrated </a:t>
            </a:r>
            <a:r>
              <a:rPr dirty="0" sz="3600" b="1">
                <a:latin typeface="Calibri"/>
                <a:cs typeface="Calibri"/>
              </a:rPr>
              <a:t>epidemic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</a:t>
            </a:r>
            <a:r>
              <a:rPr dirty="0" sz="3600" spc="-5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India,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with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spc="-20" b="1">
                <a:latin typeface="Calibri"/>
                <a:cs typeface="Calibri"/>
              </a:rPr>
              <a:t>very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ts val="3890"/>
              </a:lnSpc>
              <a:spcBef>
                <a:spcPts val="2595"/>
              </a:spcBef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High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prevalence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among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High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Risk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Groups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ts val="3454"/>
              </a:lnSpc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-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IDU</a:t>
            </a:r>
            <a:r>
              <a:rPr dirty="0" sz="36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(7.2%),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MSM</a:t>
            </a:r>
            <a:r>
              <a:rPr dirty="0" sz="36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(7.4%),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FSW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(5.1%)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50" b="1">
                <a:solidFill>
                  <a:srgbClr val="4436F4"/>
                </a:solidFill>
                <a:latin typeface="Calibri"/>
                <a:cs typeface="Calibri"/>
              </a:rPr>
              <a:t>&amp;</a:t>
            </a:r>
            <a:endParaRPr sz="3600">
              <a:latin typeface="Calibri"/>
              <a:cs typeface="Calibri"/>
            </a:endParaRPr>
          </a:p>
          <a:p>
            <a:pPr marL="12700" marR="523240">
              <a:lnSpc>
                <a:spcPct val="80000"/>
              </a:lnSpc>
              <a:spcBef>
                <a:spcPts val="430"/>
              </a:spcBef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STD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(3.6%)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low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prevalence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among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ANC</a:t>
            </a:r>
            <a:r>
              <a:rPr dirty="0" sz="36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clinic</a:t>
            </a:r>
            <a:r>
              <a:rPr dirty="0" sz="36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attendees</a:t>
            </a:r>
            <a:r>
              <a:rPr dirty="0" sz="36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(Age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adjusted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50" b="1">
                <a:solidFill>
                  <a:srgbClr val="4436F4"/>
                </a:solidFill>
                <a:latin typeface="Calibri"/>
                <a:cs typeface="Calibri"/>
              </a:rPr>
              <a:t>-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0.48%).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3588" y="62610"/>
            <a:ext cx="6577330" cy="1488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18285" marR="5080" indent="-1506220">
              <a:lnSpc>
                <a:spcPct val="100000"/>
              </a:lnSpc>
              <a:spcBef>
                <a:spcPts val="100"/>
              </a:spcBef>
            </a:pPr>
            <a:r>
              <a:rPr dirty="0" u="sng" sz="4800" spc="-45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NATIONAL</a:t>
            </a:r>
            <a:r>
              <a:rPr dirty="0" u="sng" sz="4800" spc="-11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480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AIDS</a:t>
            </a:r>
            <a:r>
              <a:rPr dirty="0" u="sng" sz="4800" spc="-12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4800" spc="-1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CONTROL</a:t>
            </a:r>
            <a:r>
              <a:rPr dirty="0" u="none" sz="4800" spc="-10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u="sng" sz="4800" spc="-1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PROGRAMME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2124582"/>
            <a:ext cx="8025765" cy="401574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355600" marR="5080" indent="-342900">
              <a:lnSpc>
                <a:spcPts val="3670"/>
              </a:lnSpc>
              <a:spcBef>
                <a:spcPts val="56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400" b="1">
                <a:latin typeface="Calibri"/>
                <a:cs typeface="Calibri"/>
              </a:rPr>
              <a:t>The</a:t>
            </a:r>
            <a:r>
              <a:rPr dirty="0" sz="3400" spc="-105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National</a:t>
            </a:r>
            <a:r>
              <a:rPr dirty="0" sz="3400" spc="-105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AIDS</a:t>
            </a:r>
            <a:r>
              <a:rPr dirty="0" sz="3400" spc="-90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Control</a:t>
            </a:r>
            <a:r>
              <a:rPr dirty="0" sz="3400" spc="-105" b="1">
                <a:latin typeface="Calibri"/>
                <a:cs typeface="Calibri"/>
              </a:rPr>
              <a:t> </a:t>
            </a:r>
            <a:r>
              <a:rPr dirty="0" sz="3400" spc="-20" b="1">
                <a:latin typeface="Calibri"/>
                <a:cs typeface="Calibri"/>
              </a:rPr>
              <a:t>Programme</a:t>
            </a:r>
            <a:r>
              <a:rPr dirty="0" sz="3400" spc="-110" b="1">
                <a:latin typeface="Calibri"/>
                <a:cs typeface="Calibri"/>
              </a:rPr>
              <a:t> </a:t>
            </a:r>
            <a:r>
              <a:rPr dirty="0" sz="3400" spc="-25" b="1">
                <a:latin typeface="Calibri"/>
                <a:cs typeface="Calibri"/>
              </a:rPr>
              <a:t>was </a:t>
            </a:r>
            <a:r>
              <a:rPr dirty="0" sz="3400" b="1">
                <a:latin typeface="Calibri"/>
                <a:cs typeface="Calibri"/>
              </a:rPr>
              <a:t>launched</a:t>
            </a:r>
            <a:r>
              <a:rPr dirty="0" sz="3400" spc="-70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in</a:t>
            </a:r>
            <a:r>
              <a:rPr dirty="0" sz="3400" spc="-80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the</a:t>
            </a:r>
            <a:r>
              <a:rPr dirty="0" sz="3400" spc="-85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year</a:t>
            </a:r>
            <a:r>
              <a:rPr dirty="0" sz="3400" spc="-80" b="1">
                <a:latin typeface="Calibri"/>
                <a:cs typeface="Calibri"/>
              </a:rPr>
              <a:t> </a:t>
            </a:r>
            <a:r>
              <a:rPr dirty="0" sz="3400" spc="-10" b="1">
                <a:latin typeface="Calibri"/>
                <a:cs typeface="Calibri"/>
              </a:rPr>
              <a:t>1987.</a:t>
            </a:r>
            <a:endParaRPr sz="3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  <a:buFont typeface="Arial MT"/>
              <a:buChar char="•"/>
            </a:pPr>
            <a:endParaRPr sz="3400">
              <a:latin typeface="Calibri"/>
              <a:cs typeface="Calibri"/>
            </a:endParaRPr>
          </a:p>
          <a:p>
            <a:pPr marL="355600" marR="74295" indent="-342900">
              <a:lnSpc>
                <a:spcPct val="9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400" b="1">
                <a:latin typeface="Calibri"/>
                <a:cs typeface="Calibri"/>
              </a:rPr>
              <a:t>The</a:t>
            </a:r>
            <a:r>
              <a:rPr dirty="0" sz="3400" spc="-80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Ministry</a:t>
            </a:r>
            <a:r>
              <a:rPr dirty="0" sz="3400" spc="-75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of</a:t>
            </a:r>
            <a:r>
              <a:rPr dirty="0" sz="3400" spc="-85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Health</a:t>
            </a:r>
            <a:r>
              <a:rPr dirty="0" sz="3400" spc="-85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&amp;</a:t>
            </a:r>
            <a:r>
              <a:rPr dirty="0" sz="3400" spc="-70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Family</a:t>
            </a:r>
            <a:r>
              <a:rPr dirty="0" sz="3400" spc="-85" b="1">
                <a:latin typeface="Calibri"/>
                <a:cs typeface="Calibri"/>
              </a:rPr>
              <a:t> </a:t>
            </a:r>
            <a:r>
              <a:rPr dirty="0" sz="3400" spc="-10" b="1">
                <a:latin typeface="Calibri"/>
                <a:cs typeface="Calibri"/>
              </a:rPr>
              <a:t>Welfare </a:t>
            </a:r>
            <a:r>
              <a:rPr dirty="0" sz="3400" b="1">
                <a:latin typeface="Calibri"/>
                <a:cs typeface="Calibri"/>
              </a:rPr>
              <a:t>has</a:t>
            </a:r>
            <a:r>
              <a:rPr dirty="0" sz="3400" spc="-65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set</a:t>
            </a:r>
            <a:r>
              <a:rPr dirty="0" sz="3400" spc="-60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up</a:t>
            </a:r>
            <a:r>
              <a:rPr dirty="0" sz="3400" spc="-65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National</a:t>
            </a:r>
            <a:r>
              <a:rPr dirty="0" sz="3400" spc="-70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AIDS</a:t>
            </a:r>
            <a:r>
              <a:rPr dirty="0" sz="3400" spc="-50" b="1">
                <a:latin typeface="Calibri"/>
                <a:cs typeface="Calibri"/>
              </a:rPr>
              <a:t> </a:t>
            </a:r>
            <a:r>
              <a:rPr dirty="0" sz="3400" spc="-10" b="1">
                <a:latin typeface="Calibri"/>
                <a:cs typeface="Calibri"/>
              </a:rPr>
              <a:t>Control Organization</a:t>
            </a:r>
            <a:r>
              <a:rPr dirty="0" sz="3400" spc="-105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(NACO)</a:t>
            </a:r>
            <a:r>
              <a:rPr dirty="0" sz="3400" spc="-95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as</a:t>
            </a:r>
            <a:r>
              <a:rPr dirty="0" sz="3400" spc="-114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a</a:t>
            </a:r>
            <a:r>
              <a:rPr dirty="0" sz="3400" spc="-105" b="1">
                <a:latin typeface="Calibri"/>
                <a:cs typeface="Calibri"/>
              </a:rPr>
              <a:t> </a:t>
            </a:r>
            <a:r>
              <a:rPr dirty="0" sz="3400" spc="-10" b="1">
                <a:latin typeface="Calibri"/>
                <a:cs typeface="Calibri"/>
              </a:rPr>
              <a:t>separate</a:t>
            </a:r>
            <a:r>
              <a:rPr dirty="0" sz="3400" spc="-114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wing</a:t>
            </a:r>
            <a:r>
              <a:rPr dirty="0" sz="3400" spc="-114" b="1">
                <a:latin typeface="Calibri"/>
                <a:cs typeface="Calibri"/>
              </a:rPr>
              <a:t> </a:t>
            </a:r>
            <a:r>
              <a:rPr dirty="0" sz="3400" spc="-25" b="1">
                <a:latin typeface="Calibri"/>
                <a:cs typeface="Calibri"/>
              </a:rPr>
              <a:t>to </a:t>
            </a:r>
            <a:r>
              <a:rPr dirty="0" sz="3400" b="1">
                <a:latin typeface="Calibri"/>
                <a:cs typeface="Calibri"/>
              </a:rPr>
              <a:t>implement</a:t>
            </a:r>
            <a:r>
              <a:rPr dirty="0" sz="3400" spc="-100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&amp;</a:t>
            </a:r>
            <a:r>
              <a:rPr dirty="0" sz="3400" spc="-105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closely</a:t>
            </a:r>
            <a:r>
              <a:rPr dirty="0" sz="3400" spc="-85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monitor</a:t>
            </a:r>
            <a:r>
              <a:rPr dirty="0" sz="3400" spc="-110" b="1">
                <a:latin typeface="Calibri"/>
                <a:cs typeface="Calibri"/>
              </a:rPr>
              <a:t> </a:t>
            </a:r>
            <a:r>
              <a:rPr dirty="0" sz="3400" spc="-25" b="1">
                <a:latin typeface="Calibri"/>
                <a:cs typeface="Calibri"/>
              </a:rPr>
              <a:t>the </a:t>
            </a:r>
            <a:r>
              <a:rPr dirty="0" sz="3400" spc="-10" b="1">
                <a:latin typeface="Calibri"/>
                <a:cs typeface="Calibri"/>
              </a:rPr>
              <a:t>components</a:t>
            </a:r>
            <a:r>
              <a:rPr dirty="0" sz="3400" spc="-45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of</a:t>
            </a:r>
            <a:r>
              <a:rPr dirty="0" sz="3400" spc="-70" b="1">
                <a:latin typeface="Calibri"/>
                <a:cs typeface="Calibri"/>
              </a:rPr>
              <a:t> </a:t>
            </a:r>
            <a:r>
              <a:rPr dirty="0" sz="3400" b="1">
                <a:latin typeface="Calibri"/>
                <a:cs typeface="Calibri"/>
              </a:rPr>
              <a:t>the</a:t>
            </a:r>
            <a:r>
              <a:rPr dirty="0" sz="3400" spc="-60" b="1">
                <a:latin typeface="Calibri"/>
                <a:cs typeface="Calibri"/>
              </a:rPr>
              <a:t> </a:t>
            </a:r>
            <a:r>
              <a:rPr dirty="0" sz="3400" spc="-10" b="1">
                <a:latin typeface="Calibri"/>
                <a:cs typeface="Calibri"/>
              </a:rPr>
              <a:t>programme.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76275">
              <a:lnSpc>
                <a:spcPct val="100000"/>
              </a:lnSpc>
              <a:spcBef>
                <a:spcPts val="100"/>
              </a:spcBef>
            </a:pPr>
            <a:r>
              <a:rPr dirty="0" sz="5400">
                <a:latin typeface="Calibri"/>
                <a:cs typeface="Calibri"/>
              </a:rPr>
              <a:t>MILE</a:t>
            </a:r>
            <a:r>
              <a:rPr dirty="0" sz="5400" spc="-120">
                <a:latin typeface="Calibri"/>
                <a:cs typeface="Calibri"/>
              </a:rPr>
              <a:t> </a:t>
            </a:r>
            <a:r>
              <a:rPr dirty="0" sz="5400" spc="-20">
                <a:latin typeface="Calibri"/>
                <a:cs typeface="Calibri"/>
              </a:rPr>
              <a:t>STONES</a:t>
            </a:r>
            <a:r>
              <a:rPr dirty="0" sz="5400" spc="-120">
                <a:latin typeface="Calibri"/>
                <a:cs typeface="Calibri"/>
              </a:rPr>
              <a:t> </a:t>
            </a:r>
            <a:r>
              <a:rPr dirty="0" sz="5400">
                <a:latin typeface="Calibri"/>
                <a:cs typeface="Calibri"/>
              </a:rPr>
              <a:t>OF</a:t>
            </a:r>
            <a:r>
              <a:rPr dirty="0" sz="5400" spc="-125">
                <a:latin typeface="Calibri"/>
                <a:cs typeface="Calibri"/>
              </a:rPr>
              <a:t> </a:t>
            </a:r>
            <a:r>
              <a:rPr dirty="0" sz="5400" spc="-20">
                <a:latin typeface="Calibri"/>
                <a:cs typeface="Calibri"/>
              </a:rPr>
              <a:t>NACP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601165"/>
            <a:ext cx="7913370" cy="39281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159385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1986</a:t>
            </a:r>
            <a:r>
              <a:rPr dirty="0" sz="40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–</a:t>
            </a:r>
            <a:r>
              <a:rPr dirty="0" sz="40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First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Case</a:t>
            </a:r>
            <a:r>
              <a:rPr dirty="0" sz="40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detected</a:t>
            </a:r>
            <a:r>
              <a:rPr dirty="0" sz="40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50" b="1">
                <a:solidFill>
                  <a:srgbClr val="4436F4"/>
                </a:solidFill>
                <a:latin typeface="Calibri"/>
                <a:cs typeface="Calibri"/>
              </a:rPr>
              <a:t>&amp;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National</a:t>
            </a:r>
            <a:r>
              <a:rPr dirty="0" sz="40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Aids</a:t>
            </a:r>
            <a:r>
              <a:rPr dirty="0" sz="40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Committee Established.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45"/>
              </a:spcBef>
              <a:buFont typeface="Arial MT"/>
              <a:buChar char="•"/>
            </a:pPr>
            <a:endParaRPr sz="40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latin typeface="Calibri"/>
                <a:cs typeface="Calibri"/>
              </a:rPr>
              <a:t>1990</a:t>
            </a:r>
            <a:r>
              <a:rPr dirty="0" sz="4000" spc="-9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–</a:t>
            </a:r>
            <a:r>
              <a:rPr dirty="0" sz="4000" spc="-8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Medium</a:t>
            </a:r>
            <a:r>
              <a:rPr dirty="0" sz="4000" spc="-70" b="1">
                <a:latin typeface="Calibri"/>
                <a:cs typeface="Calibri"/>
              </a:rPr>
              <a:t> Term </a:t>
            </a:r>
            <a:r>
              <a:rPr dirty="0" sz="4000" b="1">
                <a:latin typeface="Calibri"/>
                <a:cs typeface="Calibri"/>
              </a:rPr>
              <a:t>Plan</a:t>
            </a:r>
            <a:r>
              <a:rPr dirty="0" sz="4000" spc="-7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launched </a:t>
            </a:r>
            <a:r>
              <a:rPr dirty="0" sz="4000" b="1">
                <a:latin typeface="Calibri"/>
                <a:cs typeface="Calibri"/>
              </a:rPr>
              <a:t>for</a:t>
            </a:r>
            <a:r>
              <a:rPr dirty="0" sz="4000" spc="-12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four</a:t>
            </a:r>
            <a:r>
              <a:rPr dirty="0" sz="4000" spc="-12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states</a:t>
            </a:r>
            <a:r>
              <a:rPr dirty="0" sz="4000" spc="-9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&amp;</a:t>
            </a:r>
            <a:r>
              <a:rPr dirty="0" sz="4000" spc="-114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four</a:t>
            </a:r>
            <a:r>
              <a:rPr dirty="0" sz="4000" spc="-114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metros.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88340" y="504190"/>
            <a:ext cx="6911975" cy="5622925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1992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-</a:t>
            </a:r>
            <a:r>
              <a:rPr dirty="0" sz="3600" spc="-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NACP-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</a:t>
            </a:r>
            <a:r>
              <a:rPr dirty="0" sz="36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launched.</a:t>
            </a:r>
            <a:endParaRPr sz="3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latin typeface="Calibri"/>
                <a:cs typeface="Calibri"/>
              </a:rPr>
              <a:t>1999</a:t>
            </a:r>
            <a:r>
              <a:rPr dirty="0" sz="3600" spc="-3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-</a:t>
            </a:r>
            <a:r>
              <a:rPr dirty="0" sz="3600" spc="-35" b="1">
                <a:latin typeface="Calibri"/>
                <a:cs typeface="Calibri"/>
              </a:rPr>
              <a:t> </a:t>
            </a:r>
            <a:r>
              <a:rPr dirty="0" sz="3600" spc="-20" b="1">
                <a:latin typeface="Calibri"/>
                <a:cs typeface="Calibri"/>
              </a:rPr>
              <a:t>NACP-</a:t>
            </a:r>
            <a:r>
              <a:rPr dirty="0" sz="3600" b="1">
                <a:latin typeface="Calibri"/>
                <a:cs typeface="Calibri"/>
              </a:rPr>
              <a:t>II</a:t>
            </a:r>
            <a:r>
              <a:rPr dirty="0" sz="3600" spc="-3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launched.</a:t>
            </a:r>
            <a:endParaRPr sz="36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8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2002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-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National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Aids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Control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Policy adopted.</a:t>
            </a:r>
            <a:endParaRPr sz="3600">
              <a:latin typeface="Calibri"/>
              <a:cs typeface="Calibri"/>
            </a:endParaRPr>
          </a:p>
          <a:p>
            <a:pPr marL="355600" marR="587375" indent="-343535">
              <a:lnSpc>
                <a:spcPct val="100000"/>
              </a:lnSpc>
              <a:spcBef>
                <a:spcPts val="86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latin typeface="Calibri"/>
                <a:cs typeface="Calibri"/>
              </a:rPr>
              <a:t>2004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-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Anti</a:t>
            </a:r>
            <a:r>
              <a:rPr dirty="0" sz="3600" spc="-5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retroviral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treatment initiated.</a:t>
            </a:r>
            <a:endParaRPr sz="3600">
              <a:latin typeface="Calibri"/>
              <a:cs typeface="Calibri"/>
            </a:endParaRPr>
          </a:p>
          <a:p>
            <a:pPr marL="355600" marR="548005" indent="-343535">
              <a:lnSpc>
                <a:spcPct val="100000"/>
              </a:lnSpc>
              <a:spcBef>
                <a:spcPts val="8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2006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-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National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Council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on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AIDS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constituted.</a:t>
            </a:r>
            <a:endParaRPr sz="3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latin typeface="Calibri"/>
                <a:cs typeface="Calibri"/>
              </a:rPr>
              <a:t>2007</a:t>
            </a:r>
            <a:r>
              <a:rPr dirty="0" sz="3600" spc="-5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–</a:t>
            </a:r>
            <a:r>
              <a:rPr dirty="0" sz="3600" spc="-5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NACP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III</a:t>
            </a:r>
            <a:r>
              <a:rPr dirty="0" sz="3600" spc="-5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launched</a:t>
            </a:r>
            <a:r>
              <a:rPr dirty="0" sz="3200" spc="-1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9489" y="-135762"/>
            <a:ext cx="3606165" cy="1778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none" sz="11500" spc="-45">
                <a:solidFill>
                  <a:srgbClr val="4436F4"/>
                </a:solidFill>
                <a:latin typeface="Calibri"/>
                <a:cs typeface="Calibri"/>
              </a:rPr>
              <a:t>NACO</a:t>
            </a:r>
            <a:endParaRPr sz="115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443832"/>
            <a:ext cx="7784465" cy="477329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u="sng" sz="36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VISION</a:t>
            </a:r>
            <a:r>
              <a:rPr dirty="0" u="sng" sz="3600" spc="-5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36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AND</a:t>
            </a:r>
            <a:r>
              <a:rPr dirty="0" u="sng" sz="3600" spc="-5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36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VALUES</a:t>
            </a:r>
            <a:endParaRPr sz="3600">
              <a:latin typeface="Calibri"/>
              <a:cs typeface="Calibri"/>
            </a:endParaRPr>
          </a:p>
          <a:p>
            <a:pPr marL="355600" marR="5080">
              <a:lnSpc>
                <a:spcPct val="80400"/>
              </a:lnSpc>
              <a:spcBef>
                <a:spcPts val="1330"/>
              </a:spcBef>
            </a:pPr>
            <a:r>
              <a:rPr dirty="0" sz="3600" b="1">
                <a:latin typeface="Calibri"/>
                <a:cs typeface="Calibri"/>
              </a:rPr>
              <a:t>NACO</a:t>
            </a:r>
            <a:r>
              <a:rPr dirty="0" sz="3600" spc="-114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envisions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India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where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every </a:t>
            </a:r>
            <a:r>
              <a:rPr dirty="0" sz="3600" b="1">
                <a:latin typeface="Calibri"/>
                <a:cs typeface="Calibri"/>
              </a:rPr>
              <a:t>person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living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with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HIV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has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access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to </a:t>
            </a:r>
            <a:r>
              <a:rPr dirty="0" sz="3600" b="1">
                <a:latin typeface="Calibri"/>
                <a:cs typeface="Calibri"/>
              </a:rPr>
              <a:t>quality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care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is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treated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with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dignity. </a:t>
            </a:r>
            <a:r>
              <a:rPr dirty="0" sz="3600" spc="-20" b="1">
                <a:latin typeface="Calibri"/>
                <a:cs typeface="Calibri"/>
              </a:rPr>
              <a:t>Effective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prevention,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care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support </a:t>
            </a:r>
            <a:r>
              <a:rPr dirty="0" sz="3600" b="1">
                <a:latin typeface="Calibri"/>
                <a:cs typeface="Calibri"/>
              </a:rPr>
              <a:t>for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spc="-35" b="1">
                <a:latin typeface="Calibri"/>
                <a:cs typeface="Calibri"/>
              </a:rPr>
              <a:t>HIV/AIDS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is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possible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an </a:t>
            </a:r>
            <a:r>
              <a:rPr dirty="0" sz="3600" spc="-10" b="1">
                <a:latin typeface="Calibri"/>
                <a:cs typeface="Calibri"/>
              </a:rPr>
              <a:t>environment</a:t>
            </a:r>
            <a:r>
              <a:rPr dirty="0" sz="3600" spc="-12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where</a:t>
            </a:r>
            <a:r>
              <a:rPr dirty="0" sz="3600" spc="-13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human</a:t>
            </a:r>
            <a:r>
              <a:rPr dirty="0" sz="3600" spc="-12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rights</a:t>
            </a:r>
            <a:r>
              <a:rPr dirty="0" sz="3600" spc="-130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are </a:t>
            </a:r>
            <a:r>
              <a:rPr dirty="0" sz="3600" spc="-10" b="1">
                <a:latin typeface="Calibri"/>
                <a:cs typeface="Calibri"/>
              </a:rPr>
              <a:t>respected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where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those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infected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or </a:t>
            </a:r>
            <a:r>
              <a:rPr dirty="0" sz="3600" spc="-10" b="1">
                <a:latin typeface="Calibri"/>
                <a:cs typeface="Calibri"/>
              </a:rPr>
              <a:t>affected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by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spc="-35" b="1">
                <a:latin typeface="Calibri"/>
                <a:cs typeface="Calibri"/>
              </a:rPr>
              <a:t>HIV/AIDS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live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life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without </a:t>
            </a:r>
            <a:r>
              <a:rPr dirty="0" sz="3600" b="1">
                <a:latin typeface="Calibri"/>
                <a:cs typeface="Calibri"/>
              </a:rPr>
              <a:t>stigma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discrimination.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36347"/>
            <a:ext cx="3056890" cy="5600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0">
                <a:latin typeface="Calibri"/>
                <a:cs typeface="Calibri"/>
              </a:rPr>
              <a:t>NACO</a:t>
            </a:r>
            <a:r>
              <a:rPr dirty="0" sz="3500" spc="-100">
                <a:latin typeface="Calibri"/>
                <a:cs typeface="Calibri"/>
              </a:rPr>
              <a:t> </a:t>
            </a:r>
            <a:r>
              <a:rPr dirty="0" sz="3500" spc="-10">
                <a:latin typeface="Calibri"/>
                <a:cs typeface="Calibri"/>
              </a:rPr>
              <a:t>envisions: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671830"/>
            <a:ext cx="7806690" cy="50018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355600" marR="5080" indent="-342900">
              <a:lnSpc>
                <a:spcPts val="3070"/>
              </a:lnSpc>
              <a:spcBef>
                <a:spcPts val="844"/>
              </a:spcBef>
              <a:buChar char="•"/>
              <a:tabLst>
                <a:tab pos="355600" algn="l"/>
                <a:tab pos="415925" algn="l"/>
              </a:tabLst>
            </a:pPr>
            <a:r>
              <a:rPr dirty="0" sz="2100">
                <a:solidFill>
                  <a:srgbClr val="4436F4"/>
                </a:solidFill>
                <a:latin typeface="Arial MT"/>
                <a:cs typeface="Arial MT"/>
              </a:rPr>
              <a:t>	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Building</a:t>
            </a:r>
            <a:r>
              <a:rPr dirty="0" sz="32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an</a:t>
            </a:r>
            <a:r>
              <a:rPr dirty="0" sz="32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4436F4"/>
                </a:solidFill>
                <a:latin typeface="Calibri"/>
                <a:cs typeface="Calibri"/>
              </a:rPr>
              <a:t>integrated</a:t>
            </a:r>
            <a:r>
              <a:rPr dirty="0" sz="32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response</a:t>
            </a:r>
            <a:r>
              <a:rPr dirty="0" sz="32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by</a:t>
            </a:r>
            <a:r>
              <a:rPr dirty="0" sz="3200" spc="-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4436F4"/>
                </a:solidFill>
                <a:latin typeface="Calibri"/>
                <a:cs typeface="Calibri"/>
              </a:rPr>
              <a:t>reaching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out</a:t>
            </a:r>
            <a:r>
              <a:rPr dirty="0" sz="32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32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diverse</a:t>
            </a:r>
            <a:r>
              <a:rPr dirty="0" sz="32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4436F4"/>
                </a:solidFill>
                <a:latin typeface="Calibri"/>
                <a:cs typeface="Calibri"/>
              </a:rPr>
              <a:t>populations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10"/>
              </a:spcBef>
              <a:buFont typeface="Arial MT"/>
              <a:buChar char="•"/>
            </a:pPr>
            <a:endParaRPr sz="3200">
              <a:latin typeface="Calibri"/>
              <a:cs typeface="Calibri"/>
            </a:endParaRPr>
          </a:p>
          <a:p>
            <a:pPr marL="355600" marR="216535" indent="-342900">
              <a:lnSpc>
                <a:spcPts val="307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200" b="1">
                <a:latin typeface="Calibri"/>
                <a:cs typeface="Calibri"/>
              </a:rPr>
              <a:t>A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National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AIDS</a:t>
            </a:r>
            <a:r>
              <a:rPr dirty="0" sz="3200" spc="-9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Control</a:t>
            </a:r>
            <a:r>
              <a:rPr dirty="0" sz="3200" spc="-5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Programme</a:t>
            </a:r>
            <a:r>
              <a:rPr dirty="0" sz="3200" spc="-8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that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spc="-25" b="1">
                <a:latin typeface="Calibri"/>
                <a:cs typeface="Calibri"/>
              </a:rPr>
              <a:t>is </a:t>
            </a:r>
            <a:r>
              <a:rPr dirty="0" sz="3200" b="1">
                <a:latin typeface="Calibri"/>
                <a:cs typeface="Calibri"/>
              </a:rPr>
              <a:t>firmly</a:t>
            </a:r>
            <a:r>
              <a:rPr dirty="0" sz="3200" spc="-2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rooted</a:t>
            </a:r>
            <a:r>
              <a:rPr dirty="0" sz="3200" spc="-4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in</a:t>
            </a:r>
            <a:r>
              <a:rPr dirty="0" sz="3200" spc="-3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evidence-</a:t>
            </a:r>
            <a:r>
              <a:rPr dirty="0" sz="3200" b="1">
                <a:latin typeface="Calibri"/>
                <a:cs typeface="Calibri"/>
              </a:rPr>
              <a:t>based</a:t>
            </a:r>
            <a:r>
              <a:rPr dirty="0" sz="3200" spc="-60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planning.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69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Achievement</a:t>
            </a:r>
            <a:r>
              <a:rPr dirty="0" sz="32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2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development</a:t>
            </a:r>
            <a:r>
              <a:rPr dirty="0" sz="32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4436F4"/>
                </a:solidFill>
                <a:latin typeface="Calibri"/>
                <a:cs typeface="Calibri"/>
              </a:rPr>
              <a:t>objective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ts val="3454"/>
              </a:lnSpc>
              <a:spcBef>
                <a:spcPts val="384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 b="1">
                <a:latin typeface="Calibri"/>
                <a:cs typeface="Calibri"/>
              </a:rPr>
              <a:t>Regular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dissemination</a:t>
            </a:r>
            <a:r>
              <a:rPr dirty="0" sz="3200" spc="-70" b="1">
                <a:latin typeface="Calibri"/>
                <a:cs typeface="Calibri"/>
              </a:rPr>
              <a:t> </a:t>
            </a:r>
            <a:r>
              <a:rPr dirty="0" sz="3200" spc="-25" b="1">
                <a:latin typeface="Calibri"/>
                <a:cs typeface="Calibri"/>
              </a:rPr>
              <a:t>of</a:t>
            </a:r>
            <a:endParaRPr sz="3200">
              <a:latin typeface="Calibri"/>
              <a:cs typeface="Calibri"/>
            </a:endParaRPr>
          </a:p>
          <a:p>
            <a:pPr marL="355600" marR="589280">
              <a:lnSpc>
                <a:spcPts val="3080"/>
              </a:lnSpc>
              <a:spcBef>
                <a:spcPts val="350"/>
              </a:spcBef>
            </a:pPr>
            <a:r>
              <a:rPr dirty="0" sz="3200" spc="-10" b="1">
                <a:latin typeface="Calibri"/>
                <a:cs typeface="Calibri"/>
              </a:rPr>
              <a:t>transparent</a:t>
            </a:r>
            <a:r>
              <a:rPr dirty="0" sz="3200" spc="-9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estimates</a:t>
            </a:r>
            <a:r>
              <a:rPr dirty="0" sz="3200" spc="-8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on</a:t>
            </a:r>
            <a:r>
              <a:rPr dirty="0" sz="3200" spc="-4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the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spread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spc="-25" b="1">
                <a:latin typeface="Calibri"/>
                <a:cs typeface="Calibri"/>
              </a:rPr>
              <a:t>and </a:t>
            </a:r>
            <a:r>
              <a:rPr dirty="0" sz="3200" b="1">
                <a:latin typeface="Calibri"/>
                <a:cs typeface="Calibri"/>
              </a:rPr>
              <a:t>prevalence</a:t>
            </a:r>
            <a:r>
              <a:rPr dirty="0" sz="3200" spc="-10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of</a:t>
            </a:r>
            <a:r>
              <a:rPr dirty="0" sz="3200" spc="-8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HIV/AIDS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385317"/>
            <a:ext cx="7820025" cy="5403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Building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an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India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where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every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person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is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safe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from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HIV/AIDS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5"/>
              </a:spcBef>
              <a:buFont typeface="Arial MT"/>
              <a:buChar char="•"/>
            </a:pPr>
            <a:endParaRPr sz="3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3600" b="1">
                <a:latin typeface="Calibri"/>
                <a:cs typeface="Calibri"/>
              </a:rPr>
              <a:t>Building</a:t>
            </a:r>
            <a:r>
              <a:rPr dirty="0" sz="3600" spc="-13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partnerships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5"/>
              </a:spcBef>
              <a:buFont typeface="Arial MT"/>
              <a:buChar char="•"/>
            </a:pPr>
            <a:endParaRPr sz="3600">
              <a:latin typeface="Calibri"/>
              <a:cs typeface="Calibri"/>
            </a:endParaRPr>
          </a:p>
          <a:p>
            <a:pPr marL="355600" marR="48895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An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India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where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every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person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has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accurate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knowledge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about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HIV</a:t>
            </a:r>
            <a:r>
              <a:rPr dirty="0" sz="36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and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contributes</a:t>
            </a:r>
            <a:r>
              <a:rPr dirty="0" sz="36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towards</a:t>
            </a:r>
            <a:r>
              <a:rPr dirty="0" sz="3600" spc="-1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eradicating</a:t>
            </a:r>
            <a:r>
              <a:rPr dirty="0" sz="36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stigma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36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discrimination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331977"/>
            <a:ext cx="7894320" cy="578802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355600" marR="5080" indent="-342900">
              <a:lnSpc>
                <a:spcPts val="3779"/>
              </a:lnSpc>
              <a:spcBef>
                <a:spcPts val="580"/>
              </a:spcBef>
              <a:buChar char="•"/>
              <a:tabLst>
                <a:tab pos="355600" algn="l"/>
                <a:tab pos="440690" algn="l"/>
              </a:tabLst>
            </a:pPr>
            <a:r>
              <a:rPr dirty="0" sz="3000">
                <a:latin typeface="Arial MT"/>
                <a:cs typeface="Arial MT"/>
              </a:rPr>
              <a:t>	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An</a:t>
            </a:r>
            <a:r>
              <a:rPr dirty="0" sz="35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India</a:t>
            </a:r>
            <a:r>
              <a:rPr dirty="0" sz="35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where</a:t>
            </a:r>
            <a:r>
              <a:rPr dirty="0" sz="35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every</a:t>
            </a:r>
            <a:r>
              <a:rPr dirty="0" sz="35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pregnant</a:t>
            </a:r>
            <a:r>
              <a:rPr dirty="0" sz="35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spc="-10" b="1">
                <a:solidFill>
                  <a:srgbClr val="4436F4"/>
                </a:solidFill>
                <a:latin typeface="Calibri"/>
                <a:cs typeface="Calibri"/>
              </a:rPr>
              <a:t>woman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living</a:t>
            </a:r>
            <a:r>
              <a:rPr dirty="0" sz="3500" spc="-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with</a:t>
            </a:r>
            <a:r>
              <a:rPr dirty="0" sz="3500" spc="-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HIV</a:t>
            </a:r>
            <a:r>
              <a:rPr dirty="0" sz="3500" spc="-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has</a:t>
            </a:r>
            <a:r>
              <a:rPr dirty="0" sz="35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500" spc="-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choice</a:t>
            </a:r>
            <a:r>
              <a:rPr dirty="0" sz="3500" spc="-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3500" spc="-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bring</a:t>
            </a:r>
            <a:r>
              <a:rPr dirty="0" sz="3500" spc="-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spc="-25" b="1">
                <a:solidFill>
                  <a:srgbClr val="4436F4"/>
                </a:solidFill>
                <a:latin typeface="Calibri"/>
                <a:cs typeface="Calibri"/>
              </a:rPr>
              <a:t>an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HIV</a:t>
            </a:r>
            <a:r>
              <a:rPr dirty="0" sz="35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free</a:t>
            </a:r>
            <a:r>
              <a:rPr dirty="0" sz="35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baby</a:t>
            </a:r>
            <a:r>
              <a:rPr dirty="0" sz="35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into</a:t>
            </a:r>
            <a:r>
              <a:rPr dirty="0" sz="35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5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spc="-10" b="1">
                <a:solidFill>
                  <a:srgbClr val="4436F4"/>
                </a:solidFill>
                <a:latin typeface="Calibri"/>
                <a:cs typeface="Calibri"/>
              </a:rPr>
              <a:t>world</a:t>
            </a:r>
            <a:endParaRPr sz="3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90"/>
              </a:spcBef>
              <a:buFont typeface="Arial MT"/>
              <a:buChar char="•"/>
            </a:pPr>
            <a:endParaRPr sz="3500">
              <a:latin typeface="Calibri"/>
              <a:cs typeface="Calibri"/>
            </a:endParaRPr>
          </a:p>
          <a:p>
            <a:pPr marL="355600" marR="128270" indent="-342900">
              <a:lnSpc>
                <a:spcPts val="3779"/>
              </a:lnSpc>
              <a:buChar char="•"/>
              <a:tabLst>
                <a:tab pos="355600" algn="l"/>
                <a:tab pos="455930" algn="l"/>
                <a:tab pos="5600065" algn="l"/>
              </a:tabLst>
            </a:pPr>
            <a:r>
              <a:rPr dirty="0" sz="3500">
                <a:latin typeface="Arial MT"/>
                <a:cs typeface="Arial MT"/>
              </a:rPr>
              <a:t>	</a:t>
            </a:r>
            <a:r>
              <a:rPr dirty="0" sz="3500" b="1">
                <a:latin typeface="Calibri"/>
                <a:cs typeface="Calibri"/>
              </a:rPr>
              <a:t>An</a:t>
            </a:r>
            <a:r>
              <a:rPr dirty="0" sz="3500" spc="-45" b="1">
                <a:latin typeface="Calibri"/>
                <a:cs typeface="Calibri"/>
              </a:rPr>
              <a:t> </a:t>
            </a:r>
            <a:r>
              <a:rPr dirty="0" sz="3500" b="1">
                <a:latin typeface="Calibri"/>
                <a:cs typeface="Calibri"/>
              </a:rPr>
              <a:t>India</a:t>
            </a:r>
            <a:r>
              <a:rPr dirty="0" sz="3500" spc="-85" b="1">
                <a:latin typeface="Calibri"/>
                <a:cs typeface="Calibri"/>
              </a:rPr>
              <a:t> </a:t>
            </a:r>
            <a:r>
              <a:rPr dirty="0" sz="3500" b="1">
                <a:latin typeface="Calibri"/>
                <a:cs typeface="Calibri"/>
              </a:rPr>
              <a:t>where</a:t>
            </a:r>
            <a:r>
              <a:rPr dirty="0" sz="3500" spc="-50" b="1">
                <a:latin typeface="Calibri"/>
                <a:cs typeface="Calibri"/>
              </a:rPr>
              <a:t> </a:t>
            </a:r>
            <a:r>
              <a:rPr dirty="0" sz="3500" b="1">
                <a:latin typeface="Calibri"/>
                <a:cs typeface="Calibri"/>
              </a:rPr>
              <a:t>every</a:t>
            </a:r>
            <a:r>
              <a:rPr dirty="0" sz="3500" spc="-60" b="1">
                <a:latin typeface="Calibri"/>
                <a:cs typeface="Calibri"/>
              </a:rPr>
              <a:t> </a:t>
            </a:r>
            <a:r>
              <a:rPr dirty="0" sz="3500" b="1">
                <a:latin typeface="Calibri"/>
                <a:cs typeface="Calibri"/>
              </a:rPr>
              <a:t>person</a:t>
            </a:r>
            <a:r>
              <a:rPr dirty="0" sz="3500" spc="-45" b="1">
                <a:latin typeface="Calibri"/>
                <a:cs typeface="Calibri"/>
              </a:rPr>
              <a:t> </a:t>
            </a:r>
            <a:r>
              <a:rPr dirty="0" sz="3500" b="1">
                <a:latin typeface="Calibri"/>
                <a:cs typeface="Calibri"/>
              </a:rPr>
              <a:t>has</a:t>
            </a:r>
            <a:r>
              <a:rPr dirty="0" sz="3500" spc="-65" b="1">
                <a:latin typeface="Calibri"/>
                <a:cs typeface="Calibri"/>
              </a:rPr>
              <a:t> </a:t>
            </a:r>
            <a:r>
              <a:rPr dirty="0" sz="3500" spc="-10" b="1">
                <a:latin typeface="Calibri"/>
                <a:cs typeface="Calibri"/>
              </a:rPr>
              <a:t>access </a:t>
            </a:r>
            <a:r>
              <a:rPr dirty="0" sz="3500" b="1">
                <a:latin typeface="Calibri"/>
                <a:cs typeface="Calibri"/>
              </a:rPr>
              <a:t>to</a:t>
            </a:r>
            <a:r>
              <a:rPr dirty="0" sz="3500" spc="-50" b="1">
                <a:latin typeface="Calibri"/>
                <a:cs typeface="Calibri"/>
              </a:rPr>
              <a:t> </a:t>
            </a:r>
            <a:r>
              <a:rPr dirty="0" sz="3500" spc="-20" b="1">
                <a:latin typeface="Calibri"/>
                <a:cs typeface="Calibri"/>
              </a:rPr>
              <a:t>Integrated</a:t>
            </a:r>
            <a:r>
              <a:rPr dirty="0" sz="3500" spc="-70" b="1">
                <a:latin typeface="Calibri"/>
                <a:cs typeface="Calibri"/>
              </a:rPr>
              <a:t> </a:t>
            </a:r>
            <a:r>
              <a:rPr dirty="0" sz="3500" b="1">
                <a:latin typeface="Calibri"/>
                <a:cs typeface="Calibri"/>
              </a:rPr>
              <a:t>Counselling</a:t>
            </a:r>
            <a:r>
              <a:rPr dirty="0" sz="3500" spc="-90" b="1">
                <a:latin typeface="Calibri"/>
                <a:cs typeface="Calibri"/>
              </a:rPr>
              <a:t> </a:t>
            </a:r>
            <a:r>
              <a:rPr dirty="0" sz="3500" spc="-50" b="1">
                <a:latin typeface="Calibri"/>
                <a:cs typeface="Calibri"/>
              </a:rPr>
              <a:t>&amp;</a:t>
            </a:r>
            <a:r>
              <a:rPr dirty="0" sz="3500" b="1">
                <a:latin typeface="Calibri"/>
                <a:cs typeface="Calibri"/>
              </a:rPr>
              <a:t>	</a:t>
            </a:r>
            <a:r>
              <a:rPr dirty="0" sz="3500" spc="-10" b="1">
                <a:latin typeface="Calibri"/>
                <a:cs typeface="Calibri"/>
              </a:rPr>
              <a:t>Testing </a:t>
            </a:r>
            <a:r>
              <a:rPr dirty="0" sz="3500" b="1">
                <a:latin typeface="Calibri"/>
                <a:cs typeface="Calibri"/>
              </a:rPr>
              <a:t>Centers</a:t>
            </a:r>
            <a:r>
              <a:rPr dirty="0" sz="3500" spc="-180" b="1">
                <a:latin typeface="Calibri"/>
                <a:cs typeface="Calibri"/>
              </a:rPr>
              <a:t> </a:t>
            </a:r>
            <a:r>
              <a:rPr dirty="0" sz="3500" spc="-10" b="1">
                <a:latin typeface="Calibri"/>
                <a:cs typeface="Calibri"/>
              </a:rPr>
              <a:t>(ICTCs)</a:t>
            </a:r>
            <a:endParaRPr sz="3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30"/>
              </a:spcBef>
              <a:buFont typeface="Arial MT"/>
              <a:buChar char="•"/>
            </a:pPr>
            <a:endParaRPr sz="3500">
              <a:latin typeface="Calibri"/>
              <a:cs typeface="Calibri"/>
            </a:endParaRPr>
          </a:p>
          <a:p>
            <a:pPr marL="355600" marR="111760" indent="-342900">
              <a:lnSpc>
                <a:spcPct val="90000"/>
              </a:lnSpc>
              <a:spcBef>
                <a:spcPts val="5"/>
              </a:spcBef>
              <a:buChar char="•"/>
              <a:tabLst>
                <a:tab pos="355600" algn="l"/>
                <a:tab pos="455930" algn="l"/>
              </a:tabLst>
            </a:pPr>
            <a:r>
              <a:rPr dirty="0" sz="3500">
                <a:latin typeface="Arial MT"/>
                <a:cs typeface="Arial MT"/>
              </a:rPr>
              <a:t>	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An</a:t>
            </a:r>
            <a:r>
              <a:rPr dirty="0" sz="35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India</a:t>
            </a:r>
            <a:r>
              <a:rPr dirty="0" sz="35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where</a:t>
            </a:r>
            <a:r>
              <a:rPr dirty="0" sz="35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every</a:t>
            </a:r>
            <a:r>
              <a:rPr dirty="0" sz="35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person</a:t>
            </a:r>
            <a:r>
              <a:rPr dirty="0" sz="3500" spc="-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living</a:t>
            </a:r>
            <a:r>
              <a:rPr dirty="0" sz="35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spc="-20" b="1">
                <a:solidFill>
                  <a:srgbClr val="4436F4"/>
                </a:solidFill>
                <a:latin typeface="Calibri"/>
                <a:cs typeface="Calibri"/>
              </a:rPr>
              <a:t>with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HIV</a:t>
            </a:r>
            <a:r>
              <a:rPr dirty="0" sz="35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is</a:t>
            </a:r>
            <a:r>
              <a:rPr dirty="0" sz="3500" spc="-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treated</a:t>
            </a:r>
            <a:r>
              <a:rPr dirty="0" sz="3500" spc="-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with</a:t>
            </a:r>
            <a:r>
              <a:rPr dirty="0" sz="3500" spc="-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dignity</a:t>
            </a:r>
            <a:r>
              <a:rPr dirty="0" sz="3500" spc="-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35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spc="-25" b="1">
                <a:solidFill>
                  <a:srgbClr val="4436F4"/>
                </a:solidFill>
                <a:latin typeface="Calibri"/>
                <a:cs typeface="Calibri"/>
              </a:rPr>
              <a:t>has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access</a:t>
            </a:r>
            <a:r>
              <a:rPr dirty="0" sz="3500" spc="-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3500" spc="-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b="1">
                <a:solidFill>
                  <a:srgbClr val="4436F4"/>
                </a:solidFill>
                <a:latin typeface="Calibri"/>
                <a:cs typeface="Calibri"/>
              </a:rPr>
              <a:t>quality</a:t>
            </a:r>
            <a:r>
              <a:rPr dirty="0" sz="3500" spc="-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500" spc="-20" b="1">
                <a:solidFill>
                  <a:srgbClr val="4436F4"/>
                </a:solidFill>
                <a:latin typeface="Calibri"/>
                <a:cs typeface="Calibri"/>
              </a:rPr>
              <a:t>care</a:t>
            </a:r>
            <a:endParaRPr sz="3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461517"/>
            <a:ext cx="7497445" cy="4086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  <a:tab pos="447040" algn="l"/>
              </a:tabLst>
            </a:pPr>
            <a:r>
              <a:rPr dirty="0" sz="3200">
                <a:solidFill>
                  <a:srgbClr val="4436F4"/>
                </a:solidFill>
                <a:latin typeface="Arial MT"/>
                <a:cs typeface="Arial MT"/>
              </a:rPr>
              <a:t>	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An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India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where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every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person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will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eventually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live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healthy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36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safe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life,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supported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by</a:t>
            </a:r>
            <a:r>
              <a:rPr dirty="0" sz="36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technological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advances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5"/>
              </a:spcBef>
              <a:buFont typeface="Arial MT"/>
              <a:buChar char="•"/>
            </a:pPr>
            <a:endParaRPr sz="3600">
              <a:latin typeface="Calibri"/>
              <a:cs typeface="Calibri"/>
            </a:endParaRPr>
          </a:p>
          <a:p>
            <a:pPr marL="355600" marR="247650" indent="-342900">
              <a:lnSpc>
                <a:spcPct val="100000"/>
              </a:lnSpc>
              <a:buChar char="•"/>
              <a:tabLst>
                <a:tab pos="355600" algn="l"/>
                <a:tab pos="459105" algn="l"/>
              </a:tabLst>
            </a:pPr>
            <a:r>
              <a:rPr dirty="0" sz="3600">
                <a:latin typeface="Arial MT"/>
                <a:cs typeface="Arial MT"/>
              </a:rPr>
              <a:t>	</a:t>
            </a:r>
            <a:r>
              <a:rPr dirty="0" sz="3600" b="1">
                <a:latin typeface="Calibri"/>
                <a:cs typeface="Calibri"/>
              </a:rPr>
              <a:t>An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India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where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every</a:t>
            </a:r>
            <a:r>
              <a:rPr dirty="0" sz="3600" spc="-114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person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who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is </a:t>
            </a:r>
            <a:r>
              <a:rPr dirty="0" sz="3600" b="1">
                <a:latin typeface="Calibri"/>
                <a:cs typeface="Calibri"/>
              </a:rPr>
              <a:t>highly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vulnerable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to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HIV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is</a:t>
            </a:r>
            <a:endParaRPr sz="36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3600" b="1">
                <a:latin typeface="Calibri"/>
                <a:cs typeface="Calibri"/>
              </a:rPr>
              <a:t>heard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reached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out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to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9782" y="383794"/>
            <a:ext cx="1965325" cy="10312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-20">
                <a:latin typeface="Calibri"/>
                <a:cs typeface="Calibri"/>
              </a:rPr>
              <a:t>NACP</a:t>
            </a:r>
            <a:endParaRPr sz="66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45311" y="2280031"/>
            <a:ext cx="7494905" cy="3379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45720" marR="5080" indent="-33655">
              <a:lnSpc>
                <a:spcPct val="100000"/>
              </a:lnSpc>
              <a:spcBef>
                <a:spcPts val="105"/>
              </a:spcBef>
            </a:pPr>
            <a:r>
              <a:rPr dirty="0" sz="4400" b="1">
                <a:latin typeface="Calibri"/>
                <a:cs typeface="Calibri"/>
              </a:rPr>
              <a:t>The</a:t>
            </a:r>
            <a:r>
              <a:rPr dirty="0" sz="4400" spc="-40" b="1">
                <a:latin typeface="Calibri"/>
                <a:cs typeface="Calibri"/>
              </a:rPr>
              <a:t> </a:t>
            </a:r>
            <a:r>
              <a:rPr dirty="0" sz="4400" b="1">
                <a:latin typeface="Calibri"/>
                <a:cs typeface="Calibri"/>
              </a:rPr>
              <a:t>aim</a:t>
            </a:r>
            <a:r>
              <a:rPr dirty="0" sz="4400" spc="-40" b="1">
                <a:latin typeface="Calibri"/>
                <a:cs typeface="Calibri"/>
              </a:rPr>
              <a:t> </a:t>
            </a:r>
            <a:r>
              <a:rPr dirty="0" sz="4400" b="1">
                <a:latin typeface="Calibri"/>
                <a:cs typeface="Calibri"/>
              </a:rPr>
              <a:t>of</a:t>
            </a:r>
            <a:r>
              <a:rPr dirty="0" sz="4400" spc="-40" b="1">
                <a:latin typeface="Calibri"/>
                <a:cs typeface="Calibri"/>
              </a:rPr>
              <a:t> </a:t>
            </a:r>
            <a:r>
              <a:rPr dirty="0" sz="4400" b="1">
                <a:latin typeface="Calibri"/>
                <a:cs typeface="Calibri"/>
              </a:rPr>
              <a:t>the</a:t>
            </a:r>
            <a:r>
              <a:rPr dirty="0" sz="4400" spc="-35" b="1">
                <a:latin typeface="Calibri"/>
                <a:cs typeface="Calibri"/>
              </a:rPr>
              <a:t> </a:t>
            </a:r>
            <a:r>
              <a:rPr dirty="0" sz="4400" b="1">
                <a:latin typeface="Calibri"/>
                <a:cs typeface="Calibri"/>
              </a:rPr>
              <a:t>programme</a:t>
            </a:r>
            <a:r>
              <a:rPr dirty="0" sz="4400" spc="-65" b="1">
                <a:latin typeface="Calibri"/>
                <a:cs typeface="Calibri"/>
              </a:rPr>
              <a:t> </a:t>
            </a:r>
            <a:r>
              <a:rPr dirty="0" sz="4400" b="1">
                <a:latin typeface="Calibri"/>
                <a:cs typeface="Calibri"/>
              </a:rPr>
              <a:t>is</a:t>
            </a:r>
            <a:r>
              <a:rPr dirty="0" sz="4400" spc="-30" b="1">
                <a:latin typeface="Calibri"/>
                <a:cs typeface="Calibri"/>
              </a:rPr>
              <a:t> </a:t>
            </a:r>
            <a:r>
              <a:rPr dirty="0" sz="4400" spc="-25" b="1">
                <a:latin typeface="Calibri"/>
                <a:cs typeface="Calibri"/>
              </a:rPr>
              <a:t>to </a:t>
            </a:r>
            <a:r>
              <a:rPr dirty="0" sz="4400" b="1">
                <a:latin typeface="Calibri"/>
                <a:cs typeface="Calibri"/>
              </a:rPr>
              <a:t>prevent</a:t>
            </a:r>
            <a:r>
              <a:rPr dirty="0" sz="4400" spc="-125" b="1">
                <a:latin typeface="Calibri"/>
                <a:cs typeface="Calibri"/>
              </a:rPr>
              <a:t> </a:t>
            </a:r>
            <a:r>
              <a:rPr dirty="0" sz="4400" b="1">
                <a:latin typeface="Calibri"/>
                <a:cs typeface="Calibri"/>
              </a:rPr>
              <a:t>further</a:t>
            </a:r>
            <a:r>
              <a:rPr dirty="0" sz="4400" spc="-110" b="1">
                <a:latin typeface="Calibri"/>
                <a:cs typeface="Calibri"/>
              </a:rPr>
              <a:t> </a:t>
            </a:r>
            <a:r>
              <a:rPr dirty="0" sz="4400" b="1">
                <a:latin typeface="Calibri"/>
                <a:cs typeface="Calibri"/>
              </a:rPr>
              <a:t>transmission</a:t>
            </a:r>
            <a:r>
              <a:rPr dirty="0" sz="4400" spc="-135" b="1">
                <a:latin typeface="Calibri"/>
                <a:cs typeface="Calibri"/>
              </a:rPr>
              <a:t> </a:t>
            </a:r>
            <a:r>
              <a:rPr dirty="0" sz="4400" spc="-25" b="1">
                <a:latin typeface="Calibri"/>
                <a:cs typeface="Calibri"/>
              </a:rPr>
              <a:t>of </a:t>
            </a:r>
            <a:r>
              <a:rPr dirty="0" sz="4400" b="1">
                <a:latin typeface="Calibri"/>
                <a:cs typeface="Calibri"/>
              </a:rPr>
              <a:t>HIV</a:t>
            </a:r>
            <a:r>
              <a:rPr dirty="0" sz="4400" spc="-55" b="1">
                <a:latin typeface="Calibri"/>
                <a:cs typeface="Calibri"/>
              </a:rPr>
              <a:t> </a:t>
            </a:r>
            <a:r>
              <a:rPr dirty="0" sz="4400" b="1">
                <a:latin typeface="Calibri"/>
                <a:cs typeface="Calibri"/>
              </a:rPr>
              <a:t>infection</a:t>
            </a:r>
            <a:r>
              <a:rPr dirty="0" sz="4400" spc="-95" b="1">
                <a:latin typeface="Calibri"/>
                <a:cs typeface="Calibri"/>
              </a:rPr>
              <a:t> </a:t>
            </a:r>
            <a:r>
              <a:rPr dirty="0" sz="4400" b="1">
                <a:latin typeface="Calibri"/>
                <a:cs typeface="Calibri"/>
              </a:rPr>
              <a:t>&amp;</a:t>
            </a:r>
            <a:r>
              <a:rPr dirty="0" sz="4400" spc="-65" b="1"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dirty="0" sz="4400" spc="-5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FF0000"/>
                </a:solidFill>
                <a:latin typeface="Calibri"/>
                <a:cs typeface="Calibri"/>
              </a:rPr>
              <a:t>minimize</a:t>
            </a:r>
            <a:r>
              <a:rPr dirty="0" sz="4400" spc="-6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400" spc="-25" b="1">
                <a:solidFill>
                  <a:srgbClr val="FF0000"/>
                </a:solidFill>
                <a:latin typeface="Calibri"/>
                <a:cs typeface="Calibri"/>
              </a:rPr>
              <a:t>the </a:t>
            </a:r>
            <a:r>
              <a:rPr dirty="0" sz="4400" b="1">
                <a:solidFill>
                  <a:srgbClr val="FF0000"/>
                </a:solidFill>
                <a:latin typeface="Calibri"/>
                <a:cs typeface="Calibri"/>
              </a:rPr>
              <a:t>socio</a:t>
            </a:r>
            <a:r>
              <a:rPr dirty="0" sz="4400" spc="-2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FF0000"/>
                </a:solidFill>
                <a:latin typeface="Calibri"/>
                <a:cs typeface="Calibri"/>
              </a:rPr>
              <a:t>economic</a:t>
            </a:r>
            <a:r>
              <a:rPr dirty="0" sz="4400" spc="-6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FF0000"/>
                </a:solidFill>
                <a:latin typeface="Calibri"/>
                <a:cs typeface="Calibri"/>
              </a:rPr>
              <a:t>impact</a:t>
            </a:r>
            <a:r>
              <a:rPr dirty="0" sz="4400" spc="-4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400" spc="-10" b="1">
                <a:solidFill>
                  <a:srgbClr val="FF0000"/>
                </a:solidFill>
                <a:latin typeface="Calibri"/>
                <a:cs typeface="Calibri"/>
              </a:rPr>
              <a:t>resulting </a:t>
            </a:r>
            <a:r>
              <a:rPr dirty="0" sz="4400" b="1">
                <a:solidFill>
                  <a:srgbClr val="FF0000"/>
                </a:solidFill>
                <a:latin typeface="Calibri"/>
                <a:cs typeface="Calibri"/>
              </a:rPr>
              <a:t>from</a:t>
            </a:r>
            <a:r>
              <a:rPr dirty="0" sz="4400" spc="-6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FF0000"/>
                </a:solidFill>
                <a:latin typeface="Calibri"/>
                <a:cs typeface="Calibri"/>
              </a:rPr>
              <a:t>HIV</a:t>
            </a:r>
            <a:r>
              <a:rPr dirty="0" sz="4400" spc="-3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400" spc="-10" b="1">
                <a:solidFill>
                  <a:srgbClr val="FF0000"/>
                </a:solidFill>
                <a:latin typeface="Calibri"/>
                <a:cs typeface="Calibri"/>
              </a:rPr>
              <a:t>infection.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1671"/>
            <a:ext cx="8044815" cy="2025650"/>
          </a:xfrm>
          <a:prstGeom prst="rect"/>
        </p:spPr>
        <p:txBody>
          <a:bodyPr wrap="square" lIns="0" tIns="143510" rIns="0" bIns="0" rtlCol="0" vert="horz">
            <a:spAutoFit/>
          </a:bodyPr>
          <a:lstStyle/>
          <a:p>
            <a:pPr algn="ctr" marR="692785">
              <a:lnSpc>
                <a:spcPct val="100000"/>
              </a:lnSpc>
              <a:spcBef>
                <a:spcPts val="1130"/>
              </a:spcBef>
            </a:pPr>
            <a:r>
              <a:rPr dirty="0" u="sng" sz="410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THE</a:t>
            </a:r>
            <a:r>
              <a:rPr dirty="0" u="sng" sz="4100" spc="-11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4100" spc="-25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NATIONAL</a:t>
            </a:r>
            <a:r>
              <a:rPr dirty="0" u="sng" sz="4100" spc="-9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4100" spc="-1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STRATEGY</a:t>
            </a:r>
            <a:endParaRPr sz="41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915"/>
              </a:spcBef>
            </a:pPr>
            <a:r>
              <a:rPr dirty="0" u="none" sz="3700" spc="-155">
                <a:latin typeface="Calibri"/>
                <a:cs typeface="Calibri"/>
              </a:rPr>
              <a:t>To</a:t>
            </a:r>
            <a:r>
              <a:rPr dirty="0" u="none" sz="3700" spc="-55">
                <a:latin typeface="Calibri"/>
                <a:cs typeface="Calibri"/>
              </a:rPr>
              <a:t> </a:t>
            </a:r>
            <a:r>
              <a:rPr dirty="0" u="none" sz="3700">
                <a:latin typeface="Calibri"/>
                <a:cs typeface="Calibri"/>
              </a:rPr>
              <a:t>achieve</a:t>
            </a:r>
            <a:r>
              <a:rPr dirty="0" u="none" sz="3700" spc="-210">
                <a:latin typeface="Calibri"/>
                <a:cs typeface="Calibri"/>
              </a:rPr>
              <a:t> </a:t>
            </a:r>
            <a:r>
              <a:rPr dirty="0" u="none" sz="3700">
                <a:latin typeface="Calibri"/>
                <a:cs typeface="Calibri"/>
              </a:rPr>
              <a:t>the</a:t>
            </a:r>
            <a:r>
              <a:rPr dirty="0" u="none" sz="3700" spc="-145">
                <a:latin typeface="Calibri"/>
                <a:cs typeface="Calibri"/>
              </a:rPr>
              <a:t> </a:t>
            </a:r>
            <a:r>
              <a:rPr dirty="0" u="none" sz="3700" spc="-10">
                <a:latin typeface="Calibri"/>
                <a:cs typeface="Calibri"/>
              </a:rPr>
              <a:t>programme</a:t>
            </a:r>
            <a:r>
              <a:rPr dirty="0" u="none" sz="3700" spc="-120">
                <a:latin typeface="Calibri"/>
                <a:cs typeface="Calibri"/>
              </a:rPr>
              <a:t> </a:t>
            </a:r>
            <a:r>
              <a:rPr dirty="0" u="none" sz="3700">
                <a:latin typeface="Calibri"/>
                <a:cs typeface="Calibri"/>
              </a:rPr>
              <a:t>objectives</a:t>
            </a:r>
            <a:r>
              <a:rPr dirty="0" u="none" sz="3700" spc="-125">
                <a:latin typeface="Calibri"/>
                <a:cs typeface="Calibri"/>
              </a:rPr>
              <a:t> </a:t>
            </a:r>
            <a:r>
              <a:rPr dirty="0" u="none" sz="3700" spc="-25">
                <a:latin typeface="Calibri"/>
                <a:cs typeface="Calibri"/>
              </a:rPr>
              <a:t>the </a:t>
            </a:r>
            <a:r>
              <a:rPr dirty="0" u="none" sz="3700" spc="-10">
                <a:latin typeface="Calibri"/>
                <a:cs typeface="Calibri"/>
              </a:rPr>
              <a:t>following</a:t>
            </a:r>
            <a:r>
              <a:rPr dirty="0" u="none" sz="3700" spc="-95">
                <a:latin typeface="Calibri"/>
                <a:cs typeface="Calibri"/>
              </a:rPr>
              <a:t> </a:t>
            </a:r>
            <a:r>
              <a:rPr dirty="0" u="none" sz="3700" spc="-10">
                <a:latin typeface="Calibri"/>
                <a:cs typeface="Calibri"/>
              </a:rPr>
              <a:t>components</a:t>
            </a:r>
            <a:r>
              <a:rPr dirty="0" u="none" sz="3700" spc="-100">
                <a:latin typeface="Calibri"/>
                <a:cs typeface="Calibri"/>
              </a:rPr>
              <a:t> </a:t>
            </a:r>
            <a:r>
              <a:rPr dirty="0" u="none" sz="3700">
                <a:latin typeface="Calibri"/>
                <a:cs typeface="Calibri"/>
              </a:rPr>
              <a:t>are</a:t>
            </a:r>
            <a:r>
              <a:rPr dirty="0" u="none" sz="3700" spc="-120">
                <a:latin typeface="Calibri"/>
                <a:cs typeface="Calibri"/>
              </a:rPr>
              <a:t> </a:t>
            </a:r>
            <a:r>
              <a:rPr dirty="0" u="none" sz="3700" spc="-10">
                <a:latin typeface="Calibri"/>
                <a:cs typeface="Calibri"/>
              </a:rPr>
              <a:t>enlisted.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2811906"/>
            <a:ext cx="7632700" cy="36347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330" marR="5080" indent="-34163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Establishment</a:t>
            </a:r>
            <a:r>
              <a:rPr dirty="0" sz="37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7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Surveillance</a:t>
            </a:r>
            <a:r>
              <a:rPr dirty="0" sz="37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centers 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7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700" spc="-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country.</a:t>
            </a:r>
            <a:endParaRPr sz="3700">
              <a:latin typeface="Calibri"/>
              <a:cs typeface="Calibri"/>
            </a:endParaRPr>
          </a:p>
          <a:p>
            <a:pPr marL="354330" marR="525145" indent="-341630">
              <a:lnSpc>
                <a:spcPct val="100000"/>
              </a:lnSpc>
              <a:spcBef>
                <a:spcPts val="89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700" spc="-10" b="1">
                <a:latin typeface="Calibri"/>
                <a:cs typeface="Calibri"/>
              </a:rPr>
              <a:t>Identification</a:t>
            </a:r>
            <a:r>
              <a:rPr dirty="0" sz="3700" spc="-5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of</a:t>
            </a:r>
            <a:r>
              <a:rPr dirty="0" sz="3700" spc="-9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high</a:t>
            </a:r>
            <a:r>
              <a:rPr dirty="0" sz="3700" spc="-75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risk</a:t>
            </a:r>
            <a:r>
              <a:rPr dirty="0" sz="3700" spc="-8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groups</a:t>
            </a:r>
            <a:r>
              <a:rPr dirty="0" sz="3700" spc="-90" b="1">
                <a:latin typeface="Calibri"/>
                <a:cs typeface="Calibri"/>
              </a:rPr>
              <a:t> </a:t>
            </a:r>
            <a:r>
              <a:rPr dirty="0" sz="3700" spc="-60" b="1">
                <a:latin typeface="Calibri"/>
                <a:cs typeface="Calibri"/>
              </a:rPr>
              <a:t>&amp; </a:t>
            </a:r>
            <a:r>
              <a:rPr dirty="0" sz="3700" spc="-60" b="1">
                <a:latin typeface="Calibri"/>
                <a:cs typeface="Calibri"/>
              </a:rPr>
              <a:t>	</a:t>
            </a:r>
            <a:r>
              <a:rPr dirty="0" sz="3700" b="1">
                <a:latin typeface="Calibri"/>
                <a:cs typeface="Calibri"/>
              </a:rPr>
              <a:t>their</a:t>
            </a:r>
            <a:r>
              <a:rPr dirty="0" sz="3700" spc="-85" b="1">
                <a:latin typeface="Calibri"/>
                <a:cs typeface="Calibri"/>
              </a:rPr>
              <a:t> </a:t>
            </a:r>
            <a:r>
              <a:rPr dirty="0" sz="3700" spc="-10" b="1">
                <a:latin typeface="Calibri"/>
                <a:cs typeface="Calibri"/>
              </a:rPr>
              <a:t>screening.</a:t>
            </a:r>
            <a:endParaRPr sz="3700">
              <a:latin typeface="Calibri"/>
              <a:cs typeface="Calibri"/>
            </a:endParaRPr>
          </a:p>
          <a:p>
            <a:pPr marL="354330" marR="848360" indent="-341630">
              <a:lnSpc>
                <a:spcPct val="100000"/>
              </a:lnSpc>
              <a:spcBef>
                <a:spcPts val="89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Issuing</a:t>
            </a:r>
            <a:r>
              <a:rPr dirty="0" sz="37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specific</a:t>
            </a:r>
            <a:r>
              <a:rPr dirty="0" sz="37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guidelines</a:t>
            </a:r>
            <a:r>
              <a:rPr dirty="0" sz="37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for</a:t>
            </a:r>
            <a:r>
              <a:rPr dirty="0" sz="37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25" b="1">
                <a:solidFill>
                  <a:srgbClr val="4436F4"/>
                </a:solidFill>
                <a:latin typeface="Calibri"/>
                <a:cs typeface="Calibri"/>
              </a:rPr>
              <a:t>the </a:t>
            </a:r>
            <a:r>
              <a:rPr dirty="0" sz="3700" spc="-25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management</a:t>
            </a:r>
            <a:r>
              <a:rPr dirty="0" sz="37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7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detected</a:t>
            </a:r>
            <a:r>
              <a:rPr dirty="0" sz="37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cases</a:t>
            </a:r>
            <a:endParaRPr sz="3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53111"/>
            <a:ext cx="7898765" cy="6000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9900" marR="364490" indent="-457834">
              <a:lnSpc>
                <a:spcPct val="100000"/>
              </a:lnSpc>
              <a:spcBef>
                <a:spcPts val="95"/>
              </a:spcBef>
              <a:buClr>
                <a:srgbClr val="000000"/>
              </a:buClr>
              <a:buFont typeface="Arial MT"/>
              <a:buChar char="•"/>
              <a:tabLst>
                <a:tab pos="927100" algn="l"/>
              </a:tabLst>
            </a:pP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Formulation</a:t>
            </a:r>
            <a:r>
              <a:rPr dirty="0" sz="40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40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guidelines</a:t>
            </a:r>
            <a:r>
              <a:rPr dirty="0" sz="40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25" b="1">
                <a:solidFill>
                  <a:srgbClr val="4436F4"/>
                </a:solidFill>
                <a:latin typeface="Calibri"/>
                <a:cs typeface="Calibri"/>
              </a:rPr>
              <a:t>for </a:t>
            </a:r>
            <a:r>
              <a:rPr dirty="0" sz="4000" spc="-25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blood</a:t>
            </a:r>
            <a:r>
              <a:rPr dirty="0" sz="40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bank,</a:t>
            </a:r>
            <a:r>
              <a:rPr dirty="0" sz="40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blood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product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4000" spc="-20" b="1">
                <a:solidFill>
                  <a:srgbClr val="4436F4"/>
                </a:solidFill>
                <a:latin typeface="Calibri"/>
                <a:cs typeface="Calibri"/>
              </a:rPr>
              <a:t>manufacturers,</a:t>
            </a:r>
            <a:r>
              <a:rPr dirty="0" sz="40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blood</a:t>
            </a:r>
            <a:r>
              <a:rPr dirty="0" sz="4000" spc="-1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donors</a:t>
            </a:r>
            <a:r>
              <a:rPr dirty="0" sz="4000" spc="-1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50" b="1">
                <a:solidFill>
                  <a:srgbClr val="4436F4"/>
                </a:solidFill>
                <a:latin typeface="Calibri"/>
                <a:cs typeface="Calibri"/>
              </a:rPr>
              <a:t>&amp; </a:t>
            </a:r>
            <a:r>
              <a:rPr dirty="0" sz="4000" spc="-5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dialysis</a:t>
            </a:r>
            <a:r>
              <a:rPr dirty="0" sz="40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units</a:t>
            </a:r>
            <a:r>
              <a:rPr dirty="0" sz="4000" spc="-10" b="1">
                <a:latin typeface="Calibri"/>
                <a:cs typeface="Calibri"/>
              </a:rPr>
              <a:t>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45"/>
              </a:spcBef>
              <a:buFont typeface="Arial MT"/>
              <a:buChar char="•"/>
            </a:pPr>
            <a:endParaRPr sz="4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 MT"/>
              <a:buChar char="•"/>
              <a:tabLst>
                <a:tab pos="469900" algn="l"/>
              </a:tabLst>
            </a:pPr>
            <a:r>
              <a:rPr dirty="0" sz="4000" b="1">
                <a:latin typeface="Calibri"/>
                <a:cs typeface="Calibri"/>
              </a:rPr>
              <a:t>IEC</a:t>
            </a:r>
            <a:r>
              <a:rPr dirty="0" sz="4000" spc="-12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activities</a:t>
            </a:r>
            <a:r>
              <a:rPr dirty="0" sz="4000" spc="-9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involving</a:t>
            </a:r>
            <a:r>
              <a:rPr dirty="0" sz="4000" spc="-12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mass</a:t>
            </a:r>
            <a:r>
              <a:rPr dirty="0" sz="4000" spc="-11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media.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39"/>
              </a:spcBef>
              <a:buFont typeface="Arial MT"/>
              <a:buChar char="•"/>
            </a:pPr>
            <a:endParaRPr sz="4000">
              <a:latin typeface="Calibri"/>
              <a:cs typeface="Calibri"/>
            </a:endParaRPr>
          </a:p>
          <a:p>
            <a:pPr marL="469900" marR="158750" indent="-457834">
              <a:lnSpc>
                <a:spcPct val="100000"/>
              </a:lnSpc>
              <a:buFont typeface="Arial MT"/>
              <a:buChar char="•"/>
              <a:tabLst>
                <a:tab pos="927100" algn="l"/>
              </a:tabLst>
            </a:pP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Research</a:t>
            </a:r>
            <a:r>
              <a:rPr dirty="0" sz="40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for</a:t>
            </a:r>
            <a:r>
              <a:rPr dirty="0" sz="4000" spc="-1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reduction</a:t>
            </a:r>
            <a:r>
              <a:rPr dirty="0" sz="40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4000" spc="-1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personal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&amp;</a:t>
            </a:r>
            <a:r>
              <a:rPr dirty="0" sz="40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social</a:t>
            </a:r>
            <a:r>
              <a:rPr dirty="0" sz="4000" spc="-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impact</a:t>
            </a:r>
            <a:r>
              <a:rPr dirty="0" sz="40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40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40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disease.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377697"/>
            <a:ext cx="7534275" cy="29768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4400" b="1">
                <a:solidFill>
                  <a:srgbClr val="4436F4"/>
                </a:solidFill>
                <a:latin typeface="Calibri"/>
                <a:cs typeface="Calibri"/>
              </a:rPr>
              <a:t>Control</a:t>
            </a:r>
            <a:r>
              <a:rPr dirty="0" sz="44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44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4436F4"/>
                </a:solidFill>
                <a:latin typeface="Calibri"/>
                <a:cs typeface="Calibri"/>
              </a:rPr>
              <a:t>sexually</a:t>
            </a:r>
            <a:r>
              <a:rPr dirty="0" sz="44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400" spc="-10" b="1">
                <a:solidFill>
                  <a:srgbClr val="4436F4"/>
                </a:solidFill>
                <a:latin typeface="Calibri"/>
                <a:cs typeface="Calibri"/>
              </a:rPr>
              <a:t>transmitted diseases.</a:t>
            </a:r>
            <a:endParaRPr sz="4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20"/>
              </a:spcBef>
              <a:buFont typeface="Arial MT"/>
              <a:buChar char="•"/>
            </a:pPr>
            <a:endParaRPr sz="4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4400" b="1">
                <a:latin typeface="Calibri"/>
                <a:cs typeface="Calibri"/>
              </a:rPr>
              <a:t>Condom</a:t>
            </a:r>
            <a:r>
              <a:rPr dirty="0" sz="4400" spc="-30" b="1">
                <a:latin typeface="Calibri"/>
                <a:cs typeface="Calibri"/>
              </a:rPr>
              <a:t> </a:t>
            </a:r>
            <a:r>
              <a:rPr dirty="0" sz="4400" spc="-10" b="1">
                <a:latin typeface="Calibri"/>
                <a:cs typeface="Calibri"/>
              </a:rPr>
              <a:t>programme.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8044" rIns="0" bIns="0" rtlCol="0" vert="horz">
            <a:spAutoFit/>
          </a:bodyPr>
          <a:lstStyle/>
          <a:p>
            <a:pPr marL="6985">
              <a:lnSpc>
                <a:spcPct val="100000"/>
              </a:lnSpc>
              <a:spcBef>
                <a:spcPts val="100"/>
              </a:spcBef>
            </a:pPr>
            <a:r>
              <a:rPr dirty="0" u="sng" sz="4800" spc="-3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INITIATIVES</a:t>
            </a:r>
            <a:r>
              <a:rPr dirty="0" u="sng" sz="4800" spc="-11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480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OF</a:t>
            </a:r>
            <a:r>
              <a:rPr dirty="0" u="sng" sz="4800" spc="-85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480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GOVT</a:t>
            </a:r>
            <a:r>
              <a:rPr dirty="0" u="sng" sz="4800" spc="-9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480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OF</a:t>
            </a:r>
            <a:r>
              <a:rPr dirty="0" u="sng" sz="4800" spc="-9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4800" spc="-1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INDIA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40205"/>
            <a:ext cx="7974330" cy="4293870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latin typeface="Calibri"/>
                <a:cs typeface="Calibri"/>
              </a:rPr>
              <a:t>The</a:t>
            </a:r>
            <a:r>
              <a:rPr dirty="0" sz="4000" spc="-5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Govt</a:t>
            </a:r>
            <a:r>
              <a:rPr dirty="0" sz="4000" spc="-4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of</a:t>
            </a:r>
            <a:r>
              <a:rPr dirty="0" sz="4000" spc="-4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India</a:t>
            </a:r>
            <a:r>
              <a:rPr dirty="0" sz="4000" spc="-4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has</a:t>
            </a:r>
            <a:r>
              <a:rPr dirty="0" sz="4000" spc="-3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initiated </a:t>
            </a:r>
            <a:r>
              <a:rPr dirty="0" sz="4000" spc="-20" b="1">
                <a:latin typeface="Calibri"/>
                <a:cs typeface="Calibri"/>
              </a:rPr>
              <a:t>programmes</a:t>
            </a:r>
            <a:r>
              <a:rPr dirty="0" sz="4000" spc="-8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of</a:t>
            </a:r>
            <a:r>
              <a:rPr dirty="0" sz="4000" spc="-10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prevention</a:t>
            </a:r>
            <a:r>
              <a:rPr dirty="0" sz="4000" spc="-8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&amp;</a:t>
            </a:r>
            <a:r>
              <a:rPr dirty="0" sz="4000" spc="-114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raising awareness</a:t>
            </a:r>
            <a:r>
              <a:rPr dirty="0" sz="4000" spc="-10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under</a:t>
            </a:r>
            <a:r>
              <a:rPr dirty="0" sz="4000" spc="-12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the</a:t>
            </a:r>
            <a:r>
              <a:rPr dirty="0" sz="4000" spc="-12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Medium</a:t>
            </a:r>
            <a:r>
              <a:rPr dirty="0" sz="4000" spc="-130" b="1">
                <a:latin typeface="Calibri"/>
                <a:cs typeface="Calibri"/>
              </a:rPr>
              <a:t> </a:t>
            </a:r>
            <a:r>
              <a:rPr dirty="0" sz="4000" spc="-20" b="1">
                <a:latin typeface="Calibri"/>
                <a:cs typeface="Calibri"/>
              </a:rPr>
              <a:t>Term </a:t>
            </a:r>
            <a:r>
              <a:rPr dirty="0" sz="4000" b="1">
                <a:latin typeface="Calibri"/>
                <a:cs typeface="Calibri"/>
              </a:rPr>
              <a:t>Plan</a:t>
            </a:r>
            <a:r>
              <a:rPr dirty="0" sz="4000" spc="-75" b="1">
                <a:latin typeface="Calibri"/>
                <a:cs typeface="Calibri"/>
              </a:rPr>
              <a:t> </a:t>
            </a:r>
            <a:r>
              <a:rPr dirty="0" sz="4000" spc="-50" b="1">
                <a:latin typeface="Calibri"/>
                <a:cs typeface="Calibri"/>
              </a:rPr>
              <a:t>.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4000" b="1">
                <a:solidFill>
                  <a:srgbClr val="FF0000"/>
                </a:solidFill>
                <a:latin typeface="Calibri"/>
                <a:cs typeface="Calibri"/>
              </a:rPr>
              <a:t>(1990</a:t>
            </a:r>
            <a:r>
              <a:rPr dirty="0" sz="4000" spc="-7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000" spc="-20" b="1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dirty="0" sz="4000" b="1">
                <a:solidFill>
                  <a:srgbClr val="FF0000"/>
                </a:solidFill>
                <a:latin typeface="Calibri"/>
                <a:cs typeface="Calibri"/>
              </a:rPr>
              <a:t>92)</a:t>
            </a:r>
            <a:r>
              <a:rPr dirty="0" sz="4000" spc="-5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000" spc="-30" b="1">
                <a:solidFill>
                  <a:srgbClr val="FF0000"/>
                </a:solidFill>
                <a:latin typeface="Calibri"/>
                <a:cs typeface="Calibri"/>
              </a:rPr>
              <a:t>NACP-</a:t>
            </a:r>
            <a:r>
              <a:rPr dirty="0" sz="4000" spc="-50" b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(1992-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2000)</a:t>
            </a:r>
            <a:r>
              <a:rPr dirty="0" sz="40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NACP</a:t>
            </a:r>
            <a:r>
              <a:rPr dirty="0" sz="4000" spc="-25" b="1">
                <a:solidFill>
                  <a:srgbClr val="4436F4"/>
                </a:solidFill>
                <a:latin typeface="Calibri"/>
                <a:cs typeface="Calibri"/>
              </a:rPr>
              <a:t> -II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4000" spc="-25" b="1">
                <a:solidFill>
                  <a:srgbClr val="00AF50"/>
                </a:solidFill>
                <a:latin typeface="Calibri"/>
                <a:cs typeface="Calibri"/>
              </a:rPr>
              <a:t>(2007-</a:t>
            </a:r>
            <a:r>
              <a:rPr dirty="0" sz="4000" b="1">
                <a:solidFill>
                  <a:srgbClr val="00AF50"/>
                </a:solidFill>
                <a:latin typeface="Calibri"/>
                <a:cs typeface="Calibri"/>
              </a:rPr>
              <a:t>2012)</a:t>
            </a:r>
            <a:r>
              <a:rPr dirty="0" sz="4000" spc="-25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4000" spc="-35" b="1">
                <a:solidFill>
                  <a:srgbClr val="00AF50"/>
                </a:solidFill>
                <a:latin typeface="Calibri"/>
                <a:cs typeface="Calibri"/>
              </a:rPr>
              <a:t>NACP-</a:t>
            </a:r>
            <a:r>
              <a:rPr dirty="0" sz="4000" spc="-25" b="1">
                <a:solidFill>
                  <a:srgbClr val="00AF50"/>
                </a:solidFill>
                <a:latin typeface="Calibri"/>
                <a:cs typeface="Calibri"/>
              </a:rPr>
              <a:t>III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8744" y="53085"/>
            <a:ext cx="619252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6000" spc="-3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NACP-</a:t>
            </a:r>
            <a:r>
              <a:rPr dirty="0" u="sng" sz="60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I</a:t>
            </a:r>
            <a:r>
              <a:rPr dirty="0" u="sng" sz="6000" spc="5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60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(1992-1999)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071117"/>
            <a:ext cx="8157209" cy="5513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tabLst>
                <a:tab pos="3265170" algn="l"/>
              </a:tabLst>
            </a:pP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13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objective</a:t>
            </a:r>
            <a:r>
              <a:rPr dirty="0" sz="3600" spc="-125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of</a:t>
            </a:r>
            <a:r>
              <a:rPr dirty="0" sz="3600" b="1">
                <a:latin typeface="Calibri"/>
                <a:cs typeface="Calibri"/>
              </a:rPr>
              <a:t>	was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to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control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spread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HIV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infection.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During</a:t>
            </a:r>
            <a:r>
              <a:rPr dirty="0" sz="3600" spc="-5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this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period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spc="-50" b="1">
                <a:latin typeface="Calibri"/>
                <a:cs typeface="Calibri"/>
              </a:rPr>
              <a:t>a </a:t>
            </a:r>
            <a:r>
              <a:rPr dirty="0" sz="3600" b="1">
                <a:latin typeface="Calibri"/>
                <a:cs typeface="Calibri"/>
              </a:rPr>
              <a:t>major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expansion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114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infrastructure</a:t>
            </a:r>
            <a:r>
              <a:rPr dirty="0" sz="3600" spc="-114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of </a:t>
            </a:r>
            <a:r>
              <a:rPr dirty="0" sz="3600" b="1">
                <a:latin typeface="Calibri"/>
                <a:cs typeface="Calibri"/>
              </a:rPr>
              <a:t>blood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banks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was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undertaken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with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the </a:t>
            </a:r>
            <a:r>
              <a:rPr dirty="0" sz="3600" spc="-10" b="1">
                <a:latin typeface="Calibri"/>
                <a:cs typeface="Calibri"/>
              </a:rPr>
              <a:t>establishment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685</a:t>
            </a:r>
            <a:r>
              <a:rPr dirty="0" sz="3600" spc="-7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blood</a:t>
            </a:r>
            <a:r>
              <a:rPr dirty="0" sz="3600" spc="-7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banks</a:t>
            </a:r>
            <a:r>
              <a:rPr dirty="0" sz="3600" spc="-8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dirty="0" sz="3600" spc="-7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FF0000"/>
                </a:solidFill>
                <a:latin typeface="Calibri"/>
                <a:cs typeface="Calibri"/>
              </a:rPr>
              <a:t>40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blood</a:t>
            </a:r>
            <a:r>
              <a:rPr dirty="0" sz="3600" spc="-14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component</a:t>
            </a:r>
            <a:r>
              <a:rPr dirty="0" sz="3600" spc="-12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separation.</a:t>
            </a:r>
            <a:endParaRPr sz="3600">
              <a:latin typeface="Calibri"/>
              <a:cs typeface="Calibri"/>
            </a:endParaRPr>
          </a:p>
          <a:p>
            <a:pPr marL="355600" marR="163830">
              <a:lnSpc>
                <a:spcPct val="100000"/>
              </a:lnSpc>
              <a:spcBef>
                <a:spcPts val="5"/>
              </a:spcBef>
            </a:pP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Infrastructure</a:t>
            </a:r>
            <a:r>
              <a:rPr dirty="0" sz="36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for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treatment</a:t>
            </a:r>
            <a:r>
              <a:rPr dirty="0" sz="36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sexually transmitted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diseases</a:t>
            </a:r>
            <a:r>
              <a:rPr dirty="0" sz="36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district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hospitals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medical</a:t>
            </a:r>
            <a:r>
              <a:rPr dirty="0" sz="36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colleges</a:t>
            </a:r>
            <a:r>
              <a:rPr dirty="0" sz="36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was</a:t>
            </a:r>
            <a:r>
              <a:rPr dirty="0" sz="36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created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with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establishment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504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STD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clinics.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635253"/>
            <a:ext cx="7853680" cy="523875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55600" marR="331470" indent="-342900">
              <a:lnSpc>
                <a:spcPct val="9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HIV</a:t>
            </a:r>
            <a:r>
              <a:rPr dirty="0" sz="36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sentinel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surveillance</a:t>
            </a:r>
            <a:r>
              <a:rPr dirty="0" sz="36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system</a:t>
            </a:r>
            <a:r>
              <a:rPr dirty="0" sz="36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was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also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initiated.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NGOs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were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involved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in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prevention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interventions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with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the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focus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on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awareness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generation.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20"/>
              </a:spcBef>
              <a:buFont typeface="Arial MT"/>
              <a:buChar char="•"/>
            </a:pPr>
            <a:endParaRPr sz="3600">
              <a:latin typeface="Calibri"/>
              <a:cs typeface="Calibri"/>
            </a:endParaRPr>
          </a:p>
          <a:p>
            <a:pPr marL="355600" marR="5080" indent="-342900">
              <a:lnSpc>
                <a:spcPct val="9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programme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led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to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capacity development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at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state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level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with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the </a:t>
            </a:r>
            <a:r>
              <a:rPr dirty="0" sz="3600" b="1">
                <a:latin typeface="Calibri"/>
                <a:cs typeface="Calibri"/>
              </a:rPr>
              <a:t>creation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State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AIDS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Cells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the </a:t>
            </a:r>
            <a:r>
              <a:rPr dirty="0" sz="3600" spc="-20" b="1">
                <a:latin typeface="Calibri"/>
                <a:cs typeface="Calibri"/>
              </a:rPr>
              <a:t>Directorate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Health</a:t>
            </a:r>
            <a:r>
              <a:rPr dirty="0" sz="3600" spc="-4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Services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states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union</a:t>
            </a:r>
            <a:r>
              <a:rPr dirty="0" sz="3600" spc="-5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territories.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27380">
              <a:lnSpc>
                <a:spcPct val="100000"/>
              </a:lnSpc>
              <a:spcBef>
                <a:spcPts val="100"/>
              </a:spcBef>
            </a:pPr>
            <a:r>
              <a:rPr dirty="0" u="sng" sz="6000" spc="-3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NACP-</a:t>
            </a:r>
            <a:r>
              <a:rPr dirty="0" u="sng" sz="60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II</a:t>
            </a:r>
            <a:r>
              <a:rPr dirty="0" u="sng" sz="6000" spc="3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u="sng" sz="60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(1999-2006)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607261"/>
            <a:ext cx="8080375" cy="50996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15367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  <a:tab pos="1666239" algn="l"/>
              </a:tabLst>
            </a:pPr>
            <a:r>
              <a:rPr dirty="0" sz="3200" spc="-10" b="1">
                <a:latin typeface="Calibri"/>
                <a:cs typeface="Calibri"/>
              </a:rPr>
              <a:t>During</a:t>
            </a:r>
            <a:r>
              <a:rPr dirty="0" sz="3200" b="1">
                <a:latin typeface="Calibri"/>
                <a:cs typeface="Calibri"/>
              </a:rPr>
              <a:t>	a</a:t>
            </a:r>
            <a:r>
              <a:rPr dirty="0" sz="3200" spc="-4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number</a:t>
            </a:r>
            <a:r>
              <a:rPr dirty="0" sz="3200" spc="-4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of</a:t>
            </a:r>
            <a:r>
              <a:rPr dirty="0" sz="3200" spc="-3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new</a:t>
            </a:r>
            <a:r>
              <a:rPr dirty="0" sz="3200" spc="-2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initiatives</a:t>
            </a:r>
            <a:r>
              <a:rPr dirty="0" sz="3200" spc="-70" b="1">
                <a:latin typeface="Calibri"/>
                <a:cs typeface="Calibri"/>
              </a:rPr>
              <a:t> </a:t>
            </a:r>
            <a:r>
              <a:rPr dirty="0" sz="3200" spc="-20" b="1">
                <a:latin typeface="Calibri"/>
                <a:cs typeface="Calibri"/>
              </a:rPr>
              <a:t>were </a:t>
            </a:r>
            <a:r>
              <a:rPr dirty="0" sz="3200" b="1">
                <a:latin typeface="Calibri"/>
                <a:cs typeface="Calibri"/>
              </a:rPr>
              <a:t>undertaken</a:t>
            </a:r>
            <a:r>
              <a:rPr dirty="0" sz="3200" spc="-8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and</a:t>
            </a:r>
            <a:r>
              <a:rPr dirty="0" sz="3200" spc="-7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the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programme</a:t>
            </a:r>
            <a:r>
              <a:rPr dirty="0" sz="3200" spc="-8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expanded</a:t>
            </a:r>
            <a:r>
              <a:rPr dirty="0" sz="3200" spc="-75" b="1">
                <a:latin typeface="Calibri"/>
                <a:cs typeface="Calibri"/>
              </a:rPr>
              <a:t> </a:t>
            </a:r>
            <a:r>
              <a:rPr dirty="0" sz="3200" spc="-25" b="1">
                <a:latin typeface="Calibri"/>
                <a:cs typeface="Calibri"/>
              </a:rPr>
              <a:t>in </a:t>
            </a:r>
            <a:r>
              <a:rPr dirty="0" sz="3200" b="1">
                <a:latin typeface="Calibri"/>
                <a:cs typeface="Calibri"/>
              </a:rPr>
              <a:t>new</a:t>
            </a:r>
            <a:r>
              <a:rPr dirty="0" sz="3200" spc="-8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areas.</a:t>
            </a:r>
            <a:r>
              <a:rPr dirty="0" sz="3200" spc="-110" b="1">
                <a:latin typeface="Calibri"/>
                <a:cs typeface="Calibri"/>
              </a:rPr>
              <a:t> </a:t>
            </a:r>
            <a:r>
              <a:rPr dirty="0" sz="3200" spc="-40" b="1">
                <a:latin typeface="Calibri"/>
                <a:cs typeface="Calibri"/>
              </a:rPr>
              <a:t>Targeted</a:t>
            </a:r>
            <a:r>
              <a:rPr dirty="0" sz="3200" spc="-9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Interventions</a:t>
            </a:r>
            <a:r>
              <a:rPr dirty="0" sz="3200" spc="-75" b="1">
                <a:latin typeface="Calibri"/>
                <a:cs typeface="Calibri"/>
              </a:rPr>
              <a:t> </a:t>
            </a:r>
            <a:r>
              <a:rPr dirty="0" sz="3200" spc="-20" b="1">
                <a:latin typeface="Calibri"/>
                <a:cs typeface="Calibri"/>
              </a:rPr>
              <a:t>were </a:t>
            </a:r>
            <a:r>
              <a:rPr dirty="0" sz="3200" b="1">
                <a:latin typeface="Calibri"/>
                <a:cs typeface="Calibri"/>
              </a:rPr>
              <a:t>started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through</a:t>
            </a:r>
            <a:r>
              <a:rPr dirty="0" sz="3200" spc="-4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NGOs,</a:t>
            </a:r>
            <a:r>
              <a:rPr dirty="0" sz="3200" spc="-5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with</a:t>
            </a:r>
            <a:r>
              <a:rPr dirty="0" sz="3200" spc="-3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a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focus</a:t>
            </a:r>
            <a:r>
              <a:rPr dirty="0" sz="3200" spc="-4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on</a:t>
            </a:r>
            <a:r>
              <a:rPr dirty="0" sz="3200" spc="-30" b="1">
                <a:latin typeface="Calibri"/>
                <a:cs typeface="Calibri"/>
              </a:rPr>
              <a:t> </a:t>
            </a:r>
            <a:r>
              <a:rPr dirty="0" sz="3200" spc="-20" b="1">
                <a:latin typeface="Calibri"/>
                <a:cs typeface="Calibri"/>
              </a:rPr>
              <a:t>High </a:t>
            </a:r>
            <a:r>
              <a:rPr dirty="0" sz="3200" b="1">
                <a:latin typeface="Calibri"/>
                <a:cs typeface="Calibri"/>
              </a:rPr>
              <a:t>Risk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Groups</a:t>
            </a:r>
            <a:r>
              <a:rPr dirty="0" sz="3200" spc="-6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(HRGs)</a:t>
            </a:r>
            <a:r>
              <a:rPr dirty="0" sz="3200" spc="-35" b="1">
                <a:latin typeface="Calibri"/>
                <a:cs typeface="Calibri"/>
              </a:rPr>
              <a:t> </a:t>
            </a:r>
            <a:r>
              <a:rPr dirty="0" sz="3200" spc="-20" b="1">
                <a:latin typeface="Calibri"/>
                <a:cs typeface="Calibri"/>
              </a:rPr>
              <a:t>viz.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75"/>
              </a:spcBef>
              <a:buFont typeface="Arial MT"/>
              <a:buChar char="•"/>
            </a:pP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Char char="•"/>
              <a:tabLst>
                <a:tab pos="355600" algn="l"/>
                <a:tab pos="447040" algn="l"/>
              </a:tabLst>
            </a:pPr>
            <a:r>
              <a:rPr dirty="0" sz="3200">
                <a:latin typeface="Arial MT"/>
                <a:cs typeface="Arial MT"/>
              </a:rPr>
              <a:t>	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commercial</a:t>
            </a:r>
            <a:r>
              <a:rPr dirty="0" sz="32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sex</a:t>
            </a:r>
            <a:r>
              <a:rPr dirty="0" sz="32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workers</a:t>
            </a:r>
            <a:r>
              <a:rPr dirty="0" sz="32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4436F4"/>
                </a:solidFill>
                <a:latin typeface="Calibri"/>
                <a:cs typeface="Calibri"/>
              </a:rPr>
              <a:t>(CSWs),</a:t>
            </a:r>
            <a:r>
              <a:rPr dirty="0" sz="32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men</a:t>
            </a:r>
            <a:r>
              <a:rPr dirty="0" sz="32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25" b="1">
                <a:solidFill>
                  <a:srgbClr val="4436F4"/>
                </a:solidFill>
                <a:latin typeface="Calibri"/>
                <a:cs typeface="Calibri"/>
              </a:rPr>
              <a:t>who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have</a:t>
            </a:r>
            <a:r>
              <a:rPr dirty="0" sz="3200" spc="-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sex</a:t>
            </a:r>
            <a:r>
              <a:rPr dirty="0" sz="3200" spc="-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with</a:t>
            </a:r>
            <a:r>
              <a:rPr dirty="0" sz="3200" spc="-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men</a:t>
            </a:r>
            <a:r>
              <a:rPr dirty="0" sz="3200" spc="-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(MSM),</a:t>
            </a:r>
            <a:r>
              <a:rPr dirty="0" sz="3200" spc="-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injecting</a:t>
            </a:r>
            <a:r>
              <a:rPr dirty="0" sz="32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20" b="1">
                <a:solidFill>
                  <a:srgbClr val="4436F4"/>
                </a:solidFill>
                <a:latin typeface="Calibri"/>
                <a:cs typeface="Calibri"/>
              </a:rPr>
              <a:t>drug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users</a:t>
            </a:r>
            <a:r>
              <a:rPr dirty="0" sz="3200" spc="-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(IDUs),</a:t>
            </a:r>
            <a:r>
              <a:rPr dirty="0" sz="32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32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bridge</a:t>
            </a:r>
            <a:r>
              <a:rPr dirty="0" sz="32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populations</a:t>
            </a:r>
            <a:r>
              <a:rPr dirty="0" sz="3200" spc="-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4436F4"/>
                </a:solidFill>
                <a:latin typeface="Calibri"/>
                <a:cs typeface="Calibri"/>
              </a:rPr>
              <a:t>(truckers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3200" spc="-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4436F4"/>
                </a:solidFill>
                <a:latin typeface="Calibri"/>
                <a:cs typeface="Calibri"/>
              </a:rPr>
              <a:t>migrants).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601165"/>
            <a:ext cx="7572375" cy="30740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latin typeface="Calibri"/>
                <a:cs typeface="Calibri"/>
              </a:rPr>
              <a:t>The</a:t>
            </a:r>
            <a:r>
              <a:rPr dirty="0" sz="4000" spc="-9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package</a:t>
            </a:r>
            <a:r>
              <a:rPr dirty="0" sz="4000" spc="-5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of</a:t>
            </a:r>
            <a:r>
              <a:rPr dirty="0" sz="4000" spc="-8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services</a:t>
            </a:r>
            <a:r>
              <a:rPr dirty="0" sz="4000" spc="-7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in</a:t>
            </a:r>
            <a:r>
              <a:rPr dirty="0" sz="4000" spc="-7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these interventions</a:t>
            </a:r>
            <a:r>
              <a:rPr dirty="0" sz="4000" spc="-14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includes</a:t>
            </a:r>
            <a:r>
              <a:rPr dirty="0" sz="4000" spc="-155" b="1"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FF0000"/>
                </a:solidFill>
                <a:latin typeface="Calibri"/>
                <a:cs typeface="Calibri"/>
              </a:rPr>
              <a:t>Behaviour </a:t>
            </a:r>
            <a:r>
              <a:rPr dirty="0" sz="4000" b="1">
                <a:solidFill>
                  <a:srgbClr val="FF0000"/>
                </a:solidFill>
                <a:latin typeface="Calibri"/>
                <a:cs typeface="Calibri"/>
              </a:rPr>
              <a:t>Change</a:t>
            </a:r>
            <a:r>
              <a:rPr dirty="0" sz="4000" spc="-18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FF0000"/>
                </a:solidFill>
                <a:latin typeface="Calibri"/>
                <a:cs typeface="Calibri"/>
              </a:rPr>
              <a:t>Communication, management</a:t>
            </a:r>
            <a:r>
              <a:rPr dirty="0" sz="4000" spc="-9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dirty="0" sz="4000" spc="-9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FF0000"/>
                </a:solidFill>
                <a:latin typeface="Calibri"/>
                <a:cs typeface="Calibri"/>
              </a:rPr>
              <a:t>STDs</a:t>
            </a:r>
            <a:r>
              <a:rPr dirty="0" sz="4000" spc="-9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dirty="0" sz="4000" spc="-8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FF0000"/>
                </a:solidFill>
                <a:latin typeface="Calibri"/>
                <a:cs typeface="Calibri"/>
              </a:rPr>
              <a:t>condom promotion.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78839" y="458469"/>
            <a:ext cx="7687309" cy="56343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25450">
              <a:lnSpc>
                <a:spcPct val="100000"/>
              </a:lnSpc>
              <a:spcBef>
                <a:spcPts val="95"/>
              </a:spcBef>
            </a:pPr>
            <a:r>
              <a:rPr dirty="0" sz="4000" b="1">
                <a:latin typeface="Calibri"/>
                <a:cs typeface="Calibri"/>
              </a:rPr>
              <a:t>The</a:t>
            </a:r>
            <a:r>
              <a:rPr dirty="0" sz="4000" spc="-9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School</a:t>
            </a:r>
            <a:r>
              <a:rPr dirty="0" sz="4000" spc="-6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AIDS</a:t>
            </a:r>
            <a:r>
              <a:rPr dirty="0" sz="4000" spc="-8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Education </a:t>
            </a:r>
            <a:r>
              <a:rPr dirty="0" sz="4000" spc="-20" b="1">
                <a:latin typeface="Calibri"/>
                <a:cs typeface="Calibri"/>
              </a:rPr>
              <a:t>Programme</a:t>
            </a:r>
            <a:r>
              <a:rPr dirty="0" sz="4000" spc="-10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was</a:t>
            </a:r>
            <a:r>
              <a:rPr dirty="0" sz="4000" spc="-130" b="1">
                <a:latin typeface="Calibri"/>
                <a:cs typeface="Calibri"/>
              </a:rPr>
              <a:t> </a:t>
            </a:r>
            <a:r>
              <a:rPr dirty="0" sz="4000" spc="-20" b="1">
                <a:latin typeface="Calibri"/>
                <a:cs typeface="Calibri"/>
              </a:rPr>
              <a:t>conceptualized</a:t>
            </a:r>
            <a:r>
              <a:rPr dirty="0" sz="4000" spc="-95" b="1">
                <a:latin typeface="Calibri"/>
                <a:cs typeface="Calibri"/>
              </a:rPr>
              <a:t> </a:t>
            </a:r>
            <a:r>
              <a:rPr dirty="0" sz="4000" spc="-25" b="1">
                <a:latin typeface="Calibri"/>
                <a:cs typeface="Calibri"/>
              </a:rPr>
              <a:t>to </a:t>
            </a:r>
            <a:r>
              <a:rPr dirty="0" sz="4000" b="1">
                <a:latin typeface="Calibri"/>
                <a:cs typeface="Calibri"/>
              </a:rPr>
              <a:t>build</a:t>
            </a:r>
            <a:r>
              <a:rPr dirty="0" sz="4000" spc="-5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up</a:t>
            </a:r>
            <a:r>
              <a:rPr dirty="0" sz="4000" spc="-6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life</a:t>
            </a:r>
            <a:r>
              <a:rPr dirty="0" sz="4000" spc="-5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skills</a:t>
            </a:r>
            <a:r>
              <a:rPr dirty="0" sz="4000" spc="-4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of</a:t>
            </a:r>
            <a:r>
              <a:rPr dirty="0" sz="4000" spc="-7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adolescents </a:t>
            </a:r>
            <a:r>
              <a:rPr dirty="0" sz="4000" b="1">
                <a:latin typeface="Calibri"/>
                <a:cs typeface="Calibri"/>
              </a:rPr>
              <a:t>and</a:t>
            </a:r>
            <a:r>
              <a:rPr dirty="0" sz="4000" spc="-13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address</a:t>
            </a:r>
            <a:r>
              <a:rPr dirty="0" sz="4000" spc="-12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issues</a:t>
            </a:r>
            <a:r>
              <a:rPr dirty="0" sz="4000" spc="-13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relating</a:t>
            </a:r>
            <a:r>
              <a:rPr dirty="0" sz="4000" spc="-114" b="1">
                <a:latin typeface="Calibri"/>
                <a:cs typeface="Calibri"/>
              </a:rPr>
              <a:t> </a:t>
            </a:r>
            <a:r>
              <a:rPr dirty="0" sz="4000" spc="-25" b="1">
                <a:latin typeface="Calibri"/>
                <a:cs typeface="Calibri"/>
              </a:rPr>
              <a:t>to </a:t>
            </a:r>
            <a:r>
              <a:rPr dirty="0" sz="4000" b="1">
                <a:latin typeface="Calibri"/>
                <a:cs typeface="Calibri"/>
              </a:rPr>
              <a:t>growing</a:t>
            </a:r>
            <a:r>
              <a:rPr dirty="0" sz="4000" spc="-200" b="1">
                <a:latin typeface="Calibri"/>
                <a:cs typeface="Calibri"/>
              </a:rPr>
              <a:t> </a:t>
            </a:r>
            <a:r>
              <a:rPr dirty="0" sz="4000" spc="-25" b="1">
                <a:latin typeface="Calibri"/>
                <a:cs typeface="Calibri"/>
              </a:rPr>
              <a:t>up.</a:t>
            </a:r>
            <a:endParaRPr sz="4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965"/>
              </a:spcBef>
            </a:pP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All</a:t>
            </a:r>
            <a:r>
              <a:rPr dirty="0" sz="40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channels</a:t>
            </a:r>
            <a:r>
              <a:rPr dirty="0" sz="40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40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communication</a:t>
            </a:r>
            <a:r>
              <a:rPr dirty="0" sz="40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20" b="1">
                <a:solidFill>
                  <a:srgbClr val="4436F4"/>
                </a:solidFill>
                <a:latin typeface="Calibri"/>
                <a:cs typeface="Calibri"/>
              </a:rPr>
              <a:t>were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engaged</a:t>
            </a:r>
            <a:r>
              <a:rPr dirty="0" sz="4000" spc="-1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4000" spc="-1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spread</a:t>
            </a:r>
            <a:r>
              <a:rPr dirty="0" sz="40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awareness</a:t>
            </a:r>
            <a:r>
              <a:rPr dirty="0" sz="40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about </a:t>
            </a:r>
            <a:r>
              <a:rPr dirty="0" sz="4000" spc="-35" b="1">
                <a:solidFill>
                  <a:srgbClr val="4436F4"/>
                </a:solidFill>
                <a:latin typeface="Calibri"/>
                <a:cs typeface="Calibri"/>
              </a:rPr>
              <a:t>HIV/AIDS,</a:t>
            </a:r>
            <a:r>
              <a:rPr dirty="0" sz="40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promote</a:t>
            </a:r>
            <a:r>
              <a:rPr dirty="0" sz="4000" spc="-1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safe</a:t>
            </a:r>
            <a:r>
              <a:rPr dirty="0" sz="40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behaviors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4000" spc="-1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increase</a:t>
            </a:r>
            <a:r>
              <a:rPr dirty="0" sz="40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condom</a:t>
            </a:r>
            <a:r>
              <a:rPr dirty="0" sz="40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usage.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21740">
              <a:lnSpc>
                <a:spcPct val="100000"/>
              </a:lnSpc>
              <a:spcBef>
                <a:spcPts val="100"/>
              </a:spcBef>
            </a:pPr>
            <a:r>
              <a:rPr dirty="0" u="sng" sz="540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GOALS</a:t>
            </a:r>
            <a:r>
              <a:rPr dirty="0" u="sng" sz="5400" spc="-55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540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OF</a:t>
            </a:r>
            <a:r>
              <a:rPr dirty="0" u="sng" sz="5400" spc="-55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5400" spc="-45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NACP-</a:t>
            </a:r>
            <a:r>
              <a:rPr dirty="0" u="sng" sz="5400" spc="-25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III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604213"/>
            <a:ext cx="8496300" cy="4525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5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primary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goal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4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NACP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III</a:t>
            </a:r>
            <a:r>
              <a:rPr dirty="0" sz="3600" spc="-5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is</a:t>
            </a:r>
            <a:r>
              <a:rPr dirty="0" sz="3600" spc="-4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to</a:t>
            </a:r>
            <a:r>
              <a:rPr dirty="0" sz="3600" spc="-5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halt</a:t>
            </a:r>
            <a:r>
              <a:rPr dirty="0" sz="3600" spc="-45" b="1">
                <a:latin typeface="Calibri"/>
                <a:cs typeface="Calibri"/>
              </a:rPr>
              <a:t> </a:t>
            </a:r>
            <a:r>
              <a:rPr dirty="0" sz="3600" spc="-50" b="1">
                <a:latin typeface="Calibri"/>
                <a:cs typeface="Calibri"/>
              </a:rPr>
              <a:t>&amp; </a:t>
            </a:r>
            <a:r>
              <a:rPr dirty="0" sz="3600" b="1">
                <a:latin typeface="Calibri"/>
                <a:cs typeface="Calibri"/>
              </a:rPr>
              <a:t>reverse</a:t>
            </a:r>
            <a:r>
              <a:rPr dirty="0" sz="3600" spc="-114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epidemic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India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over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spc="-20" b="1">
                <a:latin typeface="Calibri"/>
                <a:cs typeface="Calibri"/>
              </a:rPr>
              <a:t>next </a:t>
            </a:r>
            <a:r>
              <a:rPr dirty="0" sz="3600" b="1">
                <a:latin typeface="Calibri"/>
                <a:cs typeface="Calibri"/>
              </a:rPr>
              <a:t>5</a:t>
            </a:r>
            <a:r>
              <a:rPr dirty="0" sz="3600" spc="-5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years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by</a:t>
            </a:r>
            <a:r>
              <a:rPr dirty="0" sz="3600" spc="-55" b="1">
                <a:latin typeface="Calibri"/>
                <a:cs typeface="Calibri"/>
              </a:rPr>
              <a:t> </a:t>
            </a:r>
            <a:r>
              <a:rPr dirty="0" sz="3600" spc="-50" b="1">
                <a:latin typeface="Calibri"/>
                <a:cs typeface="Calibri"/>
              </a:rPr>
              <a:t>:</a:t>
            </a:r>
            <a:endParaRPr sz="3600">
              <a:latin typeface="Calibri"/>
              <a:cs typeface="Calibri"/>
            </a:endParaRPr>
          </a:p>
          <a:p>
            <a:pPr marL="355600" marR="334010" indent="-342900">
              <a:lnSpc>
                <a:spcPct val="100000"/>
              </a:lnSpc>
              <a:spcBef>
                <a:spcPts val="8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1.Prevention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new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infection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high</a:t>
            </a:r>
            <a:r>
              <a:rPr dirty="0" sz="36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risk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groups</a:t>
            </a:r>
            <a:r>
              <a:rPr dirty="0" sz="36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&amp;</a:t>
            </a:r>
            <a:r>
              <a:rPr dirty="0" sz="3600" spc="-1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general</a:t>
            </a:r>
            <a:r>
              <a:rPr dirty="0" sz="36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population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through saturation</a:t>
            </a:r>
            <a:r>
              <a:rPr dirty="0" sz="36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coverage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high</a:t>
            </a:r>
            <a:r>
              <a:rPr dirty="0" sz="36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risk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group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with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targeted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interventions</a:t>
            </a:r>
            <a:r>
              <a:rPr dirty="0" sz="36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&amp;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scaled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up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interventions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general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population.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872998"/>
            <a:ext cx="7886065" cy="4875530"/>
          </a:xfrm>
          <a:prstGeom prst="rect">
            <a:avLst/>
          </a:prstGeom>
        </p:spPr>
        <p:txBody>
          <a:bodyPr wrap="square" lIns="0" tIns="68580" rIns="0" bIns="0" rtlCol="0" vert="horz">
            <a:spAutoFit/>
          </a:bodyPr>
          <a:lstStyle/>
          <a:p>
            <a:pPr marL="354330" marR="5080" indent="-341630">
              <a:lnSpc>
                <a:spcPct val="90000"/>
              </a:lnSpc>
              <a:spcBef>
                <a:spcPts val="54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Providing</a:t>
            </a:r>
            <a:r>
              <a:rPr dirty="0" sz="3700" spc="-1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greater</a:t>
            </a:r>
            <a:r>
              <a:rPr dirty="0" sz="3700" spc="-1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care,</a:t>
            </a:r>
            <a:r>
              <a:rPr dirty="0" sz="3700" spc="-1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support</a:t>
            </a:r>
            <a:r>
              <a:rPr dirty="0" sz="37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50" b="1">
                <a:solidFill>
                  <a:srgbClr val="4436F4"/>
                </a:solidFill>
                <a:latin typeface="Calibri"/>
                <a:cs typeface="Calibri"/>
              </a:rPr>
              <a:t>&amp; </a:t>
            </a:r>
            <a:r>
              <a:rPr dirty="0" sz="3700" spc="-5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treatment</a:t>
            </a:r>
            <a:r>
              <a:rPr dirty="0" sz="37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37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a</a:t>
            </a:r>
            <a:r>
              <a:rPr dirty="0" sz="37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large</a:t>
            </a:r>
            <a:r>
              <a:rPr dirty="0" sz="37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number</a:t>
            </a:r>
            <a:r>
              <a:rPr dirty="0" sz="37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7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people 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with</a:t>
            </a:r>
            <a:r>
              <a:rPr dirty="0" sz="37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HIV</a:t>
            </a:r>
            <a:r>
              <a:rPr dirty="0" sz="37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infection.</a:t>
            </a:r>
            <a:endParaRPr sz="3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55"/>
              </a:spcBef>
              <a:buFont typeface="Arial MT"/>
              <a:buChar char="•"/>
            </a:pPr>
            <a:endParaRPr sz="3700">
              <a:latin typeface="Calibri"/>
              <a:cs typeface="Calibri"/>
            </a:endParaRPr>
          </a:p>
          <a:p>
            <a:pPr marL="354330" marR="50165" indent="-341630">
              <a:lnSpc>
                <a:spcPct val="9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700" spc="-10" b="1">
                <a:latin typeface="Calibri"/>
                <a:cs typeface="Calibri"/>
              </a:rPr>
              <a:t>Strengthening</a:t>
            </a:r>
            <a:r>
              <a:rPr dirty="0" sz="3700" spc="-105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the</a:t>
            </a:r>
            <a:r>
              <a:rPr dirty="0" sz="3700" spc="-135" b="1">
                <a:latin typeface="Calibri"/>
                <a:cs typeface="Calibri"/>
              </a:rPr>
              <a:t> </a:t>
            </a:r>
            <a:r>
              <a:rPr dirty="0" sz="3700" spc="-10" b="1">
                <a:latin typeface="Calibri"/>
                <a:cs typeface="Calibri"/>
              </a:rPr>
              <a:t>infrastructure, </a:t>
            </a:r>
            <a:r>
              <a:rPr dirty="0" sz="3700" spc="-10" b="1">
                <a:latin typeface="Calibri"/>
                <a:cs typeface="Calibri"/>
              </a:rPr>
              <a:t>	</a:t>
            </a:r>
            <a:r>
              <a:rPr dirty="0" sz="3700" spc="-20" b="1">
                <a:latin typeface="Calibri"/>
                <a:cs typeface="Calibri"/>
              </a:rPr>
              <a:t>system</a:t>
            </a:r>
            <a:r>
              <a:rPr dirty="0" sz="3700" spc="-125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&amp;</a:t>
            </a:r>
            <a:r>
              <a:rPr dirty="0" sz="3700" spc="-11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human</a:t>
            </a:r>
            <a:r>
              <a:rPr dirty="0" sz="3700" spc="-11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resources</a:t>
            </a:r>
            <a:r>
              <a:rPr dirty="0" sz="3700" spc="-110" b="1">
                <a:latin typeface="Calibri"/>
                <a:cs typeface="Calibri"/>
              </a:rPr>
              <a:t> </a:t>
            </a:r>
            <a:r>
              <a:rPr dirty="0" sz="3700" spc="-25" b="1">
                <a:latin typeface="Calibri"/>
                <a:cs typeface="Calibri"/>
              </a:rPr>
              <a:t>in </a:t>
            </a:r>
            <a:r>
              <a:rPr dirty="0" sz="3700" spc="-25" b="1">
                <a:latin typeface="Calibri"/>
                <a:cs typeface="Calibri"/>
              </a:rPr>
              <a:t>	</a:t>
            </a:r>
            <a:r>
              <a:rPr dirty="0" sz="3700" spc="-10" b="1">
                <a:latin typeface="Calibri"/>
                <a:cs typeface="Calibri"/>
              </a:rPr>
              <a:t>prevention,</a:t>
            </a:r>
            <a:r>
              <a:rPr dirty="0" sz="3700" spc="-95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care,</a:t>
            </a:r>
            <a:r>
              <a:rPr dirty="0" sz="3700" spc="-11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support</a:t>
            </a:r>
            <a:r>
              <a:rPr dirty="0" sz="3700" spc="-75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&amp;</a:t>
            </a:r>
            <a:r>
              <a:rPr dirty="0" sz="3700" spc="-95" b="1">
                <a:latin typeface="Calibri"/>
                <a:cs typeface="Calibri"/>
              </a:rPr>
              <a:t> </a:t>
            </a:r>
            <a:r>
              <a:rPr dirty="0" sz="3700" spc="-10" b="1">
                <a:latin typeface="Calibri"/>
                <a:cs typeface="Calibri"/>
              </a:rPr>
              <a:t>treatment </a:t>
            </a:r>
            <a:r>
              <a:rPr dirty="0" sz="3700" spc="-10" b="1">
                <a:latin typeface="Calibri"/>
                <a:cs typeface="Calibri"/>
              </a:rPr>
              <a:t>	</a:t>
            </a:r>
            <a:r>
              <a:rPr dirty="0" sz="3700" spc="-20" b="1">
                <a:latin typeface="Calibri"/>
                <a:cs typeface="Calibri"/>
              </a:rPr>
              <a:t>programmes</a:t>
            </a:r>
            <a:r>
              <a:rPr dirty="0" sz="3700" spc="-10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at</a:t>
            </a:r>
            <a:r>
              <a:rPr dirty="0" sz="3700" spc="-9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dist,</a:t>
            </a:r>
            <a:r>
              <a:rPr dirty="0" sz="3700" spc="-10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state</a:t>
            </a:r>
            <a:r>
              <a:rPr dirty="0" sz="3700" spc="-10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&amp;</a:t>
            </a:r>
            <a:r>
              <a:rPr dirty="0" sz="3700" spc="-100" b="1">
                <a:latin typeface="Calibri"/>
                <a:cs typeface="Calibri"/>
              </a:rPr>
              <a:t> </a:t>
            </a:r>
            <a:r>
              <a:rPr dirty="0" sz="3700" spc="-10" b="1">
                <a:latin typeface="Calibri"/>
                <a:cs typeface="Calibri"/>
              </a:rPr>
              <a:t>national 	levels.</a:t>
            </a:r>
            <a:endParaRPr sz="3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987423"/>
            <a:ext cx="6934200" cy="2038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4400" b="1">
                <a:latin typeface="Calibri"/>
                <a:cs typeface="Calibri"/>
              </a:rPr>
              <a:t>Strengthening</a:t>
            </a:r>
            <a:r>
              <a:rPr dirty="0" sz="4400" spc="-70" b="1">
                <a:latin typeface="Calibri"/>
                <a:cs typeface="Calibri"/>
              </a:rPr>
              <a:t> </a:t>
            </a:r>
            <a:r>
              <a:rPr dirty="0" sz="4400" b="1">
                <a:latin typeface="Calibri"/>
                <a:cs typeface="Calibri"/>
              </a:rPr>
              <a:t>a</a:t>
            </a:r>
            <a:r>
              <a:rPr dirty="0" sz="4400" spc="-65" b="1">
                <a:latin typeface="Calibri"/>
                <a:cs typeface="Calibri"/>
              </a:rPr>
              <a:t> </a:t>
            </a:r>
            <a:r>
              <a:rPr dirty="0" sz="4400" b="1">
                <a:latin typeface="Calibri"/>
                <a:cs typeface="Calibri"/>
              </a:rPr>
              <a:t>nation</a:t>
            </a:r>
            <a:r>
              <a:rPr dirty="0" sz="4400" spc="-65" b="1">
                <a:latin typeface="Calibri"/>
                <a:cs typeface="Calibri"/>
              </a:rPr>
              <a:t> </a:t>
            </a:r>
            <a:r>
              <a:rPr dirty="0" sz="4400" spc="-20" b="1">
                <a:latin typeface="Calibri"/>
                <a:cs typeface="Calibri"/>
              </a:rPr>
              <a:t>wide </a:t>
            </a:r>
            <a:r>
              <a:rPr dirty="0" sz="4400" spc="-10" b="1">
                <a:latin typeface="Calibri"/>
                <a:cs typeface="Calibri"/>
              </a:rPr>
              <a:t>Strategic</a:t>
            </a:r>
            <a:r>
              <a:rPr dirty="0" sz="4400" spc="-170" b="1">
                <a:latin typeface="Calibri"/>
                <a:cs typeface="Calibri"/>
              </a:rPr>
              <a:t> </a:t>
            </a:r>
            <a:r>
              <a:rPr dirty="0" sz="4400" spc="-10" b="1">
                <a:latin typeface="Calibri"/>
                <a:cs typeface="Calibri"/>
              </a:rPr>
              <a:t>Information </a:t>
            </a:r>
            <a:r>
              <a:rPr dirty="0" sz="4400" b="1">
                <a:latin typeface="Calibri"/>
                <a:cs typeface="Calibri"/>
              </a:rPr>
              <a:t>Management</a:t>
            </a:r>
            <a:r>
              <a:rPr dirty="0" sz="4400" spc="-240" b="1">
                <a:latin typeface="Calibri"/>
                <a:cs typeface="Calibri"/>
              </a:rPr>
              <a:t> </a:t>
            </a:r>
            <a:r>
              <a:rPr dirty="0" sz="4400" spc="-10" b="1">
                <a:latin typeface="Calibri"/>
                <a:cs typeface="Calibri"/>
              </a:rPr>
              <a:t>System.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60350">
              <a:lnSpc>
                <a:spcPct val="100000"/>
              </a:lnSpc>
              <a:spcBef>
                <a:spcPts val="100"/>
              </a:spcBef>
            </a:pPr>
            <a:r>
              <a:rPr dirty="0" sz="5400">
                <a:latin typeface="Calibri"/>
                <a:cs typeface="Calibri"/>
              </a:rPr>
              <a:t>PROGRAMME</a:t>
            </a:r>
            <a:r>
              <a:rPr dirty="0" sz="5400" spc="-300">
                <a:latin typeface="Calibri"/>
                <a:cs typeface="Calibri"/>
              </a:rPr>
              <a:t> </a:t>
            </a:r>
            <a:r>
              <a:rPr dirty="0" sz="5400" spc="-10">
                <a:latin typeface="Calibri"/>
                <a:cs typeface="Calibri"/>
              </a:rPr>
              <a:t>PRIORITIES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2263266"/>
            <a:ext cx="8046084" cy="2769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General</a:t>
            </a:r>
            <a:r>
              <a:rPr dirty="0" sz="36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population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who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have</a:t>
            </a:r>
            <a:r>
              <a:rPr dirty="0" sz="36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greater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need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for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accessing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prevention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services,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treatment,</a:t>
            </a:r>
            <a:r>
              <a:rPr dirty="0" sz="3600" spc="-1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voluntary</a:t>
            </a:r>
            <a:r>
              <a:rPr dirty="0" sz="3600" spc="-1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counseling</a:t>
            </a:r>
            <a:r>
              <a:rPr dirty="0" sz="3600" spc="-1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50" b="1">
                <a:solidFill>
                  <a:srgbClr val="4436F4"/>
                </a:solidFill>
                <a:latin typeface="Calibri"/>
                <a:cs typeface="Calibri"/>
              </a:rPr>
              <a:t>&amp;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testing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&amp;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condom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will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be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next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line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6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priority.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891285"/>
            <a:ext cx="7886065" cy="3317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latin typeface="Calibri"/>
                <a:cs typeface="Calibri"/>
              </a:rPr>
              <a:t>Ensure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that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all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persons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who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spc="-20" b="1">
                <a:latin typeface="Calibri"/>
                <a:cs typeface="Calibri"/>
              </a:rPr>
              <a:t>need </a:t>
            </a:r>
            <a:r>
              <a:rPr dirty="0" sz="3600" b="1">
                <a:latin typeface="Calibri"/>
                <a:cs typeface="Calibri"/>
              </a:rPr>
              <a:t>treatment</a:t>
            </a:r>
            <a:r>
              <a:rPr dirty="0" sz="3600" spc="-114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would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have</a:t>
            </a:r>
            <a:r>
              <a:rPr dirty="0" sz="3600" spc="-12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access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to </a:t>
            </a:r>
            <a:r>
              <a:rPr dirty="0" sz="3600" spc="-10" b="1">
                <a:latin typeface="Calibri"/>
                <a:cs typeface="Calibri"/>
              </a:rPr>
              <a:t>prophylaxis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&amp;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management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of </a:t>
            </a:r>
            <a:r>
              <a:rPr dirty="0" sz="3600" spc="-10" b="1">
                <a:latin typeface="Calibri"/>
                <a:cs typeface="Calibri"/>
              </a:rPr>
              <a:t>opportunistic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infections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&amp;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persons </a:t>
            </a:r>
            <a:r>
              <a:rPr dirty="0" sz="3600" b="1">
                <a:latin typeface="Calibri"/>
                <a:cs typeface="Calibri"/>
              </a:rPr>
              <a:t>needing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anti</a:t>
            </a:r>
            <a:r>
              <a:rPr dirty="0" sz="3600" spc="-12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retro</a:t>
            </a:r>
            <a:r>
              <a:rPr dirty="0" sz="3600" spc="-14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viral</a:t>
            </a:r>
            <a:r>
              <a:rPr dirty="0" sz="3600" spc="-13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treatment</a:t>
            </a:r>
            <a:r>
              <a:rPr dirty="0" sz="3600" spc="-12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(ART)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will</a:t>
            </a:r>
            <a:r>
              <a:rPr dirty="0" sz="3600" spc="-7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get</a:t>
            </a:r>
            <a:r>
              <a:rPr dirty="0" sz="3600" spc="-7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first</a:t>
            </a:r>
            <a:r>
              <a:rPr dirty="0" sz="3600" spc="-7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line</a:t>
            </a:r>
            <a:r>
              <a:rPr dirty="0" sz="3600" spc="-7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dirty="0" sz="3600" spc="-7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ARV</a:t>
            </a:r>
            <a:r>
              <a:rPr dirty="0" sz="3600" spc="-7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drugs.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229869"/>
            <a:ext cx="7812405" cy="56343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Provision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40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services</a:t>
            </a:r>
            <a:r>
              <a:rPr dirty="0" sz="40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for</a:t>
            </a:r>
            <a:r>
              <a:rPr dirty="0" sz="40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prevention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40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parent</a:t>
            </a:r>
            <a:r>
              <a:rPr dirty="0" sz="40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40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child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transmission</a:t>
            </a:r>
            <a:r>
              <a:rPr dirty="0" sz="40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25" b="1">
                <a:solidFill>
                  <a:srgbClr val="4436F4"/>
                </a:solidFill>
                <a:latin typeface="Calibri"/>
                <a:cs typeface="Calibri"/>
              </a:rPr>
              <a:t>of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disease</a:t>
            </a:r>
            <a:r>
              <a:rPr dirty="0" sz="40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&amp;</a:t>
            </a:r>
            <a:r>
              <a:rPr dirty="0" sz="40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assured</a:t>
            </a:r>
            <a:r>
              <a:rPr dirty="0" sz="40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access</a:t>
            </a:r>
            <a:r>
              <a:rPr dirty="0" sz="40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25" b="1">
                <a:solidFill>
                  <a:srgbClr val="4436F4"/>
                </a:solidFill>
                <a:latin typeface="Calibri"/>
                <a:cs typeface="Calibri"/>
              </a:rPr>
              <a:t>to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pediatric</a:t>
            </a:r>
            <a:r>
              <a:rPr dirty="0" sz="40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ARV</a:t>
            </a:r>
            <a:r>
              <a:rPr dirty="0" sz="4000" spc="-1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for</a:t>
            </a:r>
            <a:r>
              <a:rPr dirty="0" sz="4000" spc="-1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children</a:t>
            </a:r>
            <a:r>
              <a:rPr dirty="0" sz="40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having </a:t>
            </a:r>
            <a:r>
              <a:rPr dirty="0" sz="4000" spc="-20" b="1">
                <a:solidFill>
                  <a:srgbClr val="4436F4"/>
                </a:solidFill>
                <a:latin typeface="Calibri"/>
                <a:cs typeface="Calibri"/>
              </a:rPr>
              <a:t>HIV.</a:t>
            </a:r>
            <a:endParaRPr sz="4000">
              <a:latin typeface="Calibri"/>
              <a:cs typeface="Calibri"/>
            </a:endParaRPr>
          </a:p>
          <a:p>
            <a:pPr marL="355600" marR="25400" indent="-342900">
              <a:lnSpc>
                <a:spcPct val="100000"/>
              </a:lnSpc>
              <a:spcBef>
                <a:spcPts val="9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latin typeface="Calibri"/>
                <a:cs typeface="Calibri"/>
              </a:rPr>
              <a:t>Impact</a:t>
            </a:r>
            <a:r>
              <a:rPr dirty="0" sz="4000" spc="-5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if</a:t>
            </a:r>
            <a:r>
              <a:rPr dirty="0" sz="4000" spc="-6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HIV</a:t>
            </a:r>
            <a:r>
              <a:rPr dirty="0" sz="4000" spc="-6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will</a:t>
            </a:r>
            <a:r>
              <a:rPr dirty="0" sz="4000" spc="-5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be</a:t>
            </a:r>
            <a:r>
              <a:rPr dirty="0" sz="4000" spc="-4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mitigated </a:t>
            </a:r>
            <a:r>
              <a:rPr dirty="0" sz="4000" b="1">
                <a:latin typeface="Calibri"/>
                <a:cs typeface="Calibri"/>
              </a:rPr>
              <a:t>through</a:t>
            </a:r>
            <a:r>
              <a:rPr dirty="0" sz="4000" spc="-17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welfare</a:t>
            </a:r>
            <a:r>
              <a:rPr dirty="0" sz="4000" spc="-17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agencies</a:t>
            </a:r>
            <a:r>
              <a:rPr dirty="0" sz="4000" spc="-17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providing </a:t>
            </a:r>
            <a:r>
              <a:rPr dirty="0" sz="4000" b="1">
                <a:latin typeface="Calibri"/>
                <a:cs typeface="Calibri"/>
              </a:rPr>
              <a:t>nutritional</a:t>
            </a:r>
            <a:r>
              <a:rPr dirty="0" sz="4000" spc="-12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support,</a:t>
            </a:r>
            <a:r>
              <a:rPr dirty="0" sz="4000" spc="-13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opportunities </a:t>
            </a:r>
            <a:r>
              <a:rPr dirty="0" sz="4000" b="1">
                <a:latin typeface="Calibri"/>
                <a:cs typeface="Calibri"/>
              </a:rPr>
              <a:t>for</a:t>
            </a:r>
            <a:r>
              <a:rPr dirty="0" sz="4000" spc="-13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income</a:t>
            </a:r>
            <a:r>
              <a:rPr dirty="0" sz="4000" spc="-12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generation</a:t>
            </a:r>
            <a:r>
              <a:rPr dirty="0" sz="3200" spc="-1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77495"/>
            <a:ext cx="8053070" cy="573278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55600" marR="430530" indent="-342900">
              <a:lnSpc>
                <a:spcPct val="90000"/>
              </a:lnSpc>
              <a:spcBef>
                <a:spcPts val="53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NACP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will</a:t>
            </a:r>
            <a:r>
              <a:rPr dirty="0" sz="36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invest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community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care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centers</a:t>
            </a:r>
            <a:r>
              <a:rPr dirty="0" sz="3600" spc="-1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3600" spc="-1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provide</a:t>
            </a:r>
            <a:r>
              <a:rPr dirty="0" sz="3600" spc="-1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psycho</a:t>
            </a:r>
            <a:r>
              <a:rPr dirty="0" sz="36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social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support,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outreach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services,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referrals</a:t>
            </a:r>
            <a:r>
              <a:rPr dirty="0" sz="36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50" b="1">
                <a:solidFill>
                  <a:srgbClr val="4436F4"/>
                </a:solidFill>
                <a:latin typeface="Calibri"/>
                <a:cs typeface="Calibri"/>
              </a:rPr>
              <a:t>&amp;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palliative</a:t>
            </a:r>
            <a:r>
              <a:rPr dirty="0" sz="3600" spc="-1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care.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20"/>
              </a:spcBef>
              <a:buFont typeface="Arial MT"/>
              <a:buChar char="•"/>
            </a:pPr>
            <a:endParaRPr sz="3600">
              <a:latin typeface="Calibri"/>
              <a:cs typeface="Calibri"/>
            </a:endParaRPr>
          </a:p>
          <a:p>
            <a:pPr marL="355600" marR="5080" indent="-342900">
              <a:lnSpc>
                <a:spcPct val="9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latin typeface="Calibri"/>
                <a:cs typeface="Calibri"/>
              </a:rPr>
              <a:t>Socio</a:t>
            </a:r>
            <a:r>
              <a:rPr dirty="0" sz="3600" spc="-13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economic</a:t>
            </a:r>
            <a:r>
              <a:rPr dirty="0" sz="3600" spc="-114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determinants</a:t>
            </a:r>
            <a:r>
              <a:rPr dirty="0" sz="3600" spc="-12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that</a:t>
            </a:r>
            <a:r>
              <a:rPr dirty="0" sz="3600" spc="-120" b="1">
                <a:latin typeface="Calibri"/>
                <a:cs typeface="Calibri"/>
              </a:rPr>
              <a:t> </a:t>
            </a:r>
            <a:r>
              <a:rPr dirty="0" sz="3600" spc="-20" b="1">
                <a:latin typeface="Calibri"/>
                <a:cs typeface="Calibri"/>
              </a:rPr>
              <a:t>make </a:t>
            </a:r>
            <a:r>
              <a:rPr dirty="0" sz="3600" b="1">
                <a:latin typeface="Calibri"/>
                <a:cs typeface="Calibri"/>
              </a:rPr>
              <a:t>a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person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vulnerable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also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increases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the </a:t>
            </a:r>
            <a:r>
              <a:rPr dirty="0" sz="3600" b="1">
                <a:latin typeface="Calibri"/>
                <a:cs typeface="Calibri"/>
              </a:rPr>
              <a:t>risk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exposure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to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spc="-50" b="1">
                <a:latin typeface="Calibri"/>
                <a:cs typeface="Calibri"/>
              </a:rPr>
              <a:t>HIV,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NACP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will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spc="-20" b="1">
                <a:latin typeface="Calibri"/>
                <a:cs typeface="Calibri"/>
              </a:rPr>
              <a:t>work </a:t>
            </a:r>
            <a:r>
              <a:rPr dirty="0" sz="3600" b="1">
                <a:latin typeface="Calibri"/>
                <a:cs typeface="Calibri"/>
              </a:rPr>
              <a:t>with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agencies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such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as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spc="-30" b="1">
                <a:solidFill>
                  <a:srgbClr val="FF0000"/>
                </a:solidFill>
                <a:latin typeface="Calibri"/>
                <a:cs typeface="Calibri"/>
              </a:rPr>
              <a:t>women’s</a:t>
            </a:r>
            <a:r>
              <a:rPr dirty="0" sz="3600" spc="-9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group</a:t>
            </a:r>
            <a:r>
              <a:rPr dirty="0" sz="3600" spc="-9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50" b="1">
                <a:solidFill>
                  <a:srgbClr val="FF0000"/>
                </a:solidFill>
                <a:latin typeface="Calibri"/>
                <a:cs typeface="Calibri"/>
              </a:rPr>
              <a:t>&amp;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trade</a:t>
            </a:r>
            <a:r>
              <a:rPr dirty="0" sz="3600" spc="-10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unions</a:t>
            </a:r>
            <a:r>
              <a:rPr dirty="0" sz="3600" spc="-8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dirty="0" sz="3600" spc="-9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FF0000"/>
                </a:solidFill>
                <a:latin typeface="Calibri"/>
                <a:cs typeface="Calibri"/>
              </a:rPr>
              <a:t>integrate</a:t>
            </a:r>
            <a:r>
              <a:rPr dirty="0" sz="3600" spc="-7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HIV</a:t>
            </a:r>
            <a:r>
              <a:rPr dirty="0" sz="3600" spc="-9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prevention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into</a:t>
            </a:r>
            <a:r>
              <a:rPr dirty="0" sz="3600" spc="-11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their</a:t>
            </a:r>
            <a:r>
              <a:rPr dirty="0" sz="3600" spc="-10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activities.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6706" y="62610"/>
            <a:ext cx="739076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480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PROGRAMME</a:t>
            </a:r>
            <a:r>
              <a:rPr dirty="0" u="sng" sz="4800" spc="-24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4800" spc="-10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COMPONENTS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124961" y="794130"/>
            <a:ext cx="289242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48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800" b="1">
                <a:solidFill>
                  <a:srgbClr val="4436F4"/>
                </a:solidFill>
                <a:latin typeface="Calibri"/>
                <a:cs typeface="Calibri"/>
              </a:rPr>
              <a:t>NACP</a:t>
            </a:r>
            <a:r>
              <a:rPr dirty="0" sz="48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800" spc="-25" b="1">
                <a:solidFill>
                  <a:srgbClr val="4436F4"/>
                </a:solidFill>
                <a:latin typeface="Calibri"/>
                <a:cs typeface="Calibri"/>
              </a:rPr>
              <a:t>III</a:t>
            </a:r>
            <a:endParaRPr sz="4800">
              <a:latin typeface="Calibri"/>
              <a:cs typeface="Calibri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450850" y="1517650"/>
          <a:ext cx="8318500" cy="5332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5000"/>
                <a:gridCol w="2133600"/>
                <a:gridCol w="2133600"/>
                <a:gridCol w="2057400"/>
              </a:tblGrid>
              <a:tr h="16954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PREVENTION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857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CARE, </a:t>
                      </a:r>
                      <a:r>
                        <a:rPr dirty="0" sz="24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SUPPORT</a:t>
                      </a:r>
                      <a:r>
                        <a:rPr dirty="0" sz="2400" spc="-8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&amp; </a:t>
                      </a:r>
                      <a:r>
                        <a:rPr dirty="0" sz="2400" spc="-3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TREATMENT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4436F4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848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CAPACITY BUILDING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4436F4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39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STRATEGIC </a:t>
                      </a:r>
                      <a:r>
                        <a:rPr dirty="0" sz="2400" spc="-3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INFORMATION </a:t>
                      </a: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MANAGEMEN </a:t>
                      </a:r>
                      <a:r>
                        <a:rPr dirty="0" sz="24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695450">
                <a:tc>
                  <a:txBody>
                    <a:bodyPr/>
                    <a:lstStyle/>
                    <a:p>
                      <a:pPr marL="91440" marR="119380">
                        <a:lnSpc>
                          <a:spcPct val="100000"/>
                        </a:lnSpc>
                        <a:spcBef>
                          <a:spcPts val="204"/>
                        </a:spcBef>
                        <a:tabLst>
                          <a:tab pos="1098550" algn="l"/>
                        </a:tabLst>
                      </a:pPr>
                      <a:r>
                        <a:rPr dirty="0" sz="2400" spc="-10" b="1">
                          <a:latin typeface="Calibri"/>
                          <a:cs typeface="Calibri"/>
                        </a:rPr>
                        <a:t>Targeted </a:t>
                      </a:r>
                      <a:r>
                        <a:rPr dirty="0" sz="2400" spc="-20" b="1">
                          <a:latin typeface="Calibri"/>
                          <a:cs typeface="Calibri"/>
                        </a:rPr>
                        <a:t>interventions </a:t>
                      </a:r>
                      <a:r>
                        <a:rPr dirty="0" sz="2400" spc="-10" b="1">
                          <a:latin typeface="Calibri"/>
                          <a:cs typeface="Calibri"/>
                        </a:rPr>
                        <a:t>among</a:t>
                      </a:r>
                      <a:r>
                        <a:rPr dirty="0" sz="2400" b="1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2400" spc="-20" b="1">
                          <a:latin typeface="Calibri"/>
                          <a:cs typeface="Calibri"/>
                        </a:rPr>
                        <a:t>HRG, CSW.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2400" spc="-25" b="1">
                          <a:latin typeface="Calibri"/>
                          <a:cs typeface="Calibri"/>
                        </a:rPr>
                        <a:t>ART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689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2400" spc="-20" b="1">
                          <a:latin typeface="Calibri"/>
                          <a:cs typeface="Calibri"/>
                        </a:rPr>
                        <a:t>Establishment, </a:t>
                      </a:r>
                      <a:r>
                        <a:rPr dirty="0" sz="2400" b="1">
                          <a:latin typeface="Calibri"/>
                          <a:cs typeface="Calibri"/>
                        </a:rPr>
                        <a:t>support</a:t>
                      </a:r>
                      <a:r>
                        <a:rPr dirty="0" sz="2400" spc="-50" b="1">
                          <a:latin typeface="Calibri"/>
                          <a:cs typeface="Calibri"/>
                        </a:rPr>
                        <a:t> &amp; </a:t>
                      </a:r>
                      <a:r>
                        <a:rPr dirty="0" sz="2400" spc="-10" b="1">
                          <a:latin typeface="Calibri"/>
                          <a:cs typeface="Calibri"/>
                        </a:rPr>
                        <a:t>capacity strengthening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49554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2400" b="1">
                          <a:latin typeface="Calibri"/>
                          <a:cs typeface="Calibri"/>
                        </a:rPr>
                        <a:t>Monitoring</a:t>
                      </a:r>
                      <a:r>
                        <a:rPr dirty="0" sz="2400" spc="-8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 spc="-60" b="1">
                          <a:latin typeface="Calibri"/>
                          <a:cs typeface="Calibri"/>
                        </a:rPr>
                        <a:t>&amp; </a:t>
                      </a:r>
                      <a:r>
                        <a:rPr dirty="0" sz="2400" spc="-10" b="1">
                          <a:latin typeface="Calibri"/>
                          <a:cs typeface="Calibri"/>
                        </a:rPr>
                        <a:t>Evaluation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941830">
                <a:tc>
                  <a:txBody>
                    <a:bodyPr/>
                    <a:lstStyle/>
                    <a:p>
                      <a:pPr marL="91440" marR="11938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2400" spc="-10" b="1">
                          <a:latin typeface="Calibri"/>
                          <a:cs typeface="Calibri"/>
                        </a:rPr>
                        <a:t>Other </a:t>
                      </a:r>
                      <a:r>
                        <a:rPr dirty="0" sz="2400" spc="-20" b="1">
                          <a:latin typeface="Calibri"/>
                          <a:cs typeface="Calibri"/>
                        </a:rPr>
                        <a:t>interventions </a:t>
                      </a:r>
                      <a:r>
                        <a:rPr dirty="0" sz="2400" spc="-10" b="1">
                          <a:latin typeface="Calibri"/>
                          <a:cs typeface="Calibri"/>
                        </a:rPr>
                        <a:t>(Truckers, Prison inmates)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2400" spc="-10" b="1">
                          <a:latin typeface="Calibri"/>
                          <a:cs typeface="Calibri"/>
                        </a:rPr>
                        <a:t>Pediatric</a:t>
                      </a:r>
                      <a:r>
                        <a:rPr dirty="0" sz="2400" spc="-6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 spc="-25" b="1">
                          <a:latin typeface="Calibri"/>
                          <a:cs typeface="Calibri"/>
                        </a:rPr>
                        <a:t>ART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2400" spc="-10" b="1">
                          <a:latin typeface="Calibri"/>
                          <a:cs typeface="Calibri"/>
                        </a:rPr>
                        <a:t>Training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2400" spc="-10" b="1">
                          <a:latin typeface="Calibri"/>
                          <a:cs typeface="Calibri"/>
                        </a:rPr>
                        <a:t>Surveillance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222250" y="-6350"/>
          <a:ext cx="8775700" cy="6397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4695"/>
                <a:gridCol w="2153285"/>
                <a:gridCol w="2078989"/>
                <a:gridCol w="2449830"/>
              </a:tblGrid>
              <a:tr h="12541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PREVENTION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505459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CARE, </a:t>
                      </a:r>
                      <a:r>
                        <a:rPr dirty="0" sz="24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SUPPORT</a:t>
                      </a:r>
                      <a:r>
                        <a:rPr dirty="0" sz="2400" spc="-8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&amp; </a:t>
                      </a:r>
                      <a:r>
                        <a:rPr dirty="0" sz="2400" spc="-3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TREATMENT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302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CAPACITY BUILDING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0576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STRATEGIC INFORMATION MANAGEMENT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Integrated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b="1">
                          <a:latin typeface="Calibri"/>
                          <a:cs typeface="Calibri"/>
                        </a:rPr>
                        <a:t>Center</a:t>
                      </a:r>
                      <a:r>
                        <a:rPr dirty="0" sz="2800" spc="-114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25" b="1">
                          <a:latin typeface="Calibri"/>
                          <a:cs typeface="Calibri"/>
                        </a:rPr>
                        <a:t>of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Managing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Research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0D7E8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90805">
                        <a:lnSpc>
                          <a:spcPts val="2940"/>
                        </a:lnSpc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Counseling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940"/>
                        </a:lnSpc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Excellence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940"/>
                        </a:lnSpc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programme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</a:tr>
              <a:tr h="426084">
                <a:tc>
                  <a:txBody>
                    <a:bodyPr/>
                    <a:lstStyle/>
                    <a:p>
                      <a:pPr marL="90805">
                        <a:lnSpc>
                          <a:spcPts val="2940"/>
                        </a:lnSpc>
                      </a:pPr>
                      <a:r>
                        <a:rPr dirty="0" sz="2800" b="1">
                          <a:latin typeface="Calibri"/>
                          <a:cs typeface="Calibri"/>
                        </a:rPr>
                        <a:t>&amp;</a:t>
                      </a:r>
                      <a:r>
                        <a:rPr dirty="0" sz="2800" spc="-10" b="1">
                          <a:latin typeface="Calibri"/>
                          <a:cs typeface="Calibri"/>
                        </a:rPr>
                        <a:t> testing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940"/>
                        </a:lnSpc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implementa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90805">
                        <a:lnSpc>
                          <a:spcPts val="2940"/>
                        </a:lnSpc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Centers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940"/>
                        </a:lnSpc>
                      </a:pPr>
                      <a:r>
                        <a:rPr dirty="0" sz="2800" b="1">
                          <a:latin typeface="Calibri"/>
                          <a:cs typeface="Calibri"/>
                        </a:rPr>
                        <a:t>tion</a:t>
                      </a:r>
                      <a:r>
                        <a:rPr dirty="0" sz="28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50" b="1">
                          <a:latin typeface="Calibri"/>
                          <a:cs typeface="Calibri"/>
                        </a:rPr>
                        <a:t>&amp;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0D7E8"/>
                    </a:solidFill>
                  </a:tcPr>
                </a:tc>
              </a:tr>
              <a:tr h="5645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940"/>
                        </a:lnSpc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contracts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Blood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b="1">
                          <a:latin typeface="Calibri"/>
                          <a:cs typeface="Calibri"/>
                        </a:rPr>
                        <a:t>Care</a:t>
                      </a:r>
                      <a:r>
                        <a:rPr dirty="0" sz="2800" spc="-7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50" b="1">
                          <a:latin typeface="Calibri"/>
                          <a:cs typeface="Calibri"/>
                        </a:rPr>
                        <a:t>&amp;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Mainstreami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CF4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426084">
                <a:tc>
                  <a:txBody>
                    <a:bodyPr/>
                    <a:lstStyle/>
                    <a:p>
                      <a:pPr marL="90805">
                        <a:lnSpc>
                          <a:spcPts val="2940"/>
                        </a:lnSpc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Safety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940"/>
                        </a:lnSpc>
                      </a:pPr>
                      <a:r>
                        <a:rPr dirty="0" sz="2800" b="1">
                          <a:latin typeface="Calibri"/>
                          <a:cs typeface="Calibri"/>
                        </a:rPr>
                        <a:t>Support</a:t>
                      </a:r>
                      <a:r>
                        <a:rPr dirty="0" sz="28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50" b="1">
                          <a:latin typeface="Calibri"/>
                          <a:cs typeface="Calibri"/>
                        </a:rPr>
                        <a:t>(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940"/>
                        </a:lnSpc>
                      </a:pPr>
                      <a:r>
                        <a:rPr dirty="0" sz="2800" b="1">
                          <a:latin typeface="Calibri"/>
                          <a:cs typeface="Calibri"/>
                        </a:rPr>
                        <a:t>ng</a:t>
                      </a:r>
                      <a:r>
                        <a:rPr dirty="0" sz="28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b="1"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28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10" b="1">
                          <a:latin typeface="Calibri"/>
                          <a:cs typeface="Calibri"/>
                        </a:rPr>
                        <a:t>private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940"/>
                        </a:lnSpc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Community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940"/>
                        </a:lnSpc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sector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940"/>
                        </a:lnSpc>
                      </a:pPr>
                      <a:r>
                        <a:rPr dirty="0" sz="2800" b="1">
                          <a:latin typeface="Calibri"/>
                          <a:cs typeface="Calibri"/>
                        </a:rPr>
                        <a:t>care</a:t>
                      </a:r>
                      <a:r>
                        <a:rPr dirty="0" sz="2800" spc="-8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10" b="1">
                          <a:latin typeface="Calibri"/>
                          <a:cs typeface="Calibri"/>
                        </a:rPr>
                        <a:t>centers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940"/>
                        </a:lnSpc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partnerships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940"/>
                        </a:lnSpc>
                      </a:pPr>
                      <a:r>
                        <a:rPr dirty="0" sz="2800" b="1">
                          <a:latin typeface="Calibri"/>
                          <a:cs typeface="Calibri"/>
                        </a:rPr>
                        <a:t>&amp;</a:t>
                      </a:r>
                      <a:r>
                        <a:rPr dirty="0" sz="2800" spc="-10" b="1">
                          <a:latin typeface="Calibri"/>
                          <a:cs typeface="Calibri"/>
                        </a:rPr>
                        <a:t> impact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940"/>
                        </a:lnSpc>
                      </a:pPr>
                      <a:r>
                        <a:rPr dirty="0" sz="2800" spc="-10" b="1">
                          <a:latin typeface="Calibri"/>
                          <a:cs typeface="Calibri"/>
                        </a:rPr>
                        <a:t>mitigation)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222250" y="1593850"/>
          <a:ext cx="8775700" cy="32302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0800"/>
                <a:gridCol w="1833245"/>
                <a:gridCol w="1915795"/>
                <a:gridCol w="2348229"/>
              </a:tblGrid>
              <a:tr h="11887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PREVENTION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8415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CARE, </a:t>
                      </a:r>
                      <a:r>
                        <a:rPr dirty="0" sz="24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SUPPORT</a:t>
                      </a:r>
                      <a:r>
                        <a:rPr dirty="0" sz="2400" spc="-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&amp; </a:t>
                      </a:r>
                      <a:r>
                        <a:rPr dirty="0" sz="2400" spc="-3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TREATMENT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5676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CAPACITY BUILDING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035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STRATEGIC INFORMATION MANAGEMENT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2041525">
                <a:tc>
                  <a:txBody>
                    <a:bodyPr/>
                    <a:lstStyle/>
                    <a:p>
                      <a:pPr marL="90805" marR="126364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 spc="-10" b="1">
                          <a:latin typeface="Calibri"/>
                          <a:cs typeface="Calibri"/>
                        </a:rPr>
                        <a:t>Communicati- </a:t>
                      </a:r>
                      <a:r>
                        <a:rPr dirty="0" sz="3200" b="1">
                          <a:latin typeface="Calibri"/>
                          <a:cs typeface="Calibri"/>
                        </a:rPr>
                        <a:t>on,</a:t>
                      </a:r>
                      <a:r>
                        <a:rPr dirty="0" sz="32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0" b="1">
                          <a:latin typeface="Calibri"/>
                          <a:cs typeface="Calibri"/>
                        </a:rPr>
                        <a:t>Advocacy </a:t>
                      </a:r>
                      <a:r>
                        <a:rPr dirty="0" sz="3200" b="1">
                          <a:latin typeface="Calibri"/>
                          <a:cs typeface="Calibri"/>
                        </a:rPr>
                        <a:t>&amp; </a:t>
                      </a:r>
                      <a:r>
                        <a:rPr dirty="0" sz="3200" spc="-10" b="1">
                          <a:latin typeface="Calibri"/>
                          <a:cs typeface="Calibri"/>
                        </a:rPr>
                        <a:t>social mobilization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 spc="-25" b="1">
                          <a:latin typeface="Calibri"/>
                          <a:cs typeface="Calibri"/>
                        </a:rPr>
                        <a:t>Nil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 spc="-25" b="1">
                          <a:latin typeface="Calibri"/>
                          <a:cs typeface="Calibri"/>
                        </a:rPr>
                        <a:t>Nil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3200" spc="-25" b="1">
                          <a:latin typeface="Calibri"/>
                          <a:cs typeface="Calibri"/>
                        </a:rPr>
                        <a:t>Nil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1094" y="894029"/>
            <a:ext cx="6042660" cy="304419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34925">
              <a:lnSpc>
                <a:spcPct val="100000"/>
              </a:lnSpc>
              <a:spcBef>
                <a:spcPts val="100"/>
              </a:spcBef>
            </a:pPr>
            <a:r>
              <a:rPr dirty="0" sz="6600" spc="35">
                <a:latin typeface="Calibri"/>
                <a:cs typeface="Calibri"/>
              </a:rPr>
              <a:t>N</a:t>
            </a:r>
            <a:r>
              <a:rPr dirty="0" sz="6600" spc="-495">
                <a:latin typeface="Calibri"/>
                <a:cs typeface="Calibri"/>
              </a:rPr>
              <a:t>A</a:t>
            </a:r>
            <a:r>
              <a:rPr dirty="0" sz="6600" spc="35">
                <a:latin typeface="Calibri"/>
                <a:cs typeface="Calibri"/>
              </a:rPr>
              <a:t>TIONAL</a:t>
            </a:r>
            <a:r>
              <a:rPr dirty="0" sz="6600" spc="-330">
                <a:latin typeface="Calibri"/>
                <a:cs typeface="Calibri"/>
              </a:rPr>
              <a:t> </a:t>
            </a:r>
            <a:r>
              <a:rPr dirty="0" sz="6600" spc="-20">
                <a:latin typeface="Calibri"/>
                <a:cs typeface="Calibri"/>
              </a:rPr>
              <a:t>AIDS</a:t>
            </a:r>
            <a:r>
              <a:rPr dirty="0" u="none" sz="6600" spc="-20">
                <a:latin typeface="Calibri"/>
                <a:cs typeface="Calibri"/>
              </a:rPr>
              <a:t> </a:t>
            </a:r>
            <a:r>
              <a:rPr dirty="0" sz="6600">
                <a:latin typeface="Calibri"/>
                <a:cs typeface="Calibri"/>
              </a:rPr>
              <a:t>PREVENTION</a:t>
            </a:r>
            <a:r>
              <a:rPr dirty="0" sz="6600" spc="-360">
                <a:latin typeface="Calibri"/>
                <a:cs typeface="Calibri"/>
              </a:rPr>
              <a:t> </a:t>
            </a:r>
            <a:r>
              <a:rPr dirty="0" sz="6600" spc="-50">
                <a:latin typeface="Calibri"/>
                <a:cs typeface="Calibri"/>
              </a:rPr>
              <a:t>&amp;</a:t>
            </a:r>
            <a:r>
              <a:rPr dirty="0" u="none" sz="6600" spc="-50">
                <a:latin typeface="Calibri"/>
                <a:cs typeface="Calibri"/>
              </a:rPr>
              <a:t> </a:t>
            </a:r>
            <a:r>
              <a:rPr dirty="0" sz="6600">
                <a:latin typeface="Calibri"/>
                <a:cs typeface="Calibri"/>
              </a:rPr>
              <a:t>CONTROL</a:t>
            </a:r>
            <a:r>
              <a:rPr dirty="0" sz="6600" spc="-150">
                <a:latin typeface="Calibri"/>
                <a:cs typeface="Calibri"/>
              </a:rPr>
              <a:t> </a:t>
            </a:r>
            <a:r>
              <a:rPr dirty="0" sz="6600" spc="-10">
                <a:latin typeface="Calibri"/>
                <a:cs typeface="Calibri"/>
              </a:rPr>
              <a:t>POLICY</a:t>
            </a:r>
            <a:endParaRPr sz="6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226814" y="5661152"/>
            <a:ext cx="29775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4436F4"/>
                </a:solidFill>
                <a:latin typeface="Calibri"/>
                <a:cs typeface="Calibri"/>
              </a:rPr>
              <a:t>IS</a:t>
            </a:r>
            <a:r>
              <a:rPr dirty="0" sz="24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4436F4"/>
                </a:solidFill>
                <a:latin typeface="Calibri"/>
                <a:cs typeface="Calibri"/>
              </a:rPr>
              <a:t>ACHIEVED</a:t>
            </a:r>
            <a:r>
              <a:rPr dirty="0" sz="24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4436F4"/>
                </a:solidFill>
                <a:latin typeface="Calibri"/>
                <a:cs typeface="Calibri"/>
              </a:rPr>
              <a:t>THROUGH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379855" y="2240152"/>
            <a:ext cx="6992620" cy="82550"/>
          </a:xfrm>
          <a:custGeom>
            <a:avLst/>
            <a:gdLst/>
            <a:ahLst/>
            <a:cxnLst/>
            <a:rect l="l" t="t" r="r" b="b"/>
            <a:pathLst>
              <a:path w="6992620" h="82550">
                <a:moveTo>
                  <a:pt x="6992112" y="0"/>
                </a:moveTo>
                <a:lnTo>
                  <a:pt x="0" y="0"/>
                </a:lnTo>
                <a:lnTo>
                  <a:pt x="0" y="82296"/>
                </a:lnTo>
                <a:lnTo>
                  <a:pt x="6992112" y="82296"/>
                </a:lnTo>
                <a:lnTo>
                  <a:pt x="69921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67408" y="1329893"/>
            <a:ext cx="7018655" cy="10318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6600"/>
              <a:t>PREVENTION</a:t>
            </a:r>
            <a:r>
              <a:rPr dirty="0" u="none" sz="6600" spc="-20"/>
              <a:t> </a:t>
            </a:r>
            <a:r>
              <a:rPr dirty="0" u="none" sz="6600" spc="-25"/>
              <a:t>OF</a:t>
            </a:r>
            <a:endParaRPr sz="6600"/>
          </a:p>
        </p:txBody>
      </p:sp>
      <p:sp>
        <p:nvSpPr>
          <p:cNvPr id="5" name="object 5" descr=""/>
          <p:cNvSpPr/>
          <p:nvPr/>
        </p:nvSpPr>
        <p:spPr>
          <a:xfrm>
            <a:off x="3865498" y="3245992"/>
            <a:ext cx="2022475" cy="82550"/>
          </a:xfrm>
          <a:custGeom>
            <a:avLst/>
            <a:gdLst/>
            <a:ahLst/>
            <a:cxnLst/>
            <a:rect l="l" t="t" r="r" b="b"/>
            <a:pathLst>
              <a:path w="2022475" h="82550">
                <a:moveTo>
                  <a:pt x="2022348" y="0"/>
                </a:moveTo>
                <a:lnTo>
                  <a:pt x="0" y="0"/>
                </a:lnTo>
                <a:lnTo>
                  <a:pt x="0" y="82296"/>
                </a:lnTo>
                <a:lnTo>
                  <a:pt x="2022348" y="82296"/>
                </a:lnTo>
                <a:lnTo>
                  <a:pt x="20223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2185797" y="2336419"/>
            <a:ext cx="5380355" cy="20377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667510">
              <a:lnSpc>
                <a:spcPct val="100000"/>
              </a:lnSpc>
              <a:spcBef>
                <a:spcPts val="100"/>
              </a:spcBef>
            </a:pPr>
            <a:r>
              <a:rPr dirty="0" sz="6600" spc="-25" b="1">
                <a:latin typeface="Tahoma"/>
                <a:cs typeface="Tahoma"/>
              </a:rPr>
              <a:t>NEW </a:t>
            </a:r>
            <a:r>
              <a:rPr dirty="0" sz="6600" spc="-10" b="1">
                <a:latin typeface="Tahoma"/>
                <a:cs typeface="Tahoma"/>
              </a:rPr>
              <a:t>INFECTIONS</a:t>
            </a:r>
            <a:endParaRPr sz="6600">
              <a:latin typeface="Tahoma"/>
              <a:cs typeface="Tahom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2198242" y="4251833"/>
            <a:ext cx="5355590" cy="82550"/>
          </a:xfrm>
          <a:custGeom>
            <a:avLst/>
            <a:gdLst/>
            <a:ahLst/>
            <a:cxnLst/>
            <a:rect l="l" t="t" r="r" b="b"/>
            <a:pathLst>
              <a:path w="5355590" h="82550">
                <a:moveTo>
                  <a:pt x="5355335" y="0"/>
                </a:moveTo>
                <a:lnTo>
                  <a:pt x="0" y="0"/>
                </a:lnTo>
                <a:lnTo>
                  <a:pt x="0" y="82296"/>
                </a:lnTo>
                <a:lnTo>
                  <a:pt x="5355335" y="82296"/>
                </a:lnTo>
                <a:lnTo>
                  <a:pt x="53553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4753" y="1421333"/>
            <a:ext cx="7707630" cy="24955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u="none" sz="5400" spc="-10">
                <a:latin typeface="Calibri"/>
                <a:cs typeface="Calibri"/>
              </a:rPr>
              <a:t>1.Saturation</a:t>
            </a:r>
            <a:r>
              <a:rPr dirty="0" u="none" sz="5400" spc="-165">
                <a:latin typeface="Calibri"/>
                <a:cs typeface="Calibri"/>
              </a:rPr>
              <a:t> </a:t>
            </a:r>
            <a:r>
              <a:rPr dirty="0" u="none" sz="5400">
                <a:latin typeface="Calibri"/>
                <a:cs typeface="Calibri"/>
              </a:rPr>
              <a:t>of</a:t>
            </a:r>
            <a:r>
              <a:rPr dirty="0" u="none" sz="5400" spc="-165">
                <a:latin typeface="Calibri"/>
                <a:cs typeface="Calibri"/>
              </a:rPr>
              <a:t> </a:t>
            </a:r>
            <a:r>
              <a:rPr dirty="0" u="none" sz="5400">
                <a:latin typeface="Calibri"/>
                <a:cs typeface="Calibri"/>
              </a:rPr>
              <a:t>coverage</a:t>
            </a:r>
            <a:r>
              <a:rPr dirty="0" u="none" sz="5400" spc="-165">
                <a:latin typeface="Calibri"/>
                <a:cs typeface="Calibri"/>
              </a:rPr>
              <a:t> </a:t>
            </a:r>
            <a:r>
              <a:rPr dirty="0" u="none" sz="5400" spc="-25">
                <a:latin typeface="Calibri"/>
                <a:cs typeface="Calibri"/>
              </a:rPr>
              <a:t>of </a:t>
            </a:r>
            <a:r>
              <a:rPr dirty="0" u="none" sz="5400">
                <a:latin typeface="Calibri"/>
                <a:cs typeface="Calibri"/>
              </a:rPr>
              <a:t>high</a:t>
            </a:r>
            <a:r>
              <a:rPr dirty="0" u="none" sz="5400" spc="-100">
                <a:latin typeface="Calibri"/>
                <a:cs typeface="Calibri"/>
              </a:rPr>
              <a:t> </a:t>
            </a:r>
            <a:r>
              <a:rPr dirty="0" u="none" sz="5400">
                <a:latin typeface="Calibri"/>
                <a:cs typeface="Calibri"/>
              </a:rPr>
              <a:t>risk</a:t>
            </a:r>
            <a:r>
              <a:rPr dirty="0" u="none" sz="5400" spc="-105">
                <a:latin typeface="Calibri"/>
                <a:cs typeface="Calibri"/>
              </a:rPr>
              <a:t> </a:t>
            </a:r>
            <a:r>
              <a:rPr dirty="0" u="none" sz="5400">
                <a:latin typeface="Calibri"/>
                <a:cs typeface="Calibri"/>
              </a:rPr>
              <a:t>group</a:t>
            </a:r>
            <a:r>
              <a:rPr dirty="0" u="none" sz="5400" spc="-95">
                <a:latin typeface="Calibri"/>
                <a:cs typeface="Calibri"/>
              </a:rPr>
              <a:t> </a:t>
            </a:r>
            <a:r>
              <a:rPr dirty="0" u="none" sz="5400" spc="-10">
                <a:latin typeface="Calibri"/>
                <a:cs typeface="Calibri"/>
              </a:rPr>
              <a:t>through </a:t>
            </a:r>
            <a:r>
              <a:rPr dirty="0" u="none" sz="5400" spc="-20">
                <a:latin typeface="Calibri"/>
                <a:cs typeface="Calibri"/>
              </a:rPr>
              <a:t>targeted</a:t>
            </a:r>
            <a:r>
              <a:rPr dirty="0" u="none" sz="5400" spc="-240">
                <a:latin typeface="Calibri"/>
                <a:cs typeface="Calibri"/>
              </a:rPr>
              <a:t> </a:t>
            </a:r>
            <a:r>
              <a:rPr dirty="0" u="none" sz="5400" spc="-10">
                <a:latin typeface="Calibri"/>
                <a:cs typeface="Calibri"/>
              </a:rPr>
              <a:t>interventions.</a:t>
            </a:r>
            <a:endParaRPr sz="5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174" y="1902078"/>
            <a:ext cx="7522209" cy="16719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7635">
              <a:lnSpc>
                <a:spcPct val="100000"/>
              </a:lnSpc>
              <a:spcBef>
                <a:spcPts val="100"/>
              </a:spcBef>
            </a:pPr>
            <a:r>
              <a:rPr dirty="0" u="none" sz="5400">
                <a:solidFill>
                  <a:srgbClr val="4436F4"/>
                </a:solidFill>
                <a:latin typeface="Calibri"/>
                <a:cs typeface="Calibri"/>
              </a:rPr>
              <a:t>2.Scaling</a:t>
            </a:r>
            <a:r>
              <a:rPr dirty="0" u="none" sz="5400" spc="-100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u="none" sz="5400">
                <a:solidFill>
                  <a:srgbClr val="4436F4"/>
                </a:solidFill>
                <a:latin typeface="Calibri"/>
                <a:cs typeface="Calibri"/>
              </a:rPr>
              <a:t>up</a:t>
            </a:r>
            <a:r>
              <a:rPr dirty="0" u="none" sz="5400" spc="-95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u="none" sz="5400" spc="-10">
                <a:solidFill>
                  <a:srgbClr val="4436F4"/>
                </a:solidFill>
                <a:latin typeface="Calibri"/>
                <a:cs typeface="Calibri"/>
              </a:rPr>
              <a:t>interventions </a:t>
            </a:r>
            <a:r>
              <a:rPr dirty="0" u="none" sz="5400">
                <a:solidFill>
                  <a:srgbClr val="4436F4"/>
                </a:solidFill>
                <a:latin typeface="Calibri"/>
                <a:cs typeface="Calibri"/>
              </a:rPr>
              <a:t>among</a:t>
            </a:r>
            <a:r>
              <a:rPr dirty="0" u="none" sz="5400" spc="-150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u="none" sz="5400">
                <a:solidFill>
                  <a:srgbClr val="4436F4"/>
                </a:solidFill>
                <a:latin typeface="Calibri"/>
                <a:cs typeface="Calibri"/>
              </a:rPr>
              <a:t>general</a:t>
            </a:r>
            <a:r>
              <a:rPr dirty="0" u="none" sz="5400" spc="-150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u="none" sz="5400" spc="-10">
                <a:solidFill>
                  <a:srgbClr val="4436F4"/>
                </a:solidFill>
                <a:latin typeface="Calibri"/>
                <a:cs typeface="Calibri"/>
              </a:rPr>
              <a:t>population</a:t>
            </a:r>
            <a:endParaRPr sz="5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3866" y="7061"/>
            <a:ext cx="7245350" cy="167258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SATURATION</a:t>
            </a:r>
            <a:r>
              <a:rPr dirty="0" sz="3600" spc="-70"/>
              <a:t> </a:t>
            </a:r>
            <a:r>
              <a:rPr dirty="0" sz="3600"/>
              <a:t>OF</a:t>
            </a:r>
            <a:r>
              <a:rPr dirty="0" sz="3600" spc="-25"/>
              <a:t> </a:t>
            </a:r>
            <a:r>
              <a:rPr dirty="0" sz="3600"/>
              <a:t>COVERAGE</a:t>
            </a:r>
            <a:r>
              <a:rPr dirty="0" sz="3600" spc="-40"/>
              <a:t> </a:t>
            </a:r>
            <a:r>
              <a:rPr dirty="0" sz="3600" spc="-25"/>
              <a:t>OF</a:t>
            </a:r>
            <a:r>
              <a:rPr dirty="0" u="none" sz="3600" spc="-25"/>
              <a:t> </a:t>
            </a:r>
            <a:r>
              <a:rPr dirty="0" sz="3600"/>
              <a:t>HIGH</a:t>
            </a:r>
            <a:r>
              <a:rPr dirty="0" sz="3600" spc="-85"/>
              <a:t> </a:t>
            </a:r>
            <a:r>
              <a:rPr dirty="0" sz="3600"/>
              <a:t>RISK</a:t>
            </a:r>
            <a:r>
              <a:rPr dirty="0" sz="3600" spc="-80"/>
              <a:t> </a:t>
            </a:r>
            <a:r>
              <a:rPr dirty="0" sz="3600"/>
              <a:t>GROUP</a:t>
            </a:r>
            <a:r>
              <a:rPr dirty="0" sz="3600" spc="-90"/>
              <a:t> </a:t>
            </a:r>
            <a:r>
              <a:rPr dirty="0" sz="3600" spc="-10"/>
              <a:t>THROUGH</a:t>
            </a:r>
            <a:r>
              <a:rPr dirty="0" u="none" sz="3600" spc="-10"/>
              <a:t> </a:t>
            </a:r>
            <a:r>
              <a:rPr dirty="0" sz="3600"/>
              <a:t>TARGETED</a:t>
            </a:r>
            <a:r>
              <a:rPr dirty="0" sz="3600" spc="-50"/>
              <a:t> </a:t>
            </a:r>
            <a:r>
              <a:rPr dirty="0" sz="3600" spc="-10"/>
              <a:t>INTERVENTIONS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58493"/>
            <a:ext cx="7818755" cy="424243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55600" marR="5080" indent="-342900">
              <a:lnSpc>
                <a:spcPts val="3460"/>
              </a:lnSpc>
              <a:spcBef>
                <a:spcPts val="53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sng" sz="3200" b="1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Essential</a:t>
            </a:r>
            <a:r>
              <a:rPr dirty="0" u="sng" sz="3200" spc="-85" b="1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3200" b="1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elements</a:t>
            </a:r>
            <a:r>
              <a:rPr dirty="0" u="sng" sz="3200" spc="-55" b="1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3200" b="1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of</a:t>
            </a:r>
            <a:r>
              <a:rPr dirty="0" u="sng" sz="3200" spc="-50" b="1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3200" spc="-10" b="1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targeted</a:t>
            </a:r>
            <a:r>
              <a:rPr dirty="0" u="sng" sz="3200" spc="-80" b="1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3200" spc="-10" b="1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interventions</a:t>
            </a:r>
            <a:r>
              <a:rPr dirty="0" sz="3200" spc="-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u="sng" sz="3200" spc="-20" b="1">
                <a:solidFill>
                  <a:srgbClr val="4436F4"/>
                </a:solidFill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are</a:t>
            </a:r>
            <a:r>
              <a:rPr dirty="0" u="sng" sz="3200" spc="-20" b="1">
                <a:uFill>
                  <a:solidFill>
                    <a:srgbClr val="4436F4"/>
                  </a:solidFill>
                </a:uFill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  <a:p>
            <a:pPr marL="756285" marR="2346960" indent="-287020">
              <a:lnSpc>
                <a:spcPts val="3890"/>
              </a:lnSpc>
              <a:spcBef>
                <a:spcPts val="840"/>
              </a:spcBef>
            </a:pPr>
            <a:r>
              <a:rPr dirty="0" sz="3600" b="1">
                <a:latin typeface="Calibri"/>
                <a:cs typeface="Calibri"/>
              </a:rPr>
              <a:t>Access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to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behavior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change communication</a:t>
            </a:r>
            <a:endParaRPr sz="3600">
              <a:latin typeface="Calibri"/>
              <a:cs typeface="Calibri"/>
            </a:endParaRPr>
          </a:p>
          <a:p>
            <a:pPr marL="756285" marR="240665" indent="-287020">
              <a:lnSpc>
                <a:spcPts val="3890"/>
              </a:lnSpc>
              <a:spcBef>
                <a:spcPts val="865"/>
              </a:spcBef>
            </a:pPr>
            <a:r>
              <a:rPr dirty="0" sz="3600" spc="-30" b="1">
                <a:solidFill>
                  <a:srgbClr val="4436F4"/>
                </a:solidFill>
                <a:latin typeface="Calibri"/>
                <a:cs typeface="Calibri"/>
              </a:rPr>
              <a:t>Treatment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services(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STI</a:t>
            </a:r>
            <a:r>
              <a:rPr dirty="0" sz="36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services,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drug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substitution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for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IDU</a:t>
            </a:r>
            <a:endParaRPr sz="3600">
              <a:latin typeface="Calibri"/>
              <a:cs typeface="Calibri"/>
            </a:endParaRPr>
          </a:p>
          <a:p>
            <a:pPr marL="756285" marR="459105" indent="-287020">
              <a:lnSpc>
                <a:spcPts val="3890"/>
              </a:lnSpc>
              <a:spcBef>
                <a:spcPts val="860"/>
              </a:spcBef>
            </a:pPr>
            <a:r>
              <a:rPr dirty="0" sz="3600" b="1">
                <a:latin typeface="Calibri"/>
                <a:cs typeface="Calibri"/>
              </a:rPr>
              <a:t>Creation</a:t>
            </a:r>
            <a:r>
              <a:rPr dirty="0" sz="3600" spc="-12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enabling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spc="-20" b="1">
                <a:latin typeface="Calibri"/>
                <a:cs typeface="Calibri"/>
              </a:rPr>
              <a:t>environment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at </a:t>
            </a:r>
            <a:r>
              <a:rPr dirty="0" sz="3600" b="1">
                <a:latin typeface="Calibri"/>
                <a:cs typeface="Calibri"/>
              </a:rPr>
              <a:t>project</a:t>
            </a:r>
            <a:r>
              <a:rPr dirty="0" sz="3600" spc="-14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sites</a:t>
            </a:r>
            <a:r>
              <a:rPr dirty="0" sz="2800" spc="-1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222630"/>
            <a:ext cx="7952105" cy="448564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ctr" marL="207010" marR="82550">
              <a:lnSpc>
                <a:spcPct val="98000"/>
              </a:lnSpc>
              <a:spcBef>
                <a:spcPts val="190"/>
              </a:spcBef>
            </a:pPr>
            <a:r>
              <a:rPr dirty="0" u="sng" sz="400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SCALING</a:t>
            </a:r>
            <a:r>
              <a:rPr dirty="0" u="sng" sz="4000" spc="-7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400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UP</a:t>
            </a:r>
            <a:r>
              <a:rPr dirty="0" u="sng" sz="4000" spc="-9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4000" spc="-1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INTERVENTIONS</a:t>
            </a:r>
            <a:r>
              <a:rPr dirty="0" sz="4000" spc="-10" b="1">
                <a:latin typeface="Tahoma"/>
                <a:cs typeface="Tahoma"/>
              </a:rPr>
              <a:t> </a:t>
            </a:r>
            <a:r>
              <a:rPr dirty="0" u="sng" sz="400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AMONG</a:t>
            </a:r>
            <a:r>
              <a:rPr dirty="0" u="sng" sz="4000" spc="-13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4000" spc="-1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GENERAL</a:t>
            </a:r>
            <a:r>
              <a:rPr dirty="0" sz="4000" spc="-10" b="1">
                <a:latin typeface="Tahoma"/>
                <a:cs typeface="Tahoma"/>
              </a:rPr>
              <a:t> </a:t>
            </a:r>
            <a:r>
              <a:rPr dirty="0" u="sng" sz="4000" spc="-1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POPULATION</a:t>
            </a:r>
            <a:endParaRPr sz="40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96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4400" b="1">
                <a:latin typeface="Calibri"/>
                <a:cs typeface="Calibri"/>
              </a:rPr>
              <a:t>STD</a:t>
            </a:r>
            <a:r>
              <a:rPr dirty="0" sz="4400" spc="-90" b="1">
                <a:latin typeface="Calibri"/>
                <a:cs typeface="Calibri"/>
              </a:rPr>
              <a:t> </a:t>
            </a:r>
            <a:r>
              <a:rPr dirty="0" sz="4400" b="1">
                <a:latin typeface="Calibri"/>
                <a:cs typeface="Calibri"/>
              </a:rPr>
              <a:t>control</a:t>
            </a:r>
            <a:r>
              <a:rPr dirty="0" sz="4400" spc="-105" b="1">
                <a:latin typeface="Calibri"/>
                <a:cs typeface="Calibri"/>
              </a:rPr>
              <a:t> </a:t>
            </a:r>
            <a:r>
              <a:rPr dirty="0" sz="4400" spc="-10" b="1">
                <a:latin typeface="Calibri"/>
                <a:cs typeface="Calibri"/>
              </a:rPr>
              <a:t>program</a:t>
            </a:r>
            <a:endParaRPr sz="4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05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4400" spc="-10" b="1">
                <a:solidFill>
                  <a:srgbClr val="4436F4"/>
                </a:solidFill>
                <a:latin typeface="Calibri"/>
                <a:cs typeface="Calibri"/>
              </a:rPr>
              <a:t>Voluntary</a:t>
            </a:r>
            <a:r>
              <a:rPr dirty="0" sz="44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4436F4"/>
                </a:solidFill>
                <a:latin typeface="Calibri"/>
                <a:cs typeface="Calibri"/>
              </a:rPr>
              <a:t>counseling</a:t>
            </a:r>
            <a:r>
              <a:rPr dirty="0" sz="44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44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400" spc="-10" b="1">
                <a:solidFill>
                  <a:srgbClr val="4436F4"/>
                </a:solidFill>
                <a:latin typeface="Calibri"/>
                <a:cs typeface="Calibri"/>
              </a:rPr>
              <a:t>testing</a:t>
            </a:r>
            <a:endParaRPr sz="4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6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4400" b="1">
                <a:latin typeface="Calibri"/>
                <a:cs typeface="Calibri"/>
              </a:rPr>
              <a:t>PPTCT</a:t>
            </a:r>
            <a:r>
              <a:rPr dirty="0" sz="4400" spc="-114" b="1">
                <a:latin typeface="Calibri"/>
                <a:cs typeface="Calibri"/>
              </a:rPr>
              <a:t> </a:t>
            </a:r>
            <a:r>
              <a:rPr dirty="0" sz="4400" spc="-10" b="1">
                <a:latin typeface="Calibri"/>
                <a:cs typeface="Calibri"/>
              </a:rPr>
              <a:t>program.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687069"/>
            <a:ext cx="6883400" cy="47809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4000" b="1">
                <a:latin typeface="Calibri"/>
                <a:cs typeface="Calibri"/>
              </a:rPr>
              <a:t>Blood</a:t>
            </a:r>
            <a:r>
              <a:rPr dirty="0" sz="4000" spc="-10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safety.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39"/>
              </a:spcBef>
              <a:buFont typeface="Arial MT"/>
              <a:buChar char="•"/>
            </a:pPr>
            <a:endParaRPr sz="4000">
              <a:latin typeface="Calibri"/>
              <a:cs typeface="Calibri"/>
            </a:endParaRPr>
          </a:p>
          <a:p>
            <a:pPr marL="355600" marR="897255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Improved</a:t>
            </a:r>
            <a:r>
              <a:rPr dirty="0" sz="40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access</a:t>
            </a:r>
            <a:r>
              <a:rPr dirty="0" sz="40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40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quality condoms.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39"/>
              </a:spcBef>
              <a:buFont typeface="Arial MT"/>
              <a:buChar char="•"/>
            </a:pPr>
            <a:endParaRPr sz="40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4000" spc="-10" b="1">
                <a:latin typeface="Calibri"/>
                <a:cs typeface="Calibri"/>
              </a:rPr>
              <a:t>Universal</a:t>
            </a:r>
            <a:r>
              <a:rPr dirty="0" sz="4000" spc="-11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precautions</a:t>
            </a:r>
            <a:r>
              <a:rPr dirty="0" sz="4000" spc="-8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and</a:t>
            </a:r>
            <a:r>
              <a:rPr dirty="0" sz="4000" spc="-120" b="1">
                <a:latin typeface="Calibri"/>
                <a:cs typeface="Calibri"/>
              </a:rPr>
              <a:t> </a:t>
            </a:r>
            <a:r>
              <a:rPr dirty="0" sz="4000" spc="-20" b="1">
                <a:latin typeface="Calibri"/>
                <a:cs typeface="Calibri"/>
              </a:rPr>
              <a:t>Post </a:t>
            </a:r>
            <a:r>
              <a:rPr dirty="0" sz="4000" spc="-10" b="1">
                <a:latin typeface="Calibri"/>
                <a:cs typeface="Calibri"/>
              </a:rPr>
              <a:t>exposure</a:t>
            </a:r>
            <a:r>
              <a:rPr dirty="0" sz="4000" spc="-15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prophylaxis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549910"/>
            <a:ext cx="7162800" cy="5512435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355600" marR="1075055" indent="-343535">
              <a:lnSpc>
                <a:spcPts val="4320"/>
              </a:lnSpc>
              <a:spcBef>
                <a:spcPts val="64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latin typeface="Calibri"/>
                <a:cs typeface="Calibri"/>
              </a:rPr>
              <a:t>Focused</a:t>
            </a:r>
            <a:r>
              <a:rPr dirty="0" sz="4000" spc="-13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efforts</a:t>
            </a:r>
            <a:r>
              <a:rPr dirty="0" sz="4000" spc="-14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on</a:t>
            </a:r>
            <a:r>
              <a:rPr dirty="0" sz="4000" spc="-13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women, </a:t>
            </a:r>
            <a:r>
              <a:rPr dirty="0" sz="4000" b="1">
                <a:latin typeface="Calibri"/>
                <a:cs typeface="Calibri"/>
              </a:rPr>
              <a:t>children</a:t>
            </a:r>
            <a:r>
              <a:rPr dirty="0" sz="4000" spc="-12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and</a:t>
            </a:r>
            <a:r>
              <a:rPr dirty="0" sz="4000" spc="-135" b="1">
                <a:latin typeface="Calibri"/>
                <a:cs typeface="Calibri"/>
              </a:rPr>
              <a:t> </a:t>
            </a:r>
            <a:r>
              <a:rPr dirty="0" sz="4000" spc="-55" b="1">
                <a:latin typeface="Calibri"/>
                <a:cs typeface="Calibri"/>
              </a:rPr>
              <a:t>Young</a:t>
            </a:r>
            <a:r>
              <a:rPr dirty="0" sz="4000" spc="-13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people.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60"/>
              </a:spcBef>
              <a:buFont typeface="Arial MT"/>
              <a:buChar char="•"/>
            </a:pPr>
            <a:endParaRPr sz="4000">
              <a:latin typeface="Calibri"/>
              <a:cs typeface="Calibri"/>
            </a:endParaRPr>
          </a:p>
          <a:p>
            <a:pPr marL="355600" marR="5080" indent="-343535">
              <a:lnSpc>
                <a:spcPts val="432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Expanding</a:t>
            </a:r>
            <a:r>
              <a:rPr dirty="0" sz="4000" spc="-1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45" b="1">
                <a:solidFill>
                  <a:srgbClr val="4436F4"/>
                </a:solidFill>
                <a:latin typeface="Calibri"/>
                <a:cs typeface="Calibri"/>
              </a:rPr>
              <a:t>HIV/AIDS</a:t>
            </a:r>
            <a:r>
              <a:rPr dirty="0" sz="4000" spc="-1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response</a:t>
            </a:r>
            <a:r>
              <a:rPr dirty="0" sz="4000" spc="-1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25" b="1">
                <a:solidFill>
                  <a:srgbClr val="4436F4"/>
                </a:solidFill>
                <a:latin typeface="Calibri"/>
                <a:cs typeface="Calibri"/>
              </a:rPr>
              <a:t>at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workplace.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95"/>
              </a:spcBef>
              <a:buFont typeface="Arial MT"/>
              <a:buChar char="•"/>
            </a:pPr>
            <a:endParaRPr sz="4000">
              <a:latin typeface="Calibri"/>
              <a:cs typeface="Calibri"/>
            </a:endParaRPr>
          </a:p>
          <a:p>
            <a:pPr marL="355600" marR="105410" indent="-343535">
              <a:lnSpc>
                <a:spcPct val="9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latin typeface="Calibri"/>
                <a:cs typeface="Calibri"/>
              </a:rPr>
              <a:t>Focused</a:t>
            </a:r>
            <a:r>
              <a:rPr dirty="0" sz="4000" spc="-13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efforts</a:t>
            </a:r>
            <a:r>
              <a:rPr dirty="0" sz="4000" spc="-14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on</a:t>
            </a:r>
            <a:r>
              <a:rPr dirty="0" sz="4000" spc="-13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migrants, </a:t>
            </a:r>
            <a:r>
              <a:rPr dirty="0" sz="4000" b="1">
                <a:latin typeface="Calibri"/>
                <a:cs typeface="Calibri"/>
              </a:rPr>
              <a:t>mobile</a:t>
            </a:r>
            <a:r>
              <a:rPr dirty="0" sz="4000" spc="-12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populations</a:t>
            </a:r>
            <a:r>
              <a:rPr dirty="0" sz="4000" spc="-8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and</a:t>
            </a:r>
            <a:r>
              <a:rPr dirty="0" sz="4000" spc="-114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in</a:t>
            </a:r>
            <a:r>
              <a:rPr dirty="0" sz="4000" spc="-114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cross </a:t>
            </a:r>
            <a:r>
              <a:rPr dirty="0" sz="4000" b="1">
                <a:latin typeface="Calibri"/>
                <a:cs typeface="Calibri"/>
              </a:rPr>
              <a:t>border</a:t>
            </a:r>
            <a:r>
              <a:rPr dirty="0" sz="4000" spc="-17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areas.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4619" rIns="0" bIns="0" rtlCol="0" vert="horz">
            <a:spAutoFit/>
          </a:bodyPr>
          <a:lstStyle/>
          <a:p>
            <a:pPr marL="34925">
              <a:lnSpc>
                <a:spcPct val="100000"/>
              </a:lnSpc>
              <a:spcBef>
                <a:spcPts val="100"/>
              </a:spcBef>
            </a:pPr>
            <a:r>
              <a:rPr dirty="0" sz="4800"/>
              <a:t>STD</a:t>
            </a:r>
            <a:r>
              <a:rPr dirty="0" sz="4800" spc="-140"/>
              <a:t> </a:t>
            </a:r>
            <a:r>
              <a:rPr dirty="0" sz="4800"/>
              <a:t>CONTROL</a:t>
            </a:r>
            <a:r>
              <a:rPr dirty="0" sz="4800" spc="-130"/>
              <a:t> </a:t>
            </a:r>
            <a:r>
              <a:rPr dirty="0" sz="4800" spc="-10"/>
              <a:t>PROGRAM</a:t>
            </a:r>
            <a:endParaRPr sz="4800"/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375917"/>
            <a:ext cx="8268334" cy="4180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An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estimated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five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percent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adult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population</a:t>
            </a:r>
            <a:r>
              <a:rPr dirty="0" sz="36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affected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by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STDs,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also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has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HIV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infection..</a:t>
            </a:r>
            <a:r>
              <a:rPr dirty="0" sz="36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Limited</a:t>
            </a:r>
            <a:r>
              <a:rPr dirty="0" sz="3600" spc="-1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diagnostic</a:t>
            </a:r>
            <a:r>
              <a:rPr dirty="0" sz="36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facilities</a:t>
            </a:r>
            <a:r>
              <a:rPr dirty="0" sz="3600" spc="-1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3600" spc="-1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50" b="1">
                <a:solidFill>
                  <a:srgbClr val="4436F4"/>
                </a:solidFill>
                <a:latin typeface="Calibri"/>
                <a:cs typeface="Calibri"/>
              </a:rPr>
              <a:t>: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85"/>
              </a:spcBef>
              <a:buClr>
                <a:srgbClr val="4436F4"/>
              </a:buClr>
              <a:buFont typeface="Arial MT"/>
              <a:buChar char="•"/>
            </a:pPr>
            <a:endParaRPr sz="3600">
              <a:latin typeface="Calibri"/>
              <a:cs typeface="Calibri"/>
            </a:endParaRPr>
          </a:p>
          <a:p>
            <a:pPr marL="355600" marR="116839" indent="-342900">
              <a:lnSpc>
                <a:spcPct val="108600"/>
              </a:lnSpc>
              <a:buChar char="•"/>
              <a:tabLst>
                <a:tab pos="355600" algn="l"/>
                <a:tab pos="459105" algn="l"/>
              </a:tabLst>
            </a:pPr>
            <a:r>
              <a:rPr dirty="0" sz="3600">
                <a:solidFill>
                  <a:srgbClr val="4436F4"/>
                </a:solidFill>
                <a:latin typeface="Arial MT"/>
                <a:cs typeface="Arial MT"/>
              </a:rPr>
              <a:t>	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manage</a:t>
            </a:r>
            <a:r>
              <a:rPr dirty="0" sz="3600" spc="-13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complicated</a:t>
            </a:r>
            <a:r>
              <a:rPr dirty="0" sz="3600" spc="-12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STDs</a:t>
            </a:r>
            <a:r>
              <a:rPr dirty="0" sz="3600" spc="-12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dirty="0" sz="3600" spc="-13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FF0000"/>
                </a:solidFill>
                <a:latin typeface="Calibri"/>
                <a:cs typeface="Calibri"/>
              </a:rPr>
              <a:t>drug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resistance</a:t>
            </a:r>
            <a:r>
              <a:rPr dirty="0" sz="3600" spc="-8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dirty="0" sz="3600" spc="-7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major</a:t>
            </a:r>
            <a:r>
              <a:rPr dirty="0" sz="3600" spc="-7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STDs</a:t>
            </a:r>
            <a:r>
              <a:rPr dirty="0" sz="3600" spc="-7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are</a:t>
            </a:r>
            <a:r>
              <a:rPr dirty="0" sz="3600" spc="-9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dirty="0" sz="3600" spc="-6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other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issues</a:t>
            </a:r>
            <a:r>
              <a:rPr dirty="0" sz="3600" spc="-5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dirty="0" sz="3600" spc="-6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concern</a:t>
            </a:r>
            <a:r>
              <a:rPr dirty="0" sz="3600" spc="-6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that</a:t>
            </a:r>
            <a:r>
              <a:rPr dirty="0" sz="3600" spc="-6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FF0000"/>
                </a:solidFill>
                <a:latin typeface="Calibri"/>
                <a:cs typeface="Calibri"/>
              </a:rPr>
              <a:t>NACP-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III</a:t>
            </a:r>
            <a:r>
              <a:rPr dirty="0" sz="3600" spc="-7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addresses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994917"/>
            <a:ext cx="7751445" cy="475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Under</a:t>
            </a:r>
            <a:r>
              <a:rPr dirty="0" sz="36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NACP-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III,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</a:t>
            </a:r>
            <a:r>
              <a:rPr dirty="0" sz="36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demand</a:t>
            </a:r>
            <a:r>
              <a:rPr dirty="0" sz="36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for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STD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services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is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generated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through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its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awareness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on</a:t>
            </a:r>
            <a:r>
              <a:rPr dirty="0" sz="36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one</a:t>
            </a:r>
            <a:r>
              <a:rPr dirty="0" sz="36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hand</a:t>
            </a:r>
            <a:r>
              <a:rPr dirty="0" sz="36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36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on</a:t>
            </a:r>
            <a:r>
              <a:rPr dirty="0" sz="36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the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other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STD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services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are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expanded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.........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80"/>
              </a:spcBef>
              <a:buFont typeface="Arial MT"/>
              <a:buChar char="•"/>
            </a:pPr>
            <a:endParaRPr sz="3600">
              <a:latin typeface="Calibri"/>
              <a:cs typeface="Calibri"/>
            </a:endParaRPr>
          </a:p>
          <a:p>
            <a:pPr marL="355600" marR="1348105" indent="-342900">
              <a:lnSpc>
                <a:spcPct val="994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latin typeface="Calibri"/>
                <a:cs typeface="Calibri"/>
              </a:rPr>
              <a:t>Through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its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spc="-20" b="1">
                <a:latin typeface="Calibri"/>
                <a:cs typeface="Calibri"/>
              </a:rPr>
              <a:t>integration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with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the </a:t>
            </a:r>
            <a:r>
              <a:rPr dirty="0" sz="3600" spc="-10" b="1">
                <a:latin typeface="Calibri"/>
                <a:cs typeface="Calibri"/>
              </a:rPr>
              <a:t>Reproductive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Child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Health Programme</a:t>
            </a:r>
            <a:r>
              <a:rPr dirty="0" sz="4400" spc="-10" b="1">
                <a:latin typeface="Calibri"/>
                <a:cs typeface="Calibri"/>
              </a:rPr>
              <a:t>..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6572" y="1577466"/>
            <a:ext cx="607250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>
                <a:latin typeface="Calibri"/>
                <a:cs typeface="Calibri"/>
              </a:rPr>
              <a:t>OTHER</a:t>
            </a:r>
            <a:r>
              <a:rPr dirty="0" sz="6000" spc="-280">
                <a:latin typeface="Calibri"/>
                <a:cs typeface="Calibri"/>
              </a:rPr>
              <a:t> </a:t>
            </a:r>
            <a:r>
              <a:rPr dirty="0" sz="6000" spc="-55">
                <a:latin typeface="Calibri"/>
                <a:cs typeface="Calibri"/>
              </a:rPr>
              <a:t>STRATEGIES</a:t>
            </a:r>
            <a:endParaRPr sz="6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222630"/>
            <a:ext cx="8060055" cy="5062220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marL="2900045" marR="5080" indent="-2875280">
              <a:lnSpc>
                <a:spcPts val="4610"/>
              </a:lnSpc>
              <a:spcBef>
                <a:spcPts val="405"/>
              </a:spcBef>
            </a:pPr>
            <a:r>
              <a:rPr dirty="0" u="sng" sz="400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VOLUNTARY</a:t>
            </a:r>
            <a:r>
              <a:rPr dirty="0" u="sng" sz="4000" spc="-24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400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COUNSELING</a:t>
            </a:r>
            <a:r>
              <a:rPr dirty="0" u="sng" sz="4000" spc="-22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4000" spc="-2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AND</a:t>
            </a:r>
            <a:r>
              <a:rPr dirty="0" sz="4000" spc="-25" b="1">
                <a:latin typeface="Tahoma"/>
                <a:cs typeface="Tahoma"/>
              </a:rPr>
              <a:t> </a:t>
            </a:r>
            <a:r>
              <a:rPr dirty="0" u="sng" sz="4000" spc="-1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TESTING</a:t>
            </a:r>
            <a:endParaRPr sz="4000">
              <a:latin typeface="Tahoma"/>
              <a:cs typeface="Tahoma"/>
            </a:endParaRPr>
          </a:p>
          <a:p>
            <a:pPr marL="355600" marR="187960" indent="-342900">
              <a:lnSpc>
                <a:spcPct val="100000"/>
              </a:lnSpc>
              <a:spcBef>
                <a:spcPts val="13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latin typeface="Calibri"/>
                <a:cs typeface="Calibri"/>
              </a:rPr>
              <a:t>HIV</a:t>
            </a:r>
            <a:r>
              <a:rPr dirty="0" sz="4000" spc="-14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counselling</a:t>
            </a:r>
            <a:r>
              <a:rPr dirty="0" sz="4000" spc="-10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and</a:t>
            </a:r>
            <a:r>
              <a:rPr dirty="0" sz="4000" spc="-13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testing</a:t>
            </a:r>
            <a:r>
              <a:rPr dirty="0" sz="4000" spc="-114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services </a:t>
            </a:r>
            <a:r>
              <a:rPr dirty="0" sz="4000" b="1">
                <a:latin typeface="Calibri"/>
                <a:cs typeface="Calibri"/>
              </a:rPr>
              <a:t>were</a:t>
            </a:r>
            <a:r>
              <a:rPr dirty="0" sz="4000" spc="-7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started</a:t>
            </a:r>
            <a:r>
              <a:rPr dirty="0" sz="4000" spc="-6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in</a:t>
            </a:r>
            <a:r>
              <a:rPr dirty="0" sz="4000" spc="-6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India</a:t>
            </a:r>
            <a:r>
              <a:rPr dirty="0" sz="4000" spc="-8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in</a:t>
            </a:r>
            <a:r>
              <a:rPr dirty="0" sz="4000" spc="-7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1997.</a:t>
            </a:r>
            <a:r>
              <a:rPr dirty="0" sz="4000" spc="-8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There </a:t>
            </a:r>
            <a:r>
              <a:rPr dirty="0" sz="4000" b="1">
                <a:latin typeface="Calibri"/>
                <a:cs typeface="Calibri"/>
              </a:rPr>
              <a:t>are</a:t>
            </a:r>
            <a:r>
              <a:rPr dirty="0" sz="4000" spc="-10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now</a:t>
            </a:r>
            <a:r>
              <a:rPr dirty="0" sz="4000" spc="-11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more</a:t>
            </a:r>
            <a:r>
              <a:rPr dirty="0" sz="4000" spc="-10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than</a:t>
            </a:r>
            <a:r>
              <a:rPr dirty="0" sz="4000" spc="-105" b="1">
                <a:latin typeface="Calibri"/>
                <a:cs typeface="Calibri"/>
              </a:rPr>
              <a:t> </a:t>
            </a:r>
            <a:r>
              <a:rPr dirty="0" sz="4000" spc="-20" b="1">
                <a:solidFill>
                  <a:srgbClr val="FF0000"/>
                </a:solidFill>
                <a:latin typeface="Calibri"/>
                <a:cs typeface="Calibri"/>
              </a:rPr>
              <a:t>4000 </a:t>
            </a:r>
            <a:r>
              <a:rPr dirty="0" sz="4000" b="1">
                <a:solidFill>
                  <a:srgbClr val="FF0000"/>
                </a:solidFill>
                <a:latin typeface="Calibri"/>
                <a:cs typeface="Calibri"/>
              </a:rPr>
              <a:t>Counselling</a:t>
            </a:r>
            <a:r>
              <a:rPr dirty="0" sz="4000" spc="-13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dirty="0" sz="4000" spc="-13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000" spc="-45" b="1">
                <a:solidFill>
                  <a:srgbClr val="FF0000"/>
                </a:solidFill>
                <a:latin typeface="Calibri"/>
                <a:cs typeface="Calibri"/>
              </a:rPr>
              <a:t>Testing</a:t>
            </a:r>
            <a:r>
              <a:rPr dirty="0" sz="4000" spc="-12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FF0000"/>
                </a:solidFill>
                <a:latin typeface="Calibri"/>
                <a:cs typeface="Calibri"/>
              </a:rPr>
              <a:t>Centres, </a:t>
            </a:r>
            <a:r>
              <a:rPr dirty="0" sz="4000" b="1">
                <a:solidFill>
                  <a:srgbClr val="FF0000"/>
                </a:solidFill>
                <a:latin typeface="Calibri"/>
                <a:cs typeface="Calibri"/>
              </a:rPr>
              <a:t>mainly</a:t>
            </a:r>
            <a:r>
              <a:rPr dirty="0" sz="4000" spc="-12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FF0000"/>
                </a:solidFill>
                <a:latin typeface="Calibri"/>
                <a:cs typeface="Calibri"/>
              </a:rPr>
              <a:t>located</a:t>
            </a:r>
            <a:r>
              <a:rPr dirty="0" sz="4000" spc="-10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dirty="0" sz="4000" spc="-12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FF0000"/>
                </a:solidFill>
                <a:latin typeface="Calibri"/>
                <a:cs typeface="Calibri"/>
              </a:rPr>
              <a:t>government hospitals.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491997"/>
            <a:ext cx="8072755" cy="553783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355600" marR="34290" indent="-342900">
              <a:lnSpc>
                <a:spcPct val="90000"/>
              </a:lnSpc>
              <a:spcBef>
                <a:spcPts val="484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Under</a:t>
            </a:r>
            <a:r>
              <a:rPr dirty="0" sz="32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20" b="1">
                <a:solidFill>
                  <a:srgbClr val="4436F4"/>
                </a:solidFill>
                <a:latin typeface="Calibri"/>
                <a:cs typeface="Calibri"/>
              </a:rPr>
              <a:t>NACP-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III,</a:t>
            </a:r>
            <a:r>
              <a:rPr dirty="0" sz="32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4436F4"/>
                </a:solidFill>
                <a:latin typeface="Calibri"/>
                <a:cs typeface="Calibri"/>
              </a:rPr>
              <a:t>Voluntary</a:t>
            </a:r>
            <a:r>
              <a:rPr dirty="0" sz="32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Counselling</a:t>
            </a:r>
            <a:r>
              <a:rPr dirty="0" sz="32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25" b="1">
                <a:solidFill>
                  <a:srgbClr val="4436F4"/>
                </a:solidFill>
                <a:latin typeface="Calibri"/>
                <a:cs typeface="Calibri"/>
              </a:rPr>
              <a:t>and </a:t>
            </a:r>
            <a:r>
              <a:rPr dirty="0" sz="3200" spc="-35" b="1">
                <a:solidFill>
                  <a:srgbClr val="4436F4"/>
                </a:solidFill>
                <a:latin typeface="Calibri"/>
                <a:cs typeface="Calibri"/>
              </a:rPr>
              <a:t>Testing</a:t>
            </a:r>
            <a:r>
              <a:rPr dirty="0" sz="32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Centres</a:t>
            </a:r>
            <a:r>
              <a:rPr dirty="0" sz="32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(VCTC)</a:t>
            </a:r>
            <a:r>
              <a:rPr dirty="0" sz="32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32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facilities</a:t>
            </a:r>
            <a:r>
              <a:rPr dirty="0" sz="32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4436F4"/>
                </a:solidFill>
                <a:latin typeface="Calibri"/>
                <a:cs typeface="Calibri"/>
              </a:rPr>
              <a:t>providing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Prevention</a:t>
            </a:r>
            <a:r>
              <a:rPr dirty="0" sz="32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2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Parent</a:t>
            </a:r>
            <a:r>
              <a:rPr dirty="0" sz="32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32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Child</a:t>
            </a:r>
            <a:r>
              <a:rPr dirty="0" sz="32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4436F4"/>
                </a:solidFill>
                <a:latin typeface="Calibri"/>
                <a:cs typeface="Calibri"/>
              </a:rPr>
              <a:t>Transmission</a:t>
            </a:r>
            <a:r>
              <a:rPr dirty="0" sz="32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25" b="1">
                <a:solidFill>
                  <a:srgbClr val="4436F4"/>
                </a:solidFill>
                <a:latin typeface="Calibri"/>
                <a:cs typeface="Calibri"/>
              </a:rPr>
              <a:t>of HIV/AIDS</a:t>
            </a:r>
            <a:r>
              <a:rPr dirty="0" sz="32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(PPTCT)</a:t>
            </a:r>
            <a:r>
              <a:rPr dirty="0" sz="32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services</a:t>
            </a:r>
            <a:r>
              <a:rPr dirty="0" sz="32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are</a:t>
            </a:r>
            <a:r>
              <a:rPr dirty="0" sz="32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remodelled</a:t>
            </a:r>
            <a:r>
              <a:rPr dirty="0" sz="32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25" b="1">
                <a:solidFill>
                  <a:srgbClr val="4436F4"/>
                </a:solidFill>
                <a:latin typeface="Calibri"/>
                <a:cs typeface="Calibri"/>
              </a:rPr>
              <a:t>as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a</a:t>
            </a:r>
            <a:r>
              <a:rPr dirty="0" sz="3200" spc="-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hub</a:t>
            </a:r>
            <a:r>
              <a:rPr dirty="0" sz="32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or</a:t>
            </a:r>
            <a:r>
              <a:rPr dirty="0" sz="3200" spc="-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4436F4"/>
                </a:solidFill>
                <a:latin typeface="Calibri"/>
                <a:cs typeface="Calibri"/>
              </a:rPr>
              <a:t>‘Integrated</a:t>
            </a:r>
            <a:r>
              <a:rPr dirty="0" sz="32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Counselling</a:t>
            </a:r>
            <a:r>
              <a:rPr dirty="0" sz="32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32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4436F4"/>
                </a:solidFill>
                <a:latin typeface="Calibri"/>
                <a:cs typeface="Calibri"/>
              </a:rPr>
              <a:t>Testing</a:t>
            </a:r>
            <a:endParaRPr sz="3200">
              <a:latin typeface="Calibri"/>
              <a:cs typeface="Calibri"/>
            </a:endParaRPr>
          </a:p>
          <a:p>
            <a:pPr marL="355600" marR="5080">
              <a:lnSpc>
                <a:spcPts val="3460"/>
              </a:lnSpc>
              <a:spcBef>
                <a:spcPts val="50"/>
              </a:spcBef>
            </a:pP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Centre’</a:t>
            </a:r>
            <a:r>
              <a:rPr dirty="0" sz="32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(ICTC)</a:t>
            </a:r>
            <a:r>
              <a:rPr dirty="0" sz="3200" spc="-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32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provide</a:t>
            </a:r>
            <a:r>
              <a:rPr dirty="0" sz="32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services</a:t>
            </a:r>
            <a:r>
              <a:rPr dirty="0" sz="32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32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all</a:t>
            </a:r>
            <a:r>
              <a:rPr dirty="0" sz="32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4436F4"/>
                </a:solidFill>
                <a:latin typeface="Calibri"/>
                <a:cs typeface="Calibri"/>
              </a:rPr>
              <a:t>clients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under</a:t>
            </a:r>
            <a:r>
              <a:rPr dirty="0" sz="3200" spc="-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one</a:t>
            </a:r>
            <a:r>
              <a:rPr dirty="0" sz="3200" spc="-1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20" b="1">
                <a:solidFill>
                  <a:srgbClr val="4436F4"/>
                </a:solidFill>
                <a:latin typeface="Calibri"/>
                <a:cs typeface="Calibri"/>
              </a:rPr>
              <a:t>roof.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30"/>
              </a:spcBef>
            </a:pPr>
            <a:endParaRPr sz="3200">
              <a:latin typeface="Calibri"/>
              <a:cs typeface="Calibri"/>
            </a:endParaRPr>
          </a:p>
          <a:p>
            <a:pPr marL="355600" marR="53340" indent="-342900">
              <a:lnSpc>
                <a:spcPct val="9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200" b="1">
                <a:latin typeface="Calibri"/>
                <a:cs typeface="Calibri"/>
              </a:rPr>
              <a:t>An</a:t>
            </a:r>
            <a:r>
              <a:rPr dirty="0" sz="3200" spc="-3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ICTC</a:t>
            </a:r>
            <a:r>
              <a:rPr dirty="0" sz="3200" spc="-2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is</a:t>
            </a:r>
            <a:r>
              <a:rPr dirty="0" sz="3200" spc="-4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a</a:t>
            </a:r>
            <a:r>
              <a:rPr dirty="0" sz="3200" spc="-3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place</a:t>
            </a:r>
            <a:r>
              <a:rPr dirty="0" sz="3200" spc="-4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where</a:t>
            </a:r>
            <a:r>
              <a:rPr dirty="0" sz="3200" spc="-3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a</a:t>
            </a:r>
            <a:r>
              <a:rPr dirty="0" sz="3200" spc="-3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person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spc="-25" b="1">
                <a:latin typeface="Calibri"/>
                <a:cs typeface="Calibri"/>
              </a:rPr>
              <a:t>is </a:t>
            </a:r>
            <a:r>
              <a:rPr dirty="0" sz="3200" b="1">
                <a:latin typeface="Calibri"/>
                <a:cs typeface="Calibri"/>
              </a:rPr>
              <a:t>counselled</a:t>
            </a:r>
            <a:r>
              <a:rPr dirty="0" sz="3200" spc="-7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and</a:t>
            </a:r>
            <a:r>
              <a:rPr dirty="0" sz="3200" spc="-6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tested</a:t>
            </a:r>
            <a:r>
              <a:rPr dirty="0" sz="3200" spc="-6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for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spc="-30" b="1">
                <a:latin typeface="Calibri"/>
                <a:cs typeface="Calibri"/>
              </a:rPr>
              <a:t>HIV,</a:t>
            </a:r>
            <a:r>
              <a:rPr dirty="0" sz="3200" spc="-4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of</a:t>
            </a:r>
            <a:r>
              <a:rPr dirty="0" sz="3200" spc="-5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his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own</a:t>
            </a:r>
            <a:r>
              <a:rPr dirty="0" sz="3200" spc="-55" b="1">
                <a:latin typeface="Calibri"/>
                <a:cs typeface="Calibri"/>
              </a:rPr>
              <a:t> </a:t>
            </a:r>
            <a:r>
              <a:rPr dirty="0" sz="3200" spc="-20" b="1">
                <a:latin typeface="Calibri"/>
                <a:cs typeface="Calibri"/>
              </a:rPr>
              <a:t>free </a:t>
            </a:r>
            <a:r>
              <a:rPr dirty="0" sz="3200" b="1">
                <a:latin typeface="Calibri"/>
                <a:cs typeface="Calibri"/>
              </a:rPr>
              <a:t>will</a:t>
            </a:r>
            <a:r>
              <a:rPr dirty="0" sz="3200" spc="-4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or</a:t>
            </a:r>
            <a:r>
              <a:rPr dirty="0" sz="3200" spc="-2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as</a:t>
            </a:r>
            <a:r>
              <a:rPr dirty="0" sz="3200" spc="-2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advised</a:t>
            </a:r>
            <a:r>
              <a:rPr dirty="0" sz="3200" spc="-4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by</a:t>
            </a:r>
            <a:r>
              <a:rPr dirty="0" sz="3200" spc="-4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a</a:t>
            </a:r>
            <a:r>
              <a:rPr dirty="0" sz="3200" spc="-2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medical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spc="-30" b="1">
                <a:latin typeface="Calibri"/>
                <a:cs typeface="Calibri"/>
              </a:rPr>
              <a:t>provider.</a:t>
            </a:r>
            <a:r>
              <a:rPr dirty="0" sz="3200" spc="-45" b="1">
                <a:latin typeface="Calibri"/>
                <a:cs typeface="Calibri"/>
              </a:rPr>
              <a:t> </a:t>
            </a:r>
            <a:r>
              <a:rPr dirty="0" sz="3200" spc="-25" b="1">
                <a:latin typeface="Calibri"/>
                <a:cs typeface="Calibri"/>
              </a:rPr>
              <a:t>The </a:t>
            </a:r>
            <a:r>
              <a:rPr dirty="0" sz="3200" b="1">
                <a:latin typeface="Calibri"/>
                <a:cs typeface="Calibri"/>
              </a:rPr>
              <a:t>main</a:t>
            </a:r>
            <a:r>
              <a:rPr dirty="0" sz="3200" spc="-3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functions</a:t>
            </a:r>
            <a:r>
              <a:rPr dirty="0" sz="3200" spc="-7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of</a:t>
            </a:r>
            <a:r>
              <a:rPr dirty="0" sz="3200" spc="-3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an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ICTC</a:t>
            </a:r>
            <a:r>
              <a:rPr dirty="0" sz="3200" spc="-10" b="1">
                <a:latin typeface="Calibri"/>
                <a:cs typeface="Calibri"/>
              </a:rPr>
              <a:t> </a:t>
            </a:r>
            <a:r>
              <a:rPr dirty="0" sz="3200" spc="-20" b="1">
                <a:latin typeface="Calibri"/>
                <a:cs typeface="Calibri"/>
              </a:rPr>
              <a:t>are: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6896" rIns="0" bIns="0" rtlCol="0" vert="horz">
            <a:spAutoFit/>
          </a:bodyPr>
          <a:lstStyle/>
          <a:p>
            <a:pPr marL="913765">
              <a:lnSpc>
                <a:spcPct val="100000"/>
              </a:lnSpc>
              <a:spcBef>
                <a:spcPts val="100"/>
              </a:spcBef>
            </a:pPr>
            <a:r>
              <a:rPr dirty="0" u="none" sz="5400"/>
              <a:t>PPTCT</a:t>
            </a:r>
            <a:r>
              <a:rPr dirty="0" u="none" sz="5400" spc="-185"/>
              <a:t> </a:t>
            </a:r>
            <a:r>
              <a:rPr dirty="0" u="none" sz="5400" spc="-10"/>
              <a:t>PROGRAM</a:t>
            </a:r>
            <a:endParaRPr sz="5400"/>
          </a:p>
        </p:txBody>
      </p:sp>
      <p:sp>
        <p:nvSpPr>
          <p:cNvPr id="3" name="object 3" descr=""/>
          <p:cNvSpPr/>
          <p:nvPr/>
        </p:nvSpPr>
        <p:spPr>
          <a:xfrm>
            <a:off x="1585594" y="1134236"/>
            <a:ext cx="5971540" cy="67310"/>
          </a:xfrm>
          <a:custGeom>
            <a:avLst/>
            <a:gdLst/>
            <a:ahLst/>
            <a:cxnLst/>
            <a:rect l="l" t="t" r="r" b="b"/>
            <a:pathLst>
              <a:path w="5971540" h="67309">
                <a:moveTo>
                  <a:pt x="5971032" y="0"/>
                </a:moveTo>
                <a:lnTo>
                  <a:pt x="0" y="0"/>
                </a:lnTo>
                <a:lnTo>
                  <a:pt x="0" y="67055"/>
                </a:lnTo>
                <a:lnTo>
                  <a:pt x="5971032" y="67055"/>
                </a:lnTo>
                <a:lnTo>
                  <a:pt x="59710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35940" y="2263266"/>
            <a:ext cx="7656195" cy="3317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Prevention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Parent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Child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Transmission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6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35" b="1">
                <a:solidFill>
                  <a:srgbClr val="4436F4"/>
                </a:solidFill>
                <a:latin typeface="Calibri"/>
                <a:cs typeface="Calibri"/>
              </a:rPr>
              <a:t>HIV/AIDS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(PPTCT)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programme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was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started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country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6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year</a:t>
            </a:r>
            <a:r>
              <a:rPr dirty="0" sz="36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2002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following</a:t>
            </a:r>
            <a:r>
              <a:rPr dirty="0" sz="3600" spc="-4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feasibility </a:t>
            </a:r>
            <a:r>
              <a:rPr dirty="0" sz="3600" b="1">
                <a:latin typeface="Calibri"/>
                <a:cs typeface="Calibri"/>
              </a:rPr>
              <a:t>study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11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major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hospitals</a:t>
            </a:r>
            <a:r>
              <a:rPr dirty="0" sz="3600" spc="-4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spc="-20" b="1">
                <a:latin typeface="Calibri"/>
                <a:cs typeface="Calibri"/>
              </a:rPr>
              <a:t>five </a:t>
            </a:r>
            <a:r>
              <a:rPr dirty="0" sz="3600" b="1">
                <a:latin typeface="Calibri"/>
                <a:cs typeface="Calibri"/>
              </a:rPr>
              <a:t>high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HIV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prevalence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states.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549909"/>
            <a:ext cx="7990840" cy="5019040"/>
          </a:xfrm>
          <a:prstGeom prst="rect">
            <a:avLst/>
          </a:prstGeom>
        </p:spPr>
        <p:txBody>
          <a:bodyPr wrap="square" lIns="0" tIns="177165" rIns="0" bIns="0" rtlCol="0" vert="horz">
            <a:spAutoFit/>
          </a:bodyPr>
          <a:lstStyle/>
          <a:p>
            <a:pPr marL="355600" marR="378460" indent="-342900">
              <a:lnSpc>
                <a:spcPct val="70000"/>
              </a:lnSpc>
              <a:spcBef>
                <a:spcPts val="13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Presently,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there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are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more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than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4000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Integrated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Counselling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Testing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Centres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(ICTCs)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country,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most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of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these</a:t>
            </a:r>
            <a:r>
              <a:rPr dirty="0" sz="36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government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hospitals,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which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offer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PPTCT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services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36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pregnant women.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Font typeface="Arial MT"/>
              <a:buChar char="•"/>
            </a:pPr>
            <a:endParaRPr sz="3600">
              <a:latin typeface="Calibri"/>
              <a:cs typeface="Calibri"/>
            </a:endParaRPr>
          </a:p>
          <a:p>
            <a:pPr marL="355600" marR="5080" indent="-342900">
              <a:lnSpc>
                <a:spcPct val="7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latin typeface="Calibri"/>
                <a:cs typeface="Calibri"/>
              </a:rPr>
              <a:t>502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are</a:t>
            </a:r>
            <a:r>
              <a:rPr dirty="0" sz="3600" spc="-12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located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Obstetrics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and </a:t>
            </a:r>
            <a:r>
              <a:rPr dirty="0" sz="3600" spc="-10" b="1">
                <a:latin typeface="Calibri"/>
                <a:cs typeface="Calibri"/>
              </a:rPr>
              <a:t>Gynaecology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Departments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in </a:t>
            </a:r>
            <a:r>
              <a:rPr dirty="0" sz="3600" spc="-10" b="1">
                <a:latin typeface="Calibri"/>
                <a:cs typeface="Calibri"/>
              </a:rPr>
              <a:t>Maternity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Homes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where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client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spc="-20" b="1">
                <a:latin typeface="Calibri"/>
                <a:cs typeface="Calibri"/>
              </a:rPr>
              <a:t>load </a:t>
            </a:r>
            <a:r>
              <a:rPr dirty="0" sz="3600" b="1">
                <a:latin typeface="Calibri"/>
                <a:cs typeface="Calibri"/>
              </a:rPr>
              <a:t>is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predominantly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comprised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pregnant women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5663" rIns="0" bIns="0" rtlCol="0" vert="horz">
            <a:spAutoFit/>
          </a:bodyPr>
          <a:lstStyle/>
          <a:p>
            <a:pPr marL="1569085">
              <a:lnSpc>
                <a:spcPct val="100000"/>
              </a:lnSpc>
              <a:spcBef>
                <a:spcPts val="100"/>
              </a:spcBef>
            </a:pPr>
            <a:r>
              <a:rPr dirty="0" sz="4800"/>
              <a:t>BLOOD</a:t>
            </a:r>
            <a:r>
              <a:rPr dirty="0" sz="4800" spc="-180"/>
              <a:t> </a:t>
            </a:r>
            <a:r>
              <a:rPr dirty="0" sz="4800" spc="-10"/>
              <a:t>SAFETY</a:t>
            </a:r>
            <a:endParaRPr sz="4800"/>
          </a:p>
        </p:txBody>
      </p:sp>
      <p:sp>
        <p:nvSpPr>
          <p:cNvPr id="3" name="object 3" descr=""/>
          <p:cNvSpPr txBox="1"/>
          <p:nvPr/>
        </p:nvSpPr>
        <p:spPr>
          <a:xfrm>
            <a:off x="878839" y="1604213"/>
            <a:ext cx="7600950" cy="408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985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latin typeface="Calibri"/>
                <a:cs typeface="Calibri"/>
              </a:rPr>
              <a:t>NACO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is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committed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to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bridge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gap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in </a:t>
            </a: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availability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improve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quality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of </a:t>
            </a:r>
            <a:r>
              <a:rPr dirty="0" sz="3600" b="1">
                <a:latin typeface="Calibri"/>
                <a:cs typeface="Calibri"/>
              </a:rPr>
              <a:t>blood</a:t>
            </a:r>
            <a:r>
              <a:rPr dirty="0" sz="3600" spc="-12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under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spc="-20" b="1">
                <a:latin typeface="Calibri"/>
                <a:cs typeface="Calibri"/>
              </a:rPr>
              <a:t>NACP-</a:t>
            </a:r>
            <a:r>
              <a:rPr dirty="0" sz="3600" b="1">
                <a:latin typeface="Calibri"/>
                <a:cs typeface="Calibri"/>
              </a:rPr>
              <a:t>III.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spc="-150" b="1">
                <a:latin typeface="Calibri"/>
                <a:cs typeface="Calibri"/>
              </a:rPr>
              <a:t>To</a:t>
            </a:r>
            <a:r>
              <a:rPr dirty="0" sz="3600" spc="-5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achieve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these </a:t>
            </a:r>
            <a:r>
              <a:rPr dirty="0" sz="3600" b="1">
                <a:latin typeface="Calibri"/>
                <a:cs typeface="Calibri"/>
              </a:rPr>
              <a:t>objectives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NACO</a:t>
            </a:r>
            <a:r>
              <a:rPr dirty="0" sz="3600" spc="-13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plans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to: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60"/>
              </a:spcBef>
            </a:pPr>
            <a:endParaRPr sz="3600">
              <a:latin typeface="Calibri"/>
              <a:cs typeface="Calibri"/>
            </a:endParaRPr>
          </a:p>
          <a:p>
            <a:pPr marL="584200" marR="553085" indent="-457200">
              <a:lnSpc>
                <a:spcPct val="100000"/>
              </a:lnSpc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1.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Raise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voluntary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blood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donation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to 90%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40739" y="525526"/>
            <a:ext cx="7704455" cy="5156200"/>
          </a:xfrm>
          <a:prstGeom prst="rect">
            <a:avLst/>
          </a:prstGeom>
        </p:spPr>
        <p:txBody>
          <a:bodyPr wrap="square" lIns="0" tIns="113030" rIns="0" bIns="0" rtlCol="0" vert="horz">
            <a:spAutoFit/>
          </a:bodyPr>
          <a:lstStyle/>
          <a:p>
            <a:pPr marL="431165" marR="1449070" indent="-419100">
              <a:lnSpc>
                <a:spcPct val="80000"/>
              </a:lnSpc>
              <a:spcBef>
                <a:spcPts val="890"/>
              </a:spcBef>
              <a:buAutoNum type="arabicPeriod" startAt="2"/>
              <a:tabLst>
                <a:tab pos="469900" algn="l"/>
              </a:tabLst>
            </a:pP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Establish</a:t>
            </a:r>
            <a:r>
              <a:rPr dirty="0" sz="33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blood</a:t>
            </a:r>
            <a:r>
              <a:rPr dirty="0" sz="33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20" b="1">
                <a:solidFill>
                  <a:srgbClr val="4436F4"/>
                </a:solidFill>
                <a:latin typeface="Calibri"/>
                <a:cs typeface="Calibri"/>
              </a:rPr>
              <a:t>storage</a:t>
            </a:r>
            <a:r>
              <a:rPr dirty="0" sz="33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centres</a:t>
            </a:r>
            <a:r>
              <a:rPr dirty="0" sz="33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25" b="1">
                <a:solidFill>
                  <a:srgbClr val="4436F4"/>
                </a:solidFill>
                <a:latin typeface="Calibri"/>
                <a:cs typeface="Calibri"/>
              </a:rPr>
              <a:t>in </a:t>
            </a:r>
            <a:r>
              <a:rPr dirty="0" sz="3300" spc="-25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Community</a:t>
            </a:r>
            <a:r>
              <a:rPr dirty="0" sz="33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Health</a:t>
            </a:r>
            <a:r>
              <a:rPr dirty="0" sz="33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Centres.</a:t>
            </a:r>
            <a:endParaRPr sz="3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25"/>
              </a:spcBef>
              <a:buAutoNum type="arabicPeriod" startAt="2"/>
            </a:pPr>
            <a:endParaRPr sz="3300">
              <a:latin typeface="Calibri"/>
              <a:cs typeface="Calibri"/>
            </a:endParaRPr>
          </a:p>
          <a:p>
            <a:pPr marL="431165" marR="1043940" indent="-419100">
              <a:lnSpc>
                <a:spcPct val="80000"/>
              </a:lnSpc>
              <a:buAutoNum type="arabicPeriod" startAt="2"/>
              <a:tabLst>
                <a:tab pos="469900" algn="l"/>
              </a:tabLst>
            </a:pPr>
            <a:r>
              <a:rPr dirty="0" sz="3300" b="1">
                <a:latin typeface="Calibri"/>
                <a:cs typeface="Calibri"/>
              </a:rPr>
              <a:t>Expand</a:t>
            </a:r>
            <a:r>
              <a:rPr dirty="0" sz="3300" spc="-75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external</a:t>
            </a:r>
            <a:r>
              <a:rPr dirty="0" sz="3300" spc="-7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quality</a:t>
            </a:r>
            <a:r>
              <a:rPr dirty="0" sz="3300" spc="-80" b="1">
                <a:latin typeface="Calibri"/>
                <a:cs typeface="Calibri"/>
              </a:rPr>
              <a:t> </a:t>
            </a:r>
            <a:r>
              <a:rPr dirty="0" sz="3300" spc="-10" b="1">
                <a:latin typeface="Calibri"/>
                <a:cs typeface="Calibri"/>
              </a:rPr>
              <a:t>assessment </a:t>
            </a:r>
            <a:r>
              <a:rPr dirty="0" sz="3300" spc="-10" b="1">
                <a:latin typeface="Calibri"/>
                <a:cs typeface="Calibri"/>
              </a:rPr>
              <a:t>	</a:t>
            </a:r>
            <a:r>
              <a:rPr dirty="0" sz="3300" b="1">
                <a:latin typeface="Calibri"/>
                <a:cs typeface="Calibri"/>
              </a:rPr>
              <a:t>services</a:t>
            </a:r>
            <a:r>
              <a:rPr dirty="0" sz="3300" spc="-85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for</a:t>
            </a:r>
            <a:r>
              <a:rPr dirty="0" sz="3300" spc="-7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blood</a:t>
            </a:r>
            <a:r>
              <a:rPr dirty="0" sz="3300" spc="-75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screening</a:t>
            </a:r>
            <a:r>
              <a:rPr dirty="0" sz="3300" spc="-85" b="1">
                <a:latin typeface="Calibri"/>
                <a:cs typeface="Calibri"/>
              </a:rPr>
              <a:t> </a:t>
            </a:r>
            <a:r>
              <a:rPr dirty="0" sz="3300" spc="-50" b="1">
                <a:latin typeface="Calibri"/>
                <a:cs typeface="Calibri"/>
              </a:rPr>
              <a:t>.</a:t>
            </a:r>
            <a:endParaRPr sz="3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95"/>
              </a:spcBef>
              <a:buAutoNum type="arabicPeriod" startAt="2"/>
            </a:pPr>
            <a:endParaRPr sz="3300">
              <a:latin typeface="Calibri"/>
              <a:cs typeface="Calibri"/>
            </a:endParaRPr>
          </a:p>
          <a:p>
            <a:pPr marL="299085" marR="5080" indent="-287020">
              <a:lnSpc>
                <a:spcPts val="3170"/>
              </a:lnSpc>
              <a:spcBef>
                <a:spcPts val="5"/>
              </a:spcBef>
              <a:buAutoNum type="arabicPeriod" startAt="2"/>
              <a:tabLst>
                <a:tab pos="299085" algn="l"/>
                <a:tab pos="431800" algn="l"/>
              </a:tabLst>
            </a:pP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Quality</a:t>
            </a:r>
            <a:r>
              <a:rPr dirty="0" sz="33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management</a:t>
            </a:r>
            <a:r>
              <a:rPr dirty="0" sz="33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3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blood</a:t>
            </a:r>
            <a:r>
              <a:rPr dirty="0" sz="33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transfusion services.</a:t>
            </a:r>
            <a:endParaRPr sz="3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20"/>
              </a:spcBef>
              <a:buAutoNum type="arabicPeriod" startAt="2"/>
            </a:pPr>
            <a:endParaRPr sz="3300">
              <a:latin typeface="Calibri"/>
              <a:cs typeface="Calibri"/>
            </a:endParaRPr>
          </a:p>
          <a:p>
            <a:pPr marL="431800" marR="265430" indent="-419734">
              <a:lnSpc>
                <a:spcPts val="3170"/>
              </a:lnSpc>
              <a:buAutoNum type="arabicPeriod" startAt="2"/>
              <a:tabLst>
                <a:tab pos="469900" algn="l"/>
              </a:tabLst>
            </a:pPr>
            <a:r>
              <a:rPr dirty="0" sz="3300" b="1">
                <a:latin typeface="Calibri"/>
                <a:cs typeface="Calibri"/>
              </a:rPr>
              <a:t>Sensitise</a:t>
            </a:r>
            <a:r>
              <a:rPr dirty="0" sz="3300" spc="-6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clinicians</a:t>
            </a:r>
            <a:r>
              <a:rPr dirty="0" sz="3300" spc="-65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on</a:t>
            </a:r>
            <a:r>
              <a:rPr dirty="0" sz="3300" spc="-85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optimum</a:t>
            </a:r>
            <a:r>
              <a:rPr dirty="0" sz="3300" spc="-6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use</a:t>
            </a:r>
            <a:r>
              <a:rPr dirty="0" sz="3300" spc="-70" b="1">
                <a:latin typeface="Calibri"/>
                <a:cs typeface="Calibri"/>
              </a:rPr>
              <a:t> </a:t>
            </a:r>
            <a:r>
              <a:rPr dirty="0" sz="3300" spc="-25" b="1">
                <a:latin typeface="Calibri"/>
                <a:cs typeface="Calibri"/>
              </a:rPr>
              <a:t>of </a:t>
            </a:r>
            <a:r>
              <a:rPr dirty="0" sz="3300" spc="-25" b="1">
                <a:latin typeface="Calibri"/>
                <a:cs typeface="Calibri"/>
              </a:rPr>
              <a:t>	</a:t>
            </a:r>
            <a:r>
              <a:rPr dirty="0" sz="3300" b="1">
                <a:latin typeface="Calibri"/>
                <a:cs typeface="Calibri"/>
              </a:rPr>
              <a:t>blood,</a:t>
            </a:r>
            <a:r>
              <a:rPr dirty="0" sz="3300" spc="-8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blood</a:t>
            </a:r>
            <a:r>
              <a:rPr dirty="0" sz="3300" spc="-65" b="1">
                <a:latin typeface="Calibri"/>
                <a:cs typeface="Calibri"/>
              </a:rPr>
              <a:t> </a:t>
            </a:r>
            <a:r>
              <a:rPr dirty="0" sz="3300" spc="-10" b="1">
                <a:latin typeface="Calibri"/>
                <a:cs typeface="Calibri"/>
              </a:rPr>
              <a:t>components</a:t>
            </a:r>
            <a:r>
              <a:rPr dirty="0" sz="3300" spc="-75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and</a:t>
            </a:r>
            <a:r>
              <a:rPr dirty="0" sz="3300" spc="-75" b="1">
                <a:latin typeface="Calibri"/>
                <a:cs typeface="Calibri"/>
              </a:rPr>
              <a:t> </a:t>
            </a:r>
            <a:r>
              <a:rPr dirty="0" sz="3300" spc="-10" b="1">
                <a:latin typeface="Calibri"/>
                <a:cs typeface="Calibri"/>
              </a:rPr>
              <a:t>products.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444" y="559053"/>
            <a:ext cx="7190105" cy="5458460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467359" marR="5080" indent="-455295">
              <a:lnSpc>
                <a:spcPts val="3890"/>
              </a:lnSpc>
              <a:spcBef>
                <a:spcPts val="585"/>
              </a:spcBef>
              <a:buAutoNum type="arabicPeriod" startAt="6"/>
              <a:tabLst>
                <a:tab pos="469265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Add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39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blood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banks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districts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that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do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not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have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blood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transfusion 	facility.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20"/>
              </a:spcBef>
              <a:buAutoNum type="arabicPeriod" startAt="6"/>
            </a:pPr>
            <a:endParaRPr sz="3600">
              <a:latin typeface="Calibri"/>
              <a:cs typeface="Calibri"/>
            </a:endParaRPr>
          </a:p>
          <a:p>
            <a:pPr marL="467359" marR="376555" indent="-455295">
              <a:lnSpc>
                <a:spcPts val="3890"/>
              </a:lnSpc>
              <a:buAutoNum type="arabicPeriod" startAt="6"/>
              <a:tabLst>
                <a:tab pos="469265" algn="l"/>
              </a:tabLst>
            </a:pPr>
            <a:r>
              <a:rPr dirty="0" sz="3600" b="1">
                <a:latin typeface="Calibri"/>
                <a:cs typeface="Calibri"/>
              </a:rPr>
              <a:t>Establish</a:t>
            </a:r>
            <a:r>
              <a:rPr dirty="0" sz="3600" spc="-14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blood</a:t>
            </a:r>
            <a:r>
              <a:rPr dirty="0" sz="3600" spc="-135" b="1">
                <a:latin typeface="Calibri"/>
                <a:cs typeface="Calibri"/>
              </a:rPr>
              <a:t> </a:t>
            </a:r>
            <a:r>
              <a:rPr dirty="0" sz="3600" spc="-20" b="1">
                <a:latin typeface="Calibri"/>
                <a:cs typeface="Calibri"/>
              </a:rPr>
              <a:t>storage</a:t>
            </a:r>
            <a:r>
              <a:rPr dirty="0" sz="3600" spc="-15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centres</a:t>
            </a:r>
            <a:r>
              <a:rPr dirty="0" sz="3600" spc="-140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in </a:t>
            </a:r>
            <a:r>
              <a:rPr dirty="0" sz="3600" spc="-25" b="1">
                <a:latin typeface="Calibri"/>
                <a:cs typeface="Calibri"/>
              </a:rPr>
              <a:t>	</a:t>
            </a:r>
            <a:r>
              <a:rPr dirty="0" sz="3600" b="1">
                <a:latin typeface="Calibri"/>
                <a:cs typeface="Calibri"/>
              </a:rPr>
              <a:t>3222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community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care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centres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spc="-50" b="1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60"/>
              </a:spcBef>
              <a:buAutoNum type="arabicPeriod" startAt="6"/>
            </a:pPr>
            <a:endParaRPr sz="3600">
              <a:latin typeface="Calibri"/>
              <a:cs typeface="Calibri"/>
            </a:endParaRPr>
          </a:p>
          <a:p>
            <a:pPr marL="467359" marR="127635" indent="-455295">
              <a:lnSpc>
                <a:spcPct val="90000"/>
              </a:lnSpc>
              <a:spcBef>
                <a:spcPts val="5"/>
              </a:spcBef>
              <a:buAutoNum type="arabicPeriod" startAt="6"/>
              <a:tabLst>
                <a:tab pos="469265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Provide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refrigerated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vans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500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districts</a:t>
            </a:r>
            <a:r>
              <a:rPr dirty="0" sz="36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for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networking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with</a:t>
            </a:r>
            <a:r>
              <a:rPr dirty="0" sz="36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blood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storage</a:t>
            </a:r>
            <a:r>
              <a:rPr dirty="0" sz="3600" spc="-1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centres.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438658"/>
            <a:ext cx="8048625" cy="5403215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467359" marR="127635" indent="-455295">
              <a:lnSpc>
                <a:spcPct val="80000"/>
              </a:lnSpc>
              <a:spcBef>
                <a:spcPts val="960"/>
              </a:spcBef>
              <a:buAutoNum type="arabicPeriod" startAt="9"/>
              <a:tabLst>
                <a:tab pos="927100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Establish</a:t>
            </a:r>
            <a:r>
              <a:rPr dirty="0" sz="36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additional</a:t>
            </a:r>
            <a:r>
              <a:rPr dirty="0" sz="36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model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blood</a:t>
            </a:r>
            <a:r>
              <a:rPr dirty="0" sz="36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banks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22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states;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10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are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functional 	already.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95"/>
              </a:spcBef>
              <a:buAutoNum type="arabicPeriod" startAt="9"/>
            </a:pPr>
            <a:endParaRPr sz="3600">
              <a:latin typeface="Calibri"/>
              <a:cs typeface="Calibri"/>
            </a:endParaRPr>
          </a:p>
          <a:p>
            <a:pPr marL="698500" marR="5080" indent="-686435">
              <a:lnSpc>
                <a:spcPct val="80000"/>
              </a:lnSpc>
              <a:buAutoNum type="arabicPeriod" startAt="9"/>
              <a:tabLst>
                <a:tab pos="927100" algn="l"/>
              </a:tabLst>
            </a:pPr>
            <a:r>
              <a:rPr dirty="0" sz="3600" b="1">
                <a:latin typeface="Calibri"/>
                <a:cs typeface="Calibri"/>
              </a:rPr>
              <a:t>Set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up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additional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Blood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Component 	Separation</a:t>
            </a:r>
            <a:r>
              <a:rPr dirty="0" sz="3600" spc="-4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Units</a:t>
            </a:r>
            <a:r>
              <a:rPr dirty="0" sz="3600" spc="-4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(BCSU)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</a:t>
            </a:r>
            <a:r>
              <a:rPr dirty="0" sz="3600" spc="-4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80</a:t>
            </a:r>
            <a:r>
              <a:rPr dirty="0" sz="3600" spc="-4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tertiary </a:t>
            </a:r>
            <a:r>
              <a:rPr dirty="0" sz="3600" spc="-10" b="1">
                <a:latin typeface="Calibri"/>
                <a:cs typeface="Calibri"/>
              </a:rPr>
              <a:t>	</a:t>
            </a:r>
            <a:r>
              <a:rPr dirty="0" sz="3600" b="1">
                <a:latin typeface="Calibri"/>
                <a:cs typeface="Calibri"/>
              </a:rPr>
              <a:t>care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hospitals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separate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at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least </a:t>
            </a:r>
            <a:r>
              <a:rPr dirty="0" sz="3600" spc="-10" b="1">
                <a:latin typeface="Calibri"/>
                <a:cs typeface="Calibri"/>
              </a:rPr>
              <a:t>	</a:t>
            </a:r>
            <a:r>
              <a:rPr dirty="0" sz="3600" b="1">
                <a:latin typeface="Calibri"/>
                <a:cs typeface="Calibri"/>
              </a:rPr>
              <a:t>50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percent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collection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at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all </a:t>
            </a:r>
            <a:r>
              <a:rPr dirty="0" sz="3600" spc="-25" b="1">
                <a:latin typeface="Calibri"/>
                <a:cs typeface="Calibri"/>
              </a:rPr>
              <a:t>	</a:t>
            </a:r>
            <a:r>
              <a:rPr dirty="0" sz="3600" b="1">
                <a:latin typeface="Calibri"/>
                <a:cs typeface="Calibri"/>
              </a:rPr>
              <a:t>BCSUs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(162)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into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components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spc="-50" b="1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  <a:p>
            <a:pPr marL="699135" indent="-686435">
              <a:lnSpc>
                <a:spcPct val="100000"/>
              </a:lnSpc>
              <a:spcBef>
                <a:spcPts val="4325"/>
              </a:spcBef>
              <a:buAutoNum type="arabicPeriod" startAt="9"/>
              <a:tabLst>
                <a:tab pos="699135" algn="l"/>
              </a:tabLst>
            </a:pP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Promote</a:t>
            </a:r>
            <a:r>
              <a:rPr dirty="0" sz="36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autologous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blood</a:t>
            </a:r>
            <a:r>
              <a:rPr dirty="0" sz="36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donation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545337"/>
            <a:ext cx="7815580" cy="4988560"/>
          </a:xfrm>
          <a:prstGeom prst="rect">
            <a:avLst/>
          </a:prstGeom>
        </p:spPr>
        <p:txBody>
          <a:bodyPr wrap="square" lIns="0" tIns="180975" rIns="0" bIns="0" rtlCol="0" vert="horz">
            <a:spAutoFit/>
          </a:bodyPr>
          <a:lstStyle/>
          <a:p>
            <a:pPr marL="717550" marR="5080" indent="-705485">
              <a:lnSpc>
                <a:spcPct val="70000"/>
              </a:lnSpc>
              <a:spcBef>
                <a:spcPts val="1425"/>
              </a:spcBef>
              <a:buAutoNum type="arabicPeriod" startAt="12"/>
              <a:tabLst>
                <a:tab pos="927100" algn="l"/>
              </a:tabLst>
            </a:pP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Establish</a:t>
            </a:r>
            <a:r>
              <a:rPr dirty="0" sz="37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one</a:t>
            </a:r>
            <a:r>
              <a:rPr dirty="0" sz="37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additional</a:t>
            </a:r>
            <a:r>
              <a:rPr dirty="0" sz="37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plasma 	fractionation</a:t>
            </a:r>
            <a:r>
              <a:rPr dirty="0" sz="37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facility</a:t>
            </a:r>
            <a:r>
              <a:rPr dirty="0" sz="37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7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7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country.</a:t>
            </a:r>
            <a:endParaRPr sz="3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70"/>
              </a:spcBef>
              <a:buAutoNum type="arabicPeriod" startAt="12"/>
            </a:pPr>
            <a:endParaRPr sz="3700">
              <a:latin typeface="Calibri"/>
              <a:cs typeface="Calibri"/>
            </a:endParaRPr>
          </a:p>
          <a:p>
            <a:pPr marL="717550" marR="6985" indent="-705485">
              <a:lnSpc>
                <a:spcPct val="70000"/>
              </a:lnSpc>
              <a:buAutoNum type="arabicPeriod" startAt="12"/>
              <a:tabLst>
                <a:tab pos="927100" algn="l"/>
              </a:tabLst>
            </a:pPr>
            <a:r>
              <a:rPr dirty="0" sz="3700" b="1">
                <a:latin typeface="Calibri"/>
                <a:cs typeface="Calibri"/>
              </a:rPr>
              <a:t>Establish</a:t>
            </a:r>
            <a:r>
              <a:rPr dirty="0" sz="3700" spc="-14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four</a:t>
            </a:r>
            <a:r>
              <a:rPr dirty="0" sz="3700" spc="-12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Centres</a:t>
            </a:r>
            <a:r>
              <a:rPr dirty="0" sz="3700" spc="-114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of</a:t>
            </a:r>
            <a:r>
              <a:rPr dirty="0" sz="3700" spc="-140" b="1">
                <a:latin typeface="Calibri"/>
                <a:cs typeface="Calibri"/>
              </a:rPr>
              <a:t> </a:t>
            </a:r>
            <a:r>
              <a:rPr dirty="0" sz="3700" spc="-10" b="1">
                <a:latin typeface="Calibri"/>
                <a:cs typeface="Calibri"/>
              </a:rPr>
              <a:t>Excellence </a:t>
            </a:r>
            <a:r>
              <a:rPr dirty="0" sz="3700" spc="-10" b="1">
                <a:latin typeface="Calibri"/>
                <a:cs typeface="Calibri"/>
              </a:rPr>
              <a:t>	</a:t>
            </a:r>
            <a:r>
              <a:rPr dirty="0" sz="3700" b="1">
                <a:latin typeface="Calibri"/>
                <a:cs typeface="Calibri"/>
              </a:rPr>
              <a:t>in</a:t>
            </a:r>
            <a:r>
              <a:rPr dirty="0" sz="3700" spc="-95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blood</a:t>
            </a:r>
            <a:r>
              <a:rPr dirty="0" sz="3700" spc="-75" b="1">
                <a:latin typeface="Calibri"/>
                <a:cs typeface="Calibri"/>
              </a:rPr>
              <a:t> </a:t>
            </a:r>
            <a:r>
              <a:rPr dirty="0" sz="3700" spc="-10" b="1">
                <a:latin typeface="Calibri"/>
                <a:cs typeface="Calibri"/>
              </a:rPr>
              <a:t>transfusion</a:t>
            </a:r>
            <a:r>
              <a:rPr dirty="0" sz="3700" spc="-7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services</a:t>
            </a:r>
            <a:r>
              <a:rPr dirty="0" sz="3700" spc="-85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in</a:t>
            </a:r>
            <a:r>
              <a:rPr dirty="0" sz="3700" spc="-75" b="1">
                <a:latin typeface="Calibri"/>
                <a:cs typeface="Calibri"/>
              </a:rPr>
              <a:t> </a:t>
            </a:r>
            <a:r>
              <a:rPr dirty="0" sz="3700" spc="-25" b="1">
                <a:latin typeface="Calibri"/>
                <a:cs typeface="Calibri"/>
              </a:rPr>
              <a:t>the </a:t>
            </a:r>
            <a:r>
              <a:rPr dirty="0" sz="3700" spc="-25" b="1">
                <a:latin typeface="Calibri"/>
                <a:cs typeface="Calibri"/>
              </a:rPr>
              <a:t>	</a:t>
            </a:r>
            <a:r>
              <a:rPr dirty="0" sz="3700" b="1">
                <a:latin typeface="Calibri"/>
                <a:cs typeface="Calibri"/>
              </a:rPr>
              <a:t>four</a:t>
            </a:r>
            <a:r>
              <a:rPr dirty="0" sz="3700" spc="-105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metros</a:t>
            </a:r>
            <a:r>
              <a:rPr dirty="0" sz="3700" spc="-114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in</a:t>
            </a:r>
            <a:r>
              <a:rPr dirty="0" sz="3700" spc="-11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order</a:t>
            </a:r>
            <a:r>
              <a:rPr dirty="0" sz="3700" spc="-12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to</a:t>
            </a:r>
            <a:r>
              <a:rPr dirty="0" sz="3700" spc="-114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cater</a:t>
            </a:r>
            <a:r>
              <a:rPr dirty="0" sz="3700" spc="-10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to</a:t>
            </a:r>
            <a:r>
              <a:rPr dirty="0" sz="3700" spc="-114" b="1">
                <a:latin typeface="Calibri"/>
                <a:cs typeface="Calibri"/>
              </a:rPr>
              <a:t> </a:t>
            </a:r>
            <a:r>
              <a:rPr dirty="0" sz="3700" spc="-25" b="1">
                <a:latin typeface="Calibri"/>
                <a:cs typeface="Calibri"/>
              </a:rPr>
              <a:t>any </a:t>
            </a:r>
            <a:r>
              <a:rPr dirty="0" sz="3700" spc="-25" b="1">
                <a:latin typeface="Calibri"/>
                <a:cs typeface="Calibri"/>
              </a:rPr>
              <a:t>	</a:t>
            </a:r>
            <a:r>
              <a:rPr dirty="0" sz="3700" b="1">
                <a:latin typeface="Calibri"/>
                <a:cs typeface="Calibri"/>
              </a:rPr>
              <a:t>region</a:t>
            </a:r>
            <a:r>
              <a:rPr dirty="0" sz="3700" spc="-8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of</a:t>
            </a:r>
            <a:r>
              <a:rPr dirty="0" sz="3700" spc="-85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the</a:t>
            </a:r>
            <a:r>
              <a:rPr dirty="0" sz="3700" spc="-75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country</a:t>
            </a:r>
            <a:r>
              <a:rPr dirty="0" sz="3700" spc="-5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in</a:t>
            </a:r>
            <a:r>
              <a:rPr dirty="0" sz="3700" spc="-8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time</a:t>
            </a:r>
            <a:r>
              <a:rPr dirty="0" sz="3700" spc="-7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of</a:t>
            </a:r>
            <a:r>
              <a:rPr dirty="0" sz="3700" spc="-75" b="1">
                <a:latin typeface="Calibri"/>
                <a:cs typeface="Calibri"/>
              </a:rPr>
              <a:t> </a:t>
            </a:r>
            <a:r>
              <a:rPr dirty="0" sz="3700" spc="-50" b="1">
                <a:latin typeface="Calibri"/>
                <a:cs typeface="Calibri"/>
              </a:rPr>
              <a:t>a </a:t>
            </a:r>
            <a:r>
              <a:rPr dirty="0" sz="3700" spc="-50" b="1">
                <a:latin typeface="Calibri"/>
                <a:cs typeface="Calibri"/>
              </a:rPr>
              <a:t>	</a:t>
            </a:r>
            <a:r>
              <a:rPr dirty="0" sz="3700" spc="-10" b="1">
                <a:latin typeface="Calibri"/>
                <a:cs typeface="Calibri"/>
              </a:rPr>
              <a:t>crisis.</a:t>
            </a:r>
            <a:endParaRPr sz="3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65"/>
              </a:spcBef>
              <a:buAutoNum type="arabicPeriod" startAt="12"/>
            </a:pPr>
            <a:endParaRPr sz="3700">
              <a:latin typeface="Calibri"/>
              <a:cs typeface="Calibri"/>
            </a:endParaRPr>
          </a:p>
          <a:p>
            <a:pPr marL="717550" marR="793750" indent="-705485">
              <a:lnSpc>
                <a:spcPct val="70100"/>
              </a:lnSpc>
              <a:buAutoNum type="arabicPeriod" startAt="12"/>
              <a:tabLst>
                <a:tab pos="927100" algn="l"/>
              </a:tabLst>
            </a:pP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Introduce</a:t>
            </a:r>
            <a:r>
              <a:rPr dirty="0" sz="37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accreditation</a:t>
            </a:r>
            <a:r>
              <a:rPr dirty="0" sz="37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700" spc="-1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blood 	banks</a:t>
            </a:r>
            <a:endParaRPr sz="3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487426"/>
            <a:ext cx="7999730" cy="5508625"/>
          </a:xfrm>
          <a:prstGeom prst="rect">
            <a:avLst/>
          </a:prstGeom>
        </p:spPr>
        <p:txBody>
          <a:bodyPr wrap="square" lIns="0" tIns="163195" rIns="0" bIns="0" rtlCol="0" vert="horz">
            <a:spAutoFit/>
          </a:bodyPr>
          <a:lstStyle/>
          <a:p>
            <a:pPr marL="645795" marR="5080" indent="-633730">
              <a:lnSpc>
                <a:spcPct val="70000"/>
              </a:lnSpc>
              <a:spcBef>
                <a:spcPts val="1285"/>
              </a:spcBef>
              <a:buAutoNum type="arabicPeriod" startAt="13"/>
              <a:tabLst>
                <a:tab pos="927100" algn="l"/>
                <a:tab pos="5499735" algn="l"/>
                <a:tab pos="6414135" algn="l"/>
                <a:tab pos="7328534" algn="l"/>
              </a:tabLst>
            </a:pP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Liaise</a:t>
            </a:r>
            <a:r>
              <a:rPr dirty="0" sz="33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with</a:t>
            </a:r>
            <a:r>
              <a:rPr dirty="0" sz="33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Indian</a:t>
            </a:r>
            <a:r>
              <a:rPr dirty="0" sz="33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Red</a:t>
            </a:r>
            <a:r>
              <a:rPr dirty="0" sz="33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Cross</a:t>
            </a:r>
            <a:r>
              <a:rPr dirty="0" sz="33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Society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300" spc="-25" b="1">
                <a:solidFill>
                  <a:srgbClr val="4436F4"/>
                </a:solidFill>
                <a:latin typeface="Calibri"/>
                <a:cs typeface="Calibri"/>
              </a:rPr>
              <a:t>and </a:t>
            </a:r>
            <a:r>
              <a:rPr dirty="0" sz="3300" spc="-25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Ministry</a:t>
            </a:r>
            <a:r>
              <a:rPr dirty="0" sz="33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3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45" b="1">
                <a:solidFill>
                  <a:srgbClr val="4436F4"/>
                </a:solidFill>
                <a:latin typeface="Calibri"/>
                <a:cs typeface="Calibri"/>
              </a:rPr>
              <a:t>Youth</a:t>
            </a:r>
            <a:r>
              <a:rPr dirty="0" sz="33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Affairs</a:t>
            </a:r>
            <a:r>
              <a:rPr dirty="0" sz="33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25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	Sports</a:t>
            </a:r>
            <a:r>
              <a:rPr dirty="0" sz="33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25" b="1">
                <a:solidFill>
                  <a:srgbClr val="4436F4"/>
                </a:solidFill>
                <a:latin typeface="Calibri"/>
                <a:cs typeface="Calibri"/>
              </a:rPr>
              <a:t>to </a:t>
            </a:r>
            <a:r>
              <a:rPr dirty="0" sz="3300" spc="-25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promote</a:t>
            </a:r>
            <a:r>
              <a:rPr dirty="0" sz="3300" spc="-1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voluntary</a:t>
            </a:r>
            <a:r>
              <a:rPr dirty="0" sz="3300" spc="-1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blood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donation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among</a:t>
            </a:r>
            <a:r>
              <a:rPr dirty="0" sz="33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300" spc="-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youth.</a:t>
            </a:r>
            <a:endParaRPr sz="3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30"/>
              </a:spcBef>
              <a:buAutoNum type="arabicPeriod" startAt="13"/>
            </a:pPr>
            <a:endParaRPr sz="3300">
              <a:latin typeface="Calibri"/>
              <a:cs typeface="Calibri"/>
            </a:endParaRPr>
          </a:p>
          <a:p>
            <a:pPr marL="645795" marR="307340" indent="-633730">
              <a:lnSpc>
                <a:spcPct val="70000"/>
              </a:lnSpc>
              <a:buAutoNum type="arabicPeriod" startAt="13"/>
              <a:tabLst>
                <a:tab pos="927100" algn="l"/>
                <a:tab pos="6414135" algn="l"/>
              </a:tabLst>
            </a:pPr>
            <a:r>
              <a:rPr dirty="0" sz="3300" b="1">
                <a:latin typeface="Calibri"/>
                <a:cs typeface="Calibri"/>
              </a:rPr>
              <a:t>Set</a:t>
            </a:r>
            <a:r>
              <a:rPr dirty="0" sz="3300" spc="-6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up</a:t>
            </a:r>
            <a:r>
              <a:rPr dirty="0" sz="3300" spc="-7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32</a:t>
            </a:r>
            <a:r>
              <a:rPr dirty="0" sz="3300" spc="-55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model</a:t>
            </a:r>
            <a:r>
              <a:rPr dirty="0" sz="3300" spc="-65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blood</a:t>
            </a:r>
            <a:r>
              <a:rPr dirty="0" sz="3300" spc="-65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banks</a:t>
            </a:r>
            <a:r>
              <a:rPr dirty="0" sz="3300" spc="-75" b="1">
                <a:latin typeface="Calibri"/>
                <a:cs typeface="Calibri"/>
              </a:rPr>
              <a:t> </a:t>
            </a:r>
            <a:r>
              <a:rPr dirty="0" sz="3300" spc="-25" b="1">
                <a:latin typeface="Calibri"/>
                <a:cs typeface="Calibri"/>
              </a:rPr>
              <a:t>in</a:t>
            </a:r>
            <a:r>
              <a:rPr dirty="0" sz="3300" b="1">
                <a:latin typeface="Calibri"/>
                <a:cs typeface="Calibri"/>
              </a:rPr>
              <a:t>	</a:t>
            </a:r>
            <a:r>
              <a:rPr dirty="0" sz="3300" spc="-20" b="1">
                <a:latin typeface="Calibri"/>
                <a:cs typeface="Calibri"/>
              </a:rPr>
              <a:t>various </a:t>
            </a:r>
            <a:r>
              <a:rPr dirty="0" sz="3300" spc="-20" b="1">
                <a:latin typeface="Calibri"/>
                <a:cs typeface="Calibri"/>
              </a:rPr>
              <a:t>	</a:t>
            </a:r>
            <a:r>
              <a:rPr dirty="0" sz="3300" b="1">
                <a:latin typeface="Calibri"/>
                <a:cs typeface="Calibri"/>
              </a:rPr>
              <a:t>states</a:t>
            </a:r>
            <a:r>
              <a:rPr dirty="0" sz="3300" spc="-175" b="1">
                <a:latin typeface="Calibri"/>
                <a:cs typeface="Calibri"/>
              </a:rPr>
              <a:t> </a:t>
            </a:r>
            <a:r>
              <a:rPr dirty="0" sz="3300" spc="-50" b="1">
                <a:latin typeface="Calibri"/>
                <a:cs typeface="Calibri"/>
              </a:rPr>
              <a:t>.</a:t>
            </a:r>
            <a:endParaRPr sz="3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30"/>
              </a:spcBef>
              <a:buAutoNum type="arabicPeriod" startAt="13"/>
            </a:pPr>
            <a:endParaRPr sz="3300">
              <a:latin typeface="Calibri"/>
              <a:cs typeface="Calibri"/>
            </a:endParaRPr>
          </a:p>
          <a:p>
            <a:pPr marL="645160" marR="927735" indent="-633095">
              <a:lnSpc>
                <a:spcPct val="70000"/>
              </a:lnSpc>
              <a:buClr>
                <a:srgbClr val="000000"/>
              </a:buClr>
              <a:buAutoNum type="arabicPeriod" startAt="13"/>
              <a:tabLst>
                <a:tab pos="927100" algn="l"/>
                <a:tab pos="2890520" algn="l"/>
              </a:tabLst>
            </a:pPr>
            <a:r>
              <a:rPr dirty="0" sz="3300" spc="-25" b="1">
                <a:solidFill>
                  <a:srgbClr val="4436F4"/>
                </a:solidFill>
                <a:latin typeface="Calibri"/>
                <a:cs typeface="Calibri"/>
              </a:rPr>
              <a:t>Co-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ordinate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	with</a:t>
            </a:r>
            <a:r>
              <a:rPr dirty="0" sz="33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3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Indian</a:t>
            </a:r>
            <a:r>
              <a:rPr dirty="0" sz="33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Medical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Council</a:t>
            </a:r>
            <a:r>
              <a:rPr dirty="0" sz="33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(IMC)</a:t>
            </a:r>
            <a:r>
              <a:rPr dirty="0" sz="33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33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mandate</a:t>
            </a:r>
            <a:r>
              <a:rPr dirty="0" sz="33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25" b="1">
                <a:solidFill>
                  <a:srgbClr val="4436F4"/>
                </a:solidFill>
                <a:latin typeface="Calibri"/>
                <a:cs typeface="Calibri"/>
              </a:rPr>
              <a:t>the </a:t>
            </a:r>
            <a:r>
              <a:rPr dirty="0" sz="3300" spc="-25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requirement</a:t>
            </a:r>
            <a:r>
              <a:rPr dirty="0" sz="33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300" spc="-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a</a:t>
            </a:r>
            <a:r>
              <a:rPr dirty="0" sz="33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department</a:t>
            </a:r>
            <a:r>
              <a:rPr dirty="0" sz="33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25" b="1">
                <a:solidFill>
                  <a:srgbClr val="4436F4"/>
                </a:solidFill>
                <a:latin typeface="Calibri"/>
                <a:cs typeface="Calibri"/>
              </a:rPr>
              <a:t>of </a:t>
            </a:r>
            <a:r>
              <a:rPr dirty="0" sz="3300" spc="-25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transfusion</a:t>
            </a:r>
            <a:r>
              <a:rPr dirty="0" sz="33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medicine</a:t>
            </a:r>
            <a:r>
              <a:rPr dirty="0" sz="33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3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all</a:t>
            </a:r>
            <a:r>
              <a:rPr dirty="0" sz="33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medical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colleges</a:t>
            </a:r>
            <a:r>
              <a:rPr dirty="0" sz="33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&amp;</a:t>
            </a:r>
            <a:r>
              <a:rPr dirty="0" sz="33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appropriate</a:t>
            </a:r>
            <a:r>
              <a:rPr dirty="0" sz="33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transfusion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practices</a:t>
            </a:r>
            <a:r>
              <a:rPr dirty="0" sz="33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3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3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MD/MS</a:t>
            </a:r>
            <a:r>
              <a:rPr dirty="0" sz="33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Curriculum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5064" y="222630"/>
            <a:ext cx="4293870" cy="1219835"/>
          </a:xfrm>
          <a:prstGeom prst="rect"/>
        </p:spPr>
        <p:txBody>
          <a:bodyPr wrap="square" lIns="0" tIns="48260" rIns="0" bIns="0" rtlCol="0" vert="horz">
            <a:spAutoFit/>
          </a:bodyPr>
          <a:lstStyle/>
          <a:p>
            <a:pPr marL="293370" marR="5080" indent="-281305">
              <a:lnSpc>
                <a:spcPts val="4610"/>
              </a:lnSpc>
              <a:spcBef>
                <a:spcPts val="380"/>
              </a:spcBef>
            </a:pPr>
            <a:r>
              <a:rPr dirty="0"/>
              <a:t>POST</a:t>
            </a:r>
            <a:r>
              <a:rPr dirty="0" spc="-110"/>
              <a:t> </a:t>
            </a:r>
            <a:r>
              <a:rPr dirty="0" spc="-10"/>
              <a:t>EXPOSURE</a:t>
            </a:r>
            <a:r>
              <a:rPr dirty="0" u="none" spc="-10"/>
              <a:t> </a:t>
            </a:r>
            <a:r>
              <a:rPr dirty="0" spc="-10"/>
              <a:t>PROPHYLAXIS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604213"/>
            <a:ext cx="7983220" cy="331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latin typeface="Calibri"/>
                <a:cs typeface="Calibri"/>
              </a:rPr>
              <a:t>Post</a:t>
            </a:r>
            <a:r>
              <a:rPr dirty="0" sz="3600" spc="-12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exposure</a:t>
            </a:r>
            <a:r>
              <a:rPr dirty="0" sz="3600" spc="-12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prophylaxis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(PEP)</a:t>
            </a:r>
            <a:r>
              <a:rPr dirty="0" sz="3600" spc="-12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refers </a:t>
            </a:r>
            <a:r>
              <a:rPr dirty="0" sz="3600" b="1">
                <a:latin typeface="Calibri"/>
                <a:cs typeface="Calibri"/>
              </a:rPr>
              <a:t>to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comprehensive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medical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management </a:t>
            </a:r>
            <a:r>
              <a:rPr dirty="0" sz="3600" b="1">
                <a:latin typeface="Calibri"/>
                <a:cs typeface="Calibri"/>
              </a:rPr>
              <a:t>to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minimise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risk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infection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among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Health</a:t>
            </a:r>
            <a:r>
              <a:rPr dirty="0" sz="3600" spc="-5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Care</a:t>
            </a:r>
            <a:r>
              <a:rPr dirty="0" sz="3600" spc="-8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Personnel</a:t>
            </a:r>
            <a:r>
              <a:rPr dirty="0" sz="3600" spc="-6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(HCP)</a:t>
            </a:r>
            <a:r>
              <a:rPr dirty="0" sz="3600" spc="-6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following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potential</a:t>
            </a:r>
            <a:r>
              <a:rPr dirty="0" sz="3600" spc="-10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exposure</a:t>
            </a:r>
            <a:r>
              <a:rPr dirty="0" sz="3600" spc="-13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dirty="0" sz="3600" spc="-12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30" b="1">
                <a:solidFill>
                  <a:srgbClr val="FF0000"/>
                </a:solidFill>
                <a:latin typeface="Calibri"/>
                <a:cs typeface="Calibri"/>
              </a:rPr>
              <a:t>blood-</a:t>
            </a:r>
            <a:r>
              <a:rPr dirty="0" sz="3600" spc="-20" b="1">
                <a:solidFill>
                  <a:srgbClr val="FF0000"/>
                </a:solidFill>
                <a:latin typeface="Calibri"/>
                <a:cs typeface="Calibri"/>
              </a:rPr>
              <a:t>borne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pathogens</a:t>
            </a:r>
            <a:r>
              <a:rPr dirty="0" sz="3600" spc="-13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(STDs).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766317"/>
            <a:ext cx="8025130" cy="5184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3149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Prophylactic</a:t>
            </a:r>
            <a:r>
              <a:rPr dirty="0" sz="36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measures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include,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counselling,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risk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assessment,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relevant laboratory</a:t>
            </a:r>
            <a:r>
              <a:rPr dirty="0" sz="36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investigations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based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35" b="1">
                <a:solidFill>
                  <a:srgbClr val="4436F4"/>
                </a:solidFill>
                <a:latin typeface="Calibri"/>
                <a:cs typeface="Calibri"/>
              </a:rPr>
              <a:t>on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informed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consent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source.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5"/>
              </a:spcBef>
              <a:buFont typeface="Arial MT"/>
              <a:buChar char="•"/>
            </a:pPr>
            <a:endParaRPr sz="36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latin typeface="Calibri"/>
                <a:cs typeface="Calibri"/>
              </a:rPr>
              <a:t>follow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up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support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exposed </a:t>
            </a:r>
            <a:r>
              <a:rPr dirty="0" sz="3600" b="1">
                <a:latin typeface="Calibri"/>
                <a:cs typeface="Calibri"/>
              </a:rPr>
              <a:t>person,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first</a:t>
            </a:r>
            <a:r>
              <a:rPr dirty="0" sz="3600" spc="-114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aid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depending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on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the </a:t>
            </a:r>
            <a:r>
              <a:rPr dirty="0" sz="3600" b="1">
                <a:latin typeface="Calibri"/>
                <a:cs typeface="Calibri"/>
              </a:rPr>
              <a:t>risk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assessment,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provision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5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short </a:t>
            </a:r>
            <a:r>
              <a:rPr dirty="0" sz="3600" b="1">
                <a:latin typeface="Calibri"/>
                <a:cs typeface="Calibri"/>
              </a:rPr>
              <a:t>term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(four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weeks)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spc="-20" b="1">
                <a:latin typeface="Calibri"/>
                <a:cs typeface="Calibri"/>
              </a:rPr>
              <a:t>antiretroviral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drugs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4460">
              <a:lnSpc>
                <a:spcPct val="100000"/>
              </a:lnSpc>
              <a:spcBef>
                <a:spcPts val="100"/>
              </a:spcBef>
            </a:pPr>
            <a:r>
              <a:rPr dirty="0" sz="5400" spc="-10">
                <a:latin typeface="Calibri"/>
                <a:cs typeface="Calibri"/>
              </a:rPr>
              <a:t>PROMOTION</a:t>
            </a:r>
            <a:r>
              <a:rPr dirty="0" sz="5400" spc="-110">
                <a:latin typeface="Calibri"/>
                <a:cs typeface="Calibri"/>
              </a:rPr>
              <a:t> </a:t>
            </a:r>
            <a:r>
              <a:rPr dirty="0" sz="5400">
                <a:latin typeface="Calibri"/>
                <a:cs typeface="Calibri"/>
              </a:rPr>
              <a:t>OF</a:t>
            </a:r>
            <a:r>
              <a:rPr dirty="0" sz="5400" spc="-114">
                <a:latin typeface="Calibri"/>
                <a:cs typeface="Calibri"/>
              </a:rPr>
              <a:t> </a:t>
            </a:r>
            <a:r>
              <a:rPr dirty="0" sz="5400" spc="-10">
                <a:latin typeface="Calibri"/>
                <a:cs typeface="Calibri"/>
              </a:rPr>
              <a:t>CONDOM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607261"/>
            <a:ext cx="7997190" cy="3442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Under</a:t>
            </a:r>
            <a:r>
              <a:rPr dirty="0" sz="3200" spc="-20" b="1">
                <a:solidFill>
                  <a:srgbClr val="FF0000"/>
                </a:solidFill>
                <a:latin typeface="Calibri"/>
                <a:cs typeface="Calibri"/>
              </a:rPr>
              <a:t> NACP-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III</a:t>
            </a:r>
            <a:r>
              <a:rPr dirty="0" sz="3200" spc="-4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condom</a:t>
            </a:r>
            <a:r>
              <a:rPr dirty="0" sz="3200" spc="-5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promotion</a:t>
            </a:r>
            <a:r>
              <a:rPr dirty="0" sz="3200" spc="-4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Calibri"/>
                <a:cs typeface="Calibri"/>
              </a:rPr>
              <a:t>continues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dirty="0" sz="3200" spc="-6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be</a:t>
            </a:r>
            <a:r>
              <a:rPr dirty="0" sz="3200" spc="-6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an</a:t>
            </a:r>
            <a:r>
              <a:rPr dirty="0" sz="3200" spc="-7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important</a:t>
            </a:r>
            <a:r>
              <a:rPr dirty="0" sz="3200" spc="-8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prevention</a:t>
            </a:r>
            <a:r>
              <a:rPr dirty="0" sz="3200" spc="-8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spc="-35" b="1">
                <a:solidFill>
                  <a:srgbClr val="FF0000"/>
                </a:solidFill>
                <a:latin typeface="Calibri"/>
                <a:cs typeface="Calibri"/>
              </a:rPr>
              <a:t>strategy.</a:t>
            </a:r>
            <a:r>
              <a:rPr dirty="0" sz="3200" spc="-9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spc="-25" b="1">
                <a:solidFill>
                  <a:srgbClr val="FF0000"/>
                </a:solidFill>
                <a:latin typeface="Calibri"/>
                <a:cs typeface="Calibri"/>
              </a:rPr>
              <a:t>The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programme</a:t>
            </a:r>
            <a:r>
              <a:rPr dirty="0" sz="3200" spc="-10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AIMS</a:t>
            </a:r>
            <a:r>
              <a:rPr dirty="0" sz="3200" spc="-6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spc="-50" b="1">
                <a:solidFill>
                  <a:srgbClr val="FF0000"/>
                </a:solidFill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95"/>
              </a:spcBef>
            </a:pPr>
            <a:endParaRPr sz="3200">
              <a:latin typeface="Calibri"/>
              <a:cs typeface="Calibri"/>
            </a:endParaRPr>
          </a:p>
          <a:p>
            <a:pPr marL="355600" marR="363220" indent="-342900">
              <a:lnSpc>
                <a:spcPct val="100000"/>
              </a:lnSpc>
            </a:pPr>
            <a:r>
              <a:rPr dirty="0" sz="2800" b="1">
                <a:latin typeface="Calibri"/>
                <a:cs typeface="Calibri"/>
              </a:rPr>
              <a:t>1.</a:t>
            </a:r>
            <a:r>
              <a:rPr dirty="0" sz="2800" spc="-7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Increase</a:t>
            </a:r>
            <a:r>
              <a:rPr dirty="0" sz="2800" spc="-5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condom</a:t>
            </a:r>
            <a:r>
              <a:rPr dirty="0" sz="2800" spc="-7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use</a:t>
            </a:r>
            <a:r>
              <a:rPr dirty="0" sz="2800" spc="-8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during</a:t>
            </a:r>
            <a:r>
              <a:rPr dirty="0" sz="2800" spc="-6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sex</a:t>
            </a:r>
            <a:r>
              <a:rPr dirty="0" sz="2800" spc="-6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with</a:t>
            </a:r>
            <a:r>
              <a:rPr dirty="0" sz="2800" spc="-7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non-</a:t>
            </a:r>
            <a:r>
              <a:rPr dirty="0" sz="2800" spc="-10" b="1">
                <a:latin typeface="Calibri"/>
                <a:cs typeface="Calibri"/>
              </a:rPr>
              <a:t>regular </a:t>
            </a:r>
            <a:r>
              <a:rPr dirty="0" sz="2800" spc="-25" b="1">
                <a:latin typeface="Calibri"/>
                <a:cs typeface="Calibri"/>
              </a:rPr>
              <a:t>partner,</a:t>
            </a:r>
            <a:r>
              <a:rPr dirty="0" sz="2800" spc="-3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which</a:t>
            </a:r>
            <a:r>
              <a:rPr dirty="0" sz="2800" spc="-6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is</a:t>
            </a:r>
            <a:r>
              <a:rPr dirty="0" sz="2800" spc="-7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the</a:t>
            </a:r>
            <a:r>
              <a:rPr dirty="0" sz="2800" spc="-5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key</a:t>
            </a:r>
            <a:r>
              <a:rPr dirty="0" sz="2800" spc="-5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to</a:t>
            </a:r>
            <a:r>
              <a:rPr dirty="0" sz="2800" spc="-6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limiting</a:t>
            </a:r>
            <a:r>
              <a:rPr dirty="0" sz="2800" spc="-6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HIV</a:t>
            </a:r>
            <a:r>
              <a:rPr dirty="0" sz="2800" spc="-6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spread </a:t>
            </a:r>
            <a:r>
              <a:rPr dirty="0" sz="2800" b="1">
                <a:latin typeface="Calibri"/>
                <a:cs typeface="Calibri"/>
              </a:rPr>
              <a:t>through</a:t>
            </a:r>
            <a:r>
              <a:rPr dirty="0" sz="2800" spc="-11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sexual</a:t>
            </a:r>
            <a:r>
              <a:rPr dirty="0" sz="2800" spc="-9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route.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444" y="677926"/>
            <a:ext cx="7504430" cy="5357495"/>
          </a:xfrm>
          <a:prstGeom prst="rect">
            <a:avLst/>
          </a:prstGeom>
        </p:spPr>
        <p:txBody>
          <a:bodyPr wrap="square" lIns="0" tIns="113030" rIns="0" bIns="0" rtlCol="0" vert="horz">
            <a:spAutoFit/>
          </a:bodyPr>
          <a:lstStyle/>
          <a:p>
            <a:pPr marL="431165" marR="269240" indent="-419100">
              <a:lnSpc>
                <a:spcPct val="80000"/>
              </a:lnSpc>
              <a:spcBef>
                <a:spcPts val="890"/>
              </a:spcBef>
              <a:buAutoNum type="arabicPeriod" startAt="2"/>
              <a:tabLst>
                <a:tab pos="469265" algn="l"/>
              </a:tabLst>
            </a:pP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Promote</a:t>
            </a:r>
            <a:r>
              <a:rPr dirty="0" sz="33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condoms</a:t>
            </a:r>
            <a:r>
              <a:rPr dirty="0" sz="33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distributed</a:t>
            </a:r>
            <a:r>
              <a:rPr dirty="0" sz="33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by</a:t>
            </a:r>
            <a:r>
              <a:rPr dirty="0" sz="33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social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300" spc="-20" b="1">
                <a:solidFill>
                  <a:srgbClr val="4436F4"/>
                </a:solidFill>
                <a:latin typeface="Calibri"/>
                <a:cs typeface="Calibri"/>
              </a:rPr>
              <a:t>marketing</a:t>
            </a:r>
            <a:r>
              <a:rPr dirty="0" sz="33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programmes.</a:t>
            </a:r>
            <a:endParaRPr sz="3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25"/>
              </a:spcBef>
              <a:buAutoNum type="arabicPeriod" startAt="2"/>
            </a:pPr>
            <a:endParaRPr sz="3300">
              <a:latin typeface="Calibri"/>
              <a:cs typeface="Calibri"/>
            </a:endParaRPr>
          </a:p>
          <a:p>
            <a:pPr marL="431165" marR="494030" indent="-419100">
              <a:lnSpc>
                <a:spcPct val="80000"/>
              </a:lnSpc>
              <a:buAutoNum type="arabicPeriod" startAt="2"/>
              <a:tabLst>
                <a:tab pos="469265" algn="l"/>
              </a:tabLst>
            </a:pPr>
            <a:r>
              <a:rPr dirty="0" sz="3300" b="1">
                <a:latin typeface="Calibri"/>
                <a:cs typeface="Calibri"/>
              </a:rPr>
              <a:t>Increase</a:t>
            </a:r>
            <a:r>
              <a:rPr dirty="0" sz="3300" spc="-9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the</a:t>
            </a:r>
            <a:r>
              <a:rPr dirty="0" sz="3300" spc="-9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distribution</a:t>
            </a:r>
            <a:r>
              <a:rPr dirty="0" sz="3300" spc="-75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of</a:t>
            </a:r>
            <a:r>
              <a:rPr dirty="0" sz="3300" spc="-90" b="1">
                <a:latin typeface="Calibri"/>
                <a:cs typeface="Calibri"/>
              </a:rPr>
              <a:t> </a:t>
            </a:r>
            <a:r>
              <a:rPr dirty="0" sz="3300" spc="-20" b="1">
                <a:latin typeface="Calibri"/>
                <a:cs typeface="Calibri"/>
              </a:rPr>
              <a:t>free </a:t>
            </a:r>
            <a:r>
              <a:rPr dirty="0" sz="3300" spc="-20" b="1">
                <a:latin typeface="Calibri"/>
                <a:cs typeface="Calibri"/>
              </a:rPr>
              <a:t>	</a:t>
            </a:r>
            <a:r>
              <a:rPr dirty="0" sz="3300" b="1">
                <a:latin typeface="Calibri"/>
                <a:cs typeface="Calibri"/>
              </a:rPr>
              <a:t>condoms</a:t>
            </a:r>
            <a:r>
              <a:rPr dirty="0" sz="3300" spc="-120" b="1">
                <a:latin typeface="Calibri"/>
                <a:cs typeface="Calibri"/>
              </a:rPr>
              <a:t> </a:t>
            </a:r>
            <a:r>
              <a:rPr dirty="0" sz="3300" spc="-10" b="1">
                <a:latin typeface="Calibri"/>
                <a:cs typeface="Calibri"/>
              </a:rPr>
              <a:t>distributed</a:t>
            </a:r>
            <a:r>
              <a:rPr dirty="0" sz="3300" spc="-11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through</a:t>
            </a:r>
            <a:r>
              <a:rPr dirty="0" sz="3300" spc="-10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STI</a:t>
            </a:r>
            <a:r>
              <a:rPr dirty="0" sz="3300" spc="-105" b="1">
                <a:latin typeface="Calibri"/>
                <a:cs typeface="Calibri"/>
              </a:rPr>
              <a:t> </a:t>
            </a:r>
            <a:r>
              <a:rPr dirty="0" sz="3300" spc="-25" b="1">
                <a:latin typeface="Calibri"/>
                <a:cs typeface="Calibri"/>
              </a:rPr>
              <a:t>and </a:t>
            </a:r>
            <a:r>
              <a:rPr dirty="0" sz="3300" spc="-25" b="1">
                <a:latin typeface="Calibri"/>
                <a:cs typeface="Calibri"/>
              </a:rPr>
              <a:t>	</a:t>
            </a:r>
            <a:r>
              <a:rPr dirty="0" sz="3300" b="1">
                <a:latin typeface="Calibri"/>
                <a:cs typeface="Calibri"/>
              </a:rPr>
              <a:t>STD</a:t>
            </a:r>
            <a:r>
              <a:rPr dirty="0" sz="3300" spc="-8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clinics,</a:t>
            </a:r>
            <a:r>
              <a:rPr dirty="0" sz="3300" spc="-9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reaching</a:t>
            </a:r>
            <a:r>
              <a:rPr dirty="0" sz="3300" spc="-75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those</a:t>
            </a:r>
            <a:r>
              <a:rPr dirty="0" sz="3300" spc="-7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who</a:t>
            </a:r>
            <a:r>
              <a:rPr dirty="0" sz="3300" spc="-6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are</a:t>
            </a:r>
            <a:r>
              <a:rPr dirty="0" sz="3300" spc="-80" b="1">
                <a:latin typeface="Calibri"/>
                <a:cs typeface="Calibri"/>
              </a:rPr>
              <a:t> </a:t>
            </a:r>
            <a:r>
              <a:rPr dirty="0" sz="3300" spc="-25" b="1">
                <a:latin typeface="Calibri"/>
                <a:cs typeface="Calibri"/>
              </a:rPr>
              <a:t>at </a:t>
            </a:r>
            <a:r>
              <a:rPr dirty="0" sz="3300" spc="-25" b="1">
                <a:latin typeface="Calibri"/>
                <a:cs typeface="Calibri"/>
              </a:rPr>
              <a:t>	</a:t>
            </a:r>
            <a:r>
              <a:rPr dirty="0" sz="3300" b="1">
                <a:latin typeface="Calibri"/>
                <a:cs typeface="Calibri"/>
              </a:rPr>
              <a:t>the</a:t>
            </a:r>
            <a:r>
              <a:rPr dirty="0" sz="3300" spc="-3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highest</a:t>
            </a:r>
            <a:r>
              <a:rPr dirty="0" sz="3300" spc="-3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risk</a:t>
            </a:r>
            <a:r>
              <a:rPr dirty="0" sz="3300" spc="-3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of</a:t>
            </a:r>
            <a:r>
              <a:rPr dirty="0" sz="3300" spc="-35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acquiring</a:t>
            </a:r>
            <a:r>
              <a:rPr dirty="0" sz="3300" spc="-50" b="1">
                <a:latin typeface="Calibri"/>
                <a:cs typeface="Calibri"/>
              </a:rPr>
              <a:t> </a:t>
            </a:r>
            <a:r>
              <a:rPr dirty="0" sz="3300" spc="-25" b="1">
                <a:latin typeface="Calibri"/>
                <a:cs typeface="Calibri"/>
              </a:rPr>
              <a:t>or </a:t>
            </a:r>
            <a:r>
              <a:rPr dirty="0" sz="3300" spc="-25" b="1">
                <a:latin typeface="Calibri"/>
                <a:cs typeface="Calibri"/>
              </a:rPr>
              <a:t>	</a:t>
            </a:r>
            <a:r>
              <a:rPr dirty="0" sz="3300" spc="-10" b="1">
                <a:latin typeface="Calibri"/>
                <a:cs typeface="Calibri"/>
              </a:rPr>
              <a:t>transmitting</a:t>
            </a:r>
            <a:r>
              <a:rPr dirty="0" sz="3300" spc="-130" b="1">
                <a:latin typeface="Calibri"/>
                <a:cs typeface="Calibri"/>
              </a:rPr>
              <a:t> </a:t>
            </a:r>
            <a:r>
              <a:rPr dirty="0" sz="3300" spc="-20" b="1">
                <a:latin typeface="Calibri"/>
                <a:cs typeface="Calibri"/>
              </a:rPr>
              <a:t>HIV.</a:t>
            </a:r>
            <a:endParaRPr sz="3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25"/>
              </a:spcBef>
              <a:buAutoNum type="arabicPeriod" startAt="2"/>
            </a:pPr>
            <a:endParaRPr sz="3300">
              <a:latin typeface="Calibri"/>
              <a:cs typeface="Calibri"/>
            </a:endParaRPr>
          </a:p>
          <a:p>
            <a:pPr marL="299085" marR="5080" indent="-297180">
              <a:lnSpc>
                <a:spcPct val="80000"/>
              </a:lnSpc>
              <a:buSzPct val="95454"/>
              <a:buAutoNum type="arabicPeriod" startAt="2"/>
              <a:tabLst>
                <a:tab pos="299085" algn="l"/>
                <a:tab pos="334010" algn="l"/>
              </a:tabLst>
            </a:pP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Increase</a:t>
            </a:r>
            <a:r>
              <a:rPr dirty="0" sz="3300" spc="-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access</a:t>
            </a:r>
            <a:r>
              <a:rPr dirty="0" sz="3300" spc="-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3300" spc="-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condoms,</a:t>
            </a:r>
            <a:r>
              <a:rPr dirty="0" sz="3300" spc="-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especially</a:t>
            </a:r>
            <a:r>
              <a:rPr dirty="0" sz="33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25" b="1">
                <a:solidFill>
                  <a:srgbClr val="4436F4"/>
                </a:solidFill>
                <a:latin typeface="Calibri"/>
                <a:cs typeface="Calibri"/>
              </a:rPr>
              <a:t>to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men</a:t>
            </a:r>
            <a:r>
              <a:rPr dirty="0" sz="33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who</a:t>
            </a:r>
            <a:r>
              <a:rPr dirty="0" sz="3300" spc="-6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have</a:t>
            </a:r>
            <a:r>
              <a:rPr dirty="0" sz="33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sex</a:t>
            </a:r>
            <a:r>
              <a:rPr dirty="0" sz="33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with</a:t>
            </a:r>
            <a:r>
              <a:rPr dirty="0" sz="33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20" b="1">
                <a:solidFill>
                  <a:srgbClr val="4436F4"/>
                </a:solidFill>
                <a:latin typeface="Calibri"/>
                <a:cs typeface="Calibri"/>
              </a:rPr>
              <a:t>non-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regular partners.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444" y="1016253"/>
            <a:ext cx="7540625" cy="4250690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467359" marR="331470" indent="-455295">
              <a:lnSpc>
                <a:spcPts val="3890"/>
              </a:lnSpc>
              <a:spcBef>
                <a:spcPts val="585"/>
              </a:spcBef>
              <a:buAutoNum type="arabicPeriod" startAt="5"/>
              <a:tabLst>
                <a:tab pos="1383665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Increase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number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commercial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condoms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sold.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65"/>
              </a:spcBef>
              <a:buAutoNum type="arabicPeriod" startAt="5"/>
            </a:pPr>
            <a:endParaRPr sz="3600">
              <a:latin typeface="Calibri"/>
              <a:cs typeface="Calibri"/>
            </a:endParaRPr>
          </a:p>
          <a:p>
            <a:pPr marL="467359" marR="5080" indent="-455295">
              <a:lnSpc>
                <a:spcPct val="90000"/>
              </a:lnSpc>
              <a:buAutoNum type="arabicPeriod" startAt="5"/>
              <a:tabLst>
                <a:tab pos="469265" algn="l"/>
              </a:tabLst>
            </a:pPr>
            <a:r>
              <a:rPr dirty="0" sz="3600" b="1">
                <a:latin typeface="Calibri"/>
                <a:cs typeface="Calibri"/>
              </a:rPr>
              <a:t>Increase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number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FF0000"/>
                </a:solidFill>
                <a:latin typeface="Calibri"/>
                <a:cs typeface="Calibri"/>
              </a:rPr>
              <a:t>non- </a:t>
            </a:r>
            <a:r>
              <a:rPr dirty="0" sz="3600" spc="-20" b="1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traditional</a:t>
            </a:r>
            <a:r>
              <a:rPr dirty="0" sz="3600" spc="-10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outlets</a:t>
            </a:r>
            <a:r>
              <a:rPr dirty="0" sz="3600" spc="-10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for</a:t>
            </a:r>
            <a:r>
              <a:rPr dirty="0" sz="3600" spc="-12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socially 	marketed</a:t>
            </a:r>
            <a:r>
              <a:rPr dirty="0" sz="3600" spc="-9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condoms,</a:t>
            </a:r>
            <a:r>
              <a:rPr dirty="0" sz="3600" spc="-9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e.g.,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paan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shops, </a:t>
            </a:r>
            <a:r>
              <a:rPr dirty="0" sz="3600" spc="-10" b="1">
                <a:latin typeface="Calibri"/>
                <a:cs typeface="Calibri"/>
              </a:rPr>
              <a:t>	</a:t>
            </a:r>
            <a:r>
              <a:rPr dirty="0" sz="3600" b="1">
                <a:latin typeface="Calibri"/>
                <a:cs typeface="Calibri"/>
              </a:rPr>
              <a:t>lodges,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etc.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spc="-20" b="1">
                <a:latin typeface="Calibri"/>
                <a:cs typeface="Calibri"/>
              </a:rPr>
              <a:t>strategically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located </a:t>
            </a:r>
            <a:r>
              <a:rPr dirty="0" sz="3600" spc="-10" b="1">
                <a:latin typeface="Calibri"/>
                <a:cs typeface="Calibri"/>
              </a:rPr>
              <a:t>	</a:t>
            </a:r>
            <a:r>
              <a:rPr dirty="0" sz="3600" b="1">
                <a:latin typeface="Calibri"/>
                <a:cs typeface="Calibri"/>
              </a:rPr>
              <a:t>hotspots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solicitation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897" y="428371"/>
            <a:ext cx="784034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>
                <a:latin typeface="Calibri"/>
                <a:cs typeface="Calibri"/>
              </a:rPr>
              <a:t>CARE,</a:t>
            </a:r>
            <a:r>
              <a:rPr dirty="0" sz="4800" spc="-50">
                <a:latin typeface="Calibri"/>
                <a:cs typeface="Calibri"/>
              </a:rPr>
              <a:t> </a:t>
            </a:r>
            <a:r>
              <a:rPr dirty="0" sz="4800">
                <a:latin typeface="Calibri"/>
                <a:cs typeface="Calibri"/>
              </a:rPr>
              <a:t>SUPPORT</a:t>
            </a:r>
            <a:r>
              <a:rPr dirty="0" sz="4800" spc="-50">
                <a:latin typeface="Calibri"/>
                <a:cs typeface="Calibri"/>
              </a:rPr>
              <a:t> </a:t>
            </a:r>
            <a:r>
              <a:rPr dirty="0" sz="4800">
                <a:latin typeface="Calibri"/>
                <a:cs typeface="Calibri"/>
              </a:rPr>
              <a:t>&amp;</a:t>
            </a:r>
            <a:r>
              <a:rPr dirty="0" sz="4800" spc="-45">
                <a:latin typeface="Calibri"/>
                <a:cs typeface="Calibri"/>
              </a:rPr>
              <a:t> </a:t>
            </a:r>
            <a:r>
              <a:rPr dirty="0" sz="4800" spc="-35">
                <a:latin typeface="Calibri"/>
                <a:cs typeface="Calibri"/>
              </a:rPr>
              <a:t>TREATMENT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601165"/>
            <a:ext cx="7879715" cy="33178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4000" spc="-20" b="1">
                <a:solidFill>
                  <a:srgbClr val="4436F4"/>
                </a:solidFill>
                <a:latin typeface="Calibri"/>
                <a:cs typeface="Calibri"/>
              </a:rPr>
              <a:t>Integration</a:t>
            </a:r>
            <a:r>
              <a:rPr dirty="0" sz="40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40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prevention</a:t>
            </a:r>
            <a:r>
              <a:rPr dirty="0" sz="40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with</a:t>
            </a:r>
            <a:r>
              <a:rPr dirty="0" sz="40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care,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support</a:t>
            </a:r>
            <a:r>
              <a:rPr dirty="0" sz="40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50" b="1">
                <a:solidFill>
                  <a:srgbClr val="4436F4"/>
                </a:solidFill>
                <a:latin typeface="Calibri"/>
                <a:cs typeface="Calibri"/>
              </a:rPr>
              <a:t>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45"/>
              </a:spcBef>
              <a:buFont typeface="Arial MT"/>
              <a:buChar char="•"/>
            </a:pPr>
            <a:endParaRPr sz="4000">
              <a:latin typeface="Calibri"/>
              <a:cs typeface="Calibri"/>
            </a:endParaRPr>
          </a:p>
          <a:p>
            <a:pPr marL="355600" marR="137668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latin typeface="Calibri"/>
                <a:cs typeface="Calibri"/>
              </a:rPr>
              <a:t>Community</a:t>
            </a:r>
            <a:r>
              <a:rPr dirty="0" sz="4000" spc="-9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care</a:t>
            </a:r>
            <a:r>
              <a:rPr dirty="0" sz="4000" spc="-8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and</a:t>
            </a:r>
            <a:r>
              <a:rPr dirty="0" sz="4000" spc="-9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support programs.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8044" rIns="0" bIns="0" rtlCol="0" vert="horz">
            <a:spAutoFit/>
          </a:bodyPr>
          <a:lstStyle/>
          <a:p>
            <a:pPr marL="147320">
              <a:lnSpc>
                <a:spcPct val="100000"/>
              </a:lnSpc>
              <a:spcBef>
                <a:spcPts val="100"/>
              </a:spcBef>
            </a:pPr>
            <a:r>
              <a:rPr dirty="0" sz="4800">
                <a:latin typeface="Calibri"/>
                <a:cs typeface="Calibri"/>
              </a:rPr>
              <a:t>COMMUNITY</a:t>
            </a:r>
            <a:r>
              <a:rPr dirty="0" sz="4800" spc="-200">
                <a:latin typeface="Calibri"/>
                <a:cs typeface="Calibri"/>
              </a:rPr>
              <a:t> </a:t>
            </a:r>
            <a:r>
              <a:rPr dirty="0" sz="4800">
                <a:latin typeface="Calibri"/>
                <a:cs typeface="Calibri"/>
              </a:rPr>
              <a:t>SUPPORT</a:t>
            </a:r>
            <a:r>
              <a:rPr dirty="0" sz="4800" spc="-200">
                <a:latin typeface="Calibri"/>
                <a:cs typeface="Calibri"/>
              </a:rPr>
              <a:t> </a:t>
            </a:r>
            <a:r>
              <a:rPr dirty="0" sz="4800" spc="-20">
                <a:latin typeface="Calibri"/>
                <a:cs typeface="Calibri"/>
              </a:rPr>
              <a:t>PROG</a:t>
            </a:r>
            <a:endParaRPr sz="48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1676400"/>
            <a:ext cx="76962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709929"/>
            <a:ext cx="7832090" cy="5100955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354330" marR="1487805" indent="-341630">
              <a:lnSpc>
                <a:spcPts val="4000"/>
              </a:lnSpc>
              <a:spcBef>
                <a:spcPts val="5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Improved</a:t>
            </a:r>
            <a:r>
              <a:rPr dirty="0" sz="37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treatment</a:t>
            </a:r>
            <a:r>
              <a:rPr dirty="0" sz="3700" spc="-1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access</a:t>
            </a:r>
            <a:r>
              <a:rPr dirty="0" sz="3700" spc="-14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25" b="1">
                <a:solidFill>
                  <a:srgbClr val="4436F4"/>
                </a:solidFill>
                <a:latin typeface="Calibri"/>
                <a:cs typeface="Calibri"/>
              </a:rPr>
              <a:t>for </a:t>
            </a:r>
            <a:r>
              <a:rPr dirty="0" sz="3700" spc="-25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opportunistic</a:t>
            </a:r>
            <a:r>
              <a:rPr dirty="0" sz="3700" spc="-1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infections</a:t>
            </a:r>
            <a:r>
              <a:rPr dirty="0" sz="3700" spc="-1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25" b="1">
                <a:solidFill>
                  <a:srgbClr val="4436F4"/>
                </a:solidFill>
                <a:latin typeface="Calibri"/>
                <a:cs typeface="Calibri"/>
              </a:rPr>
              <a:t>and </a:t>
            </a:r>
            <a:r>
              <a:rPr dirty="0" sz="3700" spc="-25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continuation</a:t>
            </a:r>
            <a:r>
              <a:rPr dirty="0" sz="37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7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care.</a:t>
            </a:r>
            <a:endParaRPr sz="3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45"/>
              </a:spcBef>
              <a:buFont typeface="Arial MT"/>
              <a:buChar char="•"/>
            </a:pPr>
            <a:endParaRPr sz="3700">
              <a:latin typeface="Calibri"/>
              <a:cs typeface="Calibri"/>
            </a:endParaRPr>
          </a:p>
          <a:p>
            <a:pPr marL="355600" marR="5080" indent="-342900">
              <a:lnSpc>
                <a:spcPts val="4000"/>
              </a:lnSpc>
              <a:buChar char="•"/>
              <a:tabLst>
                <a:tab pos="355600" algn="l"/>
                <a:tab pos="462280" algn="l"/>
              </a:tabLst>
            </a:pPr>
            <a:r>
              <a:rPr dirty="0" sz="3700">
                <a:latin typeface="Arial MT"/>
                <a:cs typeface="Arial MT"/>
              </a:rPr>
              <a:t>	</a:t>
            </a:r>
            <a:r>
              <a:rPr dirty="0" sz="3700" b="1">
                <a:latin typeface="Calibri"/>
                <a:cs typeface="Calibri"/>
              </a:rPr>
              <a:t>Special</a:t>
            </a:r>
            <a:r>
              <a:rPr dirty="0" sz="3700" spc="-125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focus</a:t>
            </a:r>
            <a:r>
              <a:rPr dirty="0" sz="3700" spc="-12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on</a:t>
            </a:r>
            <a:r>
              <a:rPr dirty="0" sz="3700" spc="-135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children</a:t>
            </a:r>
            <a:r>
              <a:rPr dirty="0" sz="3700" spc="-114" b="1">
                <a:latin typeface="Calibri"/>
                <a:cs typeface="Calibri"/>
              </a:rPr>
              <a:t> </a:t>
            </a:r>
            <a:r>
              <a:rPr dirty="0" sz="3700" spc="-10" b="1">
                <a:latin typeface="Calibri"/>
                <a:cs typeface="Calibri"/>
              </a:rPr>
              <a:t>affected</a:t>
            </a:r>
            <a:r>
              <a:rPr dirty="0" sz="3700" spc="-110" b="1">
                <a:latin typeface="Calibri"/>
                <a:cs typeface="Calibri"/>
              </a:rPr>
              <a:t> </a:t>
            </a:r>
            <a:r>
              <a:rPr dirty="0" sz="3700" spc="-25" b="1">
                <a:latin typeface="Calibri"/>
                <a:cs typeface="Calibri"/>
              </a:rPr>
              <a:t>and </a:t>
            </a:r>
            <a:r>
              <a:rPr dirty="0" sz="3700" spc="-10" b="1">
                <a:latin typeface="Calibri"/>
                <a:cs typeface="Calibri"/>
              </a:rPr>
              <a:t>infected</a:t>
            </a:r>
            <a:r>
              <a:rPr dirty="0" sz="3700" spc="-80" b="1">
                <a:latin typeface="Calibri"/>
                <a:cs typeface="Calibri"/>
              </a:rPr>
              <a:t> </a:t>
            </a:r>
            <a:r>
              <a:rPr dirty="0" sz="3700" b="1">
                <a:latin typeface="Calibri"/>
                <a:cs typeface="Calibri"/>
              </a:rPr>
              <a:t>by</a:t>
            </a:r>
            <a:r>
              <a:rPr dirty="0" sz="3700" spc="-95" b="1">
                <a:latin typeface="Calibri"/>
                <a:cs typeface="Calibri"/>
              </a:rPr>
              <a:t> </a:t>
            </a:r>
            <a:r>
              <a:rPr dirty="0" sz="3700" spc="-20" b="1">
                <a:latin typeface="Calibri"/>
                <a:cs typeface="Calibri"/>
              </a:rPr>
              <a:t>HIV.</a:t>
            </a:r>
            <a:endParaRPr sz="3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50"/>
              </a:spcBef>
              <a:buFont typeface="Arial MT"/>
              <a:buChar char="•"/>
            </a:pPr>
            <a:endParaRPr sz="3700">
              <a:latin typeface="Calibri"/>
              <a:cs typeface="Calibri"/>
            </a:endParaRPr>
          </a:p>
          <a:p>
            <a:pPr marL="354330" marR="381000" indent="-341630">
              <a:lnSpc>
                <a:spcPts val="4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Impact</a:t>
            </a:r>
            <a:r>
              <a:rPr dirty="0" sz="37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mitigation</a:t>
            </a:r>
            <a:r>
              <a:rPr dirty="0" sz="37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37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linking</a:t>
            </a:r>
            <a:r>
              <a:rPr dirty="0" sz="37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it</a:t>
            </a:r>
            <a:r>
              <a:rPr dirty="0" sz="37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20" b="1">
                <a:solidFill>
                  <a:srgbClr val="4436F4"/>
                </a:solidFill>
                <a:latin typeface="Calibri"/>
                <a:cs typeface="Calibri"/>
              </a:rPr>
              <a:t>with </a:t>
            </a:r>
            <a:r>
              <a:rPr dirty="0" sz="3700" spc="-20" b="1">
                <a:solidFill>
                  <a:srgbClr val="4436F4"/>
                </a:solidFill>
                <a:latin typeface="Calibri"/>
                <a:cs typeface="Calibri"/>
              </a:rPr>
              <a:t>	</a:t>
            </a:r>
            <a:r>
              <a:rPr dirty="0" sz="3700" b="1">
                <a:solidFill>
                  <a:srgbClr val="4436F4"/>
                </a:solidFill>
                <a:latin typeface="Calibri"/>
                <a:cs typeface="Calibri"/>
              </a:rPr>
              <a:t>livelihood</a:t>
            </a:r>
            <a:r>
              <a:rPr dirty="0" sz="3700" spc="-1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700" spc="-10" b="1">
                <a:solidFill>
                  <a:srgbClr val="4436F4"/>
                </a:solidFill>
                <a:latin typeface="Calibri"/>
                <a:cs typeface="Calibri"/>
              </a:rPr>
              <a:t>support</a:t>
            </a:r>
            <a:r>
              <a:rPr dirty="0" sz="3000" spc="-10">
                <a:solidFill>
                  <a:srgbClr val="4436F4"/>
                </a:solidFill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457200"/>
            <a:ext cx="7678812" cy="5984179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95275">
              <a:lnSpc>
                <a:spcPct val="100000"/>
              </a:lnSpc>
              <a:spcBef>
                <a:spcPts val="100"/>
              </a:spcBef>
            </a:pPr>
            <a:r>
              <a:rPr dirty="0" sz="6000">
                <a:latin typeface="Calibri"/>
                <a:cs typeface="Calibri"/>
              </a:rPr>
              <a:t>COMMON</a:t>
            </a:r>
            <a:r>
              <a:rPr dirty="0" sz="6000" spc="-210">
                <a:latin typeface="Calibri"/>
                <a:cs typeface="Calibri"/>
              </a:rPr>
              <a:t> </a:t>
            </a:r>
            <a:r>
              <a:rPr dirty="0" sz="6000" spc="-10">
                <a:latin typeface="Calibri"/>
                <a:cs typeface="Calibri"/>
              </a:rPr>
              <a:t>ANTIVIRALS</a:t>
            </a:r>
            <a:endParaRPr sz="60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374650" y="1746250"/>
          <a:ext cx="8547100" cy="4494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0"/>
                <a:gridCol w="4495800"/>
              </a:tblGrid>
              <a:tr h="9226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40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DRUG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40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DOSE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9226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4000" spc="-10" b="1">
                          <a:latin typeface="Calibri"/>
                          <a:cs typeface="Calibri"/>
                        </a:rPr>
                        <a:t>ABACAVIR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4000" b="1">
                          <a:latin typeface="Calibri"/>
                          <a:cs typeface="Calibri"/>
                        </a:rPr>
                        <a:t>300</a:t>
                      </a:r>
                      <a:r>
                        <a:rPr dirty="0" sz="4000" spc="-7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mg</a:t>
                      </a:r>
                      <a:r>
                        <a:rPr dirty="0" sz="4000" spc="-7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/twice</a:t>
                      </a:r>
                      <a:r>
                        <a:rPr dirty="0" sz="4000" spc="-5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spc="-10" b="1">
                          <a:latin typeface="Calibri"/>
                          <a:cs typeface="Calibri"/>
                        </a:rPr>
                        <a:t>daily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9232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4000" spc="-10" b="1">
                          <a:latin typeface="Calibri"/>
                          <a:cs typeface="Calibri"/>
                        </a:rPr>
                        <a:t>DIDANOSINE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4000" b="1">
                          <a:latin typeface="Calibri"/>
                          <a:cs typeface="Calibri"/>
                        </a:rPr>
                        <a:t>600</a:t>
                      </a:r>
                      <a:r>
                        <a:rPr dirty="0" sz="4000" spc="-9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mg</a:t>
                      </a:r>
                      <a:r>
                        <a:rPr dirty="0" sz="4000" spc="-9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/once</a:t>
                      </a:r>
                      <a:r>
                        <a:rPr dirty="0" sz="4000" spc="-7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spc="-20" b="1">
                          <a:latin typeface="Calibri"/>
                          <a:cs typeface="Calibri"/>
                        </a:rPr>
                        <a:t>daily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72593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4000" spc="-10" b="1">
                          <a:latin typeface="Calibri"/>
                          <a:cs typeface="Calibri"/>
                        </a:rPr>
                        <a:t>ZIDOVUDINE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5021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4000" spc="-10" b="1">
                          <a:latin typeface="Calibri"/>
                          <a:cs typeface="Calibri"/>
                        </a:rPr>
                        <a:t>250-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300</a:t>
                      </a:r>
                      <a:r>
                        <a:rPr dirty="0" sz="40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mg</a:t>
                      </a:r>
                      <a:r>
                        <a:rPr dirty="0" sz="40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spc="-10" b="1">
                          <a:latin typeface="Calibri"/>
                          <a:cs typeface="Calibri"/>
                        </a:rPr>
                        <a:t>/twice daily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95275">
              <a:lnSpc>
                <a:spcPct val="100000"/>
              </a:lnSpc>
              <a:spcBef>
                <a:spcPts val="100"/>
              </a:spcBef>
            </a:pPr>
            <a:r>
              <a:rPr dirty="0" sz="6000">
                <a:latin typeface="Calibri"/>
                <a:cs typeface="Calibri"/>
              </a:rPr>
              <a:t>COMMON</a:t>
            </a:r>
            <a:r>
              <a:rPr dirty="0" sz="6000" spc="-210">
                <a:latin typeface="Calibri"/>
                <a:cs typeface="Calibri"/>
              </a:rPr>
              <a:t> </a:t>
            </a:r>
            <a:r>
              <a:rPr dirty="0" sz="6000" spc="-10">
                <a:latin typeface="Calibri"/>
                <a:cs typeface="Calibri"/>
              </a:rPr>
              <a:t>ANTIVIRALS</a:t>
            </a:r>
            <a:endParaRPr sz="60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374650" y="1746250"/>
          <a:ext cx="8547100" cy="4494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0"/>
                <a:gridCol w="4495800"/>
              </a:tblGrid>
              <a:tr h="8013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40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DRUG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40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DOSE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8013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4000" spc="-10" b="1">
                          <a:latin typeface="Calibri"/>
                          <a:cs typeface="Calibri"/>
                        </a:rPr>
                        <a:t>STAVUDINE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4000" b="1">
                          <a:latin typeface="Calibri"/>
                          <a:cs typeface="Calibri"/>
                        </a:rPr>
                        <a:t>30</a:t>
                      </a:r>
                      <a:r>
                        <a:rPr dirty="0" sz="4000" spc="-7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mg</a:t>
                      </a:r>
                      <a:r>
                        <a:rPr dirty="0" sz="4000" spc="-6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/twice</a:t>
                      </a:r>
                      <a:r>
                        <a:rPr dirty="0" sz="40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spc="-10" b="1">
                          <a:latin typeface="Calibri"/>
                          <a:cs typeface="Calibri"/>
                        </a:rPr>
                        <a:t>daily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28924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4000" spc="-10" b="1">
                          <a:latin typeface="Calibri"/>
                          <a:cs typeface="Calibri"/>
                        </a:rPr>
                        <a:t>NEVIRAPINE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2827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4000" b="1">
                          <a:latin typeface="Calibri"/>
                          <a:cs typeface="Calibri"/>
                        </a:rPr>
                        <a:t>200</a:t>
                      </a:r>
                      <a:r>
                        <a:rPr dirty="0" sz="4000" spc="-9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mg/once</a:t>
                      </a:r>
                      <a:r>
                        <a:rPr dirty="0" sz="4000" spc="-7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spc="-10" b="1">
                          <a:latin typeface="Calibri"/>
                          <a:cs typeface="Calibri"/>
                        </a:rPr>
                        <a:t>daily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4000" spc="-10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14</a:t>
                      </a:r>
                      <a:r>
                        <a:rPr dirty="0" sz="4000" spc="-1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days</a:t>
                      </a:r>
                      <a:r>
                        <a:rPr dirty="0" sz="4000" spc="-1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spc="-10" b="1">
                          <a:latin typeface="Calibri"/>
                          <a:cs typeface="Calibri"/>
                        </a:rPr>
                        <a:t>followed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by</a:t>
                      </a:r>
                      <a:r>
                        <a:rPr dirty="0" sz="4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200</a:t>
                      </a:r>
                      <a:r>
                        <a:rPr dirty="0" sz="40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spc="-10" b="1">
                          <a:latin typeface="Calibri"/>
                          <a:cs typeface="Calibri"/>
                        </a:rPr>
                        <a:t>mg/twice daily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95275">
              <a:lnSpc>
                <a:spcPct val="100000"/>
              </a:lnSpc>
              <a:spcBef>
                <a:spcPts val="100"/>
              </a:spcBef>
            </a:pPr>
            <a:r>
              <a:rPr dirty="0" sz="6000">
                <a:latin typeface="Calibri"/>
                <a:cs typeface="Calibri"/>
              </a:rPr>
              <a:t>COMMON</a:t>
            </a:r>
            <a:r>
              <a:rPr dirty="0" sz="6000" spc="-210">
                <a:latin typeface="Calibri"/>
                <a:cs typeface="Calibri"/>
              </a:rPr>
              <a:t> </a:t>
            </a:r>
            <a:r>
              <a:rPr dirty="0" sz="6000" spc="-10">
                <a:latin typeface="Calibri"/>
                <a:cs typeface="Calibri"/>
              </a:rPr>
              <a:t>ANTIVIRALS</a:t>
            </a:r>
            <a:endParaRPr sz="60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374650" y="1746250"/>
          <a:ext cx="8547100" cy="4494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0"/>
                <a:gridCol w="4495800"/>
              </a:tblGrid>
              <a:tr h="9226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40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DRUG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40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DOSE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9226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4000" spc="-10" b="1">
                          <a:latin typeface="Calibri"/>
                          <a:cs typeface="Calibri"/>
                        </a:rPr>
                        <a:t>TENOFOVIR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4000" b="1">
                          <a:latin typeface="Calibri"/>
                          <a:cs typeface="Calibri"/>
                        </a:rPr>
                        <a:t>300</a:t>
                      </a:r>
                      <a:r>
                        <a:rPr dirty="0" sz="4000" spc="-9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mg</a:t>
                      </a:r>
                      <a:r>
                        <a:rPr dirty="0" sz="4000" spc="-9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/once</a:t>
                      </a:r>
                      <a:r>
                        <a:rPr dirty="0" sz="4000" spc="-8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spc="-10" b="1">
                          <a:latin typeface="Calibri"/>
                          <a:cs typeface="Calibri"/>
                        </a:rPr>
                        <a:t>daily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9232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4000" spc="-10" b="1">
                          <a:latin typeface="Calibri"/>
                          <a:cs typeface="Calibri"/>
                        </a:rPr>
                        <a:t>ETRAVIRINE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4000" b="1">
                          <a:latin typeface="Calibri"/>
                          <a:cs typeface="Calibri"/>
                        </a:rPr>
                        <a:t>200</a:t>
                      </a:r>
                      <a:r>
                        <a:rPr dirty="0" sz="4000" spc="-5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mg</a:t>
                      </a:r>
                      <a:r>
                        <a:rPr dirty="0" sz="4000" spc="-5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4000" spc="-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twice</a:t>
                      </a:r>
                      <a:r>
                        <a:rPr dirty="0" sz="40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spc="-10" b="1">
                          <a:latin typeface="Calibri"/>
                          <a:cs typeface="Calibri"/>
                        </a:rPr>
                        <a:t>daily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72593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4000" spc="-10" b="1">
                          <a:latin typeface="Calibri"/>
                          <a:cs typeface="Calibri"/>
                        </a:rPr>
                        <a:t>LAMIVUDINE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4000" b="1">
                          <a:latin typeface="Calibri"/>
                          <a:cs typeface="Calibri"/>
                        </a:rPr>
                        <a:t>300</a:t>
                      </a:r>
                      <a:r>
                        <a:rPr dirty="0" sz="4000" spc="-9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b="1">
                          <a:latin typeface="Calibri"/>
                          <a:cs typeface="Calibri"/>
                        </a:rPr>
                        <a:t>mg/once</a:t>
                      </a:r>
                      <a:r>
                        <a:rPr dirty="0" sz="4000" spc="-7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4000" spc="-10" b="1">
                          <a:latin typeface="Calibri"/>
                          <a:cs typeface="Calibri"/>
                        </a:rPr>
                        <a:t>daily</a:t>
                      </a:r>
                      <a:endParaRPr sz="40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3180" rIns="0" bIns="0" rtlCol="0" vert="horz">
            <a:spAutoFit/>
          </a:bodyPr>
          <a:lstStyle/>
          <a:p>
            <a:pPr marL="288925" marR="5080" indent="-268605">
              <a:lnSpc>
                <a:spcPts val="3700"/>
              </a:lnSpc>
              <a:spcBef>
                <a:spcPts val="340"/>
              </a:spcBef>
            </a:pPr>
            <a:r>
              <a:rPr dirty="0" sz="3200"/>
              <a:t>STRENGTHEN</a:t>
            </a:r>
            <a:r>
              <a:rPr dirty="0" sz="3200" spc="-80"/>
              <a:t> </a:t>
            </a:r>
            <a:r>
              <a:rPr dirty="0" sz="3200"/>
              <a:t>THE</a:t>
            </a:r>
            <a:r>
              <a:rPr dirty="0" sz="3200" spc="-65"/>
              <a:t> </a:t>
            </a:r>
            <a:r>
              <a:rPr dirty="0" sz="3200" spc="-10"/>
              <a:t>INFRASTRUCTURE,</a:t>
            </a:r>
            <a:r>
              <a:rPr dirty="0" u="none" sz="3200" spc="-10"/>
              <a:t> </a:t>
            </a:r>
            <a:r>
              <a:rPr dirty="0" sz="3200"/>
              <a:t>SYSTEMS</a:t>
            </a:r>
            <a:r>
              <a:rPr dirty="0" sz="3200" spc="-15"/>
              <a:t> </a:t>
            </a:r>
            <a:r>
              <a:rPr dirty="0" sz="3200"/>
              <a:t>AND</a:t>
            </a:r>
            <a:r>
              <a:rPr dirty="0" sz="3200" spc="-35"/>
              <a:t> </a:t>
            </a:r>
            <a:r>
              <a:rPr dirty="0" sz="3200"/>
              <a:t>HUMAN</a:t>
            </a:r>
            <a:r>
              <a:rPr dirty="0" sz="3200" spc="-30"/>
              <a:t> </a:t>
            </a:r>
            <a:r>
              <a:rPr dirty="0" sz="3200" spc="-10"/>
              <a:t>RESOURCES</a:t>
            </a:r>
            <a:endParaRPr sz="3200"/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752041"/>
            <a:ext cx="7374255" cy="42043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04495" indent="-391795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404495" algn="l"/>
              </a:tabLst>
            </a:pPr>
            <a:r>
              <a:rPr dirty="0" sz="3100" b="1">
                <a:solidFill>
                  <a:srgbClr val="4436F4"/>
                </a:solidFill>
                <a:latin typeface="Calibri"/>
                <a:cs typeface="Calibri"/>
              </a:rPr>
              <a:t>Capacity</a:t>
            </a:r>
            <a:r>
              <a:rPr dirty="0" sz="31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100" spc="-10" b="1">
                <a:solidFill>
                  <a:srgbClr val="4436F4"/>
                </a:solidFill>
                <a:latin typeface="Calibri"/>
                <a:cs typeface="Calibri"/>
              </a:rPr>
              <a:t>building.</a:t>
            </a:r>
            <a:endParaRPr sz="3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55"/>
              </a:spcBef>
              <a:buAutoNum type="arabicPeriod"/>
            </a:pPr>
            <a:endParaRPr sz="3100">
              <a:latin typeface="Calibri"/>
              <a:cs typeface="Calibri"/>
            </a:endParaRPr>
          </a:p>
          <a:p>
            <a:pPr marL="403860" marR="659765" indent="-391795">
              <a:lnSpc>
                <a:spcPts val="2980"/>
              </a:lnSpc>
              <a:buAutoNum type="arabicPeriod"/>
              <a:tabLst>
                <a:tab pos="469265" algn="l"/>
              </a:tabLst>
            </a:pPr>
            <a:r>
              <a:rPr dirty="0" sz="3100" spc="-10" b="1">
                <a:latin typeface="Calibri"/>
                <a:cs typeface="Calibri"/>
              </a:rPr>
              <a:t>Sustained</a:t>
            </a:r>
            <a:r>
              <a:rPr dirty="0" sz="3100" spc="-125" b="1">
                <a:latin typeface="Calibri"/>
                <a:cs typeface="Calibri"/>
              </a:rPr>
              <a:t> </a:t>
            </a:r>
            <a:r>
              <a:rPr dirty="0" sz="3100" b="1">
                <a:latin typeface="Calibri"/>
                <a:cs typeface="Calibri"/>
              </a:rPr>
              <a:t>technical</a:t>
            </a:r>
            <a:r>
              <a:rPr dirty="0" sz="3100" spc="-125" b="1">
                <a:latin typeface="Calibri"/>
                <a:cs typeface="Calibri"/>
              </a:rPr>
              <a:t> </a:t>
            </a:r>
            <a:r>
              <a:rPr dirty="0" sz="3100" b="1">
                <a:latin typeface="Calibri"/>
                <a:cs typeface="Calibri"/>
              </a:rPr>
              <a:t>training</a:t>
            </a:r>
            <a:r>
              <a:rPr dirty="0" sz="3100" spc="-125" b="1">
                <a:latin typeface="Calibri"/>
                <a:cs typeface="Calibri"/>
              </a:rPr>
              <a:t> </a:t>
            </a:r>
            <a:r>
              <a:rPr dirty="0" sz="3100" b="1">
                <a:latin typeface="Calibri"/>
                <a:cs typeface="Calibri"/>
              </a:rPr>
              <a:t>support</a:t>
            </a:r>
            <a:r>
              <a:rPr dirty="0" sz="3100" spc="-145" b="1">
                <a:latin typeface="Calibri"/>
                <a:cs typeface="Calibri"/>
              </a:rPr>
              <a:t> </a:t>
            </a:r>
            <a:r>
              <a:rPr dirty="0" sz="3100" spc="-25" b="1">
                <a:latin typeface="Calibri"/>
                <a:cs typeface="Calibri"/>
              </a:rPr>
              <a:t>to </a:t>
            </a:r>
            <a:r>
              <a:rPr dirty="0" sz="3100" spc="-25" b="1">
                <a:latin typeface="Calibri"/>
                <a:cs typeface="Calibri"/>
              </a:rPr>
              <a:t>	</a:t>
            </a:r>
            <a:r>
              <a:rPr dirty="0" sz="3100" b="1">
                <a:latin typeface="Calibri"/>
                <a:cs typeface="Calibri"/>
              </a:rPr>
              <a:t>public</a:t>
            </a:r>
            <a:r>
              <a:rPr dirty="0" sz="3100" spc="-70" b="1">
                <a:latin typeface="Calibri"/>
                <a:cs typeface="Calibri"/>
              </a:rPr>
              <a:t> </a:t>
            </a:r>
            <a:r>
              <a:rPr dirty="0" sz="3100" b="1">
                <a:latin typeface="Calibri"/>
                <a:cs typeface="Calibri"/>
              </a:rPr>
              <a:t>and</a:t>
            </a:r>
            <a:r>
              <a:rPr dirty="0" sz="3100" spc="-80" b="1">
                <a:latin typeface="Calibri"/>
                <a:cs typeface="Calibri"/>
              </a:rPr>
              <a:t> </a:t>
            </a:r>
            <a:r>
              <a:rPr dirty="0" sz="3100" b="1">
                <a:latin typeface="Calibri"/>
                <a:cs typeface="Calibri"/>
              </a:rPr>
              <a:t>private</a:t>
            </a:r>
            <a:r>
              <a:rPr dirty="0" sz="3100" spc="-90" b="1">
                <a:latin typeface="Calibri"/>
                <a:cs typeface="Calibri"/>
              </a:rPr>
              <a:t> </a:t>
            </a:r>
            <a:r>
              <a:rPr dirty="0" sz="3100" spc="-10" b="1">
                <a:latin typeface="Calibri"/>
                <a:cs typeface="Calibri"/>
              </a:rPr>
              <a:t>agencies.</a:t>
            </a:r>
            <a:endParaRPr sz="3100">
              <a:latin typeface="Calibri"/>
              <a:cs typeface="Calibri"/>
            </a:endParaRPr>
          </a:p>
          <a:p>
            <a:pPr marL="431800" indent="-419100">
              <a:lnSpc>
                <a:spcPct val="100000"/>
              </a:lnSpc>
              <a:spcBef>
                <a:spcPts val="3735"/>
              </a:spcBef>
              <a:buAutoNum type="arabicPeriod"/>
              <a:tabLst>
                <a:tab pos="431800" algn="l"/>
              </a:tabLst>
            </a:pPr>
            <a:r>
              <a:rPr dirty="0" sz="3300" spc="-20" b="1">
                <a:solidFill>
                  <a:srgbClr val="4436F4"/>
                </a:solidFill>
                <a:latin typeface="Calibri"/>
                <a:cs typeface="Calibri"/>
              </a:rPr>
              <a:t>Convergence</a:t>
            </a:r>
            <a:r>
              <a:rPr dirty="0" sz="33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with</a:t>
            </a:r>
            <a:r>
              <a:rPr dirty="0" sz="33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RCH,</a:t>
            </a:r>
            <a:r>
              <a:rPr dirty="0" sz="33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TB</a:t>
            </a:r>
            <a:r>
              <a:rPr dirty="0" sz="33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3300" spc="-6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4436F4"/>
                </a:solidFill>
                <a:latin typeface="Calibri"/>
                <a:cs typeface="Calibri"/>
              </a:rPr>
              <a:t>MoHFW</a:t>
            </a:r>
            <a:r>
              <a:rPr dirty="0" sz="3300" spc="-10" b="1">
                <a:latin typeface="Calibri"/>
                <a:cs typeface="Calibri"/>
              </a:rPr>
              <a:t>.</a:t>
            </a:r>
            <a:endParaRPr sz="3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25"/>
              </a:spcBef>
              <a:buAutoNum type="arabicPeriod"/>
            </a:pPr>
            <a:endParaRPr sz="3300">
              <a:latin typeface="Calibri"/>
              <a:cs typeface="Calibri"/>
            </a:endParaRPr>
          </a:p>
          <a:p>
            <a:pPr marL="299085" marR="905510" indent="-287020">
              <a:lnSpc>
                <a:spcPct val="80000"/>
              </a:lnSpc>
              <a:buAutoNum type="arabicPeriod"/>
              <a:tabLst>
                <a:tab pos="299085" algn="l"/>
                <a:tab pos="431165" algn="l"/>
              </a:tabLst>
            </a:pPr>
            <a:r>
              <a:rPr dirty="0" sz="3300" spc="-10" b="1">
                <a:latin typeface="Calibri"/>
                <a:cs typeface="Calibri"/>
              </a:rPr>
              <a:t>Coordination</a:t>
            </a:r>
            <a:r>
              <a:rPr dirty="0" sz="3300" spc="-90" b="1">
                <a:latin typeface="Calibri"/>
                <a:cs typeface="Calibri"/>
              </a:rPr>
              <a:t> </a:t>
            </a:r>
            <a:r>
              <a:rPr dirty="0" sz="3300" b="1">
                <a:latin typeface="Calibri"/>
                <a:cs typeface="Calibri"/>
              </a:rPr>
              <a:t>and</a:t>
            </a:r>
            <a:r>
              <a:rPr dirty="0" sz="3300" spc="-100" b="1">
                <a:latin typeface="Calibri"/>
                <a:cs typeface="Calibri"/>
              </a:rPr>
              <a:t> </a:t>
            </a:r>
            <a:r>
              <a:rPr dirty="0" sz="3300" spc="-10" b="1">
                <a:latin typeface="Calibri"/>
                <a:cs typeface="Calibri"/>
              </a:rPr>
              <a:t>partnership</a:t>
            </a:r>
            <a:r>
              <a:rPr dirty="0" sz="3300" spc="-90" b="1">
                <a:latin typeface="Calibri"/>
                <a:cs typeface="Calibri"/>
              </a:rPr>
              <a:t> </a:t>
            </a:r>
            <a:r>
              <a:rPr dirty="0" sz="3300" spc="-20" b="1">
                <a:latin typeface="Calibri"/>
                <a:cs typeface="Calibri"/>
              </a:rPr>
              <a:t>with </a:t>
            </a:r>
            <a:r>
              <a:rPr dirty="0" sz="3300" spc="-10" b="1">
                <a:latin typeface="Calibri"/>
                <a:cs typeface="Calibri"/>
              </a:rPr>
              <a:t>donors.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496950"/>
            <a:ext cx="8054340" cy="5214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7465">
              <a:lnSpc>
                <a:spcPct val="100000"/>
              </a:lnSpc>
              <a:spcBef>
                <a:spcPts val="95"/>
              </a:spcBef>
            </a:pPr>
            <a:r>
              <a:rPr dirty="0" u="sng" sz="40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NATIONAL</a:t>
            </a:r>
            <a:r>
              <a:rPr dirty="0" u="sng" sz="4000" spc="-8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4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AIDS</a:t>
            </a:r>
            <a:r>
              <a:rPr dirty="0" u="sng" sz="4000" spc="-8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4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TELEPHONE</a:t>
            </a:r>
            <a:r>
              <a:rPr dirty="0" u="sng" sz="4000" spc="-7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4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HELPLINE</a:t>
            </a:r>
            <a:endParaRPr sz="4000">
              <a:latin typeface="Calibri"/>
              <a:cs typeface="Calibri"/>
            </a:endParaRPr>
          </a:p>
          <a:p>
            <a:pPr marL="355600" marR="234950" indent="-342900">
              <a:lnSpc>
                <a:spcPct val="90000"/>
              </a:lnSpc>
              <a:spcBef>
                <a:spcPts val="38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4000" spc="-60" b="1">
                <a:solidFill>
                  <a:srgbClr val="4436F4"/>
                </a:solidFill>
                <a:latin typeface="Calibri"/>
                <a:cs typeface="Calibri"/>
              </a:rPr>
              <a:t>Toll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free</a:t>
            </a:r>
            <a:r>
              <a:rPr dirty="0" sz="40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number</a:t>
            </a:r>
            <a:r>
              <a:rPr dirty="0" sz="40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has</a:t>
            </a:r>
            <a:r>
              <a:rPr dirty="0" sz="40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been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set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up</a:t>
            </a:r>
            <a:r>
              <a:rPr dirty="0" sz="40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25" b="1">
                <a:solidFill>
                  <a:srgbClr val="4436F4"/>
                </a:solidFill>
                <a:latin typeface="Calibri"/>
                <a:cs typeface="Calibri"/>
              </a:rPr>
              <a:t>to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provide</a:t>
            </a:r>
            <a:r>
              <a:rPr dirty="0" sz="40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access</a:t>
            </a:r>
            <a:r>
              <a:rPr dirty="0" sz="40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4000" spc="-1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information</a:t>
            </a:r>
            <a:r>
              <a:rPr dirty="0" sz="40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50" b="1">
                <a:solidFill>
                  <a:srgbClr val="4436F4"/>
                </a:solidFill>
                <a:latin typeface="Calibri"/>
                <a:cs typeface="Calibri"/>
              </a:rPr>
              <a:t>&amp;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counselling</a:t>
            </a:r>
            <a:r>
              <a:rPr dirty="0" sz="40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4436F4"/>
                </a:solidFill>
                <a:latin typeface="Calibri"/>
                <a:cs typeface="Calibri"/>
              </a:rPr>
              <a:t>on</a:t>
            </a:r>
            <a:r>
              <a:rPr dirty="0" sz="4000" spc="-13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45" b="1">
                <a:solidFill>
                  <a:srgbClr val="4436F4"/>
                </a:solidFill>
                <a:latin typeface="Calibri"/>
                <a:cs typeface="Calibri"/>
              </a:rPr>
              <a:t>HIV/AIDS</a:t>
            </a:r>
            <a:r>
              <a:rPr dirty="0" sz="40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4436F4"/>
                </a:solidFill>
                <a:latin typeface="Calibri"/>
                <a:cs typeface="Calibri"/>
              </a:rPr>
              <a:t>related issues.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25"/>
              </a:spcBef>
              <a:buFont typeface="Arial MT"/>
              <a:buChar char="•"/>
            </a:pPr>
            <a:endParaRPr sz="4000">
              <a:latin typeface="Calibri"/>
              <a:cs typeface="Calibri"/>
            </a:endParaRPr>
          </a:p>
          <a:p>
            <a:pPr marL="355600" marR="969010" indent="-342900">
              <a:lnSpc>
                <a:spcPts val="432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4000" b="1">
                <a:latin typeface="Calibri"/>
                <a:cs typeface="Calibri"/>
              </a:rPr>
              <a:t>This</a:t>
            </a:r>
            <a:r>
              <a:rPr dirty="0" sz="4000" spc="-8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is</a:t>
            </a:r>
            <a:r>
              <a:rPr dirty="0" sz="4000" spc="-6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</a:t>
            </a:r>
            <a:r>
              <a:rPr dirty="0" sz="4000" spc="-75" b="1">
                <a:latin typeface="Calibri"/>
                <a:cs typeface="Calibri"/>
              </a:rPr>
              <a:t> </a:t>
            </a:r>
            <a:r>
              <a:rPr dirty="0" sz="4000" spc="-20" b="1">
                <a:latin typeface="Calibri"/>
                <a:cs typeface="Calibri"/>
              </a:rPr>
              <a:t>computerized</a:t>
            </a:r>
            <a:r>
              <a:rPr dirty="0" sz="4000" spc="-5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four</a:t>
            </a:r>
            <a:r>
              <a:rPr dirty="0" sz="4000" spc="-8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digit </a:t>
            </a:r>
            <a:r>
              <a:rPr dirty="0" sz="4000" b="1">
                <a:latin typeface="Calibri"/>
                <a:cs typeface="Calibri"/>
              </a:rPr>
              <a:t>number</a:t>
            </a:r>
            <a:r>
              <a:rPr dirty="0" sz="4000" spc="-7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:</a:t>
            </a:r>
            <a:r>
              <a:rPr dirty="0" sz="4000" spc="-70" b="1">
                <a:latin typeface="Calibri"/>
                <a:cs typeface="Calibri"/>
              </a:rPr>
              <a:t> </a:t>
            </a:r>
            <a:r>
              <a:rPr dirty="0" sz="4000" spc="-20" b="1">
                <a:solidFill>
                  <a:srgbClr val="FF0000"/>
                </a:solidFill>
                <a:latin typeface="Calibri"/>
                <a:cs typeface="Calibri"/>
              </a:rPr>
              <a:t>1097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2085" rIns="0" bIns="0" rtlCol="0" vert="horz">
            <a:spAutoFit/>
          </a:bodyPr>
          <a:lstStyle/>
          <a:p>
            <a:pPr marL="87630">
              <a:lnSpc>
                <a:spcPct val="100000"/>
              </a:lnSpc>
              <a:spcBef>
                <a:spcPts val="95"/>
              </a:spcBef>
            </a:pPr>
            <a:r>
              <a:rPr dirty="0"/>
              <a:t>ACHIEVEMENTS</a:t>
            </a:r>
            <a:r>
              <a:rPr dirty="0" spc="-160"/>
              <a:t> </a:t>
            </a:r>
            <a:r>
              <a:rPr dirty="0"/>
              <a:t>UNDER</a:t>
            </a:r>
            <a:r>
              <a:rPr dirty="0" spc="-210"/>
              <a:t> </a:t>
            </a:r>
            <a:r>
              <a:rPr dirty="0" spc="-20"/>
              <a:t>NACP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604213"/>
            <a:ext cx="7839075" cy="331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latin typeface="Calibri"/>
                <a:cs typeface="Calibri"/>
              </a:rPr>
              <a:t>Promotion</a:t>
            </a:r>
            <a:r>
              <a:rPr dirty="0" sz="3600" spc="-114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12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voluntary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blood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donation </a:t>
            </a:r>
            <a:r>
              <a:rPr dirty="0" sz="3600" b="1">
                <a:latin typeface="Calibri"/>
                <a:cs typeface="Calibri"/>
              </a:rPr>
              <a:t>has</a:t>
            </a:r>
            <a:r>
              <a:rPr dirty="0" sz="3600" spc="-114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enabled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reducing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transmission</a:t>
            </a:r>
            <a:r>
              <a:rPr dirty="0" sz="3600" spc="-114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of </a:t>
            </a:r>
            <a:r>
              <a:rPr dirty="0" sz="3600" b="1">
                <a:latin typeface="Calibri"/>
                <a:cs typeface="Calibri"/>
              </a:rPr>
              <a:t>HIV</a:t>
            </a:r>
            <a:r>
              <a:rPr dirty="0" sz="3600" spc="-14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infection</a:t>
            </a:r>
            <a:r>
              <a:rPr dirty="0" sz="3600" spc="-13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through</a:t>
            </a:r>
            <a:r>
              <a:rPr dirty="0" sz="3600" spc="-13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contaminated </a:t>
            </a:r>
            <a:r>
              <a:rPr dirty="0" sz="3600" b="1">
                <a:latin typeface="Calibri"/>
                <a:cs typeface="Calibri"/>
              </a:rPr>
              <a:t>blood</a:t>
            </a:r>
            <a:r>
              <a:rPr dirty="0" sz="3600" spc="-5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from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about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00AFEF"/>
                </a:solidFill>
                <a:latin typeface="Calibri"/>
                <a:cs typeface="Calibri"/>
              </a:rPr>
              <a:t>6.07%</a:t>
            </a:r>
            <a:r>
              <a:rPr dirty="0" sz="3600" spc="-55" b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00AFEF"/>
                </a:solidFill>
                <a:latin typeface="Calibri"/>
                <a:cs typeface="Calibri"/>
              </a:rPr>
              <a:t>(1999),</a:t>
            </a:r>
            <a:r>
              <a:rPr dirty="0" sz="3600" spc="-35" b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C00000"/>
                </a:solidFill>
                <a:latin typeface="Calibri"/>
                <a:cs typeface="Calibri"/>
              </a:rPr>
              <a:t>4.61%</a:t>
            </a:r>
            <a:endParaRPr sz="36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dirty="0" sz="3600" b="1">
                <a:solidFill>
                  <a:srgbClr val="C00000"/>
                </a:solidFill>
                <a:latin typeface="Calibri"/>
                <a:cs typeface="Calibri"/>
              </a:rPr>
              <a:t>(2003),</a:t>
            </a:r>
            <a:r>
              <a:rPr dirty="0" sz="3600" spc="-10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2.07%</a:t>
            </a:r>
            <a:r>
              <a:rPr dirty="0" sz="3600" spc="-10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(2005),</a:t>
            </a:r>
            <a:r>
              <a:rPr dirty="0" sz="3600" spc="-9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00AF50"/>
                </a:solidFill>
                <a:latin typeface="Calibri"/>
                <a:cs typeface="Calibri"/>
              </a:rPr>
              <a:t>1.96%</a:t>
            </a:r>
            <a:r>
              <a:rPr dirty="0" sz="3600" spc="-105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00AF50"/>
                </a:solidFill>
                <a:latin typeface="Calibri"/>
                <a:cs typeface="Calibri"/>
              </a:rPr>
              <a:t>(2006)</a:t>
            </a:r>
            <a:r>
              <a:rPr dirty="0" sz="3600" spc="-75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00AF50"/>
                </a:solidFill>
                <a:latin typeface="Calibri"/>
                <a:cs typeface="Calibri"/>
              </a:rPr>
              <a:t>to</a:t>
            </a:r>
            <a:endParaRPr sz="36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3600" b="1">
                <a:solidFill>
                  <a:srgbClr val="00AF50"/>
                </a:solidFill>
                <a:latin typeface="Calibri"/>
                <a:cs typeface="Calibri"/>
              </a:rPr>
              <a:t>1.87%</a:t>
            </a:r>
            <a:r>
              <a:rPr dirty="0" sz="3600" spc="-100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00AF50"/>
                </a:solidFill>
                <a:latin typeface="Calibri"/>
                <a:cs typeface="Calibri"/>
              </a:rPr>
              <a:t>(2007).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302765"/>
            <a:ext cx="7951470" cy="4123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2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number</a:t>
            </a:r>
            <a:r>
              <a:rPr dirty="0" sz="32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200" spc="-3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4436F4"/>
                </a:solidFill>
                <a:latin typeface="Calibri"/>
                <a:cs typeface="Calibri"/>
              </a:rPr>
              <a:t>integrated</a:t>
            </a:r>
            <a:r>
              <a:rPr dirty="0" sz="32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counseling</a:t>
            </a:r>
            <a:r>
              <a:rPr dirty="0" sz="32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spc="-25" b="1">
                <a:solidFill>
                  <a:srgbClr val="4436F4"/>
                </a:solidFill>
                <a:latin typeface="Calibri"/>
                <a:cs typeface="Calibri"/>
              </a:rPr>
              <a:t>and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testing</a:t>
            </a:r>
            <a:r>
              <a:rPr dirty="0" sz="32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centres</a:t>
            </a:r>
            <a:r>
              <a:rPr dirty="0" sz="32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increased</a:t>
            </a:r>
            <a:r>
              <a:rPr dirty="0" sz="32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4436F4"/>
                </a:solidFill>
                <a:latin typeface="Calibri"/>
                <a:cs typeface="Calibri"/>
              </a:rPr>
              <a:t>from</a:t>
            </a:r>
            <a:r>
              <a:rPr dirty="0" sz="3200" spc="-5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00AF50"/>
                </a:solidFill>
                <a:latin typeface="Calibri"/>
                <a:cs typeface="Calibri"/>
              </a:rPr>
              <a:t>982</a:t>
            </a:r>
            <a:r>
              <a:rPr dirty="0" sz="3200" spc="-35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00AF50"/>
                </a:solidFill>
                <a:latin typeface="Calibri"/>
                <a:cs typeface="Calibri"/>
              </a:rPr>
              <a:t>in</a:t>
            </a:r>
            <a:r>
              <a:rPr dirty="0" sz="3200" spc="-70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00AF50"/>
                </a:solidFill>
                <a:latin typeface="Calibri"/>
                <a:cs typeface="Calibri"/>
              </a:rPr>
              <a:t>2004, </a:t>
            </a:r>
            <a:r>
              <a:rPr dirty="0" sz="3200" b="1">
                <a:solidFill>
                  <a:srgbClr val="00AFEF"/>
                </a:solidFill>
                <a:latin typeface="Calibri"/>
                <a:cs typeface="Calibri"/>
              </a:rPr>
              <a:t>1476</a:t>
            </a:r>
            <a:r>
              <a:rPr dirty="0" sz="3200" spc="-45" b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00AFEF"/>
                </a:solidFill>
                <a:latin typeface="Calibri"/>
                <a:cs typeface="Calibri"/>
              </a:rPr>
              <a:t>in</a:t>
            </a:r>
            <a:r>
              <a:rPr dirty="0" sz="3200" spc="-50" b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00AFEF"/>
                </a:solidFill>
                <a:latin typeface="Calibri"/>
                <a:cs typeface="Calibri"/>
              </a:rPr>
              <a:t>2005,</a:t>
            </a:r>
            <a:r>
              <a:rPr dirty="0" sz="3200" spc="-50" b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001F5F"/>
                </a:solidFill>
                <a:latin typeface="Calibri"/>
                <a:cs typeface="Calibri"/>
              </a:rPr>
              <a:t>4027</a:t>
            </a:r>
            <a:r>
              <a:rPr dirty="0" sz="3200" spc="-4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001F5F"/>
                </a:solidFill>
                <a:latin typeface="Calibri"/>
                <a:cs typeface="Calibri"/>
              </a:rPr>
              <a:t>in</a:t>
            </a:r>
            <a:r>
              <a:rPr dirty="0" sz="3200" spc="-5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001F5F"/>
                </a:solidFill>
                <a:latin typeface="Calibri"/>
                <a:cs typeface="Calibri"/>
              </a:rPr>
              <a:t>2006,</a:t>
            </a:r>
            <a:r>
              <a:rPr dirty="0" sz="3200" spc="-5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C00000"/>
                </a:solidFill>
                <a:latin typeface="Calibri"/>
                <a:cs typeface="Calibri"/>
              </a:rPr>
              <a:t>4567</a:t>
            </a:r>
            <a:r>
              <a:rPr dirty="0" sz="3200" spc="-4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C00000"/>
                </a:solidFill>
                <a:latin typeface="Calibri"/>
                <a:cs typeface="Calibri"/>
              </a:rPr>
              <a:t>in</a:t>
            </a:r>
            <a:r>
              <a:rPr dirty="0" sz="3200" spc="-5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C00000"/>
                </a:solidFill>
                <a:latin typeface="Calibri"/>
                <a:cs typeface="Calibri"/>
              </a:rPr>
              <a:t>2007</a:t>
            </a:r>
            <a:r>
              <a:rPr dirty="0" sz="3200" spc="-3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3200" spc="-25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3200" b="1">
                <a:solidFill>
                  <a:srgbClr val="E36C09"/>
                </a:solidFill>
                <a:latin typeface="Calibri"/>
                <a:cs typeface="Calibri"/>
              </a:rPr>
              <a:t>4817</a:t>
            </a:r>
            <a:r>
              <a:rPr dirty="0" sz="3200" spc="-25" b="1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E36C09"/>
                </a:solidFill>
                <a:latin typeface="Calibri"/>
                <a:cs typeface="Calibri"/>
              </a:rPr>
              <a:t>in</a:t>
            </a:r>
            <a:r>
              <a:rPr dirty="0" sz="3200" spc="-30" b="1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36C09"/>
                </a:solidFill>
                <a:latin typeface="Calibri"/>
                <a:cs typeface="Calibri"/>
              </a:rPr>
              <a:t>2008.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endParaRPr sz="3200">
              <a:latin typeface="Calibri"/>
              <a:cs typeface="Calibri"/>
            </a:endParaRPr>
          </a:p>
          <a:p>
            <a:pPr marL="355600" marR="11176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200" b="1">
                <a:latin typeface="Calibri"/>
                <a:cs typeface="Calibri"/>
              </a:rPr>
              <a:t>The</a:t>
            </a:r>
            <a:r>
              <a:rPr dirty="0" sz="3200" spc="-4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number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of</a:t>
            </a:r>
            <a:r>
              <a:rPr dirty="0" sz="3200" spc="-3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persons</a:t>
            </a:r>
            <a:r>
              <a:rPr dirty="0" sz="3200" spc="-6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tested</a:t>
            </a:r>
            <a:r>
              <a:rPr dirty="0" sz="3200" spc="-5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in</a:t>
            </a:r>
            <a:r>
              <a:rPr dirty="0" sz="3200" spc="-3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these </a:t>
            </a:r>
            <a:r>
              <a:rPr dirty="0" sz="3200" b="1">
                <a:latin typeface="Calibri"/>
                <a:cs typeface="Calibri"/>
              </a:rPr>
              <a:t>centres</a:t>
            </a:r>
            <a:r>
              <a:rPr dirty="0" sz="3200" spc="-6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has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increased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from</a:t>
            </a:r>
            <a:r>
              <a:rPr dirty="0" sz="3200" spc="-20" b="1"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17.5</a:t>
            </a:r>
            <a:r>
              <a:rPr dirty="0" sz="3200" spc="-3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lakh</a:t>
            </a:r>
            <a:r>
              <a:rPr dirty="0" sz="3200" spc="-3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dirty="0" sz="3200" spc="-4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spc="-20" b="1">
                <a:solidFill>
                  <a:srgbClr val="FF0000"/>
                </a:solidFill>
                <a:latin typeface="Calibri"/>
                <a:cs typeface="Calibri"/>
              </a:rPr>
              <a:t>2004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dirty="0" sz="3200" spc="-2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37.9</a:t>
            </a:r>
            <a:r>
              <a:rPr dirty="0" sz="3200" spc="-1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lakhs</a:t>
            </a:r>
            <a:r>
              <a:rPr dirty="0" sz="3200" spc="-4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dirty="0" sz="3200" spc="-2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Calibri"/>
                <a:cs typeface="Calibri"/>
              </a:rPr>
              <a:t>2008-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09</a:t>
            </a:r>
            <a:r>
              <a:rPr dirty="0" sz="3200" spc="-2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0000"/>
                </a:solidFill>
                <a:latin typeface="Calibri"/>
                <a:cs typeface="Calibri"/>
              </a:rPr>
              <a:t>(August,</a:t>
            </a:r>
            <a:r>
              <a:rPr dirty="0" sz="3200" spc="-5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Calibri"/>
                <a:cs typeface="Calibri"/>
              </a:rPr>
              <a:t>2008).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842517"/>
            <a:ext cx="7825740" cy="4086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698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number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STI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clinics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being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supported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by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NACO</a:t>
            </a:r>
            <a:r>
              <a:rPr dirty="0" sz="36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has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increased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4436F4"/>
                </a:solidFill>
                <a:latin typeface="Calibri"/>
                <a:cs typeface="Calibri"/>
              </a:rPr>
              <a:t>from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815</a:t>
            </a:r>
            <a:r>
              <a:rPr dirty="0" sz="36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6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2005</a:t>
            </a:r>
            <a:r>
              <a:rPr dirty="0" sz="36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36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895</a:t>
            </a:r>
            <a:r>
              <a:rPr dirty="0" sz="3600" spc="-5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</a:t>
            </a:r>
            <a:r>
              <a:rPr dirty="0" sz="3600" spc="-4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2008.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5"/>
              </a:spcBef>
              <a:buFont typeface="Arial MT"/>
              <a:buChar char="•"/>
            </a:pPr>
            <a:endParaRPr sz="36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5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reported</a:t>
            </a:r>
            <a:r>
              <a:rPr dirty="0" sz="3600" spc="-5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number</a:t>
            </a:r>
            <a:r>
              <a:rPr dirty="0" sz="3600" spc="-5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5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patients </a:t>
            </a:r>
            <a:r>
              <a:rPr dirty="0" sz="3600" b="1">
                <a:latin typeface="Calibri"/>
                <a:cs typeface="Calibri"/>
              </a:rPr>
              <a:t>treated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for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STI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2005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was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16.7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lakh</a:t>
            </a:r>
            <a:r>
              <a:rPr dirty="0" sz="3600" b="1">
                <a:latin typeface="Calibri"/>
                <a:cs typeface="Calibri"/>
              </a:rPr>
              <a:t>,</a:t>
            </a:r>
            <a:r>
              <a:rPr dirty="0" sz="3600" spc="-70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in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2006,</a:t>
            </a:r>
            <a:r>
              <a:rPr dirty="0" sz="3600" spc="-5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20.2</a:t>
            </a:r>
            <a:r>
              <a:rPr dirty="0" sz="3600" spc="-6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lakh</a:t>
            </a:r>
            <a:r>
              <a:rPr dirty="0" sz="3600" spc="-5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40" b="1"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00AFEF"/>
                </a:solidFill>
                <a:latin typeface="Calibri"/>
                <a:cs typeface="Calibri"/>
              </a:rPr>
              <a:t>25.9</a:t>
            </a:r>
            <a:r>
              <a:rPr dirty="0" sz="3600" spc="-50" b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00AFEF"/>
                </a:solidFill>
                <a:latin typeface="Calibri"/>
                <a:cs typeface="Calibri"/>
              </a:rPr>
              <a:t>lakh</a:t>
            </a:r>
            <a:r>
              <a:rPr dirty="0" sz="3600" spc="-50" b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00AFEF"/>
                </a:solidFill>
                <a:latin typeface="Calibri"/>
                <a:cs typeface="Calibri"/>
              </a:rPr>
              <a:t>in</a:t>
            </a:r>
            <a:r>
              <a:rPr dirty="0" sz="3600" spc="-50" b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00AFEF"/>
                </a:solidFill>
                <a:latin typeface="Calibri"/>
                <a:cs typeface="Calibri"/>
              </a:rPr>
              <a:t>2007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537717"/>
            <a:ext cx="7885430" cy="4634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64769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  <a:tab pos="838835" algn="l"/>
              </a:tabLst>
            </a:pPr>
            <a:r>
              <a:rPr dirty="0" sz="3600" spc="-50" b="1">
                <a:latin typeface="Calibri"/>
                <a:cs typeface="Calibri"/>
              </a:rPr>
              <a:t>A</a:t>
            </a:r>
            <a:r>
              <a:rPr dirty="0" sz="3600" b="1">
                <a:latin typeface="Calibri"/>
                <a:cs typeface="Calibri"/>
              </a:rPr>
              <a:t>	total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3.2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million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pregnant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women </a:t>
            </a:r>
            <a:r>
              <a:rPr dirty="0" sz="3600" b="1">
                <a:latin typeface="Calibri"/>
                <a:cs typeface="Calibri"/>
              </a:rPr>
              <a:t>accessed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PPTCT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services</a:t>
            </a:r>
            <a:r>
              <a:rPr dirty="0" sz="3600" spc="-114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at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ICTCs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across </a:t>
            </a:r>
            <a:r>
              <a:rPr dirty="0" sz="3600" b="1">
                <a:latin typeface="Calibri"/>
                <a:cs typeface="Calibri"/>
              </a:rPr>
              <a:t>the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country</a:t>
            </a:r>
            <a:r>
              <a:rPr dirty="0" sz="3600" spc="-4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5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which</a:t>
            </a:r>
            <a:r>
              <a:rPr dirty="0" sz="3600" spc="-60" b="1"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18449</a:t>
            </a:r>
            <a:r>
              <a:rPr dirty="0" sz="3600" spc="-6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pregnant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women</a:t>
            </a:r>
            <a:r>
              <a:rPr dirty="0" sz="3600" spc="-10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were</a:t>
            </a:r>
            <a:r>
              <a:rPr dirty="0" sz="3600" spc="-114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diagnosed</a:t>
            </a:r>
            <a:r>
              <a:rPr dirty="0" sz="3600" spc="-8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dirty="0" sz="3600" spc="-9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be</a:t>
            </a:r>
            <a:r>
              <a:rPr dirty="0" sz="3600" spc="-11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HIV</a:t>
            </a:r>
            <a:r>
              <a:rPr dirty="0" sz="3600" spc="-10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20" b="1">
                <a:solidFill>
                  <a:srgbClr val="FF0000"/>
                </a:solidFill>
                <a:latin typeface="Calibri"/>
                <a:cs typeface="Calibri"/>
              </a:rPr>
              <a:t>+ve.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5"/>
              </a:spcBef>
              <a:buFont typeface="Arial MT"/>
              <a:buChar char="•"/>
            </a:pPr>
            <a:endParaRPr sz="36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Char char="•"/>
              <a:tabLst>
                <a:tab pos="355600" algn="l"/>
                <a:tab pos="459105" algn="l"/>
              </a:tabLst>
            </a:pPr>
            <a:r>
              <a:rPr dirty="0" sz="3600">
                <a:solidFill>
                  <a:srgbClr val="4436F4"/>
                </a:solidFill>
                <a:latin typeface="Arial MT"/>
                <a:cs typeface="Arial MT"/>
              </a:rPr>
              <a:t>	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Of</a:t>
            </a:r>
            <a:r>
              <a:rPr dirty="0" sz="36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these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11460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(62%)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pregnant</a:t>
            </a:r>
            <a:r>
              <a:rPr dirty="0" sz="3600" spc="-10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women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and</a:t>
            </a:r>
            <a:r>
              <a:rPr dirty="0" sz="3600" spc="-8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infants</a:t>
            </a:r>
            <a:r>
              <a:rPr dirty="0" sz="3600" spc="-7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born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them</a:t>
            </a:r>
            <a:r>
              <a:rPr dirty="0" sz="3600" spc="-8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received prophylactic</a:t>
            </a:r>
            <a:r>
              <a:rPr dirty="0" sz="36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single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dose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Nevirapine.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604213"/>
            <a:ext cx="8046084" cy="2769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latin typeface="Calibri"/>
                <a:cs typeface="Calibri"/>
              </a:rPr>
              <a:t>As</a:t>
            </a:r>
            <a:r>
              <a:rPr dirty="0" sz="3600" spc="-4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3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September</a:t>
            </a:r>
            <a:r>
              <a:rPr dirty="0" sz="3600" spc="-3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2008,</a:t>
            </a:r>
            <a:r>
              <a:rPr dirty="0" sz="3600" spc="-4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5,61,981</a:t>
            </a:r>
            <a:r>
              <a:rPr dirty="0" sz="3600" spc="-4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patients </a:t>
            </a:r>
            <a:r>
              <a:rPr dirty="0" sz="3600" b="1">
                <a:latin typeface="Calibri"/>
                <a:cs typeface="Calibri"/>
              </a:rPr>
              <a:t>have</a:t>
            </a:r>
            <a:r>
              <a:rPr dirty="0" sz="3600" spc="-114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been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registered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at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ART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centers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and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1,77,808</a:t>
            </a:r>
            <a:r>
              <a:rPr dirty="0" sz="3600" spc="-10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clinically</a:t>
            </a:r>
            <a:r>
              <a:rPr dirty="0" sz="3600" spc="-10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eligible</a:t>
            </a:r>
            <a:r>
              <a:rPr dirty="0" sz="3600" spc="-9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patients</a:t>
            </a:r>
            <a:r>
              <a:rPr dirty="0" sz="3600" spc="-9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FF0000"/>
                </a:solidFill>
                <a:latin typeface="Calibri"/>
                <a:cs typeface="Calibri"/>
              </a:rPr>
              <a:t>are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receiving</a:t>
            </a:r>
            <a:r>
              <a:rPr dirty="0" sz="3600" spc="-8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free</a:t>
            </a:r>
            <a:r>
              <a:rPr dirty="0" sz="3600" spc="-7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ART</a:t>
            </a:r>
            <a:r>
              <a:rPr dirty="0" sz="3600" spc="-7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dirty="0" sz="3600" spc="-7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Govt.</a:t>
            </a:r>
            <a:r>
              <a:rPr dirty="0" sz="3600" spc="-6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&amp;</a:t>
            </a:r>
            <a:r>
              <a:rPr dirty="0" sz="3600" spc="-7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inter- sectoral</a:t>
            </a:r>
            <a:r>
              <a:rPr dirty="0" sz="3600" spc="-114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alibri"/>
                <a:cs typeface="Calibri"/>
              </a:rPr>
              <a:t>health</a:t>
            </a:r>
            <a:r>
              <a:rPr dirty="0" sz="3600" spc="-11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alibri"/>
                <a:cs typeface="Calibri"/>
              </a:rPr>
              <a:t>facilities.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147317"/>
            <a:ext cx="7790180" cy="463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9525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The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50" b="1">
                <a:solidFill>
                  <a:srgbClr val="4436F4"/>
                </a:solidFill>
                <a:latin typeface="Calibri"/>
                <a:cs typeface="Calibri"/>
              </a:rPr>
              <a:t>Targeted</a:t>
            </a:r>
            <a:r>
              <a:rPr dirty="0" sz="3600" spc="-9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Intervention</a:t>
            </a:r>
            <a:r>
              <a:rPr dirty="0" sz="3600" spc="-7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(TI)</a:t>
            </a:r>
            <a:r>
              <a:rPr dirty="0" sz="3600" spc="-9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projects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aiming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to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interrupt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HIV</a:t>
            </a:r>
            <a:r>
              <a:rPr dirty="0" sz="3600" spc="-11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transmission</a:t>
            </a:r>
            <a:r>
              <a:rPr dirty="0" sz="3600" spc="-10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25" b="1">
                <a:solidFill>
                  <a:srgbClr val="4436F4"/>
                </a:solidFill>
                <a:latin typeface="Calibri"/>
                <a:cs typeface="Calibri"/>
              </a:rPr>
              <a:t>is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implemented</a:t>
            </a:r>
            <a:r>
              <a:rPr dirty="0" sz="3600" spc="-120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among</a:t>
            </a:r>
            <a:r>
              <a:rPr dirty="0" sz="3600" spc="-125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4436F4"/>
                </a:solidFill>
                <a:latin typeface="Calibri"/>
                <a:cs typeface="Calibri"/>
              </a:rPr>
              <a:t>highly</a:t>
            </a:r>
            <a:r>
              <a:rPr dirty="0" sz="3600" spc="-114" b="1">
                <a:solidFill>
                  <a:srgbClr val="4436F4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4436F4"/>
                </a:solidFill>
                <a:latin typeface="Calibri"/>
                <a:cs typeface="Calibri"/>
              </a:rPr>
              <a:t>vulnerable populations.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5"/>
              </a:spcBef>
              <a:buFont typeface="Arial MT"/>
              <a:buChar char="•"/>
            </a:pPr>
            <a:endParaRPr sz="36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600" b="1">
                <a:latin typeface="Calibri"/>
                <a:cs typeface="Calibri"/>
              </a:rPr>
              <a:t>They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include</a:t>
            </a:r>
            <a:r>
              <a:rPr dirty="0" sz="3600" spc="-6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-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commercial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sex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workers, </a:t>
            </a:r>
            <a:r>
              <a:rPr dirty="0" sz="3600" b="1">
                <a:latin typeface="Calibri"/>
                <a:cs typeface="Calibri"/>
              </a:rPr>
              <a:t>injecting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drug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users,</a:t>
            </a:r>
            <a:r>
              <a:rPr dirty="0" sz="3600" spc="-10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homosexuals, truckers</a:t>
            </a:r>
            <a:r>
              <a:rPr dirty="0" sz="3600" spc="-12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12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migrant</a:t>
            </a:r>
            <a:r>
              <a:rPr dirty="0" sz="3600" spc="-11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workers.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609600"/>
            <a:ext cx="7543800" cy="5638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2024-02-09T04:02:29Z</dcterms:created>
  <dcterms:modified xsi:type="dcterms:W3CDTF">2024-02-09T04:02:29Z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2017-12-19T00:00:00Z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2024-02-09T00:00:00Z</vt:filetime>
  </property>
  <property fmtid="{D5CDD505-2E9C-101B-9397-08002B2CF9AE}" pid="5" name="Producer">
    <vt:lpwstr>Microsoft® PowerPoint® 2013</vt:lpwstr>
  </property>
</Properties>
</file>