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72"/>
  </p:notesMasterIdLst>
  <p:sldIdLst>
    <p:sldId id="256" r:id="rId2"/>
    <p:sldId id="257" r:id="rId3"/>
    <p:sldId id="258" r:id="rId4"/>
    <p:sldId id="259" r:id="rId5"/>
    <p:sldId id="260" r:id="rId6"/>
    <p:sldId id="261" r:id="rId7"/>
    <p:sldId id="376" r:id="rId8"/>
    <p:sldId id="262" r:id="rId9"/>
    <p:sldId id="263" r:id="rId10"/>
    <p:sldId id="264" r:id="rId11"/>
    <p:sldId id="265" r:id="rId12"/>
    <p:sldId id="328" r:id="rId13"/>
    <p:sldId id="329" r:id="rId14"/>
    <p:sldId id="334" r:id="rId15"/>
    <p:sldId id="335" r:id="rId16"/>
    <p:sldId id="336" r:id="rId17"/>
    <p:sldId id="337" r:id="rId18"/>
    <p:sldId id="330" r:id="rId19"/>
    <p:sldId id="338" r:id="rId20"/>
    <p:sldId id="331" r:id="rId21"/>
    <p:sldId id="332" r:id="rId22"/>
    <p:sldId id="270" r:id="rId23"/>
    <p:sldId id="339" r:id="rId24"/>
    <p:sldId id="340" r:id="rId25"/>
    <p:sldId id="341" r:id="rId26"/>
    <p:sldId id="272" r:id="rId27"/>
    <p:sldId id="273" r:id="rId28"/>
    <p:sldId id="274" r:id="rId29"/>
    <p:sldId id="324" r:id="rId30"/>
    <p:sldId id="325" r:id="rId31"/>
    <p:sldId id="326" r:id="rId32"/>
    <p:sldId id="327" r:id="rId33"/>
    <p:sldId id="365" r:id="rId34"/>
    <p:sldId id="364" r:id="rId35"/>
    <p:sldId id="363" r:id="rId36"/>
    <p:sldId id="362" r:id="rId37"/>
    <p:sldId id="370" r:id="rId38"/>
    <p:sldId id="361" r:id="rId39"/>
    <p:sldId id="371" r:id="rId40"/>
    <p:sldId id="375" r:id="rId41"/>
    <p:sldId id="372" r:id="rId42"/>
    <p:sldId id="373" r:id="rId43"/>
    <p:sldId id="374" r:id="rId44"/>
    <p:sldId id="366" r:id="rId45"/>
    <p:sldId id="315" r:id="rId46"/>
    <p:sldId id="316" r:id="rId47"/>
    <p:sldId id="288" r:id="rId48"/>
    <p:sldId id="342" r:id="rId49"/>
    <p:sldId id="289" r:id="rId50"/>
    <p:sldId id="290" r:id="rId51"/>
    <p:sldId id="291" r:id="rId52"/>
    <p:sldId id="292" r:id="rId53"/>
    <p:sldId id="293" r:id="rId54"/>
    <p:sldId id="294" r:id="rId55"/>
    <p:sldId id="295" r:id="rId56"/>
    <p:sldId id="296" r:id="rId57"/>
    <p:sldId id="348" r:id="rId58"/>
    <p:sldId id="351" r:id="rId59"/>
    <p:sldId id="350" r:id="rId60"/>
    <p:sldId id="349" r:id="rId61"/>
    <p:sldId id="352" r:id="rId62"/>
    <p:sldId id="347" r:id="rId63"/>
    <p:sldId id="346" r:id="rId64"/>
    <p:sldId id="344" r:id="rId65"/>
    <p:sldId id="357" r:id="rId66"/>
    <p:sldId id="356" r:id="rId67"/>
    <p:sldId id="379" r:id="rId68"/>
    <p:sldId id="377" r:id="rId69"/>
    <p:sldId id="378" r:id="rId70"/>
    <p:sldId id="358"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0BCA"/>
    <a:srgbClr val="BE3845"/>
    <a:srgbClr val="EB9D9F"/>
    <a:srgbClr val="79E7E4"/>
    <a:srgbClr val="42DE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86380" autoAdjust="0"/>
  </p:normalViewPr>
  <p:slideViewPr>
    <p:cSldViewPr>
      <p:cViewPr varScale="1">
        <p:scale>
          <a:sx n="86" d="100"/>
          <a:sy n="86" d="100"/>
        </p:scale>
        <p:origin x="1524" y="96"/>
      </p:cViewPr>
      <p:guideLst>
        <p:guide orient="horz" pos="2160"/>
        <p:guide pos="2880"/>
      </p:guideLst>
    </p:cSldViewPr>
  </p:slideViewPr>
  <p:outlineViewPr>
    <p:cViewPr>
      <p:scale>
        <a:sx n="33" d="100"/>
        <a:sy n="33" d="100"/>
      </p:scale>
      <p:origin x="216"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44"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8EA81F-14EE-4DE4-9DBB-DE78D3EC62CD}" type="datetimeFigureOut">
              <a:rPr lang="en-US" smtClean="0"/>
              <a:pPr/>
              <a:t>9/3/2024</a:t>
            </a:fld>
            <a:endParaRPr lang="en-IN"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07D110-5588-4B5E-8370-267B5581DB78}" type="slidenum">
              <a:rPr lang="en-IN" smtClean="0"/>
              <a:pPr/>
              <a:t>‹#›</a:t>
            </a:fld>
            <a:endParaRPr lang="en-IN"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B107D110-5588-4B5E-8370-267B5581DB78}" type="slidenum">
              <a:rPr lang="en-IN" smtClean="0"/>
              <a:pPr/>
              <a:t>1</a:t>
            </a:fld>
            <a:endParaRPr lang="en-I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B107D110-5588-4B5E-8370-267B5581DB78}" type="slidenum">
              <a:rPr lang="en-IN" smtClean="0"/>
              <a:pPr/>
              <a:t>48</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4F8EA8B-2777-418A-A538-3E8CA8A663A7}" type="datetimeFigureOut">
              <a:rPr lang="en-US" smtClean="0"/>
              <a:pPr/>
              <a:t>9/3/2024</a:t>
            </a:fld>
            <a:endParaRPr lang="en-IN" dirty="0"/>
          </a:p>
        </p:txBody>
      </p:sp>
      <p:sp>
        <p:nvSpPr>
          <p:cNvPr id="19" name="Footer Placeholder 18"/>
          <p:cNvSpPr>
            <a:spLocks noGrp="1"/>
          </p:cNvSpPr>
          <p:nvPr>
            <p:ph type="ftr" sz="quarter" idx="11"/>
          </p:nvPr>
        </p:nvSpPr>
        <p:spPr/>
        <p:txBody>
          <a:bodyPr/>
          <a:lstStyle/>
          <a:p>
            <a:endParaRPr lang="en-IN" dirty="0"/>
          </a:p>
        </p:txBody>
      </p:sp>
      <p:sp>
        <p:nvSpPr>
          <p:cNvPr id="27" name="Slide Number Placeholder 26"/>
          <p:cNvSpPr>
            <a:spLocks noGrp="1"/>
          </p:cNvSpPr>
          <p:nvPr>
            <p:ph type="sldNum" sz="quarter" idx="12"/>
          </p:nvPr>
        </p:nvSpPr>
        <p:spPr/>
        <p:txBody>
          <a:bodyPr/>
          <a:lstStyle/>
          <a:p>
            <a:fld id="{8A43FFF3-83FD-4A9F-984C-45FA453AF010}" type="slidenum">
              <a:rPr lang="en-IN" smtClean="0"/>
              <a:pPr/>
              <a:t>‹#›</a:t>
            </a:fld>
            <a:endParaRPr lang="en-IN"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4F8EA8B-2777-418A-A538-3E8CA8A663A7}" type="datetimeFigureOut">
              <a:rPr lang="en-US" smtClean="0"/>
              <a:pPr/>
              <a:t>9/3/2024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8A43FFF3-83FD-4A9F-984C-45FA453AF010}" type="slidenum">
              <a:rPr lang="en-IN" smtClean="0"/>
              <a:pPr/>
              <a:t>‹#›</a:t>
            </a:fld>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4F8EA8B-2777-418A-A538-3E8CA8A663A7}" type="datetimeFigureOut">
              <a:rPr lang="en-US" smtClean="0"/>
              <a:pPr/>
              <a:t>9/3/2024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8A43FFF3-83FD-4A9F-984C-45FA453AF010}" type="slidenum">
              <a:rPr lang="en-IN" smtClean="0"/>
              <a:pPr/>
              <a:t>‹#›</a:t>
            </a:fld>
            <a:endParaRPr lang="en-IN"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4F8EA8B-2777-418A-A538-3E8CA8A663A7}" type="datetimeFigureOut">
              <a:rPr lang="en-US" smtClean="0"/>
              <a:pPr/>
              <a:t>9/3/2024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8A43FFF3-83FD-4A9F-984C-45FA453AF010}" type="slidenum">
              <a:rPr lang="en-IN" smtClean="0"/>
              <a:pPr/>
              <a:t>‹#›</a:t>
            </a:fld>
            <a:endParaRPr lang="en-I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4F8EA8B-2777-418A-A538-3E8CA8A663A7}" type="datetimeFigureOut">
              <a:rPr lang="en-US" smtClean="0"/>
              <a:pPr/>
              <a:t>9/3/2024</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8A43FFF3-83FD-4A9F-984C-45FA453AF010}" type="slidenum">
              <a:rPr lang="en-IN" smtClean="0"/>
              <a:pPr/>
              <a:t>‹#›</a:t>
            </a:fld>
            <a:endParaRPr lang="en-IN"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04F8EA8B-2777-418A-A538-3E8CA8A663A7}" type="datetimeFigureOut">
              <a:rPr lang="en-US" smtClean="0"/>
              <a:pPr/>
              <a:t>9/3/2024</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8A43FFF3-83FD-4A9F-984C-45FA453AF010}" type="slidenum">
              <a:rPr lang="en-IN" smtClean="0"/>
              <a:pPr/>
              <a:t>‹#›</a:t>
            </a:fld>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F8EA8B-2777-418A-A538-3E8CA8A663A7}" type="datetimeFigureOut">
              <a:rPr lang="en-US" smtClean="0"/>
              <a:pPr/>
              <a:t>9/3/2024</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8A43FFF3-83FD-4A9F-984C-45FA453AF010}" type="slidenum">
              <a:rPr lang="en-IN" smtClean="0"/>
              <a:pPr/>
              <a:t>‹#›</a:t>
            </a:fld>
            <a:endParaRPr lang="en-I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4F8EA8B-2777-418A-A538-3E8CA8A663A7}" type="datetimeFigureOut">
              <a:rPr lang="en-US" smtClean="0"/>
              <a:pPr/>
              <a:t>9/3/2024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8A43FFF3-83FD-4A9F-984C-45FA453AF010}" type="slidenum">
              <a:rPr lang="en-IN" smtClean="0"/>
              <a:pPr/>
              <a:t>‹#›</a:t>
            </a:fld>
            <a:endParaRPr lang="en-I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04F8EA8B-2777-418A-A538-3E8CA8A663A7}" type="datetimeFigureOut">
              <a:rPr lang="en-US" smtClean="0"/>
              <a:pPr/>
              <a:t>9/3/2024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a:xfrm>
            <a:off x="8077200" y="6356350"/>
            <a:ext cx="609600" cy="365125"/>
          </a:xfrm>
        </p:spPr>
        <p:txBody>
          <a:bodyPr/>
          <a:lstStyle/>
          <a:p>
            <a:fld id="{8A43FFF3-83FD-4A9F-984C-45FA453AF010}" type="slidenum">
              <a:rPr lang="en-IN" smtClean="0"/>
              <a:pPr/>
              <a:t>‹#›</a:t>
            </a:fld>
            <a:endParaRPr lang="en-IN"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4F8EA8B-2777-418A-A538-3E8CA8A663A7}" type="datetimeFigureOut">
              <a:rPr lang="en-US" smtClean="0"/>
              <a:pPr/>
              <a:t>9/3/2024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8A43FFF3-83FD-4A9F-984C-45FA453AF010}" type="slidenum">
              <a:rPr lang="en-IN" smtClean="0"/>
              <a:pPr/>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4F8EA8B-2777-418A-A538-3E8CA8A663A7}" type="datetimeFigureOut">
              <a:rPr lang="en-US" smtClean="0"/>
              <a:pPr/>
              <a:t>9/3/2024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8A43FFF3-83FD-4A9F-984C-45FA453AF010}" type="slidenum">
              <a:rPr lang="en-IN" smtClean="0"/>
              <a:pPr/>
              <a:t>‹#›</a:t>
            </a:fld>
            <a:endParaRPr lang="en-I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4F8EA8B-2777-418A-A538-3E8CA8A663A7}" type="datetimeFigureOut">
              <a:rPr lang="en-US" smtClean="0"/>
              <a:pPr/>
              <a:t>9/3/2024</a:t>
            </a:fld>
            <a:endParaRPr lang="en-IN"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A43FFF3-83FD-4A9F-984C-45FA453AF010}" type="slidenum">
              <a:rPr lang="en-IN" smtClean="0"/>
              <a:pPr/>
              <a:t>‹#›</a:t>
            </a:fld>
            <a:endParaRPr lang="en-IN"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285728"/>
            <a:ext cx="8001056" cy="3557598"/>
          </a:xfrm>
          <a:blipFill>
            <a:blip r:embed="rId3"/>
            <a:stretch>
              <a:fillRect/>
            </a:stretch>
          </a:blipFill>
        </p:spPr>
        <p:txBody>
          <a:bodyPr>
            <a:normAutofit/>
          </a:bodyPr>
          <a:lstStyle/>
          <a:p>
            <a:endParaRPr lang="en-IN" sz="4800" dirty="0">
              <a:latin typeface="Times New Roman" pitchFamily="18" charset="0"/>
              <a:cs typeface="Times New Roman" pitchFamily="18" charset="0"/>
            </a:endParaRPr>
          </a:p>
        </p:txBody>
      </p:sp>
      <p:sp>
        <p:nvSpPr>
          <p:cNvPr id="3" name="Subtitle 2"/>
          <p:cNvSpPr>
            <a:spLocks noGrp="1"/>
          </p:cNvSpPr>
          <p:nvPr>
            <p:ph type="subTitle" idx="1"/>
          </p:nvPr>
        </p:nvSpPr>
        <p:spPr>
          <a:xfrm>
            <a:off x="604838" y="3857628"/>
            <a:ext cx="7967690" cy="2500330"/>
          </a:xfrm>
          <a:solidFill>
            <a:schemeClr val="tx1"/>
          </a:solidFill>
        </p:spPr>
        <p:txBody>
          <a:bodyPr>
            <a:normAutofit/>
          </a:bodyPr>
          <a:lstStyle/>
          <a:p>
            <a:pPr algn="ctr"/>
            <a:r>
              <a:rPr lang="en-IN" sz="4800" b="1" dirty="0">
                <a:solidFill>
                  <a:srgbClr val="7030A0"/>
                </a:solidFill>
                <a:latin typeface="Times New Roman" pitchFamily="18" charset="0"/>
                <a:cs typeface="Times New Roman" pitchFamily="18" charset="0"/>
              </a:rPr>
              <a:t>TABLETS</a:t>
            </a:r>
            <a:endParaRPr lang="en-IN" sz="2800" dirty="0">
              <a:solidFill>
                <a:srgbClr val="260BCA"/>
              </a:solidFill>
              <a:latin typeface="Times New Roman" pitchFamily="18" charset="0"/>
              <a:cs typeface="Times New Roman" pitchFamily="18" charset="0"/>
            </a:endParaRPr>
          </a:p>
          <a:p>
            <a:pPr algn="l"/>
            <a:r>
              <a:rPr lang="en-IN" sz="2800" dirty="0">
                <a:solidFill>
                  <a:srgbClr val="260BCA"/>
                </a:solidFill>
                <a:latin typeface="Times New Roman" pitchFamily="18" charset="0"/>
                <a:cs typeface="Times New Roman" pitchFamily="18" charset="0"/>
              </a:rPr>
              <a:t>  </a:t>
            </a:r>
            <a:r>
              <a:rPr lang="en-IN" sz="2800" b="1" dirty="0" err="1">
                <a:solidFill>
                  <a:srgbClr val="260BCA"/>
                </a:solidFill>
                <a:latin typeface="Times New Roman" pitchFamily="18" charset="0"/>
                <a:cs typeface="Times New Roman" pitchFamily="18" charset="0"/>
              </a:rPr>
              <a:t>Dr.</a:t>
            </a:r>
            <a:r>
              <a:rPr lang="en-IN" sz="2800" b="1" dirty="0">
                <a:solidFill>
                  <a:srgbClr val="260BCA"/>
                </a:solidFill>
                <a:latin typeface="Times New Roman" pitchFamily="18" charset="0"/>
                <a:cs typeface="Times New Roman" pitchFamily="18" charset="0"/>
              </a:rPr>
              <a:t> Arun Sharma</a:t>
            </a:r>
          </a:p>
          <a:p>
            <a:pPr algn="l"/>
            <a:r>
              <a:rPr lang="en-IN" sz="2800" b="1" dirty="0">
                <a:solidFill>
                  <a:srgbClr val="260BCA"/>
                </a:solidFill>
                <a:latin typeface="Times New Roman" pitchFamily="18" charset="0"/>
                <a:cs typeface="Times New Roman" pitchFamily="18" charset="0"/>
              </a:rPr>
              <a:t>  RAS SHASTRA &amp; BHAISHAJYA KALPANA</a:t>
            </a:r>
          </a:p>
          <a:p>
            <a:pPr algn="l"/>
            <a:endParaRPr lang="en-IN" sz="2800" b="1" dirty="0">
              <a:solidFill>
                <a:srgbClr val="260BCA"/>
              </a:solidFill>
              <a:latin typeface="Times New Roman" pitchFamily="18" charset="0"/>
              <a:cs typeface="Times New Roman" pitchFamily="18" charset="0"/>
            </a:endParaRPr>
          </a:p>
          <a:p>
            <a:pPr algn="l"/>
            <a:endParaRPr lang="en-IN" sz="2800" b="1" dirty="0">
              <a:solidFill>
                <a:srgbClr val="260BCA"/>
              </a:solidFill>
              <a:latin typeface="Times New Roman" pitchFamily="18" charset="0"/>
              <a:cs typeface="Times New Roman" pitchFamily="18" charset="0"/>
            </a:endParaRPr>
          </a:p>
          <a:p>
            <a:pPr algn="l"/>
            <a:endParaRPr lang="en-IN" sz="4800" dirty="0">
              <a:solidFill>
                <a:srgbClr val="7030A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Introduction</a:t>
            </a:r>
          </a:p>
        </p:txBody>
      </p:sp>
      <p:sp>
        <p:nvSpPr>
          <p:cNvPr id="3" name="Content Placeholder 2"/>
          <p:cNvSpPr>
            <a:spLocks noGrp="1"/>
          </p:cNvSpPr>
          <p:nvPr>
            <p:ph idx="1"/>
          </p:nvPr>
        </p:nvSpPr>
        <p:spPr>
          <a:xfrm>
            <a:off x="457200" y="1857364"/>
            <a:ext cx="8229600" cy="4525963"/>
          </a:xfrm>
          <a:solidFill>
            <a:schemeClr val="accent1">
              <a:lumMod val="20000"/>
              <a:lumOff val="80000"/>
            </a:schemeClr>
          </a:solidFill>
          <a:ln w="38100">
            <a:solidFill>
              <a:schemeClr val="accent1"/>
            </a:solidFill>
          </a:ln>
        </p:spPr>
        <p:txBody>
          <a:bodyPr>
            <a:normAutofit/>
          </a:bodyPr>
          <a:lstStyle/>
          <a:p>
            <a:pPr algn="just">
              <a:buFont typeface="Wingdings" pitchFamily="2" charset="2"/>
              <a:buChar char="v"/>
            </a:pPr>
            <a:r>
              <a:rPr lang="en-IN" sz="3200" dirty="0">
                <a:latin typeface="Times New Roman" pitchFamily="18" charset="0"/>
                <a:cs typeface="Times New Roman" pitchFamily="18" charset="0"/>
              </a:rPr>
              <a:t> Tablet is defined as a compressed solid dosage form containing medicaments .</a:t>
            </a:r>
          </a:p>
          <a:p>
            <a:pPr>
              <a:buNone/>
            </a:pPr>
            <a:endParaRPr lang="en-IN" sz="3200" dirty="0">
              <a:latin typeface="Times New Roman" pitchFamily="18" charset="0"/>
              <a:cs typeface="Times New Roman" pitchFamily="18" charset="0"/>
            </a:endParaRPr>
          </a:p>
          <a:p>
            <a:pPr algn="just">
              <a:buFont typeface="Wingdings" pitchFamily="2" charset="2"/>
              <a:buChar char="v"/>
            </a:pPr>
            <a:r>
              <a:rPr lang="en-IN" sz="3200" dirty="0">
                <a:latin typeface="Times New Roman" pitchFamily="18" charset="0"/>
                <a:cs typeface="Times New Roman" pitchFamily="18" charset="0"/>
              </a:rPr>
              <a:t> It is the most popular dosage form and 70% of the total medicines are dispensed in the form of tablet.</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Contd.</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lnSpcReduction="10000"/>
          </a:bodyPr>
          <a:lstStyle/>
          <a:p>
            <a:pPr algn="just">
              <a:buFont typeface="Wingdings" pitchFamily="2" charset="2"/>
              <a:buChar char="v"/>
            </a:pPr>
            <a:r>
              <a:rPr lang="en-IN" sz="3200" dirty="0">
                <a:latin typeface="Times New Roman" pitchFamily="18" charset="0"/>
                <a:cs typeface="Times New Roman" pitchFamily="18" charset="0"/>
              </a:rPr>
              <a:t> According to Indian Pharmacopoeia Pharmaceutical tablets are solid, flat or biconvex dishes, unit dosage form, prepared by compressing a drugs or a mixture of drugs, with or without diluents.</a:t>
            </a:r>
          </a:p>
          <a:p>
            <a:pPr algn="just">
              <a:buFont typeface="Wingdings" pitchFamily="2" charset="2"/>
              <a:buChar char="v"/>
            </a:pPr>
            <a:r>
              <a:rPr lang="en-IN" sz="3200" dirty="0">
                <a:latin typeface="Times New Roman" pitchFamily="18" charset="0"/>
                <a:cs typeface="Times New Roman" pitchFamily="18" charset="0"/>
              </a:rPr>
              <a:t>They vary in shape and differ greatly in size and weight, depending on amount of medicinal substances and the intended mode of administration.</a:t>
            </a:r>
          </a:p>
        </p:txBody>
      </p:sp>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143000"/>
          </a:xfrm>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General Properties of Tablets</a:t>
            </a:r>
          </a:p>
        </p:txBody>
      </p:sp>
      <p:sp>
        <p:nvSpPr>
          <p:cNvPr id="3" name="Content Placeholder 2"/>
          <p:cNvSpPr>
            <a:spLocks noGrp="1"/>
          </p:cNvSpPr>
          <p:nvPr>
            <p:ph idx="1"/>
          </p:nvPr>
        </p:nvSpPr>
        <p:spPr>
          <a:xfrm>
            <a:off x="428596" y="1285860"/>
            <a:ext cx="8286808" cy="5286412"/>
          </a:xfrm>
          <a:solidFill>
            <a:schemeClr val="accent1">
              <a:lumMod val="20000"/>
              <a:lumOff val="80000"/>
            </a:schemeClr>
          </a:solidFill>
          <a:ln w="38100">
            <a:solidFill>
              <a:schemeClr val="accent1"/>
            </a:solidFill>
          </a:ln>
        </p:spPr>
        <p:txBody>
          <a:bodyPr>
            <a:normAutofit fontScale="62500" lnSpcReduction="20000"/>
          </a:bodyPr>
          <a:lstStyle/>
          <a:p>
            <a:pPr algn="just">
              <a:buFont typeface="Wingdings" pitchFamily="2" charset="2"/>
              <a:buChar char="v"/>
            </a:pPr>
            <a:r>
              <a:rPr lang="en-IN" sz="5100" dirty="0">
                <a:latin typeface="Times New Roman" pitchFamily="18" charset="0"/>
                <a:cs typeface="Times New Roman" pitchFamily="18" charset="0"/>
              </a:rPr>
              <a:t>A tablet should have elegant product identity.</a:t>
            </a:r>
          </a:p>
          <a:p>
            <a:pPr algn="just">
              <a:buFont typeface="Wingdings" pitchFamily="2" charset="2"/>
              <a:buChar char="v"/>
            </a:pPr>
            <a:r>
              <a:rPr lang="en-IN" sz="5100" dirty="0">
                <a:latin typeface="Times New Roman" pitchFamily="18" charset="0"/>
                <a:cs typeface="Times New Roman" pitchFamily="18" charset="0"/>
              </a:rPr>
              <a:t>It should be free of defects like chips, cracks, discoloration and contamination. </a:t>
            </a:r>
          </a:p>
          <a:p>
            <a:pPr algn="just">
              <a:buFont typeface="Wingdings" pitchFamily="2" charset="2"/>
              <a:buChar char="v"/>
            </a:pPr>
            <a:r>
              <a:rPr lang="en-IN" sz="5100" dirty="0">
                <a:latin typeface="Times New Roman" pitchFamily="18" charset="0"/>
                <a:cs typeface="Times New Roman" pitchFamily="18" charset="0"/>
              </a:rPr>
              <a:t>It should have sufficient strength to withstand mechanical shock during its production, shipping and dispensing. </a:t>
            </a:r>
          </a:p>
          <a:p>
            <a:pPr algn="just">
              <a:buFont typeface="Wingdings" pitchFamily="2" charset="2"/>
              <a:buChar char="v"/>
            </a:pPr>
            <a:r>
              <a:rPr lang="en-IN" sz="5100" dirty="0">
                <a:latin typeface="Times New Roman" pitchFamily="18" charset="0"/>
                <a:cs typeface="Times New Roman" pitchFamily="18" charset="0"/>
              </a:rPr>
              <a:t>The tablet must be able to release the medicinal agents in a predictable and reproducible manner.</a:t>
            </a:r>
          </a:p>
          <a:p>
            <a:pPr algn="just">
              <a:buFont typeface="Wingdings" pitchFamily="2" charset="2"/>
              <a:buChar char="v"/>
            </a:pPr>
            <a:r>
              <a:rPr lang="en-IN" sz="5100" dirty="0">
                <a:latin typeface="Times New Roman" pitchFamily="18" charset="0"/>
                <a:cs typeface="Times New Roman" pitchFamily="18" charset="0"/>
              </a:rPr>
              <a:t>It must have a chemical stability over time so as not to follow alteration of the medicinal agents.</a:t>
            </a:r>
          </a:p>
          <a:p>
            <a:pPr>
              <a:buFont typeface="Wingdings" pitchFamily="2" charset="2"/>
              <a:buChar char="v"/>
            </a:pPr>
            <a:endParaRPr lang="en-IN" dirty="0"/>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58204" cy="1285876"/>
          </a:xfrm>
          <a:solidFill>
            <a:schemeClr val="accent4">
              <a:lumMod val="20000"/>
              <a:lumOff val="80000"/>
            </a:schemeClr>
          </a:solidFill>
          <a:ln w="38100">
            <a:solidFill>
              <a:schemeClr val="accent4">
                <a:lumMod val="60000"/>
                <a:lumOff val="40000"/>
              </a:schemeClr>
            </a:solidFill>
          </a:ln>
        </p:spPr>
        <p:txBody>
          <a:bodyPr>
            <a:noAutofit/>
          </a:bodyPr>
          <a:lstStyle/>
          <a:p>
            <a:pPr algn="ctr"/>
            <a:r>
              <a:rPr lang="en-IN" sz="4400" b="1" dirty="0">
                <a:solidFill>
                  <a:srgbClr val="002060"/>
                </a:solidFill>
                <a:latin typeface="Times New Roman" pitchFamily="18" charset="0"/>
                <a:cs typeface="Times New Roman" pitchFamily="18" charset="0"/>
              </a:rPr>
              <a:t>The advantages of tablet dosage forms are</a:t>
            </a:r>
          </a:p>
        </p:txBody>
      </p:sp>
      <p:sp>
        <p:nvSpPr>
          <p:cNvPr id="3" name="Content Placeholder 2"/>
          <p:cNvSpPr>
            <a:spLocks noGrp="1"/>
          </p:cNvSpPr>
          <p:nvPr>
            <p:ph idx="1"/>
          </p:nvPr>
        </p:nvSpPr>
        <p:spPr>
          <a:xfrm>
            <a:off x="457200" y="1500174"/>
            <a:ext cx="8258204" cy="5000660"/>
          </a:xfrm>
          <a:solidFill>
            <a:schemeClr val="accent1">
              <a:lumMod val="20000"/>
              <a:lumOff val="80000"/>
            </a:schemeClr>
          </a:solidFill>
          <a:ln w="38100">
            <a:solidFill>
              <a:schemeClr val="accent1"/>
            </a:solidFill>
          </a:ln>
        </p:spPr>
        <p:txBody>
          <a:bodyPr>
            <a:noAutofit/>
          </a:bodyPr>
          <a:lstStyle/>
          <a:p>
            <a:pPr>
              <a:buFont typeface="Wingdings" pitchFamily="2" charset="2"/>
              <a:buChar char="v"/>
            </a:pPr>
            <a:r>
              <a:rPr lang="en-IN" sz="3200" dirty="0">
                <a:latin typeface="Times New Roman" pitchFamily="18" charset="0"/>
                <a:cs typeface="Times New Roman" pitchFamily="18" charset="0"/>
              </a:rPr>
              <a:t>Tablets are unit dosage forms.</a:t>
            </a:r>
          </a:p>
          <a:p>
            <a:pPr>
              <a:buFont typeface="Wingdings" pitchFamily="2" charset="2"/>
              <a:buChar char="v"/>
            </a:pPr>
            <a:r>
              <a:rPr lang="en-IN" sz="3200" dirty="0">
                <a:latin typeface="Times New Roman" pitchFamily="18" charset="0"/>
                <a:cs typeface="Times New Roman" pitchFamily="18" charset="0"/>
              </a:rPr>
              <a:t>Tablets offer the greatest capabilities of all oral dosage form for the greatest dose precision &amp; the least content variability.</a:t>
            </a:r>
          </a:p>
          <a:p>
            <a:pPr>
              <a:buFont typeface="Wingdings" pitchFamily="2" charset="2"/>
              <a:buChar char="v"/>
            </a:pPr>
            <a:r>
              <a:rPr lang="en-IN" sz="3200" dirty="0">
                <a:latin typeface="Times New Roman" pitchFamily="18" charset="0"/>
                <a:cs typeface="Times New Roman" pitchFamily="18" charset="0"/>
              </a:rPr>
              <a:t>Cost is lowest of all oral dosage form.</a:t>
            </a:r>
          </a:p>
          <a:p>
            <a:pPr>
              <a:buFont typeface="Wingdings" pitchFamily="2" charset="2"/>
              <a:buChar char="v"/>
            </a:pPr>
            <a:r>
              <a:rPr lang="en-IN" sz="3200" dirty="0">
                <a:latin typeface="Times New Roman" pitchFamily="18" charset="0"/>
                <a:cs typeface="Times New Roman" pitchFamily="18" charset="0"/>
              </a:rPr>
              <a:t>Lighter &amp; compact.</a:t>
            </a:r>
          </a:p>
          <a:p>
            <a:pPr>
              <a:buFont typeface="Wingdings" pitchFamily="2" charset="2"/>
              <a:buChar char="v"/>
            </a:pPr>
            <a:r>
              <a:rPr lang="en-IN" sz="3200" dirty="0">
                <a:latin typeface="Times New Roman" pitchFamily="18" charset="0"/>
                <a:cs typeface="Times New Roman" pitchFamily="18" charset="0"/>
              </a:rPr>
              <a:t>Easiest &amp; cheapest to package &amp; strip.</a:t>
            </a:r>
          </a:p>
          <a:p>
            <a:pPr>
              <a:buFont typeface="Wingdings" pitchFamily="2" charset="2"/>
              <a:buChar char="v"/>
            </a:pPr>
            <a:r>
              <a:rPr lang="en-IN" sz="3200" dirty="0">
                <a:latin typeface="Times New Roman" pitchFamily="18" charset="0"/>
                <a:cs typeface="Times New Roman" pitchFamily="18" charset="0"/>
              </a:rPr>
              <a:t>Easy to swallowing with least tendency for hang up. </a:t>
            </a:r>
          </a:p>
        </p:txBody>
      </p:sp>
    </p:spTree>
  </p:cSld>
  <p:clrMapOvr>
    <a:masterClrMapping/>
  </p:clrMapOvr>
  <p:transition>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Contd.</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lstStyle/>
          <a:p>
            <a:pPr>
              <a:buFont typeface="Wingdings" pitchFamily="2" charset="2"/>
              <a:buChar char="v"/>
            </a:pPr>
            <a:r>
              <a:rPr lang="en-IN" sz="3200" dirty="0">
                <a:latin typeface="Times New Roman" pitchFamily="18" charset="0"/>
                <a:cs typeface="Times New Roman" pitchFamily="18" charset="0"/>
              </a:rPr>
              <a:t>Sustained release product is possible by enteric coating.</a:t>
            </a:r>
          </a:p>
          <a:p>
            <a:pPr>
              <a:buFont typeface="Wingdings" pitchFamily="2" charset="2"/>
              <a:buChar char="v"/>
            </a:pPr>
            <a:r>
              <a:rPr lang="en-IN" sz="3200" dirty="0">
                <a:latin typeface="Times New Roman" pitchFamily="18" charset="0"/>
                <a:cs typeface="Times New Roman" pitchFamily="18" charset="0"/>
              </a:rPr>
              <a:t>Objectionable odour &amp; bitter taste can be masked by coating technique.</a:t>
            </a:r>
          </a:p>
          <a:p>
            <a:pPr>
              <a:buFont typeface="Wingdings" pitchFamily="2" charset="2"/>
              <a:buChar char="v"/>
            </a:pPr>
            <a:r>
              <a:rPr lang="en-IN" sz="3200" dirty="0">
                <a:latin typeface="Times New Roman" pitchFamily="18" charset="0"/>
                <a:cs typeface="Times New Roman" pitchFamily="18" charset="0"/>
              </a:rPr>
              <a:t>Suitable for large scale production.</a:t>
            </a:r>
          </a:p>
          <a:p>
            <a:pPr>
              <a:buFont typeface="Wingdings" pitchFamily="2" charset="2"/>
              <a:buChar char="v"/>
            </a:pPr>
            <a:r>
              <a:rPr lang="en-IN" sz="3200" dirty="0">
                <a:latin typeface="Times New Roman" pitchFamily="18" charset="0"/>
                <a:cs typeface="Times New Roman" pitchFamily="18" charset="0"/>
              </a:rPr>
              <a:t>Greatest chemical &amp; microbial stability over all oral dosage form</a:t>
            </a:r>
            <a:r>
              <a:rPr lang="en-IN" dirty="0"/>
              <a:t>. </a:t>
            </a:r>
          </a:p>
        </p:txBody>
      </p:sp>
    </p:spTree>
  </p:cSld>
  <p:clrMapOvr>
    <a:masterClrMapping/>
  </p:clrMapOvr>
  <p:transition>
    <p:cut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fontScale="90000"/>
          </a:bodyPr>
          <a:lstStyle/>
          <a:p>
            <a:pPr algn="ctr"/>
            <a:r>
              <a:rPr lang="en-IN" sz="4400" b="1" dirty="0">
                <a:solidFill>
                  <a:srgbClr val="002060"/>
                </a:solidFill>
                <a:latin typeface="Times New Roman" pitchFamily="18" charset="0"/>
                <a:cs typeface="Times New Roman" pitchFamily="18" charset="0"/>
              </a:rPr>
              <a:t>Disadvantages of tablet dosage form</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fontScale="62500" lnSpcReduction="20000"/>
          </a:bodyPr>
          <a:lstStyle/>
          <a:p>
            <a:pPr algn="just">
              <a:buFont typeface="Wingdings" pitchFamily="2" charset="2"/>
              <a:buChar char="v"/>
            </a:pPr>
            <a:r>
              <a:rPr lang="en-IN" sz="4600" dirty="0">
                <a:latin typeface="Times New Roman" pitchFamily="18" charset="0"/>
                <a:cs typeface="Times New Roman" pitchFamily="18" charset="0"/>
              </a:rPr>
              <a:t>Difficult to swallow in case of children &amp; unconscious patients.</a:t>
            </a:r>
          </a:p>
          <a:p>
            <a:pPr algn="just">
              <a:buFont typeface="Wingdings" pitchFamily="2" charset="2"/>
              <a:buChar char="v"/>
            </a:pPr>
            <a:r>
              <a:rPr lang="en-IN" sz="4600" dirty="0">
                <a:latin typeface="Times New Roman" pitchFamily="18" charset="0"/>
                <a:cs typeface="Times New Roman" pitchFamily="18" charset="0"/>
              </a:rPr>
              <a:t>Some drugs resist compression into dense compacts, owing to amorphous nature, low density character.</a:t>
            </a:r>
          </a:p>
          <a:p>
            <a:pPr algn="just">
              <a:buFont typeface="Wingdings" pitchFamily="2" charset="2"/>
              <a:buChar char="v"/>
            </a:pPr>
            <a:r>
              <a:rPr lang="en-IN" sz="4600" dirty="0">
                <a:latin typeface="Times New Roman" pitchFamily="18" charset="0"/>
                <a:cs typeface="Times New Roman" pitchFamily="18" charset="0"/>
              </a:rPr>
              <a:t>Drugs with poor wetting, slow dissolution properties, optimum absorption high in GIT may be difficult to formulate or manufacture as a tablet.</a:t>
            </a:r>
          </a:p>
          <a:p>
            <a:pPr algn="just">
              <a:buFont typeface="Wingdings" pitchFamily="2" charset="2"/>
              <a:buChar char="v"/>
            </a:pPr>
            <a:r>
              <a:rPr lang="en-IN" sz="4600" dirty="0">
                <a:latin typeface="Times New Roman" pitchFamily="18" charset="0"/>
                <a:cs typeface="Times New Roman" pitchFamily="18" charset="0"/>
              </a:rPr>
              <a:t>Bitter testing drugs, drugs with an objectionable </a:t>
            </a:r>
            <a:r>
              <a:rPr lang="en-IN" sz="4600" dirty="0" err="1">
                <a:latin typeface="Times New Roman" pitchFamily="18" charset="0"/>
                <a:cs typeface="Times New Roman" pitchFamily="18" charset="0"/>
              </a:rPr>
              <a:t>odor</a:t>
            </a:r>
            <a:r>
              <a:rPr lang="en-IN" sz="4600" dirty="0">
                <a:latin typeface="Times New Roman" pitchFamily="18" charset="0"/>
                <a:cs typeface="Times New Roman" pitchFamily="18" charset="0"/>
              </a:rPr>
              <a:t> or drugs that are sensitive to oxygen may require encapsulation or coating.</a:t>
            </a:r>
          </a:p>
          <a:p>
            <a:pPr algn="just">
              <a:buFont typeface="Wingdings" pitchFamily="2" charset="2"/>
              <a:buChar char="v"/>
            </a:pPr>
            <a:endParaRPr lang="en-IN" sz="3200" dirty="0">
              <a:latin typeface="Times New Roman" pitchFamily="18" charset="0"/>
              <a:cs typeface="Times New Roman" pitchFamily="18" charset="0"/>
            </a:endParaRPr>
          </a:p>
        </p:txBody>
      </p:sp>
    </p:spTree>
  </p:cSld>
  <p:clrMapOvr>
    <a:masterClrMapping/>
  </p:clrMapOvr>
  <p:transition>
    <p:wheel spokes="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1143000"/>
          </a:xfrm>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Classification of tablets:</a:t>
            </a:r>
          </a:p>
        </p:txBody>
      </p:sp>
      <p:sp>
        <p:nvSpPr>
          <p:cNvPr id="3" name="Content Placeholder 2"/>
          <p:cNvSpPr>
            <a:spLocks noGrp="1"/>
          </p:cNvSpPr>
          <p:nvPr>
            <p:ph idx="1"/>
          </p:nvPr>
        </p:nvSpPr>
        <p:spPr>
          <a:xfrm>
            <a:off x="457200" y="1357298"/>
            <a:ext cx="8258204" cy="5143536"/>
          </a:xfrm>
          <a:solidFill>
            <a:schemeClr val="accent1">
              <a:lumMod val="20000"/>
              <a:lumOff val="80000"/>
            </a:schemeClr>
          </a:solidFill>
          <a:ln w="38100">
            <a:solidFill>
              <a:schemeClr val="accent1"/>
            </a:solidFill>
          </a:ln>
        </p:spPr>
        <p:txBody>
          <a:bodyPr>
            <a:normAutofit fontScale="47500" lnSpcReduction="20000"/>
          </a:bodyPr>
          <a:lstStyle/>
          <a:p>
            <a:pPr>
              <a:buNone/>
            </a:pPr>
            <a:r>
              <a:rPr lang="en-IN" dirty="0"/>
              <a:t>       </a:t>
            </a:r>
            <a:r>
              <a:rPr lang="en-IN" sz="5800" dirty="0">
                <a:latin typeface="Times New Roman" pitchFamily="18" charset="0"/>
                <a:cs typeface="Times New Roman" pitchFamily="18" charset="0"/>
              </a:rPr>
              <a:t>Depending upon route of administration or function tablets can be classified as following:-</a:t>
            </a:r>
          </a:p>
          <a:p>
            <a:pPr>
              <a:buNone/>
            </a:pPr>
            <a:r>
              <a:rPr lang="en-IN" sz="5800" b="1" dirty="0">
                <a:latin typeface="Times New Roman" pitchFamily="18" charset="0"/>
                <a:cs typeface="Times New Roman" pitchFamily="18" charset="0"/>
              </a:rPr>
              <a:t>(A.)Tablets ingested orally</a:t>
            </a:r>
          </a:p>
          <a:p>
            <a:pPr marL="571500" indent="-571500">
              <a:buFont typeface="+mj-lt"/>
              <a:buAutoNum type="romanLcPeriod"/>
            </a:pPr>
            <a:r>
              <a:rPr lang="en-IN" sz="5800" dirty="0">
                <a:latin typeface="Times New Roman" pitchFamily="18" charset="0"/>
                <a:cs typeface="Times New Roman" pitchFamily="18" charset="0"/>
              </a:rPr>
              <a:t>Compressed tablet, e.g. </a:t>
            </a:r>
            <a:r>
              <a:rPr lang="en-IN" sz="5800" dirty="0" err="1">
                <a:latin typeface="Times New Roman" pitchFamily="18" charset="0"/>
                <a:cs typeface="Times New Roman" pitchFamily="18" charset="0"/>
              </a:rPr>
              <a:t>Paracetamol</a:t>
            </a:r>
            <a:r>
              <a:rPr lang="en-IN" sz="5800" dirty="0">
                <a:latin typeface="Times New Roman" pitchFamily="18" charset="0"/>
                <a:cs typeface="Times New Roman" pitchFamily="18" charset="0"/>
              </a:rPr>
              <a:t> tablet.</a:t>
            </a:r>
          </a:p>
          <a:p>
            <a:pPr marL="571500" indent="-571500">
              <a:buFont typeface="+mj-lt"/>
              <a:buAutoNum type="romanLcPeriod"/>
            </a:pPr>
            <a:r>
              <a:rPr lang="en-IN" sz="5800" dirty="0">
                <a:latin typeface="Times New Roman" pitchFamily="18" charset="0"/>
                <a:cs typeface="Times New Roman" pitchFamily="18" charset="0"/>
              </a:rPr>
              <a:t>Multiple compressed tablet</a:t>
            </a:r>
          </a:p>
          <a:p>
            <a:pPr marL="571500" indent="-571500">
              <a:buFont typeface="+mj-lt"/>
              <a:buAutoNum type="romanLcPeriod"/>
            </a:pPr>
            <a:r>
              <a:rPr lang="en-IN" sz="5800" dirty="0">
                <a:latin typeface="Times New Roman" pitchFamily="18" charset="0"/>
                <a:cs typeface="Times New Roman" pitchFamily="18" charset="0"/>
              </a:rPr>
              <a:t>Repeat action tablet</a:t>
            </a:r>
          </a:p>
          <a:p>
            <a:pPr marL="571500" indent="-571500">
              <a:buFont typeface="+mj-lt"/>
              <a:buAutoNum type="romanLcPeriod"/>
            </a:pPr>
            <a:r>
              <a:rPr lang="en-IN" sz="5800" dirty="0">
                <a:latin typeface="Times New Roman" pitchFamily="18" charset="0"/>
                <a:cs typeface="Times New Roman" pitchFamily="18" charset="0"/>
              </a:rPr>
              <a:t>Delayed release tablet e.g. Enteric coated </a:t>
            </a:r>
            <a:r>
              <a:rPr lang="en-IN" sz="5800" dirty="0" err="1">
                <a:latin typeface="Times New Roman" pitchFamily="18" charset="0"/>
                <a:cs typeface="Times New Roman" pitchFamily="18" charset="0"/>
              </a:rPr>
              <a:t>Bisacodyl</a:t>
            </a:r>
            <a:r>
              <a:rPr lang="en-IN" sz="5800" dirty="0">
                <a:latin typeface="Times New Roman" pitchFamily="18" charset="0"/>
                <a:cs typeface="Times New Roman" pitchFamily="18" charset="0"/>
              </a:rPr>
              <a:t> tablet.</a:t>
            </a:r>
          </a:p>
          <a:p>
            <a:pPr marL="571500" indent="-571500">
              <a:buFont typeface="+mj-lt"/>
              <a:buAutoNum type="romanLcPeriod"/>
            </a:pPr>
            <a:r>
              <a:rPr lang="en-IN" sz="5800" dirty="0">
                <a:latin typeface="Times New Roman" pitchFamily="18" charset="0"/>
                <a:cs typeface="Times New Roman" pitchFamily="18" charset="0"/>
              </a:rPr>
              <a:t> Sugar coated tablet, e.g. Multivitamin tablet</a:t>
            </a:r>
          </a:p>
          <a:p>
            <a:pPr marL="571500" indent="-571500">
              <a:buFont typeface="+mj-lt"/>
              <a:buAutoNum type="romanLcPeriod"/>
            </a:pPr>
            <a:r>
              <a:rPr lang="en-IN" sz="5800" dirty="0">
                <a:latin typeface="Times New Roman" pitchFamily="18" charset="0"/>
                <a:cs typeface="Times New Roman" pitchFamily="18" charset="0"/>
              </a:rPr>
              <a:t>Film coated tablet, e.g. </a:t>
            </a:r>
            <a:r>
              <a:rPr lang="en-IN" sz="5800" dirty="0" err="1">
                <a:latin typeface="Times New Roman" pitchFamily="18" charset="0"/>
                <a:cs typeface="Times New Roman" pitchFamily="18" charset="0"/>
              </a:rPr>
              <a:t>Metronidazole</a:t>
            </a:r>
            <a:r>
              <a:rPr lang="en-IN" sz="5800" dirty="0">
                <a:latin typeface="Times New Roman" pitchFamily="18" charset="0"/>
                <a:cs typeface="Times New Roman" pitchFamily="18" charset="0"/>
              </a:rPr>
              <a:t> tablet</a:t>
            </a:r>
          </a:p>
          <a:p>
            <a:pPr marL="571500" indent="-571500">
              <a:buFont typeface="+mj-lt"/>
              <a:buAutoNum type="romanLcPeriod"/>
            </a:pPr>
            <a:r>
              <a:rPr lang="en-IN" sz="5800" dirty="0">
                <a:latin typeface="Times New Roman" pitchFamily="18" charset="0"/>
                <a:cs typeface="Times New Roman" pitchFamily="18" charset="0"/>
              </a:rPr>
              <a:t>Chewable tablet, e.g. Antacid tablet</a:t>
            </a:r>
          </a:p>
          <a:p>
            <a:pPr marL="571500" indent="-571500">
              <a:buNone/>
            </a:pPr>
            <a:endParaRPr lang="en-IN" dirty="0"/>
          </a:p>
          <a:p>
            <a:pPr marL="571500" indent="-571500">
              <a:buFont typeface="+mj-lt"/>
              <a:buAutoNum type="romanLcPeriod"/>
            </a:pPr>
            <a:endParaRPr lang="en-IN" dirty="0"/>
          </a:p>
        </p:txBody>
      </p:sp>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Contd.</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a:bodyPr>
          <a:lstStyle/>
          <a:p>
            <a:pPr marL="571500" indent="-571500">
              <a:buNone/>
            </a:pPr>
            <a:r>
              <a:rPr lang="en-IN" sz="3200" b="1" dirty="0">
                <a:latin typeface="Times New Roman" pitchFamily="18" charset="0"/>
                <a:cs typeface="Times New Roman" pitchFamily="18" charset="0"/>
              </a:rPr>
              <a:t>(B.)Tablets used in oral cavity</a:t>
            </a:r>
            <a:r>
              <a:rPr lang="en-IN" sz="3200" dirty="0">
                <a:latin typeface="Times New Roman" pitchFamily="18" charset="0"/>
                <a:cs typeface="Times New Roman" pitchFamily="18" charset="0"/>
              </a:rPr>
              <a:t>:</a:t>
            </a:r>
          </a:p>
          <a:p>
            <a:pPr marL="571500" indent="-571500">
              <a:buFont typeface="+mj-lt"/>
              <a:buAutoNum type="romanUcPeriod"/>
            </a:pPr>
            <a:r>
              <a:rPr lang="en-IN" sz="3200" dirty="0" err="1">
                <a:latin typeface="Times New Roman" pitchFamily="18" charset="0"/>
                <a:cs typeface="Times New Roman" pitchFamily="18" charset="0"/>
              </a:rPr>
              <a:t>Buccal</a:t>
            </a:r>
            <a:r>
              <a:rPr lang="en-IN" sz="3200" dirty="0">
                <a:latin typeface="Times New Roman" pitchFamily="18" charset="0"/>
                <a:cs typeface="Times New Roman" pitchFamily="18" charset="0"/>
              </a:rPr>
              <a:t> tablet, e.g. Vitamin-C tablet</a:t>
            </a:r>
          </a:p>
          <a:p>
            <a:pPr marL="571500" indent="-571500">
              <a:buFont typeface="+mj-lt"/>
              <a:buAutoNum type="romanUcPeriod"/>
            </a:pPr>
            <a:r>
              <a:rPr lang="en-IN" sz="3200" dirty="0">
                <a:latin typeface="Times New Roman" pitchFamily="18" charset="0"/>
                <a:cs typeface="Times New Roman" pitchFamily="18" charset="0"/>
              </a:rPr>
              <a:t>Sublingual tablet, e.g. Vicks Menthol tablet</a:t>
            </a:r>
          </a:p>
          <a:p>
            <a:pPr marL="571500" indent="-571500">
              <a:buFont typeface="+mj-lt"/>
              <a:buAutoNum type="romanUcPeriod"/>
            </a:pPr>
            <a:r>
              <a:rPr lang="en-IN" sz="3200" dirty="0">
                <a:latin typeface="Times New Roman" pitchFamily="18" charset="0"/>
                <a:cs typeface="Times New Roman" pitchFamily="18" charset="0"/>
              </a:rPr>
              <a:t>Troches or Lozenges</a:t>
            </a:r>
          </a:p>
          <a:p>
            <a:pPr marL="571500" indent="-571500">
              <a:buFont typeface="+mj-lt"/>
              <a:buAutoNum type="romanUcPeriod"/>
            </a:pPr>
            <a:r>
              <a:rPr lang="en-IN" sz="3200" dirty="0">
                <a:latin typeface="Times New Roman" pitchFamily="18" charset="0"/>
                <a:cs typeface="Times New Roman" pitchFamily="18" charset="0"/>
              </a:rPr>
              <a:t>Dental cone</a:t>
            </a:r>
          </a:p>
        </p:txBody>
      </p:sp>
    </p:spTree>
  </p:cSld>
  <p:clrMapOvr>
    <a:masterClrMapping/>
  </p:clrMapOvr>
  <p:transition>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1143000"/>
          </a:xfrm>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Contd.</a:t>
            </a:r>
          </a:p>
        </p:txBody>
      </p:sp>
      <p:sp>
        <p:nvSpPr>
          <p:cNvPr id="3" name="Content Placeholder 2"/>
          <p:cNvSpPr>
            <a:spLocks noGrp="1"/>
          </p:cNvSpPr>
          <p:nvPr>
            <p:ph idx="1"/>
          </p:nvPr>
        </p:nvSpPr>
        <p:spPr>
          <a:xfrm>
            <a:off x="457200" y="1357298"/>
            <a:ext cx="8258204" cy="5286412"/>
          </a:xfrm>
          <a:solidFill>
            <a:schemeClr val="accent1">
              <a:lumMod val="20000"/>
              <a:lumOff val="80000"/>
            </a:schemeClr>
          </a:solidFill>
          <a:ln w="38100">
            <a:solidFill>
              <a:schemeClr val="accent1"/>
            </a:solidFill>
          </a:ln>
        </p:spPr>
        <p:txBody>
          <a:bodyPr>
            <a:normAutofit fontScale="92500"/>
          </a:bodyPr>
          <a:lstStyle/>
          <a:p>
            <a:pPr>
              <a:buNone/>
            </a:pPr>
            <a:r>
              <a:rPr lang="en-IN" sz="3200" b="1" dirty="0">
                <a:latin typeface="Times New Roman" pitchFamily="18" charset="0"/>
                <a:cs typeface="Times New Roman" pitchFamily="18" charset="0"/>
              </a:rPr>
              <a:t>(C.)Tablets administered by other route:</a:t>
            </a:r>
          </a:p>
          <a:p>
            <a:pPr marL="571500" indent="-571500">
              <a:buFont typeface="+mj-lt"/>
              <a:buAutoNum type="romanUcPeriod"/>
            </a:pPr>
            <a:r>
              <a:rPr lang="en-IN" sz="3200" dirty="0">
                <a:latin typeface="Times New Roman" pitchFamily="18" charset="0"/>
                <a:cs typeface="Times New Roman" pitchFamily="18" charset="0"/>
              </a:rPr>
              <a:t>Implantation tablet</a:t>
            </a:r>
          </a:p>
          <a:p>
            <a:pPr marL="571500" indent="-571500">
              <a:buFont typeface="+mj-lt"/>
              <a:buAutoNum type="romanUcPeriod"/>
            </a:pPr>
            <a:r>
              <a:rPr lang="en-IN" sz="3200" dirty="0">
                <a:latin typeface="Times New Roman" pitchFamily="18" charset="0"/>
                <a:cs typeface="Times New Roman" pitchFamily="18" charset="0"/>
              </a:rPr>
              <a:t>Vaginal tablet, e.g. </a:t>
            </a:r>
            <a:r>
              <a:rPr lang="en-IN" sz="3200" dirty="0" err="1">
                <a:latin typeface="Times New Roman" pitchFamily="18" charset="0"/>
                <a:cs typeface="Times New Roman" pitchFamily="18" charset="0"/>
              </a:rPr>
              <a:t>Clotrimazole</a:t>
            </a:r>
            <a:r>
              <a:rPr lang="en-IN" sz="3200" dirty="0">
                <a:latin typeface="Times New Roman" pitchFamily="18" charset="0"/>
                <a:cs typeface="Times New Roman" pitchFamily="18" charset="0"/>
              </a:rPr>
              <a:t> tablet</a:t>
            </a:r>
          </a:p>
          <a:p>
            <a:pPr marL="571500" indent="-571500">
              <a:buNone/>
            </a:pPr>
            <a:endParaRPr lang="en-IN" sz="3200" b="1" dirty="0">
              <a:latin typeface="Times New Roman" pitchFamily="18" charset="0"/>
              <a:cs typeface="Times New Roman" pitchFamily="18" charset="0"/>
            </a:endParaRPr>
          </a:p>
          <a:p>
            <a:pPr marL="571500" indent="-571500">
              <a:buNone/>
            </a:pPr>
            <a:r>
              <a:rPr lang="en-IN" sz="3200" b="1" dirty="0">
                <a:latin typeface="Times New Roman" pitchFamily="18" charset="0"/>
                <a:cs typeface="Times New Roman" pitchFamily="18" charset="0"/>
              </a:rPr>
              <a:t>(D.)Tablets used to prepare solution:</a:t>
            </a:r>
          </a:p>
          <a:p>
            <a:pPr marL="571500" indent="-571500">
              <a:buFont typeface="+mj-lt"/>
              <a:buAutoNum type="romanUcPeriod"/>
            </a:pPr>
            <a:r>
              <a:rPr lang="en-IN" sz="3200" dirty="0">
                <a:latin typeface="Times New Roman" pitchFamily="18" charset="0"/>
                <a:cs typeface="Times New Roman" pitchFamily="18" charset="0"/>
              </a:rPr>
              <a:t>Effervescent tablet, e.g. </a:t>
            </a:r>
            <a:r>
              <a:rPr lang="en-IN" sz="3200" dirty="0" err="1">
                <a:latin typeface="Times New Roman" pitchFamily="18" charset="0"/>
                <a:cs typeface="Times New Roman" pitchFamily="18" charset="0"/>
              </a:rPr>
              <a:t>Disprin</a:t>
            </a:r>
            <a:r>
              <a:rPr lang="en-IN" sz="3200" dirty="0">
                <a:latin typeface="Times New Roman" pitchFamily="18" charset="0"/>
                <a:cs typeface="Times New Roman" pitchFamily="18" charset="0"/>
              </a:rPr>
              <a:t> tablet (Aspirin)</a:t>
            </a:r>
          </a:p>
          <a:p>
            <a:pPr marL="571500" indent="-571500">
              <a:buFont typeface="+mj-lt"/>
              <a:buAutoNum type="romanUcPeriod"/>
            </a:pPr>
            <a:r>
              <a:rPr lang="en-IN" sz="3200" dirty="0">
                <a:latin typeface="Times New Roman" pitchFamily="18" charset="0"/>
                <a:cs typeface="Times New Roman" pitchFamily="18" charset="0"/>
              </a:rPr>
              <a:t>Dispensing tablet, e.g. Enzyme tablet (</a:t>
            </a:r>
            <a:r>
              <a:rPr lang="en-IN" sz="3200" dirty="0" err="1">
                <a:latin typeface="Times New Roman" pitchFamily="18" charset="0"/>
                <a:cs typeface="Times New Roman" pitchFamily="18" charset="0"/>
              </a:rPr>
              <a:t>Digiplex</a:t>
            </a:r>
            <a:r>
              <a:rPr lang="en-IN" sz="3200" dirty="0">
                <a:latin typeface="Times New Roman" pitchFamily="18" charset="0"/>
                <a:cs typeface="Times New Roman" pitchFamily="18" charset="0"/>
              </a:rPr>
              <a:t>)</a:t>
            </a:r>
          </a:p>
          <a:p>
            <a:pPr marL="571500" indent="-571500">
              <a:buFont typeface="+mj-lt"/>
              <a:buAutoNum type="romanUcPeriod"/>
            </a:pPr>
            <a:r>
              <a:rPr lang="en-IN" sz="3200" dirty="0">
                <a:latin typeface="Times New Roman" pitchFamily="18" charset="0"/>
                <a:cs typeface="Times New Roman" pitchFamily="18" charset="0"/>
              </a:rPr>
              <a:t>Hypodermic tablet</a:t>
            </a:r>
          </a:p>
          <a:p>
            <a:pPr marL="571500" indent="-571500">
              <a:buFont typeface="+mj-lt"/>
              <a:buAutoNum type="romanUcPeriod"/>
            </a:pPr>
            <a:r>
              <a:rPr lang="en-IN" sz="3200" dirty="0">
                <a:latin typeface="Times New Roman" pitchFamily="18" charset="0"/>
                <a:cs typeface="Times New Roman" pitchFamily="18" charset="0"/>
              </a:rPr>
              <a:t>Tablet triturates e.g. Enzyme tablet (</a:t>
            </a:r>
            <a:r>
              <a:rPr lang="en-IN" sz="3200" dirty="0" err="1">
                <a:latin typeface="Times New Roman" pitchFamily="18" charset="0"/>
                <a:cs typeface="Times New Roman" pitchFamily="18" charset="0"/>
              </a:rPr>
              <a:t>Digiplex</a:t>
            </a:r>
            <a:r>
              <a:rPr lang="en-IN" sz="3200" dirty="0">
                <a:latin typeface="Times New Roman" pitchFamily="18" charset="0"/>
                <a:cs typeface="Times New Roman" pitchFamily="18" charset="0"/>
              </a:rPr>
              <a:t>)</a:t>
            </a:r>
          </a:p>
          <a:p>
            <a:pPr marL="571500" indent="-571500">
              <a:buNone/>
            </a:pPr>
            <a:endParaRPr lang="en-IN" sz="2800" dirty="0"/>
          </a:p>
          <a:p>
            <a:pPr marL="571500" indent="-571500">
              <a:buNone/>
            </a:pPr>
            <a:endParaRPr lang="en-IN" dirty="0"/>
          </a:p>
        </p:txBody>
      </p:sp>
    </p:spTree>
  </p:cSld>
  <p:clrMapOvr>
    <a:masterClrMapping/>
  </p:clrMapOvr>
  <p:transition>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1143000"/>
          </a:xfrm>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Tablet Ingredients</a:t>
            </a:r>
          </a:p>
        </p:txBody>
      </p:sp>
      <p:sp>
        <p:nvSpPr>
          <p:cNvPr id="3" name="Content Placeholder 2"/>
          <p:cNvSpPr>
            <a:spLocks noGrp="1"/>
          </p:cNvSpPr>
          <p:nvPr>
            <p:ph idx="1"/>
          </p:nvPr>
        </p:nvSpPr>
        <p:spPr>
          <a:xfrm>
            <a:off x="457200" y="1428736"/>
            <a:ext cx="8258204" cy="4929222"/>
          </a:xfrm>
          <a:solidFill>
            <a:schemeClr val="accent1">
              <a:lumMod val="20000"/>
              <a:lumOff val="80000"/>
            </a:schemeClr>
          </a:solidFill>
          <a:ln w="38100">
            <a:solidFill>
              <a:schemeClr val="accent1"/>
            </a:solidFill>
          </a:ln>
        </p:spPr>
        <p:txBody>
          <a:bodyPr>
            <a:normAutofit fontScale="92500"/>
          </a:bodyPr>
          <a:lstStyle/>
          <a:p>
            <a:pPr>
              <a:buNone/>
            </a:pPr>
            <a:r>
              <a:rPr lang="en-IN" sz="3200" dirty="0">
                <a:latin typeface="Times New Roman" pitchFamily="18" charset="0"/>
                <a:cs typeface="Times New Roman" pitchFamily="18" charset="0"/>
              </a:rPr>
              <a:t>    In addition to active ingredients, tablet contains a number of inert materials known as additives or </a:t>
            </a:r>
            <a:r>
              <a:rPr lang="en-IN" sz="3200" dirty="0" err="1">
                <a:latin typeface="Times New Roman" pitchFamily="18" charset="0"/>
                <a:cs typeface="Times New Roman" pitchFamily="18" charset="0"/>
              </a:rPr>
              <a:t>excipients</a:t>
            </a:r>
            <a:r>
              <a:rPr lang="en-IN" sz="3200" dirty="0">
                <a:latin typeface="Times New Roman" pitchFamily="18" charset="0"/>
                <a:cs typeface="Times New Roman" pitchFamily="18" charset="0"/>
              </a:rPr>
              <a:t>. Different </a:t>
            </a:r>
            <a:r>
              <a:rPr lang="en-IN" sz="3200" dirty="0" err="1">
                <a:latin typeface="Times New Roman" pitchFamily="18" charset="0"/>
                <a:cs typeface="Times New Roman" pitchFamily="18" charset="0"/>
              </a:rPr>
              <a:t>excipients</a:t>
            </a:r>
            <a:r>
              <a:rPr lang="en-IN" sz="3200" dirty="0">
                <a:latin typeface="Times New Roman" pitchFamily="18" charset="0"/>
                <a:cs typeface="Times New Roman" pitchFamily="18" charset="0"/>
              </a:rPr>
              <a:t> are:-</a:t>
            </a:r>
          </a:p>
          <a:p>
            <a:pPr>
              <a:buFont typeface="Wingdings" pitchFamily="2" charset="2"/>
              <a:buChar char="Ø"/>
            </a:pPr>
            <a:r>
              <a:rPr lang="en-IN" sz="3200" dirty="0" err="1">
                <a:latin typeface="Times New Roman" pitchFamily="18" charset="0"/>
                <a:cs typeface="Times New Roman" pitchFamily="18" charset="0"/>
              </a:rPr>
              <a:t>Diluent</a:t>
            </a:r>
            <a:r>
              <a:rPr lang="en-IN" sz="3200" dirty="0">
                <a:latin typeface="Times New Roman" pitchFamily="18" charset="0"/>
                <a:cs typeface="Times New Roman" pitchFamily="18" charset="0"/>
              </a:rPr>
              <a:t> </a:t>
            </a:r>
          </a:p>
          <a:p>
            <a:pPr>
              <a:buFont typeface="Wingdings" pitchFamily="2" charset="2"/>
              <a:buChar char="Ø"/>
            </a:pPr>
            <a:r>
              <a:rPr lang="en-IN" sz="3200" dirty="0">
                <a:latin typeface="Times New Roman" pitchFamily="18" charset="0"/>
                <a:cs typeface="Times New Roman" pitchFamily="18" charset="0"/>
              </a:rPr>
              <a:t>Binder &amp; adhesive</a:t>
            </a:r>
          </a:p>
          <a:p>
            <a:pPr>
              <a:buFont typeface="Wingdings" pitchFamily="2" charset="2"/>
              <a:buChar char="Ø"/>
            </a:pPr>
            <a:r>
              <a:rPr lang="en-IN" sz="3200" dirty="0" err="1">
                <a:latin typeface="Times New Roman" pitchFamily="18" charset="0"/>
                <a:cs typeface="Times New Roman" pitchFamily="18" charset="0"/>
              </a:rPr>
              <a:t>Disintegrants</a:t>
            </a:r>
            <a:endParaRPr lang="en-IN" sz="3200" dirty="0">
              <a:latin typeface="Times New Roman" pitchFamily="18" charset="0"/>
              <a:cs typeface="Times New Roman" pitchFamily="18" charset="0"/>
            </a:endParaRPr>
          </a:p>
          <a:p>
            <a:pPr>
              <a:buFont typeface="Wingdings" pitchFamily="2" charset="2"/>
              <a:buChar char="Ø"/>
            </a:pPr>
            <a:r>
              <a:rPr lang="en-IN" sz="3200" dirty="0">
                <a:latin typeface="Times New Roman" pitchFamily="18" charset="0"/>
                <a:cs typeface="Times New Roman" pitchFamily="18" charset="0"/>
              </a:rPr>
              <a:t>Lubricants &amp; </a:t>
            </a:r>
            <a:r>
              <a:rPr lang="en-IN" sz="3200" dirty="0" err="1">
                <a:latin typeface="Times New Roman" pitchFamily="18" charset="0"/>
                <a:cs typeface="Times New Roman" pitchFamily="18" charset="0"/>
              </a:rPr>
              <a:t>glidants</a:t>
            </a:r>
            <a:endParaRPr lang="en-IN" sz="3200" dirty="0">
              <a:latin typeface="Times New Roman" pitchFamily="18" charset="0"/>
              <a:cs typeface="Times New Roman" pitchFamily="18" charset="0"/>
            </a:endParaRPr>
          </a:p>
          <a:p>
            <a:pPr>
              <a:buFont typeface="Wingdings" pitchFamily="2" charset="2"/>
              <a:buChar char="Ø"/>
            </a:pPr>
            <a:r>
              <a:rPr lang="en-IN" sz="3200" dirty="0">
                <a:latin typeface="Times New Roman" pitchFamily="18" charset="0"/>
                <a:cs typeface="Times New Roman" pitchFamily="18" charset="0"/>
              </a:rPr>
              <a:t>Colouring agents</a:t>
            </a:r>
          </a:p>
          <a:p>
            <a:pPr>
              <a:buFont typeface="Wingdings" pitchFamily="2" charset="2"/>
              <a:buChar char="Ø"/>
            </a:pPr>
            <a:r>
              <a:rPr lang="en-IN" sz="3200" dirty="0" err="1">
                <a:latin typeface="Times New Roman" pitchFamily="18" charset="0"/>
                <a:cs typeface="Times New Roman" pitchFamily="18" charset="0"/>
              </a:rPr>
              <a:t>Flavoring</a:t>
            </a:r>
            <a:r>
              <a:rPr lang="en-IN" sz="3200" dirty="0">
                <a:latin typeface="Times New Roman" pitchFamily="18" charset="0"/>
                <a:cs typeface="Times New Roman" pitchFamily="18" charset="0"/>
              </a:rPr>
              <a:t>  &amp; sweetening agents</a:t>
            </a:r>
          </a:p>
          <a:p>
            <a:pPr>
              <a:buFont typeface="Wingdings" pitchFamily="2" charset="2"/>
              <a:buChar char="Ø"/>
            </a:pPr>
            <a:endParaRPr lang="en-IN" dirty="0"/>
          </a:p>
        </p:txBody>
      </p:sp>
    </p:spTree>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err="1">
                <a:solidFill>
                  <a:srgbClr val="002060"/>
                </a:solidFill>
                <a:latin typeface="Times New Roman" pitchFamily="18" charset="0"/>
                <a:cs typeface="Times New Roman" pitchFamily="18" charset="0"/>
              </a:rPr>
              <a:t>Excipients</a:t>
            </a:r>
            <a:r>
              <a:rPr lang="en-IN" sz="4400" b="1" dirty="0">
                <a:solidFill>
                  <a:srgbClr val="002060"/>
                </a:solidFill>
                <a:latin typeface="Times New Roman" pitchFamily="18" charset="0"/>
                <a:cs typeface="Times New Roman" pitchFamily="18" charset="0"/>
              </a:rPr>
              <a:t> (functions)</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lnSpcReduction="10000"/>
          </a:bodyPr>
          <a:lstStyle/>
          <a:p>
            <a:r>
              <a:rPr lang="en-US" sz="2800" dirty="0">
                <a:latin typeface="Times New Roman" pitchFamily="18" charset="0"/>
                <a:cs typeface="Times New Roman" pitchFamily="18" charset="0"/>
              </a:rPr>
              <a:t>Impart weight, accuracy&amp; volume (it allow accuracy of dose)</a:t>
            </a:r>
          </a:p>
          <a:p>
            <a:r>
              <a:rPr lang="en-US" sz="2800" dirty="0">
                <a:latin typeface="Times New Roman" pitchFamily="18" charset="0"/>
                <a:cs typeface="Times New Roman" pitchFamily="18" charset="0"/>
              </a:rPr>
              <a:t>Improve solubility </a:t>
            </a:r>
          </a:p>
          <a:p>
            <a:r>
              <a:rPr lang="en-US" sz="2800" dirty="0">
                <a:latin typeface="Times New Roman" pitchFamily="18" charset="0"/>
                <a:cs typeface="Times New Roman" pitchFamily="18" charset="0"/>
              </a:rPr>
              <a:t>Increase stability</a:t>
            </a:r>
          </a:p>
          <a:p>
            <a:r>
              <a:rPr lang="en-US" sz="2800" dirty="0">
                <a:latin typeface="Times New Roman" pitchFamily="18" charset="0"/>
                <a:cs typeface="Times New Roman" pitchFamily="18" charset="0"/>
              </a:rPr>
              <a:t>Enhance bioavailability</a:t>
            </a:r>
          </a:p>
          <a:p>
            <a:r>
              <a:rPr lang="en-US" sz="2800" dirty="0">
                <a:latin typeface="Times New Roman" pitchFamily="18" charset="0"/>
                <a:cs typeface="Times New Roman" pitchFamily="18" charset="0"/>
              </a:rPr>
              <a:t>Modifying drug release</a:t>
            </a:r>
          </a:p>
          <a:p>
            <a:r>
              <a:rPr lang="en-US" sz="2800" dirty="0">
                <a:latin typeface="Times New Roman" pitchFamily="18" charset="0"/>
                <a:cs typeface="Times New Roman" pitchFamily="18" charset="0"/>
              </a:rPr>
              <a:t>Assist product identification</a:t>
            </a:r>
          </a:p>
          <a:p>
            <a:r>
              <a:rPr lang="en-US" sz="2800" dirty="0">
                <a:latin typeface="Times New Roman" pitchFamily="18" charset="0"/>
                <a:cs typeface="Times New Roman" pitchFamily="18" charset="0"/>
              </a:rPr>
              <a:t>Increase patient acceptability</a:t>
            </a:r>
          </a:p>
          <a:p>
            <a:r>
              <a:rPr lang="en-US" sz="2800" dirty="0">
                <a:latin typeface="Times New Roman" pitchFamily="18" charset="0"/>
                <a:cs typeface="Times New Roman" pitchFamily="18" charset="0"/>
              </a:rPr>
              <a:t>Facilitate dosage form design</a:t>
            </a:r>
          </a:p>
          <a:p>
            <a:endParaRPr lang="en-IN" dirty="0"/>
          </a:p>
        </p:txBody>
      </p:sp>
    </p:spTree>
  </p:cSld>
  <p:clrMapOvr>
    <a:masterClrMapping/>
  </p:clrMapOvr>
  <p:transition>
    <p:wipe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err="1">
                <a:solidFill>
                  <a:srgbClr val="002060"/>
                </a:solidFill>
                <a:latin typeface="Times New Roman" pitchFamily="18" charset="0"/>
                <a:cs typeface="Times New Roman" pitchFamily="18" charset="0"/>
              </a:rPr>
              <a:t>Diluent</a:t>
            </a:r>
            <a:endParaRPr lang="en-IN" sz="4400" b="1" dirty="0">
              <a:solidFill>
                <a:srgbClr val="00206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lstStyle/>
          <a:p>
            <a:pPr algn="just">
              <a:buNone/>
            </a:pPr>
            <a:r>
              <a:rPr lang="en-US" sz="2800" b="1" dirty="0">
                <a:latin typeface="Constantia" pitchFamily="18" charset="0"/>
              </a:rPr>
              <a:t>   </a:t>
            </a:r>
            <a:r>
              <a:rPr lang="en-US" sz="3200" dirty="0">
                <a:latin typeface="Times New Roman" pitchFamily="18" charset="0"/>
                <a:cs typeface="Times New Roman" pitchFamily="18" charset="0"/>
              </a:rPr>
              <a:t>Diluents are fillers used to make required bulk of the tablet when the drug dosage itself is inadequate to produce the bulk. Secondary reason is to provide better tablet properties such as improve cohesion, to permit use of direct compression manufacturing or to promote flow. </a:t>
            </a:r>
            <a:endParaRPr lang="en-IN" sz="3200" dirty="0">
              <a:latin typeface="Times New Roman" pitchFamily="18" charset="0"/>
              <a:cs typeface="Times New Roman" pitchFamily="18" charset="0"/>
            </a:endParaRPr>
          </a:p>
        </p:txBody>
      </p:sp>
    </p:spTree>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143000"/>
          </a:xfrm>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err="1">
                <a:solidFill>
                  <a:srgbClr val="002060"/>
                </a:solidFill>
                <a:latin typeface="Times New Roman" pitchFamily="18" charset="0"/>
                <a:cs typeface="Times New Roman" pitchFamily="18" charset="0"/>
              </a:rPr>
              <a:t>Diluent</a:t>
            </a:r>
            <a:r>
              <a:rPr lang="en-IN" sz="4400" b="1" dirty="0">
                <a:solidFill>
                  <a:srgbClr val="002060"/>
                </a:solidFill>
                <a:latin typeface="Times New Roman" pitchFamily="18" charset="0"/>
                <a:cs typeface="Times New Roman" pitchFamily="18" charset="0"/>
              </a:rPr>
              <a:t> :</a:t>
            </a:r>
          </a:p>
        </p:txBody>
      </p:sp>
      <p:sp>
        <p:nvSpPr>
          <p:cNvPr id="3" name="Content Placeholder 2"/>
          <p:cNvSpPr>
            <a:spLocks noGrp="1"/>
          </p:cNvSpPr>
          <p:nvPr>
            <p:ph idx="1"/>
          </p:nvPr>
        </p:nvSpPr>
        <p:spPr>
          <a:xfrm>
            <a:off x="457200" y="1285860"/>
            <a:ext cx="8258204" cy="5429288"/>
          </a:xfrm>
          <a:solidFill>
            <a:schemeClr val="accent1">
              <a:lumMod val="20000"/>
              <a:lumOff val="80000"/>
            </a:schemeClr>
          </a:solidFill>
          <a:ln w="38100">
            <a:solidFill>
              <a:schemeClr val="accent1"/>
            </a:solidFill>
          </a:ln>
        </p:spPr>
        <p:txBody>
          <a:bodyPr>
            <a:noAutofit/>
          </a:bodyPr>
          <a:lstStyle/>
          <a:p>
            <a:pPr>
              <a:buNone/>
            </a:pPr>
            <a:r>
              <a:rPr lang="en-IN" sz="2800" dirty="0"/>
              <a:t>A </a:t>
            </a:r>
            <a:r>
              <a:rPr lang="en-IN" sz="2800" dirty="0" err="1"/>
              <a:t>diluent</a:t>
            </a:r>
            <a:r>
              <a:rPr lang="en-IN" sz="2800" dirty="0"/>
              <a:t> should have following properties:</a:t>
            </a:r>
          </a:p>
          <a:p>
            <a:pPr marL="571500" indent="-571500">
              <a:buFont typeface="+mj-lt"/>
              <a:buAutoNum type="romanLcPeriod"/>
            </a:pPr>
            <a:r>
              <a:rPr lang="en-IN" sz="2800" dirty="0"/>
              <a:t>They must be nontoxic.</a:t>
            </a:r>
          </a:p>
          <a:p>
            <a:pPr marL="571500" indent="-571500">
              <a:buFont typeface="+mj-lt"/>
              <a:buAutoNum type="romanLcPeriod"/>
            </a:pPr>
            <a:r>
              <a:rPr lang="en-IN" sz="2800" dirty="0"/>
              <a:t>They must be commercially available in acceptable grade.</a:t>
            </a:r>
          </a:p>
          <a:p>
            <a:pPr marL="571500" indent="-571500">
              <a:buFont typeface="+mj-lt"/>
              <a:buAutoNum type="romanLcPeriod"/>
            </a:pPr>
            <a:r>
              <a:rPr lang="en-IN" sz="2800" dirty="0"/>
              <a:t>There cost must be low.</a:t>
            </a:r>
          </a:p>
          <a:p>
            <a:pPr marL="571500" indent="-571500">
              <a:buFont typeface="+mj-lt"/>
              <a:buAutoNum type="romanLcPeriod"/>
            </a:pPr>
            <a:r>
              <a:rPr lang="en-IN" sz="2800" dirty="0"/>
              <a:t>They must be physically &amp; chemically stable by themselves &amp; in combination with the drugs.</a:t>
            </a:r>
          </a:p>
          <a:p>
            <a:pPr marL="571500" indent="-571500">
              <a:buFont typeface="+mj-lt"/>
              <a:buAutoNum type="romanLcPeriod"/>
            </a:pPr>
            <a:r>
              <a:rPr lang="en-IN" sz="2800" dirty="0"/>
              <a:t>They must be free from all microbial contamination.</a:t>
            </a:r>
          </a:p>
          <a:p>
            <a:pPr marL="571500" indent="-571500">
              <a:buFont typeface="+mj-lt"/>
              <a:buAutoNum type="romanLcPeriod"/>
            </a:pPr>
            <a:r>
              <a:rPr lang="en-IN" sz="2800" dirty="0"/>
              <a:t>They do not alter the bioavailability of drug. </a:t>
            </a:r>
          </a:p>
          <a:p>
            <a:pPr marL="571500" indent="-571500">
              <a:buFont typeface="+mj-lt"/>
              <a:buAutoNum type="romanLcPeriod"/>
            </a:pPr>
            <a:r>
              <a:rPr lang="en-IN" sz="2800" dirty="0"/>
              <a:t>They must be compatible.</a:t>
            </a:r>
          </a:p>
        </p:txBody>
      </p:sp>
    </p:spTree>
  </p:cSld>
  <p:clrMapOvr>
    <a:masterClrMapping/>
  </p:clrMapOvr>
  <p:transition>
    <p:pull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143000"/>
          </a:xfrm>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Commonly used tablet diluents:</a:t>
            </a:r>
          </a:p>
        </p:txBody>
      </p:sp>
      <p:sp>
        <p:nvSpPr>
          <p:cNvPr id="3" name="Content Placeholder 2"/>
          <p:cNvSpPr>
            <a:spLocks noGrp="1"/>
          </p:cNvSpPr>
          <p:nvPr>
            <p:ph idx="1"/>
          </p:nvPr>
        </p:nvSpPr>
        <p:spPr>
          <a:xfrm>
            <a:off x="457200" y="1285860"/>
            <a:ext cx="8258204" cy="5500726"/>
          </a:xfrm>
          <a:solidFill>
            <a:schemeClr val="accent1">
              <a:lumMod val="20000"/>
              <a:lumOff val="80000"/>
            </a:schemeClr>
          </a:solidFill>
          <a:ln w="38100">
            <a:solidFill>
              <a:schemeClr val="accent1"/>
            </a:solidFill>
          </a:ln>
        </p:spPr>
        <p:txBody>
          <a:bodyPr>
            <a:noAutofit/>
          </a:bodyPr>
          <a:lstStyle/>
          <a:p>
            <a:pPr marL="571500" indent="-571500">
              <a:buFont typeface="+mj-lt"/>
              <a:buAutoNum type="romanUcPeriod"/>
            </a:pPr>
            <a:r>
              <a:rPr lang="en-IN" sz="2800" dirty="0">
                <a:latin typeface="Times New Roman" pitchFamily="18" charset="0"/>
                <a:cs typeface="Times New Roman" pitchFamily="18" charset="0"/>
              </a:rPr>
              <a:t>Lactose-anhydrous &amp; spray dried lactose</a:t>
            </a:r>
          </a:p>
          <a:p>
            <a:pPr marL="571500" indent="-571500">
              <a:buFont typeface="+mj-lt"/>
              <a:buAutoNum type="romanUcPeriod"/>
            </a:pPr>
            <a:r>
              <a:rPr lang="en-IN" sz="2800" dirty="0">
                <a:latin typeface="Times New Roman" pitchFamily="18" charset="0"/>
                <a:cs typeface="Times New Roman" pitchFamily="18" charset="0"/>
              </a:rPr>
              <a:t>Directly compressed starch –</a:t>
            </a:r>
            <a:r>
              <a:rPr lang="en-IN" sz="2800" dirty="0" err="1">
                <a:latin typeface="Times New Roman" pitchFamily="18" charset="0"/>
                <a:cs typeface="Times New Roman" pitchFamily="18" charset="0"/>
              </a:rPr>
              <a:t>Sta</a:t>
            </a:r>
            <a:r>
              <a:rPr lang="en-IN" sz="2800" dirty="0">
                <a:latin typeface="Times New Roman" pitchFamily="18" charset="0"/>
                <a:cs typeface="Times New Roman" pitchFamily="18" charset="0"/>
              </a:rPr>
              <a:t> Rx 1500</a:t>
            </a:r>
          </a:p>
          <a:p>
            <a:pPr marL="571500" indent="-571500">
              <a:buFont typeface="+mj-lt"/>
              <a:buAutoNum type="romanUcPeriod"/>
            </a:pPr>
            <a:r>
              <a:rPr lang="en-IN" sz="2800" dirty="0">
                <a:latin typeface="Times New Roman" pitchFamily="18" charset="0"/>
                <a:cs typeface="Times New Roman" pitchFamily="18" charset="0"/>
              </a:rPr>
              <a:t>Hydrolyzed starch-</a:t>
            </a:r>
            <a:r>
              <a:rPr lang="en-IN" sz="2800" dirty="0" err="1">
                <a:latin typeface="Times New Roman" pitchFamily="18" charset="0"/>
                <a:cs typeface="Times New Roman" pitchFamily="18" charset="0"/>
              </a:rPr>
              <a:t>Emdex</a:t>
            </a:r>
            <a:r>
              <a:rPr lang="en-IN" sz="2800" dirty="0">
                <a:latin typeface="Times New Roman" pitchFamily="18" charset="0"/>
                <a:cs typeface="Times New Roman" pitchFamily="18" charset="0"/>
              </a:rPr>
              <a:t> &amp; </a:t>
            </a:r>
            <a:r>
              <a:rPr lang="en-IN" sz="2800" dirty="0" err="1">
                <a:latin typeface="Times New Roman" pitchFamily="18" charset="0"/>
                <a:cs typeface="Times New Roman" pitchFamily="18" charset="0"/>
              </a:rPr>
              <a:t>celutab</a:t>
            </a:r>
            <a:endParaRPr lang="en-IN" sz="2800" dirty="0">
              <a:latin typeface="Times New Roman" pitchFamily="18" charset="0"/>
              <a:cs typeface="Times New Roman" pitchFamily="18" charset="0"/>
            </a:endParaRPr>
          </a:p>
          <a:p>
            <a:pPr marL="571500" indent="-571500">
              <a:buFont typeface="+mj-lt"/>
              <a:buAutoNum type="romanUcPeriod"/>
            </a:pPr>
            <a:r>
              <a:rPr lang="en-IN" sz="2800" dirty="0">
                <a:latin typeface="Times New Roman" pitchFamily="18" charset="0"/>
                <a:cs typeface="Times New Roman" pitchFamily="18" charset="0"/>
              </a:rPr>
              <a:t>Microcrystalline cellulose–</a:t>
            </a:r>
            <a:r>
              <a:rPr lang="en-IN" sz="2800" dirty="0" err="1">
                <a:latin typeface="Times New Roman" pitchFamily="18" charset="0"/>
                <a:cs typeface="Times New Roman" pitchFamily="18" charset="0"/>
              </a:rPr>
              <a:t>Avicel</a:t>
            </a:r>
            <a:r>
              <a:rPr lang="en-IN" sz="2800" dirty="0">
                <a:latin typeface="Times New Roman" pitchFamily="18" charset="0"/>
                <a:cs typeface="Times New Roman" pitchFamily="18" charset="0"/>
              </a:rPr>
              <a:t>(PH 101 &amp; PH 102)</a:t>
            </a:r>
          </a:p>
          <a:p>
            <a:pPr marL="571500" indent="-571500">
              <a:buFont typeface="+mj-lt"/>
              <a:buAutoNum type="romanUcPeriod"/>
            </a:pPr>
            <a:r>
              <a:rPr lang="en-IN" sz="2800" dirty="0">
                <a:latin typeface="Times New Roman" pitchFamily="18" charset="0"/>
                <a:cs typeface="Times New Roman" pitchFamily="18" charset="0"/>
              </a:rPr>
              <a:t>Dibasic calcium phosphate dehydrate</a:t>
            </a:r>
          </a:p>
          <a:p>
            <a:pPr marL="571500" indent="-571500">
              <a:buFont typeface="+mj-lt"/>
              <a:buAutoNum type="romanUcPeriod"/>
            </a:pPr>
            <a:r>
              <a:rPr lang="en-IN" sz="2800" dirty="0">
                <a:latin typeface="Times New Roman" pitchFamily="18" charset="0"/>
                <a:cs typeface="Times New Roman" pitchFamily="18" charset="0"/>
              </a:rPr>
              <a:t>Calcium sulphate </a:t>
            </a:r>
            <a:r>
              <a:rPr lang="en-IN" sz="2800" dirty="0" err="1">
                <a:latin typeface="Times New Roman" pitchFamily="18" charset="0"/>
                <a:cs typeface="Times New Roman" pitchFamily="18" charset="0"/>
              </a:rPr>
              <a:t>dihydrate</a:t>
            </a:r>
            <a:endParaRPr lang="en-IN" sz="2800" dirty="0">
              <a:latin typeface="Times New Roman" pitchFamily="18" charset="0"/>
              <a:cs typeface="Times New Roman" pitchFamily="18" charset="0"/>
            </a:endParaRPr>
          </a:p>
          <a:p>
            <a:pPr marL="571500" indent="-571500">
              <a:buFont typeface="+mj-lt"/>
              <a:buAutoNum type="romanUcPeriod"/>
            </a:pPr>
            <a:r>
              <a:rPr lang="en-IN" sz="2800" dirty="0" err="1">
                <a:latin typeface="Times New Roman" pitchFamily="18" charset="0"/>
                <a:cs typeface="Times New Roman" pitchFamily="18" charset="0"/>
              </a:rPr>
              <a:t>Mannitol</a:t>
            </a:r>
            <a:endParaRPr lang="en-IN" sz="2800" dirty="0">
              <a:latin typeface="Times New Roman" pitchFamily="18" charset="0"/>
              <a:cs typeface="Times New Roman" pitchFamily="18" charset="0"/>
            </a:endParaRPr>
          </a:p>
          <a:p>
            <a:pPr marL="571500" indent="-571500">
              <a:buFont typeface="+mj-lt"/>
              <a:buAutoNum type="romanUcPeriod"/>
            </a:pPr>
            <a:r>
              <a:rPr lang="en-IN" sz="2800" dirty="0" err="1">
                <a:latin typeface="Times New Roman" pitchFamily="18" charset="0"/>
                <a:cs typeface="Times New Roman" pitchFamily="18" charset="0"/>
              </a:rPr>
              <a:t>Sorbitol</a:t>
            </a:r>
            <a:endParaRPr lang="en-IN" sz="2800" dirty="0">
              <a:latin typeface="Times New Roman" pitchFamily="18" charset="0"/>
              <a:cs typeface="Times New Roman" pitchFamily="18" charset="0"/>
            </a:endParaRPr>
          </a:p>
          <a:p>
            <a:pPr marL="571500" indent="-571500">
              <a:buFont typeface="+mj-lt"/>
              <a:buAutoNum type="romanUcPeriod"/>
            </a:pPr>
            <a:r>
              <a:rPr lang="en-IN" sz="2800" dirty="0">
                <a:latin typeface="Times New Roman" pitchFamily="18" charset="0"/>
                <a:cs typeface="Times New Roman" pitchFamily="18" charset="0"/>
              </a:rPr>
              <a:t>Sucrose- </a:t>
            </a:r>
            <a:r>
              <a:rPr lang="en-IN" sz="2800" dirty="0" err="1">
                <a:latin typeface="Times New Roman" pitchFamily="18" charset="0"/>
                <a:cs typeface="Times New Roman" pitchFamily="18" charset="0"/>
              </a:rPr>
              <a:t>Sugartab</a:t>
            </a:r>
            <a:r>
              <a:rPr lang="en-IN" sz="2800" dirty="0">
                <a:latin typeface="Times New Roman" pitchFamily="18" charset="0"/>
                <a:cs typeface="Times New Roman" pitchFamily="18" charset="0"/>
              </a:rPr>
              <a:t>, </a:t>
            </a:r>
            <a:r>
              <a:rPr lang="en-IN" sz="2800" dirty="0" err="1">
                <a:latin typeface="Times New Roman" pitchFamily="18" charset="0"/>
                <a:cs typeface="Times New Roman" pitchFamily="18" charset="0"/>
              </a:rPr>
              <a:t>DiPac</a:t>
            </a:r>
            <a:r>
              <a:rPr lang="en-IN" sz="2800" dirty="0">
                <a:latin typeface="Times New Roman" pitchFamily="18" charset="0"/>
                <a:cs typeface="Times New Roman" pitchFamily="18" charset="0"/>
              </a:rPr>
              <a:t>, </a:t>
            </a:r>
            <a:r>
              <a:rPr lang="en-IN" sz="2800" dirty="0" err="1">
                <a:latin typeface="Times New Roman" pitchFamily="18" charset="0"/>
                <a:cs typeface="Times New Roman" pitchFamily="18" charset="0"/>
              </a:rPr>
              <a:t>Nutab</a:t>
            </a:r>
            <a:endParaRPr lang="en-IN" sz="2800" dirty="0">
              <a:latin typeface="Times New Roman" pitchFamily="18" charset="0"/>
              <a:cs typeface="Times New Roman" pitchFamily="18" charset="0"/>
            </a:endParaRPr>
          </a:p>
          <a:p>
            <a:pPr marL="571500" indent="-571500">
              <a:buFont typeface="+mj-lt"/>
              <a:buAutoNum type="romanUcPeriod"/>
            </a:pPr>
            <a:r>
              <a:rPr lang="en-IN" sz="2800" dirty="0">
                <a:latin typeface="Times New Roman" pitchFamily="18" charset="0"/>
                <a:cs typeface="Times New Roman" pitchFamily="18" charset="0"/>
              </a:rPr>
              <a:t>Dextrose</a:t>
            </a:r>
          </a:p>
        </p:txBody>
      </p:sp>
    </p:spTree>
  </p:cSld>
  <p:clrMapOvr>
    <a:masterClrMapping/>
  </p:clrMapOvr>
  <p:transition>
    <p:pull dir="l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Binders &amp; adhesive</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a:bodyPr>
          <a:lstStyle/>
          <a:p>
            <a:pPr algn="just">
              <a:buNone/>
            </a:pPr>
            <a:r>
              <a:rPr lang="en-US" sz="3200" dirty="0">
                <a:latin typeface="Times New Roman" pitchFamily="18" charset="0"/>
                <a:cs typeface="Times New Roman" pitchFamily="18" charset="0"/>
              </a:rPr>
              <a:t>   These materials are added either dry or in wet- form to form granules or to form cohesive compacts for directly compressed tablet. </a:t>
            </a:r>
            <a:endParaRPr lang="en-IN" sz="3200" dirty="0">
              <a:latin typeface="Times New Roman" pitchFamily="18" charset="0"/>
              <a:cs typeface="Times New Roman" pitchFamily="18" charset="0"/>
            </a:endParaRPr>
          </a:p>
        </p:txBody>
      </p:sp>
    </p:spTree>
  </p:cSld>
  <p:clrMapOvr>
    <a:masterClrMapping/>
  </p:clrMapOvr>
  <p:transition>
    <p:zoom dir="in"/>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Example of binders &amp; adhesives:</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lnSpcReduction="10000"/>
          </a:bodyPr>
          <a:lstStyle/>
          <a:p>
            <a:r>
              <a:rPr lang="en-IN" sz="3000" dirty="0"/>
              <a:t> </a:t>
            </a:r>
            <a:r>
              <a:rPr lang="en-IN" sz="3000" dirty="0">
                <a:latin typeface="Times New Roman" pitchFamily="18" charset="0"/>
                <a:cs typeface="Times New Roman" pitchFamily="18" charset="0"/>
              </a:rPr>
              <a:t>Acacia, </a:t>
            </a:r>
            <a:r>
              <a:rPr lang="en-IN" sz="3000" dirty="0" err="1">
                <a:latin typeface="Times New Roman" pitchFamily="18" charset="0"/>
                <a:cs typeface="Times New Roman" pitchFamily="18" charset="0"/>
              </a:rPr>
              <a:t>tragacanth</a:t>
            </a:r>
            <a:r>
              <a:rPr lang="en-IN" sz="3000" dirty="0">
                <a:latin typeface="Times New Roman" pitchFamily="18" charset="0"/>
                <a:cs typeface="Times New Roman" pitchFamily="18" charset="0"/>
              </a:rPr>
              <a:t>- Solution for 10-25%</a:t>
            </a:r>
          </a:p>
          <a:p>
            <a:r>
              <a:rPr lang="en-IN" sz="3000" dirty="0">
                <a:latin typeface="Times New Roman" pitchFamily="18" charset="0"/>
                <a:cs typeface="Times New Roman" pitchFamily="18" charset="0"/>
              </a:rPr>
              <a:t>Cellulose derivatives:- Methyl cellulose, </a:t>
            </a:r>
            <a:r>
              <a:rPr lang="en-IN" sz="3000" dirty="0" err="1">
                <a:latin typeface="Times New Roman" pitchFamily="18" charset="0"/>
                <a:cs typeface="Times New Roman" pitchFamily="18" charset="0"/>
              </a:rPr>
              <a:t>Hydroxy</a:t>
            </a:r>
            <a:r>
              <a:rPr lang="en-IN" sz="3000" dirty="0">
                <a:latin typeface="Times New Roman" pitchFamily="18" charset="0"/>
                <a:cs typeface="Times New Roman" pitchFamily="18" charset="0"/>
              </a:rPr>
              <a:t> </a:t>
            </a:r>
            <a:r>
              <a:rPr lang="en-IN" sz="3000" dirty="0" err="1">
                <a:latin typeface="Times New Roman" pitchFamily="18" charset="0"/>
                <a:cs typeface="Times New Roman" pitchFamily="18" charset="0"/>
              </a:rPr>
              <a:t>propyl</a:t>
            </a:r>
            <a:r>
              <a:rPr lang="en-IN" sz="3000" dirty="0">
                <a:latin typeface="Times New Roman" pitchFamily="18" charset="0"/>
                <a:cs typeface="Times New Roman" pitchFamily="18" charset="0"/>
              </a:rPr>
              <a:t> methyl cellulose, </a:t>
            </a:r>
            <a:r>
              <a:rPr lang="en-IN" sz="3000" dirty="0" err="1">
                <a:latin typeface="Times New Roman" pitchFamily="18" charset="0"/>
                <a:cs typeface="Times New Roman" pitchFamily="18" charset="0"/>
              </a:rPr>
              <a:t>Hydroxy</a:t>
            </a:r>
            <a:r>
              <a:rPr lang="en-IN" sz="3000" dirty="0">
                <a:latin typeface="Times New Roman" pitchFamily="18" charset="0"/>
                <a:cs typeface="Times New Roman" pitchFamily="18" charset="0"/>
              </a:rPr>
              <a:t> </a:t>
            </a:r>
            <a:r>
              <a:rPr lang="en-IN" sz="3000" dirty="0" err="1">
                <a:latin typeface="Times New Roman" pitchFamily="18" charset="0"/>
                <a:cs typeface="Times New Roman" pitchFamily="18" charset="0"/>
              </a:rPr>
              <a:t>propyl</a:t>
            </a:r>
            <a:r>
              <a:rPr lang="en-IN" sz="3000" dirty="0">
                <a:latin typeface="Times New Roman" pitchFamily="18" charset="0"/>
                <a:cs typeface="Times New Roman" pitchFamily="18" charset="0"/>
              </a:rPr>
              <a:t> cellulose 1-3%</a:t>
            </a:r>
          </a:p>
          <a:p>
            <a:r>
              <a:rPr lang="en-IN" sz="3000" dirty="0" err="1">
                <a:latin typeface="Times New Roman" pitchFamily="18" charset="0"/>
                <a:cs typeface="Times New Roman" pitchFamily="18" charset="0"/>
              </a:rPr>
              <a:t>Gelatin</a:t>
            </a:r>
            <a:r>
              <a:rPr lang="en-IN" sz="3000" dirty="0">
                <a:latin typeface="Times New Roman" pitchFamily="18" charset="0"/>
                <a:cs typeface="Times New Roman" pitchFamily="18" charset="0"/>
              </a:rPr>
              <a:t>:-10-20% solution</a:t>
            </a:r>
          </a:p>
          <a:p>
            <a:r>
              <a:rPr lang="en-IN" sz="3000" dirty="0">
                <a:latin typeface="Times New Roman" pitchFamily="18" charset="0"/>
                <a:cs typeface="Times New Roman" pitchFamily="18" charset="0"/>
              </a:rPr>
              <a:t>Glucose:-50% solution</a:t>
            </a:r>
          </a:p>
          <a:p>
            <a:r>
              <a:rPr lang="en-IN" sz="3000" dirty="0">
                <a:latin typeface="Times New Roman" pitchFamily="18" charset="0"/>
                <a:cs typeface="Times New Roman" pitchFamily="18" charset="0"/>
              </a:rPr>
              <a:t>Poly vinyl </a:t>
            </a:r>
            <a:r>
              <a:rPr lang="en-IN" sz="3000" dirty="0" err="1">
                <a:latin typeface="Times New Roman" pitchFamily="18" charset="0"/>
                <a:cs typeface="Times New Roman" pitchFamily="18" charset="0"/>
              </a:rPr>
              <a:t>pyrrolidone</a:t>
            </a:r>
            <a:r>
              <a:rPr lang="en-IN" sz="3000" dirty="0">
                <a:latin typeface="Times New Roman" pitchFamily="18" charset="0"/>
                <a:cs typeface="Times New Roman" pitchFamily="18" charset="0"/>
              </a:rPr>
              <a:t> (PVP)-2% conc.</a:t>
            </a:r>
          </a:p>
          <a:p>
            <a:r>
              <a:rPr lang="en-IN" sz="3000" dirty="0">
                <a:latin typeface="Times New Roman" pitchFamily="18" charset="0"/>
                <a:cs typeface="Times New Roman" pitchFamily="18" charset="0"/>
              </a:rPr>
              <a:t>Starch paste- 5-25% solution</a:t>
            </a:r>
          </a:p>
          <a:p>
            <a:r>
              <a:rPr lang="en-IN" sz="3000" dirty="0">
                <a:latin typeface="Times New Roman" pitchFamily="18" charset="0"/>
                <a:cs typeface="Times New Roman" pitchFamily="18" charset="0"/>
              </a:rPr>
              <a:t>Sodium alginate 1-3%</a:t>
            </a:r>
          </a:p>
          <a:p>
            <a:pPr>
              <a:buNone/>
            </a:pPr>
            <a:endParaRPr lang="en-IN" sz="2800" dirty="0">
              <a:latin typeface="Times New Roman" pitchFamily="18" charset="0"/>
              <a:cs typeface="Times New Roman" pitchFamily="18" charset="0"/>
            </a:endParaRPr>
          </a:p>
          <a:p>
            <a:pPr>
              <a:buNone/>
            </a:pPr>
            <a:endParaRPr lang="en-IN" dirty="0"/>
          </a:p>
        </p:txBody>
      </p:sp>
    </p:spTree>
  </p:cSld>
  <p:clrMapOvr>
    <a:masterClrMapping/>
  </p:clrMapOvr>
  <p:transition>
    <p:wheel spokes="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err="1">
                <a:solidFill>
                  <a:srgbClr val="002060"/>
                </a:solidFill>
                <a:latin typeface="Times New Roman" pitchFamily="18" charset="0"/>
                <a:cs typeface="Times New Roman" pitchFamily="18" charset="0"/>
              </a:rPr>
              <a:t>Disintegrants</a:t>
            </a:r>
            <a:endParaRPr lang="en-IN" sz="4400" b="1" dirty="0">
              <a:solidFill>
                <a:srgbClr val="00206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a:bodyPr>
          <a:lstStyle/>
          <a:p>
            <a:pPr>
              <a:buNone/>
            </a:pPr>
            <a:r>
              <a:rPr lang="en-US" sz="3200" dirty="0">
                <a:latin typeface="Times New Roman" pitchFamily="18" charset="0"/>
                <a:cs typeface="Times New Roman" pitchFamily="18" charset="0"/>
              </a:rPr>
              <a:t>   Added to a tablet formulation to facilitate its breaking or disintegration when it contact in water in the GIT.</a:t>
            </a:r>
            <a:endParaRPr lang="en-IN" sz="3200" dirty="0">
              <a:latin typeface="Times New Roman" pitchFamily="18" charset="0"/>
              <a:cs typeface="Times New Roman" pitchFamily="18" charset="0"/>
            </a:endParaRPr>
          </a:p>
        </p:txBody>
      </p:sp>
    </p:spTree>
  </p:cSld>
  <p:clrMapOvr>
    <a:masterClrMapping/>
  </p:clrMapOvr>
  <p:transition>
    <p:wheel spokes="8"/>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err="1">
                <a:solidFill>
                  <a:srgbClr val="002060"/>
                </a:solidFill>
                <a:latin typeface="Times New Roman" pitchFamily="18" charset="0"/>
                <a:cs typeface="Times New Roman" pitchFamily="18" charset="0"/>
              </a:rPr>
              <a:t>Disintegrants</a:t>
            </a:r>
            <a:endParaRPr lang="en-IN" sz="4400" b="1" dirty="0">
              <a:solidFill>
                <a:srgbClr val="00206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a:bodyPr>
          <a:lstStyle/>
          <a:p>
            <a:r>
              <a:rPr lang="en-IN" sz="3200" dirty="0">
                <a:latin typeface="Times New Roman" pitchFamily="18" charset="0"/>
                <a:cs typeface="Times New Roman" pitchFamily="18" charset="0"/>
              </a:rPr>
              <a:t>Starch:-2-10% of tablet weight</a:t>
            </a:r>
          </a:p>
          <a:p>
            <a:r>
              <a:rPr lang="en-IN" sz="3200" dirty="0">
                <a:latin typeface="Times New Roman" pitchFamily="18" charset="0"/>
                <a:cs typeface="Times New Roman" pitchFamily="18" charset="0"/>
              </a:rPr>
              <a:t>Starch </a:t>
            </a:r>
            <a:r>
              <a:rPr lang="en-IN" sz="3200" dirty="0" err="1">
                <a:latin typeface="Times New Roman" pitchFamily="18" charset="0"/>
                <a:cs typeface="Times New Roman" pitchFamily="18" charset="0"/>
              </a:rPr>
              <a:t>pregelatinized</a:t>
            </a:r>
            <a:r>
              <a:rPr lang="en-IN" sz="3200" dirty="0">
                <a:latin typeface="Times New Roman" pitchFamily="18" charset="0"/>
                <a:cs typeface="Times New Roman" pitchFamily="18" charset="0"/>
              </a:rPr>
              <a:t>:- 5-10%</a:t>
            </a:r>
          </a:p>
          <a:p>
            <a:r>
              <a:rPr lang="en-IN" sz="3200" dirty="0">
                <a:latin typeface="Times New Roman" pitchFamily="18" charset="0"/>
                <a:cs typeface="Times New Roman" pitchFamily="18" charset="0"/>
              </a:rPr>
              <a:t>Magnesium aluminium silicate:-2-10%</a:t>
            </a:r>
          </a:p>
          <a:p>
            <a:r>
              <a:rPr lang="en-IN" sz="3200" dirty="0">
                <a:latin typeface="Times New Roman" pitchFamily="18" charset="0"/>
                <a:cs typeface="Times New Roman" pitchFamily="18" charset="0"/>
              </a:rPr>
              <a:t>Cellulose, microcrystalline :-</a:t>
            </a:r>
            <a:r>
              <a:rPr lang="en-IN" sz="3200" dirty="0" err="1">
                <a:latin typeface="Times New Roman" pitchFamily="18" charset="0"/>
                <a:cs typeface="Times New Roman" pitchFamily="18" charset="0"/>
              </a:rPr>
              <a:t>upto</a:t>
            </a:r>
            <a:r>
              <a:rPr lang="en-IN" sz="3200" dirty="0">
                <a:latin typeface="Times New Roman" pitchFamily="18" charset="0"/>
                <a:cs typeface="Times New Roman" pitchFamily="18" charset="0"/>
              </a:rPr>
              <a:t> 10% </a:t>
            </a:r>
          </a:p>
          <a:p>
            <a:r>
              <a:rPr lang="en-IN" sz="3200" dirty="0" err="1">
                <a:latin typeface="Times New Roman" pitchFamily="18" charset="0"/>
                <a:cs typeface="Times New Roman" pitchFamily="18" charset="0"/>
              </a:rPr>
              <a:t>Carboxy</a:t>
            </a:r>
            <a:r>
              <a:rPr lang="en-IN" sz="3200" dirty="0">
                <a:latin typeface="Times New Roman" pitchFamily="18" charset="0"/>
                <a:cs typeface="Times New Roman" pitchFamily="18" charset="0"/>
              </a:rPr>
              <a:t> methyl cellulose:-1-5%</a:t>
            </a:r>
          </a:p>
          <a:p>
            <a:r>
              <a:rPr lang="en-IN" sz="3200" dirty="0" err="1">
                <a:latin typeface="Times New Roman" pitchFamily="18" charset="0"/>
                <a:cs typeface="Times New Roman" pitchFamily="18" charset="0"/>
              </a:rPr>
              <a:t>Alginic</a:t>
            </a:r>
            <a:r>
              <a:rPr lang="en-IN" sz="3200" dirty="0">
                <a:latin typeface="Times New Roman" pitchFamily="18" charset="0"/>
                <a:cs typeface="Times New Roman" pitchFamily="18" charset="0"/>
              </a:rPr>
              <a:t> acid 2-10%</a:t>
            </a:r>
          </a:p>
          <a:p>
            <a:r>
              <a:rPr lang="en-IN" sz="3200" dirty="0">
                <a:latin typeface="Times New Roman" pitchFamily="18" charset="0"/>
                <a:cs typeface="Times New Roman" pitchFamily="18" charset="0"/>
              </a:rPr>
              <a:t>Gums (guar gum, </a:t>
            </a:r>
            <a:r>
              <a:rPr lang="en-IN" sz="3200" dirty="0" err="1">
                <a:latin typeface="Times New Roman" pitchFamily="18" charset="0"/>
                <a:cs typeface="Times New Roman" pitchFamily="18" charset="0"/>
              </a:rPr>
              <a:t>karaya</a:t>
            </a:r>
            <a:r>
              <a:rPr lang="en-IN" sz="3200" dirty="0">
                <a:latin typeface="Times New Roman" pitchFamily="18" charset="0"/>
                <a:cs typeface="Times New Roman" pitchFamily="18" charset="0"/>
              </a:rPr>
              <a:t> gum):-5-20%</a:t>
            </a:r>
          </a:p>
        </p:txBody>
      </p:sp>
    </p:spTree>
  </p:cSld>
  <p:clrMapOvr>
    <a:masterClrMapping/>
  </p:clrMapOvr>
  <p:transition>
    <p:spli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err="1">
                <a:solidFill>
                  <a:srgbClr val="002060"/>
                </a:solidFill>
                <a:latin typeface="Times New Roman" pitchFamily="18" charset="0"/>
                <a:cs typeface="Times New Roman" pitchFamily="18" charset="0"/>
              </a:rPr>
              <a:t>Superdisintegrants</a:t>
            </a:r>
            <a:endParaRPr lang="en-IN" sz="4400" b="1" dirty="0">
              <a:solidFill>
                <a:srgbClr val="00206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lnSpcReduction="10000"/>
          </a:bodyPr>
          <a:lstStyle/>
          <a:p>
            <a:pPr algn="just">
              <a:buNone/>
            </a:pPr>
            <a:r>
              <a:rPr lang="en-US" b="1" dirty="0">
                <a:latin typeface="Constantia" pitchFamily="18" charset="0"/>
              </a:rPr>
              <a:t>    </a:t>
            </a:r>
            <a:r>
              <a:rPr lang="en-US" sz="2800" b="1" dirty="0">
                <a:latin typeface="Times New Roman" pitchFamily="18" charset="0"/>
                <a:cs typeface="Times New Roman" pitchFamily="18" charset="0"/>
              </a:rPr>
              <a:t>Swells up to ten fold within 30 seconds when contact with water. </a:t>
            </a:r>
            <a:endParaRPr lang="en-US" dirty="0">
              <a:latin typeface="Constantia" pitchFamily="18" charset="0"/>
            </a:endParaRPr>
          </a:p>
          <a:p>
            <a:pPr algn="just">
              <a:lnSpc>
                <a:spcPct val="114000"/>
              </a:lnSpc>
              <a:buNone/>
            </a:pPr>
            <a:r>
              <a:rPr lang="en-US" dirty="0">
                <a:latin typeface="Constantia" pitchFamily="18" charset="0"/>
              </a:rPr>
              <a:t>    </a:t>
            </a:r>
            <a:r>
              <a:rPr lang="en-US" sz="2800" dirty="0">
                <a:latin typeface="Times New Roman" pitchFamily="18" charset="0"/>
                <a:cs typeface="Times New Roman" pitchFamily="18" charset="0"/>
              </a:rPr>
              <a:t>Example:</a:t>
            </a:r>
          </a:p>
          <a:p>
            <a:pPr algn="just">
              <a:lnSpc>
                <a:spcPct val="114000"/>
              </a:lnSpc>
              <a:buNone/>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Crosscarmellose</a:t>
            </a:r>
            <a:r>
              <a:rPr lang="en-US" sz="2800" dirty="0">
                <a:latin typeface="Times New Roman" pitchFamily="18" charset="0"/>
                <a:cs typeface="Times New Roman" pitchFamily="18" charset="0"/>
              </a:rPr>
              <a:t>- cross-linked cellulose. </a:t>
            </a:r>
            <a:r>
              <a:rPr lang="en-US" sz="2800" dirty="0" err="1">
                <a:latin typeface="Times New Roman" pitchFamily="18" charset="0"/>
                <a:cs typeface="Times New Roman" pitchFamily="18" charset="0"/>
              </a:rPr>
              <a:t>Crosspovidone</a:t>
            </a:r>
            <a:r>
              <a:rPr lang="en-US" sz="2800" dirty="0">
                <a:latin typeface="Times New Roman" pitchFamily="18" charset="0"/>
                <a:cs typeface="Times New Roman" pitchFamily="18" charset="0"/>
              </a:rPr>
              <a:t>- cross-linked </a:t>
            </a:r>
            <a:r>
              <a:rPr lang="en-US" sz="2800" dirty="0" err="1">
                <a:latin typeface="Times New Roman" pitchFamily="18" charset="0"/>
                <a:cs typeface="Times New Roman" pitchFamily="18" charset="0"/>
              </a:rPr>
              <a:t>povidone</a:t>
            </a:r>
            <a:r>
              <a:rPr lang="en-US" sz="2800" dirty="0">
                <a:latin typeface="Times New Roman" pitchFamily="18" charset="0"/>
                <a:cs typeface="Times New Roman" pitchFamily="18" charset="0"/>
              </a:rPr>
              <a:t> (polymer). Sodium starch </a:t>
            </a:r>
            <a:r>
              <a:rPr lang="en-US" sz="2800" dirty="0" err="1">
                <a:latin typeface="Times New Roman" pitchFamily="18" charset="0"/>
                <a:cs typeface="Times New Roman" pitchFamily="18" charset="0"/>
              </a:rPr>
              <a:t>glycolate</a:t>
            </a:r>
            <a:r>
              <a:rPr lang="en-US" sz="2800" dirty="0">
                <a:latin typeface="Times New Roman" pitchFamily="18" charset="0"/>
                <a:cs typeface="Times New Roman" pitchFamily="18" charset="0"/>
              </a:rPr>
              <a:t>- cross-linked starch. </a:t>
            </a:r>
          </a:p>
          <a:p>
            <a:pPr algn="just">
              <a:lnSpc>
                <a:spcPct val="114000"/>
              </a:lnSpc>
              <a:buNone/>
            </a:pPr>
            <a:endParaRPr lang="en-US" sz="2800" dirty="0">
              <a:latin typeface="Times New Roman" pitchFamily="18" charset="0"/>
              <a:cs typeface="Times New Roman" pitchFamily="18" charset="0"/>
            </a:endParaRPr>
          </a:p>
          <a:p>
            <a:pPr marL="571500" indent="-571500" algn="just">
              <a:lnSpc>
                <a:spcPct val="114000"/>
              </a:lnSpc>
              <a:buNone/>
            </a:pPr>
            <a:r>
              <a:rPr lang="en-US" sz="2800" dirty="0">
                <a:latin typeface="Times New Roman" pitchFamily="18" charset="0"/>
                <a:cs typeface="Times New Roman" pitchFamily="18" charset="0"/>
              </a:rPr>
              <a:t>       These cross-linked products swells with in 30 seconds when in contact with water. </a:t>
            </a:r>
          </a:p>
          <a:p>
            <a:endParaRPr lang="en-IN" dirty="0"/>
          </a:p>
        </p:txBody>
      </p:sp>
    </p:spTree>
  </p:cSld>
  <p:clrMapOvr>
    <a:masterClrMapping/>
  </p:clrMapOvr>
  <p:transition>
    <p:circl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Lubricants</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lstStyle/>
          <a:p>
            <a:pPr algn="just">
              <a:buNone/>
            </a:pPr>
            <a:r>
              <a:rPr lang="en-US" sz="2800" b="1" dirty="0">
                <a:latin typeface="Constantia" pitchFamily="18" charset="0"/>
              </a:rPr>
              <a:t>   </a:t>
            </a:r>
            <a:r>
              <a:rPr lang="en-US" sz="3200" dirty="0">
                <a:latin typeface="Times New Roman" pitchFamily="18" charset="0"/>
                <a:cs typeface="Times New Roman" pitchFamily="18" charset="0"/>
              </a:rPr>
              <a:t>Lubricants are intended to prevent adhesion of the tablet materials to the surface of dies and punches, reduce inter particle friction and may improve the rate of flow of the tablet granulation. </a:t>
            </a:r>
            <a:endParaRPr lang="en-IN" sz="3200" dirty="0">
              <a:latin typeface="Times New Roman" pitchFamily="18" charset="0"/>
              <a:cs typeface="Times New Roman" pitchFamily="18" charset="0"/>
            </a:endParaRPr>
          </a:p>
        </p:txBody>
      </p:sp>
    </p:spTree>
  </p:cSld>
  <p:clrMapOvr>
    <a:masterClrMapping/>
  </p:clrMapOvr>
  <p:transition>
    <p:newsfla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Example of lubricants</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Autofit/>
          </a:bodyPr>
          <a:lstStyle/>
          <a:p>
            <a:r>
              <a:rPr lang="en-IN" sz="3200" dirty="0" err="1">
                <a:latin typeface="Times New Roman" pitchFamily="18" charset="0"/>
                <a:cs typeface="Times New Roman" pitchFamily="18" charset="0"/>
              </a:rPr>
              <a:t>Stearic</a:t>
            </a:r>
            <a:r>
              <a:rPr lang="en-IN" sz="3200" dirty="0">
                <a:latin typeface="Times New Roman" pitchFamily="18" charset="0"/>
                <a:cs typeface="Times New Roman" pitchFamily="18" charset="0"/>
              </a:rPr>
              <a:t> acid:-1-3% </a:t>
            </a:r>
          </a:p>
          <a:p>
            <a:r>
              <a:rPr lang="en-IN" sz="3200" dirty="0">
                <a:latin typeface="Times New Roman" pitchFamily="18" charset="0"/>
                <a:cs typeface="Times New Roman" pitchFamily="18" charset="0"/>
              </a:rPr>
              <a:t>Magnesium </a:t>
            </a:r>
            <a:r>
              <a:rPr lang="en-IN" sz="3200" dirty="0" err="1">
                <a:latin typeface="Times New Roman" pitchFamily="18" charset="0"/>
                <a:cs typeface="Times New Roman" pitchFamily="18" charset="0"/>
              </a:rPr>
              <a:t>stearate</a:t>
            </a:r>
            <a:r>
              <a:rPr lang="en-IN" sz="3200" dirty="0">
                <a:latin typeface="Times New Roman" pitchFamily="18" charset="0"/>
                <a:cs typeface="Times New Roman" pitchFamily="18" charset="0"/>
              </a:rPr>
              <a:t>:-0.25-5%</a:t>
            </a:r>
          </a:p>
          <a:p>
            <a:r>
              <a:rPr lang="en-IN" sz="3200" dirty="0">
                <a:latin typeface="Times New Roman" pitchFamily="18" charset="0"/>
                <a:cs typeface="Times New Roman" pitchFamily="18" charset="0"/>
              </a:rPr>
              <a:t>Talc 1-10%</a:t>
            </a:r>
          </a:p>
          <a:p>
            <a:r>
              <a:rPr lang="en-IN" sz="3200" dirty="0">
                <a:latin typeface="Times New Roman" pitchFamily="18" charset="0"/>
                <a:cs typeface="Times New Roman" pitchFamily="18" charset="0"/>
              </a:rPr>
              <a:t>PEG (Polyethylene glycols):-2-5%</a:t>
            </a:r>
          </a:p>
          <a:p>
            <a:r>
              <a:rPr lang="en-IN" sz="3200" dirty="0">
                <a:latin typeface="Times New Roman" pitchFamily="18" charset="0"/>
                <a:cs typeface="Times New Roman" pitchFamily="18" charset="0"/>
              </a:rPr>
              <a:t>Sodium </a:t>
            </a:r>
            <a:r>
              <a:rPr lang="en-IN" sz="3200" dirty="0" err="1">
                <a:latin typeface="Times New Roman" pitchFamily="18" charset="0"/>
                <a:cs typeface="Times New Roman" pitchFamily="18" charset="0"/>
              </a:rPr>
              <a:t>lauryl</a:t>
            </a:r>
            <a:r>
              <a:rPr lang="en-IN" sz="3200" dirty="0">
                <a:latin typeface="Times New Roman" pitchFamily="18" charset="0"/>
                <a:cs typeface="Times New Roman" pitchFamily="18" charset="0"/>
              </a:rPr>
              <a:t> sulphate:-1-2%</a:t>
            </a:r>
          </a:p>
        </p:txBody>
      </p:sp>
    </p:spTree>
  </p:cSld>
  <p:clrMapOvr>
    <a:masterClrMapping/>
  </p:clrMapOvr>
  <p:transition>
    <p:checke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err="1">
                <a:solidFill>
                  <a:srgbClr val="002060"/>
                </a:solidFill>
                <a:latin typeface="Times New Roman" pitchFamily="18" charset="0"/>
                <a:cs typeface="Times New Roman" pitchFamily="18" charset="0"/>
              </a:rPr>
              <a:t>Glidants</a:t>
            </a:r>
            <a:endParaRPr lang="en-IN" sz="4400" b="1" dirty="0">
              <a:solidFill>
                <a:srgbClr val="00206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a:bodyPr>
          <a:lstStyle/>
          <a:p>
            <a:pPr algn="just">
              <a:buNone/>
            </a:pP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Glidants</a:t>
            </a:r>
            <a:r>
              <a:rPr lang="en-US" sz="3200" dirty="0">
                <a:latin typeface="Times New Roman" pitchFamily="18" charset="0"/>
                <a:cs typeface="Times New Roman" pitchFamily="18" charset="0"/>
              </a:rPr>
              <a:t> are intended to promote flow of granules or powder material by reducing the friction between the particles.</a:t>
            </a:r>
            <a:endParaRPr lang="en-IN" sz="3200" dirty="0">
              <a:latin typeface="Times New Roman" pitchFamily="18" charset="0"/>
              <a:cs typeface="Times New Roman" pitchFamily="18" charset="0"/>
            </a:endParaRPr>
          </a:p>
        </p:txBody>
      </p:sp>
    </p:spTree>
  </p:cSld>
  <p:clrMapOvr>
    <a:masterClrMapping/>
  </p:clrMapOvr>
  <p:transition>
    <p:randomBar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Example of </a:t>
            </a:r>
            <a:r>
              <a:rPr lang="en-IN" sz="4400" b="1" dirty="0" err="1">
                <a:solidFill>
                  <a:srgbClr val="002060"/>
                </a:solidFill>
                <a:latin typeface="Times New Roman" pitchFamily="18" charset="0"/>
                <a:cs typeface="Times New Roman" pitchFamily="18" charset="0"/>
              </a:rPr>
              <a:t>glidants</a:t>
            </a:r>
            <a:endParaRPr lang="en-IN" sz="4400" b="1" dirty="0">
              <a:solidFill>
                <a:srgbClr val="00206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lstStyle/>
          <a:p>
            <a:pPr>
              <a:buFont typeface="Wingdings" pitchFamily="2" charset="2"/>
              <a:buChar char="Ø"/>
            </a:pPr>
            <a:r>
              <a:rPr lang="en-US" sz="2800" dirty="0">
                <a:latin typeface="Constantia" pitchFamily="18" charset="0"/>
              </a:rPr>
              <a:t> </a:t>
            </a:r>
            <a:r>
              <a:rPr lang="en-US" sz="3200" dirty="0">
                <a:latin typeface="Times New Roman" pitchFamily="18" charset="0"/>
                <a:cs typeface="Times New Roman" pitchFamily="18" charset="0"/>
              </a:rPr>
              <a:t>Calcium silicate:-0.5-2% conc.</a:t>
            </a:r>
          </a:p>
          <a:p>
            <a:pPr>
              <a:buFont typeface="Wingdings" pitchFamily="2" charset="2"/>
              <a:buChar char="Ø"/>
            </a:pPr>
            <a:r>
              <a:rPr lang="en-US" sz="3200" dirty="0">
                <a:latin typeface="Times New Roman" pitchFamily="18" charset="0"/>
                <a:cs typeface="Times New Roman" pitchFamily="18" charset="0"/>
              </a:rPr>
              <a:t> Talc-1-10% conc.</a:t>
            </a:r>
          </a:p>
          <a:p>
            <a:pPr>
              <a:buFont typeface="Wingdings" pitchFamily="2" charset="2"/>
              <a:buChar char="Ø"/>
            </a:pPr>
            <a:r>
              <a:rPr lang="en-US" sz="3200" dirty="0">
                <a:latin typeface="Times New Roman" pitchFamily="18" charset="0"/>
                <a:cs typeface="Times New Roman" pitchFamily="18" charset="0"/>
              </a:rPr>
              <a:t> Silica derivative - Colloidal </a:t>
            </a:r>
            <a:r>
              <a:rPr lang="en-US" sz="3200" dirty="0" err="1">
                <a:latin typeface="Times New Roman" pitchFamily="18" charset="0"/>
                <a:cs typeface="Times New Roman" pitchFamily="18" charset="0"/>
              </a:rPr>
              <a:t>silicas</a:t>
            </a:r>
            <a:r>
              <a:rPr lang="en-US" sz="3200" dirty="0">
                <a:latin typeface="Times New Roman" pitchFamily="18" charset="0"/>
                <a:cs typeface="Times New Roman" pitchFamily="18" charset="0"/>
              </a:rPr>
              <a:t> such as Cab-O-</a:t>
            </a:r>
            <a:r>
              <a:rPr lang="en-US" sz="3200" dirty="0" err="1">
                <a:latin typeface="Times New Roman" pitchFamily="18" charset="0"/>
                <a:cs typeface="Times New Roman" pitchFamily="18" charset="0"/>
              </a:rPr>
              <a:t>Sil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Aerosil</a:t>
            </a:r>
            <a:r>
              <a:rPr lang="en-US" sz="3200" dirty="0">
                <a:latin typeface="Times New Roman" pitchFamily="18" charset="0"/>
                <a:cs typeface="Times New Roman" pitchFamily="18" charset="0"/>
              </a:rPr>
              <a:t> in 0.25-3% conc.</a:t>
            </a:r>
          </a:p>
          <a:p>
            <a:pPr>
              <a:buFont typeface="Wingdings" pitchFamily="2" charset="2"/>
              <a:buChar char="Ø"/>
            </a:pPr>
            <a:r>
              <a:rPr lang="en-US" sz="3200" dirty="0">
                <a:latin typeface="Times New Roman" pitchFamily="18" charset="0"/>
                <a:cs typeface="Times New Roman" pitchFamily="18" charset="0"/>
              </a:rPr>
              <a:t>Starch:-2-10% </a:t>
            </a:r>
            <a:endParaRPr lang="en-IN" sz="3200" dirty="0">
              <a:latin typeface="Times New Roman" pitchFamily="18" charset="0"/>
              <a:cs typeface="Times New Roman" pitchFamily="18" charset="0"/>
            </a:endParaRPr>
          </a:p>
        </p:txBody>
      </p:sp>
    </p:spTree>
  </p:cSld>
  <p:clrMapOvr>
    <a:masterClrMapping/>
  </p:clrMapOvr>
  <p:transition>
    <p:comb/>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1143000"/>
          </a:xfrm>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err="1">
                <a:solidFill>
                  <a:srgbClr val="002060"/>
                </a:solidFill>
                <a:latin typeface="Times New Roman" pitchFamily="18" charset="0"/>
                <a:cs typeface="Times New Roman" pitchFamily="18" charset="0"/>
              </a:rPr>
              <a:t>Coloring</a:t>
            </a:r>
            <a:r>
              <a:rPr lang="en-IN" sz="4400" b="1" dirty="0">
                <a:solidFill>
                  <a:srgbClr val="002060"/>
                </a:solidFill>
                <a:latin typeface="Times New Roman" pitchFamily="18" charset="0"/>
                <a:cs typeface="Times New Roman" pitchFamily="18" charset="0"/>
              </a:rPr>
              <a:t> agents</a:t>
            </a:r>
          </a:p>
        </p:txBody>
      </p:sp>
      <p:sp>
        <p:nvSpPr>
          <p:cNvPr id="3" name="Content Placeholder 2"/>
          <p:cNvSpPr>
            <a:spLocks noGrp="1"/>
          </p:cNvSpPr>
          <p:nvPr>
            <p:ph idx="1"/>
          </p:nvPr>
        </p:nvSpPr>
        <p:spPr>
          <a:xfrm>
            <a:off x="457200" y="1428736"/>
            <a:ext cx="8258204" cy="5072098"/>
          </a:xfrm>
          <a:solidFill>
            <a:schemeClr val="accent1">
              <a:lumMod val="20000"/>
              <a:lumOff val="80000"/>
            </a:schemeClr>
          </a:solidFill>
          <a:ln w="38100">
            <a:solidFill>
              <a:schemeClr val="accent1"/>
            </a:solidFill>
          </a:ln>
        </p:spPr>
        <p:txBody>
          <a:bodyPr>
            <a:normAutofit fontScale="92500" lnSpcReduction="20000"/>
          </a:bodyPr>
          <a:lstStyle/>
          <a:p>
            <a:pPr>
              <a:buNone/>
            </a:pPr>
            <a:r>
              <a:rPr lang="en-US" sz="2800" b="1" dirty="0">
                <a:latin typeface="Constantia" pitchFamily="18" charset="0"/>
              </a:rPr>
              <a:t>   </a:t>
            </a:r>
            <a:r>
              <a:rPr lang="en-US" sz="3300" b="1" dirty="0">
                <a:latin typeface="Times New Roman" pitchFamily="18" charset="0"/>
                <a:cs typeface="Times New Roman" pitchFamily="18" charset="0"/>
              </a:rPr>
              <a:t> The use of colors and dyes in a tablet has three purposes: </a:t>
            </a:r>
          </a:p>
          <a:p>
            <a:pPr algn="just">
              <a:lnSpc>
                <a:spcPct val="120000"/>
              </a:lnSpc>
              <a:buNone/>
            </a:pPr>
            <a:r>
              <a:rPr lang="en-US" sz="3000" dirty="0">
                <a:latin typeface="Times New Roman" pitchFamily="18" charset="0"/>
                <a:cs typeface="Times New Roman" pitchFamily="18" charset="0"/>
              </a:rPr>
              <a:t>(1) Masking of off-color drugs </a:t>
            </a:r>
          </a:p>
          <a:p>
            <a:pPr algn="just">
              <a:lnSpc>
                <a:spcPct val="120000"/>
              </a:lnSpc>
              <a:buNone/>
            </a:pPr>
            <a:r>
              <a:rPr lang="en-US" sz="3000" dirty="0">
                <a:latin typeface="Times New Roman" pitchFamily="18" charset="0"/>
                <a:cs typeface="Times New Roman" pitchFamily="18" charset="0"/>
              </a:rPr>
              <a:t>(2) Product Identification </a:t>
            </a:r>
          </a:p>
          <a:p>
            <a:pPr algn="just">
              <a:lnSpc>
                <a:spcPct val="120000"/>
              </a:lnSpc>
              <a:buNone/>
            </a:pPr>
            <a:r>
              <a:rPr lang="en-US" sz="3000" dirty="0">
                <a:latin typeface="Times New Roman" pitchFamily="18" charset="0"/>
                <a:cs typeface="Times New Roman" pitchFamily="18" charset="0"/>
              </a:rPr>
              <a:t>(3) Production of more elegant product </a:t>
            </a:r>
          </a:p>
          <a:p>
            <a:pPr algn="just">
              <a:lnSpc>
                <a:spcPct val="120000"/>
              </a:lnSpc>
              <a:buNone/>
            </a:pPr>
            <a:r>
              <a:rPr lang="en-US" sz="2800" dirty="0">
                <a:latin typeface="Constantia" pitchFamily="18" charset="0"/>
              </a:rPr>
              <a:t>   </a:t>
            </a:r>
            <a:r>
              <a:rPr lang="en-US" sz="3000" dirty="0">
                <a:latin typeface="Times New Roman" pitchFamily="18" charset="0"/>
                <a:cs typeface="Times New Roman" pitchFamily="18" charset="0"/>
              </a:rPr>
              <a:t>All coloring agents must be approved and certified by FDA. Two forms of colors are used in tablet preparation – FD &amp;C and D &amp; C dyes. These dyes are applied as solution in the granulating agent or Lake form of these dyes. Lakes are dyes absorbed on hydrous oxide and employed as dry powder coloring. </a:t>
            </a:r>
          </a:p>
          <a:p>
            <a:endParaRPr lang="en-IN" dirty="0"/>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Example of </a:t>
            </a:r>
            <a:r>
              <a:rPr lang="en-IN" sz="4400" b="1" dirty="0" err="1">
                <a:solidFill>
                  <a:srgbClr val="002060"/>
                </a:solidFill>
                <a:latin typeface="Times New Roman" pitchFamily="18" charset="0"/>
                <a:cs typeface="Times New Roman" pitchFamily="18" charset="0"/>
              </a:rPr>
              <a:t>coloring</a:t>
            </a:r>
            <a:r>
              <a:rPr lang="en-IN" sz="4400" b="1" dirty="0">
                <a:solidFill>
                  <a:srgbClr val="002060"/>
                </a:solidFill>
                <a:latin typeface="Times New Roman" pitchFamily="18" charset="0"/>
                <a:cs typeface="Times New Roman" pitchFamily="18" charset="0"/>
              </a:rPr>
              <a:t> agents</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lstStyle/>
          <a:p>
            <a:r>
              <a:rPr lang="en-IN" sz="3200" dirty="0">
                <a:latin typeface="Times New Roman" pitchFamily="18" charset="0"/>
                <a:cs typeface="Times New Roman" pitchFamily="18" charset="0"/>
              </a:rPr>
              <a:t>FD &amp; C yellow 6-sunset yellow</a:t>
            </a:r>
          </a:p>
          <a:p>
            <a:r>
              <a:rPr lang="en-IN" sz="3200" dirty="0">
                <a:latin typeface="Times New Roman" pitchFamily="18" charset="0"/>
                <a:cs typeface="Times New Roman" pitchFamily="18" charset="0"/>
              </a:rPr>
              <a:t>FD &amp; C yellow 5-Tartrazine</a:t>
            </a:r>
          </a:p>
          <a:p>
            <a:r>
              <a:rPr lang="en-IN" sz="3200" dirty="0">
                <a:latin typeface="Times New Roman" pitchFamily="18" charset="0"/>
                <a:cs typeface="Times New Roman" pitchFamily="18" charset="0"/>
              </a:rPr>
              <a:t>FD &amp; C green 3- Fast green</a:t>
            </a:r>
          </a:p>
          <a:p>
            <a:r>
              <a:rPr lang="en-IN" sz="3200" dirty="0">
                <a:latin typeface="Times New Roman" pitchFamily="18" charset="0"/>
                <a:cs typeface="Times New Roman" pitchFamily="18" charset="0"/>
              </a:rPr>
              <a:t>FD &amp; C blue 1-Brilliant blue</a:t>
            </a:r>
          </a:p>
          <a:p>
            <a:r>
              <a:rPr lang="en-IN" sz="3200" dirty="0">
                <a:latin typeface="Times New Roman" pitchFamily="18" charset="0"/>
                <a:cs typeface="Times New Roman" pitchFamily="18" charset="0"/>
              </a:rPr>
              <a:t>FD &amp; C blue 2-Indigo carmine</a:t>
            </a:r>
          </a:p>
          <a:p>
            <a:r>
              <a:rPr lang="en-IN" sz="3200" dirty="0">
                <a:latin typeface="Times New Roman" pitchFamily="18" charset="0"/>
                <a:cs typeface="Times New Roman" pitchFamily="18" charset="0"/>
              </a:rPr>
              <a:t>D &amp; C red 3- Erythrosine</a:t>
            </a:r>
          </a:p>
          <a:p>
            <a:r>
              <a:rPr lang="en-IN" sz="3200" dirty="0">
                <a:latin typeface="Times New Roman" pitchFamily="18" charset="0"/>
                <a:cs typeface="Times New Roman" pitchFamily="18" charset="0"/>
              </a:rPr>
              <a:t>D &amp; C red 22- Eosin Y</a:t>
            </a:r>
          </a:p>
          <a:p>
            <a:pPr>
              <a:buNone/>
            </a:pPr>
            <a:endParaRPr lang="en-IN" dirty="0"/>
          </a:p>
        </p:txBody>
      </p:sp>
    </p:spTree>
  </p:cSld>
  <p:clrMapOvr>
    <a:masterClrMapping/>
  </p:clrMapOvr>
  <p:transition>
    <p:strips dir="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Sweetening agents</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fontScale="92500" lnSpcReduction="20000"/>
          </a:bodyPr>
          <a:lstStyle/>
          <a:p>
            <a:pPr>
              <a:buNone/>
            </a:pPr>
            <a:r>
              <a:rPr lang="en-IN" sz="3200" dirty="0">
                <a:latin typeface="Times New Roman" pitchFamily="18" charset="0"/>
                <a:cs typeface="Times New Roman" pitchFamily="18" charset="0"/>
              </a:rPr>
              <a:t>Primarily used in chewable tablets</a:t>
            </a:r>
          </a:p>
          <a:p>
            <a:r>
              <a:rPr lang="en-IN" sz="3200" dirty="0">
                <a:latin typeface="Times New Roman" pitchFamily="18" charset="0"/>
                <a:cs typeface="Times New Roman" pitchFamily="18" charset="0"/>
              </a:rPr>
              <a:t>Sucrose</a:t>
            </a:r>
          </a:p>
          <a:p>
            <a:r>
              <a:rPr lang="en-IN" sz="3200" dirty="0" err="1">
                <a:latin typeface="Times New Roman" pitchFamily="18" charset="0"/>
                <a:cs typeface="Times New Roman" pitchFamily="18" charset="0"/>
              </a:rPr>
              <a:t>Mannitol</a:t>
            </a:r>
            <a:r>
              <a:rPr lang="en-IN" sz="3200" dirty="0">
                <a:latin typeface="Times New Roman" pitchFamily="18" charset="0"/>
                <a:cs typeface="Times New Roman" pitchFamily="18" charset="0"/>
              </a:rPr>
              <a:t> (72% sweeter than sucrose)</a:t>
            </a:r>
          </a:p>
          <a:p>
            <a:r>
              <a:rPr lang="en-IN" sz="3200" dirty="0">
                <a:latin typeface="Times New Roman" pitchFamily="18" charset="0"/>
                <a:cs typeface="Times New Roman" pitchFamily="18" charset="0"/>
              </a:rPr>
              <a:t>Saccharine (artificial) 500 x        </a:t>
            </a:r>
            <a:r>
              <a:rPr lang="en-IN" sz="3200" b="1" dirty="0">
                <a:latin typeface="Times New Roman" pitchFamily="18" charset="0"/>
                <a:cs typeface="Times New Roman" pitchFamily="18" charset="0"/>
              </a:rPr>
              <a:t>Disadvantages:-</a:t>
            </a:r>
            <a:r>
              <a:rPr lang="en-IN" sz="3200" dirty="0">
                <a:latin typeface="Times New Roman" pitchFamily="18" charset="0"/>
                <a:cs typeface="Times New Roman" pitchFamily="18" charset="0"/>
              </a:rPr>
              <a:t>         sweeter than sucrose                  Bitter after taste &amp;                                                 </a:t>
            </a:r>
          </a:p>
          <a:p>
            <a:pPr>
              <a:buNone/>
            </a:pPr>
            <a:r>
              <a:rPr lang="en-IN" sz="3200" dirty="0">
                <a:latin typeface="Times New Roman" pitchFamily="18" charset="0"/>
                <a:cs typeface="Times New Roman" pitchFamily="18" charset="0"/>
              </a:rPr>
              <a:t>                                                              carcinogenic </a:t>
            </a:r>
          </a:p>
          <a:p>
            <a:r>
              <a:rPr lang="en-IN" sz="3200" dirty="0">
                <a:latin typeface="Times New Roman" pitchFamily="18" charset="0"/>
                <a:cs typeface="Times New Roman" pitchFamily="18" charset="0"/>
              </a:rPr>
              <a:t>Aspartame                                    </a:t>
            </a:r>
            <a:r>
              <a:rPr lang="en-IN" sz="3200" b="1" dirty="0">
                <a:latin typeface="Times New Roman" pitchFamily="18" charset="0"/>
                <a:cs typeface="Times New Roman" pitchFamily="18" charset="0"/>
              </a:rPr>
              <a:t>Disadvantages:-</a:t>
            </a:r>
            <a:r>
              <a:rPr lang="en-IN" sz="3200" dirty="0">
                <a:latin typeface="Times New Roman" pitchFamily="18" charset="0"/>
                <a:cs typeface="Times New Roman" pitchFamily="18" charset="0"/>
              </a:rPr>
              <a:t>   </a:t>
            </a:r>
          </a:p>
          <a:p>
            <a:pPr>
              <a:buNone/>
            </a:pPr>
            <a:r>
              <a:rPr lang="en-IN" sz="3200" dirty="0">
                <a:latin typeface="Times New Roman" pitchFamily="18" charset="0"/>
                <a:cs typeface="Times New Roman" pitchFamily="18" charset="0"/>
              </a:rPr>
              <a:t>(new artificial sweetener)             Lack of stability in</a:t>
            </a:r>
          </a:p>
          <a:p>
            <a:pPr>
              <a:buNone/>
            </a:pPr>
            <a:r>
              <a:rPr lang="en-IN" sz="3200" dirty="0">
                <a:latin typeface="Times New Roman" pitchFamily="18" charset="0"/>
                <a:cs typeface="Times New Roman" pitchFamily="18" charset="0"/>
              </a:rPr>
              <a:t>                                                   presence of moisture</a:t>
            </a:r>
          </a:p>
        </p:txBody>
      </p:sp>
      <p:cxnSp>
        <p:nvCxnSpPr>
          <p:cNvPr id="5" name="Straight Arrow Connector 4"/>
          <p:cNvCxnSpPr/>
          <p:nvPr/>
        </p:nvCxnSpPr>
        <p:spPr>
          <a:xfrm>
            <a:off x="5143504" y="3429000"/>
            <a:ext cx="57150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929190" y="4713296"/>
            <a:ext cx="57150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zoom dir="in"/>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364"/>
            <a:ext cx="8229600" cy="1143000"/>
          </a:xfrm>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err="1">
                <a:solidFill>
                  <a:srgbClr val="002060"/>
                </a:solidFill>
                <a:latin typeface="Times New Roman" pitchFamily="18" charset="0"/>
                <a:cs typeface="Times New Roman" pitchFamily="18" charset="0"/>
              </a:rPr>
              <a:t>Tableting</a:t>
            </a:r>
            <a:r>
              <a:rPr lang="en-IN" sz="4400" b="1" dirty="0">
                <a:solidFill>
                  <a:srgbClr val="002060"/>
                </a:solidFill>
                <a:latin typeface="Times New Roman" pitchFamily="18" charset="0"/>
                <a:cs typeface="Times New Roman" pitchFamily="18" charset="0"/>
              </a:rPr>
              <a:t> procedure</a:t>
            </a:r>
          </a:p>
        </p:txBody>
      </p:sp>
      <p:sp>
        <p:nvSpPr>
          <p:cNvPr id="3" name="Content Placeholder 2"/>
          <p:cNvSpPr>
            <a:spLocks noGrp="1"/>
          </p:cNvSpPr>
          <p:nvPr>
            <p:ph idx="1"/>
          </p:nvPr>
        </p:nvSpPr>
        <p:spPr>
          <a:xfrm>
            <a:off x="457200" y="1897400"/>
            <a:ext cx="8229600" cy="4389120"/>
          </a:xfrm>
          <a:solidFill>
            <a:schemeClr val="accent1">
              <a:lumMod val="20000"/>
              <a:lumOff val="80000"/>
            </a:schemeClr>
          </a:solidFill>
          <a:ln w="38100">
            <a:solidFill>
              <a:schemeClr val="accent1">
                <a:lumMod val="60000"/>
                <a:lumOff val="40000"/>
              </a:schemeClr>
            </a:solidFill>
          </a:ln>
        </p:spPr>
        <p:txBody>
          <a:bodyPr/>
          <a:lstStyle/>
          <a:p>
            <a:pPr algn="just">
              <a:buNone/>
            </a:pPr>
            <a:r>
              <a:rPr lang="en-IN" sz="3200" dirty="0">
                <a:latin typeface="Times New Roman" pitchFamily="18" charset="0"/>
                <a:cs typeface="Times New Roman" pitchFamily="18" charset="0"/>
              </a:rPr>
              <a:t>   The manufacture of granulations for tablet compression may follow one or a combination of  three established methods:-</a:t>
            </a:r>
          </a:p>
          <a:p>
            <a:pPr marL="571500" indent="-571500" algn="just">
              <a:buFont typeface="+mj-lt"/>
              <a:buAutoNum type="romanUcPeriod"/>
            </a:pPr>
            <a:r>
              <a:rPr lang="en-IN" sz="3200" dirty="0">
                <a:latin typeface="Times New Roman" pitchFamily="18" charset="0"/>
                <a:cs typeface="Times New Roman" pitchFamily="18" charset="0"/>
              </a:rPr>
              <a:t>Direct compression</a:t>
            </a:r>
          </a:p>
          <a:p>
            <a:pPr marL="571500" indent="-571500" algn="just">
              <a:buFont typeface="+mj-lt"/>
              <a:buAutoNum type="romanUcPeriod"/>
            </a:pPr>
            <a:r>
              <a:rPr lang="en-IN" sz="3200" dirty="0">
                <a:latin typeface="Times New Roman" pitchFamily="18" charset="0"/>
                <a:cs typeface="Times New Roman" pitchFamily="18" charset="0"/>
              </a:rPr>
              <a:t>Dry compression or compression granulation</a:t>
            </a:r>
          </a:p>
          <a:p>
            <a:pPr marL="571500" indent="-571500" algn="just">
              <a:buFont typeface="+mj-lt"/>
              <a:buAutoNum type="romanUcPeriod"/>
            </a:pPr>
            <a:r>
              <a:rPr lang="en-IN" sz="3200" dirty="0">
                <a:latin typeface="Times New Roman" pitchFamily="18" charset="0"/>
                <a:cs typeface="Times New Roman" pitchFamily="18" charset="0"/>
              </a:rPr>
              <a:t>Wet granulation</a:t>
            </a:r>
          </a:p>
          <a:p>
            <a:pPr>
              <a:buNone/>
            </a:pPr>
            <a:endParaRPr lang="en-IN" sz="3200" dirty="0">
              <a:latin typeface="Times New Roman" pitchFamily="18" charset="0"/>
              <a:cs typeface="Times New Roman" pitchFamily="18" charset="0"/>
            </a:endParaRPr>
          </a:p>
        </p:txBody>
      </p:sp>
    </p:spTree>
  </p:cSld>
  <p:clrMapOvr>
    <a:masterClrMapping/>
  </p:clrMapOvr>
  <p:transition>
    <p:plus/>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364"/>
            <a:ext cx="8229600" cy="1143000"/>
          </a:xfrm>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a:solidFill>
                  <a:srgbClr val="002060"/>
                </a:solidFill>
                <a:latin typeface="Times New Roman" pitchFamily="18" charset="0"/>
                <a:cs typeface="Times New Roman" pitchFamily="18" charset="0"/>
              </a:rPr>
              <a:t>Direct compression</a:t>
            </a:r>
            <a:endParaRPr lang="en-IN" sz="4400" b="1" dirty="0">
              <a:solidFill>
                <a:srgbClr val="00206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a:effectLst/>
        </p:spPr>
        <p:txBody>
          <a:bodyPr>
            <a:normAutofit/>
          </a:bodyPr>
          <a:lstStyle/>
          <a:p>
            <a:pPr algn="ctr">
              <a:buNone/>
            </a:pPr>
            <a:r>
              <a:rPr lang="en-IN" sz="3200" u="sng" dirty="0">
                <a:latin typeface="Times New Roman" pitchFamily="18" charset="0"/>
                <a:cs typeface="Times New Roman" pitchFamily="18" charset="0"/>
              </a:rPr>
              <a:t>Processing steps</a:t>
            </a:r>
          </a:p>
          <a:p>
            <a:pPr algn="ctr">
              <a:buNone/>
            </a:pPr>
            <a:r>
              <a:rPr lang="en-IN" sz="3200" b="1" i="1" dirty="0">
                <a:solidFill>
                  <a:schemeClr val="tx2"/>
                </a:solidFill>
                <a:latin typeface="Times New Roman" pitchFamily="18" charset="0"/>
                <a:cs typeface="Times New Roman" pitchFamily="18" charset="0"/>
              </a:rPr>
              <a:t>Raw material</a:t>
            </a:r>
          </a:p>
          <a:p>
            <a:pPr algn="ctr">
              <a:buNone/>
            </a:pPr>
            <a:r>
              <a:rPr lang="en-IN" sz="3200" b="1" i="1" dirty="0">
                <a:solidFill>
                  <a:schemeClr val="tx2"/>
                </a:solidFill>
                <a:latin typeface="Times New Roman" pitchFamily="18" charset="0"/>
                <a:cs typeface="Times New Roman" pitchFamily="18" charset="0"/>
              </a:rPr>
              <a:t>Weighing</a:t>
            </a:r>
          </a:p>
          <a:p>
            <a:pPr algn="ctr">
              <a:buNone/>
            </a:pPr>
            <a:r>
              <a:rPr lang="en-IN" sz="3200" b="1" i="1" dirty="0">
                <a:solidFill>
                  <a:schemeClr val="tx2"/>
                </a:solidFill>
                <a:latin typeface="Times New Roman" pitchFamily="18" charset="0"/>
                <a:cs typeface="Times New Roman" pitchFamily="18" charset="0"/>
              </a:rPr>
              <a:t>Screening</a:t>
            </a:r>
          </a:p>
          <a:p>
            <a:pPr algn="ctr">
              <a:buNone/>
            </a:pPr>
            <a:r>
              <a:rPr lang="en-IN" sz="3200" b="1" i="1" dirty="0">
                <a:solidFill>
                  <a:schemeClr val="tx2"/>
                </a:solidFill>
                <a:latin typeface="Times New Roman" pitchFamily="18" charset="0"/>
                <a:cs typeface="Times New Roman" pitchFamily="18" charset="0"/>
              </a:rPr>
              <a:t>Mixing</a:t>
            </a:r>
          </a:p>
          <a:p>
            <a:pPr algn="ctr">
              <a:buNone/>
            </a:pPr>
            <a:r>
              <a:rPr lang="en-IN" sz="3200" b="1" i="1" dirty="0">
                <a:solidFill>
                  <a:schemeClr val="tx2"/>
                </a:solidFill>
                <a:latin typeface="Times New Roman" pitchFamily="18" charset="0"/>
                <a:cs typeface="Times New Roman" pitchFamily="18" charset="0"/>
              </a:rPr>
              <a:t>Compression</a:t>
            </a:r>
          </a:p>
          <a:p>
            <a:pPr algn="ctr">
              <a:buNone/>
            </a:pPr>
            <a:endParaRPr lang="en-IN" sz="3200" dirty="0">
              <a:solidFill>
                <a:schemeClr val="accent1">
                  <a:lumMod val="75000"/>
                </a:schemeClr>
              </a:solidFill>
              <a:latin typeface="Times New Roman" pitchFamily="18" charset="0"/>
              <a:cs typeface="Times New Roman" pitchFamily="18" charset="0"/>
            </a:endParaRPr>
          </a:p>
          <a:p>
            <a:pPr algn="ctr">
              <a:buNone/>
            </a:pPr>
            <a:endParaRPr lang="en-IN" sz="3200" dirty="0">
              <a:solidFill>
                <a:schemeClr val="accent1">
                  <a:lumMod val="75000"/>
                </a:schemeClr>
              </a:solidFill>
              <a:latin typeface="Times New Roman" pitchFamily="18" charset="0"/>
              <a:cs typeface="Times New Roman" pitchFamily="18" charset="0"/>
            </a:endParaRPr>
          </a:p>
          <a:p>
            <a:pPr algn="ctr">
              <a:buNone/>
            </a:pPr>
            <a:endParaRPr lang="en-IN" sz="3200" dirty="0">
              <a:solidFill>
                <a:schemeClr val="accent1">
                  <a:lumMod val="75000"/>
                </a:schemeClr>
              </a:solidFill>
              <a:latin typeface="Times New Roman" pitchFamily="18" charset="0"/>
              <a:cs typeface="Times New Roman" pitchFamily="18" charset="0"/>
            </a:endParaRPr>
          </a:p>
        </p:txBody>
      </p:sp>
      <p:sp>
        <p:nvSpPr>
          <p:cNvPr id="8" name="Down Arrow 7"/>
          <p:cNvSpPr/>
          <p:nvPr/>
        </p:nvSpPr>
        <p:spPr>
          <a:xfrm>
            <a:off x="4500562" y="2928934"/>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Down Arrow 11"/>
          <p:cNvSpPr/>
          <p:nvPr/>
        </p:nvSpPr>
        <p:spPr>
          <a:xfrm>
            <a:off x="4500562" y="3571876"/>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Down Arrow 12"/>
          <p:cNvSpPr/>
          <p:nvPr/>
        </p:nvSpPr>
        <p:spPr>
          <a:xfrm>
            <a:off x="4572000" y="4143380"/>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Down Arrow 13"/>
          <p:cNvSpPr/>
          <p:nvPr/>
        </p:nvSpPr>
        <p:spPr>
          <a:xfrm>
            <a:off x="4572000" y="4714884"/>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ransition>
    <p:checker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356"/>
            <a:ext cx="8229600" cy="1143000"/>
          </a:xfrm>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Contd.</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lnSpcReduction="10000"/>
          </a:bodyPr>
          <a:lstStyle/>
          <a:p>
            <a:pPr algn="just">
              <a:buNone/>
            </a:pPr>
            <a:r>
              <a:rPr lang="en-IN" sz="3200" dirty="0">
                <a:latin typeface="Times New Roman" pitchFamily="18" charset="0"/>
                <a:cs typeface="Times New Roman" pitchFamily="18" charset="0"/>
              </a:rPr>
              <a:t>   Direct compression consists of compressing tablets directly from powdered materials without modifying physical nature of materials. This method is applicable for crystalline chemicals having good compressible characteristics and flow properties such as : Potassium salt (chlorate, chloride, bromide), Sodium chloride, Ammonium chloride, </a:t>
            </a:r>
            <a:r>
              <a:rPr lang="en-IN" sz="3200" dirty="0" err="1">
                <a:latin typeface="Times New Roman" pitchFamily="18" charset="0"/>
                <a:cs typeface="Times New Roman" pitchFamily="18" charset="0"/>
              </a:rPr>
              <a:t>Methanamine</a:t>
            </a:r>
            <a:r>
              <a:rPr lang="en-IN" sz="3200" dirty="0">
                <a:latin typeface="Times New Roman" pitchFamily="18" charset="0"/>
                <a:cs typeface="Times New Roman" pitchFamily="18" charset="0"/>
              </a:rPr>
              <a:t> etc.</a:t>
            </a:r>
          </a:p>
        </p:txBody>
      </p:sp>
    </p:spTree>
  </p:cSld>
  <p:clrMapOvr>
    <a:masterClrMapping/>
  </p:clrMapOvr>
  <p:transition>
    <p:wedg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356"/>
            <a:ext cx="8229600" cy="1143000"/>
          </a:xfrm>
          <a:solidFill>
            <a:schemeClr val="accent4">
              <a:lumMod val="20000"/>
              <a:lumOff val="80000"/>
            </a:schemeClr>
          </a:solidFill>
          <a:ln w="38100">
            <a:solidFill>
              <a:schemeClr val="accent4">
                <a:lumMod val="60000"/>
                <a:lumOff val="40000"/>
              </a:schemeClr>
            </a:solidFill>
          </a:ln>
        </p:spPr>
        <p:txBody>
          <a:bodyPr>
            <a:normAutofit fontScale="90000"/>
          </a:bodyPr>
          <a:lstStyle/>
          <a:p>
            <a:pPr algn="ctr"/>
            <a:br>
              <a:rPr lang="en-IN" sz="4400" b="1" u="sng" dirty="0">
                <a:latin typeface="Times New Roman" pitchFamily="18" charset="0"/>
                <a:cs typeface="Times New Roman" pitchFamily="18" charset="0"/>
              </a:rPr>
            </a:br>
            <a:r>
              <a:rPr lang="en-IN" sz="4900" b="1" dirty="0">
                <a:solidFill>
                  <a:srgbClr val="002060"/>
                </a:solidFill>
                <a:latin typeface="Times New Roman" pitchFamily="18" charset="0"/>
                <a:cs typeface="Times New Roman" pitchFamily="18" charset="0"/>
              </a:rPr>
              <a:t>Advantages of Direct compression</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lnSpcReduction="10000"/>
          </a:bodyPr>
          <a:lstStyle/>
          <a:p>
            <a:pPr marL="571500" indent="-571500">
              <a:buFont typeface="+mj-lt"/>
              <a:buAutoNum type="romanLcPeriod"/>
            </a:pPr>
            <a:r>
              <a:rPr lang="en-IN" sz="3200" dirty="0">
                <a:latin typeface="Times New Roman" pitchFamily="18" charset="0"/>
                <a:cs typeface="Times New Roman" pitchFamily="18" charset="0"/>
              </a:rPr>
              <a:t>Low labour input</a:t>
            </a:r>
          </a:p>
          <a:p>
            <a:pPr marL="571500" indent="-571500">
              <a:buFont typeface="+mj-lt"/>
              <a:buAutoNum type="romanLcPeriod"/>
            </a:pPr>
            <a:r>
              <a:rPr lang="en-IN" sz="3200" dirty="0">
                <a:latin typeface="Times New Roman" pitchFamily="18" charset="0"/>
                <a:cs typeface="Times New Roman" pitchFamily="18" charset="0"/>
              </a:rPr>
              <a:t>A dry process</a:t>
            </a:r>
          </a:p>
          <a:p>
            <a:pPr marL="571500" indent="-571500">
              <a:buFont typeface="+mj-lt"/>
              <a:buAutoNum type="romanLcPeriod"/>
            </a:pPr>
            <a:r>
              <a:rPr lang="en-IN" sz="3200" dirty="0">
                <a:latin typeface="Times New Roman" pitchFamily="18" charset="0"/>
                <a:cs typeface="Times New Roman" pitchFamily="18" charset="0"/>
              </a:rPr>
              <a:t>Fewest processing steps.</a:t>
            </a:r>
          </a:p>
          <a:p>
            <a:pPr marL="571500" indent="-571500" algn="ctr">
              <a:buNone/>
            </a:pPr>
            <a:r>
              <a:rPr lang="en-IN" sz="4400" b="1" dirty="0">
                <a:solidFill>
                  <a:srgbClr val="002060"/>
                </a:solidFill>
                <a:latin typeface="Times New Roman" pitchFamily="18" charset="0"/>
                <a:cs typeface="Times New Roman" pitchFamily="18" charset="0"/>
              </a:rPr>
              <a:t>Disadvantages of Direct compression</a:t>
            </a:r>
          </a:p>
          <a:p>
            <a:pPr marL="571500" indent="-571500" algn="just">
              <a:buFont typeface="+mj-lt"/>
              <a:buAutoNum type="romanLcPeriod"/>
            </a:pPr>
            <a:r>
              <a:rPr lang="en-IN" sz="3200" dirty="0">
                <a:latin typeface="Times New Roman" pitchFamily="18" charset="0"/>
                <a:cs typeface="Times New Roman" pitchFamily="18" charset="0"/>
              </a:rPr>
              <a:t>Stratification may occur due to differences in particle size &amp; bulk density which results poor content uniformity.</a:t>
            </a:r>
          </a:p>
          <a:p>
            <a:pPr marL="571500" indent="-571500">
              <a:buFont typeface="+mj-lt"/>
              <a:buAutoNum type="romanLcPeriod"/>
            </a:pPr>
            <a:endParaRPr lang="en-IN" sz="3200" dirty="0">
              <a:latin typeface="Times New Roman" pitchFamily="18" charset="0"/>
              <a:cs typeface="Times New Roman" pitchFamily="18" charset="0"/>
            </a:endParaRPr>
          </a:p>
          <a:p>
            <a:pPr algn="ctr">
              <a:buNone/>
            </a:pPr>
            <a:endParaRPr lang="en-IN" sz="3600" b="1" u="sng" dirty="0">
              <a:latin typeface="Times New Roman" pitchFamily="18" charset="0"/>
              <a:cs typeface="Times New Roman" pitchFamily="18" charset="0"/>
            </a:endParaRPr>
          </a:p>
        </p:txBody>
      </p:sp>
    </p:spTree>
  </p:cSld>
  <p:clrMapOvr>
    <a:masterClrMapping/>
  </p:clrMapOvr>
  <p:transition>
    <p:blinds/>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42"/>
            <a:ext cx="8186766" cy="1347046"/>
          </a:xfrm>
          <a:solidFill>
            <a:schemeClr val="accent4">
              <a:lumMod val="20000"/>
              <a:lumOff val="80000"/>
            </a:schemeClr>
          </a:solidFill>
          <a:ln w="38100">
            <a:solidFill>
              <a:schemeClr val="accent4">
                <a:lumMod val="60000"/>
                <a:lumOff val="40000"/>
              </a:schemeClr>
            </a:solidFill>
          </a:ln>
        </p:spPr>
        <p:txBody>
          <a:bodyPr>
            <a:noAutofit/>
          </a:bodyPr>
          <a:lstStyle/>
          <a:p>
            <a:pPr algn="ctr"/>
            <a:r>
              <a:rPr lang="en-IN" sz="4400" b="1" dirty="0">
                <a:solidFill>
                  <a:srgbClr val="002060"/>
                </a:solidFill>
                <a:latin typeface="Times New Roman" pitchFamily="18" charset="0"/>
                <a:cs typeface="Times New Roman" pitchFamily="18" charset="0"/>
              </a:rPr>
              <a:t>Disadvantages of direct compression</a:t>
            </a:r>
          </a:p>
        </p:txBody>
      </p:sp>
      <p:sp>
        <p:nvSpPr>
          <p:cNvPr id="3" name="Content Placeholder 2"/>
          <p:cNvSpPr>
            <a:spLocks noGrp="1"/>
          </p:cNvSpPr>
          <p:nvPr>
            <p:ph idx="1"/>
          </p:nvPr>
        </p:nvSpPr>
        <p:spPr>
          <a:xfrm>
            <a:off x="457200" y="1857364"/>
            <a:ext cx="8258204" cy="4714908"/>
          </a:xfrm>
          <a:solidFill>
            <a:schemeClr val="accent1">
              <a:lumMod val="20000"/>
              <a:lumOff val="80000"/>
            </a:schemeClr>
          </a:solidFill>
          <a:ln w="38100">
            <a:solidFill>
              <a:schemeClr val="accent1"/>
            </a:solidFill>
          </a:ln>
        </p:spPr>
        <p:txBody>
          <a:bodyPr>
            <a:normAutofit fontScale="92500" lnSpcReduction="10000"/>
          </a:bodyPr>
          <a:lstStyle/>
          <a:p>
            <a:pPr marL="571500" indent="-571500" algn="just">
              <a:buFont typeface="+mj-lt"/>
              <a:buAutoNum type="romanLcPeriod" startAt="2"/>
            </a:pPr>
            <a:r>
              <a:rPr lang="en-IN" sz="3500" dirty="0">
                <a:latin typeface="Times New Roman" pitchFamily="18" charset="0"/>
                <a:cs typeface="Times New Roman" pitchFamily="18" charset="0"/>
              </a:rPr>
              <a:t>A large dose drug may cause problem in direct compression . It requires diluents. The tablet become large in size which is difficult to swallow and also costly.</a:t>
            </a:r>
          </a:p>
          <a:p>
            <a:pPr marL="571500" indent="-571500" algn="just">
              <a:buFont typeface="+mj-lt"/>
              <a:buAutoNum type="romanLcPeriod" startAt="2"/>
            </a:pPr>
            <a:r>
              <a:rPr lang="en-IN" sz="3500" dirty="0">
                <a:latin typeface="Times New Roman" pitchFamily="18" charset="0"/>
                <a:cs typeface="Times New Roman" pitchFamily="18" charset="0"/>
              </a:rPr>
              <a:t>During handling of dry materials static charge may form which may prevent uniform distribution of drugs.</a:t>
            </a:r>
          </a:p>
          <a:p>
            <a:pPr marL="571500" indent="-571500" algn="just">
              <a:buFont typeface="+mj-lt"/>
              <a:buAutoNum type="romanLcPeriod" startAt="2"/>
            </a:pPr>
            <a:r>
              <a:rPr lang="en-IN" sz="3500" dirty="0">
                <a:latin typeface="Times New Roman" pitchFamily="18" charset="0"/>
                <a:cs typeface="Times New Roman" pitchFamily="18" charset="0"/>
              </a:rPr>
              <a:t>Direct compression </a:t>
            </a:r>
            <a:r>
              <a:rPr lang="en-IN" sz="3500" dirty="0" err="1">
                <a:latin typeface="Times New Roman" pitchFamily="18" charset="0"/>
                <a:cs typeface="Times New Roman" pitchFamily="18" charset="0"/>
              </a:rPr>
              <a:t>diluent</a:t>
            </a:r>
            <a:r>
              <a:rPr lang="en-IN" sz="3500" dirty="0">
                <a:latin typeface="Times New Roman" pitchFamily="18" charset="0"/>
                <a:cs typeface="Times New Roman" pitchFamily="18" charset="0"/>
              </a:rPr>
              <a:t> may interact with the drug . For e.g. amine drug with lactose produce yellow discoloration of tablet</a:t>
            </a:r>
            <a:r>
              <a:rPr lang="en-IN" sz="3200" dirty="0">
                <a:latin typeface="Times New Roman" pitchFamily="18" charset="0"/>
                <a:cs typeface="Times New Roman" pitchFamily="18" charset="0"/>
              </a:rPr>
              <a:t>.</a:t>
            </a:r>
          </a:p>
        </p:txBody>
      </p:sp>
    </p:spTree>
  </p:cSld>
  <p:clrMapOvr>
    <a:masterClrMapping/>
  </p:clrMapOvr>
  <p:transition>
    <p:split orient="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Dry granulation</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lnSpcReduction="10000"/>
          </a:bodyPr>
          <a:lstStyle/>
          <a:p>
            <a:pPr algn="ctr">
              <a:buNone/>
            </a:pPr>
            <a:r>
              <a:rPr lang="en-IN" sz="3200" b="1" i="1" dirty="0">
                <a:solidFill>
                  <a:schemeClr val="tx2"/>
                </a:solidFill>
                <a:latin typeface="Times New Roman" pitchFamily="18" charset="0"/>
                <a:cs typeface="Times New Roman" pitchFamily="18" charset="0"/>
              </a:rPr>
              <a:t>Raw material</a:t>
            </a:r>
          </a:p>
          <a:p>
            <a:pPr algn="ctr">
              <a:buNone/>
            </a:pPr>
            <a:r>
              <a:rPr lang="en-IN" sz="3200" b="1" i="1" dirty="0">
                <a:solidFill>
                  <a:schemeClr val="tx2"/>
                </a:solidFill>
                <a:latin typeface="Times New Roman" pitchFamily="18" charset="0"/>
                <a:cs typeface="Times New Roman" pitchFamily="18" charset="0"/>
              </a:rPr>
              <a:t>Weighing</a:t>
            </a:r>
          </a:p>
          <a:p>
            <a:pPr algn="ctr">
              <a:buNone/>
            </a:pPr>
            <a:r>
              <a:rPr lang="en-IN" sz="3200" b="1" i="1" dirty="0">
                <a:solidFill>
                  <a:schemeClr val="tx2"/>
                </a:solidFill>
                <a:latin typeface="Times New Roman" pitchFamily="18" charset="0"/>
                <a:cs typeface="Times New Roman" pitchFamily="18" charset="0"/>
              </a:rPr>
              <a:t>Screen</a:t>
            </a:r>
          </a:p>
          <a:p>
            <a:pPr algn="ctr">
              <a:buNone/>
            </a:pPr>
            <a:r>
              <a:rPr lang="en-IN" sz="3200" b="1" i="1" dirty="0">
                <a:solidFill>
                  <a:schemeClr val="tx2"/>
                </a:solidFill>
                <a:latin typeface="Times New Roman" pitchFamily="18" charset="0"/>
                <a:cs typeface="Times New Roman" pitchFamily="18" charset="0"/>
              </a:rPr>
              <a:t>Mixing</a:t>
            </a:r>
          </a:p>
          <a:p>
            <a:pPr algn="ctr">
              <a:buNone/>
            </a:pPr>
            <a:r>
              <a:rPr lang="en-IN" sz="3200" b="1" i="1" dirty="0">
                <a:solidFill>
                  <a:schemeClr val="tx2"/>
                </a:solidFill>
                <a:latin typeface="Times New Roman" pitchFamily="18" charset="0"/>
                <a:cs typeface="Times New Roman" pitchFamily="18" charset="0"/>
              </a:rPr>
              <a:t>Slugging</a:t>
            </a:r>
          </a:p>
          <a:p>
            <a:pPr algn="ctr">
              <a:buNone/>
            </a:pPr>
            <a:r>
              <a:rPr lang="en-IN" sz="3200" b="1" i="1" dirty="0">
                <a:solidFill>
                  <a:schemeClr val="tx2"/>
                </a:solidFill>
                <a:latin typeface="Times New Roman" pitchFamily="18" charset="0"/>
                <a:cs typeface="Times New Roman" pitchFamily="18" charset="0"/>
              </a:rPr>
              <a:t>Milling</a:t>
            </a:r>
          </a:p>
          <a:p>
            <a:pPr algn="ctr">
              <a:buNone/>
            </a:pPr>
            <a:r>
              <a:rPr lang="en-IN" sz="3200" b="1" i="1" dirty="0">
                <a:solidFill>
                  <a:schemeClr val="tx2"/>
                </a:solidFill>
                <a:latin typeface="Times New Roman" pitchFamily="18" charset="0"/>
                <a:cs typeface="Times New Roman" pitchFamily="18" charset="0"/>
              </a:rPr>
              <a:t>   Screening    </a:t>
            </a:r>
          </a:p>
          <a:p>
            <a:pPr algn="ctr">
              <a:buNone/>
            </a:pPr>
            <a:r>
              <a:rPr lang="en-IN" sz="3200" b="1" i="1" dirty="0">
                <a:solidFill>
                  <a:schemeClr val="tx2"/>
                </a:solidFill>
                <a:latin typeface="Times New Roman" pitchFamily="18" charset="0"/>
                <a:cs typeface="Times New Roman" pitchFamily="18" charset="0"/>
              </a:rPr>
              <a:t>                            Mixing     Compression</a:t>
            </a:r>
          </a:p>
        </p:txBody>
      </p:sp>
      <p:sp>
        <p:nvSpPr>
          <p:cNvPr id="4" name="Down Arrow 3"/>
          <p:cNvSpPr/>
          <p:nvPr/>
        </p:nvSpPr>
        <p:spPr>
          <a:xfrm>
            <a:off x="4429124" y="2285992"/>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Down Arrow 4"/>
          <p:cNvSpPr/>
          <p:nvPr/>
        </p:nvSpPr>
        <p:spPr>
          <a:xfrm>
            <a:off x="4429124" y="2857496"/>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Down Arrow 5"/>
          <p:cNvSpPr/>
          <p:nvPr/>
        </p:nvSpPr>
        <p:spPr>
          <a:xfrm>
            <a:off x="4429124" y="3357562"/>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Down Arrow 6"/>
          <p:cNvSpPr/>
          <p:nvPr/>
        </p:nvSpPr>
        <p:spPr>
          <a:xfrm>
            <a:off x="4429124" y="3929066"/>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Down Arrow 7"/>
          <p:cNvSpPr/>
          <p:nvPr/>
        </p:nvSpPr>
        <p:spPr>
          <a:xfrm>
            <a:off x="4429124" y="4429132"/>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Down Arrow 8"/>
          <p:cNvSpPr/>
          <p:nvPr/>
        </p:nvSpPr>
        <p:spPr>
          <a:xfrm>
            <a:off x="4500562" y="5000636"/>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ight Arrow 10"/>
          <p:cNvSpPr/>
          <p:nvPr/>
        </p:nvSpPr>
        <p:spPr>
          <a:xfrm>
            <a:off x="5357818" y="5786454"/>
            <a:ext cx="357190"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Down Arrow 11"/>
          <p:cNvSpPr/>
          <p:nvPr/>
        </p:nvSpPr>
        <p:spPr>
          <a:xfrm>
            <a:off x="4500562" y="5500702"/>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ransition>
    <p:dissolv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Contd.</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fontScale="92500" lnSpcReduction="10000"/>
          </a:bodyPr>
          <a:lstStyle/>
          <a:p>
            <a:pPr algn="just">
              <a:buFont typeface="Wingdings" pitchFamily="2" charset="2"/>
              <a:buChar char="Ø"/>
            </a:pPr>
            <a:r>
              <a:rPr lang="en-IN" sz="3200" dirty="0">
                <a:latin typeface="Times New Roman" pitchFamily="18" charset="0"/>
                <a:cs typeface="Times New Roman" pitchFamily="18" charset="0"/>
              </a:rPr>
              <a:t>When tablet ingredient are sensitive to moisture or unable to withstand elevated temperature during drying &amp; when the tablet ingredient have insufficient cohesive properties, slugging may be used to form granules. </a:t>
            </a:r>
          </a:p>
          <a:p>
            <a:pPr algn="just">
              <a:buFont typeface="Wingdings" pitchFamily="2" charset="2"/>
              <a:buChar char="Ø"/>
            </a:pPr>
            <a:r>
              <a:rPr lang="en-IN" sz="3200" dirty="0">
                <a:latin typeface="Times New Roman" pitchFamily="18" charset="0"/>
                <a:cs typeface="Times New Roman" pitchFamily="18" charset="0"/>
              </a:rPr>
              <a:t>This method is referred to as dry granulation. </a:t>
            </a:r>
          </a:p>
          <a:p>
            <a:pPr algn="just">
              <a:buFont typeface="Wingdings" pitchFamily="2" charset="2"/>
              <a:buChar char="Ø"/>
            </a:pPr>
            <a:r>
              <a:rPr lang="en-IN" sz="3200" dirty="0">
                <a:latin typeface="Times New Roman" pitchFamily="18" charset="0"/>
                <a:cs typeface="Times New Roman" pitchFamily="18" charset="0"/>
              </a:rPr>
              <a:t>This technique is used in preparation of aspirin, aspirin combination, </a:t>
            </a:r>
            <a:r>
              <a:rPr lang="en-IN" sz="3200" dirty="0" err="1">
                <a:latin typeface="Times New Roman" pitchFamily="18" charset="0"/>
                <a:cs typeface="Times New Roman" pitchFamily="18" charset="0"/>
              </a:rPr>
              <a:t>acetophenetidin</a:t>
            </a:r>
            <a:r>
              <a:rPr lang="en-IN" sz="3200" dirty="0">
                <a:latin typeface="Times New Roman" pitchFamily="18" charset="0"/>
                <a:cs typeface="Times New Roman" pitchFamily="18" charset="0"/>
              </a:rPr>
              <a:t>, thiamine hydrochloride, ascorbic acid, magnesium hydroxide.</a:t>
            </a:r>
          </a:p>
        </p:txBody>
      </p:sp>
    </p:spTree>
  </p:cSld>
  <p:clrMapOvr>
    <a:masterClrMapping/>
  </p:clrMapOvr>
  <p:transition>
    <p:comb dir="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Contd.</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fontScale="92500" lnSpcReduction="10000"/>
          </a:bodyPr>
          <a:lstStyle/>
          <a:p>
            <a:pPr algn="just">
              <a:buFont typeface="Wingdings" pitchFamily="2" charset="2"/>
              <a:buChar char="Ø"/>
            </a:pPr>
            <a:r>
              <a:rPr lang="en-IN" sz="3200" dirty="0">
                <a:latin typeface="Times New Roman" pitchFamily="18" charset="0"/>
                <a:cs typeface="Times New Roman" pitchFamily="18" charset="0"/>
              </a:rPr>
              <a:t>Compression granulation involves the compaction of the component of a tablet formulation by means of flat punch. These compact masses are called slug &amp; the process is called slugging. </a:t>
            </a:r>
          </a:p>
          <a:p>
            <a:pPr algn="just">
              <a:buFont typeface="Wingdings" pitchFamily="2" charset="2"/>
              <a:buChar char="Ø"/>
            </a:pPr>
            <a:r>
              <a:rPr lang="en-IN" sz="3200" dirty="0">
                <a:latin typeface="Times New Roman" pitchFamily="18" charset="0"/>
                <a:cs typeface="Times New Roman" pitchFamily="18" charset="0"/>
              </a:rPr>
              <a:t>Slugs are then milled &amp; screened to produce a granular form. </a:t>
            </a:r>
          </a:p>
          <a:p>
            <a:pPr algn="just">
              <a:buFont typeface="Wingdings" pitchFamily="2" charset="2"/>
              <a:buChar char="Ø"/>
            </a:pPr>
            <a:r>
              <a:rPr lang="en-IN" sz="3200" dirty="0">
                <a:latin typeface="Times New Roman" pitchFamily="18" charset="0"/>
                <a:cs typeface="Times New Roman" pitchFamily="18" charset="0"/>
              </a:rPr>
              <a:t>On large scale operation compression granulation can be performed on specially designed machine called Roller compactor or </a:t>
            </a:r>
            <a:r>
              <a:rPr lang="en-IN" sz="3200" dirty="0" err="1">
                <a:latin typeface="Times New Roman" pitchFamily="18" charset="0"/>
                <a:cs typeface="Times New Roman" pitchFamily="18" charset="0"/>
              </a:rPr>
              <a:t>Chilsonator</a:t>
            </a:r>
            <a:r>
              <a:rPr lang="en-IN" sz="3200" dirty="0">
                <a:latin typeface="Times New Roman" pitchFamily="18" charset="0"/>
                <a:cs typeface="Times New Roman" pitchFamily="18" charset="0"/>
              </a:rPr>
              <a:t> Roller compactor. </a:t>
            </a:r>
          </a:p>
        </p:txBody>
      </p:sp>
    </p:spTree>
  </p:cSld>
  <p:clrMapOvr>
    <a:masterClrMapping/>
  </p:clrMapOvr>
  <p:transition>
    <p:cover dir="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14"/>
            <a:ext cx="8229600" cy="1143000"/>
          </a:xfrm>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err="1">
                <a:solidFill>
                  <a:srgbClr val="002060"/>
                </a:solidFill>
                <a:latin typeface="Times New Roman" pitchFamily="18" charset="0"/>
                <a:cs typeface="Times New Roman" pitchFamily="18" charset="0"/>
              </a:rPr>
              <a:t>Chilsonator</a:t>
            </a:r>
            <a:r>
              <a:rPr lang="en-IN" sz="4400" b="1" dirty="0">
                <a:solidFill>
                  <a:srgbClr val="002060"/>
                </a:solidFill>
                <a:latin typeface="Times New Roman" pitchFamily="18" charset="0"/>
                <a:cs typeface="Times New Roman" pitchFamily="18" charset="0"/>
              </a:rPr>
              <a:t> Roller compactor</a:t>
            </a:r>
          </a:p>
        </p:txBody>
      </p:sp>
      <p:pic>
        <p:nvPicPr>
          <p:cNvPr id="1026" name="Picture 2"/>
          <p:cNvPicPr>
            <a:picLocks noGrp="1" noChangeAspect="1" noChangeArrowheads="1"/>
          </p:cNvPicPr>
          <p:nvPr>
            <p:ph idx="1"/>
          </p:nvPr>
        </p:nvPicPr>
        <p:blipFill>
          <a:blip r:embed="rId2"/>
          <a:srcRect/>
          <a:stretch>
            <a:fillRect/>
          </a:stretch>
        </p:blipFill>
        <p:spPr bwMode="auto">
          <a:xfrm>
            <a:off x="2571736" y="1285860"/>
            <a:ext cx="3786214" cy="5467457"/>
          </a:xfrm>
          <a:prstGeom prst="rect">
            <a:avLst/>
          </a:prstGeom>
          <a:noFill/>
          <a:ln w="9525">
            <a:noFill/>
            <a:miter lim="800000"/>
            <a:headEnd/>
            <a:tailEnd/>
          </a:ln>
          <a:effectLst/>
        </p:spPr>
      </p:pic>
    </p:spTree>
  </p:cSld>
  <p:clrMapOvr>
    <a:masterClrMapping/>
  </p:clrMapOvr>
  <p:transition>
    <p:checke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Limitations of dry granulation</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lstStyle/>
          <a:p>
            <a:pPr algn="just">
              <a:lnSpc>
                <a:spcPct val="90000"/>
              </a:lnSpc>
              <a:buFont typeface="Wingdings" pitchFamily="2" charset="2"/>
              <a:buChar char="v"/>
            </a:pPr>
            <a:r>
              <a:rPr lang="en-US" sz="3200" dirty="0">
                <a:latin typeface="Times New Roman" pitchFamily="18" charset="0"/>
                <a:cs typeface="Times New Roman" pitchFamily="18" charset="0"/>
              </a:rPr>
              <a:t>Dry granulation often produces a higher percentage of fine or non compacted products, which could compromise the quality or create yield problems for the tablet.</a:t>
            </a:r>
          </a:p>
          <a:p>
            <a:pPr algn="just">
              <a:lnSpc>
                <a:spcPct val="90000"/>
              </a:lnSpc>
              <a:buNone/>
            </a:pPr>
            <a:endParaRPr lang="en-US" sz="3200" dirty="0">
              <a:latin typeface="Times New Roman" pitchFamily="18" charset="0"/>
              <a:cs typeface="Times New Roman" pitchFamily="18" charset="0"/>
            </a:endParaRPr>
          </a:p>
          <a:p>
            <a:pPr>
              <a:lnSpc>
                <a:spcPct val="90000"/>
              </a:lnSpc>
              <a:buFont typeface="Wingdings" pitchFamily="2" charset="2"/>
              <a:buChar char="v"/>
            </a:pPr>
            <a:r>
              <a:rPr lang="en-US" sz="3200" dirty="0">
                <a:latin typeface="Times New Roman" pitchFamily="18" charset="0"/>
                <a:cs typeface="Times New Roman" pitchFamily="18" charset="0"/>
              </a:rPr>
              <a:t> It requires drugs or </a:t>
            </a:r>
            <a:r>
              <a:rPr lang="en-US" sz="3200" dirty="0" err="1">
                <a:latin typeface="Times New Roman" pitchFamily="18" charset="0"/>
                <a:cs typeface="Times New Roman" pitchFamily="18" charset="0"/>
              </a:rPr>
              <a:t>excipients</a:t>
            </a:r>
            <a:r>
              <a:rPr lang="en-US" sz="3200" dirty="0">
                <a:latin typeface="Times New Roman" pitchFamily="18" charset="0"/>
                <a:cs typeface="Times New Roman" pitchFamily="18" charset="0"/>
              </a:rPr>
              <a:t> with cohesive properties.</a:t>
            </a:r>
          </a:p>
          <a:p>
            <a:pPr>
              <a:buNone/>
            </a:pPr>
            <a:endParaRPr lang="en-IN" dirty="0"/>
          </a:p>
        </p:txBody>
      </p:sp>
    </p:spTree>
  </p:cSld>
  <p:clrMapOvr>
    <a:masterClrMapping/>
  </p:clrMapOvr>
  <p:transition>
    <p:wheel spokes="2"/>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Wet granulation</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lnSpcReduction="10000"/>
          </a:bodyPr>
          <a:lstStyle/>
          <a:p>
            <a:pPr algn="ctr">
              <a:buNone/>
            </a:pPr>
            <a:r>
              <a:rPr lang="en-IN" sz="3200" b="1" i="1" dirty="0">
                <a:solidFill>
                  <a:schemeClr val="tx2"/>
                </a:solidFill>
                <a:latin typeface="Times New Roman" pitchFamily="18" charset="0"/>
                <a:cs typeface="Times New Roman" pitchFamily="18" charset="0"/>
              </a:rPr>
              <a:t>Raw material</a:t>
            </a:r>
          </a:p>
          <a:p>
            <a:pPr algn="ctr">
              <a:buNone/>
            </a:pPr>
            <a:r>
              <a:rPr lang="en-IN" sz="3200" b="1" i="1" dirty="0">
                <a:solidFill>
                  <a:schemeClr val="tx2"/>
                </a:solidFill>
                <a:latin typeface="Times New Roman" pitchFamily="18" charset="0"/>
                <a:cs typeface="Times New Roman" pitchFamily="18" charset="0"/>
              </a:rPr>
              <a:t>Weighing</a:t>
            </a:r>
          </a:p>
          <a:p>
            <a:pPr algn="ctr">
              <a:buNone/>
            </a:pPr>
            <a:r>
              <a:rPr lang="en-IN" sz="3200" b="1" i="1" dirty="0">
                <a:solidFill>
                  <a:schemeClr val="tx2"/>
                </a:solidFill>
                <a:latin typeface="Times New Roman" pitchFamily="18" charset="0"/>
                <a:cs typeface="Times New Roman" pitchFamily="18" charset="0"/>
              </a:rPr>
              <a:t>Screening</a:t>
            </a:r>
          </a:p>
          <a:p>
            <a:pPr algn="ctr">
              <a:buNone/>
            </a:pPr>
            <a:r>
              <a:rPr lang="en-IN" sz="3200" b="1" i="1" dirty="0">
                <a:solidFill>
                  <a:schemeClr val="tx2"/>
                </a:solidFill>
                <a:latin typeface="Times New Roman" pitchFamily="18" charset="0"/>
                <a:cs typeface="Times New Roman" pitchFamily="18" charset="0"/>
              </a:rPr>
              <a:t>Wet massing</a:t>
            </a:r>
          </a:p>
          <a:p>
            <a:pPr algn="ctr">
              <a:buNone/>
            </a:pPr>
            <a:r>
              <a:rPr lang="en-IN" sz="3200" b="1" i="1" dirty="0">
                <a:solidFill>
                  <a:schemeClr val="tx2"/>
                </a:solidFill>
                <a:latin typeface="Times New Roman" pitchFamily="18" charset="0"/>
                <a:cs typeface="Times New Roman" pitchFamily="18" charset="0"/>
              </a:rPr>
              <a:t>Sieving/Milling</a:t>
            </a:r>
          </a:p>
          <a:p>
            <a:pPr algn="ctr">
              <a:buNone/>
            </a:pPr>
            <a:r>
              <a:rPr lang="en-IN" sz="3200" b="1" i="1" dirty="0">
                <a:solidFill>
                  <a:schemeClr val="tx2"/>
                </a:solidFill>
                <a:latin typeface="Times New Roman" pitchFamily="18" charset="0"/>
                <a:cs typeface="Times New Roman" pitchFamily="18" charset="0"/>
              </a:rPr>
              <a:t>Drying</a:t>
            </a:r>
          </a:p>
          <a:p>
            <a:pPr algn="ctr">
              <a:buNone/>
            </a:pPr>
            <a:r>
              <a:rPr lang="en-IN" sz="3200" b="1" i="1" dirty="0">
                <a:solidFill>
                  <a:schemeClr val="tx2"/>
                </a:solidFill>
                <a:latin typeface="Times New Roman" pitchFamily="18" charset="0"/>
                <a:cs typeface="Times New Roman" pitchFamily="18" charset="0"/>
              </a:rPr>
              <a:t>Screening       </a:t>
            </a:r>
          </a:p>
          <a:p>
            <a:pPr algn="ctr">
              <a:buNone/>
            </a:pPr>
            <a:r>
              <a:rPr lang="en-IN" sz="3200" b="1" i="1" dirty="0">
                <a:solidFill>
                  <a:schemeClr val="tx2"/>
                </a:solidFill>
                <a:latin typeface="Times New Roman" pitchFamily="18" charset="0"/>
                <a:cs typeface="Times New Roman" pitchFamily="18" charset="0"/>
              </a:rPr>
              <a:t>                         Mixing     Compression</a:t>
            </a:r>
          </a:p>
          <a:p>
            <a:pPr algn="ctr">
              <a:buNone/>
            </a:pPr>
            <a:endParaRPr lang="en-IN" sz="3200" b="1" i="1" dirty="0">
              <a:solidFill>
                <a:schemeClr val="tx2"/>
              </a:solidFill>
              <a:latin typeface="Times New Roman" pitchFamily="18" charset="0"/>
              <a:cs typeface="Times New Roman" pitchFamily="18" charset="0"/>
            </a:endParaRPr>
          </a:p>
        </p:txBody>
      </p:sp>
      <p:sp>
        <p:nvSpPr>
          <p:cNvPr id="4" name="Down Arrow 3"/>
          <p:cNvSpPr/>
          <p:nvPr/>
        </p:nvSpPr>
        <p:spPr>
          <a:xfrm>
            <a:off x="4429124" y="2285992"/>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Down Arrow 4"/>
          <p:cNvSpPr/>
          <p:nvPr/>
        </p:nvSpPr>
        <p:spPr>
          <a:xfrm>
            <a:off x="4429124" y="2857496"/>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Down Arrow 5"/>
          <p:cNvSpPr/>
          <p:nvPr/>
        </p:nvSpPr>
        <p:spPr>
          <a:xfrm>
            <a:off x="4429124" y="3357562"/>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Down Arrow 6"/>
          <p:cNvSpPr/>
          <p:nvPr/>
        </p:nvSpPr>
        <p:spPr>
          <a:xfrm>
            <a:off x="4429124" y="3929066"/>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Down Arrow 7"/>
          <p:cNvSpPr/>
          <p:nvPr/>
        </p:nvSpPr>
        <p:spPr>
          <a:xfrm>
            <a:off x="4429124" y="4429132"/>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Down Arrow 8"/>
          <p:cNvSpPr/>
          <p:nvPr/>
        </p:nvSpPr>
        <p:spPr>
          <a:xfrm>
            <a:off x="4429124" y="5000636"/>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Down Arrow 9"/>
          <p:cNvSpPr/>
          <p:nvPr/>
        </p:nvSpPr>
        <p:spPr>
          <a:xfrm>
            <a:off x="4429124" y="5500702"/>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ight Arrow 10"/>
          <p:cNvSpPr/>
          <p:nvPr/>
        </p:nvSpPr>
        <p:spPr>
          <a:xfrm>
            <a:off x="5214942" y="5857892"/>
            <a:ext cx="357190"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ransition>
    <p:zo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1143000"/>
          </a:xfrm>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Wet granulation</a:t>
            </a:r>
          </a:p>
        </p:txBody>
      </p:sp>
      <p:sp>
        <p:nvSpPr>
          <p:cNvPr id="3" name="Content Placeholder 2"/>
          <p:cNvSpPr>
            <a:spLocks noGrp="1"/>
          </p:cNvSpPr>
          <p:nvPr>
            <p:ph idx="1"/>
          </p:nvPr>
        </p:nvSpPr>
        <p:spPr>
          <a:xfrm>
            <a:off x="457200" y="1357298"/>
            <a:ext cx="8258204" cy="4889186"/>
          </a:xfrm>
          <a:solidFill>
            <a:schemeClr val="accent1">
              <a:lumMod val="20000"/>
              <a:lumOff val="80000"/>
            </a:schemeClr>
          </a:solidFill>
          <a:ln w="38100">
            <a:solidFill>
              <a:schemeClr val="accent1"/>
            </a:solidFill>
          </a:ln>
        </p:spPr>
        <p:txBody>
          <a:bodyPr>
            <a:normAutofit fontScale="25000" lnSpcReduction="20000"/>
          </a:bodyPr>
          <a:lstStyle/>
          <a:p>
            <a:pPr marL="552450" indent="-552450">
              <a:lnSpc>
                <a:spcPct val="120000"/>
              </a:lnSpc>
              <a:spcAft>
                <a:spcPts val="600"/>
              </a:spcAft>
              <a:buFont typeface="Wingdings" pitchFamily="2" charset="2"/>
              <a:buNone/>
            </a:pPr>
            <a:r>
              <a:rPr lang="en-US" sz="8600" dirty="0">
                <a:latin typeface="Times New Roman" pitchFamily="18" charset="0"/>
                <a:cs typeface="Times New Roman" pitchFamily="18" charset="0"/>
              </a:rPr>
              <a:t>      </a:t>
            </a:r>
            <a:r>
              <a:rPr lang="en-US" sz="11200" dirty="0">
                <a:latin typeface="Times New Roman" pitchFamily="18" charset="0"/>
                <a:cs typeface="Times New Roman" pitchFamily="18" charset="0"/>
              </a:rPr>
              <a:t>The most popular method (over70%) Granulation is done</a:t>
            </a:r>
          </a:p>
          <a:p>
            <a:pPr marL="552450" indent="-552450">
              <a:lnSpc>
                <a:spcPct val="120000"/>
              </a:lnSpc>
              <a:spcAft>
                <a:spcPts val="600"/>
              </a:spcAft>
              <a:buFont typeface="Wingdings" pitchFamily="2" charset="2"/>
              <a:buChar char="v"/>
            </a:pPr>
            <a:r>
              <a:rPr lang="en-US" sz="11200" dirty="0">
                <a:latin typeface="Times New Roman" pitchFamily="18" charset="0"/>
                <a:cs typeface="Times New Roman" pitchFamily="18" charset="0"/>
              </a:rPr>
              <a:t>To prevent segregation of the constituents of the powder blend.</a:t>
            </a:r>
          </a:p>
          <a:p>
            <a:pPr marL="552450" indent="-552450">
              <a:lnSpc>
                <a:spcPct val="80000"/>
              </a:lnSpc>
              <a:spcAft>
                <a:spcPts val="600"/>
              </a:spcAft>
              <a:buFont typeface="Wingdings" pitchFamily="2" charset="2"/>
              <a:buChar char="v"/>
            </a:pPr>
            <a:r>
              <a:rPr lang="en-US" sz="11200" dirty="0">
                <a:latin typeface="Times New Roman" pitchFamily="18" charset="0"/>
                <a:cs typeface="Times New Roman" pitchFamily="18" charset="0"/>
              </a:rPr>
              <a:t>To improve fluidity of the powder mixture.</a:t>
            </a:r>
          </a:p>
          <a:p>
            <a:pPr marL="552450" indent="-552450">
              <a:lnSpc>
                <a:spcPct val="120000"/>
              </a:lnSpc>
              <a:spcAft>
                <a:spcPts val="600"/>
              </a:spcAft>
              <a:buFont typeface="Wingdings" pitchFamily="2" charset="2"/>
              <a:buChar char="v"/>
            </a:pPr>
            <a:r>
              <a:rPr lang="en-US" sz="11200" dirty="0">
                <a:latin typeface="Times New Roman" pitchFamily="18" charset="0"/>
                <a:cs typeface="Times New Roman" pitchFamily="18" charset="0"/>
              </a:rPr>
              <a:t>To improve the compaction characteristics of the powder mixture due to better distribution of the binder within the granules.</a:t>
            </a:r>
          </a:p>
          <a:p>
            <a:pPr marL="552450" indent="-552450">
              <a:lnSpc>
                <a:spcPct val="120000"/>
              </a:lnSpc>
              <a:spcAft>
                <a:spcPts val="600"/>
              </a:spcAft>
              <a:buFont typeface="Wingdings" pitchFamily="2" charset="2"/>
              <a:buChar char="v"/>
            </a:pPr>
            <a:r>
              <a:rPr lang="en-US" sz="11200" dirty="0">
                <a:latin typeface="Times New Roman" pitchFamily="18" charset="0"/>
                <a:cs typeface="Times New Roman" pitchFamily="18" charset="0"/>
              </a:rPr>
              <a:t>To improve </a:t>
            </a:r>
            <a:r>
              <a:rPr lang="en-US" sz="11200" dirty="0" err="1">
                <a:latin typeface="Times New Roman" pitchFamily="18" charset="0"/>
                <a:cs typeface="Times New Roman" pitchFamily="18" charset="0"/>
              </a:rPr>
              <a:t>homogenecity</a:t>
            </a:r>
            <a:r>
              <a:rPr lang="en-US" sz="11200" dirty="0">
                <a:latin typeface="Times New Roman" pitchFamily="18" charset="0"/>
                <a:cs typeface="Times New Roman" pitchFamily="18" charset="0"/>
              </a:rPr>
              <a:t> and thus ensure content uniformity</a:t>
            </a:r>
          </a:p>
          <a:p>
            <a:pPr marL="552450" indent="-552450" algn="just">
              <a:lnSpc>
                <a:spcPct val="120000"/>
              </a:lnSpc>
              <a:buFont typeface="Wingdings" pitchFamily="2" charset="2"/>
              <a:buNone/>
            </a:pPr>
            <a:r>
              <a:rPr lang="en-US" sz="3000" dirty="0">
                <a:latin typeface="Times New Roman" pitchFamily="18" charset="0"/>
                <a:cs typeface="Times New Roman" pitchFamily="18" charset="0"/>
              </a:rPr>
              <a:t>        </a:t>
            </a:r>
            <a:endParaRPr lang="en-IN" dirty="0"/>
          </a:p>
        </p:txBody>
      </p:sp>
    </p:spTree>
  </p:cSld>
  <p:clrMapOvr>
    <a:masterClrMapping/>
  </p:clrMapOvr>
  <p:transition>
    <p:cover dir="l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Contd.</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lnSpcReduction="10000"/>
          </a:bodyPr>
          <a:lstStyle/>
          <a:p>
            <a:pPr marL="552450" indent="-552450" algn="just">
              <a:lnSpc>
                <a:spcPct val="120000"/>
              </a:lnSpc>
              <a:buFont typeface="Wingdings" pitchFamily="2" charset="2"/>
              <a:buChar char="v"/>
            </a:pPr>
            <a:r>
              <a:rPr lang="en-US" sz="3200" dirty="0">
                <a:latin typeface="Times New Roman" pitchFamily="18" charset="0"/>
                <a:cs typeface="Times New Roman" pitchFamily="18" charset="0"/>
              </a:rPr>
              <a:t>Wet granulation is a process of using a solution binder to the powder mixture. The amount of liquid can be properly managed; </a:t>
            </a:r>
            <a:r>
              <a:rPr lang="en-US" sz="3200" dirty="0" err="1">
                <a:latin typeface="Times New Roman" pitchFamily="18" charset="0"/>
                <a:cs typeface="Times New Roman" pitchFamily="18" charset="0"/>
              </a:rPr>
              <a:t>overwetting</a:t>
            </a:r>
            <a:r>
              <a:rPr lang="en-US" sz="3200" dirty="0">
                <a:latin typeface="Times New Roman" pitchFamily="18" charset="0"/>
                <a:cs typeface="Times New Roman" pitchFamily="18" charset="0"/>
              </a:rPr>
              <a:t> = the granules to be too hard, </a:t>
            </a:r>
            <a:r>
              <a:rPr lang="en-US" sz="3200" dirty="0" err="1">
                <a:latin typeface="Times New Roman" pitchFamily="18" charset="0"/>
                <a:cs typeface="Times New Roman" pitchFamily="18" charset="0"/>
              </a:rPr>
              <a:t>underwetting</a:t>
            </a:r>
            <a:r>
              <a:rPr lang="en-US" sz="3200" dirty="0">
                <a:latin typeface="Times New Roman" pitchFamily="18" charset="0"/>
                <a:cs typeface="Times New Roman" pitchFamily="18" charset="0"/>
              </a:rPr>
              <a:t> =too soft and friable.</a:t>
            </a:r>
          </a:p>
          <a:p>
            <a:pPr marL="552450" indent="-552450" algn="just">
              <a:lnSpc>
                <a:spcPct val="120000"/>
              </a:lnSpc>
              <a:buFont typeface="Wingdings" pitchFamily="2" charset="2"/>
              <a:buNone/>
            </a:pPr>
            <a:endParaRPr lang="en-US" sz="3200" dirty="0">
              <a:latin typeface="Times New Roman" pitchFamily="18" charset="0"/>
              <a:cs typeface="Times New Roman" pitchFamily="18" charset="0"/>
            </a:endParaRPr>
          </a:p>
          <a:p>
            <a:pPr marL="552450" indent="-552450">
              <a:lnSpc>
                <a:spcPct val="80000"/>
              </a:lnSpc>
              <a:spcAft>
                <a:spcPts val="600"/>
              </a:spcAft>
              <a:buFont typeface="Wingdings" pitchFamily="2" charset="2"/>
              <a:buChar char="v"/>
            </a:pPr>
            <a:r>
              <a:rPr lang="en-US" sz="3200" dirty="0">
                <a:latin typeface="Times New Roman" pitchFamily="18" charset="0"/>
                <a:cs typeface="Times New Roman" pitchFamily="18" charset="0"/>
              </a:rPr>
              <a:t> Aqueous solutions  are safer  than other solvents.</a:t>
            </a:r>
          </a:p>
          <a:p>
            <a:endParaRPr lang="en-IN" dirty="0"/>
          </a:p>
        </p:txBody>
      </p:sp>
    </p:spTree>
  </p:cSld>
  <p:clrMapOvr>
    <a:masterClrMapping/>
  </p:clrMapOvr>
  <p:transition>
    <p:split dir="in"/>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Procedure of wet granulation</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lnSpcReduction="10000"/>
          </a:bodyPr>
          <a:lstStyle/>
          <a:p>
            <a:pPr>
              <a:lnSpc>
                <a:spcPct val="90000"/>
              </a:lnSpc>
              <a:buFont typeface="Wingdings" pitchFamily="2" charset="2"/>
              <a:buNone/>
            </a:pPr>
            <a:r>
              <a:rPr lang="en-US" sz="3200" b="1" u="sng" dirty="0">
                <a:latin typeface="Times New Roman" pitchFamily="18" charset="0"/>
                <a:cs typeface="Times New Roman" pitchFamily="18" charset="0"/>
              </a:rPr>
              <a:t>Step 1: </a:t>
            </a:r>
            <a:r>
              <a:rPr lang="en-US" sz="3200" dirty="0">
                <a:latin typeface="Times New Roman" pitchFamily="18" charset="0"/>
                <a:cs typeface="Times New Roman" pitchFamily="18" charset="0"/>
              </a:rPr>
              <a:t>Weighing and Blending </a:t>
            </a:r>
          </a:p>
          <a:p>
            <a:pPr>
              <a:lnSpc>
                <a:spcPct val="90000"/>
              </a:lnSpc>
              <a:buFont typeface="Wingdings" pitchFamily="2" charset="2"/>
              <a:buNone/>
            </a:pPr>
            <a:r>
              <a:rPr lang="en-US" sz="3200" b="1" u="sng" dirty="0">
                <a:latin typeface="Times New Roman" pitchFamily="18" charset="0"/>
                <a:cs typeface="Times New Roman" pitchFamily="18" charset="0"/>
              </a:rPr>
              <a:t>Step 2:</a:t>
            </a:r>
            <a:r>
              <a:rPr lang="en-US" sz="3200" dirty="0">
                <a:latin typeface="Times New Roman" pitchFamily="18" charset="0"/>
                <a:cs typeface="Times New Roman" pitchFamily="18" charset="0"/>
              </a:rPr>
              <a:t>Wet granulate prepared by adding the </a:t>
            </a:r>
          </a:p>
          <a:p>
            <a:pPr>
              <a:lnSpc>
                <a:spcPct val="90000"/>
              </a:lnSpc>
              <a:buFont typeface="Wingdings" pitchFamily="2" charset="2"/>
              <a:buNone/>
            </a:pPr>
            <a:r>
              <a:rPr lang="en-US" sz="3200" dirty="0">
                <a:latin typeface="Times New Roman" pitchFamily="18" charset="0"/>
                <a:cs typeface="Times New Roman" pitchFamily="18" charset="0"/>
              </a:rPr>
              <a:t>            binder solution.</a:t>
            </a:r>
          </a:p>
          <a:p>
            <a:pPr>
              <a:lnSpc>
                <a:spcPct val="90000"/>
              </a:lnSpc>
              <a:buFont typeface="Wingdings" pitchFamily="2" charset="2"/>
              <a:buNone/>
            </a:pPr>
            <a:r>
              <a:rPr lang="en-US" sz="3200" b="1" u="sng" dirty="0">
                <a:latin typeface="Times New Roman" pitchFamily="18" charset="0"/>
                <a:cs typeface="Times New Roman" pitchFamily="18" charset="0"/>
              </a:rPr>
              <a:t>Step 3</a:t>
            </a:r>
            <a:r>
              <a:rPr lang="en-US" sz="3200" b="1" dirty="0">
                <a:latin typeface="Times New Roman" pitchFamily="18" charset="0"/>
                <a:cs typeface="Times New Roman" pitchFamily="18" charset="0"/>
              </a:rPr>
              <a:t>:</a:t>
            </a:r>
            <a:r>
              <a:rPr lang="en-US" sz="3200" dirty="0">
                <a:latin typeface="Times New Roman" pitchFamily="18" charset="0"/>
                <a:cs typeface="Times New Roman" pitchFamily="18" charset="0"/>
              </a:rPr>
              <a:t> Screening the damp mass into pellets or </a:t>
            </a:r>
          </a:p>
          <a:p>
            <a:pPr>
              <a:lnSpc>
                <a:spcPct val="90000"/>
              </a:lnSpc>
              <a:buFont typeface="Wingdings" pitchFamily="2" charset="2"/>
              <a:buNone/>
            </a:pPr>
            <a:r>
              <a:rPr lang="en-US" sz="3200" dirty="0">
                <a:latin typeface="Times New Roman" pitchFamily="18" charset="0"/>
                <a:cs typeface="Times New Roman" pitchFamily="18" charset="0"/>
              </a:rPr>
              <a:t>             granules (6-8 mesh)</a:t>
            </a:r>
          </a:p>
          <a:p>
            <a:pPr>
              <a:buNone/>
            </a:pPr>
            <a:r>
              <a:rPr lang="en-US" sz="3200" b="1" u="sng" dirty="0">
                <a:latin typeface="Times New Roman" pitchFamily="18" charset="0"/>
                <a:cs typeface="Times New Roman" pitchFamily="18" charset="0"/>
              </a:rPr>
              <a:t>Step 4</a:t>
            </a:r>
            <a:r>
              <a:rPr lang="en-US" sz="3200" b="1" dirty="0">
                <a:latin typeface="Times New Roman" pitchFamily="18" charset="0"/>
                <a:cs typeface="Times New Roman" pitchFamily="18" charset="0"/>
              </a:rPr>
              <a:t>:</a:t>
            </a:r>
            <a:r>
              <a:rPr lang="en-US" sz="3200" dirty="0">
                <a:latin typeface="Times New Roman" pitchFamily="18" charset="0"/>
                <a:cs typeface="Times New Roman" pitchFamily="18" charset="0"/>
              </a:rPr>
              <a:t> Drying the granulation in </a:t>
            </a:r>
          </a:p>
          <a:p>
            <a:pPr>
              <a:buNone/>
            </a:pP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thermostatistically</a:t>
            </a:r>
            <a:r>
              <a:rPr lang="en-US" sz="3200" dirty="0">
                <a:latin typeface="Times New Roman" pitchFamily="18" charset="0"/>
                <a:cs typeface="Times New Roman" pitchFamily="18" charset="0"/>
              </a:rPr>
              <a:t> controlled ovens.</a:t>
            </a:r>
            <a:endParaRPr lang="en-US" sz="3200" u="sng" dirty="0">
              <a:latin typeface="Times New Roman" pitchFamily="18" charset="0"/>
              <a:cs typeface="Times New Roman" pitchFamily="18" charset="0"/>
            </a:endParaRPr>
          </a:p>
          <a:p>
            <a:pPr>
              <a:buNone/>
            </a:pPr>
            <a:r>
              <a:rPr lang="en-US" sz="3200" b="1" u="sng" dirty="0">
                <a:latin typeface="Times New Roman" pitchFamily="18" charset="0"/>
                <a:cs typeface="Times New Roman" pitchFamily="18" charset="0"/>
              </a:rPr>
              <a:t>Step 5</a:t>
            </a:r>
            <a:r>
              <a:rPr lang="en-US" sz="3200" b="1" dirty="0">
                <a:latin typeface="Times New Roman" pitchFamily="18" charset="0"/>
                <a:cs typeface="Times New Roman" pitchFamily="18" charset="0"/>
              </a:rPr>
              <a:t>:</a:t>
            </a:r>
            <a:r>
              <a:rPr lang="en-US" sz="3200" dirty="0">
                <a:latin typeface="Times New Roman" pitchFamily="18" charset="0"/>
                <a:cs typeface="Times New Roman" pitchFamily="18" charset="0"/>
              </a:rPr>
              <a:t> Dry screening: </a:t>
            </a:r>
          </a:p>
          <a:p>
            <a:endParaRPr lang="en-IN" dirty="0"/>
          </a:p>
        </p:txBody>
      </p:sp>
    </p:spTree>
  </p:cSld>
  <p:clrMapOvr>
    <a:masterClrMapping/>
  </p:clrMapOvr>
  <p:transition>
    <p:wheel spokes="3"/>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Contd.</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lstStyle/>
          <a:p>
            <a:pPr algn="just">
              <a:buNone/>
            </a:pPr>
            <a:r>
              <a:rPr lang="en-US" sz="3200" b="1" u="sng" dirty="0">
                <a:latin typeface="Times New Roman" pitchFamily="18" charset="0"/>
                <a:cs typeface="Times New Roman" pitchFamily="18" charset="0"/>
              </a:rPr>
              <a:t>Step 6:</a:t>
            </a:r>
            <a:r>
              <a:rPr lang="en-US" sz="3200" dirty="0">
                <a:latin typeface="Times New Roman" pitchFamily="18" charset="0"/>
                <a:cs typeface="Times New Roman" pitchFamily="18" charset="0"/>
              </a:rPr>
              <a:t>Mixing with other ingredients: A dry    lubricant, </a:t>
            </a:r>
            <a:r>
              <a:rPr lang="en-US" sz="3200" dirty="0" err="1">
                <a:latin typeface="Times New Roman" pitchFamily="18" charset="0"/>
                <a:cs typeface="Times New Roman" pitchFamily="18" charset="0"/>
              </a:rPr>
              <a:t>antiadherent</a:t>
            </a:r>
            <a:r>
              <a:rPr lang="en-US" sz="3200" dirty="0">
                <a:latin typeface="Times New Roman" pitchFamily="18" charset="0"/>
                <a:cs typeface="Times New Roman" pitchFamily="18" charset="0"/>
              </a:rPr>
              <a:t> and </a:t>
            </a:r>
            <a:r>
              <a:rPr lang="en-US" sz="3200" dirty="0" err="1">
                <a:latin typeface="Times New Roman" pitchFamily="18" charset="0"/>
                <a:cs typeface="Times New Roman" pitchFamily="18" charset="0"/>
              </a:rPr>
              <a:t>glidant</a:t>
            </a:r>
            <a:r>
              <a:rPr lang="en-US" sz="3200" dirty="0">
                <a:latin typeface="Times New Roman" pitchFamily="18" charset="0"/>
                <a:cs typeface="Times New Roman" pitchFamily="18" charset="0"/>
              </a:rPr>
              <a:t> is added to the granules either by dusting over the spread-out granules or by blending with the granules. Dry binder, colorant or </a:t>
            </a:r>
            <a:r>
              <a:rPr lang="en-US" sz="3200" dirty="0" err="1">
                <a:latin typeface="Times New Roman" pitchFamily="18" charset="0"/>
                <a:cs typeface="Times New Roman" pitchFamily="18" charset="0"/>
              </a:rPr>
              <a:t>disintegrant</a:t>
            </a:r>
            <a:r>
              <a:rPr lang="en-US" sz="3200" dirty="0">
                <a:latin typeface="Times New Roman" pitchFamily="18" charset="0"/>
                <a:cs typeface="Times New Roman" pitchFamily="18" charset="0"/>
              </a:rPr>
              <a:t> may be also added in this step.</a:t>
            </a:r>
          </a:p>
          <a:p>
            <a:pPr algn="just">
              <a:buNone/>
            </a:pPr>
            <a:r>
              <a:rPr lang="en-US" sz="3200" b="1" u="sng" dirty="0">
                <a:latin typeface="Times New Roman" pitchFamily="18" charset="0"/>
                <a:cs typeface="Times New Roman" pitchFamily="18" charset="0"/>
              </a:rPr>
              <a:t>Step 7</a:t>
            </a:r>
            <a:r>
              <a:rPr lang="en-US" sz="3200" b="1" dirty="0">
                <a:latin typeface="Times New Roman" pitchFamily="18" charset="0"/>
                <a:cs typeface="Times New Roman" pitchFamily="18" charset="0"/>
              </a:rPr>
              <a: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Tableting</a:t>
            </a:r>
            <a:r>
              <a:rPr lang="en-US" sz="3200" dirty="0">
                <a:latin typeface="Times New Roman" pitchFamily="18" charset="0"/>
                <a:cs typeface="Times New Roman" pitchFamily="18" charset="0"/>
              </a:rPr>
              <a:t>: Last step in which the tablet is fed into the die cavity and then compressed.</a:t>
            </a:r>
          </a:p>
          <a:p>
            <a:endParaRPr lang="en-IN" dirty="0"/>
          </a:p>
        </p:txBody>
      </p:sp>
    </p:spTree>
  </p:cSld>
  <p:clrMapOvr>
    <a:masterClrMapping/>
  </p:clrMapOvr>
  <p:transition>
    <p:diamon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Limitations of wet granulation</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lnSpcReduction="10000"/>
          </a:bodyPr>
          <a:lstStyle/>
          <a:p>
            <a:pPr>
              <a:buFont typeface="Wingdings" pitchFamily="2" charset="2"/>
              <a:buNone/>
            </a:pPr>
            <a:r>
              <a:rPr lang="en-US" sz="3200" dirty="0">
                <a:latin typeface="Times New Roman" pitchFamily="18" charset="0"/>
                <a:cs typeface="Times New Roman" pitchFamily="18" charset="0"/>
              </a:rPr>
              <a:t>1- Multiple separate steps are involved.</a:t>
            </a:r>
          </a:p>
          <a:p>
            <a:pPr>
              <a:buNone/>
            </a:pPr>
            <a:r>
              <a:rPr lang="en-US" sz="3200" dirty="0">
                <a:latin typeface="Times New Roman" pitchFamily="18" charset="0"/>
                <a:cs typeface="Times New Roman" pitchFamily="18" charset="0"/>
              </a:rPr>
              <a:t>2- Not suitable for heat and moisture sensitive drugs.</a:t>
            </a:r>
          </a:p>
          <a:p>
            <a:pPr algn="ctr">
              <a:buNone/>
            </a:pPr>
            <a:r>
              <a:rPr lang="en-US" sz="4400" b="1" dirty="0">
                <a:solidFill>
                  <a:srgbClr val="002060"/>
                </a:solidFill>
                <a:latin typeface="Times New Roman" pitchFamily="18" charset="0"/>
                <a:cs typeface="Times New Roman" pitchFamily="18" charset="0"/>
              </a:rPr>
              <a:t>Equipments</a:t>
            </a:r>
          </a:p>
          <a:p>
            <a:pPr>
              <a:buNone/>
            </a:pPr>
            <a:r>
              <a:rPr lang="en-US" sz="3200" dirty="0">
                <a:latin typeface="Times New Roman" pitchFamily="18" charset="0"/>
                <a:cs typeface="Times New Roman" pitchFamily="18" charset="0"/>
              </a:rPr>
              <a:t>Traditionally dry mixing in wet granulation process has been carried out using:-</a:t>
            </a:r>
          </a:p>
          <a:p>
            <a:pPr>
              <a:buFont typeface="Wingdings" pitchFamily="2" charset="2"/>
              <a:buChar char="Ø"/>
            </a:pPr>
            <a:r>
              <a:rPr lang="en-US" sz="3200" dirty="0">
                <a:latin typeface="Times New Roman" pitchFamily="18" charset="0"/>
                <a:cs typeface="Times New Roman" pitchFamily="18" charset="0"/>
              </a:rPr>
              <a:t>Sigma blade mixer</a:t>
            </a:r>
          </a:p>
          <a:p>
            <a:pPr>
              <a:buFont typeface="Wingdings" pitchFamily="2" charset="2"/>
              <a:buChar char="Ø"/>
            </a:pPr>
            <a:r>
              <a:rPr lang="en-US" sz="3200" dirty="0">
                <a:latin typeface="Times New Roman" pitchFamily="18" charset="0"/>
                <a:cs typeface="Times New Roman" pitchFamily="18" charset="0"/>
              </a:rPr>
              <a:t>Heavy duty planetary mixer.</a:t>
            </a:r>
          </a:p>
          <a:p>
            <a:endParaRPr lang="en-IN" dirty="0"/>
          </a:p>
        </p:txBody>
      </p:sp>
    </p:spTree>
  </p:cSld>
  <p:clrMapOvr>
    <a:masterClrMapping/>
  </p:clrMapOvr>
  <p:transition>
    <p:cover dir="l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Sigma Z blade mixer</a:t>
            </a:r>
          </a:p>
        </p:txBody>
      </p:sp>
      <p:pic>
        <p:nvPicPr>
          <p:cNvPr id="1026" name="Picture 2"/>
          <p:cNvPicPr>
            <a:picLocks noGrp="1" noChangeAspect="1" noChangeArrowheads="1"/>
          </p:cNvPicPr>
          <p:nvPr>
            <p:ph idx="1"/>
          </p:nvPr>
        </p:nvPicPr>
        <p:blipFill>
          <a:blip r:embed="rId2"/>
          <a:srcRect/>
          <a:stretch>
            <a:fillRect/>
          </a:stretch>
        </p:blipFill>
        <p:spPr bwMode="auto">
          <a:xfrm>
            <a:off x="2143108" y="1877650"/>
            <a:ext cx="5726758" cy="4980350"/>
          </a:xfrm>
          <a:prstGeom prst="rect">
            <a:avLst/>
          </a:prstGeom>
          <a:noFill/>
          <a:ln w="9525">
            <a:noFill/>
            <a:miter lim="800000"/>
            <a:headEnd/>
            <a:tailEnd/>
          </a:ln>
          <a:effectLst/>
        </p:spPr>
      </p:pic>
    </p:spTree>
  </p:cSld>
  <p:clrMapOvr>
    <a:masterClrMapping/>
  </p:clrMapOvr>
  <p:transition>
    <p:dissolv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Processing problems</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lstStyle/>
          <a:p>
            <a:pPr>
              <a:lnSpc>
                <a:spcPct val="110000"/>
              </a:lnSpc>
            </a:pPr>
            <a:r>
              <a:rPr lang="en-US" sz="2800" dirty="0">
                <a:latin typeface="Times New Roman" pitchFamily="18" charset="0"/>
                <a:cs typeface="Times New Roman" pitchFamily="18" charset="0"/>
              </a:rPr>
              <a:t> </a:t>
            </a:r>
            <a:r>
              <a:rPr lang="en-US" sz="2800" b="1" u="sng" dirty="0">
                <a:latin typeface="Times New Roman" pitchFamily="18" charset="0"/>
                <a:cs typeface="Times New Roman" pitchFamily="18" charset="0"/>
              </a:rPr>
              <a:t>Capping</a:t>
            </a:r>
            <a:r>
              <a:rPr lang="en-US" sz="2800" dirty="0">
                <a:latin typeface="Times New Roman" pitchFamily="18" charset="0"/>
                <a:cs typeface="Times New Roman" pitchFamily="18" charset="0"/>
              </a:rPr>
              <a:t> is the partial or complete separation of the top or bottom crowns of a tablet from the main body of the tablet. </a:t>
            </a:r>
          </a:p>
          <a:p>
            <a:pPr>
              <a:lnSpc>
                <a:spcPct val="110000"/>
              </a:lnSpc>
            </a:pPr>
            <a:r>
              <a:rPr lang="en-US" sz="2800" b="1" u="sng" dirty="0">
                <a:latin typeface="Times New Roman" pitchFamily="18" charset="0"/>
                <a:cs typeface="Times New Roman" pitchFamily="18" charset="0"/>
              </a:rPr>
              <a:t>Lamination</a:t>
            </a:r>
            <a:r>
              <a:rPr lang="en-US" sz="2800" dirty="0">
                <a:latin typeface="Times New Roman" pitchFamily="18" charset="0"/>
                <a:cs typeface="Times New Roman" pitchFamily="18" charset="0"/>
              </a:rPr>
              <a:t> is separation of a tablet into two or more distinct layers. Both of these problems usually result from air entrapment during processing. </a:t>
            </a:r>
          </a:p>
          <a:p>
            <a:pPr>
              <a:lnSpc>
                <a:spcPct val="110000"/>
              </a:lnSpc>
            </a:pPr>
            <a:r>
              <a:rPr lang="en-US" sz="2800" dirty="0">
                <a:latin typeface="Times New Roman" pitchFamily="18" charset="0"/>
                <a:cs typeface="Times New Roman" pitchFamily="18" charset="0"/>
              </a:rPr>
              <a:t> </a:t>
            </a:r>
            <a:r>
              <a:rPr lang="en-US" sz="2800" b="1" u="sng" dirty="0">
                <a:latin typeface="Times New Roman" pitchFamily="18" charset="0"/>
                <a:cs typeface="Times New Roman" pitchFamily="18" charset="0"/>
              </a:rPr>
              <a:t>Picking</a:t>
            </a:r>
            <a:r>
              <a:rPr lang="en-US" sz="2800" dirty="0">
                <a:latin typeface="Times New Roman" pitchFamily="18" charset="0"/>
                <a:cs typeface="Times New Roman" pitchFamily="18" charset="0"/>
              </a:rPr>
              <a:t> is removal of a tablet’s surface material by a punch. </a:t>
            </a:r>
          </a:p>
          <a:p>
            <a:endParaRPr lang="en-IN" dirty="0"/>
          </a:p>
        </p:txBody>
      </p:sp>
    </p:spTree>
  </p:cSld>
  <p:clrMapOvr>
    <a:masterClrMapping/>
  </p:clrMapOvr>
  <p:transition>
    <p:pull dir="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Contd.</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lstStyle/>
          <a:p>
            <a:pPr algn="just"/>
            <a:r>
              <a:rPr lang="en-US" sz="2800" b="1" u="sng" dirty="0">
                <a:latin typeface="Times New Roman" pitchFamily="18" charset="0"/>
                <a:cs typeface="Times New Roman" pitchFamily="18" charset="0"/>
              </a:rPr>
              <a:t>Sticking</a:t>
            </a:r>
            <a:r>
              <a:rPr lang="en-US" sz="2800" dirty="0">
                <a:latin typeface="Times New Roman" pitchFamily="18" charset="0"/>
                <a:cs typeface="Times New Roman" pitchFamily="18" charset="0"/>
              </a:rPr>
              <a:t> is adhesion of tablet material to a die wall. These two problems (picking &amp; sticking)  result from excessive moisture or substances with low melting temperatures in the formulation </a:t>
            </a:r>
          </a:p>
          <a:p>
            <a:pPr algn="just"/>
            <a:r>
              <a:rPr lang="en-US" sz="2800" b="1" u="sng" dirty="0">
                <a:latin typeface="Times New Roman" pitchFamily="18" charset="0"/>
                <a:cs typeface="Times New Roman" pitchFamily="18" charset="0"/>
              </a:rPr>
              <a:t>Mottling</a:t>
            </a:r>
            <a:r>
              <a:rPr lang="en-US" sz="2800" dirty="0">
                <a:latin typeface="Times New Roman" pitchFamily="18" charset="0"/>
                <a:cs typeface="Times New Roman" pitchFamily="18" charset="0"/>
              </a:rPr>
              <a:t> is an unequal color distribution on a tablet, with light or dark areas standing on otherwise uniform surface. This results from use of a drug with a color different  from that of the tablet </a:t>
            </a:r>
            <a:r>
              <a:rPr lang="en-US" sz="2800" dirty="0" err="1">
                <a:latin typeface="Times New Roman" pitchFamily="18" charset="0"/>
                <a:cs typeface="Times New Roman" pitchFamily="18" charset="0"/>
              </a:rPr>
              <a:t>excipients</a:t>
            </a:r>
            <a:r>
              <a:rPr lang="en-US" sz="2800" dirty="0">
                <a:latin typeface="Times New Roman" pitchFamily="18" charset="0"/>
                <a:cs typeface="Times New Roman" pitchFamily="18" charset="0"/>
              </a:rPr>
              <a:t> or from a drug with colored degradation products.</a:t>
            </a:r>
            <a:endParaRPr lang="en-IN" dirty="0">
              <a:latin typeface="Times New Roman" pitchFamily="18" charset="0"/>
              <a:cs typeface="Times New Roman" pitchFamily="18" charset="0"/>
            </a:endParaRPr>
          </a:p>
        </p:txBody>
      </p:sp>
    </p:spTree>
  </p:cSld>
  <p:clrMapOvr>
    <a:masterClrMapping/>
  </p:clrMapOvr>
  <p:transition>
    <p:rand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Evaluation of tablets</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a:bodyPr>
          <a:lstStyle/>
          <a:p>
            <a:pPr>
              <a:buNone/>
            </a:pPr>
            <a:r>
              <a:rPr lang="en-IN" sz="3200" dirty="0">
                <a:latin typeface="Times New Roman" pitchFamily="18" charset="0"/>
                <a:cs typeface="Times New Roman" pitchFamily="18" charset="0"/>
              </a:rPr>
              <a:t>Following tests should be done to evaluate the tablets:-</a:t>
            </a:r>
          </a:p>
          <a:p>
            <a:pPr>
              <a:buFont typeface="Wingdings" pitchFamily="2" charset="2"/>
              <a:buChar char="Ø"/>
            </a:pPr>
            <a:r>
              <a:rPr lang="en-IN" sz="3200" dirty="0">
                <a:latin typeface="Times New Roman" pitchFamily="18" charset="0"/>
                <a:cs typeface="Times New Roman" pitchFamily="18" charset="0"/>
              </a:rPr>
              <a:t>Weight variation &amp; content uniformity</a:t>
            </a:r>
          </a:p>
          <a:p>
            <a:pPr>
              <a:buFont typeface="Wingdings" pitchFamily="2" charset="2"/>
              <a:buChar char="Ø"/>
            </a:pPr>
            <a:r>
              <a:rPr lang="en-IN" sz="3200" dirty="0">
                <a:latin typeface="Times New Roman" pitchFamily="18" charset="0"/>
                <a:cs typeface="Times New Roman" pitchFamily="18" charset="0"/>
              </a:rPr>
              <a:t>Hardness test</a:t>
            </a:r>
          </a:p>
          <a:p>
            <a:pPr>
              <a:buFont typeface="Wingdings" pitchFamily="2" charset="2"/>
              <a:buChar char="Ø"/>
            </a:pPr>
            <a:r>
              <a:rPr lang="en-IN" sz="3200" dirty="0">
                <a:latin typeface="Times New Roman" pitchFamily="18" charset="0"/>
                <a:cs typeface="Times New Roman" pitchFamily="18" charset="0"/>
              </a:rPr>
              <a:t>Friability test</a:t>
            </a:r>
          </a:p>
          <a:p>
            <a:pPr>
              <a:buFont typeface="Wingdings" pitchFamily="2" charset="2"/>
              <a:buChar char="Ø"/>
            </a:pPr>
            <a:r>
              <a:rPr lang="en-IN" sz="3200" dirty="0">
                <a:latin typeface="Times New Roman" pitchFamily="18" charset="0"/>
                <a:cs typeface="Times New Roman" pitchFamily="18" charset="0"/>
              </a:rPr>
              <a:t>Disintegration time </a:t>
            </a:r>
          </a:p>
          <a:p>
            <a:pPr>
              <a:buFont typeface="Wingdings" pitchFamily="2" charset="2"/>
              <a:buChar char="Ø"/>
            </a:pPr>
            <a:r>
              <a:rPr lang="en-IN" sz="3200" dirty="0">
                <a:latin typeface="Times New Roman" pitchFamily="18" charset="0"/>
                <a:cs typeface="Times New Roman" pitchFamily="18" charset="0"/>
              </a:rPr>
              <a:t>Tablet dissolution</a:t>
            </a:r>
          </a:p>
        </p:txBody>
      </p:sp>
    </p:spTree>
  </p:cSld>
  <p:clrMapOvr>
    <a:masterClrMapping/>
  </p:clrMapOvr>
  <p:transition>
    <p:checker dir="ver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Weight variation test</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a:bodyPr>
          <a:lstStyle/>
          <a:p>
            <a:pPr algn="just">
              <a:buNone/>
            </a:pPr>
            <a:r>
              <a:rPr lang="en-IN" sz="3200" dirty="0">
                <a:latin typeface="Times New Roman" pitchFamily="18" charset="0"/>
                <a:cs typeface="Times New Roman" pitchFamily="18" charset="0"/>
              </a:rPr>
              <a:t>Take 20 tablets selected at random &amp; weighed individually. Calculate average tablet weight &amp; compare the individual tablet weight to the average. The tablet pass the U.S.P. if not more than two tablets are outside the percentage limit and if no tablet differ by more than two times the percentage limit.</a:t>
            </a:r>
          </a:p>
        </p:txBody>
      </p:sp>
    </p:spTree>
  </p:cSld>
  <p:clrMapOvr>
    <a:masterClrMapping/>
  </p:clrMapOvr>
  <p:transition>
    <p:wedg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Content uniformity</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lnSpcReduction="10000"/>
          </a:bodyPr>
          <a:lstStyle/>
          <a:p>
            <a:pPr algn="just">
              <a:buNone/>
            </a:pPr>
            <a:r>
              <a:rPr lang="en-IN" sz="3200" dirty="0">
                <a:latin typeface="Times New Roman" pitchFamily="18" charset="0"/>
                <a:cs typeface="Times New Roman" pitchFamily="18" charset="0"/>
              </a:rPr>
              <a:t>Randomly select 30 tablets. 10 of these assayed individually. The tablet pass the test if 9 of the 10 tablets must contain not less than 85% &amp; not more than 115% of the labelled drug content &amp; the 10</a:t>
            </a:r>
            <a:r>
              <a:rPr lang="en-IN" sz="3200" baseline="30000" dirty="0">
                <a:latin typeface="Times New Roman" pitchFamily="18" charset="0"/>
                <a:cs typeface="Times New Roman" pitchFamily="18" charset="0"/>
              </a:rPr>
              <a:t>th</a:t>
            </a:r>
            <a:r>
              <a:rPr lang="en-IN" sz="3200" dirty="0">
                <a:latin typeface="Times New Roman" pitchFamily="18" charset="0"/>
                <a:cs typeface="Times New Roman" pitchFamily="18" charset="0"/>
              </a:rPr>
              <a:t> tablet may not contain less than 75% &amp; more than 125% of the labelled content. If these conditions are not met, remaining 20 tablet assayed individually &amp; none may fall outside of the 85 to 115% range.  </a:t>
            </a:r>
          </a:p>
        </p:txBody>
      </p:sp>
    </p:spTree>
  </p:cSld>
  <p:clrMapOvr>
    <a:masterClrMapping/>
  </p:clrMapOvr>
  <p:transition>
    <p:zo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Hardness test</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fontScale="92500" lnSpcReduction="10000"/>
          </a:bodyPr>
          <a:lstStyle/>
          <a:p>
            <a:pPr algn="just">
              <a:buNone/>
            </a:pPr>
            <a:r>
              <a:rPr lang="en-IN" sz="3200" dirty="0">
                <a:latin typeface="Times New Roman" pitchFamily="18" charset="0"/>
                <a:cs typeface="Times New Roman" pitchFamily="18" charset="0"/>
              </a:rPr>
              <a:t>Tablet requires a certain amount of strength or hardness &amp; resistance to friability to withstand mechanical shocks of hand manufacture, packaging &amp; shipping. </a:t>
            </a:r>
          </a:p>
          <a:p>
            <a:pPr algn="just">
              <a:buNone/>
            </a:pPr>
            <a:r>
              <a:rPr lang="en-IN" sz="3200" dirty="0">
                <a:latin typeface="Times New Roman" pitchFamily="18" charset="0"/>
                <a:cs typeface="Times New Roman" pitchFamily="18" charset="0"/>
              </a:rPr>
              <a:t>                                       Tablet hardness can be defined as the force required breaking a tablet in a diametric compression. In this test the tablet is placed between two anvils, force is applied to the anvils, &amp; the crushing strength that just causes the  tablet to break is recorded.</a:t>
            </a:r>
          </a:p>
        </p:txBody>
      </p:sp>
    </p:spTree>
  </p:cSld>
  <p:clrMapOvr>
    <a:masterClrMapping/>
  </p:clrMapOvr>
  <p:transition>
    <p:randomBar dir="ver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Hardness testers</a:t>
            </a:r>
          </a:p>
        </p:txBody>
      </p:sp>
      <p:sp>
        <p:nvSpPr>
          <p:cNvPr id="11" name="Content Placeholder 10"/>
          <p:cNvSpPr>
            <a:spLocks noGrp="1"/>
          </p:cNvSpPr>
          <p:nvPr>
            <p:ph sz="half" idx="2"/>
          </p:nvPr>
        </p:nvSpPr>
        <p:spPr>
          <a:xfrm>
            <a:off x="4648200" y="1923118"/>
            <a:ext cx="4038600" cy="4434840"/>
          </a:xfrm>
        </p:spPr>
        <p:txBody>
          <a:bodyPr>
            <a:normAutofit/>
          </a:bodyPr>
          <a:lstStyle/>
          <a:p>
            <a:pPr algn="ctr">
              <a:buNone/>
            </a:pPr>
            <a:r>
              <a:rPr lang="en-IN" sz="3200" b="1" dirty="0">
                <a:latin typeface="Times New Roman" pitchFamily="18" charset="0"/>
                <a:cs typeface="Times New Roman" pitchFamily="18" charset="0"/>
              </a:rPr>
              <a:t>Pfizer tester</a:t>
            </a:r>
          </a:p>
        </p:txBody>
      </p:sp>
      <p:sp>
        <p:nvSpPr>
          <p:cNvPr id="12" name="Content Placeholder 11"/>
          <p:cNvSpPr>
            <a:spLocks noGrp="1"/>
          </p:cNvSpPr>
          <p:nvPr>
            <p:ph sz="half" idx="1"/>
          </p:nvPr>
        </p:nvSpPr>
        <p:spPr/>
        <p:txBody>
          <a:bodyPr>
            <a:normAutofit/>
          </a:bodyPr>
          <a:lstStyle/>
          <a:p>
            <a:pPr algn="ctr">
              <a:buNone/>
            </a:pPr>
            <a:r>
              <a:rPr lang="en-IN" sz="3200" b="1" dirty="0" err="1">
                <a:latin typeface="Times New Roman" pitchFamily="18" charset="0"/>
                <a:cs typeface="Times New Roman" pitchFamily="18" charset="0"/>
              </a:rPr>
              <a:t>Monsato</a:t>
            </a:r>
            <a:r>
              <a:rPr lang="en-IN" sz="3200" b="1" dirty="0">
                <a:latin typeface="Times New Roman" pitchFamily="18" charset="0"/>
                <a:cs typeface="Times New Roman" pitchFamily="18" charset="0"/>
              </a:rPr>
              <a:t> tester</a:t>
            </a:r>
          </a:p>
        </p:txBody>
      </p:sp>
      <p:pic>
        <p:nvPicPr>
          <p:cNvPr id="13" name="Picture 9" descr="C:\Documents and Settings\Mr. Nitin M. Kadam\My Documents\My Pictures\Monsanto_ht.jpg"/>
          <p:cNvPicPr>
            <a:picLocks noChangeAspect="1" noChangeArrowheads="1"/>
          </p:cNvPicPr>
          <p:nvPr/>
        </p:nvPicPr>
        <p:blipFill>
          <a:blip r:embed="rId2"/>
          <a:srcRect/>
          <a:stretch>
            <a:fillRect/>
          </a:stretch>
        </p:blipFill>
        <p:spPr bwMode="auto">
          <a:xfrm>
            <a:off x="357158" y="2770197"/>
            <a:ext cx="3857652" cy="2881893"/>
          </a:xfrm>
          <a:prstGeom prst="rect">
            <a:avLst/>
          </a:prstGeom>
          <a:ln>
            <a:noFill/>
          </a:ln>
          <a:effectLst>
            <a:outerShdw blurRad="292100" dist="139700" dir="2700000" algn="tl" rotWithShape="0">
              <a:srgbClr val="333333">
                <a:alpha val="65000"/>
              </a:srgbClr>
            </a:outerShdw>
          </a:effectLst>
        </p:spPr>
      </p:pic>
      <p:pic>
        <p:nvPicPr>
          <p:cNvPr id="14" name="Picture 7" descr="C:\Documents and Settings\Mr. Nitin M. Kadam\My Documents\My Pictures\tablet%20hardness%20tester%20PFIZER4.jpg"/>
          <p:cNvPicPr>
            <a:picLocks noChangeAspect="1" noChangeArrowheads="1"/>
          </p:cNvPicPr>
          <p:nvPr/>
        </p:nvPicPr>
        <p:blipFill>
          <a:blip r:embed="rId3"/>
          <a:srcRect/>
          <a:stretch>
            <a:fillRect/>
          </a:stretch>
        </p:blipFill>
        <p:spPr bwMode="auto">
          <a:xfrm>
            <a:off x="4429124" y="2786057"/>
            <a:ext cx="4143404" cy="286923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comb dir="ver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Hardness testers</a:t>
            </a:r>
          </a:p>
        </p:txBody>
      </p:sp>
      <p:sp>
        <p:nvSpPr>
          <p:cNvPr id="22" name="Content Placeholder 21"/>
          <p:cNvSpPr>
            <a:spLocks noGrp="1"/>
          </p:cNvSpPr>
          <p:nvPr>
            <p:ph sz="half" idx="1"/>
          </p:nvPr>
        </p:nvSpPr>
        <p:spPr/>
        <p:txBody>
          <a:bodyPr>
            <a:normAutofit/>
          </a:bodyPr>
          <a:lstStyle/>
          <a:p>
            <a:pPr>
              <a:buNone/>
            </a:pPr>
            <a:r>
              <a:rPr lang="en-IN" sz="3200" b="1" dirty="0" err="1">
                <a:latin typeface="Times New Roman" pitchFamily="18" charset="0"/>
                <a:cs typeface="Times New Roman" pitchFamily="18" charset="0"/>
              </a:rPr>
              <a:t>Erweka</a:t>
            </a:r>
            <a:r>
              <a:rPr lang="en-IN" sz="3200" b="1" dirty="0">
                <a:latin typeface="Times New Roman" pitchFamily="18" charset="0"/>
                <a:cs typeface="Times New Roman" pitchFamily="18" charset="0"/>
              </a:rPr>
              <a:t>             Strong</a:t>
            </a:r>
          </a:p>
          <a:p>
            <a:pPr>
              <a:buNone/>
            </a:pPr>
            <a:r>
              <a:rPr lang="en-IN" sz="3200" b="1" dirty="0">
                <a:latin typeface="Times New Roman" pitchFamily="18" charset="0"/>
                <a:cs typeface="Times New Roman" pitchFamily="18" charset="0"/>
              </a:rPr>
              <a:t>Tester                  </a:t>
            </a:r>
            <a:r>
              <a:rPr lang="en-IN" sz="3200" b="1" dirty="0" err="1">
                <a:latin typeface="Times New Roman" pitchFamily="18" charset="0"/>
                <a:cs typeface="Times New Roman" pitchFamily="18" charset="0"/>
              </a:rPr>
              <a:t>cobb</a:t>
            </a:r>
            <a:endParaRPr lang="en-IN" sz="3200" b="1" dirty="0">
              <a:latin typeface="Times New Roman" pitchFamily="18" charset="0"/>
              <a:cs typeface="Times New Roman" pitchFamily="18" charset="0"/>
            </a:endParaRPr>
          </a:p>
          <a:p>
            <a:pPr>
              <a:buNone/>
            </a:pPr>
            <a:r>
              <a:rPr lang="en-IN" sz="3200" b="1" dirty="0">
                <a:latin typeface="Times New Roman" pitchFamily="18" charset="0"/>
                <a:cs typeface="Times New Roman" pitchFamily="18" charset="0"/>
              </a:rPr>
              <a:t>                                </a:t>
            </a:r>
          </a:p>
        </p:txBody>
      </p:sp>
      <p:sp>
        <p:nvSpPr>
          <p:cNvPr id="23" name="Content Placeholder 22"/>
          <p:cNvSpPr>
            <a:spLocks noGrp="1"/>
          </p:cNvSpPr>
          <p:nvPr>
            <p:ph sz="half" idx="2"/>
          </p:nvPr>
        </p:nvSpPr>
        <p:spPr/>
        <p:txBody>
          <a:bodyPr>
            <a:normAutofit/>
          </a:bodyPr>
          <a:lstStyle/>
          <a:p>
            <a:pPr algn="ctr">
              <a:buNone/>
            </a:pPr>
            <a:r>
              <a:rPr lang="en-IN" sz="3200" b="1" dirty="0">
                <a:latin typeface="Times New Roman" pitchFamily="18" charset="0"/>
                <a:cs typeface="Times New Roman" pitchFamily="18" charset="0"/>
              </a:rPr>
              <a:t> </a:t>
            </a:r>
            <a:r>
              <a:rPr lang="en-IN" sz="3200" b="1" dirty="0" err="1">
                <a:latin typeface="Times New Roman" pitchFamily="18" charset="0"/>
                <a:cs typeface="Times New Roman" pitchFamily="18" charset="0"/>
              </a:rPr>
              <a:t>Schleuniger</a:t>
            </a:r>
            <a:endParaRPr lang="en-IN" sz="3200" b="1" dirty="0">
              <a:latin typeface="Times New Roman" pitchFamily="18" charset="0"/>
              <a:cs typeface="Times New Roman" pitchFamily="18" charset="0"/>
            </a:endParaRPr>
          </a:p>
          <a:p>
            <a:pPr algn="ctr">
              <a:buNone/>
            </a:pPr>
            <a:r>
              <a:rPr lang="en-IN" sz="3200" b="1" dirty="0">
                <a:latin typeface="Times New Roman" pitchFamily="18" charset="0"/>
                <a:cs typeface="Times New Roman" pitchFamily="18" charset="0"/>
              </a:rPr>
              <a:t>Tester</a:t>
            </a:r>
          </a:p>
          <a:p>
            <a:pPr algn="ctr">
              <a:buNone/>
            </a:pPr>
            <a:endParaRPr lang="en-IN" sz="3200" b="1" dirty="0">
              <a:latin typeface="Times New Roman" pitchFamily="18" charset="0"/>
              <a:cs typeface="Times New Roman" pitchFamily="18" charset="0"/>
            </a:endParaRPr>
          </a:p>
        </p:txBody>
      </p:sp>
      <p:pic>
        <p:nvPicPr>
          <p:cNvPr id="5" name="Picture 6" descr="C:\Documents and Settings\Mr. Nitin M. Kadam\My Documents\My Pictures\erweka.jpg"/>
          <p:cNvPicPr>
            <a:picLocks noChangeAspect="1" noChangeArrowheads="1"/>
          </p:cNvPicPr>
          <p:nvPr/>
        </p:nvPicPr>
        <p:blipFill>
          <a:blip r:embed="rId2"/>
          <a:srcRect/>
          <a:stretch>
            <a:fillRect/>
          </a:stretch>
        </p:blipFill>
        <p:spPr bwMode="auto">
          <a:xfrm>
            <a:off x="357158" y="3214686"/>
            <a:ext cx="2651125" cy="2305050"/>
          </a:xfrm>
          <a:prstGeom prst="rect">
            <a:avLst/>
          </a:prstGeom>
          <a:ln>
            <a:noFill/>
          </a:ln>
          <a:effectLst>
            <a:outerShdw blurRad="292100" dist="139700" dir="2700000" algn="tl" rotWithShape="0">
              <a:srgbClr val="333333">
                <a:alpha val="65000"/>
              </a:srgbClr>
            </a:outerShdw>
          </a:effectLst>
        </p:spPr>
      </p:pic>
      <p:pic>
        <p:nvPicPr>
          <p:cNvPr id="6" name="Picture 10" descr="C:\Documents and Settings\Mr. Nitin M. Kadam\My Documents\My Pictures\strong cobb.jpg"/>
          <p:cNvPicPr>
            <a:picLocks noChangeAspect="1" noChangeArrowheads="1"/>
          </p:cNvPicPr>
          <p:nvPr/>
        </p:nvPicPr>
        <p:blipFill>
          <a:blip r:embed="rId3"/>
          <a:srcRect/>
          <a:stretch>
            <a:fillRect/>
          </a:stretch>
        </p:blipFill>
        <p:spPr bwMode="auto">
          <a:xfrm>
            <a:off x="3413130" y="3057547"/>
            <a:ext cx="1944688" cy="3586163"/>
          </a:xfrm>
          <a:prstGeom prst="rect">
            <a:avLst/>
          </a:prstGeom>
          <a:ln>
            <a:noFill/>
          </a:ln>
          <a:effectLst>
            <a:outerShdw blurRad="292100" dist="139700" dir="2700000" algn="tl" rotWithShape="0">
              <a:srgbClr val="333333">
                <a:alpha val="65000"/>
              </a:srgbClr>
            </a:outerShdw>
          </a:effectLst>
        </p:spPr>
      </p:pic>
      <p:pic>
        <p:nvPicPr>
          <p:cNvPr id="7" name="Picture 8" descr="C:\Documents and Settings\Mr. Nitin M. Kadam\My Documents\My Pictures\schleuniger.jpg"/>
          <p:cNvPicPr>
            <a:picLocks noChangeAspect="1" noChangeArrowheads="1"/>
          </p:cNvPicPr>
          <p:nvPr/>
        </p:nvPicPr>
        <p:blipFill>
          <a:blip r:embed="rId4"/>
          <a:srcRect/>
          <a:stretch>
            <a:fillRect/>
          </a:stretch>
        </p:blipFill>
        <p:spPr bwMode="auto">
          <a:xfrm>
            <a:off x="5764241" y="3481405"/>
            <a:ext cx="2808287" cy="237648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cover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Importance of hardness testing</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a:bodyPr>
          <a:lstStyle/>
          <a:p>
            <a:pPr>
              <a:buFont typeface="Wingdings" pitchFamily="2" charset="2"/>
              <a:buChar char="Ø"/>
            </a:pPr>
            <a:r>
              <a:rPr lang="en-IN" sz="3200" dirty="0">
                <a:latin typeface="Times New Roman" pitchFamily="18" charset="0"/>
                <a:cs typeface="Times New Roman" pitchFamily="18" charset="0"/>
              </a:rPr>
              <a:t>To determine the need for pressure adjustments on the </a:t>
            </a:r>
            <a:r>
              <a:rPr lang="en-IN" sz="3200" dirty="0" err="1">
                <a:latin typeface="Times New Roman" pitchFamily="18" charset="0"/>
                <a:cs typeface="Times New Roman" pitchFamily="18" charset="0"/>
              </a:rPr>
              <a:t>tableting</a:t>
            </a:r>
            <a:r>
              <a:rPr lang="en-IN" sz="3200" dirty="0">
                <a:latin typeface="Times New Roman" pitchFamily="18" charset="0"/>
                <a:cs typeface="Times New Roman" pitchFamily="18" charset="0"/>
              </a:rPr>
              <a:t> machine.</a:t>
            </a:r>
          </a:p>
          <a:p>
            <a:pPr>
              <a:buFont typeface="Wingdings" pitchFamily="2" charset="2"/>
              <a:buChar char="Ø"/>
            </a:pPr>
            <a:r>
              <a:rPr lang="en-IN" sz="3200" dirty="0">
                <a:latin typeface="Times New Roman" pitchFamily="18" charset="0"/>
                <a:cs typeface="Times New Roman" pitchFamily="18" charset="0"/>
              </a:rPr>
              <a:t>Hardness can affect the disintegration.</a:t>
            </a:r>
          </a:p>
          <a:p>
            <a:pPr algn="just">
              <a:buFont typeface="Wingdings" pitchFamily="2" charset="2"/>
              <a:buChar char="Ø"/>
            </a:pPr>
            <a:r>
              <a:rPr lang="en-IN" sz="3200" dirty="0">
                <a:latin typeface="Times New Roman" pitchFamily="18" charset="0"/>
                <a:cs typeface="Times New Roman" pitchFamily="18" charset="0"/>
              </a:rPr>
              <a:t>If the tablet is too hard, it may not disintegrate in the required period of time. And if the tablet is too soft, it will not withstand during subsequent processing such as coating or packaging.</a:t>
            </a:r>
          </a:p>
        </p:txBody>
      </p:sp>
    </p:spTree>
  </p:cSld>
  <p:clrMapOvr>
    <a:masterClrMapping/>
  </p:clrMapOvr>
  <p:transition>
    <p:push/>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Factors affecting the hardness</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fontScale="92500" lnSpcReduction="20000"/>
          </a:bodyPr>
          <a:lstStyle/>
          <a:p>
            <a:pPr>
              <a:buFont typeface="Wingdings" pitchFamily="2" charset="2"/>
              <a:buChar char="Ø"/>
            </a:pPr>
            <a:r>
              <a:rPr lang="en-IN" sz="3500" dirty="0">
                <a:latin typeface="Times New Roman" pitchFamily="18" charset="0"/>
                <a:cs typeface="Times New Roman" pitchFamily="18" charset="0"/>
              </a:rPr>
              <a:t>Compression of the tablet &amp; compressive force.</a:t>
            </a:r>
          </a:p>
          <a:p>
            <a:pPr>
              <a:buFont typeface="Wingdings" pitchFamily="2" charset="2"/>
              <a:buChar char="Ø"/>
            </a:pPr>
            <a:r>
              <a:rPr lang="en-IN" sz="3500" dirty="0">
                <a:latin typeface="Times New Roman" pitchFamily="18" charset="0"/>
                <a:cs typeface="Times New Roman" pitchFamily="18" charset="0"/>
              </a:rPr>
              <a:t>Amount of binder</a:t>
            </a:r>
          </a:p>
          <a:p>
            <a:pPr>
              <a:buFont typeface="Wingdings" pitchFamily="2" charset="2"/>
              <a:buChar char="Ø"/>
            </a:pPr>
            <a:r>
              <a:rPr lang="en-IN" sz="3500" dirty="0">
                <a:latin typeface="Times New Roman" pitchFamily="18" charset="0"/>
                <a:cs typeface="Times New Roman" pitchFamily="18" charset="0"/>
              </a:rPr>
              <a:t>Method of granulation in preparing tablet.</a:t>
            </a:r>
          </a:p>
          <a:p>
            <a:pPr>
              <a:buNone/>
            </a:pPr>
            <a:endParaRPr lang="en-IN" sz="3500" dirty="0">
              <a:latin typeface="Times New Roman" pitchFamily="18" charset="0"/>
              <a:cs typeface="Times New Roman" pitchFamily="18" charset="0"/>
            </a:endParaRPr>
          </a:p>
          <a:p>
            <a:pPr algn="just">
              <a:buNone/>
            </a:pPr>
            <a:r>
              <a:rPr lang="en-IN" sz="3500" b="1" dirty="0">
                <a:latin typeface="Times New Roman" pitchFamily="18" charset="0"/>
                <a:cs typeface="Times New Roman" pitchFamily="18" charset="0"/>
              </a:rPr>
              <a:t>Limits:- 5 kg minimum &amp; 8 kg maximum</a:t>
            </a:r>
          </a:p>
          <a:p>
            <a:pPr algn="just">
              <a:buNone/>
            </a:pPr>
            <a:r>
              <a:rPr lang="en-IN" sz="3500" b="1" dirty="0">
                <a:latin typeface="Times New Roman" pitchFamily="18" charset="0"/>
                <a:cs typeface="Times New Roman" pitchFamily="18" charset="0"/>
              </a:rPr>
              <a:t>   Make hardness test &amp; then take the average hardness.</a:t>
            </a:r>
          </a:p>
          <a:p>
            <a:pPr>
              <a:buNone/>
            </a:pPr>
            <a:r>
              <a:rPr lang="en-IN" sz="3200" dirty="0">
                <a:latin typeface="Times New Roman" pitchFamily="18" charset="0"/>
                <a:cs typeface="Times New Roman" pitchFamily="18" charset="0"/>
              </a:rPr>
              <a:t> </a:t>
            </a:r>
          </a:p>
          <a:p>
            <a:pPr>
              <a:buNone/>
            </a:pPr>
            <a:endParaRPr lang="en-IN" sz="3200" dirty="0">
              <a:latin typeface="Times New Roman" pitchFamily="18" charset="0"/>
              <a:cs typeface="Times New Roman" pitchFamily="18" charset="0"/>
            </a:endParaRPr>
          </a:p>
        </p:txBody>
      </p:sp>
    </p:spTree>
  </p:cSld>
  <p:clrMapOvr>
    <a:masterClrMapping/>
  </p:clrMapOvr>
  <p:transition>
    <p:wheel spokes="8"/>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Friability test</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a:bodyPr>
          <a:lstStyle/>
          <a:p>
            <a:pPr algn="just">
              <a:buNone/>
            </a:pPr>
            <a:r>
              <a:rPr lang="en-IN" sz="3200" dirty="0">
                <a:latin typeface="Times New Roman" pitchFamily="18" charset="0"/>
                <a:cs typeface="Times New Roman" pitchFamily="18" charset="0"/>
              </a:rPr>
              <a:t>Friability of a tablet can determine in laboratory by Roche </a:t>
            </a:r>
            <a:r>
              <a:rPr lang="en-IN" sz="3200" dirty="0" err="1">
                <a:latin typeface="Times New Roman" pitchFamily="18" charset="0"/>
                <a:cs typeface="Times New Roman" pitchFamily="18" charset="0"/>
              </a:rPr>
              <a:t>friabilator</a:t>
            </a:r>
            <a:r>
              <a:rPr lang="en-IN" sz="3200" dirty="0">
                <a:latin typeface="Times New Roman" pitchFamily="18" charset="0"/>
                <a:cs typeface="Times New Roman" pitchFamily="18" charset="0"/>
              </a:rPr>
              <a:t>. This consist of a plastic chamber that revolves at 25 rpm, dropping the tablets through a distance of 6 inches in the </a:t>
            </a:r>
            <a:r>
              <a:rPr lang="en-IN" sz="3200" dirty="0" err="1">
                <a:latin typeface="Times New Roman" pitchFamily="18" charset="0"/>
                <a:cs typeface="Times New Roman" pitchFamily="18" charset="0"/>
              </a:rPr>
              <a:t>friabilator</a:t>
            </a:r>
            <a:r>
              <a:rPr lang="en-IN" sz="3200" dirty="0">
                <a:latin typeface="Times New Roman" pitchFamily="18" charset="0"/>
                <a:cs typeface="Times New Roman" pitchFamily="18" charset="0"/>
              </a:rPr>
              <a:t>, which is then operate for 100 revolutions. The tablets are reweighed. Compress tablet that lose less than 0.5 to 1.0% of the tablet weigh are consider acceptable.</a:t>
            </a:r>
          </a:p>
        </p:txBody>
      </p:sp>
    </p:spTree>
  </p:cSld>
  <p:clrMapOvr>
    <a:masterClrMapping/>
  </p:clrMapOvr>
  <p:transition>
    <p:circl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Roche friability test apparatus</a:t>
            </a:r>
          </a:p>
        </p:txBody>
      </p:sp>
      <p:pic>
        <p:nvPicPr>
          <p:cNvPr id="4" name="Content Placeholder 3" descr="C:\Documents and Settings\Mr. Nitin M. Kadam\My Documents\My Pictures\Tablet%20Friability%20Tester_Minhua_CS-4_New.jpg"/>
          <p:cNvPicPr>
            <a:picLocks noGrp="1" noChangeAspect="1" noChangeArrowheads="1"/>
          </p:cNvPicPr>
          <p:nvPr>
            <p:ph idx="1"/>
          </p:nvPr>
        </p:nvPicPr>
        <p:blipFill>
          <a:blip r:embed="rId2"/>
          <a:srcRect/>
          <a:stretch>
            <a:fillRect/>
          </a:stretch>
        </p:blipFill>
        <p:spPr bwMode="auto">
          <a:xfrm>
            <a:off x="1785918" y="1928802"/>
            <a:ext cx="4857784" cy="472367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checke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Disintegration test</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fontScale="85000" lnSpcReduction="10000"/>
          </a:bodyPr>
          <a:lstStyle/>
          <a:p>
            <a:pPr algn="just">
              <a:buNone/>
            </a:pPr>
            <a:r>
              <a:rPr lang="en-IN" sz="3300" dirty="0">
                <a:latin typeface="Times New Roman" pitchFamily="18" charset="0"/>
                <a:cs typeface="Times New Roman" pitchFamily="18" charset="0"/>
              </a:rPr>
              <a:t>It is the time required for the tablet to break into particles. The device to test disintegration uses 6 glass tubes that are 3” long; open at the top &amp; 10 mesh screen at the bottom end. To test for </a:t>
            </a:r>
            <a:r>
              <a:rPr lang="en-IN" sz="3300" dirty="0" err="1">
                <a:latin typeface="Times New Roman" pitchFamily="18" charset="0"/>
                <a:cs typeface="Times New Roman" pitchFamily="18" charset="0"/>
              </a:rPr>
              <a:t>disintegation</a:t>
            </a:r>
            <a:r>
              <a:rPr lang="en-IN" sz="3300" dirty="0">
                <a:latin typeface="Times New Roman" pitchFamily="18" charset="0"/>
                <a:cs typeface="Times New Roman" pitchFamily="18" charset="0"/>
              </a:rPr>
              <a:t> time, one tablet is placed in each tube &amp; the basket rack is positioned in a 1-L beaker of water, simulated gastric fluid or simulated intestinal fluid at 37</a:t>
            </a:r>
            <a:r>
              <a:rPr lang="en-IN" sz="3300" dirty="0">
                <a:latin typeface="Times New Roman" pitchFamily="18" charset="0"/>
                <a:ea typeface="KaiTi"/>
                <a:cs typeface="Times New Roman" pitchFamily="18" charset="0"/>
              </a:rPr>
              <a:t>±2°C such that the tablet remain 2.5 cm below the surface of liquid on their upward movement &amp; not closer than 2.5 cm from the bottom of the beaker in their downward movement</a:t>
            </a:r>
            <a:r>
              <a:rPr lang="en-IN" sz="3300" dirty="0">
                <a:latin typeface="Times New Roman" pitchFamily="18" charset="0"/>
                <a:cs typeface="Times New Roman" pitchFamily="18" charset="0"/>
              </a:rPr>
              <a:t> </a:t>
            </a:r>
            <a:r>
              <a:rPr lang="en-IN" sz="3200" dirty="0">
                <a:latin typeface="Times New Roman" pitchFamily="18" charset="0"/>
                <a:cs typeface="Times New Roman" pitchFamily="18" charset="0"/>
              </a:rPr>
              <a:t>.  </a:t>
            </a:r>
          </a:p>
        </p:txBody>
      </p:sp>
    </p:spTree>
  </p:cSld>
  <p:clrMapOvr>
    <a:masterClrMapping/>
  </p:clrMapOvr>
  <p:transition>
    <p:split dir="in"/>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Contd.</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fontScale="92500" lnSpcReduction="10000"/>
          </a:bodyPr>
          <a:lstStyle/>
          <a:p>
            <a:pPr algn="just">
              <a:buNone/>
            </a:pPr>
            <a:r>
              <a:rPr lang="en-IN" sz="3200" dirty="0">
                <a:latin typeface="Times New Roman" pitchFamily="18" charset="0"/>
                <a:cs typeface="Times New Roman" pitchFamily="18" charset="0"/>
              </a:rPr>
              <a:t>   Move the basket containing the tablets up &amp; down through a distance of 5-6 cm at a frequency of 28-32 cycles per minute. Floating of the tablets can be prevented by placing perforated plastic discs on each tablet.</a:t>
            </a:r>
          </a:p>
          <a:p>
            <a:pPr algn="just">
              <a:buNone/>
            </a:pPr>
            <a:r>
              <a:rPr lang="en-IN" sz="3200" dirty="0">
                <a:latin typeface="Times New Roman" pitchFamily="18" charset="0"/>
                <a:cs typeface="Times New Roman" pitchFamily="18" charset="0"/>
              </a:rPr>
              <a:t>                                     According to test, the tablet must disintegrate and all particles must pass through the 10 mesh screen in the time specified. If any residue remains, it must have a soft mass. </a:t>
            </a:r>
          </a:p>
          <a:p>
            <a:pPr algn="just">
              <a:buNone/>
            </a:pPr>
            <a:r>
              <a:rPr lang="en-IN" sz="3200" dirty="0">
                <a:latin typeface="Times New Roman" pitchFamily="18" charset="0"/>
                <a:cs typeface="Times New Roman" pitchFamily="18" charset="0"/>
              </a:rPr>
              <a:t>                                            </a:t>
            </a:r>
          </a:p>
        </p:txBody>
      </p:sp>
    </p:spTree>
  </p:cSld>
  <p:clrMapOvr>
    <a:masterClrMapping/>
  </p:clrMapOvr>
  <p:transition>
    <p:pull dir="l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Disintegration test apparatus</a:t>
            </a:r>
          </a:p>
        </p:txBody>
      </p:sp>
      <p:pic>
        <p:nvPicPr>
          <p:cNvPr id="4" name="Picture 2"/>
          <p:cNvPicPr>
            <a:picLocks noGrp="1" noChangeAspect="1" noChangeArrowheads="1"/>
          </p:cNvPicPr>
          <p:nvPr>
            <p:ph idx="1"/>
          </p:nvPr>
        </p:nvPicPr>
        <p:blipFill>
          <a:blip r:embed="rId2"/>
          <a:srcRect/>
          <a:stretch>
            <a:fillRect/>
          </a:stretch>
        </p:blipFill>
        <p:spPr bwMode="auto">
          <a:xfrm>
            <a:off x="71406" y="2396173"/>
            <a:ext cx="2786081" cy="3318843"/>
          </a:xfrm>
          <a:prstGeom prst="rect">
            <a:avLst/>
          </a:prstGeom>
          <a:noFill/>
          <a:ln w="9525">
            <a:noFill/>
            <a:miter lim="800000"/>
            <a:headEnd/>
            <a:tailEnd/>
          </a:ln>
        </p:spPr>
      </p:pic>
      <p:pic>
        <p:nvPicPr>
          <p:cNvPr id="5" name="Picture 4" descr="C:\Documents and Settings\Mr. Nitin M. Kadam\My Documents\My Pictures\Disintegration%20Apparatus1.jpg"/>
          <p:cNvPicPr>
            <a:picLocks noChangeAspect="1" noChangeArrowheads="1"/>
          </p:cNvPicPr>
          <p:nvPr/>
        </p:nvPicPr>
        <p:blipFill>
          <a:blip r:embed="rId3"/>
          <a:srcRect/>
          <a:stretch>
            <a:fillRect/>
          </a:stretch>
        </p:blipFill>
        <p:spPr bwMode="auto">
          <a:xfrm>
            <a:off x="2857488" y="2428868"/>
            <a:ext cx="3319611" cy="3286148"/>
          </a:xfrm>
          <a:prstGeom prst="rect">
            <a:avLst/>
          </a:prstGeom>
          <a:noFill/>
          <a:ln w="9525">
            <a:noFill/>
            <a:miter lim="800000"/>
            <a:headEnd/>
            <a:tailEnd/>
          </a:ln>
        </p:spPr>
      </p:pic>
      <p:pic>
        <p:nvPicPr>
          <p:cNvPr id="6" name="Picture 6" descr="http://t0.gstatic.com/images?q=tbn:ANd9GcTINhuwYXEGaLwpUktJXdcwv7tUi-0014saBsMu7fkeCrFCCRT-N3XGOMdX"/>
          <p:cNvPicPr>
            <a:picLocks noChangeAspect="1" noChangeArrowheads="1"/>
          </p:cNvPicPr>
          <p:nvPr/>
        </p:nvPicPr>
        <p:blipFill>
          <a:blip r:embed="rId4"/>
          <a:srcRect/>
          <a:stretch>
            <a:fillRect/>
          </a:stretch>
        </p:blipFill>
        <p:spPr bwMode="auto">
          <a:xfrm>
            <a:off x="6261332" y="2566998"/>
            <a:ext cx="2811262" cy="3005142"/>
          </a:xfrm>
          <a:prstGeom prst="rect">
            <a:avLst/>
          </a:prstGeom>
          <a:noFill/>
          <a:ln w="9525">
            <a:noFill/>
            <a:miter lim="800000"/>
            <a:headEnd/>
            <a:tailEnd/>
          </a:ln>
        </p:spPr>
      </p:pic>
    </p:spTree>
  </p:cSld>
  <p:clrMapOvr>
    <a:masterClrMapping/>
  </p:clrMapOvr>
  <p:transition>
    <p:newsflash/>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Dissolution test</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fontScale="92500"/>
          </a:bodyPr>
          <a:lstStyle/>
          <a:p>
            <a:pPr algn="just">
              <a:buFont typeface="Wingdings" pitchFamily="2" charset="2"/>
              <a:buChar char="Ø"/>
            </a:pPr>
            <a:r>
              <a:rPr lang="en-IN" sz="3200" dirty="0">
                <a:latin typeface="Times New Roman" pitchFamily="18" charset="0"/>
                <a:cs typeface="Times New Roman" pitchFamily="18" charset="0"/>
              </a:rPr>
              <a:t>Dissolution is performed to test the percentage release from the dosage form i.e. tablets.</a:t>
            </a:r>
          </a:p>
          <a:p>
            <a:pPr algn="just">
              <a:buFont typeface="Wingdings" pitchFamily="2" charset="2"/>
              <a:buChar char="Ø"/>
            </a:pPr>
            <a:r>
              <a:rPr lang="en-IN" sz="3200" dirty="0">
                <a:latin typeface="Times New Roman" pitchFamily="18" charset="0"/>
                <a:cs typeface="Times New Roman" pitchFamily="18" charset="0"/>
              </a:rPr>
              <a:t>Tablet breaks down into small particles which offers a greater surface area to the dissolving media.</a:t>
            </a:r>
          </a:p>
          <a:p>
            <a:pPr algn="just">
              <a:buFont typeface="Wingdings" pitchFamily="2" charset="2"/>
              <a:buChar char="Ø"/>
            </a:pPr>
            <a:r>
              <a:rPr lang="en-IN" sz="3200" dirty="0">
                <a:latin typeface="Times New Roman" pitchFamily="18" charset="0"/>
                <a:cs typeface="Times New Roman" pitchFamily="18" charset="0"/>
              </a:rPr>
              <a:t>Disintegration test does not give assurance that particles will release drug in solution at an appropriate rate, that’s why dissolution test &amp; it’s specifications developed for all tablet product.</a:t>
            </a:r>
          </a:p>
        </p:txBody>
      </p:sp>
    </p:spTree>
  </p:cSld>
  <p:clrMapOvr>
    <a:masterClrMapping/>
  </p:clrMapOvr>
  <p:transition>
    <p:cover dir="d"/>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186766" cy="1418484"/>
          </a:xfrm>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Dissolution test apparatus 1</a:t>
            </a:r>
            <a:br>
              <a:rPr lang="en-IN" sz="4400" b="1" dirty="0">
                <a:solidFill>
                  <a:srgbClr val="002060"/>
                </a:solidFill>
                <a:latin typeface="Times New Roman" pitchFamily="18" charset="0"/>
                <a:cs typeface="Times New Roman" pitchFamily="18" charset="0"/>
              </a:rPr>
            </a:br>
            <a:r>
              <a:rPr lang="en-IN" sz="4400" b="1" dirty="0">
                <a:solidFill>
                  <a:srgbClr val="002060"/>
                </a:solidFill>
                <a:latin typeface="Times New Roman" pitchFamily="18" charset="0"/>
                <a:cs typeface="Times New Roman" pitchFamily="18" charset="0"/>
              </a:rPr>
              <a:t> (Basket method)</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fontScale="92500" lnSpcReduction="20000"/>
          </a:bodyPr>
          <a:lstStyle/>
          <a:p>
            <a:pPr algn="just">
              <a:buNone/>
            </a:pPr>
            <a:r>
              <a:rPr lang="en-IN" sz="3200" dirty="0">
                <a:latin typeface="Times New Roman" pitchFamily="18" charset="0"/>
                <a:cs typeface="Times New Roman" pitchFamily="18" charset="0"/>
              </a:rPr>
              <a:t>A single tablet is placed in a small wire mesh basket attached to the bottom of the shaft connected to a variable speed motor. The basket is immersed in a dissolution medium (as specified in monograph) contained in a 100 ml flask. The flask is cylindrical with a hemispherical bottom. The flask is maintained at 37</a:t>
            </a:r>
            <a:r>
              <a:rPr lang="en-IN" sz="3200" dirty="0">
                <a:latin typeface="Times New Roman" pitchFamily="18" charset="0"/>
                <a:ea typeface="KaiTi"/>
                <a:cs typeface="Times New Roman" pitchFamily="18" charset="0"/>
              </a:rPr>
              <a:t>±0.5°C by a constant temperature bath. The motor is adjusted to turn at the specified speed and sample of the fluid are withdrawn at intervals to determine the amount of drug in solutions </a:t>
            </a:r>
            <a:endParaRPr lang="en-IN" sz="3200" dirty="0">
              <a:latin typeface="Times New Roman" pitchFamily="18" charset="0"/>
              <a:cs typeface="Times New Roman" pitchFamily="18" charset="0"/>
            </a:endParaRPr>
          </a:p>
        </p:txBody>
      </p:sp>
    </p:spTree>
  </p:cSld>
  <p:clrMapOvr>
    <a:masterClrMapping/>
  </p:clrMapOvr>
  <p:transition>
    <p:randomBa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Dissolution test apparatus 1</a:t>
            </a:r>
          </a:p>
        </p:txBody>
      </p:sp>
      <p:pic>
        <p:nvPicPr>
          <p:cNvPr id="1026" name="Picture 2"/>
          <p:cNvPicPr>
            <a:picLocks noGrp="1" noChangeAspect="1" noChangeArrowheads="1"/>
          </p:cNvPicPr>
          <p:nvPr>
            <p:ph idx="1"/>
          </p:nvPr>
        </p:nvPicPr>
        <p:blipFill>
          <a:blip r:embed="rId2"/>
          <a:srcRect/>
          <a:stretch>
            <a:fillRect/>
          </a:stretch>
        </p:blipFill>
        <p:spPr bwMode="auto">
          <a:xfrm>
            <a:off x="1928794" y="2071677"/>
            <a:ext cx="5357850" cy="3972827"/>
          </a:xfrm>
          <a:prstGeom prst="rect">
            <a:avLst/>
          </a:prstGeom>
          <a:noFill/>
          <a:ln w="9525">
            <a:noFill/>
            <a:miter lim="800000"/>
            <a:headEnd/>
            <a:tailEnd/>
          </a:ln>
          <a:effectLst/>
        </p:spPr>
      </p:pic>
    </p:spTree>
  </p:cSld>
  <p:clrMapOvr>
    <a:masterClrMapping/>
  </p:clrMapOvr>
  <p:transition>
    <p:checker dir="vert"/>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186766" cy="1561360"/>
          </a:xfrm>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Dissolution test apparatus 2 (paddle method)</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fontScale="92500"/>
          </a:bodyPr>
          <a:lstStyle/>
          <a:p>
            <a:pPr algn="just">
              <a:buNone/>
            </a:pPr>
            <a:r>
              <a:rPr lang="en-IN" sz="3200" dirty="0">
                <a:latin typeface="Times New Roman" pitchFamily="18" charset="0"/>
                <a:cs typeface="Times New Roman" pitchFamily="18" charset="0"/>
              </a:rPr>
              <a:t>It is same as apparatus-1, except the basket is replaced by a paddle. The dosage form is allowed to sink to the bottom of the flask before stirring. For dissolution test U.S.P. specifies dissolution test medium &amp; volume, type of apparatus to be used, rpm of the shaft, time limit of the test &amp; assay procedure. The test tolerance is expressed as a % of the labelled amount of drug dissolved in the time limit.  </a:t>
            </a:r>
          </a:p>
        </p:txBody>
      </p:sp>
    </p:spTree>
  </p:cSld>
  <p:clrMapOvr>
    <a:masterClrMapping/>
  </p:clrMapOvr>
  <p:transition>
    <p:wheel spokes="8"/>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143000"/>
          </a:xfrm>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Dissolution test apparatus 2</a:t>
            </a:r>
          </a:p>
        </p:txBody>
      </p:sp>
      <p:pic>
        <p:nvPicPr>
          <p:cNvPr id="2050" name="Picture 2"/>
          <p:cNvPicPr>
            <a:picLocks noGrp="1" noChangeAspect="1" noChangeArrowheads="1"/>
          </p:cNvPicPr>
          <p:nvPr>
            <p:ph idx="1"/>
          </p:nvPr>
        </p:nvPicPr>
        <p:blipFill>
          <a:blip r:embed="rId2"/>
          <a:srcRect/>
          <a:stretch>
            <a:fillRect/>
          </a:stretch>
        </p:blipFill>
        <p:spPr bwMode="auto">
          <a:xfrm>
            <a:off x="2643174" y="1325578"/>
            <a:ext cx="4000528" cy="5316316"/>
          </a:xfrm>
          <a:prstGeom prst="rect">
            <a:avLst/>
          </a:prstGeom>
          <a:noFill/>
          <a:ln w="9525">
            <a:noFill/>
            <a:miter lim="800000"/>
            <a:headEnd/>
            <a:tailEnd/>
          </a:ln>
          <a:effectLst/>
        </p:spPr>
      </p:pic>
    </p:spTree>
  </p:cSld>
  <p:clrMapOvr>
    <a:masterClrMapping/>
  </p:clrMapOvr>
  <p:transition>
    <p:circl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Interpretation of dissolution test</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lnSpcReduction="10000"/>
          </a:bodyPr>
          <a:lstStyle/>
          <a:p>
            <a:pPr>
              <a:buNone/>
            </a:pPr>
            <a:r>
              <a:rPr lang="en-IN" sz="3200" dirty="0">
                <a:latin typeface="Times New Roman" pitchFamily="18" charset="0"/>
                <a:cs typeface="Times New Roman" pitchFamily="18" charset="0"/>
              </a:rPr>
              <a:t>Interpretation of dissolution testing can be done in three stages:-</a:t>
            </a:r>
          </a:p>
          <a:p>
            <a:pPr>
              <a:buNone/>
            </a:pPr>
            <a:r>
              <a:rPr lang="en-IN" sz="3200" b="1" u="sng" dirty="0">
                <a:solidFill>
                  <a:srgbClr val="C00000"/>
                </a:solidFill>
                <a:latin typeface="Times New Roman" pitchFamily="18" charset="0"/>
                <a:cs typeface="Times New Roman" pitchFamily="18" charset="0"/>
              </a:rPr>
              <a:t>Stage1:-</a:t>
            </a:r>
            <a:r>
              <a:rPr lang="en-IN" sz="3200" dirty="0">
                <a:solidFill>
                  <a:srgbClr val="C00000"/>
                </a:solidFill>
                <a:latin typeface="Times New Roman" pitchFamily="18" charset="0"/>
                <a:cs typeface="Times New Roman" pitchFamily="18" charset="0"/>
              </a:rPr>
              <a:t> </a:t>
            </a:r>
            <a:r>
              <a:rPr lang="en-IN" sz="3200" dirty="0">
                <a:latin typeface="Times New Roman" pitchFamily="18" charset="0"/>
                <a:cs typeface="Times New Roman" pitchFamily="18" charset="0"/>
              </a:rPr>
              <a:t>6 tablets are tested &amp; are acceptable if all the tablets are not less than the monograph tolerance limit (Q) + 5% .</a:t>
            </a:r>
          </a:p>
          <a:p>
            <a:pPr>
              <a:buNone/>
            </a:pPr>
            <a:r>
              <a:rPr lang="en-IN" sz="3200" b="1" u="sng" dirty="0">
                <a:solidFill>
                  <a:srgbClr val="C00000"/>
                </a:solidFill>
                <a:latin typeface="Times New Roman" pitchFamily="18" charset="0"/>
                <a:cs typeface="Times New Roman" pitchFamily="18" charset="0"/>
              </a:rPr>
              <a:t>Stage2:-</a:t>
            </a:r>
            <a:r>
              <a:rPr lang="en-IN" sz="3200" dirty="0">
                <a:latin typeface="Times New Roman" pitchFamily="18" charset="0"/>
                <a:cs typeface="Times New Roman" pitchFamily="18" charset="0"/>
              </a:rPr>
              <a:t>  If  tablets fail in stage1, another 6 tablets are tested individually. The tablets are acceptable if the average of 12 tablets is </a:t>
            </a:r>
            <a:r>
              <a:rPr lang="en-IN" sz="3200" dirty="0">
                <a:latin typeface="Goudy Old Style"/>
                <a:cs typeface="Times New Roman" pitchFamily="18" charset="0"/>
              </a:rPr>
              <a:t>≥ </a:t>
            </a:r>
            <a:r>
              <a:rPr lang="en-IN" sz="3200" dirty="0">
                <a:latin typeface="Times New Roman" pitchFamily="18" charset="0"/>
                <a:cs typeface="Times New Roman" pitchFamily="18" charset="0"/>
              </a:rPr>
              <a:t>Q &amp; no unit is less than Q -15%. </a:t>
            </a:r>
            <a:r>
              <a:rPr lang="en-IN" sz="3200" dirty="0">
                <a:latin typeface="Goudy Old Style"/>
                <a:cs typeface="Times New Roman" pitchFamily="18" charset="0"/>
              </a:rPr>
              <a:t> </a:t>
            </a:r>
            <a:endParaRPr lang="en-IN" sz="3200" b="1" u="sng" dirty="0">
              <a:solidFill>
                <a:srgbClr val="C00000"/>
              </a:solidFill>
              <a:latin typeface="Times New Roman" pitchFamily="18" charset="0"/>
              <a:cs typeface="Times New Roman" pitchFamily="18" charset="0"/>
            </a:endParaRPr>
          </a:p>
        </p:txBody>
      </p:sp>
    </p:spTree>
  </p:cSld>
  <p:clrMapOvr>
    <a:masterClrMapping/>
  </p:clrMapOvr>
  <p:transition>
    <p:strips dir="ru"/>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Contd.</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a:bodyPr>
          <a:lstStyle/>
          <a:p>
            <a:pPr>
              <a:buNone/>
            </a:pPr>
            <a:r>
              <a:rPr lang="en-IN" sz="3200" b="1" u="sng" dirty="0">
                <a:solidFill>
                  <a:srgbClr val="C00000"/>
                </a:solidFill>
                <a:latin typeface="Times New Roman" pitchFamily="18" charset="0"/>
                <a:cs typeface="Times New Roman" pitchFamily="18" charset="0"/>
              </a:rPr>
              <a:t>Stage3:-</a:t>
            </a:r>
            <a:r>
              <a:rPr lang="en-IN" sz="3200" dirty="0">
                <a:latin typeface="Times New Roman" pitchFamily="18" charset="0"/>
                <a:cs typeface="Times New Roman" pitchFamily="18" charset="0"/>
              </a:rPr>
              <a:t> If the tablets still fail, an additional 12 tablets are tested. The tablets are acceptable if the average of all 24 tablets is</a:t>
            </a:r>
            <a:r>
              <a:rPr lang="en-IN" sz="3200" dirty="0">
                <a:latin typeface="Goudy Old Style"/>
                <a:cs typeface="Times New Roman" pitchFamily="18" charset="0"/>
              </a:rPr>
              <a:t> ≥ </a:t>
            </a:r>
            <a:r>
              <a:rPr lang="en-IN" sz="3200" dirty="0">
                <a:latin typeface="Times New Roman" pitchFamily="18" charset="0"/>
                <a:cs typeface="Times New Roman" pitchFamily="18" charset="0"/>
              </a:rPr>
              <a:t>Q &amp; if not more than 2 tablets are less than Q-15.    </a:t>
            </a:r>
            <a:endParaRPr lang="en-IN" sz="3200" b="1" u="sng" dirty="0">
              <a:solidFill>
                <a:srgbClr val="C00000"/>
              </a:solidFill>
              <a:latin typeface="Times New Roman" pitchFamily="18" charset="0"/>
              <a:cs typeface="Times New Roman" pitchFamily="18" charset="0"/>
            </a:endParaRPr>
          </a:p>
        </p:txBody>
      </p:sp>
    </p:spTree>
  </p:cSld>
  <p:clrMapOvr>
    <a:masterClrMapping/>
  </p:clrMapOvr>
  <p:transition>
    <p:wedg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Protocols for testing</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a:bodyPr>
          <a:lstStyle/>
          <a:p>
            <a:pPr marL="514350" indent="-514350">
              <a:buFont typeface="+mj-lt"/>
              <a:buAutoNum type="arabicPeriod"/>
            </a:pPr>
            <a:r>
              <a:rPr lang="en-IN" sz="2800" dirty="0">
                <a:latin typeface="Times New Roman" pitchFamily="18" charset="0"/>
                <a:cs typeface="Times New Roman" pitchFamily="18" charset="0"/>
              </a:rPr>
              <a:t>Description</a:t>
            </a:r>
          </a:p>
          <a:p>
            <a:pPr marL="514350" indent="-514350">
              <a:buNone/>
            </a:pPr>
            <a:r>
              <a:rPr lang="en-IN" sz="2800" dirty="0">
                <a:latin typeface="Times New Roman" pitchFamily="18" charset="0"/>
                <a:cs typeface="Times New Roman" pitchFamily="18" charset="0"/>
              </a:rPr>
              <a:t>      Colour</a:t>
            </a:r>
          </a:p>
          <a:p>
            <a:pPr marL="514350" indent="-514350">
              <a:buNone/>
            </a:pPr>
            <a:r>
              <a:rPr lang="en-IN" sz="2800" dirty="0">
                <a:latin typeface="Times New Roman" pitchFamily="18" charset="0"/>
                <a:cs typeface="Times New Roman" pitchFamily="18" charset="0"/>
              </a:rPr>
              <a:t>      Odour</a:t>
            </a:r>
          </a:p>
          <a:p>
            <a:pPr marL="514350" indent="-514350">
              <a:buFont typeface="+mj-lt"/>
              <a:buAutoNum type="arabicPeriod" startAt="2"/>
            </a:pPr>
            <a:r>
              <a:rPr lang="en-IN" sz="2800" dirty="0">
                <a:latin typeface="Times New Roman" pitchFamily="18" charset="0"/>
                <a:cs typeface="Times New Roman" pitchFamily="18" charset="0"/>
              </a:rPr>
              <a:t>Weight variation</a:t>
            </a:r>
          </a:p>
          <a:p>
            <a:pPr marL="514350" indent="-514350">
              <a:buFont typeface="+mj-lt"/>
              <a:buAutoNum type="arabicPeriod" startAt="2"/>
            </a:pPr>
            <a:r>
              <a:rPr lang="en-IN" sz="2800" dirty="0">
                <a:latin typeface="Times New Roman" pitchFamily="18" charset="0"/>
                <a:cs typeface="Times New Roman" pitchFamily="18" charset="0"/>
              </a:rPr>
              <a:t>Disintegration time- not more than 15 </a:t>
            </a:r>
            <a:r>
              <a:rPr lang="en-IN" sz="2800" dirty="0" err="1">
                <a:latin typeface="Times New Roman" pitchFamily="18" charset="0"/>
                <a:cs typeface="Times New Roman" pitchFamily="18" charset="0"/>
              </a:rPr>
              <a:t>mins</a:t>
            </a:r>
            <a:endParaRPr lang="en-IN" sz="2800" dirty="0">
              <a:latin typeface="Times New Roman" pitchFamily="18" charset="0"/>
              <a:cs typeface="Times New Roman" pitchFamily="18" charset="0"/>
            </a:endParaRPr>
          </a:p>
          <a:p>
            <a:pPr marL="514350" indent="-514350">
              <a:buNone/>
            </a:pPr>
            <a:r>
              <a:rPr lang="en-IN" sz="2800" dirty="0">
                <a:latin typeface="Times New Roman" pitchFamily="18" charset="0"/>
                <a:cs typeface="Times New Roman" pitchFamily="18" charset="0"/>
              </a:rPr>
              <a:t>          not more than 60 </a:t>
            </a:r>
            <a:r>
              <a:rPr lang="en-IN" sz="2800" dirty="0" err="1">
                <a:latin typeface="Times New Roman" pitchFamily="18" charset="0"/>
                <a:cs typeface="Times New Roman" pitchFamily="18" charset="0"/>
              </a:rPr>
              <a:t>mins</a:t>
            </a:r>
            <a:r>
              <a:rPr lang="en-IN" sz="2800" dirty="0">
                <a:latin typeface="Times New Roman" pitchFamily="18" charset="0"/>
                <a:cs typeface="Times New Roman" pitchFamily="18" charset="0"/>
              </a:rPr>
              <a:t> for </a:t>
            </a:r>
            <a:r>
              <a:rPr lang="en-IN" sz="2800" dirty="0" err="1">
                <a:latin typeface="Times New Roman" pitchFamily="18" charset="0"/>
                <a:cs typeface="Times New Roman" pitchFamily="18" charset="0"/>
              </a:rPr>
              <a:t>guggulu</a:t>
            </a:r>
            <a:r>
              <a:rPr lang="en-IN" sz="2800" dirty="0">
                <a:latin typeface="Times New Roman" pitchFamily="18" charset="0"/>
                <a:cs typeface="Times New Roman" pitchFamily="18" charset="0"/>
              </a:rPr>
              <a:t> tablets.</a:t>
            </a:r>
          </a:p>
          <a:p>
            <a:pPr marL="514350" indent="-514350">
              <a:buFont typeface="+mj-lt"/>
              <a:buAutoNum type="arabicPeriod" startAt="4"/>
            </a:pPr>
            <a:r>
              <a:rPr lang="en-IN" sz="2800" dirty="0">
                <a:latin typeface="Times New Roman" pitchFamily="18" charset="0"/>
                <a:cs typeface="Times New Roman" pitchFamily="18" charset="0"/>
              </a:rPr>
              <a:t>Identification TLC/HPTLC/GLC</a:t>
            </a:r>
          </a:p>
          <a:p>
            <a:pPr marL="514350" indent="-514350">
              <a:buFont typeface="+mj-lt"/>
              <a:buAutoNum type="arabicPeriod" startAt="4"/>
            </a:pPr>
            <a:r>
              <a:rPr lang="en-IN" sz="2800" dirty="0">
                <a:latin typeface="Times New Roman" pitchFamily="18" charset="0"/>
                <a:cs typeface="Times New Roman" pitchFamily="18" charset="0"/>
              </a:rPr>
              <a:t>Assay</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Contd.</a:t>
            </a:r>
          </a:p>
        </p:txBody>
      </p:sp>
      <p:sp>
        <p:nvSpPr>
          <p:cNvPr id="3" name="Content Placeholder 2"/>
          <p:cNvSpPr>
            <a:spLocks noGrp="1"/>
          </p:cNvSpPr>
          <p:nvPr>
            <p:ph idx="1"/>
          </p:nvPr>
        </p:nvSpPr>
        <p:spPr>
          <a:xfrm>
            <a:off x="457200" y="1857364"/>
            <a:ext cx="8229600" cy="4389120"/>
          </a:xfrm>
          <a:solidFill>
            <a:schemeClr val="accent1">
              <a:lumMod val="20000"/>
              <a:lumOff val="80000"/>
            </a:schemeClr>
          </a:solidFill>
          <a:ln w="38100">
            <a:solidFill>
              <a:schemeClr val="accent1"/>
            </a:solidFill>
          </a:ln>
        </p:spPr>
        <p:txBody>
          <a:bodyPr>
            <a:normAutofit/>
          </a:bodyPr>
          <a:lstStyle/>
          <a:p>
            <a:pPr marL="514350" indent="-514350">
              <a:buFont typeface="+mj-lt"/>
              <a:buAutoNum type="arabicPeriod" startAt="6"/>
            </a:pPr>
            <a:r>
              <a:rPr lang="en-IN" sz="2800" dirty="0">
                <a:latin typeface="Times New Roman" pitchFamily="18" charset="0"/>
                <a:cs typeface="Times New Roman" pitchFamily="18" charset="0"/>
              </a:rPr>
              <a:t>Test for heavy/ toxic metals</a:t>
            </a:r>
          </a:p>
          <a:p>
            <a:pPr marL="514350" indent="-514350">
              <a:buNone/>
            </a:pPr>
            <a:r>
              <a:rPr lang="en-IN" sz="2800" dirty="0">
                <a:latin typeface="Times New Roman" pitchFamily="18" charset="0"/>
                <a:cs typeface="Times New Roman" pitchFamily="18" charset="0"/>
              </a:rPr>
              <a:t>       Lead</a:t>
            </a:r>
          </a:p>
          <a:p>
            <a:pPr marL="514350" indent="-514350">
              <a:buNone/>
            </a:pPr>
            <a:r>
              <a:rPr lang="en-IN" sz="2800" dirty="0">
                <a:latin typeface="Times New Roman" pitchFamily="18" charset="0"/>
                <a:cs typeface="Times New Roman" pitchFamily="18" charset="0"/>
              </a:rPr>
              <a:t>       Cadmium</a:t>
            </a:r>
          </a:p>
          <a:p>
            <a:pPr marL="514350" indent="-514350">
              <a:buNone/>
            </a:pPr>
            <a:r>
              <a:rPr lang="en-IN" sz="2800" dirty="0">
                <a:latin typeface="Times New Roman" pitchFamily="18" charset="0"/>
                <a:cs typeface="Times New Roman" pitchFamily="18" charset="0"/>
              </a:rPr>
              <a:t>       Mercury</a:t>
            </a:r>
          </a:p>
          <a:p>
            <a:pPr marL="514350" indent="-514350">
              <a:buNone/>
            </a:pPr>
            <a:r>
              <a:rPr lang="en-IN" sz="2800" dirty="0">
                <a:latin typeface="Times New Roman" pitchFamily="18" charset="0"/>
                <a:cs typeface="Times New Roman" pitchFamily="18" charset="0"/>
              </a:rPr>
              <a:t>       Arsenic</a:t>
            </a:r>
          </a:p>
          <a:p>
            <a:pPr marL="514350" indent="-514350">
              <a:buFont typeface="+mj-lt"/>
              <a:buAutoNum type="arabicPeriod" startAt="7"/>
            </a:pPr>
            <a:r>
              <a:rPr lang="en-IN" sz="2800" dirty="0">
                <a:latin typeface="Times New Roman" pitchFamily="18" charset="0"/>
                <a:cs typeface="Times New Roman" pitchFamily="18" charset="0"/>
              </a:rPr>
              <a:t>Microbial contamination</a:t>
            </a:r>
          </a:p>
          <a:p>
            <a:pPr marL="514350" indent="-514350">
              <a:buNone/>
            </a:pPr>
            <a:r>
              <a:rPr lang="en-IN" sz="2800" dirty="0">
                <a:latin typeface="Times New Roman" pitchFamily="18" charset="0"/>
                <a:cs typeface="Times New Roman" pitchFamily="18" charset="0"/>
              </a:rPr>
              <a:t>      Total bacterial count</a:t>
            </a:r>
          </a:p>
          <a:p>
            <a:pPr marL="514350" indent="-514350">
              <a:buNone/>
            </a:pPr>
            <a:r>
              <a:rPr lang="en-IN" sz="2800" dirty="0">
                <a:latin typeface="Times New Roman" pitchFamily="18" charset="0"/>
                <a:cs typeface="Times New Roman" pitchFamily="18" charset="0"/>
              </a:rPr>
              <a:t>      Total fungal count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1143000"/>
          </a:xfrm>
          <a:solidFill>
            <a:schemeClr val="accent4">
              <a:lumMod val="20000"/>
              <a:lumOff val="80000"/>
            </a:schemeClr>
          </a:solidFill>
          <a:ln w="38100">
            <a:solidFill>
              <a:schemeClr val="accent4">
                <a:lumMod val="60000"/>
                <a:lumOff val="40000"/>
              </a:schemeClr>
            </a:solidFill>
          </a:ln>
        </p:spPr>
        <p:txBody>
          <a:bodyPr>
            <a:normAutofit/>
          </a:bodyPr>
          <a:lstStyle/>
          <a:p>
            <a:pPr algn="ctr"/>
            <a:r>
              <a:rPr lang="en-IN" sz="4400" b="1" dirty="0">
                <a:solidFill>
                  <a:srgbClr val="002060"/>
                </a:solidFill>
                <a:latin typeface="Times New Roman" pitchFamily="18" charset="0"/>
                <a:cs typeface="Times New Roman" pitchFamily="18" charset="0"/>
              </a:rPr>
              <a:t>Contd.</a:t>
            </a:r>
          </a:p>
        </p:txBody>
      </p:sp>
      <p:sp>
        <p:nvSpPr>
          <p:cNvPr id="3" name="Content Placeholder 2"/>
          <p:cNvSpPr>
            <a:spLocks noGrp="1"/>
          </p:cNvSpPr>
          <p:nvPr>
            <p:ph idx="1"/>
          </p:nvPr>
        </p:nvSpPr>
        <p:spPr>
          <a:xfrm>
            <a:off x="457200" y="1357298"/>
            <a:ext cx="8258204" cy="4857784"/>
          </a:xfrm>
          <a:solidFill>
            <a:schemeClr val="accent1">
              <a:lumMod val="20000"/>
              <a:lumOff val="80000"/>
            </a:schemeClr>
          </a:solidFill>
          <a:ln w="38100">
            <a:solidFill>
              <a:schemeClr val="accent1"/>
            </a:solidFill>
          </a:ln>
        </p:spPr>
        <p:txBody>
          <a:bodyPr>
            <a:normAutofit lnSpcReduction="10000"/>
          </a:bodyPr>
          <a:lstStyle/>
          <a:p>
            <a:pPr marL="514350" indent="-514350">
              <a:buFont typeface="+mj-lt"/>
              <a:buAutoNum type="arabicPeriod" startAt="8"/>
            </a:pPr>
            <a:r>
              <a:rPr lang="en-IN" sz="2800" dirty="0">
                <a:latin typeface="Times New Roman" pitchFamily="18" charset="0"/>
                <a:cs typeface="Times New Roman" pitchFamily="18" charset="0"/>
              </a:rPr>
              <a:t>Test for specific pathogen</a:t>
            </a:r>
          </a:p>
          <a:p>
            <a:pPr marL="514350" indent="-514350">
              <a:buNone/>
            </a:pPr>
            <a:r>
              <a:rPr lang="en-IN" sz="2800" dirty="0">
                <a:latin typeface="Times New Roman" pitchFamily="18" charset="0"/>
                <a:cs typeface="Times New Roman" pitchFamily="18" charset="0"/>
              </a:rPr>
              <a:t>       E. coli</a:t>
            </a:r>
          </a:p>
          <a:p>
            <a:pPr marL="514350" indent="-514350">
              <a:buNone/>
            </a:pPr>
            <a:r>
              <a:rPr lang="en-IN" sz="2800" dirty="0">
                <a:latin typeface="Times New Roman" pitchFamily="18" charset="0"/>
                <a:cs typeface="Times New Roman" pitchFamily="18" charset="0"/>
              </a:rPr>
              <a:t>       Salmonella spp.</a:t>
            </a:r>
          </a:p>
          <a:p>
            <a:pPr marL="514350" indent="-514350">
              <a:buNone/>
            </a:pPr>
            <a:r>
              <a:rPr lang="en-IN" sz="2800" dirty="0">
                <a:latin typeface="Times New Roman" pitchFamily="18" charset="0"/>
                <a:cs typeface="Times New Roman" pitchFamily="18" charset="0"/>
              </a:rPr>
              <a:t>       </a:t>
            </a:r>
            <a:r>
              <a:rPr lang="en-IN" sz="2800" dirty="0" err="1">
                <a:latin typeface="Times New Roman" pitchFamily="18" charset="0"/>
                <a:cs typeface="Times New Roman" pitchFamily="18" charset="0"/>
              </a:rPr>
              <a:t>S.aureus</a:t>
            </a:r>
            <a:endParaRPr lang="en-IN" sz="2800" dirty="0">
              <a:latin typeface="Times New Roman" pitchFamily="18" charset="0"/>
              <a:cs typeface="Times New Roman" pitchFamily="18" charset="0"/>
            </a:endParaRPr>
          </a:p>
          <a:p>
            <a:pPr marL="514350" indent="-514350">
              <a:buNone/>
            </a:pPr>
            <a:r>
              <a:rPr lang="en-IN" sz="2800" dirty="0">
                <a:latin typeface="Times New Roman" pitchFamily="18" charset="0"/>
                <a:cs typeface="Times New Roman" pitchFamily="18" charset="0"/>
              </a:rPr>
              <a:t>       Pseudomonas </a:t>
            </a:r>
            <a:r>
              <a:rPr lang="en-IN" sz="2800" dirty="0" err="1">
                <a:latin typeface="Times New Roman" pitchFamily="18" charset="0"/>
                <a:cs typeface="Times New Roman" pitchFamily="18" charset="0"/>
              </a:rPr>
              <a:t>aeruginosa</a:t>
            </a:r>
            <a:endParaRPr lang="en-IN" sz="2800" dirty="0">
              <a:latin typeface="Times New Roman" pitchFamily="18" charset="0"/>
              <a:cs typeface="Times New Roman" pitchFamily="18" charset="0"/>
            </a:endParaRPr>
          </a:p>
          <a:p>
            <a:pPr marL="514350" indent="-514350">
              <a:buFont typeface="+mj-lt"/>
              <a:buAutoNum type="arabicPeriod" startAt="9"/>
            </a:pPr>
            <a:r>
              <a:rPr lang="en-IN" sz="2800" dirty="0">
                <a:latin typeface="Times New Roman" pitchFamily="18" charset="0"/>
                <a:cs typeface="Times New Roman" pitchFamily="18" charset="0"/>
              </a:rPr>
              <a:t>Pesticide residue </a:t>
            </a:r>
          </a:p>
          <a:p>
            <a:pPr marL="514350" indent="-514350">
              <a:buNone/>
            </a:pPr>
            <a:r>
              <a:rPr lang="en-IN" sz="2800" dirty="0">
                <a:latin typeface="Times New Roman" pitchFamily="18" charset="0"/>
                <a:cs typeface="Times New Roman" pitchFamily="18" charset="0"/>
              </a:rPr>
              <a:t>       </a:t>
            </a:r>
            <a:r>
              <a:rPr lang="en-IN" sz="2800" dirty="0" err="1">
                <a:latin typeface="Times New Roman" pitchFamily="18" charset="0"/>
                <a:cs typeface="Times New Roman" pitchFamily="18" charset="0"/>
              </a:rPr>
              <a:t>Organochlorine</a:t>
            </a:r>
            <a:r>
              <a:rPr lang="en-IN" sz="2800" dirty="0">
                <a:latin typeface="Times New Roman" pitchFamily="18" charset="0"/>
                <a:cs typeface="Times New Roman" pitchFamily="18" charset="0"/>
              </a:rPr>
              <a:t> pesticides</a:t>
            </a:r>
          </a:p>
          <a:p>
            <a:pPr marL="514350" indent="-514350">
              <a:buNone/>
            </a:pPr>
            <a:r>
              <a:rPr lang="en-IN" sz="2800" dirty="0">
                <a:latin typeface="Times New Roman" pitchFamily="18" charset="0"/>
                <a:cs typeface="Times New Roman" pitchFamily="18" charset="0"/>
              </a:rPr>
              <a:t>       </a:t>
            </a:r>
            <a:r>
              <a:rPr lang="en-IN" sz="2800" dirty="0" err="1">
                <a:latin typeface="Times New Roman" pitchFamily="18" charset="0"/>
                <a:cs typeface="Times New Roman" pitchFamily="18" charset="0"/>
              </a:rPr>
              <a:t>Organophosphorus</a:t>
            </a:r>
            <a:r>
              <a:rPr lang="en-IN" sz="2800" dirty="0">
                <a:latin typeface="Times New Roman" pitchFamily="18" charset="0"/>
                <a:cs typeface="Times New Roman" pitchFamily="18" charset="0"/>
              </a:rPr>
              <a:t> pesticides</a:t>
            </a:r>
          </a:p>
          <a:p>
            <a:pPr marL="514350" indent="-514350">
              <a:buNone/>
            </a:pPr>
            <a:r>
              <a:rPr lang="en-IN" sz="2800" dirty="0">
                <a:latin typeface="Times New Roman" pitchFamily="18" charset="0"/>
                <a:cs typeface="Times New Roman" pitchFamily="18" charset="0"/>
              </a:rPr>
              <a:t>       </a:t>
            </a:r>
            <a:r>
              <a:rPr lang="en-IN" sz="2800" dirty="0" err="1">
                <a:latin typeface="Times New Roman" pitchFamily="18" charset="0"/>
                <a:cs typeface="Times New Roman" pitchFamily="18" charset="0"/>
              </a:rPr>
              <a:t>Pyrethroids</a:t>
            </a:r>
            <a:endParaRPr lang="en-IN" sz="2800" dirty="0">
              <a:latin typeface="Times New Roman" pitchFamily="18" charset="0"/>
              <a:cs typeface="Times New Roman" pitchFamily="18" charset="0"/>
            </a:endParaRPr>
          </a:p>
          <a:p>
            <a:pPr marL="514350" indent="-514350">
              <a:buFont typeface="+mj-lt"/>
              <a:buAutoNum type="arabicPeriod" startAt="10"/>
            </a:pPr>
            <a:r>
              <a:rPr lang="en-IN" sz="2800" dirty="0">
                <a:latin typeface="Times New Roman" pitchFamily="18" charset="0"/>
                <a:cs typeface="Times New Roman" pitchFamily="18" charset="0"/>
              </a:rPr>
              <a:t> Test for </a:t>
            </a:r>
            <a:r>
              <a:rPr lang="en-IN" sz="2800" dirty="0" err="1">
                <a:latin typeface="Times New Roman" pitchFamily="18" charset="0"/>
                <a:cs typeface="Times New Roman" pitchFamily="18" charset="0"/>
              </a:rPr>
              <a:t>Aflatoxins</a:t>
            </a:r>
            <a:r>
              <a:rPr lang="en-IN" sz="2800" dirty="0">
                <a:latin typeface="Times New Roman" pitchFamily="18" charset="0"/>
                <a:cs typeface="Times New Roman" pitchFamily="18" charset="0"/>
              </a:rPr>
              <a:t> (B</a:t>
            </a:r>
            <a:r>
              <a:rPr lang="en-IN" sz="1800" dirty="0">
                <a:latin typeface="Times New Roman" pitchFamily="18" charset="0"/>
                <a:cs typeface="Times New Roman" pitchFamily="18" charset="0"/>
              </a:rPr>
              <a:t>1, </a:t>
            </a:r>
            <a:r>
              <a:rPr lang="en-IN" sz="2800" dirty="0">
                <a:latin typeface="Times New Roman" pitchFamily="18" charset="0"/>
                <a:cs typeface="Times New Roman" pitchFamily="18" charset="0"/>
              </a:rPr>
              <a:t>B</a:t>
            </a:r>
            <a:r>
              <a:rPr lang="en-IN" sz="1800" dirty="0">
                <a:latin typeface="Times New Roman" pitchFamily="18" charset="0"/>
                <a:cs typeface="Times New Roman" pitchFamily="18" charset="0"/>
              </a:rPr>
              <a:t>2,</a:t>
            </a:r>
            <a:r>
              <a:rPr lang="en-IN" sz="2800" dirty="0">
                <a:latin typeface="Times New Roman" pitchFamily="18" charset="0"/>
                <a:cs typeface="Times New Roman" pitchFamily="18" charset="0"/>
              </a:rPr>
              <a:t> G</a:t>
            </a:r>
            <a:r>
              <a:rPr lang="en-IN" sz="1800" dirty="0">
                <a:latin typeface="Times New Roman" pitchFamily="18" charset="0"/>
                <a:cs typeface="Times New Roman" pitchFamily="18" charset="0"/>
              </a:rPr>
              <a:t>1, </a:t>
            </a:r>
            <a:r>
              <a:rPr lang="en-IN" sz="2800" dirty="0">
                <a:latin typeface="Times New Roman" pitchFamily="18" charset="0"/>
                <a:cs typeface="Times New Roman" pitchFamily="18" charset="0"/>
              </a:rPr>
              <a:t>G</a:t>
            </a:r>
            <a:r>
              <a:rPr lang="en-IN" sz="1800" dirty="0">
                <a:latin typeface="Times New Roman" pitchFamily="18" charset="0"/>
                <a:cs typeface="Times New Roman" pitchFamily="18" charset="0"/>
              </a:rPr>
              <a:t>2</a:t>
            </a:r>
            <a:r>
              <a:rPr lang="en-IN" sz="2800" dirty="0">
                <a:latin typeface="Times New Roman" pitchFamily="18" charset="0"/>
                <a:cs typeface="Times New Roman" pitchFamily="18" charset="0"/>
              </a:rPr>
              <a:t>)</a:t>
            </a:r>
          </a:p>
          <a:p>
            <a:pPr marL="514350" indent="-514350">
              <a:buNone/>
            </a:pPr>
            <a:endParaRPr lang="en-IN" sz="2800" dirty="0">
              <a:latin typeface="Times New Roman" pitchFamily="18" charset="0"/>
              <a:cs typeface="Times New Roman"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0" y="0"/>
            <a:ext cx="9144000" cy="6858000"/>
          </a:xfrm>
          <a:blipFill>
            <a:blip r:embed="rId2"/>
            <a:stretch>
              <a:fillRect/>
            </a:stretch>
          </a:blipFill>
          <a:ln w="57150">
            <a:solidFill>
              <a:schemeClr val="tx1"/>
            </a:solidFill>
          </a:ln>
        </p:spPr>
        <p:txBody>
          <a:bodyPr/>
          <a:lstStyle/>
          <a:p>
            <a:pPr>
              <a:buNone/>
            </a:pPr>
            <a:endParaRPr lang="en-IN" dirty="0"/>
          </a:p>
        </p:txBody>
      </p:sp>
      <p:sp>
        <p:nvSpPr>
          <p:cNvPr id="5" name="Rectangle 4"/>
          <p:cNvSpPr/>
          <p:nvPr/>
        </p:nvSpPr>
        <p:spPr>
          <a:xfrm>
            <a:off x="2091673" y="2967335"/>
            <a:ext cx="4960653" cy="923330"/>
          </a:xfrm>
          <a:prstGeom prst="rect">
            <a:avLst/>
          </a:prstGeom>
          <a:noFill/>
        </p:spPr>
        <p:txBody>
          <a:bodyPr wrap="none" lIns="91440" tIns="45720" rIns="91440" bIns="45720">
            <a:prstTxWarp prst="textChevron">
              <a:avLst/>
            </a:prstTxWarp>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en-US" sz="5400" b="1" cap="none" spc="0" dirty="0" err="1">
                <a:ln/>
                <a:solidFill>
                  <a:schemeClr val="accent5">
                    <a:tint val="50000"/>
                    <a:satMod val="180000"/>
                  </a:schemeClr>
                </a:solidFill>
                <a:effectLst/>
              </a:rPr>
              <a:t>YouHere</a:t>
            </a:r>
            <a:endParaRPr lang="en-US" sz="5400" b="1" cap="none" spc="0" dirty="0">
              <a:ln/>
              <a:solidFill>
                <a:schemeClr val="accent5">
                  <a:tint val="50000"/>
                  <a:satMod val="180000"/>
                </a:schemeClr>
              </a:solidFill>
              <a:effectLst/>
            </a:endParaRPr>
          </a:p>
        </p:txBody>
      </p:sp>
      <p:sp>
        <p:nvSpPr>
          <p:cNvPr id="6" name="Rectangle 5"/>
          <p:cNvSpPr/>
          <p:nvPr/>
        </p:nvSpPr>
        <p:spPr>
          <a:xfrm>
            <a:off x="2214546" y="2214554"/>
            <a:ext cx="4930461" cy="2308324"/>
          </a:xfrm>
          <a:prstGeom prst="rect">
            <a:avLst/>
          </a:prstGeom>
          <a:solidFill>
            <a:schemeClr val="accent1">
              <a:lumMod val="20000"/>
              <a:lumOff val="80000"/>
            </a:schemeClr>
          </a:solidFill>
          <a:ln>
            <a:solidFill>
              <a:schemeClr val="tx1"/>
            </a:solidFill>
            <a:prstDash val="sysDot"/>
          </a:ln>
        </p:spPr>
        <p:txBody>
          <a:bodyPr wrap="square" lIns="91440" tIns="45720" rIns="91440" bIns="45720">
            <a:spAutoFit/>
            <a:scene3d>
              <a:camera prst="obliqueTopLeft"/>
              <a:lightRig rig="threePt" dir="t"/>
            </a:scene3d>
            <a:sp3d extrusionH="57150">
              <a:bevelT w="69850" h="38100" prst="cross"/>
            </a:sp3d>
          </a:bodyPr>
          <a:lstStyle/>
          <a:p>
            <a:pPr algn="ctr"/>
            <a:r>
              <a:rPr lang="en-US" sz="7200" b="1" cap="none" spc="0" dirty="0">
                <a:ln w="1905"/>
                <a:blipFill>
                  <a:blip r:embed="rId3"/>
                  <a:tile tx="0" ty="0" sx="100000" sy="100000" flip="none" algn="tl"/>
                </a:blipFill>
                <a:effectLst>
                  <a:innerShdw blurRad="69850" dist="43180" dir="5400000">
                    <a:srgbClr val="000000">
                      <a:alpha val="65000"/>
                    </a:srgbClr>
                  </a:innerShdw>
                </a:effectLst>
              </a:rPr>
              <a:t>THANK YOU</a:t>
            </a:r>
            <a:endParaRPr lang="en-IN" sz="7200" b="1" cap="none" spc="0" dirty="0">
              <a:ln w="1905"/>
              <a:blipFill>
                <a:blip r:embed="rId3"/>
                <a:tile tx="0" ty="0" sx="100000" sy="100000" flip="none" algn="tl"/>
              </a:blipFill>
              <a:effectLst>
                <a:innerShdw blurRad="69850" dist="43180" dir="5400000">
                  <a:srgbClr val="000000">
                    <a:alpha val="65000"/>
                  </a:srgbClr>
                </a:innerShdw>
              </a:effectLst>
            </a:endParaRPr>
          </a:p>
        </p:txBody>
      </p:sp>
    </p:spTree>
  </p:cSld>
  <p:clrMapOvr>
    <a:masterClrMapping/>
  </p:clrMapOvr>
  <p:transition>
    <p:randomBar dir="vert"/>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2195</TotalTime>
  <Words>3325</Words>
  <Application>Microsoft Office PowerPoint</Application>
  <PresentationFormat>On-screen Show (4:3)</PresentationFormat>
  <Paragraphs>351</Paragraphs>
  <Slides>70</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70</vt:i4>
      </vt:variant>
    </vt:vector>
  </HeadingPairs>
  <TitlesOfParts>
    <vt:vector size="77" baseType="lpstr">
      <vt:lpstr>Calibri</vt:lpstr>
      <vt:lpstr>Constantia</vt:lpstr>
      <vt:lpstr>Goudy Old Style</vt:lpstr>
      <vt:lpstr>Times New Roman</vt:lpstr>
      <vt:lpstr>Wingdings</vt:lpstr>
      <vt:lpstr>Wingdings 2</vt:lpstr>
      <vt:lpstr>Flow</vt:lpstr>
      <vt:lpstr>PowerPoint Presentation</vt:lpstr>
      <vt:lpstr>Introduction</vt:lpstr>
      <vt:lpstr>Contd.</vt:lpstr>
      <vt:lpstr>General Properties of Tablets</vt:lpstr>
      <vt:lpstr>The advantages of tablet dosage forms are</vt:lpstr>
      <vt:lpstr>Contd.</vt:lpstr>
      <vt:lpstr>Disadvantages of tablet dosage form</vt:lpstr>
      <vt:lpstr>Classification of tablets:</vt:lpstr>
      <vt:lpstr>Contd.</vt:lpstr>
      <vt:lpstr>Contd.</vt:lpstr>
      <vt:lpstr>Tablet Ingredients</vt:lpstr>
      <vt:lpstr>Excipients (functions)</vt:lpstr>
      <vt:lpstr>Diluent</vt:lpstr>
      <vt:lpstr>Diluent :</vt:lpstr>
      <vt:lpstr>Commonly used tablet diluents:</vt:lpstr>
      <vt:lpstr>Binders &amp; adhesive</vt:lpstr>
      <vt:lpstr>Example of binders &amp; adhesives:</vt:lpstr>
      <vt:lpstr>Disintegrants</vt:lpstr>
      <vt:lpstr>Disintegrants</vt:lpstr>
      <vt:lpstr>Superdisintegrants</vt:lpstr>
      <vt:lpstr>Lubricants</vt:lpstr>
      <vt:lpstr>Example of lubricants</vt:lpstr>
      <vt:lpstr>Glidants</vt:lpstr>
      <vt:lpstr>Example of glidants</vt:lpstr>
      <vt:lpstr>Coloring agents</vt:lpstr>
      <vt:lpstr>Example of coloring agents</vt:lpstr>
      <vt:lpstr>Sweetening agents</vt:lpstr>
      <vt:lpstr>Tableting procedure</vt:lpstr>
      <vt:lpstr>Direct compression</vt:lpstr>
      <vt:lpstr>Contd.</vt:lpstr>
      <vt:lpstr> Advantages of Direct compression</vt:lpstr>
      <vt:lpstr>Disadvantages of direct compression</vt:lpstr>
      <vt:lpstr>Dry granulation</vt:lpstr>
      <vt:lpstr>Contd.</vt:lpstr>
      <vt:lpstr>Contd.</vt:lpstr>
      <vt:lpstr>Chilsonator Roller compactor</vt:lpstr>
      <vt:lpstr>Limitations of dry granulation</vt:lpstr>
      <vt:lpstr>Wet granulation</vt:lpstr>
      <vt:lpstr>Wet granulation</vt:lpstr>
      <vt:lpstr>Contd.</vt:lpstr>
      <vt:lpstr>Procedure of wet granulation</vt:lpstr>
      <vt:lpstr>Contd.</vt:lpstr>
      <vt:lpstr>Limitations of wet granulation</vt:lpstr>
      <vt:lpstr>Sigma Z blade mixer</vt:lpstr>
      <vt:lpstr>Processing problems</vt:lpstr>
      <vt:lpstr>Contd.</vt:lpstr>
      <vt:lpstr>Evaluation of tablets</vt:lpstr>
      <vt:lpstr>Weight variation test</vt:lpstr>
      <vt:lpstr>Content uniformity</vt:lpstr>
      <vt:lpstr>Hardness test</vt:lpstr>
      <vt:lpstr>Hardness testers</vt:lpstr>
      <vt:lpstr>Hardness testers</vt:lpstr>
      <vt:lpstr>Importance of hardness testing</vt:lpstr>
      <vt:lpstr>Factors affecting the hardness</vt:lpstr>
      <vt:lpstr>Friability test</vt:lpstr>
      <vt:lpstr>Roche friability test apparatus</vt:lpstr>
      <vt:lpstr>Disintegration test</vt:lpstr>
      <vt:lpstr>Contd.</vt:lpstr>
      <vt:lpstr>Disintegration test apparatus</vt:lpstr>
      <vt:lpstr>Dissolution test</vt:lpstr>
      <vt:lpstr>Dissolution test apparatus 1  (Basket method)</vt:lpstr>
      <vt:lpstr>Dissolution test apparatus 1</vt:lpstr>
      <vt:lpstr>Dissolution test apparatus 2 (paddle method)</vt:lpstr>
      <vt:lpstr>Dissolution test apparatus 2</vt:lpstr>
      <vt:lpstr>Interpretation of dissolution test</vt:lpstr>
      <vt:lpstr>Contd.</vt:lpstr>
      <vt:lpstr>Protocols for testing</vt:lpstr>
      <vt:lpstr>Contd.</vt:lpstr>
      <vt:lpstr>Contd.</vt:lpstr>
      <vt:lpstr>PowerPoint Presentation</vt:lpstr>
    </vt:vector>
  </TitlesOfParts>
  <Company>n0ak95</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TABLETS</dc:title>
  <dc:creator>n0ak95</dc:creator>
  <cp:lastModifiedBy>Office</cp:lastModifiedBy>
  <cp:revision>185</cp:revision>
  <dcterms:created xsi:type="dcterms:W3CDTF">2015-07-27T13:51:22Z</dcterms:created>
  <dcterms:modified xsi:type="dcterms:W3CDTF">2024-09-03T09:04:57Z</dcterms:modified>
</cp:coreProperties>
</file>