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1"/>
  </p:notesMasterIdLst>
  <p:sldIdLst>
    <p:sldId id="256" r:id="rId2"/>
    <p:sldId id="257" r:id="rId3"/>
    <p:sldId id="288" r:id="rId4"/>
    <p:sldId id="258" r:id="rId5"/>
    <p:sldId id="289" r:id="rId6"/>
    <p:sldId id="259" r:id="rId7"/>
    <p:sldId id="272" r:id="rId8"/>
    <p:sldId id="291" r:id="rId9"/>
    <p:sldId id="274" r:id="rId10"/>
    <p:sldId id="294" r:id="rId11"/>
    <p:sldId id="297" r:id="rId12"/>
    <p:sldId id="292" r:id="rId13"/>
    <p:sldId id="293" r:id="rId14"/>
    <p:sldId id="268" r:id="rId15"/>
    <p:sldId id="262" r:id="rId16"/>
    <p:sldId id="281" r:id="rId17"/>
    <p:sldId id="310" r:id="rId18"/>
    <p:sldId id="263" r:id="rId19"/>
    <p:sldId id="298" r:id="rId20"/>
    <p:sldId id="287" r:id="rId21"/>
    <p:sldId id="296" r:id="rId22"/>
    <p:sldId id="277" r:id="rId23"/>
    <p:sldId id="278" r:id="rId24"/>
    <p:sldId id="264" r:id="rId25"/>
    <p:sldId id="313" r:id="rId26"/>
    <p:sldId id="318" r:id="rId27"/>
    <p:sldId id="312" r:id="rId28"/>
    <p:sldId id="314" r:id="rId29"/>
    <p:sldId id="265" r:id="rId30"/>
    <p:sldId id="266" r:id="rId31"/>
    <p:sldId id="269" r:id="rId32"/>
    <p:sldId id="286" r:id="rId33"/>
    <p:sldId id="285" r:id="rId34"/>
    <p:sldId id="316" r:id="rId35"/>
    <p:sldId id="267" r:id="rId36"/>
    <p:sldId id="270" r:id="rId37"/>
    <p:sldId id="301" r:id="rId38"/>
    <p:sldId id="317" r:id="rId39"/>
    <p:sldId id="315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50" autoAdjust="0"/>
    <p:restoredTop sz="86380" autoAdjust="0"/>
  </p:normalViewPr>
  <p:slideViewPr>
    <p:cSldViewPr>
      <p:cViewPr varScale="1">
        <p:scale>
          <a:sx n="71" d="100"/>
          <a:sy n="71" d="100"/>
        </p:scale>
        <p:origin x="17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83039B-5E6F-48EC-9487-43AF6168A34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381D47-38F0-428D-A808-C55A622B8069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ANTRADHUMA</a:t>
          </a:r>
        </a:p>
      </dgm:t>
    </dgm:pt>
    <dgm:pt modelId="{EED4DFB4-17E6-4A5C-A458-9E9D22AAF876}" type="parTrans" cxnId="{DCB06D92-7577-4614-B1D7-B51922DE1599}">
      <dgm:prSet/>
      <dgm:spPr/>
      <dgm:t>
        <a:bodyPr/>
        <a:lstStyle/>
        <a:p>
          <a:endParaRPr lang="en-US"/>
        </a:p>
      </dgm:t>
    </dgm:pt>
    <dgm:pt modelId="{9A37D91A-474E-46F4-8679-731E695637E9}" type="sibTrans" cxnId="{DCB06D92-7577-4614-B1D7-B51922DE1599}">
      <dgm:prSet/>
      <dgm:spPr/>
      <dgm:t>
        <a:bodyPr/>
        <a:lstStyle/>
        <a:p>
          <a:endParaRPr lang="en-US"/>
        </a:p>
      </dgm:t>
    </dgm:pt>
    <dgm:pt modelId="{78066586-31F8-4928-A7BF-5C745A765740}">
      <dgm:prSet phldrT="[Text]"/>
      <dgm:spPr/>
      <dgm:t>
        <a:bodyPr/>
        <a:lstStyle/>
        <a:p>
          <a:r>
            <a:rPr lang="en-US" dirty="0"/>
            <a:t>The cork is applied in the beginning and the </a:t>
          </a:r>
          <a:r>
            <a:rPr lang="en-US" dirty="0" err="1"/>
            <a:t>vapours</a:t>
          </a:r>
          <a:r>
            <a:rPr lang="en-US" dirty="0"/>
            <a:t> are not allowed to escape. </a:t>
          </a:r>
        </a:p>
      </dgm:t>
    </dgm:pt>
    <dgm:pt modelId="{CE9CF325-3C3C-4247-B48E-B0244948235B}" type="parTrans" cxnId="{F1BF1E3C-9983-497C-80DE-7D8C6C15EBB8}">
      <dgm:prSet/>
      <dgm:spPr/>
      <dgm:t>
        <a:bodyPr/>
        <a:lstStyle/>
        <a:p>
          <a:endParaRPr lang="en-US"/>
        </a:p>
      </dgm:t>
    </dgm:pt>
    <dgm:pt modelId="{ABF1ADB7-C69D-46B0-AE9F-E6567E2F53AF}" type="sibTrans" cxnId="{F1BF1E3C-9983-497C-80DE-7D8C6C15EBB8}">
      <dgm:prSet/>
      <dgm:spPr/>
      <dgm:t>
        <a:bodyPr/>
        <a:lstStyle/>
        <a:p>
          <a:endParaRPr lang="en-US"/>
        </a:p>
      </dgm:t>
    </dgm:pt>
    <dgm:pt modelId="{F5673841-BF41-4FAE-86F1-D8FCF9441C79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BAHIRADHUMA</a:t>
          </a:r>
        </a:p>
      </dgm:t>
    </dgm:pt>
    <dgm:pt modelId="{08D8D27B-62F5-4DDB-B034-696ACC8829FF}" type="parTrans" cxnId="{0EF55A25-6BA6-41BA-8816-341D464E52F8}">
      <dgm:prSet/>
      <dgm:spPr/>
      <dgm:t>
        <a:bodyPr/>
        <a:lstStyle/>
        <a:p>
          <a:endParaRPr lang="en-US"/>
        </a:p>
      </dgm:t>
    </dgm:pt>
    <dgm:pt modelId="{40277F17-4062-4B89-B6A4-C0A28E375635}" type="sibTrans" cxnId="{0EF55A25-6BA6-41BA-8816-341D464E52F8}">
      <dgm:prSet/>
      <dgm:spPr/>
      <dgm:t>
        <a:bodyPr/>
        <a:lstStyle/>
        <a:p>
          <a:endParaRPr lang="en-US"/>
        </a:p>
      </dgm:t>
    </dgm:pt>
    <dgm:pt modelId="{0684A03F-9FC5-476E-8245-18E6A8DE2BF9}">
      <dgm:prSet phldrT="[Text]"/>
      <dgm:spPr/>
      <dgm:t>
        <a:bodyPr/>
        <a:lstStyle/>
        <a:p>
          <a:r>
            <a:rPr lang="en-US" dirty="0"/>
            <a:t>The cork is applied after burning of </a:t>
          </a:r>
          <a:r>
            <a:rPr lang="en-US" dirty="0" err="1"/>
            <a:t>sulphur</a:t>
          </a:r>
          <a:r>
            <a:rPr lang="en-US" dirty="0"/>
            <a:t>.</a:t>
          </a:r>
        </a:p>
      </dgm:t>
    </dgm:pt>
    <dgm:pt modelId="{88AC10F6-D7C1-4276-B258-8155220F651A}" type="parTrans" cxnId="{03D03276-230C-4DE0-9A09-A3461B0B23D8}">
      <dgm:prSet/>
      <dgm:spPr/>
      <dgm:t>
        <a:bodyPr/>
        <a:lstStyle/>
        <a:p>
          <a:endParaRPr lang="en-US"/>
        </a:p>
      </dgm:t>
    </dgm:pt>
    <dgm:pt modelId="{A65D85D1-8E0E-485D-902C-F7FF4DD97DC0}" type="sibTrans" cxnId="{03D03276-230C-4DE0-9A09-A3461B0B23D8}">
      <dgm:prSet/>
      <dgm:spPr/>
      <dgm:t>
        <a:bodyPr/>
        <a:lstStyle/>
        <a:p>
          <a:endParaRPr lang="en-US"/>
        </a:p>
      </dgm:t>
    </dgm:pt>
    <dgm:pt modelId="{3B490E15-0CFC-4382-A029-5F8315CEA64B}" type="pres">
      <dgm:prSet presAssocID="{F883039B-5E6F-48EC-9487-43AF6168A343}" presName="linear" presStyleCnt="0">
        <dgm:presLayoutVars>
          <dgm:animLvl val="lvl"/>
          <dgm:resizeHandles val="exact"/>
        </dgm:presLayoutVars>
      </dgm:prSet>
      <dgm:spPr/>
    </dgm:pt>
    <dgm:pt modelId="{E83CDA08-1B91-4D54-983A-1C26D30A42A5}" type="pres">
      <dgm:prSet presAssocID="{E8381D47-38F0-428D-A808-C55A622B806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888CA3B-B8DD-4154-AFC3-C603AD1C2F25}" type="pres">
      <dgm:prSet presAssocID="{E8381D47-38F0-428D-A808-C55A622B8069}" presName="childText" presStyleLbl="revTx" presStyleIdx="0" presStyleCnt="2">
        <dgm:presLayoutVars>
          <dgm:bulletEnabled val="1"/>
        </dgm:presLayoutVars>
      </dgm:prSet>
      <dgm:spPr/>
    </dgm:pt>
    <dgm:pt modelId="{33A3569E-0B47-44E7-AFA8-EA30240F9B74}" type="pres">
      <dgm:prSet presAssocID="{F5673841-BF41-4FAE-86F1-D8FCF9441C79}" presName="parentText" presStyleLbl="node1" presStyleIdx="1" presStyleCnt="2" custScaleY="78266">
        <dgm:presLayoutVars>
          <dgm:chMax val="0"/>
          <dgm:bulletEnabled val="1"/>
        </dgm:presLayoutVars>
      </dgm:prSet>
      <dgm:spPr/>
    </dgm:pt>
    <dgm:pt modelId="{22CF01AC-BEB6-4767-970D-B4F3E367DC53}" type="pres">
      <dgm:prSet presAssocID="{F5673841-BF41-4FAE-86F1-D8FCF9441C79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6279AD0E-E153-44AB-A9BB-727E72657C4B}" type="presOf" srcId="{0684A03F-9FC5-476E-8245-18E6A8DE2BF9}" destId="{22CF01AC-BEB6-4767-970D-B4F3E367DC53}" srcOrd="0" destOrd="0" presId="urn:microsoft.com/office/officeart/2005/8/layout/vList2"/>
    <dgm:cxn modelId="{0EF55A25-6BA6-41BA-8816-341D464E52F8}" srcId="{F883039B-5E6F-48EC-9487-43AF6168A343}" destId="{F5673841-BF41-4FAE-86F1-D8FCF9441C79}" srcOrd="1" destOrd="0" parTransId="{08D8D27B-62F5-4DDB-B034-696ACC8829FF}" sibTransId="{40277F17-4062-4B89-B6A4-C0A28E375635}"/>
    <dgm:cxn modelId="{EA74A62B-9D87-467C-83E1-DC3ABB4203D4}" type="presOf" srcId="{78066586-31F8-4928-A7BF-5C745A765740}" destId="{2888CA3B-B8DD-4154-AFC3-C603AD1C2F25}" srcOrd="0" destOrd="0" presId="urn:microsoft.com/office/officeart/2005/8/layout/vList2"/>
    <dgm:cxn modelId="{8B9BD530-C339-487F-B569-EDA950E7018D}" type="presOf" srcId="{E8381D47-38F0-428D-A808-C55A622B8069}" destId="{E83CDA08-1B91-4D54-983A-1C26D30A42A5}" srcOrd="0" destOrd="0" presId="urn:microsoft.com/office/officeart/2005/8/layout/vList2"/>
    <dgm:cxn modelId="{F1BF1E3C-9983-497C-80DE-7D8C6C15EBB8}" srcId="{E8381D47-38F0-428D-A808-C55A622B8069}" destId="{78066586-31F8-4928-A7BF-5C745A765740}" srcOrd="0" destOrd="0" parTransId="{CE9CF325-3C3C-4247-B48E-B0244948235B}" sibTransId="{ABF1ADB7-C69D-46B0-AE9F-E6567E2F53AF}"/>
    <dgm:cxn modelId="{03D03276-230C-4DE0-9A09-A3461B0B23D8}" srcId="{F5673841-BF41-4FAE-86F1-D8FCF9441C79}" destId="{0684A03F-9FC5-476E-8245-18E6A8DE2BF9}" srcOrd="0" destOrd="0" parTransId="{88AC10F6-D7C1-4276-B258-8155220F651A}" sibTransId="{A65D85D1-8E0E-485D-902C-F7FF4DD97DC0}"/>
    <dgm:cxn modelId="{DCB06D92-7577-4614-B1D7-B51922DE1599}" srcId="{F883039B-5E6F-48EC-9487-43AF6168A343}" destId="{E8381D47-38F0-428D-A808-C55A622B8069}" srcOrd="0" destOrd="0" parTransId="{EED4DFB4-17E6-4A5C-A458-9E9D22AAF876}" sibTransId="{9A37D91A-474E-46F4-8679-731E695637E9}"/>
    <dgm:cxn modelId="{3F4BB89A-BB0B-4A47-ADAC-8BB01F0E6945}" type="presOf" srcId="{F883039B-5E6F-48EC-9487-43AF6168A343}" destId="{3B490E15-0CFC-4382-A029-5F8315CEA64B}" srcOrd="0" destOrd="0" presId="urn:microsoft.com/office/officeart/2005/8/layout/vList2"/>
    <dgm:cxn modelId="{88E4EBB3-68B3-4F2C-9276-DDB29DD3669A}" type="presOf" srcId="{F5673841-BF41-4FAE-86F1-D8FCF9441C79}" destId="{33A3569E-0B47-44E7-AFA8-EA30240F9B74}" srcOrd="0" destOrd="0" presId="urn:microsoft.com/office/officeart/2005/8/layout/vList2"/>
    <dgm:cxn modelId="{92C87103-D684-4FC6-89FA-6BA815ABC56C}" type="presParOf" srcId="{3B490E15-0CFC-4382-A029-5F8315CEA64B}" destId="{E83CDA08-1B91-4D54-983A-1C26D30A42A5}" srcOrd="0" destOrd="0" presId="urn:microsoft.com/office/officeart/2005/8/layout/vList2"/>
    <dgm:cxn modelId="{C61EF081-42C1-40D8-9A75-013A5C4AD980}" type="presParOf" srcId="{3B490E15-0CFC-4382-A029-5F8315CEA64B}" destId="{2888CA3B-B8DD-4154-AFC3-C603AD1C2F25}" srcOrd="1" destOrd="0" presId="urn:microsoft.com/office/officeart/2005/8/layout/vList2"/>
    <dgm:cxn modelId="{969049C3-564F-428C-8E09-7405966F7CF2}" type="presParOf" srcId="{3B490E15-0CFC-4382-A029-5F8315CEA64B}" destId="{33A3569E-0B47-44E7-AFA8-EA30240F9B74}" srcOrd="2" destOrd="0" presId="urn:microsoft.com/office/officeart/2005/8/layout/vList2"/>
    <dgm:cxn modelId="{3FA83BCB-C573-41A1-9E31-66FDC6DEE474}" type="presParOf" srcId="{3B490E15-0CFC-4382-A029-5F8315CEA64B}" destId="{22CF01AC-BEB6-4767-970D-B4F3E367DC5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CDA08-1B91-4D54-983A-1C26D30A42A5}">
      <dsp:nvSpPr>
        <dsp:cNvPr id="0" name=""/>
        <dsp:cNvSpPr/>
      </dsp:nvSpPr>
      <dsp:spPr>
        <a:xfrm>
          <a:off x="0" y="154320"/>
          <a:ext cx="8229600" cy="1007370"/>
        </a:xfrm>
        <a:prstGeom prst="roundRect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ANTRADHUMA</a:t>
          </a:r>
        </a:p>
      </dsp:txBody>
      <dsp:txXfrm>
        <a:off x="0" y="154320"/>
        <a:ext cx="8229600" cy="1007370"/>
      </dsp:txXfrm>
    </dsp:sp>
    <dsp:sp modelId="{2888CA3B-B8DD-4154-AFC3-C603AD1C2F25}">
      <dsp:nvSpPr>
        <dsp:cNvPr id="0" name=""/>
        <dsp:cNvSpPr/>
      </dsp:nvSpPr>
      <dsp:spPr>
        <a:xfrm>
          <a:off x="0" y="1161690"/>
          <a:ext cx="8229600" cy="10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The cork is applied in the beginning and the </a:t>
          </a:r>
          <a:r>
            <a:rPr lang="en-US" sz="2500" kern="1200" dirty="0" err="1"/>
            <a:t>vapours</a:t>
          </a:r>
          <a:r>
            <a:rPr lang="en-US" sz="2500" kern="1200" dirty="0"/>
            <a:t> are not allowed to escape. </a:t>
          </a:r>
        </a:p>
      </dsp:txBody>
      <dsp:txXfrm>
        <a:off x="0" y="1161690"/>
        <a:ext cx="8229600" cy="1043280"/>
      </dsp:txXfrm>
    </dsp:sp>
    <dsp:sp modelId="{33A3569E-0B47-44E7-AFA8-EA30240F9B74}">
      <dsp:nvSpPr>
        <dsp:cNvPr id="0" name=""/>
        <dsp:cNvSpPr/>
      </dsp:nvSpPr>
      <dsp:spPr>
        <a:xfrm>
          <a:off x="0" y="2204970"/>
          <a:ext cx="8229600" cy="788428"/>
        </a:xfrm>
        <a:prstGeom prst="roundRect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BAHIRADHUMA</a:t>
          </a:r>
        </a:p>
      </dsp:txBody>
      <dsp:txXfrm>
        <a:off x="0" y="2204970"/>
        <a:ext cx="8229600" cy="788428"/>
      </dsp:txXfrm>
    </dsp:sp>
    <dsp:sp modelId="{22CF01AC-BEB6-4767-970D-B4F3E367DC53}">
      <dsp:nvSpPr>
        <dsp:cNvPr id="0" name=""/>
        <dsp:cNvSpPr/>
      </dsp:nvSpPr>
      <dsp:spPr>
        <a:xfrm>
          <a:off x="0" y="2993399"/>
          <a:ext cx="8229600" cy="10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The cork is applied after burning of </a:t>
          </a:r>
          <a:r>
            <a:rPr lang="en-US" sz="2500" kern="1200" dirty="0" err="1"/>
            <a:t>sulphur</a:t>
          </a:r>
          <a:r>
            <a:rPr lang="en-US" sz="2500" kern="1200" dirty="0"/>
            <a:t>.</a:t>
          </a:r>
        </a:p>
      </dsp:txBody>
      <dsp:txXfrm>
        <a:off x="0" y="2993399"/>
        <a:ext cx="8229600" cy="1043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5F3E7-7489-4EA0-9DAE-70283ED3D9AB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43318-83EA-4F45-A4F9-0984B3735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43318-83EA-4F45-A4F9-0984B37353E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43318-83EA-4F45-A4F9-0984B37353E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43318-83EA-4F45-A4F9-0984B37353E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5B7-EC64-4164-A61E-F184946D5ABE}" type="datetimeFigureOut">
              <a:rPr lang="en-US" smtClean="0"/>
              <a:pPr/>
              <a:t>9/3/2024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91917-E28E-4C49-8005-B2553B8C9D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5B7-EC64-4164-A61E-F184946D5ABE}" type="datetimeFigureOut">
              <a:rPr lang="en-US" smtClean="0"/>
              <a:pPr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91917-E28E-4C49-8005-B2553B8C9D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5B7-EC64-4164-A61E-F184946D5ABE}" type="datetimeFigureOut">
              <a:rPr lang="en-US" smtClean="0"/>
              <a:pPr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91917-E28E-4C49-8005-B2553B8C9D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5B7-EC64-4164-A61E-F184946D5ABE}" type="datetimeFigureOut">
              <a:rPr lang="en-US" smtClean="0"/>
              <a:pPr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91917-E28E-4C49-8005-B2553B8C9D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5B7-EC64-4164-A61E-F184946D5ABE}" type="datetimeFigureOut">
              <a:rPr lang="en-US" smtClean="0"/>
              <a:pPr/>
              <a:t>9/3/2024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91917-E28E-4C49-8005-B2553B8C9D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5B7-EC64-4164-A61E-F184946D5ABE}" type="datetimeFigureOut">
              <a:rPr lang="en-US" smtClean="0"/>
              <a:pPr/>
              <a:t>9/3/2024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91917-E28E-4C49-8005-B2553B8C9D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5B7-EC64-4164-A61E-F184946D5ABE}" type="datetimeFigureOut">
              <a:rPr lang="en-US" smtClean="0"/>
              <a:pPr/>
              <a:t>9/3/2024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91917-E28E-4C49-8005-B2553B8C9D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5B7-EC64-4164-A61E-F184946D5ABE}" type="datetimeFigureOut">
              <a:rPr lang="en-US" smtClean="0"/>
              <a:pPr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91917-E28E-4C49-8005-B2553B8C9D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5B7-EC64-4164-A61E-F184946D5ABE}" type="datetimeFigureOut">
              <a:rPr lang="en-US" smtClean="0"/>
              <a:pPr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0191917-E28E-4C49-8005-B2553B8C9D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5B7-EC64-4164-A61E-F184946D5ABE}" type="datetimeFigureOut">
              <a:rPr lang="en-US" smtClean="0"/>
              <a:pPr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91917-E28E-4C49-8005-B2553B8C9D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5B7-EC64-4164-A61E-F184946D5ABE}" type="datetimeFigureOut">
              <a:rPr lang="en-US" smtClean="0"/>
              <a:pPr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91917-E28E-4C49-8005-B2553B8C9D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DAF75B7-EC64-4164-A61E-F184946D5ABE}" type="datetimeFigureOut">
              <a:rPr lang="en-US" smtClean="0"/>
              <a:pPr/>
              <a:t>9/3/2024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0191917-E28E-4C49-8005-B2553B8C9DF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photos\VID_20150329_151026.3gp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lenovo\Desktop\IMG_20140709_152508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533400"/>
            <a:ext cx="5943600" cy="3200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95600"/>
            <a:ext cx="7772400" cy="10668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effectLst/>
              </a:rPr>
              <a:t>KUPIPAKWA</a:t>
            </a:r>
            <a:r>
              <a:rPr lang="en-US" dirty="0"/>
              <a:t> RASAYANA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0800000" flipV="1">
            <a:off x="533400" y="4876800"/>
            <a:ext cx="7854696" cy="1524000"/>
          </a:xfrm>
        </p:spPr>
        <p:txBody>
          <a:bodyPr>
            <a:normAutofit/>
          </a:bodyPr>
          <a:lstStyle/>
          <a:p>
            <a:r>
              <a:rPr lang="en-US" dirty="0"/>
              <a:t>Dr. Arun Sharma</a:t>
            </a:r>
          </a:p>
          <a:p>
            <a:r>
              <a:rPr lang="en-US" dirty="0"/>
              <a:t>Assistant Professor</a:t>
            </a:r>
          </a:p>
          <a:p>
            <a:r>
              <a:rPr lang="en-US" dirty="0"/>
              <a:t>RASA-SHASTRA AND BHAISHAJYA KALPANA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/>
              <a:t>                  </a:t>
            </a:r>
            <a:r>
              <a:rPr lang="en-US" sz="4500" b="1" dirty="0">
                <a:latin typeface="+mn-lt"/>
              </a:rPr>
              <a:t>NIRUKTI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/>
          </a:bodyPr>
          <a:lstStyle/>
          <a:p>
            <a:endParaRPr lang="en-US" dirty="0">
              <a:latin typeface="Mangal" pitchFamily="18" charset="0"/>
              <a:cs typeface="Mangal" pitchFamily="18" charset="0"/>
            </a:endParaRPr>
          </a:p>
          <a:p>
            <a:pPr>
              <a:buNone/>
            </a:pPr>
            <a:r>
              <a:rPr lang="en-US" dirty="0">
                <a:latin typeface="Mangal" pitchFamily="18" charset="0"/>
                <a:cs typeface="Mangal" pitchFamily="18" charset="0"/>
              </a:rPr>
              <a:t>  </a:t>
            </a:r>
            <a:r>
              <a:rPr lang="hi-IN" dirty="0">
                <a:latin typeface="Mangal" pitchFamily="18" charset="0"/>
                <a:cs typeface="Mangal" pitchFamily="18" charset="0"/>
              </a:rPr>
              <a:t>कुपी इति काच कुपी पक्वम्</a:t>
            </a:r>
            <a:r>
              <a:rPr lang="en-US" dirty="0">
                <a:latin typeface="Mangal" pitchFamily="18" charset="0"/>
                <a:cs typeface="Mangal" pitchFamily="18" charset="0"/>
              </a:rPr>
              <a:t> </a:t>
            </a:r>
            <a:r>
              <a:rPr lang="hi-IN" dirty="0">
                <a:latin typeface="Mangal" pitchFamily="18" charset="0"/>
                <a:cs typeface="Mangal" pitchFamily="18" charset="0"/>
              </a:rPr>
              <a:t>इति</a:t>
            </a:r>
            <a:r>
              <a:rPr lang="en-US" dirty="0">
                <a:latin typeface="Mangal" pitchFamily="18" charset="0"/>
                <a:cs typeface="Mangal" pitchFamily="18" charset="0"/>
              </a:rPr>
              <a:t> </a:t>
            </a:r>
            <a:r>
              <a:rPr lang="hi-IN" dirty="0">
                <a:latin typeface="Mangal" pitchFamily="18" charset="0"/>
                <a:cs typeface="Mangal" pitchFamily="18" charset="0"/>
              </a:rPr>
              <a:t>अग्निना</a:t>
            </a:r>
            <a:r>
              <a:rPr lang="en-US" dirty="0">
                <a:latin typeface="Mangal" pitchFamily="18" charset="0"/>
                <a:cs typeface="Mangal" pitchFamily="18" charset="0"/>
              </a:rPr>
              <a:t> </a:t>
            </a:r>
            <a:r>
              <a:rPr lang="hi-IN" dirty="0">
                <a:latin typeface="Mangal" pitchFamily="18" charset="0"/>
                <a:cs typeface="Mangal" pitchFamily="18" charset="0"/>
              </a:rPr>
              <a:t>पक्वम् रसस्य</a:t>
            </a:r>
            <a:r>
              <a:rPr lang="en-US" dirty="0">
                <a:latin typeface="Mangal" pitchFamily="18" charset="0"/>
                <a:cs typeface="Mangal" pitchFamily="18" charset="0"/>
              </a:rPr>
              <a:t> </a:t>
            </a:r>
            <a:r>
              <a:rPr lang="hi-IN" dirty="0">
                <a:latin typeface="Mangal" pitchFamily="18" charset="0"/>
                <a:cs typeface="Mangal" pitchFamily="18" charset="0"/>
              </a:rPr>
              <a:t>पारदस्य</a:t>
            </a:r>
            <a:r>
              <a:rPr lang="en-US" dirty="0">
                <a:latin typeface="Mangal" pitchFamily="18" charset="0"/>
                <a:cs typeface="Mangal" pitchFamily="18" charset="0"/>
              </a:rPr>
              <a:t> </a:t>
            </a:r>
            <a:r>
              <a:rPr lang="hi-IN" dirty="0">
                <a:latin typeface="Mangal" pitchFamily="18" charset="0"/>
                <a:cs typeface="Mangal" pitchFamily="18" charset="0"/>
              </a:rPr>
              <a:t>अयनम्</a:t>
            </a:r>
            <a:r>
              <a:rPr lang="en-US" dirty="0">
                <a:latin typeface="Mangal" pitchFamily="18" charset="0"/>
                <a:cs typeface="Mangal" pitchFamily="18" charset="0"/>
              </a:rPr>
              <a:t> </a:t>
            </a:r>
            <a:r>
              <a:rPr lang="hi-IN" dirty="0">
                <a:latin typeface="Mangal" pitchFamily="18" charset="0"/>
                <a:cs typeface="Mangal" pitchFamily="18" charset="0"/>
              </a:rPr>
              <a:t>।</a:t>
            </a:r>
          </a:p>
          <a:p>
            <a:pPr>
              <a:buNone/>
            </a:pPr>
            <a:r>
              <a:rPr lang="en-US" dirty="0">
                <a:latin typeface="Mangal" pitchFamily="18" charset="0"/>
                <a:cs typeface="Mangal" pitchFamily="18" charset="0"/>
              </a:rPr>
              <a:t>  </a:t>
            </a:r>
            <a:r>
              <a:rPr lang="hi-IN" dirty="0">
                <a:latin typeface="Mangal" pitchFamily="18" charset="0"/>
                <a:cs typeface="Mangal" pitchFamily="18" charset="0"/>
              </a:rPr>
              <a:t>अर्थात्</a:t>
            </a:r>
            <a:r>
              <a:rPr lang="en-US" dirty="0">
                <a:latin typeface="Mangal" pitchFamily="18" charset="0"/>
                <a:cs typeface="Mangal" pitchFamily="18" charset="0"/>
              </a:rPr>
              <a:t> </a:t>
            </a:r>
            <a:r>
              <a:rPr lang="hi-IN" dirty="0">
                <a:latin typeface="Mangal" pitchFamily="18" charset="0"/>
                <a:cs typeface="Mangal" pitchFamily="18" charset="0"/>
              </a:rPr>
              <a:t>कुप्याम्</a:t>
            </a:r>
            <a:r>
              <a:rPr lang="en-US" dirty="0">
                <a:latin typeface="Mangal" pitchFamily="18" charset="0"/>
                <a:cs typeface="Mangal" pitchFamily="18" charset="0"/>
              </a:rPr>
              <a:t> </a:t>
            </a:r>
            <a:r>
              <a:rPr lang="hi-IN" dirty="0">
                <a:latin typeface="Mangal" pitchFamily="18" charset="0"/>
                <a:cs typeface="Mangal" pitchFamily="18" charset="0"/>
              </a:rPr>
              <a:t>अग्</a:t>
            </a:r>
            <a:r>
              <a:rPr lang="en-US" dirty="0">
                <a:latin typeface="Mangal" pitchFamily="18" charset="0"/>
                <a:cs typeface="Mangal" pitchFamily="18" charset="0"/>
              </a:rPr>
              <a:t>न</a:t>
            </a:r>
            <a:r>
              <a:rPr lang="hi-IN" dirty="0">
                <a:latin typeface="Mangal" pitchFamily="18" charset="0"/>
                <a:cs typeface="Mangal" pitchFamily="18" charset="0"/>
              </a:rPr>
              <a:t>िना</a:t>
            </a:r>
            <a:r>
              <a:rPr lang="en-US" dirty="0">
                <a:latin typeface="Mangal" pitchFamily="18" charset="0"/>
                <a:cs typeface="Mangal" pitchFamily="18" charset="0"/>
              </a:rPr>
              <a:t> </a:t>
            </a:r>
            <a:r>
              <a:rPr lang="hi-IN" dirty="0">
                <a:latin typeface="Mangal" pitchFamily="18" charset="0"/>
                <a:cs typeface="Mangal" pitchFamily="18" charset="0"/>
              </a:rPr>
              <a:t>पक्वम् यत्</a:t>
            </a:r>
            <a:r>
              <a:rPr lang="en-US" dirty="0">
                <a:latin typeface="Mangal" pitchFamily="18" charset="0"/>
                <a:cs typeface="Mangal" pitchFamily="18" charset="0"/>
              </a:rPr>
              <a:t> </a:t>
            </a:r>
            <a:r>
              <a:rPr lang="hi-IN" dirty="0">
                <a:latin typeface="Mangal" pitchFamily="18" charset="0"/>
                <a:cs typeface="Mangal" pitchFamily="18" charset="0"/>
              </a:rPr>
              <a:t>रसायनम्</a:t>
            </a:r>
            <a:r>
              <a:rPr lang="en-US" dirty="0">
                <a:latin typeface="Mangal" pitchFamily="18" charset="0"/>
                <a:cs typeface="Mangal" pitchFamily="18" charset="0"/>
              </a:rPr>
              <a:t> </a:t>
            </a:r>
            <a:r>
              <a:rPr lang="hi-IN" dirty="0">
                <a:latin typeface="Mangal" pitchFamily="18" charset="0"/>
                <a:cs typeface="Mangal" pitchFamily="18" charset="0"/>
              </a:rPr>
              <a:t>तत्</a:t>
            </a:r>
            <a:r>
              <a:rPr lang="en-US" dirty="0">
                <a:latin typeface="Mangal" pitchFamily="18" charset="0"/>
                <a:cs typeface="Mangal" pitchFamily="18" charset="0"/>
              </a:rPr>
              <a:t> </a:t>
            </a:r>
            <a:r>
              <a:rPr lang="hi-IN" dirty="0">
                <a:latin typeface="Mangal" pitchFamily="18" charset="0"/>
                <a:cs typeface="Mangal" pitchFamily="18" charset="0"/>
              </a:rPr>
              <a:t>कुपीपक्व</a:t>
            </a:r>
            <a:r>
              <a:rPr lang="en-US" dirty="0">
                <a:latin typeface="Mangal" pitchFamily="18" charset="0"/>
                <a:cs typeface="Mangal" pitchFamily="18" charset="0"/>
              </a:rPr>
              <a:t> </a:t>
            </a:r>
            <a:r>
              <a:rPr lang="hi-IN" dirty="0">
                <a:latin typeface="Mangal" pitchFamily="18" charset="0"/>
                <a:cs typeface="Mangal" pitchFamily="18" charset="0"/>
              </a:rPr>
              <a:t>रसायनम्॥</a:t>
            </a:r>
            <a:endParaRPr lang="en-US" dirty="0">
              <a:latin typeface="Mangal" pitchFamily="18" charset="0"/>
              <a:cs typeface="Mangal" pitchFamily="18" charset="0"/>
            </a:endParaRPr>
          </a:p>
          <a:p>
            <a:pPr>
              <a:buNone/>
            </a:pPr>
            <a:endParaRPr lang="hi-IN" dirty="0">
              <a:latin typeface="Mangal" pitchFamily="18" charset="0"/>
              <a:cs typeface="Mangal" pitchFamily="18" charset="0"/>
            </a:endParaRPr>
          </a:p>
          <a:p>
            <a:r>
              <a:rPr lang="en-US" dirty="0"/>
              <a:t>The  mercurial  formulation  which  is  prepared  in specific  type  of  glass  bottle  by  specific  type  of  heat  treatment  is  known  as  </a:t>
            </a:r>
            <a:r>
              <a:rPr lang="en-US" dirty="0" err="1"/>
              <a:t>Kupipakwa</a:t>
            </a:r>
            <a:r>
              <a:rPr lang="en-US" dirty="0"/>
              <a:t>  </a:t>
            </a:r>
            <a:r>
              <a:rPr lang="en-US" dirty="0" err="1"/>
              <a:t>Rasayana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dirty="0" err="1"/>
              <a:t>Kupipakwa</a:t>
            </a:r>
            <a:r>
              <a:rPr lang="en-US" dirty="0"/>
              <a:t> </a:t>
            </a:r>
            <a:r>
              <a:rPr lang="en-US" dirty="0" err="1"/>
              <a:t>Rasayana</a:t>
            </a:r>
            <a:r>
              <a:rPr lang="en-US" dirty="0"/>
              <a:t> is </a:t>
            </a:r>
            <a:r>
              <a:rPr lang="en-US" dirty="0" err="1"/>
              <a:t>Saagni</a:t>
            </a:r>
            <a:r>
              <a:rPr lang="en-US" dirty="0"/>
              <a:t> </a:t>
            </a:r>
            <a:r>
              <a:rPr lang="en-US" dirty="0" err="1"/>
              <a:t>Murcchana</a:t>
            </a:r>
            <a:r>
              <a:rPr lang="en-US" dirty="0"/>
              <a:t> of </a:t>
            </a:r>
            <a:r>
              <a:rPr lang="en-US" dirty="0" err="1"/>
              <a:t>Parada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/>
              <a:t>              </a:t>
            </a:r>
            <a:r>
              <a:rPr lang="en-US" sz="4500" b="1" dirty="0">
                <a:latin typeface="+mn-lt"/>
              </a:rPr>
              <a:t>MURCCHANA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>
            <a:normAutofit/>
          </a:bodyPr>
          <a:lstStyle/>
          <a:p>
            <a:pPr algn="just"/>
            <a:endParaRPr lang="en-US" dirty="0">
              <a:latin typeface="Mangal" pitchFamily="18" charset="0"/>
              <a:cs typeface="Mangal" pitchFamily="18" charset="0"/>
            </a:endParaRPr>
          </a:p>
          <a:p>
            <a:pPr algn="just">
              <a:buNone/>
            </a:pPr>
            <a:r>
              <a:rPr lang="en-US" dirty="0">
                <a:latin typeface="Mangal" pitchFamily="18" charset="0"/>
                <a:cs typeface="Mangal" pitchFamily="18" charset="0"/>
              </a:rPr>
              <a:t>   </a:t>
            </a:r>
            <a:r>
              <a:rPr lang="hi-IN" dirty="0">
                <a:latin typeface="Mangal" pitchFamily="18" charset="0"/>
                <a:cs typeface="Mangal" pitchFamily="18" charset="0"/>
              </a:rPr>
              <a:t>अथाव्यभिचरितव्याधिघातकत्वॱमूर्च्छना।</a:t>
            </a:r>
            <a:endParaRPr lang="en-US" dirty="0">
              <a:latin typeface="Mangal" pitchFamily="18" charset="0"/>
              <a:cs typeface="Mangal" pitchFamily="18" charset="0"/>
            </a:endParaRPr>
          </a:p>
          <a:p>
            <a:pPr algn="just">
              <a:buNone/>
            </a:pPr>
            <a:r>
              <a:rPr lang="en-US" dirty="0">
                <a:latin typeface="Mangal" pitchFamily="18" charset="0"/>
                <a:cs typeface="Mangal" pitchFamily="18" charset="0"/>
              </a:rPr>
              <a:t>                               (</a:t>
            </a:r>
            <a:r>
              <a:rPr lang="hi-IN" dirty="0">
                <a:latin typeface="Mangal" pitchFamily="18" charset="0"/>
                <a:cs typeface="Mangal" pitchFamily="18" charset="0"/>
              </a:rPr>
              <a:t>आ०प्र०१।१३७</a:t>
            </a:r>
            <a:r>
              <a:rPr lang="en-US" dirty="0">
                <a:latin typeface="Mangal" pitchFamily="18" charset="0"/>
                <a:cs typeface="Mangal" pitchFamily="18" charset="0"/>
              </a:rPr>
              <a:t>)             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The  process  by  which  Parada  definitely  acquires </a:t>
            </a:r>
          </a:p>
          <a:p>
            <a:pPr algn="just">
              <a:buNone/>
            </a:pPr>
            <a:r>
              <a:rPr lang="en-US" dirty="0"/>
              <a:t>    disease  curing  capacity  and  converts  into </a:t>
            </a:r>
          </a:p>
          <a:p>
            <a:pPr algn="just">
              <a:buNone/>
            </a:pPr>
            <a:r>
              <a:rPr lang="en-US" dirty="0"/>
              <a:t>    therapeutically  effective  compound  form  is  known as  </a:t>
            </a:r>
            <a:r>
              <a:rPr lang="en-US" dirty="0" err="1"/>
              <a:t>Parada</a:t>
            </a:r>
            <a:r>
              <a:rPr lang="en-US" dirty="0"/>
              <a:t>  </a:t>
            </a:r>
            <a:r>
              <a:rPr lang="en-US" dirty="0" err="1"/>
              <a:t>Murcchana</a:t>
            </a:r>
            <a:r>
              <a:rPr lang="en-US" dirty="0"/>
              <a:t>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/>
          </a:bodyPr>
          <a:lstStyle/>
          <a:p>
            <a:r>
              <a:rPr lang="en-US" sz="4500" b="1" dirty="0">
                <a:latin typeface="+mn-lt"/>
              </a:rPr>
              <a:t>CHRONOLOGICAL GLIMPSES </a:t>
            </a:r>
            <a:endParaRPr lang="en-US" sz="45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5257800"/>
          </a:xfrm>
        </p:spPr>
        <p:txBody>
          <a:bodyPr>
            <a:noAutofit/>
          </a:bodyPr>
          <a:lstStyle/>
          <a:p>
            <a:r>
              <a:rPr lang="en-US" dirty="0" err="1"/>
              <a:t>Gandhaka</a:t>
            </a:r>
            <a:r>
              <a:rPr lang="en-US" dirty="0"/>
              <a:t>  </a:t>
            </a:r>
            <a:r>
              <a:rPr lang="en-US" dirty="0" err="1"/>
              <a:t>Jarana</a:t>
            </a:r>
            <a:r>
              <a:rPr lang="en-US" dirty="0"/>
              <a:t>  is  first  of  all  seen  in  </a:t>
            </a:r>
            <a:r>
              <a:rPr lang="en-US" dirty="0" err="1"/>
              <a:t>RasahridayaTantra</a:t>
            </a:r>
            <a:r>
              <a:rPr lang="en-US" dirty="0"/>
              <a:t>  of  </a:t>
            </a:r>
            <a:r>
              <a:rPr lang="en-US" dirty="0">
                <a:latin typeface="+mj-lt"/>
              </a:rPr>
              <a:t>10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>
                <a:latin typeface="+mj-lt"/>
              </a:rPr>
              <a:t> </a:t>
            </a:r>
            <a:r>
              <a:rPr lang="en-US" dirty="0"/>
              <a:t>cent.</a:t>
            </a:r>
            <a:r>
              <a:rPr lang="en-US" dirty="0">
                <a:latin typeface="+mj-lt"/>
              </a:rPr>
              <a:t> </a:t>
            </a:r>
            <a:r>
              <a:rPr lang="en-US" dirty="0"/>
              <a:t>A.D. </a:t>
            </a:r>
          </a:p>
          <a:p>
            <a:pPr>
              <a:buNone/>
            </a:pPr>
            <a:r>
              <a:rPr lang="en-US" dirty="0"/>
              <a:t>    Later  on  this  process  is  blossomed completely  as ‘</a:t>
            </a:r>
            <a:r>
              <a:rPr lang="en-US" dirty="0" err="1"/>
              <a:t>Kupipakwa</a:t>
            </a:r>
            <a:r>
              <a:rPr lang="en-US" dirty="0"/>
              <a:t>  Rasa  </a:t>
            </a:r>
            <a:r>
              <a:rPr lang="en-US" dirty="0" err="1"/>
              <a:t>Vidhi</a:t>
            </a:r>
            <a:r>
              <a:rPr lang="en-US" dirty="0"/>
              <a:t>’  in  further  </a:t>
            </a:r>
          </a:p>
          <a:p>
            <a:pPr>
              <a:buNone/>
            </a:pPr>
            <a:r>
              <a:rPr lang="en-US" dirty="0"/>
              <a:t>    treaties.</a:t>
            </a:r>
          </a:p>
          <a:p>
            <a:pPr algn="just"/>
            <a:r>
              <a:rPr lang="en-US" dirty="0"/>
              <a:t>Rasa  </a:t>
            </a:r>
            <a:r>
              <a:rPr lang="en-US" dirty="0" err="1"/>
              <a:t>Prakasha</a:t>
            </a:r>
            <a:r>
              <a:rPr lang="en-US" dirty="0"/>
              <a:t>  </a:t>
            </a:r>
            <a:r>
              <a:rPr lang="en-US" dirty="0" err="1"/>
              <a:t>Sudhakar</a:t>
            </a:r>
            <a:r>
              <a:rPr lang="en-US" dirty="0"/>
              <a:t> (</a:t>
            </a:r>
            <a:r>
              <a:rPr lang="en-US" dirty="0">
                <a:latin typeface="+mj-lt"/>
              </a:rPr>
              <a:t>13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>
                <a:latin typeface="+mj-lt"/>
              </a:rPr>
              <a:t>  cent.</a:t>
            </a:r>
            <a:r>
              <a:rPr lang="en-US" dirty="0"/>
              <a:t>)  is  the  first text  to  describe  about the  </a:t>
            </a:r>
            <a:r>
              <a:rPr lang="en-US" dirty="0" err="1"/>
              <a:t>Kupipakwa</a:t>
            </a:r>
            <a:r>
              <a:rPr lang="en-US" dirty="0"/>
              <a:t>  </a:t>
            </a:r>
            <a:r>
              <a:rPr lang="en-US" dirty="0" err="1"/>
              <a:t>Rasayana</a:t>
            </a:r>
            <a:r>
              <a:rPr lang="en-US" dirty="0"/>
              <a:t>  in the  context  of  Rasa </a:t>
            </a:r>
            <a:r>
              <a:rPr lang="en-US" dirty="0" err="1"/>
              <a:t>Bhasma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Udayabhaskar</a:t>
            </a:r>
            <a:r>
              <a:rPr lang="en-US" dirty="0"/>
              <a:t>  Rasa  is  advised  to  be prepared through  </a:t>
            </a:r>
            <a:r>
              <a:rPr lang="en-US" dirty="0" err="1"/>
              <a:t>Siktayantra</a:t>
            </a:r>
            <a:r>
              <a:rPr lang="en-US" dirty="0"/>
              <a:t>  (</a:t>
            </a:r>
            <a:r>
              <a:rPr lang="en-US" dirty="0" err="1"/>
              <a:t>Valuka</a:t>
            </a:r>
            <a:r>
              <a:rPr lang="en-US" dirty="0"/>
              <a:t> </a:t>
            </a:r>
            <a:r>
              <a:rPr lang="en-US" dirty="0" err="1"/>
              <a:t>Yantra</a:t>
            </a:r>
            <a:r>
              <a:rPr lang="en-US" dirty="0"/>
              <a:t>)  in  this  text.</a:t>
            </a:r>
          </a:p>
          <a:p>
            <a:pPr algn="just">
              <a:buNone/>
            </a:pPr>
            <a:endParaRPr lang="en-US" sz="1200" dirty="0"/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/>
          <a:lstStyle/>
          <a:p>
            <a:r>
              <a:rPr lang="en-US" dirty="0"/>
              <a:t>Shri  Anantdev  </a:t>
            </a:r>
            <a:r>
              <a:rPr lang="en-US" dirty="0" err="1"/>
              <a:t>Suri</a:t>
            </a:r>
            <a:r>
              <a:rPr lang="en-US" dirty="0"/>
              <a:t> ( </a:t>
            </a:r>
            <a:r>
              <a:rPr lang="en-US" dirty="0">
                <a:latin typeface="+mj-lt"/>
              </a:rPr>
              <a:t>15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>
                <a:latin typeface="+mj-lt"/>
              </a:rPr>
              <a:t> cent</a:t>
            </a:r>
            <a:r>
              <a:rPr lang="en-US" dirty="0"/>
              <a:t>. A.D.)  has  described ‘</a:t>
            </a:r>
            <a:r>
              <a:rPr lang="en-US" dirty="0" err="1"/>
              <a:t>Rasaparthiva</a:t>
            </a:r>
            <a:r>
              <a:rPr lang="en-US" dirty="0"/>
              <a:t>  Rasa’  for  the  same  preparation  in  his book  ‘ Rasa  </a:t>
            </a:r>
            <a:r>
              <a:rPr lang="en-US" dirty="0" err="1"/>
              <a:t>Chintamani</a:t>
            </a:r>
            <a:r>
              <a:rPr lang="en-US" dirty="0"/>
              <a:t>’.</a:t>
            </a:r>
          </a:p>
          <a:p>
            <a:endParaRPr lang="en-US" i="1" dirty="0"/>
          </a:p>
          <a:p>
            <a:r>
              <a:rPr lang="en-US" dirty="0" err="1"/>
              <a:t>Rasakaumudi</a:t>
            </a:r>
            <a:r>
              <a:rPr lang="en-US" dirty="0"/>
              <a:t>,  </a:t>
            </a:r>
            <a:r>
              <a:rPr lang="en-US" dirty="0" err="1"/>
              <a:t>Rasakalpa</a:t>
            </a:r>
            <a:r>
              <a:rPr lang="en-US" dirty="0"/>
              <a:t>  Yoga  (</a:t>
            </a:r>
            <a:r>
              <a:rPr lang="en-US" dirty="0">
                <a:latin typeface="+mj-lt"/>
              </a:rPr>
              <a:t>16th cent.</a:t>
            </a:r>
            <a:r>
              <a:rPr lang="en-US" dirty="0"/>
              <a:t>)  and </a:t>
            </a:r>
            <a:r>
              <a:rPr lang="en-US" dirty="0" err="1"/>
              <a:t>Ayurveda</a:t>
            </a:r>
            <a:r>
              <a:rPr lang="en-US" dirty="0"/>
              <a:t>  </a:t>
            </a:r>
            <a:r>
              <a:rPr lang="en-US" dirty="0" err="1"/>
              <a:t>Prakash</a:t>
            </a:r>
            <a:r>
              <a:rPr lang="en-US" dirty="0"/>
              <a:t> </a:t>
            </a:r>
            <a:r>
              <a:rPr lang="it-IT" dirty="0"/>
              <a:t>(</a:t>
            </a:r>
            <a:r>
              <a:rPr lang="it-IT" dirty="0">
                <a:latin typeface="+mj-lt"/>
              </a:rPr>
              <a:t>17th cent.</a:t>
            </a:r>
            <a:r>
              <a:rPr lang="it-IT" dirty="0"/>
              <a:t>)  mention “Sinduranam  Rasa”  for  Rasa  Sindura.</a:t>
            </a:r>
          </a:p>
          <a:p>
            <a:endParaRPr lang="en-US" sz="1200" dirty="0"/>
          </a:p>
          <a:p>
            <a:r>
              <a:rPr lang="en-US" dirty="0" err="1"/>
              <a:t>Rasatarangini</a:t>
            </a:r>
            <a:r>
              <a:rPr lang="en-US" dirty="0"/>
              <a:t>  has many  </a:t>
            </a:r>
            <a:r>
              <a:rPr lang="en-US" dirty="0" err="1"/>
              <a:t>preparational</a:t>
            </a:r>
            <a:r>
              <a:rPr lang="en-US" dirty="0"/>
              <a:t>  variants  of Rasa-</a:t>
            </a:r>
            <a:r>
              <a:rPr lang="en-US" dirty="0" err="1"/>
              <a:t>Sindura</a:t>
            </a:r>
            <a:r>
              <a:rPr lang="en-US" dirty="0"/>
              <a:t>,  </a:t>
            </a:r>
            <a:r>
              <a:rPr lang="en-US" dirty="0" err="1"/>
              <a:t>Rasapushpa</a:t>
            </a:r>
            <a:r>
              <a:rPr lang="en-US" dirty="0"/>
              <a:t>,  </a:t>
            </a:r>
            <a:r>
              <a:rPr lang="en-US" dirty="0" err="1"/>
              <a:t>Rasakarpoora</a:t>
            </a:r>
            <a:r>
              <a:rPr lang="en-US" dirty="0"/>
              <a:t>,  </a:t>
            </a:r>
            <a:r>
              <a:rPr lang="en-US" dirty="0" err="1"/>
              <a:t>Makardhwaja</a:t>
            </a:r>
            <a:r>
              <a:rPr lang="en-US" dirty="0"/>
              <a:t> &amp; </a:t>
            </a:r>
            <a:r>
              <a:rPr lang="en-US" dirty="0" err="1"/>
              <a:t>Swarnavanga</a:t>
            </a:r>
            <a:r>
              <a:rPr lang="en-US" dirty="0"/>
              <a:t>   etc.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i="1" dirty="0"/>
          </a:p>
          <a:p>
            <a:r>
              <a:rPr lang="en-US" dirty="0" err="1"/>
              <a:t>Kupipakwa</a:t>
            </a:r>
            <a:r>
              <a:rPr lang="en-US" dirty="0"/>
              <a:t> Rasayana is classified into three divisions :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1) According to  ingredients</a:t>
            </a:r>
          </a:p>
          <a:p>
            <a:pPr>
              <a:buNone/>
            </a:pPr>
            <a:r>
              <a:rPr lang="en-US" dirty="0"/>
              <a:t>2) According to  manufacturing method</a:t>
            </a:r>
          </a:p>
          <a:p>
            <a:pPr>
              <a:buNone/>
            </a:pPr>
            <a:r>
              <a:rPr lang="en-US" dirty="0"/>
              <a:t>3) According to  place of finished product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828800"/>
          </a:xfrm>
        </p:spPr>
        <p:txBody>
          <a:bodyPr>
            <a:noAutofit/>
          </a:bodyPr>
          <a:lstStyle/>
          <a:p>
            <a:r>
              <a:rPr lang="en-US" sz="4500" b="1" dirty="0">
                <a:latin typeface="+mn-lt"/>
              </a:rPr>
              <a:t>            TYPES OF</a:t>
            </a:r>
            <a:br>
              <a:rPr lang="en-US" sz="4500" b="1" dirty="0">
                <a:latin typeface="+mn-lt"/>
              </a:rPr>
            </a:br>
            <a:r>
              <a:rPr lang="en-US" sz="4500" b="1" dirty="0">
                <a:latin typeface="+mn-lt"/>
              </a:rPr>
              <a:t>   KUPIPAKWA RASAYANA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915400" cy="1219200"/>
          </a:xfrm>
        </p:spPr>
        <p:txBody>
          <a:bodyPr>
            <a:normAutofit/>
          </a:bodyPr>
          <a:lstStyle/>
          <a:p>
            <a:r>
              <a:rPr lang="en-US" sz="4500" b="1" dirty="0">
                <a:latin typeface="+mn-lt"/>
              </a:rPr>
              <a:t> ACCORDING  TO INGREDIENTS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81000" y="1600200"/>
          <a:ext cx="8001000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6800">
                <a:tc>
                  <a:txBody>
                    <a:bodyPr/>
                    <a:lstStyle/>
                    <a:p>
                      <a:endParaRPr lang="en-US" sz="4000" b="1" i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3600" b="1" i="0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Sagandha</a:t>
                      </a:r>
                      <a:endParaRPr lang="en-US" sz="3600" b="1" i="0" kern="12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3200" b="1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8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Prepared with use of</a:t>
                      </a:r>
                    </a:p>
                    <a:p>
                      <a:r>
                        <a:rPr lang="en-US" sz="2800" b="1" i="1" kern="1200" baseline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Gandhaka</a:t>
                      </a:r>
                      <a:r>
                        <a:rPr lang="en-US" sz="2800" b="1" i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b="1" i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3600" b="1" i="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Nirgandha</a:t>
                      </a:r>
                      <a:endParaRPr lang="en-US" sz="3600" b="1" i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b="1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8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Prepared without use of </a:t>
                      </a:r>
                      <a:r>
                        <a:rPr lang="en-US" sz="2800" b="1" i="1" kern="1200" baseline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Gandhaka</a:t>
                      </a:r>
                      <a:endParaRPr lang="en-US" sz="2800" b="1" i="1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b="1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305800" cy="131368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 ACCORDING TO  THE     MANUFACTURING  METHOD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133600"/>
          <a:ext cx="82296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89888"/>
          </a:xfrm>
        </p:spPr>
        <p:txBody>
          <a:bodyPr>
            <a:noAutofit/>
          </a:bodyPr>
          <a:lstStyle/>
          <a:p>
            <a:r>
              <a:rPr lang="en-US" sz="4500" b="1" dirty="0">
                <a:latin typeface="+mn-lt"/>
              </a:rPr>
              <a:t>    ACCORDING TO PLACE </a:t>
            </a:r>
            <a:br>
              <a:rPr lang="en-US" sz="4500" b="1" dirty="0">
                <a:latin typeface="+mn-lt"/>
              </a:rPr>
            </a:br>
            <a:r>
              <a:rPr lang="en-US" sz="4500" b="1" dirty="0">
                <a:latin typeface="+mn-lt"/>
              </a:rPr>
              <a:t>  OF FINISHED PRODUCT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905000"/>
          <a:ext cx="7848600" cy="4572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0">
                <a:tc>
                  <a:txBody>
                    <a:bodyPr/>
                    <a:lstStyle/>
                    <a:p>
                      <a:r>
                        <a:rPr lang="en-US" sz="2800" kern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800" kern="1200" baseline="0" dirty="0" err="1">
                          <a:solidFill>
                            <a:schemeClr val="tx1"/>
                          </a:solidFill>
                        </a:rPr>
                        <a:t>Kanthastha</a:t>
                      </a:r>
                      <a:endParaRPr lang="en-US" sz="2800" kern="1200" baseline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kern="1200" baseline="0" dirty="0"/>
                    </a:p>
                    <a:p>
                      <a:endParaRPr lang="en-US" sz="1800" kern="1200" baseline="0" dirty="0"/>
                    </a:p>
                    <a:p>
                      <a:r>
                        <a:rPr lang="en-US" sz="2400" kern="1200" baseline="0" dirty="0">
                          <a:solidFill>
                            <a:schemeClr val="bg1"/>
                          </a:solidFill>
                        </a:rPr>
                        <a:t>The finished product is</a:t>
                      </a:r>
                    </a:p>
                    <a:p>
                      <a:r>
                        <a:rPr lang="en-US" sz="2400" kern="1200" baseline="0" dirty="0">
                          <a:solidFill>
                            <a:schemeClr val="bg1"/>
                          </a:solidFill>
                        </a:rPr>
                        <a:t>deposited at the neck.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kern="1200" baseline="0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sz="2800" kern="1200" baseline="0" dirty="0" err="1">
                          <a:solidFill>
                            <a:schemeClr val="tx1"/>
                          </a:solidFill>
                        </a:rPr>
                        <a:t>Talastha</a:t>
                      </a:r>
                      <a:endParaRPr lang="en-US" sz="2400" kern="1200" baseline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kern="1200" baseline="0" dirty="0"/>
                    </a:p>
                    <a:p>
                      <a:endParaRPr lang="en-US" sz="2400" kern="1200" baseline="0" dirty="0"/>
                    </a:p>
                    <a:p>
                      <a:r>
                        <a:rPr lang="en-US" sz="2400" kern="1200" baseline="0" dirty="0"/>
                        <a:t>The finished product is obtained from</a:t>
                      </a:r>
                    </a:p>
                    <a:p>
                      <a:r>
                        <a:rPr lang="en-US" sz="2400" kern="1200" baseline="0" dirty="0"/>
                        <a:t>the bottom of the </a:t>
                      </a:r>
                      <a:r>
                        <a:rPr lang="en-US" sz="2400" kern="1200" baseline="0" dirty="0" err="1"/>
                        <a:t>Kupi</a:t>
                      </a:r>
                      <a:endParaRPr lang="en-US" sz="2400" kern="1200" baseline="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kern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800" kern="1200" baseline="0" dirty="0" err="1">
                          <a:solidFill>
                            <a:schemeClr val="tx1"/>
                          </a:solidFill>
                        </a:rPr>
                        <a:t>Ubhayastha</a:t>
                      </a:r>
                      <a:endParaRPr lang="en-US" sz="2800" kern="1200" baseline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kern="1200" baseline="0" dirty="0"/>
                    </a:p>
                    <a:p>
                      <a:endParaRPr lang="en-US" sz="2400" kern="1200" baseline="0" dirty="0"/>
                    </a:p>
                    <a:p>
                      <a:r>
                        <a:rPr lang="en-US" sz="2400" kern="1200" baseline="0" dirty="0"/>
                        <a:t>Finished product is  obtained from</a:t>
                      </a:r>
                    </a:p>
                    <a:p>
                      <a:r>
                        <a:rPr lang="en-US" sz="2400" kern="1200" baseline="0" dirty="0"/>
                        <a:t>both the sites</a:t>
                      </a:r>
                    </a:p>
                    <a:p>
                      <a:endParaRPr lang="en-US" sz="2400" kern="1200" baseline="0" dirty="0"/>
                    </a:p>
                    <a:p>
                      <a:endParaRPr lang="en-US" sz="1800" b="1" i="1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71600"/>
          </a:xfrm>
        </p:spPr>
        <p:txBody>
          <a:bodyPr>
            <a:noAutofit/>
          </a:bodyPr>
          <a:lstStyle/>
          <a:p>
            <a:r>
              <a:rPr lang="en-US" sz="4500" b="1" dirty="0">
                <a:latin typeface="+mn-lt"/>
              </a:rPr>
              <a:t>              KANTHASTHA  </a:t>
            </a:r>
            <a:br>
              <a:rPr lang="en-US" sz="4500" b="1" dirty="0">
                <a:latin typeface="+mn-lt"/>
              </a:rPr>
            </a:br>
            <a:r>
              <a:rPr lang="en-US" sz="4500" b="1" dirty="0">
                <a:latin typeface="+mn-lt"/>
              </a:rPr>
              <a:t>            RASA SINDURA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828800"/>
            <a:ext cx="6248400" cy="449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676400"/>
          </a:xfrm>
        </p:spPr>
        <p:txBody>
          <a:bodyPr>
            <a:noAutofit/>
          </a:bodyPr>
          <a:lstStyle/>
          <a:p>
            <a:r>
              <a:rPr lang="en-US" sz="4500" b="1" dirty="0"/>
              <a:t>                 </a:t>
            </a:r>
            <a:r>
              <a:rPr lang="en-US" sz="4500" b="1" dirty="0">
                <a:latin typeface="+mn-lt"/>
              </a:rPr>
              <a:t>TALASTHA </a:t>
            </a:r>
            <a:br>
              <a:rPr lang="en-US" sz="4500" b="1" dirty="0">
                <a:latin typeface="+mn-lt"/>
              </a:rPr>
            </a:br>
            <a:r>
              <a:rPr lang="en-US" sz="4500" b="1" dirty="0">
                <a:latin typeface="+mn-lt"/>
              </a:rPr>
              <a:t>           SWARNA VANGA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981200"/>
            <a:ext cx="6324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542288"/>
          </a:xfrm>
        </p:spPr>
        <p:txBody>
          <a:bodyPr>
            <a:noAutofit/>
          </a:bodyPr>
          <a:lstStyle/>
          <a:p>
            <a:r>
              <a:rPr lang="en-US" sz="4500" b="1" dirty="0">
                <a:latin typeface="+mn-lt"/>
              </a:rPr>
              <a:t>            PREPARATION </a:t>
            </a:r>
            <a:br>
              <a:rPr lang="en-US" sz="4500" b="1" dirty="0">
                <a:latin typeface="+mn-lt"/>
              </a:rPr>
            </a:br>
            <a:r>
              <a:rPr lang="en-US" sz="4500" b="1" dirty="0">
                <a:latin typeface="+mn-lt"/>
              </a:rPr>
              <a:t>  OF KUPIPAKWA RASAYANA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3600" dirty="0"/>
              <a:t>PURVA KARMA</a:t>
            </a:r>
          </a:p>
          <a:p>
            <a:r>
              <a:rPr lang="en-US" sz="3600" dirty="0"/>
              <a:t>PRADHANA KARMA</a:t>
            </a:r>
          </a:p>
          <a:p>
            <a:r>
              <a:rPr lang="en-US" sz="3600" dirty="0"/>
              <a:t>PASCHAHTA KARMA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r>
              <a:rPr lang="en-US" dirty="0"/>
              <a:t>            </a:t>
            </a:r>
            <a:r>
              <a:rPr lang="en-US" sz="4500" b="1" dirty="0">
                <a:latin typeface="+mn-lt"/>
              </a:rPr>
              <a:t>PURVA KARMA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    </a:t>
            </a:r>
            <a:r>
              <a:rPr lang="en-US" sz="2800" dirty="0"/>
              <a:t>This section includes</a:t>
            </a:r>
          </a:p>
          <a:p>
            <a:r>
              <a:rPr lang="en-US" sz="2800" dirty="0"/>
              <a:t>Arrangement of equipments</a:t>
            </a:r>
          </a:p>
          <a:p>
            <a:r>
              <a:rPr lang="en-US" sz="2800" dirty="0" err="1"/>
              <a:t>Shodhana</a:t>
            </a:r>
            <a:r>
              <a:rPr lang="en-US" sz="2800" dirty="0"/>
              <a:t> of raw material</a:t>
            </a:r>
          </a:p>
          <a:p>
            <a:r>
              <a:rPr lang="en-US" sz="2800" dirty="0"/>
              <a:t>Preparation of </a:t>
            </a:r>
            <a:r>
              <a:rPr lang="en-US" sz="2800" dirty="0" err="1"/>
              <a:t>Kajjali</a:t>
            </a:r>
            <a:endParaRPr lang="en-US" sz="2800" dirty="0"/>
          </a:p>
          <a:p>
            <a:r>
              <a:rPr lang="en-US" sz="2800" dirty="0" err="1"/>
              <a:t>Bhavana</a:t>
            </a:r>
            <a:endParaRPr lang="en-US" sz="2800" dirty="0"/>
          </a:p>
          <a:p>
            <a:r>
              <a:rPr lang="en-US" sz="2800" dirty="0" err="1"/>
              <a:t>Kupi</a:t>
            </a:r>
            <a:r>
              <a:rPr lang="en-US" sz="2800" dirty="0"/>
              <a:t> </a:t>
            </a:r>
            <a:r>
              <a:rPr lang="en-US" sz="2800" dirty="0" err="1"/>
              <a:t>Bharana</a:t>
            </a:r>
            <a:r>
              <a:rPr lang="en-US" sz="2800" dirty="0"/>
              <a:t> (Filling of </a:t>
            </a:r>
            <a:r>
              <a:rPr lang="en-US" sz="2800" dirty="0" err="1"/>
              <a:t>Kajjali</a:t>
            </a:r>
            <a:r>
              <a:rPr lang="en-US" sz="2800" dirty="0"/>
              <a:t> in the </a:t>
            </a:r>
            <a:r>
              <a:rPr lang="en-US" sz="2800" dirty="0" err="1"/>
              <a:t>Kupi</a:t>
            </a:r>
            <a:r>
              <a:rPr lang="en-US" sz="2800" dirty="0"/>
              <a:t>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r>
              <a:rPr lang="en-US" dirty="0"/>
              <a:t>               </a:t>
            </a:r>
            <a:r>
              <a:rPr lang="en-US" sz="4500" b="1" dirty="0">
                <a:latin typeface="+mn-lt"/>
              </a:rPr>
              <a:t>EQUIPMENTS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3"/>
            <a:r>
              <a:rPr lang="en-US" sz="3600" dirty="0" err="1"/>
              <a:t>Kupi</a:t>
            </a:r>
            <a:endParaRPr lang="en-US" sz="3600" dirty="0"/>
          </a:p>
          <a:p>
            <a:pPr lvl="3"/>
            <a:r>
              <a:rPr lang="en-US" sz="3600" dirty="0" err="1"/>
              <a:t>Baluka</a:t>
            </a:r>
            <a:r>
              <a:rPr lang="en-US" sz="3600" dirty="0"/>
              <a:t> </a:t>
            </a:r>
            <a:r>
              <a:rPr lang="en-US" sz="3600" dirty="0" err="1"/>
              <a:t>Yantra</a:t>
            </a:r>
            <a:endParaRPr lang="en-US" sz="3600" dirty="0"/>
          </a:p>
          <a:p>
            <a:pPr lvl="3"/>
            <a:r>
              <a:rPr lang="en-US" sz="3600" dirty="0" err="1"/>
              <a:t>Bhrastri</a:t>
            </a:r>
            <a:r>
              <a:rPr lang="en-US" sz="3600" dirty="0"/>
              <a:t> ,Electric Muffle Furnace</a:t>
            </a:r>
          </a:p>
          <a:p>
            <a:pPr lvl="3"/>
            <a:r>
              <a:rPr lang="en-US" sz="3600" dirty="0"/>
              <a:t> Fuel</a:t>
            </a:r>
          </a:p>
          <a:p>
            <a:pPr lvl="3"/>
            <a:r>
              <a:rPr lang="en-US" sz="3600" dirty="0" err="1"/>
              <a:t>Shalaka</a:t>
            </a:r>
            <a:r>
              <a:rPr lang="en-US" sz="3600" dirty="0"/>
              <a:t> .</a:t>
            </a:r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  <a:cs typeface="Times New Roman" pitchFamily="18" charset="0"/>
              </a:rPr>
              <a:t>                    KUPI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buNone/>
            </a:pPr>
            <a:r>
              <a:rPr lang="en-US" b="1" dirty="0"/>
              <a:t>   </a:t>
            </a:r>
          </a:p>
          <a:p>
            <a:pPr>
              <a:lnSpc>
                <a:spcPct val="170000"/>
              </a:lnSpc>
              <a:buNone/>
            </a:pPr>
            <a:r>
              <a:rPr lang="en-US" sz="2800" b="1" dirty="0">
                <a:cs typeface="Times New Roman" pitchFamily="18" charset="0"/>
              </a:rPr>
              <a:t>      Synonyms of </a:t>
            </a:r>
            <a:r>
              <a:rPr lang="en-US" sz="2800" b="1" dirty="0" err="1">
                <a:cs typeface="Times New Roman" pitchFamily="18" charset="0"/>
              </a:rPr>
              <a:t>Kupi</a:t>
            </a:r>
            <a:endParaRPr lang="en-US" sz="2800" b="1" dirty="0"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en-US" dirty="0">
                <a:cs typeface="Times New Roman" pitchFamily="18" charset="0"/>
              </a:rPr>
              <a:t>   </a:t>
            </a:r>
          </a:p>
          <a:p>
            <a:pPr>
              <a:lnSpc>
                <a:spcPct val="170000"/>
              </a:lnSpc>
              <a:buNone/>
            </a:pPr>
            <a:r>
              <a:rPr lang="en-US" dirty="0">
                <a:cs typeface="Times New Roman" pitchFamily="18" charset="0"/>
              </a:rPr>
              <a:t>     </a:t>
            </a:r>
            <a:r>
              <a:rPr lang="en-US" dirty="0" err="1">
                <a:cs typeface="Times New Roman" pitchFamily="18" charset="0"/>
              </a:rPr>
              <a:t>Kupika</a:t>
            </a:r>
            <a:r>
              <a:rPr lang="en-US" dirty="0">
                <a:cs typeface="Times New Roman" pitchFamily="18" charset="0"/>
              </a:rPr>
              <a:t>,  </a:t>
            </a:r>
            <a:r>
              <a:rPr lang="en-US" dirty="0" err="1">
                <a:cs typeface="Times New Roman" pitchFamily="18" charset="0"/>
              </a:rPr>
              <a:t>Rupika</a:t>
            </a:r>
            <a:r>
              <a:rPr lang="en-US" dirty="0">
                <a:cs typeface="Times New Roman" pitchFamily="18" charset="0"/>
              </a:rPr>
              <a:t>,  </a:t>
            </a:r>
            <a:r>
              <a:rPr lang="en-US" dirty="0" err="1">
                <a:cs typeface="Times New Roman" pitchFamily="18" charset="0"/>
              </a:rPr>
              <a:t>Siddha</a:t>
            </a:r>
            <a:r>
              <a:rPr lang="en-US" dirty="0">
                <a:cs typeface="Times New Roman" pitchFamily="18" charset="0"/>
              </a:rPr>
              <a:t>, </a:t>
            </a:r>
            <a:r>
              <a:rPr lang="en-US" dirty="0" err="1">
                <a:cs typeface="Times New Roman" pitchFamily="18" charset="0"/>
              </a:rPr>
              <a:t>Golam</a:t>
            </a:r>
            <a:r>
              <a:rPr lang="en-US" dirty="0">
                <a:cs typeface="Times New Roman" pitchFamily="18" charset="0"/>
              </a:rPr>
              <a:t>, </a:t>
            </a:r>
            <a:r>
              <a:rPr lang="en-US" dirty="0" err="1">
                <a:cs typeface="Times New Roman" pitchFamily="18" charset="0"/>
              </a:rPr>
              <a:t>Chasakam</a:t>
            </a:r>
            <a:r>
              <a:rPr lang="en-US" dirty="0">
                <a:cs typeface="Times New Roman" pitchFamily="18" charset="0"/>
              </a:rPr>
              <a:t> ,Kothari,  </a:t>
            </a:r>
            <a:r>
              <a:rPr lang="en-US" dirty="0" err="1">
                <a:cs typeface="Times New Roman" pitchFamily="18" charset="0"/>
              </a:rPr>
              <a:t>Khotika</a:t>
            </a:r>
            <a:r>
              <a:rPr lang="en-US" sz="2000" dirty="0">
                <a:cs typeface="Times New Roman" pitchFamily="18" charset="0"/>
              </a:rPr>
              <a:t>,  </a:t>
            </a:r>
            <a:r>
              <a:rPr lang="en-US" sz="2400" dirty="0" err="1">
                <a:cs typeface="Times New Roman" pitchFamily="18" charset="0"/>
              </a:rPr>
              <a:t>Girindika</a:t>
            </a:r>
            <a:r>
              <a:rPr lang="en-US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70000"/>
              </a:lnSpc>
              <a:buNone/>
            </a:pPr>
            <a:r>
              <a:rPr lang="en-US" sz="2400" dirty="0">
                <a:solidFill>
                  <a:srgbClr val="7030A0"/>
                </a:solidFill>
                <a:cs typeface="Times New Roman" pitchFamily="18" charset="0"/>
              </a:rPr>
              <a:t>      </a:t>
            </a:r>
            <a:endParaRPr lang="en-US" dirty="0"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endParaRPr lang="en-US" sz="2000" b="1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en-US" sz="4500" b="1" dirty="0"/>
              <a:t>            </a:t>
            </a:r>
            <a:r>
              <a:rPr lang="en-US" sz="4500" b="1" dirty="0">
                <a:latin typeface="Times New Roman" pitchFamily="18" charset="0"/>
                <a:cs typeface="Times New Roman" pitchFamily="18" charset="0"/>
              </a:rPr>
              <a:t>FILLING OF KUPI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7039" y="1935163"/>
            <a:ext cx="5849922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r>
              <a:rPr lang="en-US" sz="4500" b="1" dirty="0"/>
              <a:t>            </a:t>
            </a:r>
            <a:r>
              <a:rPr lang="en-US" sz="4500" b="1" dirty="0">
                <a:latin typeface="+mn-lt"/>
              </a:rPr>
              <a:t>BALUKA YANTRA</a:t>
            </a:r>
          </a:p>
        </p:txBody>
      </p:sp>
      <p:pic>
        <p:nvPicPr>
          <p:cNvPr id="1026" name="Picture 2" descr="F:\photos\IMG_20150328_173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905000"/>
            <a:ext cx="5791200" cy="403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/>
          </a:p>
          <a:p>
            <a:r>
              <a:rPr lang="en-US" sz="2800" dirty="0"/>
              <a:t> </a:t>
            </a:r>
            <a:r>
              <a:rPr lang="en-US" sz="2800" dirty="0" err="1"/>
              <a:t>Baluka</a:t>
            </a:r>
            <a:r>
              <a:rPr lang="en-US" sz="2800" dirty="0"/>
              <a:t> </a:t>
            </a:r>
            <a:r>
              <a:rPr lang="en-US" sz="2800" dirty="0" err="1"/>
              <a:t>Yantra</a:t>
            </a:r>
            <a:r>
              <a:rPr lang="en-US" sz="2800" dirty="0"/>
              <a:t> is mentioned  in Rasa </a:t>
            </a:r>
            <a:r>
              <a:rPr lang="en-US" sz="2800" dirty="0" err="1"/>
              <a:t>Prakash</a:t>
            </a:r>
            <a:r>
              <a:rPr lang="en-US" sz="2800" dirty="0"/>
              <a:t> </a:t>
            </a:r>
            <a:r>
              <a:rPr lang="en-US" sz="2800" dirty="0" err="1"/>
              <a:t>Sudhakar</a:t>
            </a:r>
            <a:r>
              <a:rPr lang="en-US" sz="2800" dirty="0"/>
              <a:t> by the name of </a:t>
            </a:r>
            <a:r>
              <a:rPr lang="en-US" sz="2800" dirty="0" err="1"/>
              <a:t>Sikta</a:t>
            </a:r>
            <a:r>
              <a:rPr lang="en-US" sz="2800" dirty="0"/>
              <a:t> </a:t>
            </a:r>
            <a:r>
              <a:rPr lang="en-US" sz="2800" dirty="0" err="1"/>
              <a:t>Yantra</a:t>
            </a:r>
            <a:r>
              <a:rPr lang="en-US" sz="2800" dirty="0"/>
              <a:t> in  the  preparation  of  </a:t>
            </a:r>
            <a:r>
              <a:rPr lang="en-US" sz="2800" dirty="0" err="1"/>
              <a:t>Udayabhaskar</a:t>
            </a:r>
            <a:r>
              <a:rPr lang="en-US" sz="2800" dirty="0"/>
              <a:t> Rasa.</a:t>
            </a:r>
          </a:p>
          <a:p>
            <a:pPr>
              <a:buNone/>
            </a:pPr>
            <a:r>
              <a:rPr lang="en-US" sz="2800" dirty="0"/>
              <a:t> </a:t>
            </a:r>
          </a:p>
          <a:p>
            <a:r>
              <a:rPr lang="en-US" sz="2800" dirty="0"/>
              <a:t> According  to  Rasa </a:t>
            </a:r>
            <a:r>
              <a:rPr lang="en-US" sz="2800" dirty="0" err="1"/>
              <a:t>Ratna</a:t>
            </a:r>
            <a:r>
              <a:rPr lang="en-US" sz="2800" dirty="0"/>
              <a:t> </a:t>
            </a:r>
            <a:r>
              <a:rPr lang="en-US" sz="2800" dirty="0" err="1"/>
              <a:t>Sammuchaya</a:t>
            </a:r>
            <a:r>
              <a:rPr lang="en-US" sz="2800" dirty="0"/>
              <a:t> the   vessel ( </a:t>
            </a:r>
            <a:r>
              <a:rPr lang="en-US" sz="2800" dirty="0" err="1"/>
              <a:t>Naada</a:t>
            </a:r>
            <a:r>
              <a:rPr lang="en-US" sz="2800" dirty="0"/>
              <a:t>) should  hold  the  capacity  of  five </a:t>
            </a:r>
            <a:r>
              <a:rPr lang="en-US" sz="2800" dirty="0" err="1"/>
              <a:t>Adhaka</a:t>
            </a:r>
            <a:r>
              <a:rPr lang="en-US" sz="2800" dirty="0"/>
              <a:t>  (aaprox.</a:t>
            </a:r>
            <a:r>
              <a:rPr lang="en-US" sz="2800" dirty="0">
                <a:latin typeface="+mj-lt"/>
              </a:rPr>
              <a:t>15</a:t>
            </a:r>
            <a:r>
              <a:rPr lang="en-US" sz="2800" dirty="0"/>
              <a:t>kg)  of  sand.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                                 </a:t>
            </a:r>
            <a:r>
              <a:rPr lang="en-US" b="1" dirty="0">
                <a:latin typeface="+mn-lt"/>
              </a:rPr>
              <a:t>CONTD..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fontScale="70000" lnSpcReduction="20000"/>
          </a:bodyPr>
          <a:lstStyle/>
          <a:p>
            <a:pPr algn="just"/>
            <a:endParaRPr lang="en-US" sz="3600" b="1" dirty="0"/>
          </a:p>
          <a:p>
            <a:pPr algn="just">
              <a:lnSpc>
                <a:spcPct val="120000"/>
              </a:lnSpc>
            </a:pPr>
            <a:r>
              <a:rPr lang="en-US" sz="3600" b="1" dirty="0"/>
              <a:t> </a:t>
            </a:r>
            <a:r>
              <a:rPr lang="en-US" sz="3600" dirty="0"/>
              <a:t>Modified heating device i.e. Electric Muffle furnace is developed instead of traditional </a:t>
            </a:r>
            <a:r>
              <a:rPr lang="en-US" sz="3600" dirty="0" err="1"/>
              <a:t>Baluka</a:t>
            </a:r>
            <a:r>
              <a:rPr lang="en-US" sz="3600" dirty="0"/>
              <a:t> </a:t>
            </a:r>
            <a:r>
              <a:rPr lang="en-US" sz="3600" dirty="0" err="1"/>
              <a:t>Yantra</a:t>
            </a:r>
            <a:r>
              <a:rPr lang="en-US" sz="3600" dirty="0"/>
              <a:t> due to it easy to maintain heating pattern for specific period along  with recording of the temperature pattern.</a:t>
            </a:r>
          </a:p>
          <a:p>
            <a:pPr algn="just">
              <a:buNone/>
            </a:pPr>
            <a:endParaRPr lang="en-US" sz="3600" dirty="0"/>
          </a:p>
          <a:p>
            <a:pPr algn="just">
              <a:lnSpc>
                <a:spcPct val="120000"/>
              </a:lnSpc>
            </a:pPr>
            <a:r>
              <a:rPr lang="en-US" sz="3600" b="1" dirty="0"/>
              <a:t>   </a:t>
            </a:r>
            <a:r>
              <a:rPr lang="en-US" sz="3600" b="1" dirty="0" err="1"/>
              <a:t>Bhrastri</a:t>
            </a:r>
            <a:r>
              <a:rPr lang="en-US" sz="3600" b="1" dirty="0"/>
              <a:t> (Furnace):</a:t>
            </a:r>
          </a:p>
          <a:p>
            <a:pPr algn="just">
              <a:lnSpc>
                <a:spcPct val="120000"/>
              </a:lnSpc>
              <a:buNone/>
            </a:pPr>
            <a:r>
              <a:rPr lang="en-US" sz="3600" b="1" dirty="0"/>
              <a:t>          </a:t>
            </a:r>
            <a:r>
              <a:rPr lang="en-US" sz="3600" dirty="0"/>
              <a:t>Various  furnaces  </a:t>
            </a:r>
            <a:r>
              <a:rPr lang="en-US" sz="3600" dirty="0" err="1"/>
              <a:t>viz</a:t>
            </a:r>
            <a:r>
              <a:rPr lang="en-US" sz="3600" dirty="0"/>
              <a:t>;  wooden  furnace,  coal furnace (movable / immovable), gas furnace, electric furnace etc. are used in the preparation of </a:t>
            </a:r>
            <a:r>
              <a:rPr lang="en-US" sz="3600" dirty="0" err="1"/>
              <a:t>Kupipakwa</a:t>
            </a:r>
            <a:r>
              <a:rPr lang="en-US" sz="3600" dirty="0"/>
              <a:t> </a:t>
            </a:r>
            <a:r>
              <a:rPr lang="en-US" sz="3600" dirty="0" err="1"/>
              <a:t>Rasayana</a:t>
            </a:r>
            <a:r>
              <a:rPr lang="en-US" sz="3600" dirty="0"/>
              <a:t>.</a:t>
            </a:r>
          </a:p>
          <a:p>
            <a:pPr algn="just">
              <a:lnSpc>
                <a:spcPct val="120000"/>
              </a:lnSpc>
            </a:pPr>
            <a:endParaRPr lang="en-US" sz="3600" dirty="0"/>
          </a:p>
          <a:p>
            <a:pPr algn="just">
              <a:lnSpc>
                <a:spcPct val="120000"/>
              </a:lnSpc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r>
              <a:rPr lang="en-US" b="1" dirty="0"/>
              <a:t>                 </a:t>
            </a:r>
            <a:r>
              <a:rPr lang="en-US" sz="4500" b="1" dirty="0">
                <a:latin typeface="+mn-lt"/>
              </a:rPr>
              <a:t>BHRASTRI 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133600"/>
            <a:ext cx="5856191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n-US" b="1" dirty="0">
                <a:latin typeface="+mn-lt"/>
              </a:rPr>
              <a:t>ELECTRIC MUFFLE FURNACE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                </a:t>
            </a:r>
            <a:r>
              <a:rPr lang="en-US" sz="4500" b="1" dirty="0">
                <a:latin typeface="+mn-lt"/>
              </a:rPr>
              <a:t>SHALAKAS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Thin  iron  rod  (</a:t>
            </a:r>
            <a:r>
              <a:rPr lang="en-US" dirty="0">
                <a:latin typeface="+mj-lt"/>
              </a:rPr>
              <a:t>0.5</a:t>
            </a:r>
            <a:r>
              <a:rPr lang="en-US" dirty="0"/>
              <a:t>cm diameter) should  be </a:t>
            </a:r>
          </a:p>
          <a:p>
            <a:pPr algn="just">
              <a:buNone/>
            </a:pPr>
            <a:r>
              <a:rPr lang="en-US" dirty="0"/>
              <a:t>    used  as  </a:t>
            </a:r>
            <a:r>
              <a:rPr lang="en-US" dirty="0" err="1"/>
              <a:t>Sheeta</a:t>
            </a:r>
            <a:r>
              <a:rPr lang="en-US" dirty="0"/>
              <a:t>  </a:t>
            </a:r>
            <a:r>
              <a:rPr lang="en-US" dirty="0" err="1"/>
              <a:t>Shalaka</a:t>
            </a:r>
            <a:r>
              <a:rPr lang="en-US" dirty="0"/>
              <a:t>  to  confirm  time  for</a:t>
            </a:r>
          </a:p>
          <a:p>
            <a:pPr algn="just">
              <a:buNone/>
            </a:pPr>
            <a:r>
              <a:rPr lang="en-US" dirty="0"/>
              <a:t>   corking.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A  thick  iron  or  Stainless  Steel  rods  of  </a:t>
            </a:r>
            <a:r>
              <a:rPr lang="en-US" dirty="0">
                <a:latin typeface="+mj-lt"/>
              </a:rPr>
              <a:t>1-1.5</a:t>
            </a:r>
            <a:r>
              <a:rPr lang="en-US" dirty="0"/>
              <a:t> cm  diameter  should  be  used  for  </a:t>
            </a:r>
            <a:r>
              <a:rPr lang="en-US" dirty="0" err="1"/>
              <a:t>Tapta</a:t>
            </a:r>
            <a:r>
              <a:rPr lang="en-US" dirty="0"/>
              <a:t>  </a:t>
            </a:r>
            <a:r>
              <a:rPr lang="en-US" dirty="0" err="1"/>
              <a:t>Shalaka</a:t>
            </a:r>
            <a:r>
              <a:rPr lang="en-US" dirty="0"/>
              <a:t>  to  eradicate  deposition  of  material inside  head  of  neck  during  procedure  and ultimately  to  prevent  from  self  corking  or eventually  blasting  of  the  bottle  due  to  deposition.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762000"/>
          </a:xfrm>
        </p:spPr>
        <p:txBody>
          <a:bodyPr>
            <a:normAutofit/>
          </a:bodyPr>
          <a:lstStyle/>
          <a:p>
            <a:r>
              <a:rPr lang="en-US" sz="4500" b="1" dirty="0">
                <a:latin typeface="+mn-lt"/>
              </a:rPr>
              <a:t>       PRADHANA KARMA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process includes</a:t>
            </a:r>
          </a:p>
          <a:p>
            <a:r>
              <a:rPr lang="en-US" dirty="0"/>
              <a:t> Application of graded heat(</a:t>
            </a:r>
            <a:r>
              <a:rPr lang="en-US" dirty="0" err="1"/>
              <a:t>Kramagini</a:t>
            </a:r>
            <a:r>
              <a:rPr lang="en-US" dirty="0"/>
              <a:t>)</a:t>
            </a:r>
          </a:p>
          <a:p>
            <a:r>
              <a:rPr lang="en-US" dirty="0"/>
              <a:t>Temperature measurement</a:t>
            </a:r>
          </a:p>
          <a:p>
            <a:r>
              <a:rPr lang="en-US" dirty="0"/>
              <a:t> </a:t>
            </a:r>
            <a:r>
              <a:rPr lang="en-US" dirty="0" err="1"/>
              <a:t>Shalaka</a:t>
            </a:r>
            <a:r>
              <a:rPr lang="en-US" dirty="0"/>
              <a:t> </a:t>
            </a:r>
            <a:r>
              <a:rPr lang="en-US" dirty="0" err="1"/>
              <a:t>Chalana</a:t>
            </a:r>
            <a:r>
              <a:rPr lang="en-US" dirty="0"/>
              <a:t> (application of iron rods)</a:t>
            </a:r>
          </a:p>
          <a:p>
            <a:r>
              <a:rPr lang="en-US" dirty="0"/>
              <a:t> Observation of fumes and flames</a:t>
            </a:r>
          </a:p>
          <a:p>
            <a:r>
              <a:rPr lang="en-US" dirty="0"/>
              <a:t> Confirmative tests</a:t>
            </a:r>
          </a:p>
          <a:p>
            <a:r>
              <a:rPr lang="en-US" dirty="0"/>
              <a:t> </a:t>
            </a:r>
            <a:r>
              <a:rPr lang="en-US" dirty="0" err="1"/>
              <a:t>Mukhamudrana</a:t>
            </a:r>
            <a:r>
              <a:rPr lang="en-US" dirty="0"/>
              <a:t> (corking of </a:t>
            </a:r>
            <a:r>
              <a:rPr lang="en-US" dirty="0" err="1"/>
              <a:t>Kupi</a:t>
            </a:r>
            <a:r>
              <a:rPr lang="en-US" dirty="0"/>
              <a:t>)</a:t>
            </a:r>
          </a:p>
          <a:p>
            <a:r>
              <a:rPr lang="en-US" dirty="0"/>
              <a:t> </a:t>
            </a:r>
            <a:r>
              <a:rPr lang="en-US" dirty="0" err="1"/>
              <a:t>Swanga</a:t>
            </a:r>
            <a:r>
              <a:rPr lang="en-US" dirty="0"/>
              <a:t> </a:t>
            </a:r>
            <a:r>
              <a:rPr lang="en-US" dirty="0" err="1"/>
              <a:t>Shitikarana</a:t>
            </a:r>
            <a:r>
              <a:rPr lang="en-US" dirty="0"/>
              <a:t> (self cooling)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Autofit/>
          </a:bodyPr>
          <a:lstStyle/>
          <a:p>
            <a:r>
              <a:rPr lang="en-US" sz="4500" b="1" dirty="0">
                <a:latin typeface="+mn-lt"/>
              </a:rPr>
              <a:t>                 KRAMAGNI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In  </a:t>
            </a:r>
            <a:r>
              <a:rPr lang="en-US" dirty="0" err="1"/>
              <a:t>Rasendra</a:t>
            </a:r>
            <a:r>
              <a:rPr lang="en-US" dirty="0"/>
              <a:t>  </a:t>
            </a:r>
            <a:r>
              <a:rPr lang="en-US" dirty="0" err="1"/>
              <a:t>Chintamani</a:t>
            </a:r>
            <a:r>
              <a:rPr lang="en-US" dirty="0"/>
              <a:t> (</a:t>
            </a:r>
            <a:r>
              <a:rPr lang="en-US" dirty="0">
                <a:latin typeface="+mj-lt"/>
              </a:rPr>
              <a:t>16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/>
              <a:t> century)  there  is  a clear  heating  pattern  named  as  </a:t>
            </a:r>
            <a:r>
              <a:rPr lang="en-US" dirty="0" err="1"/>
              <a:t>Kramagni</a:t>
            </a:r>
            <a:r>
              <a:rPr lang="en-US" dirty="0"/>
              <a:t>  i.e. increasing  manner  of  heat  (</a:t>
            </a:r>
            <a:r>
              <a:rPr lang="en-US" dirty="0" err="1"/>
              <a:t>Mrudu</a:t>
            </a:r>
            <a:r>
              <a:rPr lang="en-US" dirty="0"/>
              <a:t>, </a:t>
            </a:r>
            <a:r>
              <a:rPr lang="en-US" dirty="0" err="1"/>
              <a:t>Madhaya</a:t>
            </a:r>
            <a:r>
              <a:rPr lang="en-US" dirty="0"/>
              <a:t> and </a:t>
            </a:r>
            <a:r>
              <a:rPr lang="en-US" dirty="0" err="1"/>
              <a:t>Tivragni</a:t>
            </a:r>
            <a:r>
              <a:rPr lang="en-US" dirty="0"/>
              <a:t>), with  intermediate  heating  for  a  specific period  has  been  mentioned.</a:t>
            </a:r>
          </a:p>
          <a:p>
            <a:pPr>
              <a:buNone/>
            </a:pPr>
            <a:endParaRPr lang="en-US" dirty="0"/>
          </a:p>
          <a:p>
            <a:r>
              <a:rPr lang="en-US" dirty="0" err="1"/>
              <a:t>Kramagni</a:t>
            </a:r>
            <a:r>
              <a:rPr lang="en-US" dirty="0"/>
              <a:t>  in  terms  of  temperature  can  be  defined as  under:</a:t>
            </a:r>
          </a:p>
          <a:p>
            <a:r>
              <a:rPr lang="en-US" dirty="0" err="1"/>
              <a:t>Mrudu</a:t>
            </a:r>
            <a:r>
              <a:rPr lang="en-US" dirty="0"/>
              <a:t>  Agni  </a:t>
            </a:r>
            <a:r>
              <a:rPr lang="en-US" dirty="0" err="1"/>
              <a:t>upto</a:t>
            </a:r>
            <a:r>
              <a:rPr lang="en-US" dirty="0"/>
              <a:t>  </a:t>
            </a:r>
            <a:r>
              <a:rPr lang="en-US" dirty="0">
                <a:latin typeface="+mj-lt"/>
              </a:rPr>
              <a:t>250</a:t>
            </a:r>
            <a:r>
              <a:rPr lang="en-US" dirty="0"/>
              <a:t> degree </a:t>
            </a:r>
            <a:r>
              <a:rPr lang="en-US" dirty="0" err="1"/>
              <a:t>celsius</a:t>
            </a:r>
            <a:r>
              <a:rPr lang="en-US" dirty="0"/>
              <a:t>.</a:t>
            </a:r>
          </a:p>
          <a:p>
            <a:r>
              <a:rPr lang="en-US" dirty="0"/>
              <a:t>Madhya  Agni  </a:t>
            </a:r>
            <a:r>
              <a:rPr lang="en-US" dirty="0">
                <a:latin typeface="+mj-lt"/>
              </a:rPr>
              <a:t>250</a:t>
            </a:r>
            <a:r>
              <a:rPr lang="en-US" dirty="0"/>
              <a:t>  to  </a:t>
            </a:r>
            <a:r>
              <a:rPr lang="en-US" dirty="0">
                <a:latin typeface="+mj-lt"/>
              </a:rPr>
              <a:t>450 </a:t>
            </a:r>
            <a:r>
              <a:rPr lang="en-US" dirty="0"/>
              <a:t>degree </a:t>
            </a:r>
            <a:r>
              <a:rPr lang="en-US" dirty="0" err="1"/>
              <a:t>celsius</a:t>
            </a:r>
            <a:r>
              <a:rPr lang="en-US" dirty="0"/>
              <a:t>.</a:t>
            </a:r>
          </a:p>
          <a:p>
            <a:r>
              <a:rPr lang="en-US" dirty="0" err="1"/>
              <a:t>Tivra</a:t>
            </a:r>
            <a:r>
              <a:rPr lang="en-US" dirty="0"/>
              <a:t> Agni  </a:t>
            </a:r>
            <a:r>
              <a:rPr lang="en-US" dirty="0">
                <a:latin typeface="+mj-lt"/>
              </a:rPr>
              <a:t>450</a:t>
            </a:r>
            <a:r>
              <a:rPr lang="en-US" dirty="0"/>
              <a:t>  to  </a:t>
            </a:r>
            <a:r>
              <a:rPr lang="en-US" dirty="0">
                <a:latin typeface="+mj-lt"/>
              </a:rPr>
              <a:t>600</a:t>
            </a:r>
            <a:r>
              <a:rPr lang="en-US" dirty="0"/>
              <a:t> degree </a:t>
            </a:r>
            <a:r>
              <a:rPr lang="en-US" dirty="0" err="1"/>
              <a:t>celsius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D_20150329_151026.3gp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219200" y="1371600"/>
            <a:ext cx="6553200" cy="464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19200"/>
            <a:ext cx="39624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1219200"/>
            <a:ext cx="36766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09600" y="60960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57912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400" dirty="0"/>
              <a:t>White fumes  followed  by  yellow  fumes  during   </a:t>
            </a:r>
            <a:r>
              <a:rPr lang="en-US" sz="2400" dirty="0" err="1"/>
              <a:t>Swarna</a:t>
            </a:r>
            <a:r>
              <a:rPr lang="en-US" sz="2400" dirty="0"/>
              <a:t> </a:t>
            </a:r>
            <a:r>
              <a:rPr lang="en-US" sz="2400" dirty="0" err="1"/>
              <a:t>Vanga</a:t>
            </a:r>
            <a:r>
              <a:rPr lang="en-US" sz="2400" dirty="0"/>
              <a:t>  preparation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photos\IMG_20150329_1459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676400"/>
            <a:ext cx="6096000" cy="4618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photos\IMG_20150329_1537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600201"/>
            <a:ext cx="6019800" cy="4724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89888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n-US" b="1" dirty="0">
                <a:latin typeface="+mn-lt"/>
              </a:rPr>
              <a:t>OBSERVATION  OF  FUMES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  AND FLAMES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800600"/>
          </a:xfrm>
        </p:spPr>
        <p:txBody>
          <a:bodyPr>
            <a:normAutofit/>
          </a:bodyPr>
          <a:lstStyle/>
          <a:p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b="1" dirty="0"/>
              <a:t>Fumes</a:t>
            </a:r>
          </a:p>
          <a:p>
            <a:pPr>
              <a:buNone/>
            </a:pPr>
            <a:r>
              <a:rPr lang="en-US" dirty="0"/>
              <a:t>           color and  </a:t>
            </a:r>
            <a:r>
              <a:rPr lang="en-US" dirty="0" err="1"/>
              <a:t>odour</a:t>
            </a:r>
            <a:r>
              <a:rPr lang="en-US" dirty="0"/>
              <a:t>  differs  according to ingredients.</a:t>
            </a:r>
          </a:p>
          <a:p>
            <a:pPr>
              <a:buNone/>
            </a:pPr>
            <a:r>
              <a:rPr lang="en-US" dirty="0"/>
              <a:t> </a:t>
            </a:r>
          </a:p>
          <a:p>
            <a:r>
              <a:rPr lang="en-US" b="1" dirty="0"/>
              <a:t>Flames</a:t>
            </a:r>
          </a:p>
          <a:p>
            <a:pPr>
              <a:buNone/>
            </a:pPr>
            <a:r>
              <a:rPr lang="en-US" dirty="0"/>
              <a:t>           time  of  appearance  of  flame,  its  color   and          duration  is noted 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r>
              <a:rPr lang="en-US" dirty="0"/>
              <a:t>      </a:t>
            </a:r>
            <a:r>
              <a:rPr lang="en-US" sz="4500" b="1" dirty="0">
                <a:latin typeface="+mn-lt"/>
              </a:rPr>
              <a:t>CONFIRMATIVE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>
              <a:buNone/>
            </a:pPr>
            <a:r>
              <a:rPr lang="en-US" dirty="0"/>
              <a:t>  Before  corking  observe  for- </a:t>
            </a:r>
          </a:p>
          <a:p>
            <a:r>
              <a:rPr lang="en-US" dirty="0"/>
              <a:t>Absence  of  fumes  and  flames </a:t>
            </a:r>
          </a:p>
          <a:p>
            <a:r>
              <a:rPr lang="en-US" dirty="0"/>
              <a:t>Copper  coin  test </a:t>
            </a:r>
          </a:p>
          <a:p>
            <a:r>
              <a:rPr lang="en-US" dirty="0" err="1"/>
              <a:t>Sheeta</a:t>
            </a:r>
            <a:r>
              <a:rPr lang="en-US" dirty="0"/>
              <a:t>  </a:t>
            </a:r>
            <a:r>
              <a:rPr lang="en-US" dirty="0" err="1"/>
              <a:t>shalaka</a:t>
            </a:r>
            <a:r>
              <a:rPr lang="en-US" dirty="0"/>
              <a:t>  test </a:t>
            </a:r>
          </a:p>
          <a:p>
            <a:r>
              <a:rPr lang="en-US" dirty="0"/>
              <a:t>Appearance  of  redness  at  the  bottom  of  </a:t>
            </a:r>
            <a:r>
              <a:rPr lang="en-US" dirty="0" err="1"/>
              <a:t>kupi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162800" cy="20574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+mj-lt"/>
              </a:rPr>
              <a:t>       </a:t>
            </a:r>
            <a:br>
              <a:rPr lang="en-US" dirty="0">
                <a:latin typeface="+mj-lt"/>
              </a:rPr>
            </a:br>
            <a:br>
              <a:rPr lang="en-US" dirty="0"/>
            </a:br>
            <a:br>
              <a:rPr lang="en-US" dirty="0"/>
            </a:br>
            <a:r>
              <a:rPr lang="en-US" dirty="0"/>
              <a:t>    </a:t>
            </a:r>
            <a:br>
              <a:rPr lang="en-US" dirty="0"/>
            </a:br>
            <a:r>
              <a:rPr lang="en-US" dirty="0"/>
              <a:t>    </a:t>
            </a:r>
            <a:r>
              <a:rPr lang="en-US" b="1" dirty="0">
                <a:latin typeface="+mn-lt"/>
              </a:rPr>
              <a:t>PASCHATA KARMA</a:t>
            </a:r>
            <a:br>
              <a:rPr lang="en-US" b="1" dirty="0">
                <a:latin typeface="+mn-lt"/>
              </a:rPr>
            </a:br>
            <a:r>
              <a:rPr lang="en-US" dirty="0">
                <a:latin typeface="+mj-lt"/>
              </a:rPr>
              <a:t>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Removal  of  </a:t>
            </a:r>
            <a:r>
              <a:rPr lang="en-US" dirty="0" err="1"/>
              <a:t>kupi</a:t>
            </a:r>
            <a:r>
              <a:rPr lang="en-US" dirty="0"/>
              <a:t>  from  </a:t>
            </a:r>
            <a:r>
              <a:rPr lang="en-US" dirty="0" err="1"/>
              <a:t>Baluka</a:t>
            </a:r>
            <a:r>
              <a:rPr lang="en-US" dirty="0"/>
              <a:t>  </a:t>
            </a:r>
            <a:r>
              <a:rPr lang="en-US" dirty="0" err="1"/>
              <a:t>yantra</a:t>
            </a:r>
            <a:r>
              <a:rPr lang="en-US" dirty="0"/>
              <a:t> </a:t>
            </a:r>
          </a:p>
          <a:p>
            <a:r>
              <a:rPr lang="en-US" dirty="0"/>
              <a:t>Breaking  of  </a:t>
            </a:r>
            <a:r>
              <a:rPr lang="en-US" dirty="0" err="1"/>
              <a:t>kupi</a:t>
            </a:r>
            <a:r>
              <a:rPr lang="en-US" dirty="0"/>
              <a:t> (</a:t>
            </a:r>
            <a:r>
              <a:rPr lang="en-US" dirty="0" err="1"/>
              <a:t>kupibhagana</a:t>
            </a:r>
            <a:r>
              <a:rPr lang="en-US" dirty="0"/>
              <a:t>)</a:t>
            </a:r>
          </a:p>
          <a:p>
            <a:r>
              <a:rPr lang="en-US" dirty="0"/>
              <a:t>Collection  of  product </a:t>
            </a:r>
          </a:p>
          <a:p>
            <a:r>
              <a:rPr lang="en-US" dirty="0"/>
              <a:t>Examination  of  product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752600"/>
            <a:ext cx="6019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676400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       BREAKING OF KUPI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Traditional  method :</a:t>
            </a:r>
          </a:p>
          <a:p>
            <a:r>
              <a:rPr lang="en-US" dirty="0"/>
              <a:t>Scrap  and  remove  the  layers  of  </a:t>
            </a:r>
            <a:r>
              <a:rPr lang="en-US" dirty="0" err="1"/>
              <a:t>kupi</a:t>
            </a:r>
            <a:r>
              <a:rPr lang="en-US" dirty="0"/>
              <a:t> .</a:t>
            </a:r>
          </a:p>
          <a:p>
            <a:r>
              <a:rPr lang="en-US" dirty="0"/>
              <a:t>A  thread  soaked  in  spirit  should  be  tied  around the  middle  of  </a:t>
            </a:r>
            <a:r>
              <a:rPr lang="en-US" dirty="0" err="1"/>
              <a:t>kupi</a:t>
            </a:r>
            <a:r>
              <a:rPr lang="en-US" dirty="0"/>
              <a:t>  then ignited and  kept it horizontally</a:t>
            </a:r>
          </a:p>
          <a:p>
            <a:r>
              <a:rPr lang="en-US" dirty="0"/>
              <a:t>Rotate  the  </a:t>
            </a:r>
            <a:r>
              <a:rPr lang="en-US" dirty="0" err="1"/>
              <a:t>kupi</a:t>
            </a:r>
            <a:r>
              <a:rPr lang="en-US" dirty="0"/>
              <a:t>  to  burn  thread  and  then  wrap  with  wet  cloth. </a:t>
            </a:r>
          </a:p>
          <a:p>
            <a:pPr>
              <a:buNone/>
            </a:pP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466088"/>
          </a:xfrm>
        </p:spPr>
        <p:txBody>
          <a:bodyPr>
            <a:noAutofit/>
          </a:bodyPr>
          <a:lstStyle/>
          <a:p>
            <a:r>
              <a:rPr lang="en-US" sz="4500" b="1" dirty="0">
                <a:latin typeface="+mn-lt"/>
              </a:rPr>
              <a:t>                    DOSE OF </a:t>
            </a:r>
            <a:br>
              <a:rPr lang="en-US" sz="4500" b="1" dirty="0">
                <a:latin typeface="+mn-lt"/>
              </a:rPr>
            </a:br>
            <a:r>
              <a:rPr lang="en-US" sz="4500" b="1" dirty="0">
                <a:latin typeface="+mn-lt"/>
              </a:rPr>
              <a:t>      KUPIPAKWA RASYANA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The  general  dose  is  </a:t>
            </a:r>
            <a:r>
              <a:rPr lang="en-US" dirty="0">
                <a:latin typeface="+mj-lt"/>
              </a:rPr>
              <a:t>60- 480 mg (1/2- 4</a:t>
            </a:r>
            <a:r>
              <a:rPr lang="en-US" dirty="0"/>
              <a:t> </a:t>
            </a:r>
            <a:r>
              <a:rPr lang="en-US" dirty="0" err="1"/>
              <a:t>gunja</a:t>
            </a:r>
            <a:r>
              <a:rPr lang="en-US" dirty="0"/>
              <a:t>)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But  the  dose  should  be  decided  according  to  the particular  drug  and the patient.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             </a:t>
            </a:r>
            <a:r>
              <a:rPr lang="en-US" sz="4500" b="1" dirty="0">
                <a:latin typeface="+mn-lt"/>
              </a:rPr>
              <a:t>SHELF LIFE OF</a:t>
            </a:r>
            <a:br>
              <a:rPr lang="en-US" sz="4500" b="1" dirty="0">
                <a:latin typeface="+mn-lt"/>
              </a:rPr>
            </a:br>
            <a:r>
              <a:rPr lang="en-US" sz="4500" b="1" dirty="0">
                <a:latin typeface="+mn-lt"/>
              </a:rPr>
              <a:t>        KUPIPAKWA RASAYANA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191000"/>
          </a:xfrm>
        </p:spPr>
        <p:txBody>
          <a:bodyPr/>
          <a:lstStyle/>
          <a:p>
            <a:pPr algn="just"/>
            <a:endParaRPr lang="en-US" dirty="0"/>
          </a:p>
          <a:p>
            <a:pPr algn="just"/>
            <a:r>
              <a:rPr lang="en-US" dirty="0"/>
              <a:t>No  expiry  date</a:t>
            </a:r>
          </a:p>
          <a:p>
            <a:pPr algn="just">
              <a:buNone/>
            </a:pPr>
            <a:r>
              <a:rPr lang="en-US" dirty="0"/>
              <a:t>             According   to  D &amp; C Rules</a:t>
            </a:r>
            <a:r>
              <a:rPr lang="en-US" dirty="0">
                <a:latin typeface="+mj-lt"/>
              </a:rPr>
              <a:t>,  2009  </a:t>
            </a:r>
            <a:r>
              <a:rPr lang="en-US" dirty="0" err="1"/>
              <a:t>Kupipakwa</a:t>
            </a:r>
            <a:r>
              <a:rPr lang="en-US" dirty="0"/>
              <a:t> </a:t>
            </a:r>
          </a:p>
          <a:p>
            <a:pPr algn="just">
              <a:buNone/>
            </a:pPr>
            <a:r>
              <a:rPr lang="en-US" dirty="0"/>
              <a:t>    </a:t>
            </a:r>
            <a:r>
              <a:rPr lang="en-US" dirty="0" err="1"/>
              <a:t>Rasayana</a:t>
            </a:r>
            <a:r>
              <a:rPr lang="en-US" dirty="0"/>
              <a:t>  have  very  long  shelf  life  and  they became  more  efficacious   with  the  passage  of  time.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8988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           IMPORTANCE OF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      KUPIPAKWA RASAYANA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Potency  of  these  drugs  remains  for  longer  period.</a:t>
            </a:r>
          </a:p>
          <a:p>
            <a:r>
              <a:rPr lang="en-US" dirty="0"/>
              <a:t>Easy  for  administration.</a:t>
            </a:r>
          </a:p>
          <a:p>
            <a:r>
              <a:rPr lang="en-US" dirty="0"/>
              <a:t>More  potent  as  compared  to  other  herbal preparations.</a:t>
            </a:r>
          </a:p>
          <a:p>
            <a:r>
              <a:rPr lang="en-US" dirty="0"/>
              <a:t>When  mixed  with  other  drugs,  it  reduces  the  dose of  other  drugs  due  to  its  augmenting  effect.</a:t>
            </a:r>
          </a:p>
          <a:p>
            <a:r>
              <a:rPr lang="en-US" dirty="0"/>
              <a:t>Due  to  quicker  action  in  minimal  dose.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r>
              <a:rPr lang="en-US" sz="4500" b="1" dirty="0">
                <a:latin typeface="+mn-lt"/>
              </a:rPr>
              <a:t>                 PRECAUTIONS               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  </a:t>
            </a:r>
            <a:r>
              <a:rPr lang="en-US" dirty="0"/>
              <a:t>If  </a:t>
            </a:r>
            <a:r>
              <a:rPr lang="en-US" dirty="0" err="1"/>
              <a:t>Navasadara</a:t>
            </a:r>
            <a:r>
              <a:rPr lang="en-US" dirty="0"/>
              <a:t> (Ammonium Chloride) or  any  </a:t>
            </a:r>
            <a:r>
              <a:rPr lang="en-US" dirty="0" err="1"/>
              <a:t>Kshara</a:t>
            </a:r>
            <a:r>
              <a:rPr lang="en-US" dirty="0"/>
              <a:t> is  added, keep  on  cleansing  the  throat  of  the  bottle  with  the  start  of  smoke  itself.  Because  the  </a:t>
            </a:r>
            <a:r>
              <a:rPr lang="en-US" dirty="0" err="1"/>
              <a:t>Kshara</a:t>
            </a:r>
            <a:r>
              <a:rPr lang="en-US" dirty="0"/>
              <a:t>  starts  coming  upside  with  smoke.</a:t>
            </a:r>
          </a:p>
          <a:p>
            <a:pPr>
              <a:lnSpc>
                <a:spcPct val="150000"/>
              </a:lnSpc>
            </a:pPr>
            <a:r>
              <a:rPr lang="en-US" dirty="0"/>
              <a:t>Inhalation  of  fumes  during  the  process  should  also be  avoided  to  restrict  the  harmful  effect  in  the body.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229600" cy="56388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                                                                      </a:t>
            </a:r>
            <a:r>
              <a:rPr lang="en-US" sz="4000" b="1" dirty="0">
                <a:solidFill>
                  <a:schemeClr val="bg2">
                    <a:lumMod val="25000"/>
                  </a:schemeClr>
                </a:solidFill>
              </a:rPr>
              <a:t>CONTD..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/>
              <a:t>If  temperature  is  not  provided  in  sufficient quantity,  the  medicine  will  remain  at  the  bottom in  </a:t>
            </a:r>
            <a:r>
              <a:rPr lang="en-US" dirty="0" err="1"/>
              <a:t>Apakwa</a:t>
            </a:r>
            <a:r>
              <a:rPr lang="en-US" dirty="0"/>
              <a:t>  i.e.  </a:t>
            </a:r>
            <a:r>
              <a:rPr lang="en-US" dirty="0" err="1"/>
              <a:t>halfripen</a:t>
            </a:r>
            <a:r>
              <a:rPr lang="en-US" dirty="0"/>
              <a:t>  state.</a:t>
            </a:r>
          </a:p>
          <a:p>
            <a:pPr>
              <a:lnSpc>
                <a:spcPct val="120000"/>
              </a:lnSpc>
              <a:buNone/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 Temperature  of  </a:t>
            </a:r>
            <a:r>
              <a:rPr lang="en-US" dirty="0" err="1"/>
              <a:t>Baluka</a:t>
            </a:r>
            <a:r>
              <a:rPr lang="en-US" dirty="0"/>
              <a:t> </a:t>
            </a:r>
            <a:r>
              <a:rPr lang="en-US" dirty="0" err="1"/>
              <a:t>yantra</a:t>
            </a:r>
            <a:r>
              <a:rPr lang="en-US" dirty="0"/>
              <a:t>  should  be  increased gradually.  Fluctuation  of  temperature  in </a:t>
            </a:r>
            <a:r>
              <a:rPr lang="en-US" dirty="0" err="1"/>
              <a:t>Baluka</a:t>
            </a:r>
            <a:r>
              <a:rPr lang="en-US" dirty="0"/>
              <a:t> </a:t>
            </a:r>
            <a:r>
              <a:rPr lang="en-US" dirty="0" err="1"/>
              <a:t>yantra</a:t>
            </a:r>
            <a:r>
              <a:rPr lang="en-US" dirty="0"/>
              <a:t>  should  be  avoided.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50292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953000" y="685800"/>
            <a:ext cx="39624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/>
          </a:p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SIDDHE  RASE  KARISHYAMI NIRDARIDYAMAGADAYAM JAGAT </a:t>
            </a:r>
          </a:p>
          <a:p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3352800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THANK YOU 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1931</TotalTime>
  <Words>1205</Words>
  <Application>Microsoft Office PowerPoint</Application>
  <PresentationFormat>On-screen Show (4:3)</PresentationFormat>
  <Paragraphs>195</Paragraphs>
  <Slides>39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Calibri</vt:lpstr>
      <vt:lpstr>Constantia</vt:lpstr>
      <vt:lpstr>Mangal</vt:lpstr>
      <vt:lpstr>Times New Roman</vt:lpstr>
      <vt:lpstr>Wingdings 2</vt:lpstr>
      <vt:lpstr>Flow</vt:lpstr>
      <vt:lpstr>KUPIPAKWA RASAYANA</vt:lpstr>
      <vt:lpstr>                  NIRUKTI</vt:lpstr>
      <vt:lpstr>              MURCCHANA</vt:lpstr>
      <vt:lpstr>CHRONOLOGICAL GLIMPSES </vt:lpstr>
      <vt:lpstr>PowerPoint Presentation</vt:lpstr>
      <vt:lpstr>            TYPES OF    KUPIPAKWA RASAYANA</vt:lpstr>
      <vt:lpstr> ACCORDING  TO INGREDIENTS</vt:lpstr>
      <vt:lpstr> ACCORDING TO  THE     MANUFACTURING  METHOD</vt:lpstr>
      <vt:lpstr>    ACCORDING TO PLACE    OF FINISHED PRODUCT</vt:lpstr>
      <vt:lpstr>              KANTHASTHA               RASA SINDURA</vt:lpstr>
      <vt:lpstr>                 TALASTHA             SWARNA VANGA</vt:lpstr>
      <vt:lpstr>            PREPARATION    OF KUPIPAKWA RASAYANA</vt:lpstr>
      <vt:lpstr>            PURVA KARMA</vt:lpstr>
      <vt:lpstr>               EQUIPMENTS</vt:lpstr>
      <vt:lpstr>                    KUPI</vt:lpstr>
      <vt:lpstr>            FILLING OF KUPI</vt:lpstr>
      <vt:lpstr>            BALUKA YANTRA</vt:lpstr>
      <vt:lpstr>PowerPoint Presentation</vt:lpstr>
      <vt:lpstr>                                            CONTD..</vt:lpstr>
      <vt:lpstr>                 BHRASTRI </vt:lpstr>
      <vt:lpstr> ELECTRIC MUFFLE FURNACE</vt:lpstr>
      <vt:lpstr>                SHALAKAS</vt:lpstr>
      <vt:lpstr>       PRADHANA KARMA</vt:lpstr>
      <vt:lpstr>                 KRAMAGNI</vt:lpstr>
      <vt:lpstr>PowerPoint Presentation</vt:lpstr>
      <vt:lpstr>PowerPoint Presentation</vt:lpstr>
      <vt:lpstr>PowerPoint Presentation</vt:lpstr>
      <vt:lpstr>PowerPoint Presentation</vt:lpstr>
      <vt:lpstr> OBSERVATION  OF  FUMES   AND FLAMES</vt:lpstr>
      <vt:lpstr>      CONFIRMATIVE TEST</vt:lpstr>
      <vt:lpstr>                   PASCHATA KARMA  </vt:lpstr>
      <vt:lpstr>PowerPoint Presentation</vt:lpstr>
      <vt:lpstr>       BREAKING OF KUPI  </vt:lpstr>
      <vt:lpstr>                    DOSE OF        KUPIPAKWA RASYANA</vt:lpstr>
      <vt:lpstr>              SHELF LIFE OF         KUPIPAKWA RASAYANA</vt:lpstr>
      <vt:lpstr>           IMPORTANCE OF       KUPIPAKWA RASAYANA </vt:lpstr>
      <vt:lpstr>                 PRECAUTIONS                 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KUPIPAKWA RASAYANA</dc:title>
  <dc:creator>lenovo</dc:creator>
  <cp:lastModifiedBy>Office</cp:lastModifiedBy>
  <cp:revision>79</cp:revision>
  <dcterms:created xsi:type="dcterms:W3CDTF">2015-03-12T15:28:15Z</dcterms:created>
  <dcterms:modified xsi:type="dcterms:W3CDTF">2024-09-03T09:04:01Z</dcterms:modified>
</cp:coreProperties>
</file>