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91" r:id="rId2"/>
    <p:sldId id="256" r:id="rId3"/>
    <p:sldId id="267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88" r:id="rId21"/>
    <p:sldId id="280" r:id="rId22"/>
    <p:sldId id="289" r:id="rId23"/>
    <p:sldId id="278" r:id="rId24"/>
    <p:sldId id="279" r:id="rId25"/>
    <p:sldId id="281" r:id="rId26"/>
    <p:sldId id="284" r:id="rId27"/>
    <p:sldId id="285" r:id="rId28"/>
    <p:sldId id="286" r:id="rId29"/>
    <p:sldId id="287" r:id="rId30"/>
    <p:sldId id="29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9" autoAdjust="0"/>
    <p:restoredTop sz="94139" autoAdjust="0"/>
  </p:normalViewPr>
  <p:slideViewPr>
    <p:cSldViewPr>
      <p:cViewPr varScale="1">
        <p:scale>
          <a:sx n="81" d="100"/>
          <a:sy n="81" d="100"/>
        </p:scale>
        <p:origin x="17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D5F5D-67BA-45D3-8CA6-128B94008D1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B48C4-8B49-4364-9731-B3C416AB7A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B48C4-8B49-4364-9731-B3C416AB7AE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40ADE-7E9B-4C4F-A05D-29EABB7693ED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6BB6-1275-4C5E-A900-31FF801B3D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AY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38801" cy="28295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38200" y="2895600"/>
            <a:ext cx="7467600" cy="27699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TRADITIONAL   AND MODERN REVIEW         OF CHURNA –KALPANA </a:t>
            </a:r>
          </a:p>
          <a:p>
            <a:r>
              <a:rPr lang="en-US" dirty="0"/>
              <a:t> </a:t>
            </a:r>
          </a:p>
          <a:p>
            <a:pPr algn="ctr"/>
            <a:r>
              <a:rPr lang="en-US" dirty="0"/>
              <a:t>               </a:t>
            </a:r>
            <a:r>
              <a:rPr lang="en-US" sz="2400" dirty="0">
                <a:solidFill>
                  <a:srgbClr val="0070C0"/>
                </a:solidFill>
              </a:rPr>
              <a:t>PRESENTED BY</a:t>
            </a:r>
            <a:r>
              <a:rPr lang="en-US" dirty="0"/>
              <a:t>  - </a:t>
            </a:r>
            <a:r>
              <a:rPr lang="en-US" sz="2400" dirty="0">
                <a:solidFill>
                  <a:schemeClr val="accent2"/>
                </a:solidFill>
              </a:rPr>
              <a:t>Dr. Arun Sharma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/>
              <a:t>               </a:t>
            </a:r>
            <a:endParaRPr lang="en-US" b="1" dirty="0">
              <a:solidFill>
                <a:srgbClr val="00B050"/>
              </a:solidFill>
            </a:endParaRPr>
          </a:p>
          <a:p>
            <a:pPr algn="ctr"/>
            <a:r>
              <a:rPr lang="en-US" dirty="0"/>
              <a:t>               Assistant Professor</a:t>
            </a:r>
          </a:p>
          <a:p>
            <a:pPr algn="ctr"/>
            <a:r>
              <a:rPr lang="en-US" dirty="0"/>
              <a:t>                          DEPARTMENT OF RASA – SHASTRA &amp; BHAISHAJYA  KALPANA</a:t>
            </a:r>
          </a:p>
        </p:txBody>
      </p:sp>
    </p:spTree>
  </p:cSld>
  <p:clrMapOvr>
    <a:masterClrMapping/>
  </p:clrMapOvr>
  <p:transition spd="slow"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838200" y="1"/>
            <a:ext cx="10210800" cy="1752600"/>
          </a:xfrm>
        </p:spPr>
        <p:txBody>
          <a:bodyPr/>
          <a:lstStyle/>
          <a:p>
            <a:r>
              <a:rPr lang="en-US" b="1" dirty="0" err="1">
                <a:latin typeface="Kruti Dev 010" pitchFamily="2" charset="0"/>
              </a:rPr>
              <a:t>Iakpfo</a:t>
            </a:r>
            <a:r>
              <a:rPr lang="en-US" b="1" dirty="0">
                <a:latin typeface="Kruti Dev 010" pitchFamily="2" charset="0"/>
              </a:rPr>
              <a:t>/k </a:t>
            </a:r>
            <a:r>
              <a:rPr lang="en-US" b="1" dirty="0" err="1">
                <a:latin typeface="Kruti Dev 010" pitchFamily="2" charset="0"/>
              </a:rPr>
              <a:t>d’kk</a:t>
            </a:r>
            <a:r>
              <a:rPr lang="en-US" b="1" dirty="0">
                <a:latin typeface="Kruti Dev 010" pitchFamily="2" charset="0"/>
              </a:rPr>
              <a:t>; </a:t>
            </a:r>
            <a:r>
              <a:rPr lang="en-US" b="1" dirty="0" err="1">
                <a:latin typeface="Kruti Dev 010" pitchFamily="2" charset="0"/>
              </a:rPr>
              <a:t>dYiuk</a:t>
            </a:r>
            <a:r>
              <a:rPr lang="en-US" b="1" dirty="0">
                <a:latin typeface="Kruti Dev 010" pitchFamily="2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676400"/>
            <a:ext cx="7315200" cy="4800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“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iapfo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/k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d’kk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dYiua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bfr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-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Lojl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%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dYd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% 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J`r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%</a:t>
            </a:r>
          </a:p>
          <a:p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“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khr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%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Qk.V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%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d’kk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bfr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 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rs’kka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;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FkkiwoZ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cykf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kD;a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......... “</a:t>
            </a:r>
            <a:r>
              <a:rPr lang="en-US" sz="2200" b="1" dirty="0">
                <a:solidFill>
                  <a:schemeClr val="tx1"/>
                </a:solidFill>
                <a:latin typeface="+mj-lt"/>
              </a:rPr>
              <a:t>( </a:t>
            </a:r>
            <a:r>
              <a:rPr lang="en-US" sz="2200" b="1" dirty="0">
                <a:solidFill>
                  <a:schemeClr val="tx1"/>
                </a:solidFill>
                <a:latin typeface="Kruti Dev 010" pitchFamily="2" charset="0"/>
              </a:rPr>
              <a:t>p</a:t>
            </a:r>
            <a:r>
              <a:rPr lang="en-US" sz="2200" b="1" dirty="0">
                <a:solidFill>
                  <a:schemeClr val="tx1"/>
                </a:solidFill>
                <a:latin typeface="+mj-lt"/>
              </a:rPr>
              <a:t>o</a:t>
            </a:r>
            <a:r>
              <a:rPr lang="en-US" sz="2200" b="1" dirty="0">
                <a:solidFill>
                  <a:schemeClr val="tx1"/>
                </a:solidFill>
                <a:latin typeface="Kruti Dev 010" pitchFamily="2" charset="0"/>
              </a:rPr>
              <a:t>lw</a:t>
            </a:r>
            <a:r>
              <a:rPr lang="en-US" sz="2200" b="1" dirty="0">
                <a:solidFill>
                  <a:schemeClr val="tx1"/>
                </a:solidFill>
                <a:latin typeface="+mj-lt"/>
              </a:rPr>
              <a:t>o</a:t>
            </a:r>
            <a:r>
              <a:rPr lang="en-US" sz="2200" b="1" dirty="0">
                <a:solidFill>
                  <a:schemeClr val="tx1"/>
                </a:solidFill>
                <a:latin typeface="Kruti Dev 010" pitchFamily="2" charset="0"/>
              </a:rPr>
              <a:t>@</a:t>
            </a:r>
            <a:r>
              <a:rPr lang="en-US" sz="2200" b="1" dirty="0">
                <a:solidFill>
                  <a:schemeClr val="tx1"/>
                </a:solidFill>
                <a:latin typeface="+mj-lt"/>
              </a:rPr>
              <a:t>4</a:t>
            </a:r>
            <a:r>
              <a:rPr lang="en-US" sz="2200" b="1" dirty="0">
                <a:solidFill>
                  <a:schemeClr val="tx1"/>
                </a:solidFill>
                <a:latin typeface="Kruti Dev 010" pitchFamily="2" charset="0"/>
              </a:rPr>
              <a:t>@</a:t>
            </a:r>
            <a:r>
              <a:rPr lang="en-US" sz="2200" b="1" dirty="0">
                <a:solidFill>
                  <a:schemeClr val="tx1"/>
                </a:solidFill>
                <a:latin typeface="+mj-lt"/>
              </a:rPr>
              <a:t>6 </a:t>
            </a:r>
            <a:r>
              <a:rPr lang="en-US" sz="2200" b="1" dirty="0">
                <a:solidFill>
                  <a:schemeClr val="tx1"/>
                </a:solidFill>
                <a:latin typeface="Kruti Dev 010" pitchFamily="2" charset="0"/>
              </a:rPr>
              <a:t>&amp;</a:t>
            </a:r>
            <a:r>
              <a:rPr lang="en-US" sz="2200" b="1" dirty="0">
                <a:solidFill>
                  <a:schemeClr val="tx1"/>
                </a:solidFill>
                <a:latin typeface="+mj-lt"/>
              </a:rPr>
              <a:t>7)</a:t>
            </a:r>
            <a:r>
              <a:rPr lang="en-US" sz="22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endParaRPr lang="en-US" b="1" dirty="0">
              <a:solidFill>
                <a:schemeClr val="tx1"/>
              </a:solidFill>
              <a:latin typeface="Kruti Dev 010" pitchFamily="2" charset="0"/>
            </a:endParaRPr>
          </a:p>
          <a:p>
            <a:endParaRPr lang="en-US" b="1" dirty="0">
              <a:solidFill>
                <a:schemeClr val="tx1"/>
              </a:solidFill>
              <a:latin typeface="Kruti Dev 010" pitchFamily="2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+mj-lt"/>
              </a:rPr>
              <a:t>“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vFkkr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%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Lojl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%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dYd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%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DokFk”p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fgeQk.VdkSA</a:t>
            </a:r>
            <a:endParaRPr lang="en-US" b="1" dirty="0">
              <a:solidFill>
                <a:schemeClr val="tx1"/>
              </a:solidFill>
              <a:latin typeface="Kruti Dev 010" pitchFamily="2" charset="0"/>
            </a:endParaRPr>
          </a:p>
          <a:p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Ks;k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%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d’kk;k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%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ipSrs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y?ko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%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L;q;ZFkksRrrjre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~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”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AA</a:t>
            </a:r>
            <a:endParaRPr lang="en-US" b="1" dirty="0">
              <a:solidFill>
                <a:schemeClr val="tx1"/>
              </a:solidFill>
              <a:latin typeface="+mj-lt"/>
            </a:endParaRPr>
          </a:p>
          <a:p>
            <a:r>
              <a:rPr lang="en-US" b="1" dirty="0">
                <a:solidFill>
                  <a:schemeClr val="tx1"/>
                </a:solidFill>
              </a:rPr>
              <a:t>                                                 </a:t>
            </a:r>
            <a:r>
              <a:rPr lang="en-US" sz="3000" b="1" dirty="0">
                <a:solidFill>
                  <a:schemeClr val="tx1"/>
                </a:solidFill>
              </a:rPr>
              <a:t>                  </a:t>
            </a:r>
            <a:r>
              <a:rPr lang="en-US" sz="2600" b="1" dirty="0">
                <a:solidFill>
                  <a:schemeClr val="tx1"/>
                </a:solidFill>
              </a:rPr>
              <a:t>(</a:t>
            </a:r>
            <a:r>
              <a:rPr lang="en-US" sz="2600" b="1" dirty="0">
                <a:solidFill>
                  <a:schemeClr val="tx1"/>
                </a:solidFill>
                <a:latin typeface="Kruti Dev 010" pitchFamily="2" charset="0"/>
              </a:rPr>
              <a:t>“</a:t>
            </a:r>
            <a:r>
              <a:rPr lang="en-US" sz="2600" b="1" dirty="0" err="1">
                <a:solidFill>
                  <a:schemeClr val="tx1"/>
                </a:solidFill>
                <a:latin typeface="Kruti Dev 010" pitchFamily="2" charset="0"/>
              </a:rPr>
              <a:t>kk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1700" b="1" dirty="0">
                <a:solidFill>
                  <a:schemeClr val="tx1"/>
                </a:solidFill>
              </a:rPr>
              <a:t>0</a:t>
            </a:r>
            <a:r>
              <a:rPr lang="en-US" sz="2600" b="1" dirty="0">
                <a:solidFill>
                  <a:schemeClr val="tx1"/>
                </a:solidFill>
                <a:latin typeface="Kruti Dev 010" pitchFamily="2" charset="0"/>
              </a:rPr>
              <a:t>e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1700" b="1" dirty="0">
                <a:solidFill>
                  <a:schemeClr val="tx1"/>
                </a:solidFill>
              </a:rPr>
              <a:t>0</a:t>
            </a:r>
            <a:r>
              <a:rPr lang="en-US" sz="2600" b="1" dirty="0">
                <a:solidFill>
                  <a:schemeClr val="tx1"/>
                </a:solidFill>
                <a:latin typeface="Kruti Dev 010" pitchFamily="2" charset="0"/>
              </a:rPr>
              <a:t>1@1</a:t>
            </a:r>
            <a:r>
              <a:rPr lang="en-US" sz="2600" b="1" dirty="0">
                <a:solidFill>
                  <a:schemeClr val="tx1"/>
                </a:solidFill>
              </a:rPr>
              <a:t>) </a:t>
            </a:r>
            <a:r>
              <a:rPr lang="en-US" sz="2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endParaRPr lang="en-US" b="1" dirty="0">
              <a:solidFill>
                <a:schemeClr val="tx1"/>
              </a:solidFill>
              <a:latin typeface="Kruti Dev 010" pitchFamily="2" charset="0"/>
            </a:endParaRPr>
          </a:p>
          <a:p>
            <a:endParaRPr lang="en-US" b="1" dirty="0">
              <a:latin typeface="Kruti Dev 010" pitchFamily="2" charset="0"/>
            </a:endParaRPr>
          </a:p>
          <a:p>
            <a:r>
              <a:rPr lang="en-US" b="1" dirty="0">
                <a:latin typeface="Kruti Dev 010" pitchFamily="2" charset="0"/>
              </a:rPr>
              <a:t>     </a:t>
            </a:r>
          </a:p>
          <a:p>
            <a:endParaRPr lang="en-US" dirty="0">
              <a:latin typeface="Kruti Dev 010" pitchFamily="2" charset="0"/>
            </a:endParaRPr>
          </a:p>
        </p:txBody>
      </p:sp>
    </p:spTree>
  </p:cSld>
  <p:clrMapOvr>
    <a:masterClrMapping/>
  </p:clrMapOvr>
  <p:transition spd="slow"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EVOLUTION OF CHURNA KALPANA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 lnSpcReduction="10000"/>
          </a:bodyPr>
          <a:lstStyle/>
          <a:p>
            <a:r>
              <a:rPr lang="en-IN" dirty="0"/>
              <a:t>Probably one of the first instance of therapeutic use of </a:t>
            </a:r>
            <a:r>
              <a:rPr lang="en-IN" dirty="0" err="1"/>
              <a:t>kalka</a:t>
            </a:r>
            <a:r>
              <a:rPr lang="en-IN" dirty="0"/>
              <a:t> of herbal substances is mentioned for external use in some traumatic conditions. (</a:t>
            </a:r>
            <a:r>
              <a:rPr lang="en-IN" dirty="0" err="1"/>
              <a:t>Atharva</a:t>
            </a:r>
            <a:r>
              <a:rPr lang="en-IN" dirty="0"/>
              <a:t> 5/5/4)</a:t>
            </a:r>
          </a:p>
          <a:p>
            <a:r>
              <a:rPr lang="en-IN" dirty="0"/>
              <a:t>There it is clearly mentioned about the method of preparation i.e. Triturating herbal drugs </a:t>
            </a:r>
            <a:r>
              <a:rPr lang="en-IN" dirty="0" err="1"/>
              <a:t>alongwith</a:t>
            </a:r>
            <a:r>
              <a:rPr lang="en-IN" dirty="0"/>
              <a:t> water to form a paste for external application in the name of </a:t>
            </a:r>
            <a:r>
              <a:rPr lang="en-IN" dirty="0" err="1"/>
              <a:t>karambha</a:t>
            </a:r>
            <a:r>
              <a:rPr lang="en-IN" dirty="0"/>
              <a:t>. (</a:t>
            </a:r>
            <a:r>
              <a:rPr lang="en-IN" dirty="0" err="1"/>
              <a:t>Atharva</a:t>
            </a:r>
            <a:r>
              <a:rPr lang="en-IN" dirty="0"/>
              <a:t> 4/7/2).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br>
              <a:rPr lang="en-US" sz="6700" b="1" dirty="0">
                <a:latin typeface="Kruti Dev 010" pitchFamily="2" charset="0"/>
              </a:rPr>
            </a:br>
            <a:r>
              <a:rPr lang="en-US" sz="6700" b="1" dirty="0" err="1">
                <a:latin typeface="Kruti Dev 010" pitchFamily="2" charset="0"/>
              </a:rPr>
              <a:t>pjd</a:t>
            </a:r>
            <a:r>
              <a:rPr lang="en-US" sz="6700" b="1" dirty="0">
                <a:latin typeface="Kruti Dev 010" pitchFamily="2" charset="0"/>
              </a:rPr>
              <a:t> </a:t>
            </a:r>
            <a:r>
              <a:rPr lang="en-US" sz="6700" b="1" dirty="0" err="1">
                <a:latin typeface="Kruti Dev 010" pitchFamily="2" charset="0"/>
              </a:rPr>
              <a:t>lafgrk</a:t>
            </a:r>
            <a:r>
              <a:rPr lang="en-US" sz="6700" b="1" dirty="0">
                <a:latin typeface="Kruti Dev 010" pitchFamily="2" charset="0"/>
              </a:rPr>
              <a:t> </a:t>
            </a:r>
            <a:r>
              <a:rPr lang="en-US" sz="6700" b="1" dirty="0" err="1">
                <a:latin typeface="Kruti Dev 010" pitchFamily="2" charset="0"/>
              </a:rPr>
              <a:t>esa</a:t>
            </a:r>
            <a:r>
              <a:rPr lang="en-US" sz="6700" b="1" dirty="0">
                <a:latin typeface="Kruti Dev 010" pitchFamily="2" charset="0"/>
              </a:rPr>
              <a:t> </a:t>
            </a:r>
            <a:r>
              <a:rPr lang="en-US" sz="6700" b="1" dirty="0">
                <a:latin typeface="+mj-lt"/>
              </a:rPr>
              <a:t>-</a:t>
            </a:r>
            <a:br>
              <a:rPr lang="en-US" sz="4000" b="1" dirty="0">
                <a:latin typeface="Kruti Dev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600" b="1" dirty="0"/>
              <a:t>    </a:t>
            </a:r>
          </a:p>
          <a:p>
            <a:pPr>
              <a:buNone/>
            </a:pPr>
            <a:r>
              <a:rPr lang="en-US" sz="3600" b="1" dirty="0"/>
              <a:t>    The description of </a:t>
            </a:r>
            <a:r>
              <a:rPr lang="en-US" sz="3600" b="1" dirty="0" err="1"/>
              <a:t>churna</a:t>
            </a:r>
            <a:r>
              <a:rPr lang="en-US" sz="3600" b="1" dirty="0"/>
              <a:t> </a:t>
            </a:r>
            <a:r>
              <a:rPr lang="en-US" sz="3600" b="1" dirty="0" err="1"/>
              <a:t>Kalpana</a:t>
            </a:r>
            <a:r>
              <a:rPr lang="en-US" sz="3600" b="1" dirty="0"/>
              <a:t> is available extensively in all </a:t>
            </a:r>
            <a:r>
              <a:rPr lang="en-US" sz="3600" b="1" dirty="0" err="1"/>
              <a:t>samhitas</a:t>
            </a:r>
            <a:r>
              <a:rPr lang="en-US" sz="3600" b="1" dirty="0"/>
              <a:t>. </a:t>
            </a:r>
          </a:p>
          <a:p>
            <a:pPr>
              <a:buNone/>
            </a:pPr>
            <a:r>
              <a:rPr lang="en-US" sz="3600" b="1" dirty="0"/>
              <a:t>    </a:t>
            </a:r>
            <a:r>
              <a:rPr lang="en-US" sz="3600" b="1" dirty="0" err="1"/>
              <a:t>Charak</a:t>
            </a:r>
            <a:r>
              <a:rPr lang="en-US" sz="3600" b="1" dirty="0"/>
              <a:t> has described 32 </a:t>
            </a:r>
            <a:r>
              <a:rPr lang="en-US" sz="3600" b="1" dirty="0" err="1"/>
              <a:t>sidhtama</a:t>
            </a:r>
            <a:r>
              <a:rPr lang="en-US" sz="3600" b="1" dirty="0"/>
              <a:t> </a:t>
            </a:r>
            <a:r>
              <a:rPr lang="en-US" sz="3600" b="1" dirty="0" err="1"/>
              <a:t>pradehas</a:t>
            </a:r>
            <a:r>
              <a:rPr lang="en-US" sz="3600" b="1" dirty="0"/>
              <a:t> which has been   taken for external application through </a:t>
            </a:r>
            <a:r>
              <a:rPr lang="en-US" sz="3600" b="1" dirty="0" err="1"/>
              <a:t>churna</a:t>
            </a:r>
            <a:r>
              <a:rPr lang="en-US" sz="3600" b="1" dirty="0"/>
              <a:t> </a:t>
            </a:r>
            <a:r>
              <a:rPr lang="en-US" sz="3600" b="1" dirty="0" err="1"/>
              <a:t>Kalpana</a:t>
            </a:r>
            <a:r>
              <a:rPr lang="en-US" sz="3600" b="1" dirty="0"/>
              <a:t> only.</a:t>
            </a:r>
          </a:p>
          <a:p>
            <a:pPr>
              <a:buNone/>
            </a:pPr>
            <a:endParaRPr lang="en-US" sz="3600" b="1" dirty="0"/>
          </a:p>
          <a:p>
            <a:pPr>
              <a:buNone/>
            </a:pPr>
            <a:r>
              <a:rPr lang="en-US" sz="3600" b="1" dirty="0"/>
              <a:t>“</a:t>
            </a:r>
            <a:r>
              <a:rPr lang="en-US" sz="3600" b="1" dirty="0" err="1">
                <a:latin typeface="Kruti Dev 010" pitchFamily="2" charset="0"/>
              </a:rPr>
              <a:t>Ñrkfu</a:t>
            </a:r>
            <a:r>
              <a:rPr lang="en-US" sz="3600" b="1" dirty="0">
                <a:latin typeface="Kruti Dev 010" pitchFamily="2" charset="0"/>
              </a:rPr>
              <a:t> </a:t>
            </a:r>
            <a:r>
              <a:rPr lang="en-US" sz="3600" b="1" dirty="0" err="1">
                <a:latin typeface="Kruti Dev 010" pitchFamily="2" charset="0"/>
              </a:rPr>
              <a:t>pw.kkZU;srkfu</a:t>
            </a:r>
            <a:r>
              <a:rPr lang="en-US" sz="3600" b="1" dirty="0">
                <a:latin typeface="Kruti Dev 010" pitchFamily="2" charset="0"/>
              </a:rPr>
              <a:t> </a:t>
            </a:r>
            <a:r>
              <a:rPr lang="en-US" sz="3600" b="1" dirty="0" err="1">
                <a:latin typeface="Kruti Dev 010" pitchFamily="2" charset="0"/>
              </a:rPr>
              <a:t>n?kknopw.kZukFkZe</a:t>
            </a:r>
            <a:r>
              <a:rPr lang="en-US" sz="3600" b="1" dirty="0">
                <a:latin typeface="Kruti Dev 010" pitchFamily="2" charset="0"/>
              </a:rPr>
              <a:t>~ </a:t>
            </a:r>
            <a:r>
              <a:rPr lang="en-US" sz="3600" b="1" dirty="0"/>
              <a:t>“</a:t>
            </a:r>
            <a:r>
              <a:rPr lang="en-US" sz="3600" b="1" dirty="0">
                <a:latin typeface="Kruti Dev 010" pitchFamily="2" charset="0"/>
              </a:rPr>
              <a:t> AA</a:t>
            </a:r>
          </a:p>
          <a:p>
            <a:pPr algn="ctr">
              <a:buNone/>
            </a:pPr>
            <a:r>
              <a:rPr lang="en-US" sz="3600" b="1" dirty="0">
                <a:latin typeface="+mj-lt"/>
              </a:rPr>
              <a:t>                                                  (</a:t>
            </a:r>
            <a:r>
              <a:rPr lang="en-US" sz="3600" b="1" dirty="0">
                <a:latin typeface="Kruti Dev 010" pitchFamily="2" charset="0"/>
              </a:rPr>
              <a:t>p</a:t>
            </a:r>
            <a:r>
              <a:rPr lang="en-US" sz="2800" b="1" dirty="0">
                <a:latin typeface="Kruti Dev 010" pitchFamily="2" charset="0"/>
              </a:rPr>
              <a:t>0</a:t>
            </a:r>
            <a:r>
              <a:rPr lang="en-US" sz="3600" b="1" dirty="0">
                <a:latin typeface="Kruti Dev 010" pitchFamily="2" charset="0"/>
              </a:rPr>
              <a:t>lw</a:t>
            </a:r>
            <a:r>
              <a:rPr lang="en-US" sz="2800" b="1" dirty="0">
                <a:latin typeface="Kruti Dev 010" pitchFamily="2" charset="0"/>
              </a:rPr>
              <a:t>0</a:t>
            </a:r>
            <a:r>
              <a:rPr lang="en-US" sz="2800" b="1" dirty="0"/>
              <a:t>/ 3/11)</a:t>
            </a:r>
          </a:p>
          <a:p>
            <a:pPr algn="ctr">
              <a:buNone/>
            </a:pPr>
            <a:endParaRPr lang="en-US" dirty="0">
              <a:latin typeface="Kruti Dev 010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Kruti Dev 010" pitchFamily="2" charset="0"/>
              </a:rPr>
              <a:t>dYd</a:t>
            </a:r>
            <a:r>
              <a:rPr lang="en-US" b="1" dirty="0">
                <a:latin typeface="Kruti Dev 010" pitchFamily="2" charset="0"/>
              </a:rPr>
              <a:t> </a:t>
            </a:r>
            <a:r>
              <a:rPr lang="en-US" b="1" dirty="0" err="1">
                <a:latin typeface="Kruti Dev 010" pitchFamily="2" charset="0"/>
              </a:rPr>
              <a:t>dYiuk</a:t>
            </a:r>
            <a:r>
              <a:rPr lang="en-US" b="1" dirty="0">
                <a:latin typeface="Kruti Dev 010" pitchFamily="2" charset="0"/>
              </a:rPr>
              <a:t> ds vUrxZr </a:t>
            </a:r>
            <a:r>
              <a:rPr lang="en-US" b="1" dirty="0" err="1">
                <a:latin typeface="Kruti Dev 010" pitchFamily="2" charset="0"/>
              </a:rPr>
              <a:t>pw.kZ</a:t>
            </a:r>
            <a:r>
              <a:rPr lang="en-US" b="1" dirty="0">
                <a:latin typeface="Kruti Dev 010" pitchFamily="2" charset="0"/>
              </a:rPr>
              <a:t> </a:t>
            </a:r>
            <a:r>
              <a:rPr lang="en-US" b="1" dirty="0" err="1">
                <a:latin typeface="Kruti Dev 010" pitchFamily="2" charset="0"/>
              </a:rPr>
              <a:t>dYiuk</a:t>
            </a:r>
            <a:r>
              <a:rPr lang="en-US" b="1" dirty="0">
                <a:latin typeface="Kruti Dev 010" pitchFamily="2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US" b="1" dirty="0"/>
              <a:t>   </a:t>
            </a:r>
            <a:r>
              <a:rPr lang="en-US" sz="2800" b="1" dirty="0"/>
              <a:t>“</a:t>
            </a:r>
            <a:r>
              <a:rPr lang="en-US" sz="2800" b="1" dirty="0">
                <a:latin typeface="Kruti Dev 010" pitchFamily="2" charset="0"/>
              </a:rPr>
              <a:t>”</a:t>
            </a:r>
            <a:r>
              <a:rPr lang="en-US" sz="2800" b="1" dirty="0" err="1">
                <a:latin typeface="Kruti Dev 010" pitchFamily="2" charset="0"/>
              </a:rPr>
              <a:t>kq’dfi’V</a:t>
            </a:r>
            <a:r>
              <a:rPr lang="en-US" sz="2800" b="1" dirty="0">
                <a:latin typeface="Kruti Dev 010" pitchFamily="2" charset="0"/>
              </a:rPr>
              <a:t> % </a:t>
            </a:r>
            <a:r>
              <a:rPr lang="en-US" sz="2800" b="1" dirty="0" err="1">
                <a:latin typeface="Kruti Dev 010" pitchFamily="2" charset="0"/>
              </a:rPr>
              <a:t>lw</a:t>
            </a:r>
            <a:r>
              <a:rPr lang="en-US" sz="2800" b="1" dirty="0">
                <a:latin typeface="Kruti Dev 010" pitchFamily="2" charset="0"/>
              </a:rPr>
              <a:t>{</a:t>
            </a:r>
            <a:r>
              <a:rPr lang="en-US" sz="2800" b="1" dirty="0" err="1">
                <a:latin typeface="Kruti Dev 010" pitchFamily="2" charset="0"/>
              </a:rPr>
              <a:t>erkUroiVP;qPPkw.kZ</a:t>
            </a:r>
            <a:r>
              <a:rPr lang="en-US" sz="2800" b="1" dirty="0">
                <a:latin typeface="Kruti Dev 010" pitchFamily="2" charset="0"/>
              </a:rPr>
              <a:t> %  </a:t>
            </a:r>
            <a:r>
              <a:rPr lang="en-US" sz="2800" b="1" dirty="0" err="1">
                <a:latin typeface="Kruti Dev 010" pitchFamily="2" charset="0"/>
              </a:rPr>
              <a:t>rL</a:t>
            </a:r>
            <a:r>
              <a:rPr lang="en-US" sz="2800" b="1" dirty="0">
                <a:latin typeface="Kruti Dev 010" pitchFamily="2" charset="0"/>
              </a:rPr>
              <a:t>; </a:t>
            </a:r>
            <a:r>
              <a:rPr lang="en-US" sz="2800" b="1" dirty="0" err="1">
                <a:latin typeface="Kruti Dev 010" pitchFamily="2" charset="0"/>
              </a:rPr>
              <a:t>leLrnzO</a:t>
            </a:r>
            <a:r>
              <a:rPr lang="en-US" sz="2800" b="1" dirty="0">
                <a:latin typeface="Kruti Dev 010" pitchFamily="2" charset="0"/>
              </a:rPr>
              <a:t>; </a:t>
            </a:r>
            <a:r>
              <a:rPr lang="en-US" sz="2800" b="1" dirty="0">
                <a:latin typeface="+mj-lt"/>
              </a:rPr>
              <a:t>-</a:t>
            </a:r>
          </a:p>
          <a:p>
            <a:pPr>
              <a:buNone/>
            </a:pPr>
            <a:r>
              <a:rPr lang="en-US" sz="2800" b="1" dirty="0">
                <a:latin typeface="+mj-lt"/>
              </a:rPr>
              <a:t>       </a:t>
            </a:r>
            <a:r>
              <a:rPr lang="en-US" sz="2800" b="1" dirty="0" err="1">
                <a:latin typeface="Kruti Dev 010" pitchFamily="2" charset="0"/>
              </a:rPr>
              <a:t>ifjR;kxknIyqrksi;ksxkPp</a:t>
            </a:r>
            <a:r>
              <a:rPr lang="en-US" sz="2800" b="1" dirty="0">
                <a:latin typeface="Kruti Dev 010" pitchFamily="2" charset="0"/>
              </a:rPr>
              <a:t>  </a:t>
            </a:r>
            <a:r>
              <a:rPr lang="en-US" b="1" dirty="0" err="1">
                <a:latin typeface="Kruti Dev 010" pitchFamily="2" charset="0"/>
              </a:rPr>
              <a:t>dYdknHksn</a:t>
            </a:r>
            <a:r>
              <a:rPr lang="en-US" b="1" dirty="0">
                <a:latin typeface="Kruti Dev 010" pitchFamily="2" charset="0"/>
              </a:rPr>
              <a:t>%</a:t>
            </a:r>
            <a:r>
              <a:rPr lang="en-US" b="1" dirty="0">
                <a:latin typeface="+mj-lt"/>
              </a:rPr>
              <a:t>  “</a:t>
            </a:r>
            <a:r>
              <a:rPr lang="en-US" b="1" dirty="0">
                <a:latin typeface="Kruti Dev 010" pitchFamily="2" charset="0"/>
              </a:rPr>
              <a:t>AA</a:t>
            </a:r>
            <a:endParaRPr lang="en-US" b="1" dirty="0">
              <a:latin typeface="+mj-lt"/>
            </a:endParaRPr>
          </a:p>
          <a:p>
            <a:pPr>
              <a:buNone/>
            </a:pPr>
            <a:r>
              <a:rPr lang="en-US" b="1" dirty="0">
                <a:latin typeface="+mj-lt"/>
              </a:rPr>
              <a:t>                                                             </a:t>
            </a:r>
            <a:r>
              <a:rPr lang="en-US" sz="2800" b="1" dirty="0">
                <a:latin typeface="+mj-lt"/>
              </a:rPr>
              <a:t>( </a:t>
            </a:r>
            <a:r>
              <a:rPr lang="en-US" sz="2800" b="1" dirty="0" err="1">
                <a:latin typeface="Kruti Dev 010" pitchFamily="2" charset="0"/>
              </a:rPr>
              <a:t>v</a:t>
            </a:r>
            <a:r>
              <a:rPr lang="en-US" sz="2000" b="1" dirty="0" err="1">
                <a:latin typeface="+mj-lt"/>
              </a:rPr>
              <a:t>o</a:t>
            </a:r>
            <a:r>
              <a:rPr lang="en-US" sz="2800" b="1" dirty="0" err="1">
                <a:latin typeface="Kruti Dev 010" pitchFamily="2" charset="0"/>
              </a:rPr>
              <a:t>l</a:t>
            </a:r>
            <a:r>
              <a:rPr lang="en-US" sz="2000" b="1" dirty="0" err="1"/>
              <a:t>o</a:t>
            </a:r>
            <a:r>
              <a:rPr lang="en-US" sz="2000" b="1" dirty="0"/>
              <a:t>/</a:t>
            </a:r>
            <a:r>
              <a:rPr lang="en-US" sz="2800" b="1" dirty="0">
                <a:latin typeface="Kruti Dev 010" pitchFamily="2" charset="0"/>
              </a:rPr>
              <a:t>d</a:t>
            </a:r>
            <a:r>
              <a:rPr lang="en-US" sz="2000" b="1" dirty="0"/>
              <a:t>o/8/10</a:t>
            </a:r>
            <a:r>
              <a:rPr lang="en-US" sz="2800" b="1" dirty="0"/>
              <a:t>)</a:t>
            </a:r>
            <a:r>
              <a:rPr lang="en-US" sz="3600" b="1" dirty="0">
                <a:latin typeface="Kruti Dev 010" pitchFamily="2" charset="0"/>
              </a:rPr>
              <a:t> </a:t>
            </a:r>
            <a:endParaRPr lang="en-US" b="1" dirty="0">
              <a:latin typeface="Kruti Dev 010" pitchFamily="2" charset="0"/>
            </a:endParaRPr>
          </a:p>
          <a:p>
            <a:pPr>
              <a:buNone/>
            </a:pPr>
            <a:endParaRPr lang="en-US" b="1" dirty="0">
              <a:latin typeface="Kruti Dev 010" pitchFamily="2" charset="0"/>
            </a:endParaRPr>
          </a:p>
          <a:p>
            <a:pPr>
              <a:buNone/>
            </a:pPr>
            <a:endParaRPr lang="en-US" b="1" dirty="0">
              <a:latin typeface="Kruti Dev 010" pitchFamily="2" charset="0"/>
            </a:endParaRPr>
          </a:p>
          <a:p>
            <a:pPr>
              <a:buNone/>
            </a:pPr>
            <a:r>
              <a:rPr lang="en-US" b="1" dirty="0">
                <a:latin typeface="+mj-lt"/>
              </a:rPr>
              <a:t>“</a:t>
            </a:r>
            <a:r>
              <a:rPr lang="en-US" b="1" dirty="0" err="1">
                <a:latin typeface="Kruti Dev 010" pitchFamily="2" charset="0"/>
              </a:rPr>
              <a:t>dYd</a:t>
            </a:r>
            <a:r>
              <a:rPr lang="en-US" b="1" dirty="0">
                <a:latin typeface="Kruti Dev 010" pitchFamily="2" charset="0"/>
              </a:rPr>
              <a:t> % </a:t>
            </a:r>
            <a:r>
              <a:rPr lang="en-US" b="1" dirty="0" err="1">
                <a:latin typeface="Kruti Dev 010" pitchFamily="2" charset="0"/>
              </a:rPr>
              <a:t>fi’Vks</a:t>
            </a:r>
            <a:r>
              <a:rPr lang="en-US" b="1" dirty="0">
                <a:latin typeface="Kruti Dev 010" pitchFamily="2" charset="0"/>
              </a:rPr>
              <a:t> </a:t>
            </a:r>
            <a:r>
              <a:rPr lang="en-US" b="1" dirty="0" err="1">
                <a:latin typeface="Kruti Dev 010" pitchFamily="2" charset="0"/>
              </a:rPr>
              <a:t>nzokIyqr</a:t>
            </a:r>
            <a:r>
              <a:rPr lang="en-US" b="1" dirty="0">
                <a:latin typeface="Kruti Dev 010" pitchFamily="2" charset="0"/>
              </a:rPr>
              <a:t>% </a:t>
            </a:r>
            <a:r>
              <a:rPr lang="en-US" b="1" dirty="0" err="1">
                <a:latin typeface="Kruti Dev 010" pitchFamily="2" charset="0"/>
              </a:rPr>
              <a:t>pw.ksZk·Iyqr</a:t>
            </a:r>
            <a:r>
              <a:rPr lang="en-US" b="1" dirty="0">
                <a:latin typeface="Kruti Dev 010" pitchFamily="2" charset="0"/>
              </a:rPr>
              <a:t> % </a:t>
            </a:r>
            <a:r>
              <a:rPr lang="en-US" b="1" dirty="0"/>
              <a:t>”</a:t>
            </a:r>
            <a:r>
              <a:rPr lang="en-US" b="1" dirty="0">
                <a:latin typeface="Kruti Dev 010" pitchFamily="2" charset="0"/>
              </a:rPr>
              <a:t>AA</a:t>
            </a:r>
          </a:p>
          <a:p>
            <a:pPr>
              <a:buNone/>
            </a:pPr>
            <a:r>
              <a:rPr lang="en-US" b="1" dirty="0">
                <a:latin typeface="Kruti Dev 010" pitchFamily="2" charset="0"/>
              </a:rPr>
              <a:t>                               </a:t>
            </a:r>
            <a:r>
              <a:rPr lang="en-US" sz="2800" b="1" dirty="0"/>
              <a:t>(</a:t>
            </a:r>
            <a:r>
              <a:rPr lang="en-US" sz="2400" b="1" dirty="0"/>
              <a:t> </a:t>
            </a:r>
            <a:r>
              <a:rPr lang="en-US" b="1" dirty="0">
                <a:latin typeface="Kruti Dev 010" pitchFamily="2" charset="0"/>
              </a:rPr>
              <a:t>v</a:t>
            </a:r>
            <a:r>
              <a:rPr lang="en-US" sz="2000" b="1" dirty="0">
                <a:latin typeface="+mj-lt"/>
              </a:rPr>
              <a:t>0</a:t>
            </a:r>
            <a:r>
              <a:rPr lang="en-US" b="1" dirty="0">
                <a:latin typeface="Kruti Dev 010" pitchFamily="2" charset="0"/>
              </a:rPr>
              <a:t>g0@d</a:t>
            </a:r>
            <a:r>
              <a:rPr lang="en-US" sz="2800" b="1" dirty="0">
                <a:latin typeface="Kruti Dev 010" pitchFamily="2" charset="0"/>
              </a:rPr>
              <a:t>0</a:t>
            </a:r>
            <a:r>
              <a:rPr lang="en-US" sz="2800" b="1" dirty="0"/>
              <a:t> </a:t>
            </a:r>
            <a:r>
              <a:rPr lang="en-US" sz="2800" b="1" dirty="0">
                <a:latin typeface="Kruti Dev 010" pitchFamily="2" charset="0"/>
              </a:rPr>
              <a:t>@6@9 </a:t>
            </a:r>
            <a:r>
              <a:rPr lang="en-US" sz="2800" b="1" dirty="0">
                <a:latin typeface="+mj-lt"/>
              </a:rPr>
              <a:t>)</a:t>
            </a:r>
            <a:endParaRPr lang="en-US" b="1" dirty="0">
              <a:latin typeface="Kruti Dev 010" pitchFamily="2" charset="0"/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524000"/>
          </a:xfrm>
        </p:spPr>
        <p:txBody>
          <a:bodyPr/>
          <a:lstStyle/>
          <a:p>
            <a:pPr algn="l"/>
            <a:r>
              <a:rPr lang="en-US" b="1" dirty="0" err="1">
                <a:latin typeface="Kruti Dev 010" pitchFamily="2" charset="0"/>
              </a:rPr>
              <a:t>fu:fDr</a:t>
            </a:r>
            <a:endParaRPr lang="en-US" b="1" dirty="0">
              <a:latin typeface="Kruti Dev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5181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     “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pw.;Zrs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fi’;rs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;r~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lEis’k.ksu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tkrjt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% </a:t>
            </a:r>
            <a:r>
              <a:rPr lang="en-US" sz="3600" b="1" dirty="0">
                <a:solidFill>
                  <a:schemeClr val="tx1"/>
                </a:solidFill>
                <a:latin typeface="+mj-lt"/>
              </a:rPr>
              <a:t>“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AA                                                                                                                     </a:t>
            </a:r>
            <a:r>
              <a:rPr lang="en-US" sz="28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“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kCndYinzqe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 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)</a:t>
            </a:r>
            <a:r>
              <a:rPr lang="en-US" sz="2400" b="1" dirty="0">
                <a:solidFill>
                  <a:schemeClr val="tx1"/>
                </a:solidFill>
              </a:rPr>
              <a:t>”</a:t>
            </a:r>
            <a:endParaRPr lang="en-US" b="1" dirty="0">
              <a:solidFill>
                <a:schemeClr val="tx1"/>
              </a:solidFill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The material obtained through  the process of  </a:t>
            </a:r>
            <a:r>
              <a:rPr lang="en-US" b="1" dirty="0" err="1">
                <a:solidFill>
                  <a:schemeClr val="tx1"/>
                </a:solidFill>
              </a:rPr>
              <a:t>peshana</a:t>
            </a:r>
            <a:r>
              <a:rPr lang="en-US" b="1" dirty="0">
                <a:solidFill>
                  <a:schemeClr val="tx1"/>
                </a:solidFill>
              </a:rPr>
              <a:t> (</a:t>
            </a:r>
            <a:r>
              <a:rPr lang="en-US" b="1" dirty="0" err="1">
                <a:solidFill>
                  <a:schemeClr val="tx1"/>
                </a:solidFill>
              </a:rPr>
              <a:t>comminution</a:t>
            </a:r>
            <a:r>
              <a:rPr lang="en-US" b="1" dirty="0">
                <a:solidFill>
                  <a:schemeClr val="tx1"/>
                </a:solidFill>
              </a:rPr>
              <a:t>)is known as “</a:t>
            </a:r>
            <a:r>
              <a:rPr lang="en-US" b="1" dirty="0" err="1">
                <a:solidFill>
                  <a:schemeClr val="tx1"/>
                </a:solidFill>
              </a:rPr>
              <a:t>churna</a:t>
            </a:r>
            <a:r>
              <a:rPr lang="en-US" b="1" dirty="0">
                <a:solidFill>
                  <a:schemeClr val="tx1"/>
                </a:solidFill>
              </a:rPr>
              <a:t>”.</a:t>
            </a:r>
          </a:p>
          <a:p>
            <a:endParaRPr lang="en-US" sz="3600" b="1" dirty="0">
              <a:solidFill>
                <a:schemeClr val="tx1"/>
              </a:solidFill>
            </a:endParaRPr>
          </a:p>
          <a:p>
            <a:r>
              <a:rPr lang="en-US" sz="3600" b="1" dirty="0">
                <a:solidFill>
                  <a:schemeClr val="tx1"/>
                </a:solidFill>
              </a:rPr>
              <a:t>”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fPofr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A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pw.;Zrs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A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pw.kZ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izs’k.ks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</a:rPr>
              <a:t>”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A 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                </a:t>
            </a:r>
            <a:r>
              <a:rPr lang="en-US" sz="2800" b="1" dirty="0">
                <a:solidFill>
                  <a:schemeClr val="tx1"/>
                </a:solidFill>
                <a:latin typeface="Kruti Dev 010" pitchFamily="2" charset="0"/>
              </a:rPr>
              <a:t>                </a:t>
            </a:r>
            <a:r>
              <a:rPr lang="en-US" sz="2800" b="1" dirty="0">
                <a:solidFill>
                  <a:schemeClr val="tx1"/>
                </a:solidFill>
                <a:latin typeface="+mj-lt"/>
              </a:rPr>
              <a:t>(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vejdks”k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2</a:t>
            </a:r>
            <a:r>
              <a:rPr lang="en-US" sz="2800" b="1" dirty="0">
                <a:solidFill>
                  <a:schemeClr val="tx1"/>
                </a:solidFill>
                <a:latin typeface="+mj-lt"/>
              </a:rPr>
              <a:t>/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6</a:t>
            </a:r>
            <a:r>
              <a:rPr lang="en-US" sz="2800" b="1" dirty="0">
                <a:solidFill>
                  <a:schemeClr val="tx1"/>
                </a:solidFill>
                <a:latin typeface="+mj-lt"/>
              </a:rPr>
              <a:t>/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133</a:t>
            </a:r>
            <a:r>
              <a:rPr lang="en-US" sz="28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</p:spTree>
  </p:cSld>
  <p:clrMapOvr>
    <a:masterClrMapping/>
  </p:clrMapOvr>
  <p:transition spd="slow">
    <p:spli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>
                <a:latin typeface="Kruti Dev 010" pitchFamily="2" charset="0"/>
              </a:rPr>
              <a:t>ifjHkk’kk</a:t>
            </a:r>
            <a:r>
              <a:rPr lang="en-US" sz="6000" dirty="0">
                <a:latin typeface="Kruti Dev 010" pitchFamily="2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002">
            <a:schemeClr val="dk2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      </a:t>
            </a:r>
            <a:r>
              <a:rPr lang="en-US" sz="3600" b="1" dirty="0"/>
              <a:t>“ </a:t>
            </a:r>
            <a:r>
              <a:rPr lang="en-US" sz="3600" b="1" dirty="0" err="1">
                <a:latin typeface="Kruti Dev 010" pitchFamily="2" charset="0"/>
              </a:rPr>
              <a:t>vR;Ur”kq’da</a:t>
            </a:r>
            <a:r>
              <a:rPr lang="en-US" sz="3600" b="1" dirty="0">
                <a:latin typeface="Kruti Dev 010" pitchFamily="2" charset="0"/>
              </a:rPr>
              <a:t> ;</a:t>
            </a:r>
            <a:r>
              <a:rPr lang="en-US" sz="3600" b="1" dirty="0" err="1">
                <a:latin typeface="Kruti Dev 010" pitchFamily="2" charset="0"/>
              </a:rPr>
              <a:t>n~nzO;a</a:t>
            </a:r>
            <a:r>
              <a:rPr lang="en-US" sz="3600" b="1" dirty="0">
                <a:latin typeface="Kruti Dev 010" pitchFamily="2" charset="0"/>
              </a:rPr>
              <a:t> </a:t>
            </a:r>
            <a:r>
              <a:rPr lang="en-US" sz="3600" b="1" dirty="0" err="1">
                <a:latin typeface="Kruti Dev 010" pitchFamily="2" charset="0"/>
              </a:rPr>
              <a:t>lqfi’Va</a:t>
            </a:r>
            <a:r>
              <a:rPr lang="en-US" sz="3600" b="1" dirty="0">
                <a:latin typeface="Kruti Dev 010" pitchFamily="2" charset="0"/>
              </a:rPr>
              <a:t> </a:t>
            </a:r>
            <a:r>
              <a:rPr lang="en-US" sz="3600" b="1" dirty="0" err="1">
                <a:latin typeface="Kruti Dev 010" pitchFamily="2" charset="0"/>
              </a:rPr>
              <a:t>oL</a:t>
            </a:r>
            <a:r>
              <a:rPr lang="en-US" sz="3600" b="1" dirty="0">
                <a:latin typeface="Kruti Dev 010" pitchFamily="2" charset="0"/>
              </a:rPr>
              <a:t>++=</a:t>
            </a:r>
            <a:r>
              <a:rPr lang="en-US" sz="3600" b="1" dirty="0" err="1">
                <a:latin typeface="Kruti Dev 010" pitchFamily="2" charset="0"/>
              </a:rPr>
              <a:t>xkfyre</a:t>
            </a:r>
            <a:r>
              <a:rPr lang="en-US" sz="3600" b="1" dirty="0">
                <a:latin typeface="Kruti Dev 010" pitchFamily="2" charset="0"/>
              </a:rPr>
              <a:t>~ A </a:t>
            </a:r>
          </a:p>
          <a:p>
            <a:pPr>
              <a:buNone/>
            </a:pPr>
            <a:r>
              <a:rPr lang="en-US" sz="3600" b="1" dirty="0">
                <a:latin typeface="Kruti Dev 010" pitchFamily="2" charset="0"/>
              </a:rPr>
              <a:t>    </a:t>
            </a:r>
            <a:r>
              <a:rPr lang="en-US" sz="3600" b="1" dirty="0" err="1">
                <a:latin typeface="Kruti Dev 010" pitchFamily="2" charset="0"/>
              </a:rPr>
              <a:t>rRL;kPpw.kaZ</a:t>
            </a:r>
            <a:r>
              <a:rPr lang="en-US" sz="3600" b="1" dirty="0">
                <a:latin typeface="Kruti Dev 010" pitchFamily="2" charset="0"/>
              </a:rPr>
              <a:t>   </a:t>
            </a:r>
            <a:r>
              <a:rPr lang="en-US" sz="3600" b="1" dirty="0" err="1">
                <a:latin typeface="Kruti Dev 010" pitchFamily="2" charset="0"/>
              </a:rPr>
              <a:t>jt</a:t>
            </a:r>
            <a:r>
              <a:rPr lang="en-US" sz="3600" b="1" dirty="0">
                <a:latin typeface="Kruti Dev 010" pitchFamily="2" charset="0"/>
              </a:rPr>
              <a:t> % {</a:t>
            </a:r>
            <a:r>
              <a:rPr lang="en-US" sz="3600" b="1" dirty="0" err="1">
                <a:latin typeface="Kruti Dev 010" pitchFamily="2" charset="0"/>
              </a:rPr>
              <a:t>kksnLrUek</a:t>
            </a:r>
            <a:r>
              <a:rPr lang="en-US" sz="3600" b="1" dirty="0">
                <a:latin typeface="Kruti Dev 010" pitchFamily="2" charset="0"/>
              </a:rPr>
              <a:t>=k </a:t>
            </a:r>
            <a:r>
              <a:rPr lang="en-US" sz="3600" b="1" dirty="0" err="1">
                <a:latin typeface="Kruti Dev 010" pitchFamily="2" charset="0"/>
              </a:rPr>
              <a:t>d’kZlfEere</a:t>
            </a:r>
            <a:r>
              <a:rPr lang="en-US" sz="3600" b="1" dirty="0">
                <a:latin typeface="Kruti Dev 010" pitchFamily="2" charset="0"/>
              </a:rPr>
              <a:t>~ </a:t>
            </a:r>
            <a:r>
              <a:rPr lang="en-US" sz="3600" b="1" dirty="0"/>
              <a:t>  ” </a:t>
            </a:r>
          </a:p>
          <a:p>
            <a:pPr>
              <a:buNone/>
            </a:pPr>
            <a:r>
              <a:rPr lang="en-US" sz="2800" dirty="0"/>
              <a:t>                                                                                 (</a:t>
            </a:r>
            <a:r>
              <a:rPr lang="en-US" sz="2800" dirty="0">
                <a:latin typeface="Kruti Dev 010" pitchFamily="2" charset="0"/>
              </a:rPr>
              <a:t>“</a:t>
            </a:r>
            <a:r>
              <a:rPr lang="en-US" sz="2800" dirty="0" err="1">
                <a:latin typeface="Kruti Dev 010" pitchFamily="2" charset="0"/>
              </a:rPr>
              <a:t>kk</a:t>
            </a:r>
            <a:r>
              <a:rPr lang="en-US" sz="2800" dirty="0"/>
              <a:t> </a:t>
            </a:r>
            <a:r>
              <a:rPr lang="en-US" sz="2400" dirty="0"/>
              <a:t>0 </a:t>
            </a:r>
            <a:r>
              <a:rPr lang="en-US" sz="2800" dirty="0">
                <a:latin typeface="Kruti Dev 010" pitchFamily="2" charset="0"/>
              </a:rPr>
              <a:t>e</a:t>
            </a:r>
            <a:r>
              <a:rPr lang="en-US" sz="2800" dirty="0"/>
              <a:t> </a:t>
            </a:r>
            <a:r>
              <a:rPr lang="en-US" sz="2800" dirty="0">
                <a:latin typeface="Kruti Dev 010" pitchFamily="2" charset="0"/>
              </a:rPr>
              <a:t>0 6 </a:t>
            </a:r>
            <a:r>
              <a:rPr lang="en-US" sz="2800" b="1" dirty="0">
                <a:latin typeface="Kruti Dev 010" pitchFamily="2" charset="0"/>
              </a:rPr>
              <a:t>@</a:t>
            </a:r>
            <a:r>
              <a:rPr lang="en-US" sz="2800" dirty="0">
                <a:latin typeface="Kruti Dev 010" pitchFamily="2" charset="0"/>
              </a:rPr>
              <a:t>1</a:t>
            </a:r>
            <a:r>
              <a:rPr lang="en-US" sz="2800" dirty="0"/>
              <a:t>) </a:t>
            </a:r>
          </a:p>
          <a:p>
            <a:pPr algn="just">
              <a:buNone/>
            </a:pPr>
            <a:r>
              <a:rPr lang="en-US" sz="2400" dirty="0"/>
              <a:t>      </a:t>
            </a:r>
            <a:r>
              <a:rPr lang="en-US" sz="2800" dirty="0" err="1"/>
              <a:t>Churna</a:t>
            </a:r>
            <a:r>
              <a:rPr lang="en-US" sz="2800" dirty="0"/>
              <a:t> is that macerated  without any liquid . </a:t>
            </a:r>
          </a:p>
          <a:p>
            <a:pPr algn="just">
              <a:buNone/>
            </a:pPr>
            <a:r>
              <a:rPr lang="en-US" sz="2800" dirty="0"/>
              <a:t>     The term </a:t>
            </a:r>
            <a:r>
              <a:rPr lang="en-US" sz="2800" dirty="0" err="1"/>
              <a:t>churna</a:t>
            </a:r>
            <a:r>
              <a:rPr lang="en-US" sz="2800" dirty="0"/>
              <a:t>  may be applied to the powder of a single drug  or a mixture of two or more drugs which are powdered  </a:t>
            </a:r>
            <a:r>
              <a:rPr lang="en-US" sz="2800" dirty="0" err="1"/>
              <a:t>seprately</a:t>
            </a:r>
            <a:r>
              <a:rPr lang="en-US" sz="2800" dirty="0"/>
              <a:t> prior to their being mixed to </a:t>
            </a:r>
            <a:r>
              <a:rPr lang="en-US" sz="2800" dirty="0" err="1"/>
              <a:t>homogenicity</a:t>
            </a:r>
            <a:r>
              <a:rPr lang="en-US" sz="2800" dirty="0"/>
              <a:t> .</a:t>
            </a:r>
          </a:p>
          <a:p>
            <a:pPr algn="ctr">
              <a:buNone/>
            </a:pPr>
            <a:r>
              <a:rPr lang="en-US" sz="2800" dirty="0">
                <a:latin typeface="Kruti Dev 010" pitchFamily="2" charset="0"/>
              </a:rPr>
              <a:t>         </a:t>
            </a:r>
            <a:r>
              <a:rPr lang="en-US" sz="3500" b="1" dirty="0" err="1">
                <a:latin typeface="Kruti Dev 010" pitchFamily="2" charset="0"/>
              </a:rPr>
              <a:t>Ik;kZ</a:t>
            </a:r>
            <a:r>
              <a:rPr lang="en-US" sz="3500" b="1" dirty="0">
                <a:latin typeface="Kruti Dev 010" pitchFamily="2" charset="0"/>
              </a:rPr>
              <a:t>; </a:t>
            </a:r>
            <a:r>
              <a:rPr lang="en-US" sz="3500" b="1" dirty="0">
                <a:latin typeface="+mj-lt"/>
              </a:rPr>
              <a:t>- </a:t>
            </a:r>
            <a:r>
              <a:rPr lang="en-US" sz="3500" b="1" dirty="0" err="1">
                <a:latin typeface="Kruti Dev 010" pitchFamily="2" charset="0"/>
              </a:rPr>
              <a:t>jt</a:t>
            </a:r>
            <a:r>
              <a:rPr lang="en-US" sz="3500" b="1" dirty="0">
                <a:latin typeface="Kruti Dev 010" pitchFamily="2" charset="0"/>
              </a:rPr>
              <a:t> % {</a:t>
            </a:r>
            <a:r>
              <a:rPr lang="en-US" sz="3500" b="1" dirty="0" err="1">
                <a:latin typeface="Kruti Dev 010" pitchFamily="2" charset="0"/>
              </a:rPr>
              <a:t>kksn</a:t>
            </a:r>
            <a:endParaRPr lang="en-US" sz="3500" b="1" dirty="0">
              <a:latin typeface="Kruti Dev 010" pitchFamily="2" charset="0"/>
            </a:endParaRPr>
          </a:p>
          <a:p>
            <a:pPr algn="ctr">
              <a:buNone/>
            </a:pPr>
            <a:r>
              <a:rPr lang="en-US" sz="3500" b="1" dirty="0">
                <a:latin typeface="Kruti Dev 010" pitchFamily="2" charset="0"/>
              </a:rPr>
              <a:t>         </a:t>
            </a:r>
            <a:r>
              <a:rPr lang="en-US" sz="3500" b="1" dirty="0" err="1">
                <a:latin typeface="Kruti Dev 010" pitchFamily="2" charset="0"/>
              </a:rPr>
              <a:t>ek</a:t>
            </a:r>
            <a:r>
              <a:rPr lang="en-US" sz="3500" b="1" dirty="0">
                <a:latin typeface="Kruti Dev 010" pitchFamily="2" charset="0"/>
              </a:rPr>
              <a:t>=k  </a:t>
            </a:r>
            <a:r>
              <a:rPr lang="en-US" sz="3500" b="1" dirty="0">
                <a:latin typeface="+mj-lt"/>
              </a:rPr>
              <a:t>-  </a:t>
            </a:r>
            <a:r>
              <a:rPr lang="en-US" sz="3500" b="1" dirty="0">
                <a:latin typeface="Kruti Dev 010" pitchFamily="2" charset="0"/>
              </a:rPr>
              <a:t>1 </a:t>
            </a:r>
            <a:r>
              <a:rPr lang="en-US" sz="3500" b="1" dirty="0" err="1">
                <a:latin typeface="Kruti Dev 010" pitchFamily="2" charset="0"/>
              </a:rPr>
              <a:t>d’kZ</a:t>
            </a:r>
            <a:r>
              <a:rPr lang="en-US" sz="3500" b="1" dirty="0">
                <a:latin typeface="Kruti Dev 010" pitchFamily="2" charset="0"/>
              </a:rPr>
              <a:t> </a:t>
            </a:r>
          </a:p>
        </p:txBody>
      </p:sp>
    </p:spTree>
  </p:cSld>
  <p:clrMapOvr>
    <a:masterClrMapping/>
  </p:clrMapOvr>
  <p:transition spd="slow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>
            <a:normAutofit/>
          </a:bodyPr>
          <a:lstStyle/>
          <a:p>
            <a:r>
              <a:rPr lang="en-US" sz="4800" b="1" dirty="0" err="1">
                <a:latin typeface="Kruti Dev 010" pitchFamily="2" charset="0"/>
              </a:rPr>
              <a:t>pw.kZ</a:t>
            </a:r>
            <a:r>
              <a:rPr lang="en-US" sz="4800" b="1" dirty="0">
                <a:latin typeface="Kruti Dev 010" pitchFamily="2" charset="0"/>
              </a:rPr>
              <a:t> </a:t>
            </a:r>
            <a:r>
              <a:rPr lang="en-US" sz="4800" b="1" dirty="0" err="1">
                <a:latin typeface="Kruti Dev 010" pitchFamily="2" charset="0"/>
              </a:rPr>
              <a:t>es</a:t>
            </a:r>
            <a:r>
              <a:rPr lang="en-US" sz="4800" b="1" dirty="0">
                <a:latin typeface="Kruti Dev 010" pitchFamily="2" charset="0"/>
              </a:rPr>
              <a:t> </a:t>
            </a:r>
            <a:r>
              <a:rPr lang="en-US" sz="4800" b="1" dirty="0" err="1">
                <a:latin typeface="Kruti Dev 010" pitchFamily="2" charset="0"/>
              </a:rPr>
              <a:t>iz</a:t>
            </a:r>
            <a:r>
              <a:rPr lang="en-US" sz="4800" b="1" dirty="0">
                <a:latin typeface="Kruti Dev 010" pitchFamily="2" charset="0"/>
              </a:rPr>
              <a:t>{</a:t>
            </a:r>
            <a:r>
              <a:rPr lang="en-US" sz="4800" b="1" dirty="0" err="1">
                <a:latin typeface="Kruti Dev 010" pitchFamily="2" charset="0"/>
              </a:rPr>
              <a:t>ksi</a:t>
            </a:r>
            <a:r>
              <a:rPr lang="en-US" sz="4800" b="1" dirty="0">
                <a:latin typeface="Kruti Dev 010" pitchFamily="2" charset="0"/>
              </a:rPr>
              <a:t> </a:t>
            </a:r>
            <a:r>
              <a:rPr lang="en-US" sz="4800" b="1" dirty="0" err="1">
                <a:latin typeface="Kruti Dev 010" pitchFamily="2" charset="0"/>
              </a:rPr>
              <a:t>nzO</a:t>
            </a:r>
            <a:r>
              <a:rPr lang="en-US" sz="4800" b="1" dirty="0">
                <a:latin typeface="Kruti Dev 010" pitchFamily="2" charset="0"/>
              </a:rPr>
              <a:t>; </a:t>
            </a:r>
            <a:r>
              <a:rPr lang="en-US" sz="4800" b="1" dirty="0"/>
              <a:t>-</a:t>
            </a:r>
            <a:endParaRPr lang="en-US" sz="4800" b="1" dirty="0">
              <a:latin typeface="Kruti Dev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066800"/>
            <a:ext cx="6400800" cy="12954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“ 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pw.kZs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xqM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%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leks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ns;% “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kdZjk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Kruti Dev 010" pitchFamily="2" charset="0"/>
              </a:rPr>
              <a:t>fnwxq.kk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Hkosr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~ A</a:t>
            </a:r>
          </a:p>
          <a:p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pw.kZs’kq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HkftZra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fgaxq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ns;a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uksRDysnd`nHkosr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~ AA</a:t>
            </a:r>
            <a:r>
              <a:rPr lang="en-US" b="1" dirty="0">
                <a:solidFill>
                  <a:schemeClr val="tx1"/>
                </a:solidFill>
              </a:rPr>
              <a:t>”</a:t>
            </a:r>
          </a:p>
          <a:p>
            <a:r>
              <a:rPr lang="en-US" dirty="0">
                <a:solidFill>
                  <a:schemeClr val="tx1"/>
                </a:solidFill>
              </a:rPr>
              <a:t>                                             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  <a:latin typeface="Kruti Dev 010" pitchFamily="2" charset="0"/>
              </a:rPr>
              <a:t>“</a:t>
            </a:r>
            <a:r>
              <a:rPr lang="en-US" dirty="0" err="1">
                <a:solidFill>
                  <a:schemeClr val="tx1"/>
                </a:solidFill>
                <a:latin typeface="Kruti Dev 010" pitchFamily="2" charset="0"/>
              </a:rPr>
              <a:t>kk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  <a:latin typeface="Kruti Dev 010" pitchFamily="2" charset="0"/>
              </a:rPr>
              <a:t>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Kruti Dev 010" pitchFamily="2" charset="0"/>
              </a:rPr>
              <a:t>0 </a:t>
            </a:r>
            <a:r>
              <a:rPr lang="en-US" dirty="0">
                <a:solidFill>
                  <a:schemeClr val="tx1"/>
                </a:solidFill>
                <a:latin typeface="Kruti Dev 010" pitchFamily="2" charset="0"/>
              </a:rPr>
              <a:t>6@2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3352800"/>
          <a:ext cx="8077200" cy="327659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684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GUDA(JAGGERY)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SIMILAR TO CHURNA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684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SHARKARA(SUGAR)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DOUBLE TO CHURNA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91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HINGU(FERULA FOETIDA)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WHICH AMOUNT DOESN’T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CAUSE UTKLEDA &amp; IT MUST BE USED AFTER FRYING.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2590800"/>
          <a:ext cx="8077200" cy="742950"/>
        </p:xfrm>
        <a:graphic>
          <a:graphicData uri="http://schemas.openxmlformats.org/drawingml/2006/table">
            <a:tbl>
              <a:tblPr/>
              <a:tblGrid>
                <a:gridCol w="3890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6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r>
                        <a:rPr lang="en-US" sz="2800" b="1" dirty="0"/>
                        <a:t>PRAKSHEPA</a:t>
                      </a:r>
                      <a:r>
                        <a:rPr lang="en-US" sz="2800" b="1" baseline="0" dirty="0"/>
                        <a:t> DRAVYA     </a:t>
                      </a:r>
                      <a:endParaRPr lang="en-US" sz="2800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2"/>
                      <a:r>
                        <a:rPr lang="en-US" sz="2800" b="1" dirty="0"/>
                        <a:t>QUANTITY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>
                <a:latin typeface="Kruti Dev 010" pitchFamily="2" charset="0"/>
              </a:rPr>
              <a:t>Pkw.kZkuqiku</a:t>
            </a:r>
            <a:r>
              <a:rPr lang="en-US" sz="5400" b="1" dirty="0">
                <a:latin typeface="Kruti Dev 010" pitchFamily="2" charset="0"/>
              </a:rPr>
              <a:t>  </a:t>
            </a:r>
            <a:r>
              <a:rPr lang="en-US" sz="5400" b="1" dirty="0"/>
              <a:t>-</a:t>
            </a:r>
            <a:endParaRPr lang="en-US" sz="5400" b="1" dirty="0">
              <a:latin typeface="Kruti Dev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3600" dirty="0">
                <a:latin typeface="Kruti Dev 010" pitchFamily="2" charset="0"/>
              </a:rPr>
              <a:t>     </a:t>
            </a:r>
            <a:r>
              <a:rPr lang="en-US" sz="3600" b="1" dirty="0">
                <a:latin typeface="+mj-lt"/>
              </a:rPr>
              <a:t>“</a:t>
            </a:r>
            <a:r>
              <a:rPr lang="en-US" sz="3600" b="1" dirty="0" err="1">
                <a:latin typeface="Kruti Dev 010" pitchFamily="2" charset="0"/>
              </a:rPr>
              <a:t>fygsPpw.kZ</a:t>
            </a:r>
            <a:r>
              <a:rPr lang="en-US" sz="3600" b="1" dirty="0">
                <a:latin typeface="Kruti Dev 010" pitchFamily="2" charset="0"/>
              </a:rPr>
              <a:t> </a:t>
            </a:r>
            <a:r>
              <a:rPr lang="en-US" sz="3600" b="1" dirty="0" err="1">
                <a:latin typeface="Kruti Dev 010" pitchFamily="2" charset="0"/>
              </a:rPr>
              <a:t>nzOkS</a:t>
            </a:r>
            <a:r>
              <a:rPr lang="en-US" sz="3600" b="1" dirty="0">
                <a:latin typeface="Kruti Dev 010" pitchFamily="2" charset="0"/>
              </a:rPr>
              <a:t> %</a:t>
            </a:r>
            <a:r>
              <a:rPr lang="en-US" sz="3600" b="1" dirty="0" err="1">
                <a:latin typeface="Kruti Dev 010" pitchFamily="2" charset="0"/>
              </a:rPr>
              <a:t>loSZ?k`rk?kSfnxq.kkfsUerS</a:t>
            </a:r>
            <a:r>
              <a:rPr lang="en-US" sz="3600" b="1" dirty="0">
                <a:latin typeface="Kruti Dev 010" pitchFamily="2" charset="0"/>
              </a:rPr>
              <a:t> % A</a:t>
            </a:r>
          </a:p>
          <a:p>
            <a:pPr>
              <a:buNone/>
            </a:pPr>
            <a:r>
              <a:rPr lang="en-US" sz="3600" b="1" dirty="0">
                <a:latin typeface="Kruti Dev 010" pitchFamily="2" charset="0"/>
              </a:rPr>
              <a:t>        </a:t>
            </a:r>
            <a:r>
              <a:rPr lang="en-US" sz="3600" b="1" dirty="0" err="1">
                <a:latin typeface="Kruti Dev 010" pitchFamily="2" charset="0"/>
              </a:rPr>
              <a:t>ficsPprqxqZ.kSjso</a:t>
            </a:r>
            <a:r>
              <a:rPr lang="en-US" sz="3600" b="1" dirty="0">
                <a:latin typeface="Kruti Dev 010" pitchFamily="2" charset="0"/>
              </a:rPr>
              <a:t> </a:t>
            </a:r>
            <a:r>
              <a:rPr lang="en-US" sz="3600" b="1" dirty="0" err="1">
                <a:latin typeface="Kruti Dev 010" pitchFamily="2" charset="0"/>
              </a:rPr>
              <a:t>pw.kZekyksfMar</a:t>
            </a:r>
            <a:r>
              <a:rPr lang="en-US" sz="3600" b="1" dirty="0">
                <a:latin typeface="Kruti Dev 010" pitchFamily="2" charset="0"/>
              </a:rPr>
              <a:t> </a:t>
            </a:r>
            <a:r>
              <a:rPr lang="en-US" sz="3600" b="1" dirty="0" err="1">
                <a:latin typeface="Kruti Dev 010" pitchFamily="2" charset="0"/>
              </a:rPr>
              <a:t>nzoS</a:t>
            </a:r>
            <a:r>
              <a:rPr lang="en-US" sz="3600" b="1" dirty="0">
                <a:latin typeface="Kruti Dev 010" pitchFamily="2" charset="0"/>
              </a:rPr>
              <a:t> % </a:t>
            </a:r>
            <a:r>
              <a:rPr lang="en-US" sz="3600" b="1" dirty="0"/>
              <a:t>” </a:t>
            </a:r>
            <a:r>
              <a:rPr lang="en-US" sz="3600" b="1" dirty="0">
                <a:latin typeface="Kruti Dev 010" pitchFamily="2" charset="0"/>
              </a:rPr>
              <a:t>AA</a:t>
            </a:r>
            <a:endParaRPr lang="en-US" sz="3600" b="1" dirty="0">
              <a:latin typeface="+mj-lt"/>
            </a:endParaRPr>
          </a:p>
          <a:p>
            <a:pPr>
              <a:buNone/>
            </a:pPr>
            <a:r>
              <a:rPr lang="en-US" sz="3600" dirty="0">
                <a:latin typeface="+mj-lt"/>
              </a:rPr>
              <a:t>                                                   </a:t>
            </a:r>
            <a:r>
              <a:rPr lang="en-US" sz="3600" dirty="0"/>
              <a:t>     </a:t>
            </a:r>
            <a:r>
              <a:rPr lang="en-US" sz="2800" dirty="0"/>
              <a:t>(</a:t>
            </a:r>
            <a:r>
              <a:rPr lang="en-US" dirty="0">
                <a:latin typeface="Kruti Dev 010" pitchFamily="2" charset="0"/>
              </a:rPr>
              <a:t>“</a:t>
            </a:r>
            <a:r>
              <a:rPr lang="en-US" dirty="0" err="1">
                <a:latin typeface="Kruti Dev 010" pitchFamily="2" charset="0"/>
              </a:rPr>
              <a:t>kk</a:t>
            </a:r>
            <a:r>
              <a:rPr lang="en-US" dirty="0"/>
              <a:t> </a:t>
            </a:r>
            <a:r>
              <a:rPr lang="en-US" sz="2000" dirty="0"/>
              <a:t>0</a:t>
            </a:r>
            <a:r>
              <a:rPr lang="en-US" dirty="0">
                <a:latin typeface="Kruti Dev 010" pitchFamily="2" charset="0"/>
              </a:rPr>
              <a:t>e</a:t>
            </a:r>
            <a:r>
              <a:rPr lang="en-US" dirty="0"/>
              <a:t> </a:t>
            </a:r>
            <a:r>
              <a:rPr lang="en-US" sz="2400" dirty="0">
                <a:latin typeface="Kruti Dev 010" pitchFamily="2" charset="0"/>
              </a:rPr>
              <a:t>0</a:t>
            </a:r>
            <a:r>
              <a:rPr lang="en-US" sz="2800" dirty="0">
                <a:latin typeface="Kruti Dev 010" pitchFamily="2" charset="0"/>
              </a:rPr>
              <a:t> </a:t>
            </a:r>
            <a:r>
              <a:rPr lang="en-US" dirty="0">
                <a:latin typeface="Kruti Dev 010" pitchFamily="2" charset="0"/>
              </a:rPr>
              <a:t>6@3</a:t>
            </a:r>
            <a:r>
              <a:rPr lang="en-US" sz="2800" dirty="0"/>
              <a:t>)</a:t>
            </a:r>
            <a:endParaRPr lang="en-US" dirty="0"/>
          </a:p>
          <a:p>
            <a:pPr>
              <a:buNone/>
            </a:pPr>
            <a:endParaRPr lang="en-US" b="1" dirty="0">
              <a:latin typeface="+mj-lt"/>
            </a:endParaRPr>
          </a:p>
          <a:p>
            <a:pPr algn="ctr">
              <a:buNone/>
            </a:pPr>
            <a:r>
              <a:rPr lang="en-US" b="1" dirty="0" err="1">
                <a:latin typeface="+mj-lt"/>
              </a:rPr>
              <a:t>Ghrita</a:t>
            </a:r>
            <a:r>
              <a:rPr lang="en-US" b="1" dirty="0">
                <a:latin typeface="+mj-lt"/>
              </a:rPr>
              <a:t>  ,honey and oil – two times of </a:t>
            </a:r>
            <a:r>
              <a:rPr lang="en-US" b="1" dirty="0" err="1">
                <a:latin typeface="+mj-lt"/>
              </a:rPr>
              <a:t>churna</a:t>
            </a:r>
            <a:r>
              <a:rPr lang="en-US" b="1" dirty="0">
                <a:latin typeface="+mj-lt"/>
              </a:rPr>
              <a:t> </a:t>
            </a:r>
          </a:p>
          <a:p>
            <a:pPr algn="ctr">
              <a:buNone/>
            </a:pPr>
            <a:r>
              <a:rPr lang="en-US" b="1" dirty="0">
                <a:latin typeface="+mj-lt"/>
              </a:rPr>
              <a:t>Any liquid  material -   four times of </a:t>
            </a:r>
            <a:r>
              <a:rPr lang="en-US" b="1" dirty="0" err="1">
                <a:latin typeface="+mj-lt"/>
              </a:rPr>
              <a:t>churna</a:t>
            </a:r>
            <a:r>
              <a:rPr lang="en-US" b="1" dirty="0">
                <a:latin typeface="+mj-lt"/>
              </a:rPr>
              <a:t> </a:t>
            </a:r>
          </a:p>
          <a:p>
            <a:pPr>
              <a:buNone/>
            </a:pPr>
            <a:endParaRPr lang="en-US" sz="3600" dirty="0">
              <a:latin typeface="+mj-lt"/>
            </a:endParaRPr>
          </a:p>
        </p:txBody>
      </p:sp>
    </p:spTree>
  </p:cSld>
  <p:clrMapOvr>
    <a:masterClrMapping/>
  </p:clrMapOvr>
  <p:transition spd="slow"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"/>
            <a:ext cx="7772400" cy="1524000"/>
          </a:xfrm>
        </p:spPr>
        <p:txBody>
          <a:bodyPr/>
          <a:lstStyle/>
          <a:p>
            <a:r>
              <a:rPr lang="en-US" b="1" u="sng" dirty="0" err="1">
                <a:latin typeface="Kruti Dev 010" pitchFamily="2" charset="0"/>
              </a:rPr>
              <a:t>pw.kZ</a:t>
            </a:r>
            <a:r>
              <a:rPr lang="en-US" b="1" u="sng" dirty="0">
                <a:latin typeface="Kruti Dev 010" pitchFamily="2" charset="0"/>
              </a:rPr>
              <a:t> </a:t>
            </a:r>
            <a:r>
              <a:rPr lang="en-US" b="1" u="sng" dirty="0" err="1">
                <a:latin typeface="Kruti Dev 010" pitchFamily="2" charset="0"/>
              </a:rPr>
              <a:t>es</a:t>
            </a:r>
            <a:r>
              <a:rPr lang="en-US" b="1" u="sng" dirty="0">
                <a:latin typeface="Kruti Dev 010" pitchFamily="2" charset="0"/>
              </a:rPr>
              <a:t> </a:t>
            </a:r>
            <a:r>
              <a:rPr lang="en-US" b="1" u="sng" dirty="0" err="1">
                <a:latin typeface="Kruti Dev 010" pitchFamily="2" charset="0"/>
              </a:rPr>
              <a:t>Hkkouk</a:t>
            </a:r>
            <a:r>
              <a:rPr lang="en-US" b="1" u="sng" dirty="0">
                <a:latin typeface="Kruti Dev 010" pitchFamily="2" charset="0"/>
              </a:rPr>
              <a:t> </a:t>
            </a:r>
            <a:r>
              <a:rPr lang="en-US" b="1" u="sng" dirty="0" err="1">
                <a:latin typeface="Kruti Dev 010" pitchFamily="2" charset="0"/>
              </a:rPr>
              <a:t>ifjek.k</a:t>
            </a:r>
            <a:r>
              <a:rPr lang="en-US" b="1" u="sng" dirty="0">
                <a:latin typeface="Kruti Dev 010" pitchFamily="2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447800"/>
            <a:ext cx="8153400" cy="5181600"/>
          </a:xfrm>
        </p:spPr>
        <p:txBody>
          <a:bodyPr>
            <a:noAutofit/>
          </a:bodyPr>
          <a:lstStyle/>
          <a:p>
            <a:r>
              <a:rPr lang="en-US" sz="3600" b="1" dirty="0"/>
              <a:t>“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nzos.k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;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kork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lE;Dpw.kZ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loZ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Iyqra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Hkosr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AA 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</a:p>
          <a:p>
            <a:r>
              <a:rPr lang="en-US" b="1" dirty="0">
                <a:solidFill>
                  <a:schemeClr val="tx1"/>
                </a:solidFill>
              </a:rPr>
              <a:t>                                                                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  <a:latin typeface="Kruti Dev 010" pitchFamily="2" charset="0"/>
              </a:rPr>
              <a:t>“</a:t>
            </a:r>
            <a:r>
              <a:rPr lang="en-US" dirty="0" err="1">
                <a:solidFill>
                  <a:schemeClr val="tx1"/>
                </a:solidFill>
                <a:latin typeface="Kruti Dev 010" pitchFamily="2" charset="0"/>
              </a:rPr>
              <a:t>kk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  <a:latin typeface="Kruti Dev 010" pitchFamily="2" charset="0"/>
              </a:rPr>
              <a:t>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Kruti Dev 010" pitchFamily="2" charset="0"/>
              </a:rPr>
              <a:t>0 </a:t>
            </a:r>
            <a:r>
              <a:rPr lang="en-US" dirty="0">
                <a:solidFill>
                  <a:schemeClr val="tx1"/>
                </a:solidFill>
                <a:latin typeface="Kruti Dev 010" pitchFamily="2" charset="0"/>
              </a:rPr>
              <a:t>6@6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  <a:latin typeface="Kruti Dev 010" pitchFamily="2" charset="0"/>
            </a:endParaRPr>
          </a:p>
          <a:p>
            <a:r>
              <a:rPr lang="en-US" sz="4400" b="1" u="sng" dirty="0" err="1">
                <a:solidFill>
                  <a:schemeClr val="tx1"/>
                </a:solidFill>
                <a:latin typeface="Kruti Dev 010" pitchFamily="2" charset="0"/>
              </a:rPr>
              <a:t>pw.kkZfn</a:t>
            </a:r>
            <a:r>
              <a:rPr lang="en-US" sz="4400" b="1" u="sng" dirty="0">
                <a:solidFill>
                  <a:schemeClr val="tx1"/>
                </a:solidFill>
                <a:latin typeface="Kruti Dev 010" pitchFamily="2" charset="0"/>
              </a:rPr>
              <a:t> dk </a:t>
            </a:r>
            <a:r>
              <a:rPr lang="en-US" sz="4400" b="1" u="sng" dirty="0" err="1">
                <a:solidFill>
                  <a:schemeClr val="tx1"/>
                </a:solidFill>
                <a:latin typeface="Kruti Dev 010" pitchFamily="2" charset="0"/>
              </a:rPr>
              <a:t>vuqiku</a:t>
            </a:r>
            <a:r>
              <a:rPr lang="en-US" sz="4400" b="1" u="sng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4400" b="1" dirty="0">
                <a:solidFill>
                  <a:schemeClr val="tx1"/>
                </a:solidFill>
                <a:latin typeface="Kruti Dev 010" pitchFamily="2" charset="0"/>
              </a:rPr>
              <a:t>&amp;</a:t>
            </a:r>
          </a:p>
          <a:p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pw.kZZ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]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voysg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]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xqfVdk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,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oe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~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dYd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dk </a:t>
            </a:r>
            <a:r>
              <a:rPr lang="en-US" b="1" dirty="0" err="1">
                <a:solidFill>
                  <a:schemeClr val="tx1"/>
                </a:solidFill>
                <a:latin typeface="Kruti Dev 010" pitchFamily="2" charset="0"/>
              </a:rPr>
              <a:t>vuqiku</a:t>
            </a:r>
            <a:r>
              <a:rPr lang="en-US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</a:p>
          <a:p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okr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jksx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esaa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&amp;3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iy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nzokuqiku</a:t>
            </a:r>
            <a:endParaRPr lang="en-US" sz="3600" b="1" dirty="0">
              <a:solidFill>
                <a:schemeClr val="tx1"/>
              </a:solidFill>
              <a:latin typeface="Kruti Dev 010" pitchFamily="2" charset="0"/>
            </a:endParaRPr>
          </a:p>
          <a:p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fiRrt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jksx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&amp; 2iy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nzokuqiku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</a:p>
          <a:p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dQt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jksx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3600" b="1" dirty="0">
                <a:solidFill>
                  <a:schemeClr val="tx1"/>
                </a:solidFill>
                <a:latin typeface="Kruti Dev 010" pitchFamily="2" charset="0"/>
              </a:rPr>
              <a:t> &amp;1iy </a:t>
            </a:r>
            <a:r>
              <a:rPr lang="en-US" sz="3600" b="1" dirty="0" err="1">
                <a:solidFill>
                  <a:schemeClr val="tx1"/>
                </a:solidFill>
                <a:latin typeface="Kruti Dev 010" pitchFamily="2" charset="0"/>
              </a:rPr>
              <a:t>nzokuqiku</a:t>
            </a:r>
            <a:endParaRPr lang="en-US" sz="3600" b="1" dirty="0">
              <a:solidFill>
                <a:schemeClr val="tx1"/>
              </a:solidFill>
              <a:latin typeface="Kruti Dev 010" pitchFamily="2" charset="0"/>
            </a:endParaRPr>
          </a:p>
          <a:p>
            <a:endParaRPr lang="en-US" dirty="0">
              <a:solidFill>
                <a:schemeClr val="tx1"/>
              </a:solidFill>
              <a:latin typeface="Kruti Dev 010" pitchFamily="2" charset="0"/>
            </a:endParaRPr>
          </a:p>
          <a:p>
            <a:endParaRPr lang="en-US" dirty="0">
              <a:solidFill>
                <a:schemeClr val="tx1"/>
              </a:solidFill>
              <a:latin typeface="Kruti Dev 010" pitchFamily="2" charset="0"/>
            </a:endParaRPr>
          </a:p>
        </p:txBody>
      </p:sp>
    </p:spTree>
  </p:cSld>
  <p:clrMapOvr>
    <a:masterClrMapping/>
  </p:clrMapOvr>
  <p:transition spd="slow">
    <p:split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4000" dirty="0">
                <a:latin typeface="Kruti Dev 010" pitchFamily="2" charset="0"/>
              </a:rPr>
              <a:t>चूर्ण की सवीर्यता अवधि</a:t>
            </a:r>
            <a:endParaRPr lang="en-US" sz="4000" dirty="0">
              <a:latin typeface="Kruti Dev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400" dirty="0">
                <a:latin typeface="Aparajita" pitchFamily="34" charset="0"/>
                <a:cs typeface="Aparajita" pitchFamily="34" charset="0"/>
              </a:rPr>
              <a:t>गुणहीनं भवेद्वर्षादूर्ध्व तद्रूपमौषधम्।</a:t>
            </a:r>
          </a:p>
          <a:p>
            <a:pPr>
              <a:buNone/>
            </a:pPr>
            <a:r>
              <a:rPr lang="hi-IN" sz="2400" dirty="0">
                <a:latin typeface="Aparajita" pitchFamily="34" charset="0"/>
                <a:cs typeface="Aparajita" pitchFamily="34" charset="0"/>
              </a:rPr>
              <a:t>    मासद्वयात्तथा चूर्णं हीनवीर्यत्वमाप्नुयात्।।</a:t>
            </a:r>
          </a:p>
          <a:p>
            <a:pPr>
              <a:buNone/>
            </a:pPr>
            <a:r>
              <a:rPr lang="hi-IN" sz="2400" dirty="0">
                <a:latin typeface="Aparajita" pitchFamily="34" charset="0"/>
                <a:cs typeface="Aparajita" pitchFamily="34" charset="0"/>
              </a:rPr>
              <a:t>                                                   </a:t>
            </a:r>
            <a:r>
              <a:rPr lang="en-US" sz="2400" dirty="0">
                <a:latin typeface="Aparajita" pitchFamily="34" charset="0"/>
                <a:cs typeface="Aparajita" pitchFamily="34" charset="0"/>
              </a:rPr>
              <a:t> ( </a:t>
            </a:r>
            <a:r>
              <a:rPr lang="en-US" sz="2400" dirty="0">
                <a:latin typeface="Kruti Dev 010" pitchFamily="2" charset="0"/>
                <a:cs typeface="Aparajita" pitchFamily="34" charset="0"/>
              </a:rPr>
              <a:t>“</a:t>
            </a:r>
            <a:r>
              <a:rPr lang="en-US" sz="2400" dirty="0" err="1">
                <a:latin typeface="Kruti Dev 010" pitchFamily="2" charset="0"/>
                <a:cs typeface="Aparajita" pitchFamily="34" charset="0"/>
              </a:rPr>
              <a:t>kk</a:t>
            </a:r>
            <a:r>
              <a:rPr lang="en-US" sz="2400" dirty="0">
                <a:latin typeface="Kruti Dev 010" pitchFamily="2" charset="0"/>
                <a:cs typeface="Aparajita" pitchFamily="34" charset="0"/>
              </a:rPr>
              <a:t> </a:t>
            </a:r>
            <a:r>
              <a:rPr lang="en-US" sz="1800" dirty="0">
                <a:latin typeface="+mj-lt"/>
                <a:cs typeface="Aparajita" pitchFamily="34" charset="0"/>
              </a:rPr>
              <a:t>0 </a:t>
            </a:r>
            <a:r>
              <a:rPr lang="en-US" sz="2400" dirty="0" err="1">
                <a:latin typeface="Kruti Dev 010" pitchFamily="2" charset="0"/>
                <a:cs typeface="Aparajita" pitchFamily="34" charset="0"/>
              </a:rPr>
              <a:t>iwoZ</a:t>
            </a:r>
            <a:r>
              <a:rPr lang="en-US" sz="2400" dirty="0">
                <a:latin typeface="Kruti Dev 010" pitchFamily="2" charset="0"/>
                <a:cs typeface="Aparajita" pitchFamily="34" charset="0"/>
              </a:rPr>
              <a:t> [k.M@1@51 &amp;53</a:t>
            </a:r>
            <a:r>
              <a:rPr lang="hi-IN" sz="2400" dirty="0">
                <a:latin typeface="Aparajita" pitchFamily="34" charset="0"/>
                <a:cs typeface="Aparajita" pitchFamily="34" charset="0"/>
              </a:rPr>
              <a:t> </a:t>
            </a:r>
            <a:r>
              <a:rPr lang="en-US" sz="2400" dirty="0">
                <a:latin typeface="Aparajita" pitchFamily="34" charset="0"/>
                <a:cs typeface="Aparajita" pitchFamily="34" charset="0"/>
              </a:rPr>
              <a:t>)</a:t>
            </a:r>
            <a:endParaRPr lang="hi-IN" sz="2400" dirty="0">
              <a:latin typeface="Aparajita" pitchFamily="34" charset="0"/>
              <a:cs typeface="Aparajita" pitchFamily="34" charset="0"/>
            </a:endParaRPr>
          </a:p>
          <a:p>
            <a:r>
              <a:rPr lang="en-IN" sz="2400" dirty="0">
                <a:latin typeface="Aparajita" pitchFamily="34" charset="0"/>
                <a:cs typeface="Aparajita" pitchFamily="34" charset="0"/>
              </a:rPr>
              <a:t>As per the Drug and Cosmetics (Sixth Amendment)Rules,2009 Ministry Of  Health And Family Welfare( Department of AYUSH), the shelf life of </a:t>
            </a:r>
            <a:r>
              <a:rPr lang="en-IN" sz="2400" dirty="0" err="1">
                <a:latin typeface="Aparajita" pitchFamily="34" charset="0"/>
                <a:cs typeface="Aparajita" pitchFamily="34" charset="0"/>
              </a:rPr>
              <a:t>churna</a:t>
            </a:r>
            <a:r>
              <a:rPr lang="en-IN" sz="2400" dirty="0">
                <a:latin typeface="Aparajita" pitchFamily="34" charset="0"/>
                <a:cs typeface="Aparajita" pitchFamily="34" charset="0"/>
              </a:rPr>
              <a:t> and </a:t>
            </a:r>
            <a:r>
              <a:rPr lang="en-IN" sz="2400" dirty="0" err="1">
                <a:latin typeface="Aparajita" pitchFamily="34" charset="0"/>
                <a:cs typeface="Aparajita" pitchFamily="34" charset="0"/>
              </a:rPr>
              <a:t>kwatha</a:t>
            </a:r>
            <a:r>
              <a:rPr lang="en-IN" sz="2400" dirty="0">
                <a:latin typeface="Aparajita" pitchFamily="34" charset="0"/>
                <a:cs typeface="Aparajita" pitchFamily="34" charset="0"/>
              </a:rPr>
              <a:t> </a:t>
            </a:r>
            <a:r>
              <a:rPr lang="en-IN" sz="2400" dirty="0" err="1">
                <a:latin typeface="Aparajita" pitchFamily="34" charset="0"/>
                <a:cs typeface="Aparajita" pitchFamily="34" charset="0"/>
              </a:rPr>
              <a:t>churna</a:t>
            </a:r>
            <a:r>
              <a:rPr lang="en-IN" sz="2400" dirty="0">
                <a:latin typeface="Aparajita" pitchFamily="34" charset="0"/>
                <a:cs typeface="Aparajita" pitchFamily="34" charset="0"/>
              </a:rPr>
              <a:t> is 2years.</a:t>
            </a:r>
            <a:endParaRPr lang="hi-IN" sz="2400" dirty="0">
              <a:latin typeface="Aparajita" pitchFamily="34" charset="0"/>
              <a:cs typeface="Aparajita" pitchFamily="34" charset="0"/>
            </a:endParaRPr>
          </a:p>
          <a:p>
            <a:pPr>
              <a:buNone/>
            </a:pPr>
            <a:endParaRPr lang="en-US" dirty="0"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IN" u="sng" dirty="0">
                <a:solidFill>
                  <a:schemeClr val="accent6">
                    <a:lumMod val="75000"/>
                  </a:schemeClr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dirty="0"/>
              <a:t>POWDER</a:t>
            </a:r>
            <a:r>
              <a:rPr lang="en-IN" sz="2800" dirty="0"/>
              <a:t>-</a:t>
            </a:r>
            <a:endParaRPr lang="en-IN" sz="2400" dirty="0"/>
          </a:p>
          <a:p>
            <a:pPr algn="just">
              <a:buNone/>
            </a:pPr>
            <a:r>
              <a:rPr lang="en-IN" sz="2800" dirty="0"/>
              <a:t>                        A powder may be defined as a solid material in a finely divided state.</a:t>
            </a:r>
          </a:p>
          <a:p>
            <a:pPr algn="just">
              <a:buNone/>
            </a:pPr>
            <a:r>
              <a:rPr lang="en-IN" sz="2800" dirty="0"/>
              <a:t>    Any material ranging particle size from 0.1 to 10000 micron may be described as powders.</a:t>
            </a:r>
          </a:p>
          <a:p>
            <a:pPr algn="just">
              <a:buNone/>
            </a:pPr>
            <a:r>
              <a:rPr lang="en-IN" sz="2800" dirty="0"/>
              <a:t>    However , the powders used in pharmacy generally have a size between 0.1 to 10 micron.</a:t>
            </a:r>
            <a:endParaRPr lang="en-IN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</a:rPr>
              <a:t>TYPES OF POWDERS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IN" sz="2800" dirty="0">
                <a:solidFill>
                  <a:schemeClr val="bg1"/>
                </a:solidFill>
              </a:rPr>
              <a:t>FINE POWDERS &amp;GRANULES- For internal administration.</a:t>
            </a:r>
          </a:p>
          <a:p>
            <a:r>
              <a:rPr lang="en-IN" sz="2800" dirty="0">
                <a:solidFill>
                  <a:schemeClr val="bg1"/>
                </a:solidFill>
              </a:rPr>
              <a:t>DUSTING POWDERS-For application on the intact or broken skin.</a:t>
            </a:r>
          </a:p>
          <a:p>
            <a:r>
              <a:rPr lang="en-IN" sz="2800" dirty="0">
                <a:solidFill>
                  <a:schemeClr val="bg1"/>
                </a:solidFill>
              </a:rPr>
              <a:t>INSUFFLATIONS- </a:t>
            </a:r>
            <a:r>
              <a:rPr lang="en-IN" sz="2800" dirty="0" err="1">
                <a:solidFill>
                  <a:schemeClr val="bg1"/>
                </a:solidFill>
              </a:rPr>
              <a:t>Micronised</a:t>
            </a:r>
            <a:r>
              <a:rPr lang="en-IN" sz="2800" dirty="0">
                <a:solidFill>
                  <a:schemeClr val="bg1"/>
                </a:solidFill>
              </a:rPr>
              <a:t> powders meant for being blown in the nasal tract , ears , tooth sockets , vagina etc.</a:t>
            </a:r>
          </a:p>
          <a:p>
            <a:r>
              <a:rPr lang="en-IN" sz="2800" dirty="0">
                <a:solidFill>
                  <a:schemeClr val="bg1"/>
                </a:solidFill>
              </a:rPr>
              <a:t>DENTRIFRICES - Tooth powders.</a:t>
            </a:r>
          </a:p>
          <a:p>
            <a:r>
              <a:rPr lang="en-IN" sz="2800" dirty="0">
                <a:solidFill>
                  <a:schemeClr val="bg1"/>
                </a:solidFill>
              </a:rPr>
              <a:t>PARENTERAL POWDERS-Powders for dissolution in vehicles before injection.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IN" dirty="0"/>
              <a:t>BLENDING OF POWDERS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IN" sz="2800" dirty="0">
                <a:solidFill>
                  <a:schemeClr val="accent2">
                    <a:lumMod val="75000"/>
                  </a:schemeClr>
                </a:solidFill>
              </a:rPr>
              <a:t>SPATULATION-</a:t>
            </a:r>
            <a:r>
              <a:rPr lang="en-IN" sz="2800" dirty="0"/>
              <a:t>This method used in blending small amount of powders by movement of a spatula.</a:t>
            </a:r>
            <a:endParaRPr lang="en-IN" dirty="0"/>
          </a:p>
          <a:p>
            <a:endParaRPr lang="en-IN" sz="2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IN" sz="2800" dirty="0">
                <a:solidFill>
                  <a:schemeClr val="accent2">
                    <a:lumMod val="75000"/>
                  </a:schemeClr>
                </a:solidFill>
              </a:rPr>
              <a:t>TRITURATION-</a:t>
            </a:r>
            <a:r>
              <a:rPr lang="en-IN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It may be employed both to comminute and to mix powders.</a:t>
            </a:r>
          </a:p>
          <a:p>
            <a:endParaRPr lang="en-IN" sz="2800" dirty="0">
              <a:solidFill>
                <a:srgbClr val="FFC000"/>
              </a:solidFill>
            </a:endParaRPr>
          </a:p>
          <a:p>
            <a:r>
              <a:rPr lang="en-IN" sz="2800" dirty="0">
                <a:solidFill>
                  <a:schemeClr val="accent2">
                    <a:lumMod val="75000"/>
                  </a:schemeClr>
                </a:solidFill>
              </a:rPr>
              <a:t>SIFTING-</a:t>
            </a:r>
            <a:r>
              <a:rPr lang="en-IN" sz="2800" dirty="0">
                <a:solidFill>
                  <a:srgbClr val="FFC000"/>
                </a:solidFill>
              </a:rPr>
              <a:t>Powders may also be mixed by passing them through sifters.</a:t>
            </a:r>
          </a:p>
          <a:p>
            <a:endParaRPr lang="en-IN" sz="2800" dirty="0">
              <a:solidFill>
                <a:srgbClr val="002060"/>
              </a:solidFill>
            </a:endParaRPr>
          </a:p>
          <a:p>
            <a:r>
              <a:rPr lang="en-IN" sz="2800" dirty="0">
                <a:solidFill>
                  <a:schemeClr val="accent2">
                    <a:lumMod val="75000"/>
                  </a:schemeClr>
                </a:solidFill>
              </a:rPr>
              <a:t>TUMBLING-</a:t>
            </a:r>
            <a:r>
              <a:rPr lang="en-IN" sz="2800" dirty="0">
                <a:solidFill>
                  <a:srgbClr val="002060"/>
                </a:solidFill>
              </a:rPr>
              <a:t>Mixing the powders in a rotating </a:t>
            </a:r>
          </a:p>
          <a:p>
            <a:pPr>
              <a:buNone/>
            </a:pPr>
            <a:r>
              <a:rPr lang="en-IN" sz="2800" dirty="0">
                <a:solidFill>
                  <a:srgbClr val="002060"/>
                </a:solidFill>
              </a:rPr>
              <a:t>     chamber.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TUMBLING MIXERS</a:t>
            </a:r>
          </a:p>
        </p:txBody>
      </p:sp>
      <p:pic>
        <p:nvPicPr>
          <p:cNvPr id="4" name="Content Placeholder 3" descr="1627110_634919304140553795-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600200"/>
            <a:ext cx="7010400" cy="4495800"/>
          </a:xfrm>
          <a:prstGeom prst="rect">
            <a:avLst/>
          </a:prstGeom>
          <a:solidFill>
            <a:srgbClr val="FF0000"/>
          </a:soli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ANALYTICAL SPECIFICATIONS OF CHURNA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 fontScale="77500" lnSpcReduction="20000"/>
          </a:bodyPr>
          <a:lstStyle/>
          <a:p>
            <a:pPr marL="514350" indent="-514350"/>
            <a:r>
              <a:rPr lang="en-US" dirty="0"/>
              <a:t>According to PLIM Ghaziabad, analytical testing for all types of </a:t>
            </a:r>
            <a:r>
              <a:rPr lang="en-US" dirty="0" err="1"/>
              <a:t>churna</a:t>
            </a:r>
            <a:r>
              <a:rPr lang="en-US" dirty="0"/>
              <a:t> are: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Description-</a:t>
            </a:r>
          </a:p>
          <a:p>
            <a:pPr marL="514350" indent="-514350">
              <a:buNone/>
            </a:pPr>
            <a:r>
              <a:rPr lang="en-US" dirty="0"/>
              <a:t>               Macroscopic</a:t>
            </a:r>
          </a:p>
          <a:p>
            <a:pPr marL="514350" indent="-514350">
              <a:buNone/>
            </a:pPr>
            <a:r>
              <a:rPr lang="en-US" dirty="0"/>
              <a:t>               Microscopic.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2 .   Loss on drying at 105 degree </a:t>
            </a:r>
            <a:r>
              <a:rPr lang="en-US" dirty="0" err="1"/>
              <a:t>celsius</a:t>
            </a:r>
            <a:r>
              <a:rPr lang="en-US" dirty="0"/>
              <a:t>.</a:t>
            </a:r>
          </a:p>
          <a:p>
            <a:pPr marL="514350" indent="-514350">
              <a:buNone/>
            </a:pPr>
            <a:r>
              <a:rPr lang="en-US" dirty="0"/>
              <a:t>3 .   Total-ash</a:t>
            </a:r>
          </a:p>
          <a:p>
            <a:pPr marL="514350" indent="-514350">
              <a:buNone/>
            </a:pPr>
            <a:r>
              <a:rPr lang="en-US" dirty="0"/>
              <a:t>4 .    Acid-insoluble ash</a:t>
            </a:r>
          </a:p>
          <a:p>
            <a:pPr marL="514350" indent="-514350">
              <a:buNone/>
            </a:pPr>
            <a:r>
              <a:rPr lang="en-US" dirty="0"/>
              <a:t>5 .   Water-soluble extractive</a:t>
            </a:r>
          </a:p>
          <a:p>
            <a:pPr marL="514350" indent="-514350">
              <a:buNone/>
            </a:pPr>
            <a:r>
              <a:rPr lang="en-US" dirty="0"/>
              <a:t>6 .   Alcohol-soluble extractive</a:t>
            </a:r>
          </a:p>
          <a:p>
            <a:pPr marL="514350" indent="-514350">
              <a:buNone/>
            </a:pPr>
            <a:r>
              <a:rPr lang="en-US" dirty="0"/>
              <a:t>      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TESTS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en-US" dirty="0"/>
              <a:t>7 . Particle size</a:t>
            </a:r>
          </a:p>
          <a:p>
            <a:pPr marL="514350" indent="-514350">
              <a:buNone/>
            </a:pPr>
            <a:r>
              <a:rPr lang="en-US" dirty="0"/>
              <a:t>      (80-100 mesh for churna,40-60 mesh for </a:t>
            </a:r>
            <a:r>
              <a:rPr lang="en-US" dirty="0" err="1"/>
              <a:t>kwatha</a:t>
            </a:r>
            <a:r>
              <a:rPr lang="en-US" dirty="0"/>
              <a:t> </a:t>
            </a:r>
            <a:r>
              <a:rPr lang="en-US" dirty="0" err="1"/>
              <a:t>churna</a:t>
            </a:r>
            <a:r>
              <a:rPr lang="en-US" dirty="0"/>
              <a:t> and 125-150 mesh for </a:t>
            </a:r>
            <a:r>
              <a:rPr lang="en-US" dirty="0" err="1"/>
              <a:t>avachurnam</a:t>
            </a:r>
            <a:r>
              <a:rPr lang="en-US" dirty="0"/>
              <a:t>)</a:t>
            </a:r>
          </a:p>
          <a:p>
            <a:pPr marL="514350" indent="-514350">
              <a:buNone/>
            </a:pPr>
            <a:r>
              <a:rPr lang="en-US" dirty="0"/>
              <a:t>8 . </a:t>
            </a:r>
            <a:r>
              <a:rPr lang="en-US" dirty="0" err="1"/>
              <a:t>Identification,TLC</a:t>
            </a:r>
            <a:r>
              <a:rPr lang="en-US" dirty="0"/>
              <a:t>/HPTLC</a:t>
            </a:r>
          </a:p>
          <a:p>
            <a:pPr marL="514350" indent="-514350">
              <a:buNone/>
            </a:pPr>
            <a:r>
              <a:rPr lang="en-US" dirty="0"/>
              <a:t>9 . Test for metals</a:t>
            </a:r>
          </a:p>
          <a:p>
            <a:pPr marL="514350" indent="-514350">
              <a:buNone/>
            </a:pPr>
            <a:r>
              <a:rPr lang="en-US" dirty="0"/>
              <a:t>       (only for </a:t>
            </a:r>
            <a:r>
              <a:rPr lang="en-US" dirty="0" err="1"/>
              <a:t>avachurnam</a:t>
            </a:r>
            <a:r>
              <a:rPr lang="en-US" dirty="0"/>
              <a:t> yoga- </a:t>
            </a:r>
            <a:r>
              <a:rPr lang="en-US" dirty="0" err="1"/>
              <a:t>Mg,Si,Cl</a:t>
            </a:r>
            <a:r>
              <a:rPr lang="en-US" dirty="0"/>
              <a:t> </a:t>
            </a:r>
            <a:r>
              <a:rPr lang="en-US" dirty="0" err="1"/>
              <a:t>Al,Fe</a:t>
            </a:r>
            <a:r>
              <a:rPr lang="en-US" dirty="0"/>
              <a:t>)</a:t>
            </a:r>
          </a:p>
          <a:p>
            <a:pPr marL="514350" indent="-514350">
              <a:buNone/>
            </a:pPr>
            <a:r>
              <a:rPr lang="en-US" dirty="0"/>
              <a:t>10 . Test for heavy metals</a:t>
            </a:r>
          </a:p>
          <a:p>
            <a:pPr marL="514350" indent="-514350">
              <a:buNone/>
            </a:pPr>
            <a:r>
              <a:rPr lang="en-US" dirty="0"/>
              <a:t>        </a:t>
            </a:r>
            <a:r>
              <a:rPr lang="en-US" dirty="0" err="1"/>
              <a:t>Lead,Cadmium</a:t>
            </a:r>
            <a:r>
              <a:rPr lang="en-US" dirty="0"/>
              <a:t> ,Mercury   and Arsenic.</a:t>
            </a:r>
          </a:p>
          <a:p>
            <a:pPr marL="514350" indent="-514350">
              <a:buNone/>
            </a:pPr>
            <a:r>
              <a:rPr lang="en-US" dirty="0"/>
              <a:t>11 . Microbial contamination-</a:t>
            </a:r>
          </a:p>
          <a:p>
            <a:pPr marL="514350" indent="-514350">
              <a:buNone/>
            </a:pPr>
            <a:r>
              <a:rPr lang="en-US" dirty="0"/>
              <a:t>       Total bacterial count </a:t>
            </a:r>
          </a:p>
          <a:p>
            <a:pPr marL="514350" indent="-514350">
              <a:buNone/>
            </a:pPr>
            <a:r>
              <a:rPr lang="en-US" dirty="0"/>
              <a:t>       </a:t>
            </a:r>
            <a:r>
              <a:rPr lang="en-US"/>
              <a:t>Total fungal </a:t>
            </a:r>
            <a:r>
              <a:rPr lang="en-US" dirty="0"/>
              <a:t>count.</a:t>
            </a:r>
          </a:p>
          <a:p>
            <a:pPr marL="514350" indent="-514350">
              <a:buNone/>
            </a:pPr>
            <a:r>
              <a:rPr lang="en-US" dirty="0"/>
              <a:t>     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TESTING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12- Test for specific pathogen- </a:t>
            </a:r>
          </a:p>
          <a:p>
            <a:pPr>
              <a:buNone/>
            </a:pPr>
            <a:r>
              <a:rPr lang="en-US" dirty="0"/>
              <a:t>       </a:t>
            </a:r>
            <a:r>
              <a:rPr lang="en-US" dirty="0" err="1"/>
              <a:t>E.coli</a:t>
            </a:r>
            <a:r>
              <a:rPr lang="en-US" dirty="0"/>
              <a:t>, Salmonella </a:t>
            </a:r>
            <a:r>
              <a:rPr lang="en-US" dirty="0" err="1"/>
              <a:t>spec.,S.aureus</a:t>
            </a:r>
            <a:r>
              <a:rPr lang="en-US" dirty="0"/>
              <a:t>,             Pseudomonas </a:t>
            </a:r>
            <a:r>
              <a:rPr lang="en-US" dirty="0" err="1"/>
              <a:t>aeruginosa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13- Pesticides  residue- 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dirty="0" err="1"/>
              <a:t>Organochlorine</a:t>
            </a:r>
            <a:r>
              <a:rPr lang="en-US" dirty="0"/>
              <a:t>, </a:t>
            </a:r>
            <a:r>
              <a:rPr lang="en-US" dirty="0" err="1"/>
              <a:t>organophosphorus</a:t>
            </a:r>
            <a:r>
              <a:rPr lang="en-US" dirty="0"/>
              <a:t>   </a:t>
            </a:r>
            <a:r>
              <a:rPr lang="en-US" dirty="0" err="1"/>
              <a:t>Pesticides,Pyrethroids</a:t>
            </a:r>
            <a:endParaRPr lang="en-US" dirty="0"/>
          </a:p>
          <a:p>
            <a:pPr>
              <a:buNone/>
            </a:pPr>
            <a:r>
              <a:rPr lang="en-US" dirty="0"/>
              <a:t>14- Test for </a:t>
            </a:r>
            <a:r>
              <a:rPr lang="en-US" dirty="0" err="1"/>
              <a:t>Aflatoxins</a:t>
            </a:r>
            <a:r>
              <a:rPr lang="en-US" dirty="0"/>
              <a:t>(B1,B2,G1,G2)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latin typeface="Kruti Dev 010" pitchFamily="2" charset="0"/>
              </a:rPr>
            </a:br>
            <a:br>
              <a:rPr lang="en-US" dirty="0">
                <a:latin typeface="Kruti Dev 010" pitchFamily="2" charset="0"/>
              </a:rPr>
            </a:br>
            <a:r>
              <a:rPr lang="en-US" u="sng" dirty="0" err="1">
                <a:latin typeface="Kruti Dev 010" pitchFamily="2" charset="0"/>
              </a:rPr>
              <a:t>pkyuh</a:t>
            </a:r>
            <a:br>
              <a:rPr lang="en-US" dirty="0">
                <a:latin typeface="Kruti Dev 010" pitchFamily="2" charset="0"/>
              </a:rPr>
            </a:br>
            <a:br>
              <a:rPr lang="en-US" dirty="0">
                <a:latin typeface="Kruti Dev 010" pitchFamily="2" charset="0"/>
              </a:rPr>
            </a:br>
            <a:endParaRPr lang="en-US" dirty="0">
              <a:latin typeface="Kruti Dev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5100" dirty="0" err="1">
                <a:latin typeface="Kruti Dev 010" pitchFamily="2" charset="0"/>
              </a:rPr>
              <a:t>pkyuh</a:t>
            </a:r>
            <a:r>
              <a:rPr lang="en-US" sz="5100" dirty="0">
                <a:latin typeface="Kruti Dev 010" pitchFamily="2" charset="0"/>
              </a:rPr>
              <a:t> &amp;^^</a:t>
            </a:r>
            <a:r>
              <a:rPr lang="en-US" sz="5100" dirty="0" err="1">
                <a:latin typeface="Kruti Dev 010" pitchFamily="2" charset="0"/>
              </a:rPr>
              <a:t>pkyuh</a:t>
            </a:r>
            <a:r>
              <a:rPr lang="en-US" sz="5100" dirty="0">
                <a:latin typeface="Kruti Dev 010" pitchFamily="2" charset="0"/>
              </a:rPr>
              <a:t> f=</a:t>
            </a:r>
            <a:r>
              <a:rPr lang="en-US" sz="5100" dirty="0" err="1">
                <a:latin typeface="Kruti Dev 010" pitchFamily="2" charset="0"/>
              </a:rPr>
              <a:t>fo</a:t>
            </a:r>
            <a:r>
              <a:rPr lang="en-US" sz="5100" dirty="0">
                <a:latin typeface="Kruti Dev 010" pitchFamily="2" charset="0"/>
              </a:rPr>
              <a:t>/</a:t>
            </a:r>
            <a:r>
              <a:rPr lang="en-US" sz="5100" dirty="0" err="1">
                <a:latin typeface="Kruti Dev 010" pitchFamily="2" charset="0"/>
              </a:rPr>
              <a:t>kk</a:t>
            </a:r>
            <a:r>
              <a:rPr lang="en-US" sz="5100" dirty="0">
                <a:latin typeface="Kruti Dev 010" pitchFamily="2" charset="0"/>
              </a:rPr>
              <a:t> </a:t>
            </a:r>
            <a:r>
              <a:rPr lang="en-US" sz="5100" dirty="0" err="1">
                <a:latin typeface="Kruti Dev 010" pitchFamily="2" charset="0"/>
              </a:rPr>
              <a:t>izksDrk</a:t>
            </a:r>
            <a:r>
              <a:rPr lang="en-US" sz="5100" dirty="0">
                <a:latin typeface="Kruti Dev 010" pitchFamily="2" charset="0"/>
              </a:rPr>
              <a:t> --------------^^!!</a:t>
            </a:r>
          </a:p>
          <a:p>
            <a:pPr algn="ctr">
              <a:buNone/>
            </a:pPr>
            <a:r>
              <a:rPr lang="en-US" sz="5800" dirty="0">
                <a:latin typeface="Kruti Dev 010" pitchFamily="2" charset="0"/>
              </a:rPr>
              <a:t>¼j </a:t>
            </a:r>
            <a:r>
              <a:rPr lang="en-US" sz="3600" dirty="0">
                <a:latin typeface="Kruti Dev 010" pitchFamily="2" charset="0"/>
              </a:rPr>
              <a:t>0 </a:t>
            </a:r>
            <a:r>
              <a:rPr lang="en-IN" sz="5800" dirty="0" err="1">
                <a:latin typeface="Kruti Dev 010" pitchFamily="2" charset="0"/>
              </a:rPr>
              <a:t>pw</a:t>
            </a:r>
            <a:r>
              <a:rPr lang="en-IN" sz="5800" dirty="0">
                <a:latin typeface="Kruti Dev 010" pitchFamily="2" charset="0"/>
              </a:rPr>
              <a:t> </a:t>
            </a:r>
            <a:r>
              <a:rPr lang="en-IN" sz="4400" dirty="0">
                <a:latin typeface="Kruti Dev 010" pitchFamily="2" charset="0"/>
              </a:rPr>
              <a:t>0</a:t>
            </a:r>
            <a:r>
              <a:rPr lang="en-US" sz="3600">
                <a:latin typeface="Kruti Dev 010" pitchFamily="2" charset="0"/>
              </a:rPr>
              <a:t> </a:t>
            </a:r>
            <a:r>
              <a:rPr lang="en-US" sz="4400">
                <a:latin typeface="+mj-lt"/>
              </a:rPr>
              <a:t>3/16-19</a:t>
            </a:r>
            <a:r>
              <a:rPr lang="en-US" sz="3600">
                <a:latin typeface="+mj-lt"/>
              </a:rPr>
              <a:t>)</a:t>
            </a:r>
            <a:endParaRPr lang="en-US" sz="3600" dirty="0">
              <a:latin typeface="+mj-lt"/>
            </a:endParaRPr>
          </a:p>
          <a:p>
            <a:pPr>
              <a:buNone/>
            </a:pPr>
            <a:endParaRPr lang="en-US" sz="2800" dirty="0">
              <a:latin typeface="Kruti Dev 010" pitchFamily="2" charset="0"/>
            </a:endParaRPr>
          </a:p>
          <a:p>
            <a:pPr>
              <a:buNone/>
            </a:pPr>
            <a:endParaRPr lang="en-US" sz="2800" dirty="0">
              <a:latin typeface="Kruti Dev 010" pitchFamily="2" charset="0"/>
            </a:endParaRPr>
          </a:p>
          <a:p>
            <a:pPr>
              <a:buNone/>
            </a:pPr>
            <a:endParaRPr lang="en-US" sz="2800" dirty="0">
              <a:latin typeface="Kruti Dev 010" pitchFamily="2" charset="0"/>
            </a:endParaRPr>
          </a:p>
          <a:p>
            <a:pPr>
              <a:buNone/>
            </a:pPr>
            <a:endParaRPr lang="en-US" sz="2800" dirty="0">
              <a:latin typeface="Kruti Dev 010" pitchFamily="2" charset="0"/>
            </a:endParaRPr>
          </a:p>
          <a:p>
            <a:pPr>
              <a:buNone/>
            </a:pPr>
            <a:endParaRPr lang="en-US" sz="2800" dirty="0">
              <a:latin typeface="Kruti Dev 010" pitchFamily="2" charset="0"/>
            </a:endParaRPr>
          </a:p>
          <a:p>
            <a:pPr>
              <a:buNone/>
            </a:pPr>
            <a:endParaRPr lang="en-US" sz="2800" dirty="0">
              <a:latin typeface="Kruti Dev 010" pitchFamily="2" charset="0"/>
            </a:endParaRPr>
          </a:p>
          <a:p>
            <a:pPr>
              <a:buNone/>
            </a:pPr>
            <a:r>
              <a:rPr lang="en-US" sz="2800" dirty="0">
                <a:latin typeface="Kruti Dev 010" pitchFamily="2" charset="0"/>
              </a:rPr>
              <a:t>    </a:t>
            </a:r>
            <a:r>
              <a:rPr lang="en-US" sz="5100" dirty="0" err="1">
                <a:latin typeface="Kruti Dev 010" pitchFamily="2" charset="0"/>
              </a:rPr>
              <a:t>os.kq</a:t>
            </a:r>
            <a:r>
              <a:rPr lang="en-US" sz="5100" dirty="0">
                <a:latin typeface="Kruti Dev 010" pitchFamily="2" charset="0"/>
              </a:rPr>
              <a:t> </a:t>
            </a:r>
            <a:r>
              <a:rPr lang="en-US" sz="5100" dirty="0" err="1">
                <a:latin typeface="Kruti Dev 010" pitchFamily="2" charset="0"/>
              </a:rPr>
              <a:t>fuÆer</a:t>
            </a:r>
            <a:r>
              <a:rPr lang="en-US" sz="5100" dirty="0">
                <a:latin typeface="Kruti Dev 010" pitchFamily="2" charset="0"/>
              </a:rPr>
              <a:t>    </a:t>
            </a:r>
            <a:r>
              <a:rPr lang="en-US" sz="5100" dirty="0" err="1">
                <a:latin typeface="Kruti Dev 010" pitchFamily="2" charset="0"/>
              </a:rPr>
              <a:t>oa”kfuÆer</a:t>
            </a:r>
            <a:r>
              <a:rPr lang="en-US" sz="5100" dirty="0">
                <a:latin typeface="Kruti Dev 010" pitchFamily="2" charset="0"/>
              </a:rPr>
              <a:t>    </a:t>
            </a:r>
            <a:r>
              <a:rPr lang="en-US" sz="5100" dirty="0" err="1">
                <a:latin typeface="Kruti Dev 010" pitchFamily="2" charset="0"/>
              </a:rPr>
              <a:t>dÆ.kdkj</a:t>
            </a:r>
            <a:r>
              <a:rPr lang="en-US" sz="5100" dirty="0">
                <a:latin typeface="Kruti Dev 010" pitchFamily="2" charset="0"/>
              </a:rPr>
              <a:t>]”</a:t>
            </a:r>
            <a:r>
              <a:rPr lang="en-US" sz="5100" dirty="0" err="1">
                <a:latin typeface="Kruti Dev 010" pitchFamily="2" charset="0"/>
              </a:rPr>
              <a:t>kkYeyh</a:t>
            </a:r>
            <a:endParaRPr lang="en-US" sz="5100" dirty="0">
              <a:latin typeface="Kruti Dev 010" pitchFamily="2" charset="0"/>
            </a:endParaRPr>
          </a:p>
          <a:p>
            <a:pPr algn="ctr">
              <a:buNone/>
            </a:pPr>
            <a:r>
              <a:rPr lang="en-US" sz="5100" dirty="0">
                <a:latin typeface="Kruti Dev 010" pitchFamily="2" charset="0"/>
              </a:rPr>
              <a:t>          </a:t>
            </a:r>
            <a:r>
              <a:rPr lang="en-US" sz="5100" dirty="0" err="1">
                <a:latin typeface="Kruti Dev 010" pitchFamily="2" charset="0"/>
              </a:rPr>
              <a:t>vFkok</a:t>
            </a:r>
            <a:r>
              <a:rPr lang="en-US" sz="5100" dirty="0">
                <a:latin typeface="Kruti Dev 010" pitchFamily="2" charset="0"/>
              </a:rPr>
              <a:t> </a:t>
            </a:r>
            <a:r>
              <a:rPr lang="en-US" sz="5100" dirty="0" err="1">
                <a:latin typeface="Kruti Dev 010" pitchFamily="2" charset="0"/>
              </a:rPr>
              <a:t>ikfjtkr</a:t>
            </a:r>
            <a:r>
              <a:rPr lang="en-US" sz="5100" dirty="0">
                <a:latin typeface="Kruti Dev 010" pitchFamily="2" charset="0"/>
              </a:rPr>
              <a:t> </a:t>
            </a:r>
            <a:r>
              <a:rPr lang="en-US" sz="5100" dirty="0" err="1">
                <a:latin typeface="Kruti Dev 010" pitchFamily="2" charset="0"/>
              </a:rPr>
              <a:t>fuÆer</a:t>
            </a:r>
            <a:endParaRPr lang="en-US" sz="5100" dirty="0">
              <a:latin typeface="Kruti Dev 010" pitchFamily="2" charset="0"/>
            </a:endParaRPr>
          </a:p>
          <a:p>
            <a:pPr>
              <a:buNone/>
            </a:pPr>
            <a:r>
              <a:rPr lang="en-US" sz="2800" dirty="0">
                <a:latin typeface="Kruti Dev 010" pitchFamily="2" charset="0"/>
              </a:rPr>
              <a:t>              </a:t>
            </a:r>
            <a:endParaRPr lang="en-US" sz="2800" dirty="0"/>
          </a:p>
          <a:p>
            <a:pPr>
              <a:buNone/>
            </a:pPr>
            <a:r>
              <a:rPr lang="en-US" sz="2800" dirty="0">
                <a:latin typeface="Kruti Dev 010" pitchFamily="2" charset="0"/>
              </a:rPr>
              <a:t>   </a:t>
            </a:r>
          </a:p>
          <a:p>
            <a:pPr algn="ctr">
              <a:buNone/>
            </a:pPr>
            <a:endParaRPr lang="en-US" sz="2800" dirty="0">
              <a:latin typeface="+mj-lt"/>
            </a:endParaRPr>
          </a:p>
          <a:p>
            <a:pPr algn="ctr">
              <a:buNone/>
            </a:pPr>
            <a:endParaRPr lang="en-US" sz="2400" dirty="0">
              <a:latin typeface="+mj-lt"/>
            </a:endParaRPr>
          </a:p>
          <a:p>
            <a:pPr algn="ctr">
              <a:buNone/>
            </a:pPr>
            <a:endParaRPr lang="en-US" sz="2400" dirty="0">
              <a:latin typeface="+mj-lt"/>
            </a:endParaRPr>
          </a:p>
          <a:p>
            <a:pPr algn="ctr">
              <a:buNone/>
            </a:pPr>
            <a:r>
              <a:rPr lang="en-US" sz="2400" dirty="0">
                <a:latin typeface="Kruti Dev 010" pitchFamily="2" charset="0"/>
              </a:rPr>
              <a:t> </a:t>
            </a:r>
            <a:endParaRPr lang="en-US" dirty="0">
              <a:latin typeface="Kruti Dev 010" pitchFamily="2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371600" y="2057400"/>
            <a:ext cx="3048000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1028700" y="2171700"/>
            <a:ext cx="1600200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H="1">
            <a:off x="342900" y="2705100"/>
            <a:ext cx="1447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IN" dirty="0"/>
              <a:t>GRADES OF POWDERS AS PER BRITISH PHARMACOPOEIA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752599"/>
          <a:ext cx="8229600" cy="4140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7406">
                <a:tc>
                  <a:txBody>
                    <a:bodyPr/>
                    <a:lstStyle/>
                    <a:p>
                      <a:r>
                        <a:rPr lang="en-IN" dirty="0"/>
                        <a:t>GRADE</a:t>
                      </a:r>
                      <a:r>
                        <a:rPr lang="en-IN" baseline="0" dirty="0"/>
                        <a:t> OF POWDER</a:t>
                      </a:r>
                      <a:endParaRPr lang="en-IN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SIEVE THROUGH WHICH ALL PARTICLES MUST PASS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SIEVE THROUGH WHICH NOT</a:t>
                      </a:r>
                      <a:r>
                        <a:rPr lang="en-IN" baseline="0" dirty="0"/>
                        <a:t> MORE THAN 40 % OF PARTICLES PASS</a:t>
                      </a:r>
                      <a:endParaRPr lang="en-IN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559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COARSE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 10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44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559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MODERATELY COARSE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 22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60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559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MODERATELY FINE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 44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85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559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FINE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 85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NOT SPECIFIED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559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VERY FINE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        120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        NOT SPECIFIED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SIEVES</a:t>
            </a:r>
          </a:p>
        </p:txBody>
      </p:sp>
      <p:pic>
        <p:nvPicPr>
          <p:cNvPr id="4" name="Content Placeholder 3" descr="file20110425010655780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1" y="1600200"/>
            <a:ext cx="7543800" cy="48006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  <a:noFill/>
        </p:spPr>
        <p:txBody>
          <a:bodyPr>
            <a:normAutofit/>
          </a:bodyPr>
          <a:lstStyle/>
          <a:p>
            <a:r>
              <a:rPr lang="en-IN" sz="3400" dirty="0">
                <a:solidFill>
                  <a:schemeClr val="accent5">
                    <a:lumMod val="75000"/>
                  </a:schemeClr>
                </a:solidFill>
              </a:rPr>
              <a:t>ADVANTAGES OF POWDERS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IN" sz="2600" dirty="0"/>
              <a:t>When any insoluble drug can’t be dispense as solution or suspension then it is better to dispense it as a powder.</a:t>
            </a:r>
          </a:p>
          <a:p>
            <a:r>
              <a:rPr lang="en-IN" sz="2600" dirty="0"/>
              <a:t>When a bulky drug in large dose is to be administered ,a powder is a good way of administering it .</a:t>
            </a:r>
          </a:p>
          <a:p>
            <a:r>
              <a:rPr lang="en-IN" sz="2600" dirty="0"/>
              <a:t>Powders dispense fast in the GIT and the drugs are absorbed quickly.</a:t>
            </a:r>
          </a:p>
          <a:p>
            <a:r>
              <a:rPr lang="en-IN" sz="2600" dirty="0"/>
              <a:t>When the patients has to mix the ingredients before administration dispensing in separate divided powders is a convenient way.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792162"/>
          </a:xfr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IN" dirty="0"/>
              <a:t>DISADVANTAGES OF POWDERS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IN" sz="2800" dirty="0"/>
              <a:t>Preparing and packaging of powders is very time consuming. </a:t>
            </a:r>
          </a:p>
          <a:p>
            <a:r>
              <a:rPr lang="en-IN" sz="2800" dirty="0"/>
              <a:t>They are bulky to carry.</a:t>
            </a:r>
          </a:p>
          <a:p>
            <a:r>
              <a:rPr lang="en-IN" sz="2800" dirty="0"/>
              <a:t>Powder may spill when they are being opened.</a:t>
            </a:r>
          </a:p>
          <a:p>
            <a:r>
              <a:rPr lang="en-IN" sz="2800" dirty="0"/>
              <a:t>When a medicament with an </a:t>
            </a:r>
            <a:r>
              <a:rPr lang="en-IN" sz="2800" dirty="0" err="1"/>
              <a:t>unpleasent</a:t>
            </a:r>
            <a:r>
              <a:rPr lang="en-IN" sz="2800" dirty="0"/>
              <a:t> taste has to be administered, it is difficult to administer in the form of powder.</a:t>
            </a:r>
          </a:p>
          <a:p>
            <a:r>
              <a:rPr lang="en-IN" sz="2800" dirty="0"/>
              <a:t>Powders are not an ideal way of dispensing substances that are volatile , deliquescent &amp; hygroscopic.</a:t>
            </a:r>
          </a:p>
          <a:p>
            <a:endParaRPr lang="en-IN" sz="2800" dirty="0"/>
          </a:p>
          <a:p>
            <a:endParaRPr lang="en-IN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IN" sz="3600" dirty="0"/>
              <a:t>LACUNAE OF POWDER DOSAGE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  <a:solidFill>
            <a:schemeClr val="accent1"/>
          </a:solidFill>
        </p:spPr>
        <p:txBody>
          <a:bodyPr>
            <a:normAutofit fontScale="85000" lnSpcReduction="20000"/>
          </a:bodyPr>
          <a:lstStyle/>
          <a:p>
            <a:r>
              <a:rPr lang="en-IN" sz="2800" dirty="0">
                <a:solidFill>
                  <a:schemeClr val="accent6"/>
                </a:solidFill>
              </a:rPr>
              <a:t>EUTECTIC MATERIALS </a:t>
            </a:r>
            <a:r>
              <a:rPr lang="en-IN" sz="2800" dirty="0">
                <a:solidFill>
                  <a:schemeClr val="bg1"/>
                </a:solidFill>
              </a:rPr>
              <a:t>-Sometimes when two substances having low melting point are brought in physical contact, they may form a liquid or a pasty mass e.g. Camphor , menthol , phenol , salicylic acid .</a:t>
            </a:r>
          </a:p>
          <a:p>
            <a:pPr>
              <a:buNone/>
            </a:pPr>
            <a:endParaRPr lang="en-IN" sz="2800" dirty="0">
              <a:solidFill>
                <a:schemeClr val="accent6"/>
              </a:solidFill>
            </a:endParaRPr>
          </a:p>
          <a:p>
            <a:r>
              <a:rPr lang="en-IN" sz="2800" dirty="0">
                <a:solidFill>
                  <a:schemeClr val="accent6"/>
                </a:solidFill>
              </a:rPr>
              <a:t>HYGROSCOPICITY AND DELIQUESCENCE </a:t>
            </a:r>
            <a:r>
              <a:rPr lang="en-IN" sz="2800" dirty="0">
                <a:solidFill>
                  <a:schemeClr val="bg1"/>
                </a:solidFill>
              </a:rPr>
              <a:t>-Transfer of atmospheric moisture to powdered material promoting chemical degradation and thus interfering with bio-availability .</a:t>
            </a:r>
          </a:p>
          <a:p>
            <a:pPr>
              <a:buNone/>
            </a:pPr>
            <a:endParaRPr lang="en-IN" sz="2800" dirty="0">
              <a:solidFill>
                <a:schemeClr val="bg1"/>
              </a:solidFill>
            </a:endParaRPr>
          </a:p>
          <a:p>
            <a:r>
              <a:rPr lang="en-IN" sz="2800" dirty="0">
                <a:solidFill>
                  <a:schemeClr val="accent6"/>
                </a:solidFill>
              </a:rPr>
              <a:t>EFFLORSCENCE </a:t>
            </a:r>
            <a:r>
              <a:rPr lang="en-IN" sz="2800" dirty="0">
                <a:solidFill>
                  <a:schemeClr val="bg1"/>
                </a:solidFill>
              </a:rPr>
              <a:t>- Substances like sodium borate, zinc sulphate containing water of crystallization tend to loose it wholly or partly depending upon the moisture content of the atmosphere</a:t>
            </a:r>
          </a:p>
          <a:p>
            <a:pPr>
              <a:buNone/>
            </a:pPr>
            <a:endParaRPr lang="en-IN" sz="28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IN" sz="2800" dirty="0">
                <a:solidFill>
                  <a:schemeClr val="bg1"/>
                </a:solidFill>
              </a:rPr>
              <a:t> </a:t>
            </a:r>
          </a:p>
          <a:p>
            <a:pPr>
              <a:buNone/>
            </a:pPr>
            <a:endParaRPr lang="en-IN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EQUIPMENTS USED FOR POWDER FORMATION</a:t>
            </a:r>
          </a:p>
        </p:txBody>
      </p:sp>
      <p:pic>
        <p:nvPicPr>
          <p:cNvPr id="4" name="Content Placeholder 3" descr="Mini-Pulveris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676400"/>
            <a:ext cx="7239000" cy="4830763"/>
          </a:xfrm>
        </p:spPr>
      </p:pic>
    </p:spTree>
  </p:cSld>
  <p:clrMapOvr>
    <a:masterClrMapping/>
  </p:clrMapOvr>
  <p:transition>
    <p:diamond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 MILL</a:t>
            </a:r>
          </a:p>
        </p:txBody>
      </p:sp>
      <p:pic>
        <p:nvPicPr>
          <p:cNvPr id="4" name="Content Placeholder 3" descr="ball-mi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828800"/>
            <a:ext cx="7239000" cy="4267199"/>
          </a:xfrm>
        </p:spPr>
      </p:pic>
    </p:spTree>
  </p:cSld>
  <p:clrMapOvr>
    <a:masterClrMapping/>
  </p:clrMapOvr>
  <p:transition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 MILL</a:t>
            </a:r>
          </a:p>
        </p:txBody>
      </p:sp>
      <p:pic>
        <p:nvPicPr>
          <p:cNvPr id="4" name="Content Placeholder 3" descr="grain-mill0086-1393908346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4675" y="1762919"/>
            <a:ext cx="2914650" cy="4200525"/>
          </a:xfrm>
        </p:spPr>
      </p:pic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SIEVE SHAKER</a:t>
            </a:r>
          </a:p>
        </p:txBody>
      </p:sp>
      <p:pic>
        <p:nvPicPr>
          <p:cNvPr id="4" name="Content Placeholder 3" descr="h-43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447800"/>
            <a:ext cx="5867400" cy="4953000"/>
          </a:xfrm>
        </p:spPr>
      </p:pic>
    </p:spTree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DISINTEGRATOR</a:t>
            </a:r>
          </a:p>
        </p:txBody>
      </p:sp>
      <p:pic>
        <p:nvPicPr>
          <p:cNvPr id="4" name="Content Placeholder 3" descr="disintegrator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981200"/>
            <a:ext cx="6400799" cy="4114800"/>
          </a:xfrm>
        </p:spPr>
      </p:pic>
    </p:spTree>
  </p:cSld>
  <p:clrMapOvr>
    <a:masterClrMapping/>
  </p:clrMapOvr>
  <p:transition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95400"/>
            <a:ext cx="8686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1905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THANK   YOU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2|2.4|5.5|3.8|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</TotalTime>
  <Words>1454</Words>
  <Application>Microsoft Office PowerPoint</Application>
  <PresentationFormat>On-screen Show (4:3)</PresentationFormat>
  <Paragraphs>196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Aparajita</vt:lpstr>
      <vt:lpstr>Arial</vt:lpstr>
      <vt:lpstr>Calibri</vt:lpstr>
      <vt:lpstr>Kruti Dev 010</vt:lpstr>
      <vt:lpstr>Office Theme</vt:lpstr>
      <vt:lpstr>PowerPoint Presentation</vt:lpstr>
      <vt:lpstr>Iakpfo/k d’kk; dYiuk </vt:lpstr>
      <vt:lpstr>EVOLUTION OF CHURNA KALPANA</vt:lpstr>
      <vt:lpstr> pjd lafgrk esa - </vt:lpstr>
      <vt:lpstr>dYd dYiuk ds vUrxZr pw.kZ dYiuk </vt:lpstr>
      <vt:lpstr>fu:fDr</vt:lpstr>
      <vt:lpstr>ifjHkk’kk </vt:lpstr>
      <vt:lpstr>pw.kZ es iz{ksi nzO; -</vt:lpstr>
      <vt:lpstr>Pkw.kZkuqiku  -</vt:lpstr>
      <vt:lpstr>pw.kZ es Hkkouk ifjek.k </vt:lpstr>
      <vt:lpstr>चूर्ण की सवीर्यता अवधि</vt:lpstr>
      <vt:lpstr>INTRODUCTION</vt:lpstr>
      <vt:lpstr>TYPES OF POWDERS</vt:lpstr>
      <vt:lpstr>BLENDING OF POWDERS</vt:lpstr>
      <vt:lpstr>TUMBLING MIXERS</vt:lpstr>
      <vt:lpstr>ANALYTICAL SPECIFICATIONS OF CHURNA</vt:lpstr>
      <vt:lpstr>ANALYTICAL TESTS CONT.</vt:lpstr>
      <vt:lpstr>ANALYTICAL TESTING CONT.</vt:lpstr>
      <vt:lpstr>  pkyuh  </vt:lpstr>
      <vt:lpstr>GRADES OF POWDERS AS PER BRITISH PHARMACOPOEIA</vt:lpstr>
      <vt:lpstr>SIEVES</vt:lpstr>
      <vt:lpstr>ADVANTAGES OF POWDERS</vt:lpstr>
      <vt:lpstr>DISADVANTAGES OF POWDERS</vt:lpstr>
      <vt:lpstr>LACUNAE OF POWDER DOSAGE FORM</vt:lpstr>
      <vt:lpstr>EQUIPMENTS USED FOR POWDER FORMATION</vt:lpstr>
      <vt:lpstr>BALL MILL</vt:lpstr>
      <vt:lpstr>GRAIN MILL</vt:lpstr>
      <vt:lpstr>SIEVE SHAKER</vt:lpstr>
      <vt:lpstr>DISINTEGRATOR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Iakpfo/k d’kk; dYiuk </dc:title>
  <dc:creator>hind</dc:creator>
  <cp:lastModifiedBy>Office</cp:lastModifiedBy>
  <cp:revision>52</cp:revision>
  <dcterms:created xsi:type="dcterms:W3CDTF">2015-02-01T01:18:16Z</dcterms:created>
  <dcterms:modified xsi:type="dcterms:W3CDTF">2024-09-03T09:02:53Z</dcterms:modified>
</cp:coreProperties>
</file>