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3"/>
  </p:notesMasterIdLst>
  <p:sldIdLst>
    <p:sldId id="263" r:id="rId2"/>
    <p:sldId id="257" r:id="rId3"/>
    <p:sldId id="258" r:id="rId4"/>
    <p:sldId id="259" r:id="rId5"/>
    <p:sldId id="260" r:id="rId6"/>
    <p:sldId id="261" r:id="rId7"/>
    <p:sldId id="262" r:id="rId8"/>
    <p:sldId id="264" r:id="rId9"/>
    <p:sldId id="268" r:id="rId10"/>
    <p:sldId id="265" r:id="rId11"/>
    <p:sldId id="266" r:id="rId12"/>
    <p:sldId id="267" r:id="rId13"/>
    <p:sldId id="296" r:id="rId14"/>
    <p:sldId id="300" r:id="rId15"/>
    <p:sldId id="269" r:id="rId16"/>
    <p:sldId id="299" r:id="rId17"/>
    <p:sldId id="270" r:id="rId18"/>
    <p:sldId id="273" r:id="rId19"/>
    <p:sldId id="271" r:id="rId20"/>
    <p:sldId id="274" r:id="rId21"/>
    <p:sldId id="275" r:id="rId22"/>
    <p:sldId id="276" r:id="rId23"/>
    <p:sldId id="278" r:id="rId24"/>
    <p:sldId id="279" r:id="rId25"/>
    <p:sldId id="291" r:id="rId26"/>
    <p:sldId id="292" r:id="rId27"/>
    <p:sldId id="281" r:id="rId28"/>
    <p:sldId id="280" r:id="rId29"/>
    <p:sldId id="282" r:id="rId30"/>
    <p:sldId id="283" r:id="rId31"/>
    <p:sldId id="284" r:id="rId32"/>
    <p:sldId id="293" r:id="rId33"/>
    <p:sldId id="285" r:id="rId34"/>
    <p:sldId id="286" r:id="rId35"/>
    <p:sldId id="287" r:id="rId36"/>
    <p:sldId id="294" r:id="rId37"/>
    <p:sldId id="295" r:id="rId38"/>
    <p:sldId id="288" r:id="rId39"/>
    <p:sldId id="289" r:id="rId40"/>
    <p:sldId id="290" r:id="rId41"/>
    <p:sldId id="297"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85" autoAdjust="0"/>
    <p:restoredTop sz="94660"/>
  </p:normalViewPr>
  <p:slideViewPr>
    <p:cSldViewPr>
      <p:cViewPr varScale="1">
        <p:scale>
          <a:sx n="82" d="100"/>
          <a:sy n="82" d="100"/>
        </p:scale>
        <p:origin x="169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FD302F-5672-497B-9C5E-61F90DD63C32}" type="datetimeFigureOut">
              <a:rPr lang="en-US" smtClean="0"/>
              <a:t>9/3/2024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B731C8-7B3A-4BE2-8CD2-A0D8F21B9B7D}" type="slidenum">
              <a:rPr lang="en-US" smtClean="0"/>
              <a:t>‹#›</a:t>
            </a:fld>
            <a:endParaRPr lang="en-US"/>
          </a:p>
        </p:txBody>
      </p:sp>
    </p:spTree>
    <p:extLst>
      <p:ext uri="{BB962C8B-B14F-4D97-AF65-F5344CB8AC3E}">
        <p14:creationId xmlns:p14="http://schemas.microsoft.com/office/powerpoint/2010/main" val="1616990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a:t>Click to edit Master title style</a:t>
            </a:r>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CBB89C0-AC32-487C-8C5D-5DF5194B220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577812-323A-4A0A-ABAE-C927F2D9A94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BB89C0-AC32-487C-8C5D-5DF5194B220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577812-323A-4A0A-ABAE-C927F2D9A94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a:t>Click to edit Master title style</a:t>
            </a:r>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BB89C0-AC32-487C-8C5D-5DF5194B220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577812-323A-4A0A-ABAE-C927F2D9A94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a:t>Click to edit Master title style</a:t>
            </a:r>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BB89C0-AC32-487C-8C5D-5DF5194B2207}"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577812-323A-4A0A-ABAE-C927F2D9A94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CBB89C0-AC32-487C-8C5D-5DF5194B2207}" type="datetimeFigureOut">
              <a:rPr lang="en-US" smtClean="0"/>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577812-323A-4A0A-ABAE-C927F2D9A94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CBB89C0-AC32-487C-8C5D-5DF5194B2207}" type="datetimeFigureOut">
              <a:rPr lang="en-US" smtClean="0"/>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577812-323A-4A0A-ABAE-C927F2D9A94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BB89C0-AC32-487C-8C5D-5DF5194B2207}" type="datetimeFigureOut">
              <a:rPr lang="en-US" smtClean="0"/>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577812-323A-4A0A-ABAE-C927F2D9A94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BB89C0-AC32-487C-8C5D-5DF5194B2207}"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577812-323A-4A0A-ABAE-C927F2D9A94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a:t>Click to edit Master title style</a:t>
            </a:r>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BB89C0-AC32-487C-8C5D-5DF5194B2207}"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577812-323A-4A0A-ABAE-C927F2D9A94A}" type="slidenum">
              <a:rPr lang="en-US" smtClean="0"/>
              <a:t>‹#›</a:t>
            </a:fld>
            <a:endParaRPr lang="en-US"/>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en-US"/>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BB89C0-AC32-487C-8C5D-5DF5194B220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577812-323A-4A0A-ABAE-C927F2D9A94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BB89C0-AC32-487C-8C5D-5DF5194B220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577812-323A-4A0A-ABAE-C927F2D9A94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BCBB89C0-AC32-487C-8C5D-5DF5194B2207}" type="datetimeFigureOut">
              <a:rPr lang="en-US" smtClean="0"/>
              <a:t>9/3/2024</a:t>
            </a:fld>
            <a:endParaRPr 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67577812-323A-4A0A-ABAE-C927F2D9A94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9600" dirty="0"/>
              <a:t>    </a:t>
            </a:r>
            <a:r>
              <a:rPr lang="sa-IN" sz="6000" b="1" u="sng" dirty="0">
                <a:solidFill>
                  <a:schemeClr val="tx1">
                    <a:lumMod val="95000"/>
                    <a:lumOff val="5000"/>
                  </a:schemeClr>
                </a:solidFill>
              </a:rPr>
              <a:t>VATIKALPANA</a:t>
            </a:r>
            <a:br>
              <a:rPr lang="sa-IN" sz="6400" b="1" u="sng" dirty="0">
                <a:solidFill>
                  <a:schemeClr val="tx1">
                    <a:lumMod val="95000"/>
                    <a:lumOff val="5000"/>
                  </a:schemeClr>
                </a:solidFill>
              </a:rPr>
            </a:br>
            <a:r>
              <a:rPr lang="sa-IN" sz="9600" b="1" dirty="0">
                <a:solidFill>
                  <a:schemeClr val="accent5">
                    <a:lumMod val="50000"/>
                  </a:schemeClr>
                </a:solidFill>
              </a:rPr>
              <a:t>\</a:t>
            </a:r>
            <a:endParaRPr lang="en-US" sz="9600" b="1" dirty="0">
              <a:solidFill>
                <a:schemeClr val="accent5">
                  <a:lumMod val="50000"/>
                </a:schemeClr>
              </a:solidFill>
            </a:endParaRPr>
          </a:p>
        </p:txBody>
      </p:sp>
      <p:sp>
        <p:nvSpPr>
          <p:cNvPr id="3" name="Content Placeholder 2"/>
          <p:cNvSpPr>
            <a:spLocks noGrp="1"/>
          </p:cNvSpPr>
          <p:nvPr>
            <p:ph sz="half" idx="1"/>
          </p:nvPr>
        </p:nvSpPr>
        <p:spPr>
          <a:xfrm>
            <a:off x="435523" y="1752600"/>
            <a:ext cx="3006623" cy="4051301"/>
          </a:xfrm>
        </p:spPr>
        <p:txBody>
          <a:bodyPr>
            <a:normAutofit/>
          </a:bodyPr>
          <a:lstStyle/>
          <a:p>
            <a:endParaRPr lang="en-US" dirty="0"/>
          </a:p>
        </p:txBody>
      </p:sp>
      <p:sp>
        <p:nvSpPr>
          <p:cNvPr id="4" name="Content Placeholder 3"/>
          <p:cNvSpPr>
            <a:spLocks noGrp="1"/>
          </p:cNvSpPr>
          <p:nvPr>
            <p:ph sz="half" idx="2"/>
          </p:nvPr>
        </p:nvSpPr>
        <p:spPr>
          <a:xfrm>
            <a:off x="4419600" y="5181600"/>
            <a:ext cx="4524404" cy="1365250"/>
          </a:xfrm>
        </p:spPr>
        <p:txBody>
          <a:bodyPr>
            <a:normAutofit/>
          </a:bodyPr>
          <a:lstStyle/>
          <a:p>
            <a:pPr marL="0" indent="0">
              <a:buNone/>
            </a:pPr>
            <a:r>
              <a:rPr lang="en-US" sz="1200" b="1" u="sng" dirty="0">
                <a:solidFill>
                  <a:srgbClr val="002060"/>
                </a:solidFill>
              </a:rPr>
              <a:t>DR. ARUN SHARMA</a:t>
            </a:r>
          </a:p>
          <a:p>
            <a:pPr marL="0" indent="0">
              <a:buNone/>
            </a:pPr>
            <a:r>
              <a:rPr lang="en-US" sz="1200" b="1" u="sng" dirty="0">
                <a:solidFill>
                  <a:srgbClr val="002060"/>
                </a:solidFill>
              </a:rPr>
              <a:t>ASSISTANT PROFESSOR  </a:t>
            </a:r>
          </a:p>
          <a:p>
            <a:pPr marL="0" indent="0">
              <a:buNone/>
            </a:pPr>
            <a:r>
              <a:rPr lang="en-US" sz="1200" b="1" u="sng" dirty="0">
                <a:solidFill>
                  <a:srgbClr val="002060"/>
                </a:solidFill>
              </a:rPr>
              <a:t>DEPT. OF RASHSHASTRA &amp;  BHASAIJYA KALPANA</a:t>
            </a:r>
          </a:p>
          <a:p>
            <a:endParaRPr lang="en-US" sz="1200" dirty="0"/>
          </a:p>
        </p:txBody>
      </p:sp>
      <p:pic>
        <p:nvPicPr>
          <p:cNvPr id="5" name="รูปภาพ 5" descr="tablets.jpg"/>
          <p:cNvPicPr>
            <a:picLocks noChangeAspect="1"/>
          </p:cNvPicPr>
          <p:nvPr/>
        </p:nvPicPr>
        <p:blipFill>
          <a:blip r:embed="rId2"/>
          <a:stretch>
            <a:fillRect/>
          </a:stretch>
        </p:blipFill>
        <p:spPr>
          <a:xfrm>
            <a:off x="428596" y="1600200"/>
            <a:ext cx="3013550" cy="45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1162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r>
              <a:rPr lang="en-US" b="1" i="1" dirty="0">
                <a:solidFill>
                  <a:schemeClr val="bg2">
                    <a:lumMod val="10000"/>
                  </a:schemeClr>
                </a:solidFill>
              </a:rPr>
              <a:t>AYURVEDIC CONCEPT OF</a:t>
            </a:r>
            <a:br>
              <a:rPr lang="en-US" b="1" i="1" dirty="0">
                <a:solidFill>
                  <a:schemeClr val="bg2">
                    <a:lumMod val="10000"/>
                  </a:schemeClr>
                </a:solidFill>
              </a:rPr>
            </a:br>
            <a:r>
              <a:rPr lang="en-US" b="1" i="1" dirty="0">
                <a:solidFill>
                  <a:schemeClr val="bg2">
                    <a:lumMod val="10000"/>
                  </a:schemeClr>
                </a:solidFill>
              </a:rPr>
              <a:t>                 VATI / GUTIKA</a:t>
            </a:r>
          </a:p>
        </p:txBody>
      </p:sp>
      <p:sp>
        <p:nvSpPr>
          <p:cNvPr id="3" name="Content Placeholder 2"/>
          <p:cNvSpPr>
            <a:spLocks noGrp="1"/>
          </p:cNvSpPr>
          <p:nvPr>
            <p:ph idx="1"/>
          </p:nvPr>
        </p:nvSpPr>
        <p:spPr/>
        <p:txBody>
          <a:bodyPr>
            <a:normAutofit fontScale="92500" lnSpcReduction="10000"/>
          </a:bodyPr>
          <a:lstStyle/>
          <a:p>
            <a:pPr marL="0" indent="0">
              <a:buNone/>
            </a:pPr>
            <a:r>
              <a:rPr lang="sa-IN" sz="2400" dirty="0"/>
              <a:t>वटकाश्चाथ कथ्यन्ते तन्नाम गुटिका वटी|</a:t>
            </a:r>
          </a:p>
          <a:p>
            <a:pPr marL="0" indent="0">
              <a:buNone/>
            </a:pPr>
            <a:r>
              <a:rPr lang="sa-IN" sz="2400" dirty="0"/>
              <a:t>मोदको वटिका पिण्डी गुडो वर्तिस्तथोच्यते||</a:t>
            </a:r>
          </a:p>
          <a:p>
            <a:pPr marL="0" indent="0">
              <a:buNone/>
            </a:pPr>
            <a:r>
              <a:rPr lang="sa-IN" sz="2400" dirty="0"/>
              <a:t>लेहवत्साध्यते वह्नौ गुडो वा शर्करा तथा|</a:t>
            </a:r>
          </a:p>
          <a:p>
            <a:pPr marL="0" indent="0">
              <a:buNone/>
            </a:pPr>
            <a:r>
              <a:rPr lang="sa-IN" sz="2400" dirty="0"/>
              <a:t>गुग्गुलुर्वा क्षिपेत्तत्र चूर्ण तन्निर्मिता वटी||</a:t>
            </a:r>
          </a:p>
          <a:p>
            <a:pPr marL="0" indent="0">
              <a:buNone/>
            </a:pPr>
            <a:r>
              <a:rPr lang="sa-IN" sz="2400" dirty="0"/>
              <a:t>कुर्यादवह्नोसिद्धेन क्वचिद् गुग्गुलुना वटीम्|</a:t>
            </a:r>
          </a:p>
          <a:p>
            <a:pPr marL="0" indent="0">
              <a:buNone/>
            </a:pPr>
            <a:r>
              <a:rPr lang="sa-IN" sz="2400" dirty="0"/>
              <a:t>द्रवेण मधुना वापि गुटिकाम कारयेद् बुधः||</a:t>
            </a:r>
          </a:p>
          <a:p>
            <a:pPr marL="0" indent="0">
              <a:buNone/>
            </a:pPr>
            <a:r>
              <a:rPr lang="sa-IN" sz="2400" dirty="0"/>
              <a:t>                              (शा.म.ख.७/१-३)</a:t>
            </a:r>
          </a:p>
          <a:p>
            <a:pPr marL="0" indent="0">
              <a:buNone/>
            </a:pPr>
            <a:endParaRPr lang="sa-IN" sz="2400" dirty="0"/>
          </a:p>
          <a:p>
            <a:pPr marL="0" indent="0">
              <a:buNone/>
            </a:pPr>
            <a:r>
              <a:rPr lang="sa-IN" sz="2400" dirty="0"/>
              <a:t> </a:t>
            </a:r>
            <a:endParaRPr lang="en-US" sz="2400" dirty="0"/>
          </a:p>
        </p:txBody>
      </p:sp>
    </p:spTree>
    <p:extLst>
      <p:ext uri="{BB962C8B-B14F-4D97-AF65-F5344CB8AC3E}">
        <p14:creationId xmlns:p14="http://schemas.microsoft.com/office/powerpoint/2010/main" val="3671323778"/>
      </p:ext>
    </p:extLst>
  </p:cSld>
  <p:clrMapOvr>
    <a:masterClrMapping/>
  </p:clrMapOvr>
  <p:transition spd="slow">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381000"/>
            <a:ext cx="7125113" cy="1371600"/>
          </a:xfrm>
        </p:spPr>
        <p:txBody>
          <a:bodyPr/>
          <a:lstStyle/>
          <a:p>
            <a:r>
              <a:rPr lang="en-US" sz="2900" dirty="0"/>
              <a:t>     </a:t>
            </a:r>
            <a:r>
              <a:rPr lang="en-US" sz="2900" b="1" dirty="0">
                <a:solidFill>
                  <a:schemeClr val="bg2">
                    <a:lumMod val="10000"/>
                  </a:schemeClr>
                </a:solidFill>
              </a:rPr>
              <a:t>AYURVEDIC CONCEPT OF</a:t>
            </a:r>
            <a:br>
              <a:rPr lang="en-US" sz="2900" b="1" dirty="0">
                <a:solidFill>
                  <a:schemeClr val="bg2">
                    <a:lumMod val="10000"/>
                  </a:schemeClr>
                </a:solidFill>
              </a:rPr>
            </a:br>
            <a:r>
              <a:rPr lang="en-US" sz="2900" b="1" dirty="0">
                <a:solidFill>
                  <a:schemeClr val="bg2">
                    <a:lumMod val="10000"/>
                  </a:schemeClr>
                </a:solidFill>
              </a:rPr>
              <a:t>            VATI / GUTIKA</a:t>
            </a:r>
          </a:p>
        </p:txBody>
      </p:sp>
      <p:sp>
        <p:nvSpPr>
          <p:cNvPr id="3" name="Content Placeholder 2"/>
          <p:cNvSpPr>
            <a:spLocks noGrp="1"/>
          </p:cNvSpPr>
          <p:nvPr>
            <p:ph idx="1"/>
          </p:nvPr>
        </p:nvSpPr>
        <p:spPr/>
        <p:txBody>
          <a:bodyPr>
            <a:noAutofit/>
          </a:bodyPr>
          <a:lstStyle/>
          <a:p>
            <a:pPr marL="0" indent="0">
              <a:buNone/>
            </a:pPr>
            <a:r>
              <a:rPr lang="en-US" sz="2400" dirty="0" err="1"/>
              <a:t>Vati</a:t>
            </a:r>
            <a:r>
              <a:rPr lang="en-US" sz="2400" dirty="0"/>
              <a:t> </a:t>
            </a:r>
            <a:r>
              <a:rPr lang="en-US" sz="2400" dirty="0" err="1"/>
              <a:t>Kalpana</a:t>
            </a:r>
            <a:r>
              <a:rPr lang="en-US" sz="2400" dirty="0"/>
              <a:t> is the outcome of </a:t>
            </a:r>
            <a:r>
              <a:rPr lang="en-US" sz="2400" dirty="0" err="1"/>
              <a:t>kalka</a:t>
            </a:r>
            <a:r>
              <a:rPr lang="en-US" sz="2400" dirty="0"/>
              <a:t> </a:t>
            </a:r>
            <a:r>
              <a:rPr lang="en-US" sz="2400" dirty="0" err="1"/>
              <a:t>kalpana</a:t>
            </a:r>
            <a:r>
              <a:rPr lang="en-US" sz="2400" dirty="0"/>
              <a:t>.</a:t>
            </a:r>
          </a:p>
          <a:p>
            <a:pPr marL="0" indent="0">
              <a:buNone/>
            </a:pPr>
            <a:r>
              <a:rPr lang="en-US" sz="2400" dirty="0" err="1"/>
              <a:t>Sharangadhara</a:t>
            </a:r>
            <a:r>
              <a:rPr lang="en-US" sz="2400" dirty="0"/>
              <a:t> has mentioned a specific chapter for preparing </a:t>
            </a:r>
            <a:r>
              <a:rPr lang="en-US" sz="2400" dirty="0" err="1"/>
              <a:t>Vati</a:t>
            </a:r>
            <a:r>
              <a:rPr lang="en-US" sz="2400" dirty="0"/>
              <a:t> by specific techniques in his </a:t>
            </a:r>
            <a:r>
              <a:rPr lang="en-US" sz="2400" dirty="0" err="1"/>
              <a:t>Sharangadhara</a:t>
            </a:r>
            <a:r>
              <a:rPr lang="en-US" sz="2400" dirty="0"/>
              <a:t> </a:t>
            </a:r>
            <a:r>
              <a:rPr lang="en-US" sz="2400" dirty="0" err="1"/>
              <a:t>Samhita</a:t>
            </a:r>
            <a:r>
              <a:rPr lang="en-US" sz="2400" dirty="0"/>
              <a:t>. </a:t>
            </a:r>
            <a:r>
              <a:rPr lang="en-US" sz="2400" dirty="0" err="1"/>
              <a:t>Vati</a:t>
            </a:r>
            <a:r>
              <a:rPr lang="en-US" sz="2400" dirty="0"/>
              <a:t>(tablets), </a:t>
            </a:r>
            <a:r>
              <a:rPr lang="en-US" sz="2400" dirty="0" err="1"/>
              <a:t>Gutika</a:t>
            </a:r>
            <a:r>
              <a:rPr lang="en-US" sz="2400" dirty="0"/>
              <a:t> (pills) and </a:t>
            </a:r>
            <a:r>
              <a:rPr lang="en-US" sz="2400" dirty="0" err="1"/>
              <a:t>Modaka</a:t>
            </a:r>
            <a:r>
              <a:rPr lang="en-US" sz="2400" dirty="0"/>
              <a:t> (Large size pills) etc. are presented as tablets or pills.</a:t>
            </a:r>
          </a:p>
        </p:txBody>
      </p:sp>
    </p:spTree>
    <p:extLst>
      <p:ext uri="{BB962C8B-B14F-4D97-AF65-F5344CB8AC3E}">
        <p14:creationId xmlns:p14="http://schemas.microsoft.com/office/powerpoint/2010/main" val="483880288"/>
      </p:ext>
    </p:extLst>
  </p:cSld>
  <p:clrMapOvr>
    <a:masterClrMapping/>
  </p:clrMapOvr>
  <p:transition spd="slow">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 </a:t>
            </a:r>
            <a:r>
              <a:rPr lang="en-US" b="1" dirty="0">
                <a:solidFill>
                  <a:schemeClr val="bg2">
                    <a:lumMod val="10000"/>
                  </a:schemeClr>
                </a:solidFill>
              </a:rPr>
              <a:t>AYURVEDIC CONCEPT OF</a:t>
            </a:r>
            <a:br>
              <a:rPr lang="en-US" b="1" dirty="0">
                <a:solidFill>
                  <a:schemeClr val="bg2">
                    <a:lumMod val="10000"/>
                  </a:schemeClr>
                </a:solidFill>
              </a:rPr>
            </a:br>
            <a:r>
              <a:rPr lang="en-US" b="1" dirty="0">
                <a:solidFill>
                  <a:schemeClr val="bg2">
                    <a:lumMod val="10000"/>
                  </a:schemeClr>
                </a:solidFill>
              </a:rPr>
              <a:t>            VATI / GUTIKA</a:t>
            </a:r>
          </a:p>
        </p:txBody>
      </p:sp>
      <p:sp>
        <p:nvSpPr>
          <p:cNvPr id="3" name="Content Placeholder 2"/>
          <p:cNvSpPr>
            <a:spLocks noGrp="1"/>
          </p:cNvSpPr>
          <p:nvPr>
            <p:ph idx="1"/>
          </p:nvPr>
        </p:nvSpPr>
        <p:spPr/>
        <p:txBody>
          <a:bodyPr/>
          <a:lstStyle/>
          <a:p>
            <a:pPr marL="0" indent="0">
              <a:buNone/>
            </a:pPr>
            <a:r>
              <a:rPr lang="en-US" sz="2400" dirty="0"/>
              <a:t>According to the Acharya </a:t>
            </a:r>
            <a:r>
              <a:rPr lang="en-US" sz="2400" dirty="0" err="1"/>
              <a:t>Sharangadhara</a:t>
            </a:r>
            <a:r>
              <a:rPr lang="en-US" sz="2400" dirty="0"/>
              <a:t> </a:t>
            </a:r>
            <a:r>
              <a:rPr lang="en-US" sz="2400" dirty="0" err="1"/>
              <a:t>Gutika,Vati,Modaka,Vatika,Pindi,Guda,Varti</a:t>
            </a:r>
            <a:r>
              <a:rPr lang="en-US" sz="2400" dirty="0"/>
              <a:t> (</a:t>
            </a:r>
            <a:r>
              <a:rPr lang="en-US" sz="2400" dirty="0" err="1"/>
              <a:t>tablets,bouls,pills</a:t>
            </a:r>
            <a:r>
              <a:rPr lang="en-US" sz="2400" dirty="0"/>
              <a:t> </a:t>
            </a:r>
            <a:r>
              <a:rPr lang="en-US" sz="2400" dirty="0" err="1"/>
              <a:t>draggees</a:t>
            </a:r>
            <a:r>
              <a:rPr lang="en-US" sz="2400" dirty="0"/>
              <a:t>) are synonyms of </a:t>
            </a:r>
            <a:r>
              <a:rPr lang="en-US" sz="2400" dirty="0" err="1"/>
              <a:t>Vati</a:t>
            </a:r>
            <a:r>
              <a:rPr lang="en-US" sz="2400" dirty="0"/>
              <a:t> </a:t>
            </a:r>
            <a:r>
              <a:rPr lang="en-US" sz="2400" dirty="0" err="1"/>
              <a:t>kalpana</a:t>
            </a:r>
            <a:r>
              <a:rPr lang="en-US" sz="2400" dirty="0"/>
              <a:t>.</a:t>
            </a:r>
          </a:p>
          <a:p>
            <a:endParaRPr lang="en-US" dirty="0"/>
          </a:p>
        </p:txBody>
      </p:sp>
    </p:spTree>
    <p:extLst>
      <p:ext uri="{BB962C8B-B14F-4D97-AF65-F5344CB8AC3E}">
        <p14:creationId xmlns:p14="http://schemas.microsoft.com/office/powerpoint/2010/main" val="1318233169"/>
      </p:ext>
    </p:extLst>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900" dirty="0"/>
              <a:t>      </a:t>
            </a:r>
            <a:r>
              <a:rPr lang="en-US" sz="2900" b="1" dirty="0">
                <a:solidFill>
                  <a:schemeClr val="bg2">
                    <a:lumMod val="10000"/>
                  </a:schemeClr>
                </a:solidFill>
              </a:rPr>
              <a:t>AYURVEDIC CONCEPT OF</a:t>
            </a:r>
            <a:br>
              <a:rPr lang="en-US" sz="2900" b="1" dirty="0">
                <a:solidFill>
                  <a:schemeClr val="bg2">
                    <a:lumMod val="10000"/>
                  </a:schemeClr>
                </a:solidFill>
              </a:rPr>
            </a:br>
            <a:r>
              <a:rPr lang="en-US" sz="2900" b="1" dirty="0">
                <a:solidFill>
                  <a:schemeClr val="bg2">
                    <a:lumMod val="10000"/>
                  </a:schemeClr>
                </a:solidFill>
              </a:rPr>
              <a:t>            VATI / GUTIKA</a:t>
            </a:r>
          </a:p>
        </p:txBody>
      </p:sp>
      <p:sp>
        <p:nvSpPr>
          <p:cNvPr id="3" name="Content Placeholder 2"/>
          <p:cNvSpPr>
            <a:spLocks noGrp="1"/>
          </p:cNvSpPr>
          <p:nvPr>
            <p:ph idx="1"/>
          </p:nvPr>
        </p:nvSpPr>
        <p:spPr/>
        <p:txBody>
          <a:bodyPr>
            <a:normAutofit/>
          </a:bodyPr>
          <a:lstStyle/>
          <a:p>
            <a:pPr marL="0" indent="0">
              <a:buNone/>
            </a:pPr>
            <a:r>
              <a:rPr lang="en-US" sz="2400" dirty="0" err="1">
                <a:solidFill>
                  <a:srgbClr val="FF0000"/>
                </a:solidFill>
              </a:rPr>
              <a:t>Gutika</a:t>
            </a:r>
            <a:r>
              <a:rPr lang="en-US" sz="2400" dirty="0">
                <a:solidFill>
                  <a:srgbClr val="FF0000"/>
                </a:solidFill>
              </a:rPr>
              <a:t>:</a:t>
            </a:r>
          </a:p>
          <a:p>
            <a:pPr marL="0" indent="0">
              <a:buNone/>
            </a:pPr>
            <a:r>
              <a:rPr lang="sa-IN" sz="4400" dirty="0"/>
              <a:t> </a:t>
            </a:r>
            <a:r>
              <a:rPr lang="en-US" sz="2600" dirty="0"/>
              <a:t>If the medicine is rolled into small circular shape  masses, called </a:t>
            </a:r>
            <a:r>
              <a:rPr lang="en-US" sz="2600" dirty="0" err="1"/>
              <a:t>Gutika</a:t>
            </a:r>
            <a:r>
              <a:rPr lang="en-US" sz="2600" dirty="0"/>
              <a:t>. This can be compare  with pills in modern pharmaceutics.</a:t>
            </a:r>
          </a:p>
        </p:txBody>
      </p:sp>
    </p:spTree>
    <p:extLst>
      <p:ext uri="{BB962C8B-B14F-4D97-AF65-F5344CB8AC3E}">
        <p14:creationId xmlns:p14="http://schemas.microsoft.com/office/powerpoint/2010/main" val="3645050106"/>
      </p:ext>
    </p:extLst>
  </p:cSld>
  <p:clrMapOvr>
    <a:masterClrMapping/>
  </p:clrMapOvr>
  <p:transition spd="slow">
    <p:wheel spokes="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a-IN" dirty="0"/>
              <a:t>                               </a:t>
            </a:r>
            <a:r>
              <a:rPr lang="sa-IN" dirty="0">
                <a:solidFill>
                  <a:schemeClr val="bg2">
                    <a:lumMod val="10000"/>
                  </a:schemeClr>
                </a:solidFill>
              </a:rPr>
              <a:t> CONTD....</a:t>
            </a:r>
            <a:endParaRPr lang="en-US" dirty="0">
              <a:solidFill>
                <a:schemeClr val="bg2">
                  <a:lumMod val="10000"/>
                </a:schemeClr>
              </a:solidFill>
            </a:endParaRPr>
          </a:p>
        </p:txBody>
      </p:sp>
      <p:sp>
        <p:nvSpPr>
          <p:cNvPr id="3" name="Content Placeholder 2"/>
          <p:cNvSpPr>
            <a:spLocks noGrp="1"/>
          </p:cNvSpPr>
          <p:nvPr>
            <p:ph idx="1"/>
          </p:nvPr>
        </p:nvSpPr>
        <p:spPr/>
        <p:txBody>
          <a:bodyPr>
            <a:normAutofit lnSpcReduction="10000"/>
          </a:bodyPr>
          <a:lstStyle/>
          <a:p>
            <a:pPr marL="0" indent="0">
              <a:buNone/>
            </a:pPr>
            <a:endParaRPr lang="en-US" dirty="0"/>
          </a:p>
          <a:p>
            <a:pPr marL="0" indent="0">
              <a:buNone/>
            </a:pPr>
            <a:r>
              <a:rPr lang="en-US" sz="2400" dirty="0" err="1">
                <a:solidFill>
                  <a:srgbClr val="FF0000"/>
                </a:solidFill>
              </a:rPr>
              <a:t>Vati</a:t>
            </a:r>
            <a:r>
              <a:rPr lang="en-US" sz="2400" dirty="0"/>
              <a:t>:-</a:t>
            </a:r>
          </a:p>
          <a:p>
            <a:pPr marL="0" indent="0">
              <a:buNone/>
            </a:pPr>
            <a:r>
              <a:rPr lang="en-US" sz="2400" dirty="0"/>
              <a:t>      </a:t>
            </a:r>
            <a:r>
              <a:rPr lang="en-US" sz="2400" dirty="0" err="1"/>
              <a:t>Vati</a:t>
            </a:r>
            <a:r>
              <a:rPr lang="en-US" sz="2400" dirty="0"/>
              <a:t> is made in the shape of flat circular mass hence it is similar to tablet.</a:t>
            </a:r>
          </a:p>
          <a:p>
            <a:pPr marL="0" indent="0">
              <a:buNone/>
            </a:pPr>
            <a:endParaRPr lang="en-US" sz="2400" dirty="0"/>
          </a:p>
          <a:p>
            <a:pPr marL="0" indent="0">
              <a:buNone/>
            </a:pPr>
            <a:r>
              <a:rPr lang="en-US" sz="2400" dirty="0" err="1">
                <a:solidFill>
                  <a:srgbClr val="FF0000"/>
                </a:solidFill>
              </a:rPr>
              <a:t>Guda</a:t>
            </a:r>
            <a:r>
              <a:rPr lang="en-US" sz="2400" dirty="0">
                <a:solidFill>
                  <a:srgbClr val="FF0000"/>
                </a:solidFill>
              </a:rPr>
              <a:t>:-</a:t>
            </a:r>
          </a:p>
          <a:p>
            <a:pPr marL="0" indent="0">
              <a:buNone/>
            </a:pPr>
            <a:r>
              <a:rPr lang="en-US" sz="2400" dirty="0"/>
              <a:t>    </a:t>
            </a:r>
            <a:r>
              <a:rPr lang="en-US" sz="2400" dirty="0" err="1"/>
              <a:t>Kasthausadhi</a:t>
            </a:r>
            <a:r>
              <a:rPr lang="en-US" sz="2400" dirty="0"/>
              <a:t> </a:t>
            </a:r>
            <a:r>
              <a:rPr lang="en-US" sz="2400" dirty="0" err="1"/>
              <a:t>churna</a:t>
            </a:r>
            <a:r>
              <a:rPr lang="en-US" sz="2400" dirty="0"/>
              <a:t> is mixed with </a:t>
            </a:r>
            <a:r>
              <a:rPr lang="en-US" sz="2400" dirty="0" err="1"/>
              <a:t>Gudapaka</a:t>
            </a:r>
            <a:r>
              <a:rPr lang="en-US" sz="2400" dirty="0"/>
              <a:t> and prepared product is called </a:t>
            </a:r>
            <a:r>
              <a:rPr lang="en-US" sz="2400" dirty="0" err="1"/>
              <a:t>Guda</a:t>
            </a:r>
            <a:r>
              <a:rPr lang="en-US" sz="2400" dirty="0"/>
              <a:t>.</a:t>
            </a:r>
          </a:p>
          <a:p>
            <a:pPr marL="0" indent="0">
              <a:buNone/>
            </a:pPr>
            <a:endParaRPr lang="en-US" sz="2400" dirty="0"/>
          </a:p>
        </p:txBody>
      </p:sp>
    </p:spTree>
    <p:extLst>
      <p:ext uri="{BB962C8B-B14F-4D97-AF65-F5344CB8AC3E}">
        <p14:creationId xmlns:p14="http://schemas.microsoft.com/office/powerpoint/2010/main" val="2723501145"/>
      </p:ext>
    </p:extLst>
  </p:cSld>
  <p:clrMapOvr>
    <a:masterClrMapping/>
  </p:clrMapOvr>
  <p:transition spd="slow">
    <p:wheel spokes="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a-IN" dirty="0"/>
              <a:t>                                 </a:t>
            </a:r>
            <a:r>
              <a:rPr lang="sa-IN" dirty="0">
                <a:solidFill>
                  <a:schemeClr val="bg2">
                    <a:lumMod val="10000"/>
                  </a:schemeClr>
                </a:solidFill>
              </a:rPr>
              <a:t>CONTD....</a:t>
            </a:r>
            <a:endParaRPr lang="en-US" dirty="0">
              <a:solidFill>
                <a:schemeClr val="bg2">
                  <a:lumMod val="10000"/>
                </a:schemeClr>
              </a:solidFill>
            </a:endParaRPr>
          </a:p>
        </p:txBody>
      </p:sp>
      <p:sp>
        <p:nvSpPr>
          <p:cNvPr id="3" name="Content Placeholder 2"/>
          <p:cNvSpPr>
            <a:spLocks noGrp="1"/>
          </p:cNvSpPr>
          <p:nvPr>
            <p:ph idx="1"/>
          </p:nvPr>
        </p:nvSpPr>
        <p:spPr/>
        <p:txBody>
          <a:bodyPr>
            <a:normAutofit/>
          </a:bodyPr>
          <a:lstStyle/>
          <a:p>
            <a:pPr marL="0" indent="0">
              <a:buNone/>
            </a:pPr>
            <a:r>
              <a:rPr lang="en-US" sz="2400" dirty="0" err="1">
                <a:solidFill>
                  <a:srgbClr val="FF0000"/>
                </a:solidFill>
              </a:rPr>
              <a:t>Guggulu</a:t>
            </a:r>
            <a:r>
              <a:rPr lang="en-US" sz="2400" dirty="0">
                <a:solidFill>
                  <a:srgbClr val="FF0000"/>
                </a:solidFill>
              </a:rPr>
              <a:t>:</a:t>
            </a:r>
          </a:p>
          <a:p>
            <a:pPr marL="0" indent="0">
              <a:buNone/>
            </a:pPr>
            <a:r>
              <a:rPr lang="en-US" sz="2400" dirty="0"/>
              <a:t>      </a:t>
            </a:r>
            <a:r>
              <a:rPr lang="en-US" sz="2400" dirty="0" err="1"/>
              <a:t>Kasthaushadhi</a:t>
            </a:r>
            <a:r>
              <a:rPr lang="en-US" sz="2400" dirty="0"/>
              <a:t> </a:t>
            </a:r>
            <a:r>
              <a:rPr lang="en-US" sz="2400" dirty="0" err="1"/>
              <a:t>churna</a:t>
            </a:r>
            <a:r>
              <a:rPr lang="en-US" sz="2400" dirty="0"/>
              <a:t> and </a:t>
            </a:r>
            <a:r>
              <a:rPr lang="en-US" sz="2400" dirty="0" err="1"/>
              <a:t>bhasma</a:t>
            </a:r>
            <a:r>
              <a:rPr lang="en-US" sz="2400" dirty="0"/>
              <a:t> etc. are mixed with </a:t>
            </a:r>
            <a:r>
              <a:rPr lang="en-US" sz="2400" dirty="0" err="1"/>
              <a:t>Guggulu</a:t>
            </a:r>
            <a:r>
              <a:rPr lang="en-US" sz="2400" dirty="0"/>
              <a:t> and make </a:t>
            </a:r>
            <a:r>
              <a:rPr lang="en-US" sz="2400" dirty="0" err="1"/>
              <a:t>Vati</a:t>
            </a:r>
            <a:r>
              <a:rPr lang="en-US" sz="2400" dirty="0"/>
              <a:t> and </a:t>
            </a:r>
            <a:r>
              <a:rPr lang="en-US" sz="2400" dirty="0" err="1"/>
              <a:t>Gutika</a:t>
            </a:r>
            <a:r>
              <a:rPr lang="en-US" sz="2400" dirty="0"/>
              <a:t>, known as </a:t>
            </a:r>
            <a:r>
              <a:rPr lang="en-US" sz="2400" dirty="0" err="1"/>
              <a:t>Guggulu</a:t>
            </a:r>
            <a:r>
              <a:rPr lang="en-US" sz="2400" dirty="0"/>
              <a:t> </a:t>
            </a:r>
            <a:r>
              <a:rPr lang="en-US" sz="2400" dirty="0" err="1"/>
              <a:t>Kalpana</a:t>
            </a:r>
            <a:r>
              <a:rPr lang="en-US" sz="2400" dirty="0"/>
              <a:t>.</a:t>
            </a:r>
          </a:p>
          <a:p>
            <a:pPr marL="0" indent="0">
              <a:buNone/>
            </a:pPr>
            <a:endParaRPr lang="en-US" sz="2400" dirty="0"/>
          </a:p>
        </p:txBody>
      </p:sp>
    </p:spTree>
    <p:extLst>
      <p:ext uri="{BB962C8B-B14F-4D97-AF65-F5344CB8AC3E}">
        <p14:creationId xmlns:p14="http://schemas.microsoft.com/office/powerpoint/2010/main" val="1640287739"/>
      </p:ext>
    </p:extLst>
  </p:cSld>
  <p:clrMapOvr>
    <a:masterClrMapping/>
  </p:clrMapOvr>
  <p:transition spd="slow">
    <p:wheel spokes="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a-IN" dirty="0"/>
              <a:t>                                 </a:t>
            </a:r>
            <a:r>
              <a:rPr lang="sa-IN" dirty="0">
                <a:solidFill>
                  <a:schemeClr val="bg2">
                    <a:lumMod val="10000"/>
                  </a:schemeClr>
                </a:solidFill>
              </a:rPr>
              <a:t> CONTD...</a:t>
            </a:r>
            <a:endParaRPr lang="en-US" dirty="0">
              <a:solidFill>
                <a:schemeClr val="bg2">
                  <a:lumMod val="10000"/>
                </a:schemeClr>
              </a:solidFill>
            </a:endParaRPr>
          </a:p>
        </p:txBody>
      </p:sp>
      <p:sp>
        <p:nvSpPr>
          <p:cNvPr id="3" name="Content Placeholder 2"/>
          <p:cNvSpPr>
            <a:spLocks noGrp="1"/>
          </p:cNvSpPr>
          <p:nvPr>
            <p:ph idx="1"/>
          </p:nvPr>
        </p:nvSpPr>
        <p:spPr/>
        <p:txBody>
          <a:bodyPr>
            <a:noAutofit/>
          </a:bodyPr>
          <a:lstStyle/>
          <a:p>
            <a:pPr marL="0" indent="0">
              <a:buNone/>
            </a:pPr>
            <a:r>
              <a:rPr lang="en-US" sz="2400" dirty="0" err="1">
                <a:solidFill>
                  <a:srgbClr val="FF0000"/>
                </a:solidFill>
              </a:rPr>
              <a:t>Varti</a:t>
            </a:r>
            <a:r>
              <a:rPr lang="en-US" sz="2400" dirty="0">
                <a:solidFill>
                  <a:srgbClr val="FF0000"/>
                </a:solidFill>
              </a:rPr>
              <a:t>:</a:t>
            </a:r>
            <a:endParaRPr lang="sa-IN" sz="2400" dirty="0">
              <a:solidFill>
                <a:srgbClr val="FF0000"/>
              </a:solidFill>
            </a:endParaRPr>
          </a:p>
          <a:p>
            <a:pPr marL="0" indent="0">
              <a:buNone/>
            </a:pPr>
            <a:r>
              <a:rPr lang="en-US" sz="2400" dirty="0"/>
              <a:t> If the </a:t>
            </a:r>
            <a:r>
              <a:rPr lang="en-US" sz="2400" dirty="0" err="1"/>
              <a:t>Gutika</a:t>
            </a:r>
            <a:r>
              <a:rPr lang="en-US" sz="2400" dirty="0"/>
              <a:t> or </a:t>
            </a:r>
            <a:r>
              <a:rPr lang="en-US" sz="2400" dirty="0" err="1"/>
              <a:t>Vati</a:t>
            </a:r>
            <a:r>
              <a:rPr lang="en-US" sz="2400" dirty="0"/>
              <a:t> is modified into long oval shaped solid form, then it is called as </a:t>
            </a:r>
            <a:r>
              <a:rPr lang="en-US" sz="2400" dirty="0" err="1"/>
              <a:t>Varti</a:t>
            </a:r>
            <a:r>
              <a:rPr lang="en-US" sz="2400" dirty="0"/>
              <a:t> </a:t>
            </a:r>
            <a:r>
              <a:rPr lang="en-US" sz="2400" dirty="0" err="1"/>
              <a:t>Kalpana</a:t>
            </a:r>
            <a:r>
              <a:rPr lang="en-US" sz="2400" dirty="0"/>
              <a:t>. This is commonly used for local administration</a:t>
            </a:r>
            <a:r>
              <a:rPr lang="sa-IN" sz="2400" dirty="0"/>
              <a:t> </a:t>
            </a:r>
            <a:r>
              <a:rPr lang="en-US" sz="2400" dirty="0"/>
              <a:t>of following routes Viz.</a:t>
            </a:r>
            <a:r>
              <a:rPr lang="sa-IN" sz="2400" dirty="0"/>
              <a:t> </a:t>
            </a:r>
          </a:p>
          <a:p>
            <a:pPr marL="0" indent="0">
              <a:buNone/>
            </a:pPr>
            <a:r>
              <a:rPr lang="en-US" sz="2400" dirty="0" err="1"/>
              <a:t>Guda</a:t>
            </a:r>
            <a:r>
              <a:rPr lang="en-US" sz="2400" dirty="0"/>
              <a:t> (Anus), </a:t>
            </a:r>
            <a:endParaRPr lang="sa-IN" sz="2400" dirty="0"/>
          </a:p>
          <a:p>
            <a:pPr marL="0" indent="0">
              <a:buNone/>
            </a:pPr>
            <a:r>
              <a:rPr lang="en-US" sz="2400" dirty="0"/>
              <a:t>Yoni (Vagina),</a:t>
            </a:r>
            <a:endParaRPr lang="sa-IN" sz="2400" dirty="0"/>
          </a:p>
          <a:p>
            <a:pPr marL="0" indent="0">
              <a:buNone/>
            </a:pPr>
            <a:r>
              <a:rPr lang="en-US" sz="2400" dirty="0" err="1"/>
              <a:t>Shisna</a:t>
            </a:r>
            <a:r>
              <a:rPr lang="en-US" sz="2400" dirty="0"/>
              <a:t> (Penis),</a:t>
            </a:r>
            <a:endParaRPr lang="sa-IN" sz="2400" dirty="0"/>
          </a:p>
          <a:p>
            <a:pPr marL="0" indent="0">
              <a:buNone/>
            </a:pPr>
            <a:r>
              <a:rPr lang="en-US" sz="2400" dirty="0" err="1"/>
              <a:t>Netra</a:t>
            </a:r>
            <a:r>
              <a:rPr lang="en-US" sz="2400" dirty="0"/>
              <a:t> (Eye).</a:t>
            </a:r>
          </a:p>
        </p:txBody>
      </p:sp>
    </p:spTree>
    <p:extLst>
      <p:ext uri="{BB962C8B-B14F-4D97-AF65-F5344CB8AC3E}">
        <p14:creationId xmlns:p14="http://schemas.microsoft.com/office/powerpoint/2010/main" val="1689434331"/>
      </p:ext>
    </p:extLst>
  </p:cSld>
  <p:clrMapOvr>
    <a:masterClrMapping/>
  </p:clrMapOvr>
  <p:transition spd="slow">
    <p:wheel spokes="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a:solidFill>
                  <a:schemeClr val="bg2">
                    <a:lumMod val="10000"/>
                  </a:schemeClr>
                </a:solidFill>
              </a:rPr>
              <a:t> CONTD...</a:t>
            </a:r>
          </a:p>
        </p:txBody>
      </p:sp>
      <p:sp>
        <p:nvSpPr>
          <p:cNvPr id="3" name="Content Placeholder 2"/>
          <p:cNvSpPr>
            <a:spLocks noGrp="1"/>
          </p:cNvSpPr>
          <p:nvPr>
            <p:ph idx="1"/>
          </p:nvPr>
        </p:nvSpPr>
        <p:spPr/>
        <p:txBody>
          <a:bodyPr/>
          <a:lstStyle/>
          <a:p>
            <a:pPr marL="0" indent="0">
              <a:buNone/>
            </a:pPr>
            <a:r>
              <a:rPr lang="en-US" sz="2400" dirty="0"/>
              <a:t>According to the specific route of drug administration, the length and diameter of the </a:t>
            </a:r>
            <a:r>
              <a:rPr lang="en-US" sz="2400" dirty="0" err="1"/>
              <a:t>Varti</a:t>
            </a:r>
            <a:r>
              <a:rPr lang="en-US" sz="2400" dirty="0"/>
              <a:t> can be modified.</a:t>
            </a:r>
          </a:p>
          <a:p>
            <a:endParaRPr lang="en-US" dirty="0"/>
          </a:p>
        </p:txBody>
      </p:sp>
    </p:spTree>
    <p:extLst>
      <p:ext uri="{BB962C8B-B14F-4D97-AF65-F5344CB8AC3E}">
        <p14:creationId xmlns:p14="http://schemas.microsoft.com/office/powerpoint/2010/main" val="2510618053"/>
      </p:ext>
    </p:extLst>
  </p:cSld>
  <p:clrMapOvr>
    <a:masterClrMapping/>
  </p:clrMapOvr>
  <p:transition spd="slow">
    <p:wheel spokes="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a-IN" dirty="0"/>
              <a:t>                                   </a:t>
            </a:r>
            <a:r>
              <a:rPr lang="sa-IN" dirty="0">
                <a:solidFill>
                  <a:schemeClr val="bg2">
                    <a:lumMod val="10000"/>
                  </a:schemeClr>
                </a:solidFill>
              </a:rPr>
              <a:t>CONTD...         </a:t>
            </a:r>
            <a:endParaRPr lang="en-US" dirty="0">
              <a:solidFill>
                <a:schemeClr val="bg2">
                  <a:lumMod val="10000"/>
                </a:schemeClr>
              </a:solidFill>
            </a:endParaRPr>
          </a:p>
        </p:txBody>
      </p:sp>
      <p:sp>
        <p:nvSpPr>
          <p:cNvPr id="3" name="Content Placeholder 2"/>
          <p:cNvSpPr>
            <a:spLocks noGrp="1"/>
          </p:cNvSpPr>
          <p:nvPr>
            <p:ph idx="1"/>
          </p:nvPr>
        </p:nvSpPr>
        <p:spPr/>
        <p:txBody>
          <a:bodyPr>
            <a:normAutofit/>
          </a:bodyPr>
          <a:lstStyle/>
          <a:p>
            <a:pPr marL="0" indent="0">
              <a:buNone/>
            </a:pPr>
            <a:r>
              <a:rPr lang="en-US" sz="2400" dirty="0" err="1">
                <a:solidFill>
                  <a:srgbClr val="FF0000"/>
                </a:solidFill>
              </a:rPr>
              <a:t>Vataka</a:t>
            </a:r>
            <a:r>
              <a:rPr lang="en-US" sz="2400" dirty="0">
                <a:solidFill>
                  <a:srgbClr val="FF0000"/>
                </a:solidFill>
              </a:rPr>
              <a:t>:-</a:t>
            </a:r>
            <a:endParaRPr lang="sa-IN" sz="2400" dirty="0">
              <a:solidFill>
                <a:srgbClr val="FF0000"/>
              </a:solidFill>
            </a:endParaRPr>
          </a:p>
          <a:p>
            <a:pPr marL="0" indent="0">
              <a:buNone/>
            </a:pPr>
            <a:r>
              <a:rPr lang="sa-IN" sz="2400" dirty="0"/>
              <a:t>      </a:t>
            </a:r>
            <a:r>
              <a:rPr lang="en-US" sz="2400" dirty="0"/>
              <a:t>If medicine </a:t>
            </a:r>
            <a:r>
              <a:rPr lang="en-US" sz="2400" dirty="0" err="1"/>
              <a:t>moulded</a:t>
            </a:r>
            <a:r>
              <a:rPr lang="en-US" sz="2400" dirty="0"/>
              <a:t> into big circular mass form known as </a:t>
            </a:r>
            <a:r>
              <a:rPr lang="en-US" sz="2400" dirty="0" err="1"/>
              <a:t>Vataka</a:t>
            </a:r>
            <a:r>
              <a:rPr lang="en-US" sz="2400" dirty="0"/>
              <a:t>.</a:t>
            </a:r>
          </a:p>
          <a:p>
            <a:pPr marL="0" indent="0">
              <a:buNone/>
            </a:pPr>
            <a:endParaRPr lang="en-US" sz="2400" dirty="0"/>
          </a:p>
          <a:p>
            <a:pPr marL="0" indent="0">
              <a:buNone/>
            </a:pPr>
            <a:r>
              <a:rPr lang="en-US" sz="2400" dirty="0" err="1">
                <a:solidFill>
                  <a:srgbClr val="FF0000"/>
                </a:solidFill>
              </a:rPr>
              <a:t>Pinda</a:t>
            </a:r>
            <a:r>
              <a:rPr lang="en-US" sz="2400" dirty="0">
                <a:solidFill>
                  <a:srgbClr val="FF0000"/>
                </a:solidFill>
              </a:rPr>
              <a:t> or </a:t>
            </a:r>
            <a:r>
              <a:rPr lang="en-US" sz="2400" dirty="0" err="1">
                <a:solidFill>
                  <a:srgbClr val="FF0000"/>
                </a:solidFill>
              </a:rPr>
              <a:t>Pindi</a:t>
            </a:r>
            <a:r>
              <a:rPr lang="en-US" sz="2400" dirty="0">
                <a:solidFill>
                  <a:srgbClr val="FF0000"/>
                </a:solidFill>
              </a:rPr>
              <a:t>:</a:t>
            </a:r>
          </a:p>
          <a:p>
            <a:pPr marL="0" indent="0">
              <a:buNone/>
            </a:pPr>
            <a:r>
              <a:rPr lang="sa-IN" sz="2400" dirty="0"/>
              <a:t>    </a:t>
            </a:r>
            <a:r>
              <a:rPr lang="en-US" sz="2400" dirty="0" err="1"/>
              <a:t>Aushadhi</a:t>
            </a:r>
            <a:r>
              <a:rPr lang="en-US" sz="2400" dirty="0"/>
              <a:t> </a:t>
            </a:r>
            <a:r>
              <a:rPr lang="en-US" sz="2400" dirty="0" err="1"/>
              <a:t>churna</a:t>
            </a:r>
            <a:r>
              <a:rPr lang="en-US" sz="2400" dirty="0"/>
              <a:t> is mixed with </a:t>
            </a:r>
            <a:r>
              <a:rPr lang="en-US" sz="2400" dirty="0" err="1"/>
              <a:t>Sarkara</a:t>
            </a:r>
            <a:r>
              <a:rPr lang="en-US" sz="2400" dirty="0"/>
              <a:t> and medicine is </a:t>
            </a:r>
            <a:r>
              <a:rPr lang="en-US" sz="2400" dirty="0" err="1"/>
              <a:t>moulded</a:t>
            </a:r>
            <a:r>
              <a:rPr lang="sa-IN" sz="2400" dirty="0"/>
              <a:t> </a:t>
            </a:r>
            <a:r>
              <a:rPr lang="en-US" sz="2400" dirty="0"/>
              <a:t>like</a:t>
            </a:r>
            <a:r>
              <a:rPr lang="sa-IN" sz="2400" dirty="0"/>
              <a:t> </a:t>
            </a:r>
            <a:r>
              <a:rPr lang="en-US" sz="2400" dirty="0" err="1"/>
              <a:t>Pinda</a:t>
            </a:r>
            <a:r>
              <a:rPr lang="en-US" sz="2400" dirty="0"/>
              <a:t> then it is called as </a:t>
            </a:r>
            <a:r>
              <a:rPr lang="en-US" sz="2400" dirty="0" err="1"/>
              <a:t>Pinda</a:t>
            </a:r>
            <a:r>
              <a:rPr lang="en-US" sz="2400" dirty="0"/>
              <a:t> or </a:t>
            </a:r>
            <a:r>
              <a:rPr lang="en-US" sz="2400" dirty="0" err="1"/>
              <a:t>Pindi</a:t>
            </a:r>
            <a:r>
              <a:rPr lang="en-US" sz="2400" dirty="0"/>
              <a:t> </a:t>
            </a:r>
            <a:r>
              <a:rPr lang="en-US" sz="2400" dirty="0" err="1"/>
              <a:t>kalpana</a:t>
            </a:r>
            <a:r>
              <a:rPr lang="en-US" sz="2400" dirty="0"/>
              <a:t>.</a:t>
            </a:r>
          </a:p>
        </p:txBody>
      </p:sp>
    </p:spTree>
    <p:extLst>
      <p:ext uri="{BB962C8B-B14F-4D97-AF65-F5344CB8AC3E}">
        <p14:creationId xmlns:p14="http://schemas.microsoft.com/office/powerpoint/2010/main" val="2611832855"/>
      </p:ext>
    </p:extLst>
  </p:cSld>
  <p:clrMapOvr>
    <a:masterClrMapping/>
  </p:clrMapOvr>
  <p:transition spd="slow">
    <p:wheel spokes="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a-IN" dirty="0"/>
              <a:t>                                   </a:t>
            </a:r>
            <a:r>
              <a:rPr lang="sa-IN" dirty="0">
                <a:solidFill>
                  <a:schemeClr val="bg2">
                    <a:lumMod val="10000"/>
                  </a:schemeClr>
                </a:solidFill>
              </a:rPr>
              <a:t>CONTD...</a:t>
            </a:r>
            <a:endParaRPr lang="en-US" dirty="0">
              <a:solidFill>
                <a:schemeClr val="bg2">
                  <a:lumMod val="10000"/>
                </a:schemeClr>
              </a:solidFill>
            </a:endParaRPr>
          </a:p>
        </p:txBody>
      </p:sp>
      <p:sp>
        <p:nvSpPr>
          <p:cNvPr id="3" name="Content Placeholder 2"/>
          <p:cNvSpPr>
            <a:spLocks noGrp="1"/>
          </p:cNvSpPr>
          <p:nvPr>
            <p:ph idx="1"/>
          </p:nvPr>
        </p:nvSpPr>
        <p:spPr/>
        <p:txBody>
          <a:bodyPr>
            <a:normAutofit/>
          </a:bodyPr>
          <a:lstStyle/>
          <a:p>
            <a:pPr marL="0" indent="0">
              <a:buNone/>
            </a:pPr>
            <a:r>
              <a:rPr lang="en-US" sz="2400" dirty="0" err="1">
                <a:solidFill>
                  <a:srgbClr val="FF0000"/>
                </a:solidFill>
              </a:rPr>
              <a:t>Modaka</a:t>
            </a:r>
            <a:r>
              <a:rPr lang="en-US" sz="2400" dirty="0">
                <a:solidFill>
                  <a:srgbClr val="FF0000"/>
                </a:solidFill>
              </a:rPr>
              <a:t>:</a:t>
            </a:r>
          </a:p>
          <a:p>
            <a:pPr marL="0" indent="0">
              <a:buNone/>
            </a:pPr>
            <a:r>
              <a:rPr lang="sa-IN" sz="2400" dirty="0"/>
              <a:t>       </a:t>
            </a:r>
            <a:r>
              <a:rPr lang="en-US" sz="2400" dirty="0"/>
              <a:t> It will be having circular shape and having big size usually</a:t>
            </a:r>
            <a:r>
              <a:rPr lang="sa-IN" sz="2400" dirty="0"/>
              <a:t>. </a:t>
            </a:r>
            <a:r>
              <a:rPr lang="en-US" sz="2400" dirty="0"/>
              <a:t>It is prepared</a:t>
            </a:r>
            <a:r>
              <a:rPr lang="sa-IN" sz="2400" dirty="0"/>
              <a:t> </a:t>
            </a:r>
            <a:r>
              <a:rPr lang="en-US" sz="2400" dirty="0"/>
              <a:t>with medicine possessing weight around 20</a:t>
            </a:r>
            <a:r>
              <a:rPr lang="sa-IN" sz="2400" dirty="0"/>
              <a:t>g,</a:t>
            </a:r>
            <a:r>
              <a:rPr lang="en-US" sz="2400" dirty="0"/>
              <a:t> 50</a:t>
            </a:r>
            <a:r>
              <a:rPr lang="sa-IN" sz="2400" dirty="0"/>
              <a:t>g</a:t>
            </a:r>
            <a:r>
              <a:rPr lang="en-US" sz="2400" dirty="0"/>
              <a:t> 100 g of around big lemon fruit</a:t>
            </a:r>
            <a:r>
              <a:rPr lang="sa-IN" sz="2400" dirty="0"/>
              <a:t> a</a:t>
            </a:r>
            <a:r>
              <a:rPr lang="en-US" sz="2400" dirty="0" err="1"/>
              <a:t>nd</a:t>
            </a:r>
            <a:r>
              <a:rPr lang="en-US" sz="2400" dirty="0"/>
              <a:t> size rolled into circular mass form then it is called </a:t>
            </a:r>
            <a:r>
              <a:rPr lang="en-US" sz="2400" dirty="0" err="1"/>
              <a:t>Modaka</a:t>
            </a:r>
            <a:r>
              <a:rPr lang="en-US" sz="2400" dirty="0"/>
              <a:t>.</a:t>
            </a:r>
          </a:p>
        </p:txBody>
      </p:sp>
    </p:spTree>
    <p:extLst>
      <p:ext uri="{BB962C8B-B14F-4D97-AF65-F5344CB8AC3E}">
        <p14:creationId xmlns:p14="http://schemas.microsoft.com/office/powerpoint/2010/main" val="2870833592"/>
      </p:ext>
    </p:extLst>
  </p:cSld>
  <p:clrMapOvr>
    <a:masterClrMapping/>
  </p:clrMapOvr>
  <p:transition spd="slow">
    <p:wheel spokes="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a-IN" dirty="0"/>
              <a:t>                                  CONTD....</a:t>
            </a:r>
            <a:endParaRPr lang="en-US" dirty="0"/>
          </a:p>
        </p:txBody>
      </p:sp>
      <p:sp>
        <p:nvSpPr>
          <p:cNvPr id="3" name="Content Placeholder 2"/>
          <p:cNvSpPr>
            <a:spLocks noGrp="1"/>
          </p:cNvSpPr>
          <p:nvPr>
            <p:ph idx="1"/>
          </p:nvPr>
        </p:nvSpPr>
        <p:spPr/>
        <p:txBody>
          <a:bodyPr>
            <a:normAutofit fontScale="92500"/>
          </a:bodyPr>
          <a:lstStyle/>
          <a:p>
            <a:pPr marL="0" indent="0">
              <a:buNone/>
            </a:pPr>
            <a:r>
              <a:rPr lang="sa-IN" sz="2400" dirty="0"/>
              <a:t>     सिता चतुर्गुणा देयावटीषु द्विगुणो गुडः|</a:t>
            </a:r>
          </a:p>
          <a:p>
            <a:pPr marL="0" indent="0">
              <a:buNone/>
            </a:pPr>
            <a:r>
              <a:rPr lang="sa-IN" sz="2400" dirty="0"/>
              <a:t>     चूर्णाच्चूर्णसमः कार्यो गुग्गलुर्मधु तत्समम्||</a:t>
            </a:r>
          </a:p>
          <a:p>
            <a:pPr marL="0" indent="0">
              <a:buNone/>
            </a:pPr>
            <a:r>
              <a:rPr lang="sa-IN" sz="2400" dirty="0"/>
              <a:t>     द्रवं च द्विगुणं देयं मोदकेषु भिष्ग्वरेः||</a:t>
            </a:r>
          </a:p>
          <a:p>
            <a:pPr marL="0" indent="0">
              <a:buNone/>
            </a:pPr>
            <a:r>
              <a:rPr lang="sa-IN" sz="2400" dirty="0"/>
              <a:t>                               (शा.म.ख.७/४)</a:t>
            </a:r>
            <a:endParaRPr lang="en-US" sz="2400" dirty="0"/>
          </a:p>
          <a:p>
            <a:pPr marL="0" indent="0">
              <a:buNone/>
            </a:pPr>
            <a:r>
              <a:rPr lang="en-US" sz="2400" dirty="0"/>
              <a:t>According to this </a:t>
            </a:r>
            <a:r>
              <a:rPr lang="en-US" sz="2400" dirty="0" err="1"/>
              <a:t>shloka</a:t>
            </a:r>
            <a:r>
              <a:rPr lang="en-US" sz="2400" dirty="0"/>
              <a:t>, during preparation of </a:t>
            </a:r>
            <a:r>
              <a:rPr lang="en-US" sz="2400" dirty="0" err="1"/>
              <a:t>vati</a:t>
            </a:r>
            <a:r>
              <a:rPr lang="en-US" sz="2400" dirty="0"/>
              <a:t> we have to mixed </a:t>
            </a:r>
            <a:r>
              <a:rPr lang="en-US" sz="2400" dirty="0" err="1">
                <a:solidFill>
                  <a:srgbClr val="FF0000"/>
                </a:solidFill>
              </a:rPr>
              <a:t>sita</a:t>
            </a:r>
            <a:r>
              <a:rPr lang="en-US" sz="2400" dirty="0">
                <a:solidFill>
                  <a:srgbClr val="FF0000"/>
                </a:solidFill>
              </a:rPr>
              <a:t> 4 times</a:t>
            </a:r>
            <a:r>
              <a:rPr lang="en-US" sz="2400" dirty="0"/>
              <a:t> of </a:t>
            </a:r>
            <a:r>
              <a:rPr lang="en-US" sz="2400" dirty="0" err="1"/>
              <a:t>aoushadhi</a:t>
            </a:r>
            <a:r>
              <a:rPr lang="en-US" sz="2400" dirty="0"/>
              <a:t> </a:t>
            </a:r>
            <a:r>
              <a:rPr lang="en-US" sz="2400" dirty="0" err="1"/>
              <a:t>churna</a:t>
            </a:r>
            <a:r>
              <a:rPr lang="en-US" sz="2400" dirty="0"/>
              <a:t>,</a:t>
            </a:r>
            <a:r>
              <a:rPr lang="en-US" sz="2400" dirty="0">
                <a:solidFill>
                  <a:srgbClr val="FF0000"/>
                </a:solidFill>
              </a:rPr>
              <a:t> </a:t>
            </a:r>
            <a:r>
              <a:rPr lang="en-US" sz="2400" dirty="0" err="1">
                <a:solidFill>
                  <a:srgbClr val="FF0000"/>
                </a:solidFill>
              </a:rPr>
              <a:t>guda</a:t>
            </a:r>
            <a:r>
              <a:rPr lang="en-US" sz="2400" dirty="0">
                <a:solidFill>
                  <a:srgbClr val="FF0000"/>
                </a:solidFill>
              </a:rPr>
              <a:t>(</a:t>
            </a:r>
            <a:r>
              <a:rPr lang="en-US" sz="2400" dirty="0" err="1">
                <a:solidFill>
                  <a:srgbClr val="FF0000"/>
                </a:solidFill>
              </a:rPr>
              <a:t>jaggery</a:t>
            </a:r>
            <a:r>
              <a:rPr lang="en-US" sz="2400" dirty="0">
                <a:solidFill>
                  <a:srgbClr val="FF0000"/>
                </a:solidFill>
              </a:rPr>
              <a:t>)  2 times</a:t>
            </a:r>
            <a:r>
              <a:rPr lang="en-US" sz="2400" dirty="0"/>
              <a:t> of </a:t>
            </a:r>
            <a:r>
              <a:rPr lang="en-US" sz="2400" dirty="0" err="1"/>
              <a:t>aoushadhi</a:t>
            </a:r>
            <a:r>
              <a:rPr lang="en-US" sz="2400" dirty="0"/>
              <a:t> </a:t>
            </a:r>
            <a:r>
              <a:rPr lang="en-US" sz="2400" dirty="0" err="1"/>
              <a:t>churna</a:t>
            </a:r>
            <a:r>
              <a:rPr lang="en-US" sz="2400" dirty="0"/>
              <a:t>,</a:t>
            </a:r>
            <a:r>
              <a:rPr lang="en-US" sz="2400" dirty="0">
                <a:solidFill>
                  <a:srgbClr val="FF0000"/>
                </a:solidFill>
              </a:rPr>
              <a:t> </a:t>
            </a:r>
            <a:r>
              <a:rPr lang="en-US" sz="2400" dirty="0" err="1">
                <a:solidFill>
                  <a:srgbClr val="FF0000"/>
                </a:solidFill>
              </a:rPr>
              <a:t>guggulu</a:t>
            </a:r>
            <a:r>
              <a:rPr lang="en-US" sz="2400" dirty="0">
                <a:solidFill>
                  <a:srgbClr val="FF0000"/>
                </a:solidFill>
              </a:rPr>
              <a:t> and </a:t>
            </a:r>
            <a:r>
              <a:rPr lang="en-US" sz="2400" dirty="0" err="1">
                <a:solidFill>
                  <a:srgbClr val="FF0000"/>
                </a:solidFill>
              </a:rPr>
              <a:t>madhu</a:t>
            </a:r>
            <a:r>
              <a:rPr lang="en-US" sz="2400" dirty="0">
                <a:solidFill>
                  <a:srgbClr val="FF0000"/>
                </a:solidFill>
              </a:rPr>
              <a:t> is equal</a:t>
            </a:r>
            <a:r>
              <a:rPr lang="en-US" sz="2400" dirty="0"/>
              <a:t> to </a:t>
            </a:r>
            <a:r>
              <a:rPr lang="en-US" sz="2400" dirty="0" err="1"/>
              <a:t>aoushadhi</a:t>
            </a:r>
            <a:r>
              <a:rPr lang="en-US" sz="2400" dirty="0"/>
              <a:t> </a:t>
            </a:r>
            <a:r>
              <a:rPr lang="en-US" sz="2400" dirty="0" err="1"/>
              <a:t>churna</a:t>
            </a:r>
            <a:r>
              <a:rPr lang="en-US" sz="2400" dirty="0"/>
              <a:t> and </a:t>
            </a:r>
            <a:r>
              <a:rPr lang="en-US" sz="2400" dirty="0" err="1">
                <a:solidFill>
                  <a:srgbClr val="FF0000"/>
                </a:solidFill>
              </a:rPr>
              <a:t>anya</a:t>
            </a:r>
            <a:r>
              <a:rPr lang="en-US" sz="2400" dirty="0">
                <a:solidFill>
                  <a:srgbClr val="FF0000"/>
                </a:solidFill>
              </a:rPr>
              <a:t> </a:t>
            </a:r>
            <a:r>
              <a:rPr lang="en-US" sz="2400" dirty="0" err="1">
                <a:solidFill>
                  <a:srgbClr val="FF0000"/>
                </a:solidFill>
              </a:rPr>
              <a:t>dravya</a:t>
            </a:r>
            <a:r>
              <a:rPr lang="en-US" sz="2400" dirty="0">
                <a:solidFill>
                  <a:srgbClr val="FF0000"/>
                </a:solidFill>
              </a:rPr>
              <a:t> are 2 times</a:t>
            </a:r>
            <a:r>
              <a:rPr lang="en-US" sz="2400" dirty="0"/>
              <a:t> .</a:t>
            </a:r>
          </a:p>
          <a:p>
            <a:pPr marL="0" indent="0">
              <a:buNone/>
            </a:pPr>
            <a:endParaRPr lang="sa-IN" sz="2400" dirty="0"/>
          </a:p>
          <a:p>
            <a:endParaRPr lang="en-US" sz="2400" dirty="0"/>
          </a:p>
        </p:txBody>
      </p:sp>
    </p:spTree>
    <p:extLst>
      <p:ext uri="{BB962C8B-B14F-4D97-AF65-F5344CB8AC3E}">
        <p14:creationId xmlns:p14="http://schemas.microsoft.com/office/powerpoint/2010/main" val="290295164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447800"/>
            <a:ext cx="6381955" cy="2743200"/>
          </a:xfrm>
        </p:spPr>
        <p:txBody>
          <a:bodyPr/>
          <a:lstStyle/>
          <a:p>
            <a:r>
              <a:rPr lang="en-US" dirty="0"/>
              <a:t>              </a:t>
            </a:r>
            <a:r>
              <a:rPr lang="en-US" sz="8800" b="1" i="1" u="sng" dirty="0">
                <a:solidFill>
                  <a:schemeClr val="tx1">
                    <a:lumMod val="95000"/>
                    <a:lumOff val="5000"/>
                  </a:schemeClr>
                </a:solidFill>
              </a:rPr>
              <a:t>TABLET ?</a:t>
            </a:r>
          </a:p>
        </p:txBody>
      </p:sp>
    </p:spTree>
    <p:extLst>
      <p:ext uri="{BB962C8B-B14F-4D97-AF65-F5344CB8AC3E}">
        <p14:creationId xmlns:p14="http://schemas.microsoft.com/office/powerpoint/2010/main" val="42775846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400" dirty="0"/>
              <a:t>A Tablet is a pharmaceutical doses form. It comprises a mixture of active substances and excipients usually in powder form pressed or compacted from a powder into a solid dose.</a:t>
            </a:r>
          </a:p>
        </p:txBody>
      </p:sp>
    </p:spTree>
    <p:extLst>
      <p:ext uri="{BB962C8B-B14F-4D97-AF65-F5344CB8AC3E}">
        <p14:creationId xmlns:p14="http://schemas.microsoft.com/office/powerpoint/2010/main" val="3638701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675725"/>
            <a:ext cx="7125113" cy="619676"/>
          </a:xfrm>
        </p:spPr>
        <p:txBody>
          <a:bodyPr/>
          <a:lstStyle/>
          <a:p>
            <a:r>
              <a:rPr lang="sa-IN" dirty="0"/>
              <a:t>                 </a:t>
            </a:r>
            <a:r>
              <a:rPr lang="sa-IN" i="1" dirty="0"/>
              <a:t> </a:t>
            </a:r>
            <a:r>
              <a:rPr lang="en-US" b="1" i="1" u="sng" dirty="0">
                <a:solidFill>
                  <a:srgbClr val="002060"/>
                </a:solidFill>
              </a:rPr>
              <a:t>Advantages</a:t>
            </a:r>
          </a:p>
        </p:txBody>
      </p:sp>
      <p:sp>
        <p:nvSpPr>
          <p:cNvPr id="3" name="Content Placeholder 2"/>
          <p:cNvSpPr>
            <a:spLocks noGrp="1"/>
          </p:cNvSpPr>
          <p:nvPr>
            <p:ph idx="1"/>
          </p:nvPr>
        </p:nvSpPr>
        <p:spPr/>
        <p:txBody>
          <a:bodyPr>
            <a:noAutofit/>
          </a:bodyPr>
          <a:lstStyle/>
          <a:p>
            <a:r>
              <a:rPr lang="en-US" sz="2000" dirty="0"/>
              <a:t>Large scale manufacturing is feasible in comparison to other doses form. Therefore economy can be achieved. </a:t>
            </a:r>
          </a:p>
          <a:p>
            <a:r>
              <a:rPr lang="en-US" sz="2000" dirty="0"/>
              <a:t>Accuracy of dose is maintained since tablet is a solid unit doses form.</a:t>
            </a:r>
          </a:p>
          <a:p>
            <a:r>
              <a:rPr lang="en-US" sz="2000" dirty="0"/>
              <a:t>Longer expiry period and minimum spillage owing to lower moisture content.</a:t>
            </a:r>
          </a:p>
          <a:p>
            <a:r>
              <a:rPr lang="en-US" sz="2000" dirty="0"/>
              <a:t>As tablet is not a sterile doses form stringent environmental conditions are not required in the tablet department.</a:t>
            </a:r>
          </a:p>
          <a:p>
            <a:r>
              <a:rPr lang="en-US" sz="2000" dirty="0"/>
              <a:t> High stability</a:t>
            </a:r>
          </a:p>
          <a:p>
            <a:endParaRPr lang="en-US" sz="2400" dirty="0"/>
          </a:p>
          <a:p>
            <a:pPr marL="0" indent="0">
              <a:buNone/>
            </a:pPr>
            <a:r>
              <a:rPr lang="en-US" sz="2400" dirty="0"/>
              <a:t>  </a:t>
            </a:r>
          </a:p>
        </p:txBody>
      </p:sp>
    </p:spTree>
    <p:extLst>
      <p:ext uri="{BB962C8B-B14F-4D97-AF65-F5344CB8AC3E}">
        <p14:creationId xmlns:p14="http://schemas.microsoft.com/office/powerpoint/2010/main" val="1081099764"/>
      </p:ext>
    </p:extLst>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a:t>Easy to handling</a:t>
            </a:r>
          </a:p>
          <a:p>
            <a:r>
              <a:rPr lang="en-US" sz="2400" dirty="0"/>
              <a:t>Lightest and most compact</a:t>
            </a:r>
          </a:p>
          <a:p>
            <a:r>
              <a:rPr lang="en-US" sz="2400" dirty="0"/>
              <a:t>Greatest dose precision &amp; least content variability</a:t>
            </a:r>
          </a:p>
          <a:p>
            <a:r>
              <a:rPr lang="en-US" sz="2400" dirty="0"/>
              <a:t>Coating can mark unpleasant tastes &amp; improve pt. acceptability</a:t>
            </a:r>
          </a:p>
          <a:p>
            <a:r>
              <a:rPr lang="en-US" sz="2400" dirty="0"/>
              <a:t>In comparison to capsule tablets are more temper proof.</a:t>
            </a:r>
          </a:p>
          <a:p>
            <a:r>
              <a:rPr lang="en-US" sz="2400" dirty="0"/>
              <a:t>Self administration is possible in comparison to parenteral doses form.</a:t>
            </a:r>
          </a:p>
          <a:p>
            <a:endParaRPr lang="en-US" sz="2400" dirty="0"/>
          </a:p>
        </p:txBody>
      </p:sp>
    </p:spTree>
    <p:extLst>
      <p:ext uri="{BB962C8B-B14F-4D97-AF65-F5344CB8AC3E}">
        <p14:creationId xmlns:p14="http://schemas.microsoft.com/office/powerpoint/2010/main" val="3620198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a-IN" dirty="0"/>
              <a:t>              </a:t>
            </a:r>
            <a:r>
              <a:rPr lang="sa-IN" b="1" i="1" u="sng" dirty="0">
                <a:solidFill>
                  <a:srgbClr val="002060"/>
                </a:solidFill>
              </a:rPr>
              <a:t> </a:t>
            </a:r>
            <a:r>
              <a:rPr lang="en-US" b="1" i="1" u="sng" dirty="0">
                <a:solidFill>
                  <a:srgbClr val="002060"/>
                </a:solidFill>
              </a:rPr>
              <a:t>Disadvantages</a:t>
            </a:r>
          </a:p>
        </p:txBody>
      </p:sp>
      <p:sp>
        <p:nvSpPr>
          <p:cNvPr id="3" name="Content Placeholder 2"/>
          <p:cNvSpPr>
            <a:spLocks noGrp="1"/>
          </p:cNvSpPr>
          <p:nvPr>
            <p:ph idx="1"/>
          </p:nvPr>
        </p:nvSpPr>
        <p:spPr/>
        <p:txBody>
          <a:bodyPr>
            <a:normAutofit/>
          </a:bodyPr>
          <a:lstStyle/>
          <a:p>
            <a:r>
              <a:rPr lang="en-US" sz="2400" dirty="0"/>
              <a:t>Some drugs resist compression into dense compacts.</a:t>
            </a:r>
          </a:p>
          <a:p>
            <a:r>
              <a:rPr lang="en-US" sz="2400" dirty="0"/>
              <a:t>Drugs with poor wetting, slow dissolution, intermediate to large dosages may be difficult or impossible to formulate and manufacture as a tablet that provide adequate or full drug bioavailability.</a:t>
            </a:r>
          </a:p>
        </p:txBody>
      </p:sp>
    </p:spTree>
    <p:extLst>
      <p:ext uri="{BB962C8B-B14F-4D97-AF65-F5344CB8AC3E}">
        <p14:creationId xmlns:p14="http://schemas.microsoft.com/office/powerpoint/2010/main" val="1180639315"/>
      </p:ext>
    </p:extLst>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838200"/>
            <a:ext cx="7125113" cy="924475"/>
          </a:xfrm>
        </p:spPr>
        <p:txBody>
          <a:bodyPr/>
          <a:lstStyle/>
          <a:p>
            <a:r>
              <a:rPr lang="en-US" dirty="0"/>
              <a:t>                                    CONTD…</a:t>
            </a:r>
          </a:p>
        </p:txBody>
      </p:sp>
      <p:sp>
        <p:nvSpPr>
          <p:cNvPr id="3" name="Content Placeholder 2"/>
          <p:cNvSpPr>
            <a:spLocks noGrp="1"/>
          </p:cNvSpPr>
          <p:nvPr>
            <p:ph idx="1"/>
          </p:nvPr>
        </p:nvSpPr>
        <p:spPr/>
        <p:txBody>
          <a:bodyPr/>
          <a:lstStyle/>
          <a:p>
            <a:r>
              <a:rPr lang="en-US" sz="2400" dirty="0"/>
              <a:t>Bitter taste drugs, drugs with an objectionable odor, or sensitive to oxygen or moisture may require encapsulation or entrapment prior to compression or the tablets may require coating. </a:t>
            </a:r>
          </a:p>
          <a:p>
            <a:r>
              <a:rPr lang="en-US" sz="2400" dirty="0"/>
              <a:t>Slow onset of action as compared to parenteral, liquid orals and capsules.</a:t>
            </a:r>
          </a:p>
          <a:p>
            <a:r>
              <a:rPr lang="en-US" sz="2400" dirty="0"/>
              <a:t>Difficult to swallow for kids, terminally ill and geriatric patients.</a:t>
            </a:r>
          </a:p>
          <a:p>
            <a:endParaRPr lang="en-US" dirty="0"/>
          </a:p>
        </p:txBody>
      </p:sp>
    </p:spTree>
    <p:extLst>
      <p:ext uri="{BB962C8B-B14F-4D97-AF65-F5344CB8AC3E}">
        <p14:creationId xmlns:p14="http://schemas.microsoft.com/office/powerpoint/2010/main" val="468426512"/>
      </p:ext>
    </p:extLst>
  </p:cSld>
  <p:clrMapOvr>
    <a:masterClrMapping/>
  </p:clrMapOvr>
  <p:transition spd="slow">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a-IN" dirty="0"/>
              <a:t>     </a:t>
            </a:r>
            <a:r>
              <a:rPr lang="sa-IN" b="1" i="1" u="sng" dirty="0">
                <a:solidFill>
                  <a:schemeClr val="bg2">
                    <a:lumMod val="10000"/>
                  </a:schemeClr>
                </a:solidFill>
              </a:rPr>
              <a:t>Types &amp; Classes of Tablets</a:t>
            </a:r>
            <a:endParaRPr lang="en-US" b="1" i="1" u="sng" dirty="0">
              <a:solidFill>
                <a:schemeClr val="bg2">
                  <a:lumMod val="10000"/>
                </a:schemeClr>
              </a:solidFill>
            </a:endParaRPr>
          </a:p>
        </p:txBody>
      </p:sp>
      <p:sp>
        <p:nvSpPr>
          <p:cNvPr id="3" name="Content Placeholder 2"/>
          <p:cNvSpPr>
            <a:spLocks noGrp="1"/>
          </p:cNvSpPr>
          <p:nvPr>
            <p:ph idx="1"/>
          </p:nvPr>
        </p:nvSpPr>
        <p:spPr/>
        <p:txBody>
          <a:bodyPr>
            <a:normAutofit fontScale="85000" lnSpcReduction="20000"/>
          </a:bodyPr>
          <a:lstStyle/>
          <a:p>
            <a:pPr marL="0" indent="0">
              <a:buNone/>
            </a:pPr>
            <a:r>
              <a:rPr lang="sa-IN" sz="2400" dirty="0"/>
              <a:t> </a:t>
            </a:r>
            <a:r>
              <a:rPr lang="en-US" sz="2400" dirty="0"/>
              <a:t>Oral tablets for Ingestion:-</a:t>
            </a:r>
          </a:p>
          <a:p>
            <a:pPr>
              <a:buFont typeface="Wingdings" panose="05000000000000000000" pitchFamily="2" charset="2"/>
              <a:buChar char="Ø"/>
            </a:pPr>
            <a:r>
              <a:rPr lang="en-US" sz="2000" dirty="0"/>
              <a:t>Compressed tablets or standard                                                 compressed tablets                   </a:t>
            </a:r>
          </a:p>
          <a:p>
            <a:pPr>
              <a:buFont typeface="Wingdings" panose="05000000000000000000" pitchFamily="2" charset="2"/>
              <a:buChar char="Ø"/>
            </a:pPr>
            <a:r>
              <a:rPr lang="en-US" sz="2000" dirty="0"/>
              <a:t>Multiple compressed tablets(MCT)</a:t>
            </a:r>
          </a:p>
          <a:p>
            <a:pPr>
              <a:buFont typeface="Courier New" panose="02070309020205020404" pitchFamily="49" charset="0"/>
              <a:buChar char="o"/>
            </a:pPr>
            <a:r>
              <a:rPr lang="en-US" sz="1900" dirty="0"/>
              <a:t>    Layered tablets</a:t>
            </a:r>
          </a:p>
          <a:p>
            <a:pPr>
              <a:buFont typeface="Courier New" panose="02070309020205020404" pitchFamily="49" charset="0"/>
              <a:buChar char="o"/>
            </a:pPr>
            <a:r>
              <a:rPr lang="en-US" sz="1900" dirty="0"/>
              <a:t>    Compression-coated tablets</a:t>
            </a:r>
          </a:p>
          <a:p>
            <a:pPr>
              <a:buFont typeface="Wingdings" panose="05000000000000000000" pitchFamily="2" charset="2"/>
              <a:buChar char="Ø"/>
            </a:pPr>
            <a:r>
              <a:rPr lang="en-US" sz="2000" dirty="0"/>
              <a:t>Chewable tablets</a:t>
            </a:r>
          </a:p>
          <a:p>
            <a:pPr>
              <a:buFont typeface="Wingdings" panose="05000000000000000000" pitchFamily="2" charset="2"/>
              <a:buChar char="Ø"/>
            </a:pPr>
            <a:r>
              <a:rPr lang="en-US" sz="2000" dirty="0"/>
              <a:t>Sugar and chocolate-coated tablets</a:t>
            </a:r>
          </a:p>
          <a:p>
            <a:pPr>
              <a:buFont typeface="Wingdings" panose="05000000000000000000" pitchFamily="2" charset="2"/>
              <a:buChar char="Ø"/>
            </a:pPr>
            <a:r>
              <a:rPr lang="en-US" sz="2000" dirty="0"/>
              <a:t>Film-coated tablets</a:t>
            </a:r>
          </a:p>
          <a:p>
            <a:pPr>
              <a:buFont typeface="Wingdings" panose="05000000000000000000" pitchFamily="2" charset="2"/>
              <a:buChar char="Ø"/>
            </a:pPr>
            <a:r>
              <a:rPr lang="en-US" sz="2000" dirty="0"/>
              <a:t>Repeat-action tablets </a:t>
            </a:r>
          </a:p>
          <a:p>
            <a:pPr>
              <a:buFont typeface="Wingdings" panose="05000000000000000000" pitchFamily="2" charset="2"/>
              <a:buChar char="Ø"/>
            </a:pPr>
            <a:r>
              <a:rPr lang="en-US" sz="2000" dirty="0"/>
              <a:t>Delayed-action and enteric coated tablets </a:t>
            </a:r>
          </a:p>
          <a:p>
            <a:pPr>
              <a:buFont typeface="Wingdings" panose="05000000000000000000" pitchFamily="2" charset="2"/>
              <a:buChar char="Ø"/>
            </a:pPr>
            <a:r>
              <a:rPr lang="en-US" sz="2000" dirty="0"/>
              <a:t>Controlled release tablets</a:t>
            </a:r>
          </a:p>
        </p:txBody>
      </p:sp>
    </p:spTree>
    <p:extLst>
      <p:ext uri="{BB962C8B-B14F-4D97-AF65-F5344CB8AC3E}">
        <p14:creationId xmlns:p14="http://schemas.microsoft.com/office/powerpoint/2010/main" val="126033569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solidFill>
                  <a:schemeClr val="bg2">
                    <a:lumMod val="10000"/>
                  </a:schemeClr>
                </a:solidFill>
              </a:rPr>
              <a:t>Tablets used in the oral cavity</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Buccal and sublingual tablets</a:t>
            </a:r>
          </a:p>
          <a:p>
            <a:pPr>
              <a:buFont typeface="Wingdings" panose="05000000000000000000" pitchFamily="2" charset="2"/>
              <a:buChar char="Ø"/>
            </a:pPr>
            <a:r>
              <a:rPr lang="en-US" dirty="0"/>
              <a:t>Troches and lozenges</a:t>
            </a:r>
          </a:p>
          <a:p>
            <a:pPr>
              <a:buFont typeface="Wingdings" panose="05000000000000000000" pitchFamily="2" charset="2"/>
              <a:buChar char="Ø"/>
            </a:pPr>
            <a:r>
              <a:rPr lang="en-US" dirty="0"/>
              <a:t>Dental cones                                               </a:t>
            </a:r>
          </a:p>
          <a:p>
            <a:pPr marL="0" indent="0">
              <a:buNone/>
            </a:pPr>
            <a:endParaRPr lang="en-US" dirty="0"/>
          </a:p>
          <a:p>
            <a:pPr marL="0" indent="0">
              <a:buNone/>
            </a:pPr>
            <a:r>
              <a:rPr lang="en-US" sz="3200" u="sng" dirty="0">
                <a:solidFill>
                  <a:schemeClr val="bg2">
                    <a:lumMod val="10000"/>
                  </a:schemeClr>
                </a:solidFill>
              </a:rPr>
              <a:t>Tablets administered by other routes</a:t>
            </a:r>
          </a:p>
          <a:p>
            <a:pPr>
              <a:buFont typeface="Wingdings" panose="05000000000000000000" pitchFamily="2" charset="2"/>
              <a:buChar char="Ø"/>
            </a:pPr>
            <a:r>
              <a:rPr lang="en-US" dirty="0"/>
              <a:t>Implantation tablets </a:t>
            </a:r>
          </a:p>
          <a:p>
            <a:pPr>
              <a:buFont typeface="Wingdings" panose="05000000000000000000" pitchFamily="2" charset="2"/>
              <a:buChar char="Ø"/>
            </a:pPr>
            <a:r>
              <a:rPr lang="en-US" dirty="0"/>
              <a:t>Vaginal tablets</a:t>
            </a:r>
          </a:p>
        </p:txBody>
      </p:sp>
    </p:spTree>
    <p:extLst>
      <p:ext uri="{BB962C8B-B14F-4D97-AF65-F5344CB8AC3E}">
        <p14:creationId xmlns:p14="http://schemas.microsoft.com/office/powerpoint/2010/main" val="173750348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solidFill>
                  <a:schemeClr val="bg2">
                    <a:lumMod val="10000"/>
                  </a:schemeClr>
                </a:solidFill>
              </a:rPr>
              <a:t>Tablets used to prepare solutions</a:t>
            </a:r>
            <a:br>
              <a:rPr lang="en-US" u="sng" dirty="0">
                <a:solidFill>
                  <a:schemeClr val="bg2">
                    <a:lumMod val="10000"/>
                  </a:schemeClr>
                </a:solidFill>
              </a:rPr>
            </a:br>
            <a:endParaRPr lang="en-US" u="sng" dirty="0">
              <a:solidFill>
                <a:schemeClr val="bg2">
                  <a:lumMod val="10000"/>
                </a:schemeClr>
              </a:solidFill>
            </a:endParaRPr>
          </a:p>
        </p:txBody>
      </p:sp>
      <p:sp>
        <p:nvSpPr>
          <p:cNvPr id="3" name="Content Placeholder 2"/>
          <p:cNvSpPr>
            <a:spLocks noGrp="1"/>
          </p:cNvSpPr>
          <p:nvPr>
            <p:ph idx="1"/>
          </p:nvPr>
        </p:nvSpPr>
        <p:spPr>
          <a:xfrm>
            <a:off x="1009443" y="1807361"/>
            <a:ext cx="7125112" cy="2688439"/>
          </a:xfrm>
        </p:spPr>
        <p:txBody>
          <a:bodyPr/>
          <a:lstStyle/>
          <a:p>
            <a:r>
              <a:rPr lang="en-US" dirty="0"/>
              <a:t>Effervescent tablets </a:t>
            </a:r>
          </a:p>
          <a:p>
            <a:r>
              <a:rPr lang="en-US" dirty="0"/>
              <a:t>Dispensing tablets (DT)</a:t>
            </a:r>
          </a:p>
          <a:p>
            <a:r>
              <a:rPr lang="en-US" dirty="0"/>
              <a:t>Hypodermic tablets (HT)</a:t>
            </a:r>
          </a:p>
          <a:p>
            <a:r>
              <a:rPr lang="en-US" dirty="0"/>
              <a:t>Tablets triturates (TT)</a:t>
            </a:r>
          </a:p>
        </p:txBody>
      </p:sp>
    </p:spTree>
    <p:extLst>
      <p:ext uri="{BB962C8B-B14F-4D97-AF65-F5344CB8AC3E}">
        <p14:creationId xmlns:p14="http://schemas.microsoft.com/office/powerpoint/2010/main" val="112438299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i="1" u="sng" dirty="0"/>
              <a:t> </a:t>
            </a:r>
            <a:r>
              <a:rPr lang="en-US" b="1" i="1" u="sng" dirty="0">
                <a:solidFill>
                  <a:schemeClr val="bg2">
                    <a:lumMod val="10000"/>
                  </a:schemeClr>
                </a:solidFill>
              </a:rPr>
              <a:t>DILUENTS IN TABLETS</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THESE ARE FILLERS DESIGNED TO MAKE UP THE REQUIRED BULK OF TABLETS WHEN DRUG DOSAGE ITSELF IS INADEQUATE TO PRODUCE THIS BULK</a:t>
            </a:r>
          </a:p>
        </p:txBody>
      </p:sp>
    </p:spTree>
    <p:extLst>
      <p:ext uri="{BB962C8B-B14F-4D97-AF65-F5344CB8AC3E}">
        <p14:creationId xmlns:p14="http://schemas.microsoft.com/office/powerpoint/2010/main" val="15915036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solidFill>
                  <a:schemeClr val="bg2">
                    <a:lumMod val="10000"/>
                  </a:schemeClr>
                </a:solidFill>
              </a:rPr>
              <a:t>DILUENTS USED IN TABLET FORMULATION</a:t>
            </a:r>
          </a:p>
        </p:txBody>
      </p:sp>
      <p:sp>
        <p:nvSpPr>
          <p:cNvPr id="3" name="Text Placeholder 2"/>
          <p:cNvSpPr>
            <a:spLocks noGrp="1"/>
          </p:cNvSpPr>
          <p:nvPr>
            <p:ph type="body" idx="1"/>
          </p:nvPr>
        </p:nvSpPr>
        <p:spPr/>
        <p:txBody>
          <a:bodyPr/>
          <a:lstStyle/>
          <a:p>
            <a:r>
              <a:rPr lang="en-US" b="1" dirty="0"/>
              <a:t>DILUENTS</a:t>
            </a:r>
          </a:p>
        </p:txBody>
      </p:sp>
      <p:sp>
        <p:nvSpPr>
          <p:cNvPr id="4" name="Content Placeholder 3"/>
          <p:cNvSpPr>
            <a:spLocks noGrp="1"/>
          </p:cNvSpPr>
          <p:nvPr>
            <p:ph sz="half" idx="2"/>
          </p:nvPr>
        </p:nvSpPr>
        <p:spPr/>
        <p:txBody>
          <a:bodyPr/>
          <a:lstStyle/>
          <a:p>
            <a:r>
              <a:rPr lang="en-US" dirty="0"/>
              <a:t>CALCIUM CARBONATE</a:t>
            </a:r>
          </a:p>
          <a:p>
            <a:r>
              <a:rPr lang="en-US" dirty="0"/>
              <a:t>CALCIUM PHOSPHATE DIBASIC</a:t>
            </a:r>
          </a:p>
          <a:p>
            <a:r>
              <a:rPr lang="en-US" dirty="0"/>
              <a:t>CALCIUM PHOSPHATE TRIBASIC</a:t>
            </a:r>
          </a:p>
          <a:p>
            <a:r>
              <a:rPr lang="en-US" dirty="0"/>
              <a:t>CALCIUM SULPHATE</a:t>
            </a:r>
          </a:p>
          <a:p>
            <a:r>
              <a:rPr lang="en-US" dirty="0"/>
              <a:t>CELLULOSE,MICROCRYSTALLINE</a:t>
            </a:r>
          </a:p>
          <a:p>
            <a:r>
              <a:rPr lang="en-US" dirty="0"/>
              <a:t>MCC SILICIFIED</a:t>
            </a:r>
          </a:p>
        </p:txBody>
      </p:sp>
      <p:sp>
        <p:nvSpPr>
          <p:cNvPr id="6" name="Content Placeholder 5"/>
          <p:cNvSpPr>
            <a:spLocks noGrp="1"/>
          </p:cNvSpPr>
          <p:nvPr>
            <p:ph sz="quarter" idx="4"/>
          </p:nvPr>
        </p:nvSpPr>
        <p:spPr/>
        <p:txBody>
          <a:bodyPr>
            <a:normAutofit lnSpcReduction="10000"/>
          </a:bodyPr>
          <a:lstStyle/>
          <a:p>
            <a:r>
              <a:rPr lang="en-US" dirty="0"/>
              <a:t>DEXTRATES</a:t>
            </a:r>
          </a:p>
          <a:p>
            <a:r>
              <a:rPr lang="en-US" dirty="0"/>
              <a:t>DEXTROSE</a:t>
            </a:r>
          </a:p>
          <a:p>
            <a:r>
              <a:rPr lang="en-US" dirty="0"/>
              <a:t>FRUCTOSE </a:t>
            </a:r>
          </a:p>
          <a:p>
            <a:r>
              <a:rPr lang="en-US" dirty="0"/>
              <a:t>LACTITOL</a:t>
            </a:r>
          </a:p>
          <a:p>
            <a:r>
              <a:rPr lang="en-US" dirty="0"/>
              <a:t>LACTOSE MONOHYDRATE</a:t>
            </a:r>
          </a:p>
          <a:p>
            <a:r>
              <a:rPr lang="en-US" dirty="0"/>
              <a:t>MALTITOL</a:t>
            </a:r>
          </a:p>
          <a:p>
            <a:r>
              <a:rPr lang="en-US" dirty="0"/>
              <a:t>MALTODEXTRIN</a:t>
            </a:r>
          </a:p>
          <a:p>
            <a:r>
              <a:rPr lang="en-US" dirty="0"/>
              <a:t>MALTOSE </a:t>
            </a:r>
          </a:p>
          <a:p>
            <a:r>
              <a:rPr lang="en-US" dirty="0"/>
              <a:t>MANITOL</a:t>
            </a:r>
          </a:p>
        </p:txBody>
      </p:sp>
    </p:spTree>
    <p:extLst>
      <p:ext uri="{BB962C8B-B14F-4D97-AF65-F5344CB8AC3E}">
        <p14:creationId xmlns:p14="http://schemas.microsoft.com/office/powerpoint/2010/main" val="42366751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                                    CONTD…</a:t>
            </a:r>
          </a:p>
        </p:txBody>
      </p:sp>
      <p:sp>
        <p:nvSpPr>
          <p:cNvPr id="4" name="Content Placeholder 3"/>
          <p:cNvSpPr>
            <a:spLocks noGrp="1"/>
          </p:cNvSpPr>
          <p:nvPr>
            <p:ph idx="1"/>
          </p:nvPr>
        </p:nvSpPr>
        <p:spPr/>
        <p:txBody>
          <a:bodyPr/>
          <a:lstStyle/>
          <a:p>
            <a:r>
              <a:rPr lang="en-US" dirty="0"/>
              <a:t>SORBITOL</a:t>
            </a:r>
          </a:p>
          <a:p>
            <a:r>
              <a:rPr lang="en-US" dirty="0"/>
              <a:t>STARCH</a:t>
            </a:r>
          </a:p>
          <a:p>
            <a:r>
              <a:rPr lang="en-US" dirty="0"/>
              <a:t>SUCROSE</a:t>
            </a:r>
          </a:p>
          <a:p>
            <a:r>
              <a:rPr lang="en-US" dirty="0"/>
              <a:t>SUGAR,COMPRESSEIBLE</a:t>
            </a:r>
          </a:p>
          <a:p>
            <a:r>
              <a:rPr lang="en-US" dirty="0"/>
              <a:t>SUGAR SPHERE</a:t>
            </a:r>
          </a:p>
          <a:p>
            <a:r>
              <a:rPr lang="en-US" dirty="0"/>
              <a:t>TALC</a:t>
            </a:r>
          </a:p>
          <a:p>
            <a:r>
              <a:rPr lang="en-US" dirty="0"/>
              <a:t>XYLITOL</a:t>
            </a:r>
          </a:p>
        </p:txBody>
      </p:sp>
    </p:spTree>
    <p:extLst>
      <p:ext uri="{BB962C8B-B14F-4D97-AF65-F5344CB8AC3E}">
        <p14:creationId xmlns:p14="http://schemas.microsoft.com/office/powerpoint/2010/main" val="27240469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         </a:t>
            </a:r>
            <a:r>
              <a:rPr lang="en-US" b="1" i="1" u="sng" dirty="0">
                <a:solidFill>
                  <a:schemeClr val="bg2">
                    <a:lumMod val="10000"/>
                  </a:schemeClr>
                </a:solidFill>
              </a:rPr>
              <a:t>BINDERS IN TABLETS</a:t>
            </a:r>
          </a:p>
        </p:txBody>
      </p:sp>
      <p:sp>
        <p:nvSpPr>
          <p:cNvPr id="8" name="Content Placeholder 7"/>
          <p:cNvSpPr>
            <a:spLocks noGrp="1"/>
          </p:cNvSpPr>
          <p:nvPr>
            <p:ph idx="1"/>
          </p:nvPr>
        </p:nvSpPr>
        <p:spPr/>
        <p:txBody>
          <a:bodyPr>
            <a:normAutofit fontScale="85000" lnSpcReduction="20000"/>
          </a:bodyPr>
          <a:lstStyle/>
          <a:p>
            <a:pPr lvl="3"/>
            <a:r>
              <a:rPr lang="en-US" sz="2800" dirty="0"/>
              <a:t>Binder is one of an important excipient to be added in tablet formulation. In simpler words, binders or adhesives are the substances that promotes cohesiveness. It is utilized for converting powder into granules through a process known as Granulation. Granulation is the unit operation by which small powdery particles are agglomerated into larger entities called granules. </a:t>
            </a:r>
          </a:p>
          <a:p>
            <a:endParaRPr lang="en-US" dirty="0"/>
          </a:p>
        </p:txBody>
      </p:sp>
    </p:spTree>
    <p:extLst>
      <p:ext uri="{BB962C8B-B14F-4D97-AF65-F5344CB8AC3E}">
        <p14:creationId xmlns:p14="http://schemas.microsoft.com/office/powerpoint/2010/main" val="3288430738"/>
      </p:ext>
    </p:extLst>
  </p:cSld>
  <p:clrMapOvr>
    <a:masterClrMapping/>
  </p:clrMapOvr>
  <p:transition spd="slow">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u="sng" dirty="0">
                <a:solidFill>
                  <a:schemeClr val="bg2">
                    <a:lumMod val="10000"/>
                  </a:schemeClr>
                </a:solidFill>
              </a:rPr>
              <a:t>CLASSIFICATION OF BINDERS</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671982001"/>
              </p:ext>
            </p:extLst>
          </p:nvPr>
        </p:nvGraphicFramePr>
        <p:xfrm>
          <a:off x="1143000" y="2133602"/>
          <a:ext cx="7444740" cy="4038600"/>
        </p:xfrm>
        <a:graphic>
          <a:graphicData uri="http://schemas.openxmlformats.org/drawingml/2006/table">
            <a:tbl>
              <a:tblPr firstRow="1" firstCol="1" bandRow="1">
                <a:tableStyleId>{5C22544A-7EE6-4342-B048-85BDC9FD1C3A}</a:tableStyleId>
              </a:tblPr>
              <a:tblGrid>
                <a:gridCol w="1861185">
                  <a:extLst>
                    <a:ext uri="{9D8B030D-6E8A-4147-A177-3AD203B41FA5}">
                      <a16:colId xmlns:a16="http://schemas.microsoft.com/office/drawing/2014/main" val="20000"/>
                    </a:ext>
                  </a:extLst>
                </a:gridCol>
                <a:gridCol w="1861185">
                  <a:extLst>
                    <a:ext uri="{9D8B030D-6E8A-4147-A177-3AD203B41FA5}">
                      <a16:colId xmlns:a16="http://schemas.microsoft.com/office/drawing/2014/main" val="20001"/>
                    </a:ext>
                  </a:extLst>
                </a:gridCol>
                <a:gridCol w="3722370">
                  <a:extLst>
                    <a:ext uri="{9D8B030D-6E8A-4147-A177-3AD203B41FA5}">
                      <a16:colId xmlns:a16="http://schemas.microsoft.com/office/drawing/2014/main" val="20002"/>
                    </a:ext>
                  </a:extLst>
                </a:gridCol>
              </a:tblGrid>
              <a:tr h="478419">
                <a:tc>
                  <a:txBody>
                    <a:bodyPr/>
                    <a:lstStyle/>
                    <a:p>
                      <a:pPr marL="0" marR="0" algn="ctr">
                        <a:spcBef>
                          <a:spcPts val="0"/>
                        </a:spcBef>
                        <a:spcAft>
                          <a:spcPts val="0"/>
                        </a:spcAft>
                      </a:pPr>
                      <a:r>
                        <a:rPr lang="en-US" sz="900">
                          <a:effectLst/>
                        </a:rPr>
                        <a:t>Sugaras</a:t>
                      </a:r>
                      <a:endParaRPr lang="en-US" sz="1200">
                        <a:effectLst/>
                        <a:latin typeface="Times New Roman"/>
                        <a:ea typeface="Times New Roman"/>
                      </a:endParaRPr>
                    </a:p>
                  </a:txBody>
                  <a:tcPr marL="9525" marR="9525" marT="9525" marB="9525" anchor="ctr"/>
                </a:tc>
                <a:tc>
                  <a:txBody>
                    <a:bodyPr/>
                    <a:lstStyle/>
                    <a:p>
                      <a:pPr marL="0" marR="0" algn="ctr">
                        <a:spcBef>
                          <a:spcPts val="0"/>
                        </a:spcBef>
                        <a:spcAft>
                          <a:spcPts val="0"/>
                        </a:spcAft>
                      </a:pPr>
                      <a:r>
                        <a:rPr lang="en-US" sz="900">
                          <a:effectLst/>
                        </a:rPr>
                        <a:t>Natural Binders</a:t>
                      </a:r>
                      <a:endParaRPr lang="en-US" sz="1200">
                        <a:effectLst/>
                        <a:latin typeface="Times New Roman"/>
                        <a:ea typeface="Times New Roman"/>
                      </a:endParaRPr>
                    </a:p>
                  </a:txBody>
                  <a:tcPr marL="9525" marR="9525" marT="9525" marB="9525" anchor="ctr"/>
                </a:tc>
                <a:tc>
                  <a:txBody>
                    <a:bodyPr/>
                    <a:lstStyle/>
                    <a:p>
                      <a:pPr marL="0" marR="0" algn="ctr">
                        <a:spcBef>
                          <a:spcPts val="0"/>
                        </a:spcBef>
                        <a:spcAft>
                          <a:spcPts val="0"/>
                        </a:spcAft>
                      </a:pPr>
                      <a:r>
                        <a:rPr lang="en-US" sz="900">
                          <a:effectLst/>
                        </a:rPr>
                        <a:t>Synthetic/Semisybthetic Polymer</a:t>
                      </a:r>
                      <a:endParaRPr lang="en-US" sz="120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329301">
                <a:tc>
                  <a:txBody>
                    <a:bodyPr/>
                    <a:lstStyle/>
                    <a:p>
                      <a:pPr marL="0" marR="0">
                        <a:spcBef>
                          <a:spcPts val="0"/>
                        </a:spcBef>
                        <a:spcAft>
                          <a:spcPts val="0"/>
                        </a:spcAft>
                      </a:pPr>
                      <a:r>
                        <a:rPr lang="en-US" sz="900">
                          <a:effectLst/>
                        </a:rPr>
                        <a:t>Sucrose</a:t>
                      </a:r>
                      <a:endParaRPr lang="en-US" sz="120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200">
                          <a:effectLst/>
                        </a:rPr>
                        <a:t>Acacia</a:t>
                      </a:r>
                      <a:endParaRPr lang="en-US" sz="120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200">
                          <a:effectLst/>
                        </a:rPr>
                        <a:t>Methyl Cellulose</a:t>
                      </a:r>
                      <a:endParaRPr lang="en-US" sz="1200">
                        <a:effectLst/>
                        <a:latin typeface="Times New Roman"/>
                        <a:ea typeface="Times New Roman"/>
                      </a:endParaRPr>
                    </a:p>
                  </a:txBody>
                  <a:tcPr marL="9525" marR="9525" marT="9525" marB="9525" anchor="ctr"/>
                </a:tc>
                <a:extLst>
                  <a:ext uri="{0D108BD9-81ED-4DB2-BD59-A6C34878D82A}">
                    <a16:rowId xmlns:a16="http://schemas.microsoft.com/office/drawing/2014/main" val="10001"/>
                  </a:ext>
                </a:extLst>
              </a:tr>
              <a:tr h="329301">
                <a:tc>
                  <a:txBody>
                    <a:bodyPr/>
                    <a:lstStyle/>
                    <a:p>
                      <a:pPr marL="0" marR="0">
                        <a:spcBef>
                          <a:spcPts val="0"/>
                        </a:spcBef>
                        <a:spcAft>
                          <a:spcPts val="0"/>
                        </a:spcAft>
                      </a:pPr>
                      <a:r>
                        <a:rPr lang="en-US" sz="900">
                          <a:effectLst/>
                        </a:rPr>
                        <a:t>Liquid glucose</a:t>
                      </a:r>
                      <a:endParaRPr lang="en-US" sz="120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200">
                          <a:effectLst/>
                        </a:rPr>
                        <a:t>Tragacanth </a:t>
                      </a:r>
                      <a:endParaRPr lang="en-US" sz="120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200">
                          <a:effectLst/>
                        </a:rPr>
                        <a:t>Ethyl Cellulose</a:t>
                      </a:r>
                      <a:endParaRPr lang="en-US" sz="1200">
                        <a:effectLst/>
                        <a:latin typeface="Times New Roman"/>
                        <a:ea typeface="Times New Roman"/>
                      </a:endParaRPr>
                    </a:p>
                  </a:txBody>
                  <a:tcPr marL="9525" marR="9525" marT="9525" marB="9525" anchor="ctr"/>
                </a:tc>
                <a:extLst>
                  <a:ext uri="{0D108BD9-81ED-4DB2-BD59-A6C34878D82A}">
                    <a16:rowId xmlns:a16="http://schemas.microsoft.com/office/drawing/2014/main" val="10002"/>
                  </a:ext>
                </a:extLst>
              </a:tr>
              <a:tr h="627537">
                <a:tc>
                  <a:txBody>
                    <a:bodyPr/>
                    <a:lstStyle/>
                    <a:p>
                      <a:endParaRPr lang="en-US" sz="1000">
                        <a:effectLst/>
                        <a:latin typeface="Times New Roman"/>
                      </a:endParaRPr>
                    </a:p>
                  </a:txBody>
                  <a:tcPr marL="9525" marR="9525" marT="9525" marB="9525" anchor="ctr"/>
                </a:tc>
                <a:tc>
                  <a:txBody>
                    <a:bodyPr/>
                    <a:lstStyle/>
                    <a:p>
                      <a:pPr marL="0" marR="0">
                        <a:spcBef>
                          <a:spcPts val="0"/>
                        </a:spcBef>
                        <a:spcAft>
                          <a:spcPts val="0"/>
                        </a:spcAft>
                      </a:pPr>
                      <a:r>
                        <a:rPr lang="en-US" sz="1200">
                          <a:effectLst/>
                        </a:rPr>
                        <a:t>Gelatin</a:t>
                      </a:r>
                      <a:endParaRPr lang="en-US" sz="120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200">
                          <a:effectLst/>
                        </a:rPr>
                        <a:t>Hydroxy Propyl Methyl Cellulose ( HPMC)</a:t>
                      </a:r>
                      <a:endParaRPr lang="en-US" sz="1200">
                        <a:effectLst/>
                        <a:latin typeface="Times New Roman"/>
                        <a:ea typeface="Times New Roman"/>
                      </a:endParaRPr>
                    </a:p>
                  </a:txBody>
                  <a:tcPr marL="9525" marR="9525" marT="9525" marB="9525" anchor="ctr"/>
                </a:tc>
                <a:extLst>
                  <a:ext uri="{0D108BD9-81ED-4DB2-BD59-A6C34878D82A}">
                    <a16:rowId xmlns:a16="http://schemas.microsoft.com/office/drawing/2014/main" val="10003"/>
                  </a:ext>
                </a:extLst>
              </a:tr>
              <a:tr h="329301">
                <a:tc>
                  <a:txBody>
                    <a:bodyPr/>
                    <a:lstStyle/>
                    <a:p>
                      <a:endParaRPr lang="en-US" sz="1000">
                        <a:effectLst/>
                        <a:latin typeface="Times New Roman"/>
                      </a:endParaRPr>
                    </a:p>
                  </a:txBody>
                  <a:tcPr marL="9525" marR="9525" marT="9525" marB="9525" anchor="ctr"/>
                </a:tc>
                <a:tc>
                  <a:txBody>
                    <a:bodyPr/>
                    <a:lstStyle/>
                    <a:p>
                      <a:pPr marL="0" marR="0">
                        <a:spcBef>
                          <a:spcPts val="0"/>
                        </a:spcBef>
                        <a:spcAft>
                          <a:spcPts val="0"/>
                        </a:spcAft>
                      </a:pPr>
                      <a:r>
                        <a:rPr lang="en-US" sz="1200">
                          <a:effectLst/>
                        </a:rPr>
                        <a:t>Starch Paste</a:t>
                      </a:r>
                      <a:endParaRPr lang="en-US" sz="120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200" dirty="0" err="1">
                          <a:effectLst/>
                        </a:rPr>
                        <a:t>Hydroxy</a:t>
                      </a:r>
                      <a:r>
                        <a:rPr lang="en-US" sz="1200" dirty="0">
                          <a:effectLst/>
                        </a:rPr>
                        <a:t> Propyl Cellulose</a:t>
                      </a:r>
                      <a:endParaRPr lang="en-US" sz="1200" dirty="0">
                        <a:effectLst/>
                        <a:latin typeface="Times New Roman"/>
                        <a:ea typeface="Times New Roman"/>
                      </a:endParaRPr>
                    </a:p>
                  </a:txBody>
                  <a:tcPr marL="9525" marR="9525" marT="9525" marB="9525" anchor="ctr"/>
                </a:tc>
                <a:extLst>
                  <a:ext uri="{0D108BD9-81ED-4DB2-BD59-A6C34878D82A}">
                    <a16:rowId xmlns:a16="http://schemas.microsoft.com/office/drawing/2014/main" val="10004"/>
                  </a:ext>
                </a:extLst>
              </a:tr>
              <a:tr h="627537">
                <a:tc>
                  <a:txBody>
                    <a:bodyPr/>
                    <a:lstStyle/>
                    <a:p>
                      <a:endParaRPr lang="en-US" sz="1000">
                        <a:effectLst/>
                        <a:latin typeface="Times New Roman"/>
                      </a:endParaRPr>
                    </a:p>
                  </a:txBody>
                  <a:tcPr marL="9525" marR="9525" marT="9525" marB="9525" anchor="ctr"/>
                </a:tc>
                <a:tc>
                  <a:txBody>
                    <a:bodyPr/>
                    <a:lstStyle/>
                    <a:p>
                      <a:pPr marL="0" marR="0">
                        <a:spcBef>
                          <a:spcPts val="0"/>
                        </a:spcBef>
                        <a:spcAft>
                          <a:spcPts val="0"/>
                        </a:spcAft>
                      </a:pPr>
                      <a:r>
                        <a:rPr lang="en-US" sz="1200">
                          <a:effectLst/>
                        </a:rPr>
                        <a:t>Pregelatinized Starch</a:t>
                      </a:r>
                      <a:endParaRPr lang="en-US" sz="120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200" dirty="0">
                          <a:effectLst/>
                        </a:rPr>
                        <a:t>Sodium </a:t>
                      </a:r>
                      <a:r>
                        <a:rPr lang="en-US" sz="1200" dirty="0" err="1">
                          <a:effectLst/>
                        </a:rPr>
                        <a:t>Carboxy</a:t>
                      </a:r>
                      <a:r>
                        <a:rPr lang="en-US" sz="1200" dirty="0">
                          <a:effectLst/>
                        </a:rPr>
                        <a:t> Methyl Cellulose</a:t>
                      </a:r>
                      <a:endParaRPr lang="en-US" sz="1200" dirty="0">
                        <a:effectLst/>
                        <a:latin typeface="Times New Roman"/>
                        <a:ea typeface="Times New Roman"/>
                      </a:endParaRPr>
                    </a:p>
                  </a:txBody>
                  <a:tcPr marL="9525" marR="9525" marT="9525" marB="9525" anchor="ctr"/>
                </a:tc>
                <a:extLst>
                  <a:ext uri="{0D108BD9-81ED-4DB2-BD59-A6C34878D82A}">
                    <a16:rowId xmlns:a16="http://schemas.microsoft.com/office/drawing/2014/main" val="10005"/>
                  </a:ext>
                </a:extLst>
              </a:tr>
              <a:tr h="329301">
                <a:tc>
                  <a:txBody>
                    <a:bodyPr/>
                    <a:lstStyle/>
                    <a:p>
                      <a:endParaRPr lang="en-US" sz="1000">
                        <a:effectLst/>
                        <a:latin typeface="Times New Roman"/>
                      </a:endParaRPr>
                    </a:p>
                  </a:txBody>
                  <a:tcPr marL="9525" marR="9525" marT="9525" marB="9525" anchor="ctr"/>
                </a:tc>
                <a:tc>
                  <a:txBody>
                    <a:bodyPr/>
                    <a:lstStyle/>
                    <a:p>
                      <a:pPr marL="0" marR="0">
                        <a:spcBef>
                          <a:spcPts val="0"/>
                        </a:spcBef>
                        <a:spcAft>
                          <a:spcPts val="0"/>
                        </a:spcAft>
                      </a:pPr>
                      <a:r>
                        <a:rPr lang="en-US" sz="1200">
                          <a:effectLst/>
                        </a:rPr>
                        <a:t>Alginic Acid</a:t>
                      </a:r>
                      <a:endParaRPr lang="en-US" sz="120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200">
                          <a:effectLst/>
                        </a:rPr>
                        <a:t>Polyvinyl Pyrrolidone (PVP)</a:t>
                      </a:r>
                      <a:endParaRPr lang="en-US" sz="1200">
                        <a:effectLst/>
                        <a:latin typeface="Times New Roman"/>
                        <a:ea typeface="Times New Roman"/>
                      </a:endParaRPr>
                    </a:p>
                  </a:txBody>
                  <a:tcPr marL="9525" marR="9525" marT="9525" marB="9525" anchor="ctr"/>
                </a:tc>
                <a:extLst>
                  <a:ext uri="{0D108BD9-81ED-4DB2-BD59-A6C34878D82A}">
                    <a16:rowId xmlns:a16="http://schemas.microsoft.com/office/drawing/2014/main" val="10006"/>
                  </a:ext>
                </a:extLst>
              </a:tr>
              <a:tr h="329301">
                <a:tc>
                  <a:txBody>
                    <a:bodyPr/>
                    <a:lstStyle/>
                    <a:p>
                      <a:endParaRPr lang="en-US" sz="1000">
                        <a:effectLst/>
                        <a:latin typeface="Times New Roman"/>
                      </a:endParaRPr>
                    </a:p>
                  </a:txBody>
                  <a:tcPr marL="9525" marR="9525" marT="9525" marB="9525" anchor="ctr"/>
                </a:tc>
                <a:tc>
                  <a:txBody>
                    <a:bodyPr/>
                    <a:lstStyle/>
                    <a:p>
                      <a:pPr marL="0" marR="0">
                        <a:spcBef>
                          <a:spcPts val="0"/>
                        </a:spcBef>
                        <a:spcAft>
                          <a:spcPts val="0"/>
                        </a:spcAft>
                      </a:pPr>
                      <a:r>
                        <a:rPr lang="en-US" sz="1200">
                          <a:effectLst/>
                        </a:rPr>
                        <a:t>Cellulose</a:t>
                      </a:r>
                      <a:endParaRPr lang="en-US" sz="1200">
                        <a:effectLst/>
                        <a:latin typeface="Times New Roman"/>
                        <a:ea typeface="Times New Roman"/>
                      </a:endParaRPr>
                    </a:p>
                  </a:txBody>
                  <a:tcPr marL="9525" marR="9525" marT="9525" marB="9525" anchor="ctr"/>
                </a:tc>
                <a:tc>
                  <a:txBody>
                    <a:bodyPr/>
                    <a:lstStyle/>
                    <a:p>
                      <a:pPr marL="0" marR="0">
                        <a:spcBef>
                          <a:spcPts val="0"/>
                        </a:spcBef>
                        <a:spcAft>
                          <a:spcPts val="0"/>
                        </a:spcAft>
                      </a:pPr>
                      <a:r>
                        <a:rPr lang="en-US" sz="1200">
                          <a:effectLst/>
                        </a:rPr>
                        <a:t>Polyethylene Glycol (PEG)</a:t>
                      </a:r>
                      <a:endParaRPr lang="en-US" sz="1200">
                        <a:effectLst/>
                        <a:latin typeface="Times New Roman"/>
                        <a:ea typeface="Times New Roman"/>
                      </a:endParaRPr>
                    </a:p>
                  </a:txBody>
                  <a:tcPr marL="9525" marR="9525" marT="9525" marB="9525" anchor="ctr"/>
                </a:tc>
                <a:extLst>
                  <a:ext uri="{0D108BD9-81ED-4DB2-BD59-A6C34878D82A}">
                    <a16:rowId xmlns:a16="http://schemas.microsoft.com/office/drawing/2014/main" val="10007"/>
                  </a:ext>
                </a:extLst>
              </a:tr>
              <a:tr h="329301">
                <a:tc>
                  <a:txBody>
                    <a:bodyPr/>
                    <a:lstStyle/>
                    <a:p>
                      <a:endParaRPr lang="en-US" sz="1000">
                        <a:effectLst/>
                        <a:latin typeface="Times New Roman"/>
                      </a:endParaRPr>
                    </a:p>
                  </a:txBody>
                  <a:tcPr marL="9525" marR="9525" marT="9525" marB="9525" anchor="ctr"/>
                </a:tc>
                <a:tc>
                  <a:txBody>
                    <a:bodyPr/>
                    <a:lstStyle/>
                    <a:p>
                      <a:endParaRPr lang="en-US" sz="1000">
                        <a:effectLst/>
                        <a:latin typeface="Times New Roman"/>
                      </a:endParaRPr>
                    </a:p>
                  </a:txBody>
                  <a:tcPr marL="9525" marR="9525" marT="9525" marB="9525" anchor="ctr"/>
                </a:tc>
                <a:tc>
                  <a:txBody>
                    <a:bodyPr/>
                    <a:lstStyle/>
                    <a:p>
                      <a:pPr marL="0" marR="0">
                        <a:spcBef>
                          <a:spcPts val="0"/>
                        </a:spcBef>
                        <a:spcAft>
                          <a:spcPts val="0"/>
                        </a:spcAft>
                      </a:pPr>
                      <a:r>
                        <a:rPr lang="en-US" sz="1200">
                          <a:effectLst/>
                        </a:rPr>
                        <a:t>Polyvinyl Alcohols</a:t>
                      </a:r>
                      <a:endParaRPr lang="en-US" sz="1200">
                        <a:effectLst/>
                        <a:latin typeface="Times New Roman"/>
                        <a:ea typeface="Times New Roman"/>
                      </a:endParaRPr>
                    </a:p>
                  </a:txBody>
                  <a:tcPr marL="9525" marR="9525" marT="9525" marB="9525" anchor="ctr"/>
                </a:tc>
                <a:extLst>
                  <a:ext uri="{0D108BD9-81ED-4DB2-BD59-A6C34878D82A}">
                    <a16:rowId xmlns:a16="http://schemas.microsoft.com/office/drawing/2014/main" val="10008"/>
                  </a:ext>
                </a:extLst>
              </a:tr>
              <a:tr h="329301">
                <a:tc>
                  <a:txBody>
                    <a:bodyPr/>
                    <a:lstStyle/>
                    <a:p>
                      <a:endParaRPr lang="en-US" sz="1000">
                        <a:effectLst/>
                        <a:latin typeface="Times New Roman"/>
                      </a:endParaRPr>
                    </a:p>
                  </a:txBody>
                  <a:tcPr marL="9525" marR="9525" marT="9525" marB="9525" anchor="ctr"/>
                </a:tc>
                <a:tc>
                  <a:txBody>
                    <a:bodyPr/>
                    <a:lstStyle/>
                    <a:p>
                      <a:endParaRPr lang="en-US" sz="1000">
                        <a:effectLst/>
                        <a:latin typeface="Times New Roman"/>
                      </a:endParaRPr>
                    </a:p>
                  </a:txBody>
                  <a:tcPr marL="9525" marR="9525" marT="9525" marB="9525" anchor="ctr"/>
                </a:tc>
                <a:tc>
                  <a:txBody>
                    <a:bodyPr/>
                    <a:lstStyle/>
                    <a:p>
                      <a:pPr marL="0" marR="0">
                        <a:spcBef>
                          <a:spcPts val="0"/>
                        </a:spcBef>
                        <a:spcAft>
                          <a:spcPts val="0"/>
                        </a:spcAft>
                      </a:pPr>
                      <a:r>
                        <a:rPr lang="en-US" sz="1200" dirty="0" err="1">
                          <a:effectLst/>
                        </a:rPr>
                        <a:t>Polymethacrylates</a:t>
                      </a:r>
                      <a:endParaRPr lang="en-US" sz="1200" dirty="0">
                        <a:effectLst/>
                        <a:latin typeface="Times New Roman"/>
                        <a:ea typeface="Times New Roman"/>
                      </a:endParaRPr>
                    </a:p>
                  </a:txBody>
                  <a:tcPr marL="9525" marR="9525" marT="9525" marB="9525" anchor="ct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4487139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u="sng" dirty="0">
                <a:solidFill>
                  <a:schemeClr val="bg2">
                    <a:lumMod val="10000"/>
                  </a:schemeClr>
                </a:solidFill>
              </a:rPr>
              <a:t>BINDERS USED IN TABLETS FORMULATION</a:t>
            </a:r>
          </a:p>
        </p:txBody>
      </p:sp>
      <p:sp>
        <p:nvSpPr>
          <p:cNvPr id="5" name="Text Placeholder 4"/>
          <p:cNvSpPr>
            <a:spLocks noGrp="1"/>
          </p:cNvSpPr>
          <p:nvPr>
            <p:ph type="body" idx="1"/>
          </p:nvPr>
        </p:nvSpPr>
        <p:spPr/>
        <p:txBody>
          <a:bodyPr/>
          <a:lstStyle/>
          <a:p>
            <a:r>
              <a:rPr lang="en-US" u="sng" dirty="0"/>
              <a:t>BINDER</a:t>
            </a:r>
          </a:p>
        </p:txBody>
      </p:sp>
      <p:sp>
        <p:nvSpPr>
          <p:cNvPr id="6" name="Content Placeholder 5"/>
          <p:cNvSpPr>
            <a:spLocks noGrp="1"/>
          </p:cNvSpPr>
          <p:nvPr>
            <p:ph sz="half" idx="2"/>
          </p:nvPr>
        </p:nvSpPr>
        <p:spPr/>
        <p:txBody>
          <a:bodyPr>
            <a:normAutofit/>
          </a:bodyPr>
          <a:lstStyle/>
          <a:p>
            <a:r>
              <a:rPr lang="en-US" dirty="0"/>
              <a:t>ACACIA MUCILAGE</a:t>
            </a:r>
          </a:p>
          <a:p>
            <a:endParaRPr lang="en-US" dirty="0"/>
          </a:p>
          <a:p>
            <a:pPr marL="0" indent="0">
              <a:buNone/>
            </a:pPr>
            <a:endParaRPr lang="en-US" dirty="0"/>
          </a:p>
          <a:p>
            <a:pPr marL="0" indent="0">
              <a:buNone/>
            </a:pPr>
            <a:endParaRPr lang="en-US" dirty="0"/>
          </a:p>
          <a:p>
            <a:r>
              <a:rPr lang="en-US" dirty="0"/>
              <a:t>ALGINIC ACID</a:t>
            </a:r>
          </a:p>
          <a:p>
            <a:r>
              <a:rPr lang="en-US" dirty="0"/>
              <a:t>CARBOMER</a:t>
            </a:r>
          </a:p>
          <a:p>
            <a:pPr marL="0" indent="0">
              <a:buNone/>
            </a:pPr>
            <a:endParaRPr lang="en-US" dirty="0"/>
          </a:p>
          <a:p>
            <a:pPr marL="0" indent="0">
              <a:buNone/>
            </a:pPr>
            <a:endParaRPr lang="en-US" dirty="0"/>
          </a:p>
          <a:p>
            <a:endParaRPr lang="en-US" dirty="0"/>
          </a:p>
        </p:txBody>
      </p:sp>
      <p:sp>
        <p:nvSpPr>
          <p:cNvPr id="7" name="Text Placeholder 6"/>
          <p:cNvSpPr>
            <a:spLocks noGrp="1"/>
          </p:cNvSpPr>
          <p:nvPr>
            <p:ph type="body" sz="quarter" idx="3"/>
          </p:nvPr>
        </p:nvSpPr>
        <p:spPr>
          <a:xfrm>
            <a:off x="4992066" y="1524000"/>
            <a:ext cx="3142488" cy="865189"/>
          </a:xfrm>
        </p:spPr>
        <p:txBody>
          <a:bodyPr/>
          <a:lstStyle/>
          <a:p>
            <a:r>
              <a:rPr lang="en-US" u="sng" dirty="0"/>
              <a:t>CONCENTRATION USED (%)</a:t>
            </a:r>
          </a:p>
        </p:txBody>
      </p:sp>
      <p:sp>
        <p:nvSpPr>
          <p:cNvPr id="8" name="Content Placeholder 7"/>
          <p:cNvSpPr>
            <a:spLocks noGrp="1"/>
          </p:cNvSpPr>
          <p:nvPr>
            <p:ph sz="quarter" idx="4"/>
          </p:nvPr>
        </p:nvSpPr>
        <p:spPr/>
        <p:txBody>
          <a:bodyPr>
            <a:normAutofit lnSpcReduction="10000"/>
          </a:bodyPr>
          <a:lstStyle/>
          <a:p>
            <a:pPr marL="0" indent="0">
              <a:buNone/>
            </a:pPr>
            <a:r>
              <a:rPr lang="en-US" dirty="0"/>
              <a:t>UP TO 20</a:t>
            </a:r>
          </a:p>
          <a:p>
            <a:pPr marL="0" indent="0">
              <a:buNone/>
            </a:pPr>
            <a:endParaRPr lang="en-US" dirty="0"/>
          </a:p>
          <a:p>
            <a:pPr marL="0" indent="0">
              <a:buNone/>
            </a:pPr>
            <a:endParaRPr lang="en-US" dirty="0"/>
          </a:p>
          <a:p>
            <a:pPr marL="0" indent="0">
              <a:buNone/>
            </a:pPr>
            <a:endParaRPr lang="en-US" dirty="0"/>
          </a:p>
          <a:p>
            <a:pPr marL="0" indent="0">
              <a:buNone/>
            </a:pPr>
            <a:r>
              <a:rPr lang="en-US" dirty="0"/>
              <a:t>1-5</a:t>
            </a:r>
          </a:p>
          <a:p>
            <a:pPr marL="0" indent="0">
              <a:buNone/>
            </a:pPr>
            <a:r>
              <a:rPr lang="en-US" dirty="0"/>
              <a:t>5-10</a:t>
            </a:r>
          </a:p>
          <a:p>
            <a:pPr marL="0" indent="0">
              <a:buNone/>
            </a:pPr>
            <a:endParaRPr lang="en-US" dirty="0"/>
          </a:p>
          <a:p>
            <a:pPr marL="0" indent="0">
              <a:buNone/>
            </a:pPr>
            <a:endParaRPr lang="en-US" dirty="0"/>
          </a:p>
          <a:p>
            <a:pPr marL="0" indent="0">
              <a:buNone/>
            </a:pPr>
            <a:r>
              <a:rPr lang="en-US" dirty="0"/>
              <a:t>            </a:t>
            </a:r>
          </a:p>
        </p:txBody>
      </p:sp>
    </p:spTree>
    <p:extLst>
      <p:ext uri="{BB962C8B-B14F-4D97-AF65-F5344CB8AC3E}">
        <p14:creationId xmlns:p14="http://schemas.microsoft.com/office/powerpoint/2010/main" val="25782603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p:cNvSpPr>
            <a:spLocks noGrp="1"/>
          </p:cNvSpPr>
          <p:nvPr>
            <p:ph type="body" idx="1"/>
          </p:nvPr>
        </p:nvSpPr>
        <p:spPr/>
        <p:txBody>
          <a:bodyPr/>
          <a:lstStyle/>
          <a:p>
            <a:r>
              <a:rPr lang="en-US" u="sng" dirty="0"/>
              <a:t>BINDER</a:t>
            </a:r>
          </a:p>
        </p:txBody>
      </p:sp>
      <p:sp>
        <p:nvSpPr>
          <p:cNvPr id="14" name="Content Placeholder 13"/>
          <p:cNvSpPr>
            <a:spLocks noGrp="1"/>
          </p:cNvSpPr>
          <p:nvPr>
            <p:ph sz="half" idx="2"/>
          </p:nvPr>
        </p:nvSpPr>
        <p:spPr/>
        <p:txBody>
          <a:bodyPr/>
          <a:lstStyle/>
          <a:p>
            <a:r>
              <a:rPr lang="en-US" dirty="0"/>
              <a:t>CARBOXYMETHYLCELLULOSE SODIUM</a:t>
            </a:r>
          </a:p>
          <a:p>
            <a:r>
              <a:rPr lang="en-US" dirty="0"/>
              <a:t>CELLULOSE MICROCRYSTILLINE</a:t>
            </a:r>
          </a:p>
          <a:p>
            <a:r>
              <a:rPr lang="en-US" dirty="0"/>
              <a:t>ETHYL CELLULOSE</a:t>
            </a:r>
          </a:p>
          <a:p>
            <a:r>
              <a:rPr lang="en-US" dirty="0"/>
              <a:t>GELATIN</a:t>
            </a:r>
          </a:p>
        </p:txBody>
      </p:sp>
      <p:sp>
        <p:nvSpPr>
          <p:cNvPr id="15" name="Text Placeholder 14"/>
          <p:cNvSpPr>
            <a:spLocks noGrp="1"/>
          </p:cNvSpPr>
          <p:nvPr>
            <p:ph type="body" sz="quarter" idx="3"/>
          </p:nvPr>
        </p:nvSpPr>
        <p:spPr/>
        <p:txBody>
          <a:bodyPr/>
          <a:lstStyle/>
          <a:p>
            <a:r>
              <a:rPr lang="en-US" u="sng" dirty="0"/>
              <a:t>CONCENTRATON USED (%)</a:t>
            </a:r>
          </a:p>
        </p:txBody>
      </p:sp>
      <p:sp>
        <p:nvSpPr>
          <p:cNvPr id="16" name="Content Placeholder 15"/>
          <p:cNvSpPr>
            <a:spLocks noGrp="1"/>
          </p:cNvSpPr>
          <p:nvPr>
            <p:ph sz="quarter" idx="4"/>
          </p:nvPr>
        </p:nvSpPr>
        <p:spPr/>
        <p:txBody>
          <a:bodyPr/>
          <a:lstStyle/>
          <a:p>
            <a:endParaRPr lang="en-US" dirty="0"/>
          </a:p>
          <a:p>
            <a:r>
              <a:rPr lang="en-US" dirty="0"/>
              <a:t>5-15</a:t>
            </a:r>
          </a:p>
          <a:p>
            <a:endParaRPr lang="en-US" dirty="0"/>
          </a:p>
          <a:p>
            <a:endParaRPr lang="en-US" dirty="0"/>
          </a:p>
          <a:p>
            <a:r>
              <a:rPr lang="en-US" dirty="0"/>
              <a:t>1-3</a:t>
            </a:r>
          </a:p>
          <a:p>
            <a:r>
              <a:rPr lang="en-US" dirty="0"/>
              <a:t>5-20</a:t>
            </a:r>
          </a:p>
        </p:txBody>
      </p:sp>
    </p:spTree>
    <p:extLst>
      <p:ext uri="{BB962C8B-B14F-4D97-AF65-F5344CB8AC3E}">
        <p14:creationId xmlns:p14="http://schemas.microsoft.com/office/powerpoint/2010/main" val="21788634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u="sng" dirty="0"/>
              <a:t>BINDER</a:t>
            </a:r>
          </a:p>
        </p:txBody>
      </p:sp>
      <p:sp>
        <p:nvSpPr>
          <p:cNvPr id="4" name="Content Placeholder 3"/>
          <p:cNvSpPr>
            <a:spLocks noGrp="1"/>
          </p:cNvSpPr>
          <p:nvPr>
            <p:ph sz="half" idx="2"/>
          </p:nvPr>
        </p:nvSpPr>
        <p:spPr/>
        <p:txBody>
          <a:bodyPr/>
          <a:lstStyle/>
          <a:p>
            <a:r>
              <a:rPr lang="en-US" dirty="0"/>
              <a:t>GLUCOSE,LIPID</a:t>
            </a:r>
          </a:p>
          <a:p>
            <a:r>
              <a:rPr lang="en-US" dirty="0"/>
              <a:t>GUAR GUM</a:t>
            </a:r>
          </a:p>
          <a:p>
            <a:r>
              <a:rPr lang="en-US" dirty="0"/>
              <a:t>HYDROXYETHYL</a:t>
            </a:r>
          </a:p>
          <a:p>
            <a:r>
              <a:rPr lang="en-US" dirty="0"/>
              <a:t>HYDROXYPROPYL CELLULOSE</a:t>
            </a:r>
          </a:p>
          <a:p>
            <a:r>
              <a:rPr lang="en-US" dirty="0"/>
              <a:t>HYDROXYPROPYLMETHYLCELLULOSE</a:t>
            </a:r>
          </a:p>
        </p:txBody>
      </p:sp>
      <p:sp>
        <p:nvSpPr>
          <p:cNvPr id="5" name="Text Placeholder 4"/>
          <p:cNvSpPr>
            <a:spLocks noGrp="1"/>
          </p:cNvSpPr>
          <p:nvPr>
            <p:ph type="body" sz="quarter" idx="3"/>
          </p:nvPr>
        </p:nvSpPr>
        <p:spPr/>
        <p:txBody>
          <a:bodyPr/>
          <a:lstStyle/>
          <a:p>
            <a:r>
              <a:rPr lang="en-US" u="sng" dirty="0"/>
              <a:t>CONCENTRATION USED (%)</a:t>
            </a:r>
          </a:p>
        </p:txBody>
      </p:sp>
      <p:sp>
        <p:nvSpPr>
          <p:cNvPr id="6" name="Content Placeholder 5"/>
          <p:cNvSpPr>
            <a:spLocks noGrp="1"/>
          </p:cNvSpPr>
          <p:nvPr>
            <p:ph sz="quarter" idx="4"/>
          </p:nvPr>
        </p:nvSpPr>
        <p:spPr/>
        <p:txBody>
          <a:bodyPr/>
          <a:lstStyle/>
          <a:p>
            <a:r>
              <a:rPr lang="en-US" dirty="0"/>
              <a:t>UP TO 50</a:t>
            </a:r>
          </a:p>
          <a:p>
            <a:r>
              <a:rPr lang="en-US" dirty="0"/>
              <a:t>1-10</a:t>
            </a:r>
          </a:p>
          <a:p>
            <a:r>
              <a:rPr lang="en-US" dirty="0"/>
              <a:t>2-6</a:t>
            </a:r>
          </a:p>
          <a:p>
            <a:r>
              <a:rPr lang="en-US" dirty="0"/>
              <a:t>2-6</a:t>
            </a:r>
          </a:p>
          <a:p>
            <a:endParaRPr lang="en-US" dirty="0"/>
          </a:p>
          <a:p>
            <a:r>
              <a:rPr lang="en-US" dirty="0"/>
              <a:t>2-5</a:t>
            </a:r>
          </a:p>
          <a:p>
            <a:endParaRPr lang="en-US" dirty="0"/>
          </a:p>
        </p:txBody>
      </p:sp>
    </p:spTree>
    <p:extLst>
      <p:ext uri="{BB962C8B-B14F-4D97-AF65-F5344CB8AC3E}">
        <p14:creationId xmlns:p14="http://schemas.microsoft.com/office/powerpoint/2010/main" val="7834386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endParaRPr lang="en-US" dirty="0"/>
          </a:p>
          <a:p>
            <a:endParaRPr lang="en-US" dirty="0"/>
          </a:p>
          <a:p>
            <a:r>
              <a:rPr lang="en-US" dirty="0"/>
              <a:t>MAGNESIUM ALLUMINUM SILICATE</a:t>
            </a:r>
          </a:p>
          <a:p>
            <a:r>
              <a:rPr lang="en-US" dirty="0"/>
              <a:t>MALTODEXTRIN</a:t>
            </a:r>
          </a:p>
          <a:p>
            <a:endParaRPr lang="en-US" dirty="0"/>
          </a:p>
          <a:p>
            <a:r>
              <a:rPr lang="en-US" dirty="0"/>
              <a:t>METHYLCELLULOSE</a:t>
            </a:r>
          </a:p>
          <a:p>
            <a:pPr marL="0" indent="0">
              <a:buNone/>
            </a:pPr>
            <a:endParaRPr lang="en-US" dirty="0"/>
          </a:p>
          <a:p>
            <a:pPr marL="0" indent="0">
              <a:buNone/>
            </a:pPr>
            <a:endParaRPr lang="en-US" dirty="0"/>
          </a:p>
          <a:p>
            <a:endParaRPr lang="en-US" dirty="0"/>
          </a:p>
        </p:txBody>
      </p:sp>
      <p:sp>
        <p:nvSpPr>
          <p:cNvPr id="6" name="Content Placeholder 5"/>
          <p:cNvSpPr>
            <a:spLocks noGrp="1"/>
          </p:cNvSpPr>
          <p:nvPr>
            <p:ph sz="quarter" idx="4"/>
          </p:nvPr>
        </p:nvSpPr>
        <p:spPr/>
        <p:txBody>
          <a:bodyPr/>
          <a:lstStyle/>
          <a:p>
            <a:pPr marL="0" indent="0">
              <a:buNone/>
            </a:pPr>
            <a:endParaRPr lang="en-US" dirty="0"/>
          </a:p>
          <a:p>
            <a:endParaRPr lang="en-US" dirty="0"/>
          </a:p>
          <a:p>
            <a:r>
              <a:rPr lang="en-US" dirty="0"/>
              <a:t>2-10</a:t>
            </a:r>
          </a:p>
          <a:p>
            <a:r>
              <a:rPr lang="en-US" dirty="0"/>
              <a:t>2-10</a:t>
            </a:r>
          </a:p>
          <a:p>
            <a:pPr marL="0" indent="0">
              <a:buNone/>
            </a:pPr>
            <a:endParaRPr lang="en-US" dirty="0"/>
          </a:p>
          <a:p>
            <a:endParaRPr lang="en-US" dirty="0"/>
          </a:p>
          <a:p>
            <a:r>
              <a:rPr lang="en-US" dirty="0"/>
              <a:t>1-5</a:t>
            </a:r>
          </a:p>
          <a:p>
            <a:endParaRPr lang="en-US" dirty="0"/>
          </a:p>
          <a:p>
            <a:endParaRPr lang="en-US" dirty="0"/>
          </a:p>
        </p:txBody>
      </p:sp>
    </p:spTree>
    <p:extLst>
      <p:ext uri="{BB962C8B-B14F-4D97-AF65-F5344CB8AC3E}">
        <p14:creationId xmlns:p14="http://schemas.microsoft.com/office/powerpoint/2010/main" val="13476714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r>
              <a:rPr lang="en-US" dirty="0"/>
              <a:t>POLYETHYLENE OXIDE</a:t>
            </a:r>
          </a:p>
          <a:p>
            <a:r>
              <a:rPr lang="en-US" dirty="0"/>
              <a:t>POVIDONE</a:t>
            </a:r>
          </a:p>
          <a:p>
            <a:r>
              <a:rPr lang="en-US" dirty="0"/>
              <a:t>SODIUM ALGINATE</a:t>
            </a:r>
          </a:p>
          <a:p>
            <a:r>
              <a:rPr lang="en-US" dirty="0"/>
              <a:t>STARCH PASTE</a:t>
            </a:r>
          </a:p>
          <a:p>
            <a:r>
              <a:rPr lang="en-US" dirty="0"/>
              <a:t>SUCROSE(SYRUP)</a:t>
            </a:r>
          </a:p>
          <a:p>
            <a:r>
              <a:rPr lang="en-US" dirty="0"/>
              <a:t>WATER</a:t>
            </a:r>
          </a:p>
        </p:txBody>
      </p:sp>
      <p:sp>
        <p:nvSpPr>
          <p:cNvPr id="6" name="Content Placeholder 5"/>
          <p:cNvSpPr>
            <a:spLocks noGrp="1"/>
          </p:cNvSpPr>
          <p:nvPr>
            <p:ph sz="quarter" idx="4"/>
          </p:nvPr>
        </p:nvSpPr>
        <p:spPr/>
        <p:txBody>
          <a:bodyPr/>
          <a:lstStyle/>
          <a:p>
            <a:r>
              <a:rPr lang="en-US" dirty="0"/>
              <a:t>5</a:t>
            </a:r>
          </a:p>
          <a:p>
            <a:r>
              <a:rPr lang="en-US" dirty="0"/>
              <a:t>0.5-0.5</a:t>
            </a:r>
          </a:p>
          <a:p>
            <a:r>
              <a:rPr lang="en-US" dirty="0"/>
              <a:t>1-3</a:t>
            </a:r>
          </a:p>
          <a:p>
            <a:r>
              <a:rPr lang="en-US" dirty="0"/>
              <a:t>5-25</a:t>
            </a:r>
          </a:p>
          <a:p>
            <a:r>
              <a:rPr lang="en-US" dirty="0"/>
              <a:t>UP TO 70</a:t>
            </a:r>
          </a:p>
          <a:p>
            <a:endParaRPr lang="en-US" dirty="0"/>
          </a:p>
        </p:txBody>
      </p:sp>
    </p:spTree>
    <p:extLst>
      <p:ext uri="{BB962C8B-B14F-4D97-AF65-F5344CB8AC3E}">
        <p14:creationId xmlns:p14="http://schemas.microsoft.com/office/powerpoint/2010/main" val="27257285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i="1" u="sng" dirty="0">
                <a:solidFill>
                  <a:schemeClr val="bg2">
                    <a:lumMod val="10000"/>
                  </a:schemeClr>
                </a:solidFill>
              </a:rPr>
              <a:t>DISINTEGRANTS IN TABLETS</a:t>
            </a:r>
          </a:p>
        </p:txBody>
      </p:sp>
      <p:sp>
        <p:nvSpPr>
          <p:cNvPr id="8" name="Content Placeholder 7"/>
          <p:cNvSpPr>
            <a:spLocks noGrp="1"/>
          </p:cNvSpPr>
          <p:nvPr>
            <p:ph idx="1"/>
          </p:nvPr>
        </p:nvSpPr>
        <p:spPr/>
        <p:txBody>
          <a:bodyPr/>
          <a:lstStyle/>
          <a:p>
            <a:r>
              <a:rPr lang="en-US" dirty="0"/>
              <a:t>A DISINTEGRANTS  IS ADDED MOST TABLET FORMULATION S TO FACILITATE A  BREAKUP OR DISINTEGRATIONS OF TABLETS WHEN IT CONTACTS WATER IN THE G.I.T.</a:t>
            </a:r>
          </a:p>
        </p:txBody>
      </p:sp>
    </p:spTree>
    <p:extLst>
      <p:ext uri="{BB962C8B-B14F-4D97-AF65-F5344CB8AC3E}">
        <p14:creationId xmlns:p14="http://schemas.microsoft.com/office/powerpoint/2010/main" val="3226862087"/>
      </p:ext>
    </p:extLst>
  </p:cSld>
  <p:clrMapOvr>
    <a:masterClrMapping/>
  </p:clrMapOvr>
  <p:transition spd="slow">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solidFill>
                  <a:schemeClr val="bg2">
                    <a:lumMod val="10000"/>
                  </a:schemeClr>
                </a:solidFill>
              </a:rPr>
              <a:t>DISINTEGRANTS USED IN TABLET FORMULATION</a:t>
            </a:r>
          </a:p>
        </p:txBody>
      </p:sp>
      <p:sp>
        <p:nvSpPr>
          <p:cNvPr id="3" name="Text Placeholder 2"/>
          <p:cNvSpPr>
            <a:spLocks noGrp="1"/>
          </p:cNvSpPr>
          <p:nvPr>
            <p:ph type="body" idx="1"/>
          </p:nvPr>
        </p:nvSpPr>
        <p:spPr/>
        <p:txBody>
          <a:bodyPr/>
          <a:lstStyle/>
          <a:p>
            <a:r>
              <a:rPr lang="en-US" u="sng" dirty="0"/>
              <a:t>DISINTEGRANTS</a:t>
            </a:r>
          </a:p>
        </p:txBody>
      </p:sp>
      <p:sp>
        <p:nvSpPr>
          <p:cNvPr id="4" name="Content Placeholder 3"/>
          <p:cNvSpPr>
            <a:spLocks noGrp="1"/>
          </p:cNvSpPr>
          <p:nvPr>
            <p:ph sz="half" idx="2"/>
          </p:nvPr>
        </p:nvSpPr>
        <p:spPr/>
        <p:txBody>
          <a:bodyPr/>
          <a:lstStyle/>
          <a:p>
            <a:r>
              <a:rPr lang="en-US" dirty="0"/>
              <a:t>ALGINIC ACID</a:t>
            </a:r>
          </a:p>
          <a:p>
            <a:r>
              <a:rPr lang="en-US" dirty="0"/>
              <a:t>CARBOXYMETHYLCELLULOSE SODIUM</a:t>
            </a:r>
          </a:p>
          <a:p>
            <a:r>
              <a:rPr lang="en-US" dirty="0"/>
              <a:t>CELLULOSE,MICROCRYSTILLINE</a:t>
            </a:r>
          </a:p>
          <a:p>
            <a:r>
              <a:rPr lang="en-US" dirty="0"/>
              <a:t>CROSCARMELLOSE</a:t>
            </a:r>
          </a:p>
          <a:p>
            <a:r>
              <a:rPr lang="en-US" dirty="0"/>
              <a:t>CROSPOVIDONE</a:t>
            </a:r>
          </a:p>
        </p:txBody>
      </p:sp>
      <p:sp>
        <p:nvSpPr>
          <p:cNvPr id="5" name="Text Placeholder 4"/>
          <p:cNvSpPr>
            <a:spLocks noGrp="1"/>
          </p:cNvSpPr>
          <p:nvPr>
            <p:ph type="body" sz="quarter" idx="3"/>
          </p:nvPr>
        </p:nvSpPr>
        <p:spPr/>
        <p:txBody>
          <a:bodyPr/>
          <a:lstStyle/>
          <a:p>
            <a:r>
              <a:rPr lang="en-US" u="sng" dirty="0"/>
              <a:t>CONCENTRATION USED (%)</a:t>
            </a:r>
          </a:p>
        </p:txBody>
      </p:sp>
      <p:sp>
        <p:nvSpPr>
          <p:cNvPr id="6" name="Content Placeholder 5"/>
          <p:cNvSpPr>
            <a:spLocks noGrp="1"/>
          </p:cNvSpPr>
          <p:nvPr>
            <p:ph sz="quarter" idx="4"/>
          </p:nvPr>
        </p:nvSpPr>
        <p:spPr/>
        <p:txBody>
          <a:bodyPr>
            <a:normAutofit/>
          </a:bodyPr>
          <a:lstStyle/>
          <a:p>
            <a:endParaRPr lang="en-US" dirty="0"/>
          </a:p>
          <a:p>
            <a:r>
              <a:rPr lang="en-US" dirty="0"/>
              <a:t>2-10</a:t>
            </a:r>
          </a:p>
          <a:p>
            <a:r>
              <a:rPr lang="en-US" dirty="0"/>
              <a:t>1-5</a:t>
            </a:r>
          </a:p>
          <a:p>
            <a:pPr marL="0" indent="0">
              <a:buNone/>
            </a:pPr>
            <a:endParaRPr lang="en-US" dirty="0"/>
          </a:p>
          <a:p>
            <a:r>
              <a:rPr lang="en-US" dirty="0"/>
              <a:t>UP TO 10</a:t>
            </a:r>
          </a:p>
          <a:p>
            <a:endParaRPr lang="en-US" dirty="0"/>
          </a:p>
          <a:p>
            <a:r>
              <a:rPr lang="en-US" dirty="0"/>
              <a:t>0.5-5</a:t>
            </a:r>
          </a:p>
          <a:p>
            <a:r>
              <a:rPr lang="en-US" dirty="0"/>
              <a:t>2-5</a:t>
            </a:r>
          </a:p>
          <a:p>
            <a:endParaRPr lang="en-US" dirty="0"/>
          </a:p>
        </p:txBody>
      </p:sp>
    </p:spTree>
    <p:extLst>
      <p:ext uri="{BB962C8B-B14F-4D97-AF65-F5344CB8AC3E}">
        <p14:creationId xmlns:p14="http://schemas.microsoft.com/office/powerpoint/2010/main" val="662455572"/>
      </p:ext>
    </p:extLst>
  </p:cSld>
  <p:clrMapOvr>
    <a:masterClrMapping/>
  </p:clrMapOvr>
  <p:transition spd="slow">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r>
              <a:rPr lang="en-US" dirty="0"/>
              <a:t>DOCUSATE SODIUM</a:t>
            </a:r>
          </a:p>
          <a:p>
            <a:r>
              <a:rPr lang="en-US" dirty="0"/>
              <a:t>GUAR GUM</a:t>
            </a:r>
          </a:p>
          <a:p>
            <a:r>
              <a:rPr lang="en-US" dirty="0"/>
              <a:t>MAGNESIUM ALUMINUM</a:t>
            </a:r>
          </a:p>
          <a:p>
            <a:r>
              <a:rPr lang="en-US" dirty="0"/>
              <a:t>METHYLCELLULOSE</a:t>
            </a:r>
          </a:p>
          <a:p>
            <a:r>
              <a:rPr lang="en-US" dirty="0"/>
              <a:t>POLACRILIN POTASSIUM</a:t>
            </a:r>
          </a:p>
          <a:p>
            <a:r>
              <a:rPr lang="en-US" dirty="0"/>
              <a:t>POLOXAMER</a:t>
            </a:r>
          </a:p>
        </p:txBody>
      </p:sp>
      <p:sp>
        <p:nvSpPr>
          <p:cNvPr id="6" name="Content Placeholder 5"/>
          <p:cNvSpPr>
            <a:spLocks noGrp="1"/>
          </p:cNvSpPr>
          <p:nvPr>
            <p:ph sz="quarter" idx="4"/>
          </p:nvPr>
        </p:nvSpPr>
        <p:spPr/>
        <p:txBody>
          <a:bodyPr/>
          <a:lstStyle/>
          <a:p>
            <a:r>
              <a:rPr lang="en-US" dirty="0"/>
              <a:t>0.5-1</a:t>
            </a:r>
          </a:p>
          <a:p>
            <a:r>
              <a:rPr lang="en-US" dirty="0"/>
              <a:t>2-8</a:t>
            </a:r>
          </a:p>
          <a:p>
            <a:r>
              <a:rPr lang="en-US" dirty="0"/>
              <a:t>2-10</a:t>
            </a:r>
          </a:p>
          <a:p>
            <a:r>
              <a:rPr lang="en-US" dirty="0"/>
              <a:t>2-10</a:t>
            </a:r>
          </a:p>
          <a:p>
            <a:r>
              <a:rPr lang="en-US" dirty="0"/>
              <a:t>2-10</a:t>
            </a:r>
          </a:p>
          <a:p>
            <a:r>
              <a:rPr lang="en-US" dirty="0"/>
              <a:t>5-10</a:t>
            </a:r>
          </a:p>
        </p:txBody>
      </p:sp>
    </p:spTree>
    <p:extLst>
      <p:ext uri="{BB962C8B-B14F-4D97-AF65-F5344CB8AC3E}">
        <p14:creationId xmlns:p14="http://schemas.microsoft.com/office/powerpoint/2010/main" val="3042219685"/>
      </p:ext>
    </p:extLst>
  </p:cSld>
  <p:clrMapOvr>
    <a:masterClrMapping/>
  </p:clrMapOvr>
  <p:transition spd="slow">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r>
              <a:rPr lang="en-US" dirty="0"/>
              <a:t>POVIDONE</a:t>
            </a:r>
          </a:p>
          <a:p>
            <a:r>
              <a:rPr lang="en-US" dirty="0"/>
              <a:t>SODIUM ALGINATE</a:t>
            </a:r>
          </a:p>
          <a:p>
            <a:r>
              <a:rPr lang="en-US" dirty="0"/>
              <a:t>SODIUM LAURYL SULFATE</a:t>
            </a:r>
          </a:p>
          <a:p>
            <a:r>
              <a:rPr lang="en-US" dirty="0"/>
              <a:t>SODIUM STARCH GYLCOLATE</a:t>
            </a:r>
          </a:p>
          <a:p>
            <a:r>
              <a:rPr lang="en-US" dirty="0"/>
              <a:t>STARCH</a:t>
            </a:r>
          </a:p>
          <a:p>
            <a:r>
              <a:rPr lang="en-US" dirty="0"/>
              <a:t>STARCH,    PREGELATINIZE</a:t>
            </a:r>
          </a:p>
        </p:txBody>
      </p:sp>
      <p:sp>
        <p:nvSpPr>
          <p:cNvPr id="6" name="Content Placeholder 5"/>
          <p:cNvSpPr>
            <a:spLocks noGrp="1"/>
          </p:cNvSpPr>
          <p:nvPr>
            <p:ph sz="quarter" idx="4"/>
          </p:nvPr>
        </p:nvSpPr>
        <p:spPr/>
        <p:txBody>
          <a:bodyPr/>
          <a:lstStyle/>
          <a:p>
            <a:r>
              <a:rPr lang="en-US" dirty="0"/>
              <a:t>0.5-5</a:t>
            </a:r>
          </a:p>
          <a:p>
            <a:r>
              <a:rPr lang="en-US" dirty="0"/>
              <a:t>2.5-10</a:t>
            </a:r>
          </a:p>
          <a:p>
            <a:r>
              <a:rPr lang="en-US" dirty="0"/>
              <a:t>0.5-2</a:t>
            </a:r>
          </a:p>
          <a:p>
            <a:endParaRPr lang="en-US" dirty="0"/>
          </a:p>
          <a:p>
            <a:r>
              <a:rPr lang="en-US" dirty="0"/>
              <a:t>2-8</a:t>
            </a:r>
          </a:p>
          <a:p>
            <a:endParaRPr lang="en-US" dirty="0"/>
          </a:p>
          <a:p>
            <a:r>
              <a:rPr lang="en-US" dirty="0"/>
              <a:t>2-10</a:t>
            </a:r>
          </a:p>
          <a:p>
            <a:r>
              <a:rPr lang="en-US" dirty="0"/>
              <a:t>5-10</a:t>
            </a:r>
          </a:p>
        </p:txBody>
      </p:sp>
    </p:spTree>
    <p:extLst>
      <p:ext uri="{BB962C8B-B14F-4D97-AF65-F5344CB8AC3E}">
        <p14:creationId xmlns:p14="http://schemas.microsoft.com/office/powerpoint/2010/main" val="3667156280"/>
      </p:ext>
    </p:extLst>
  </p:cSld>
  <p:clrMapOvr>
    <a:masterClrMapping/>
  </p:clrMapOvr>
  <p:transition spd="slow">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a:buFont typeface="Wingdings" panose="05000000000000000000" pitchFamily="2" charset="2"/>
              <a:buChar char="q"/>
            </a:pPr>
            <a:r>
              <a:rPr lang="en-US" sz="2000" dirty="0"/>
              <a:t>STARCH USP AND VARIES STARCH DERIVATIVES ARE THE COMMON DISINTEGRATING AGENTS.IT IS TYPICALLY USED IN THE CONCENTRATION RANGE OF 5 TO 20 % OF THE TABLET WEIGHT.</a:t>
            </a:r>
          </a:p>
          <a:p>
            <a:r>
              <a:rPr lang="en-US" sz="2000" dirty="0"/>
              <a:t>THE DISINTEGRATION AGENT MAY BE MIXED  AT 2 STAGES:</a:t>
            </a:r>
          </a:p>
          <a:p>
            <a:pPr>
              <a:buFont typeface="Arial" panose="020B0604020202020204" pitchFamily="34" charset="0"/>
              <a:buChar char="•"/>
            </a:pPr>
            <a:r>
              <a:rPr lang="en-US" dirty="0">
                <a:solidFill>
                  <a:srgbClr val="FF0000"/>
                </a:solidFill>
              </a:rPr>
              <a:t>INTRAGRANULAR</a:t>
            </a:r>
            <a:r>
              <a:rPr lang="en-US" dirty="0"/>
              <a:t>- DURING THE FORMULATION OF GRANULES PRIOR TO WETTING WITH THE GRANULATING FLUID</a:t>
            </a:r>
          </a:p>
          <a:p>
            <a:pPr>
              <a:buFont typeface="Arial" panose="020B0604020202020204" pitchFamily="34" charset="0"/>
              <a:buChar char="•"/>
            </a:pPr>
            <a:r>
              <a:rPr lang="en-US" dirty="0">
                <a:solidFill>
                  <a:srgbClr val="FF0000"/>
                </a:solidFill>
              </a:rPr>
              <a:t>EXTRAGRANULAR</a:t>
            </a:r>
            <a:r>
              <a:rPr lang="en-US" dirty="0"/>
              <a:t>-MIXING STAGE DURING COMPACTION OF GRANULES INTO TABLETS</a:t>
            </a:r>
          </a:p>
        </p:txBody>
      </p:sp>
    </p:spTree>
    <p:extLst>
      <p:ext uri="{BB962C8B-B14F-4D97-AF65-F5344CB8AC3E}">
        <p14:creationId xmlns:p14="http://schemas.microsoft.com/office/powerpoint/2010/main" val="47035433"/>
      </p:ext>
    </p:extLst>
  </p:cSld>
  <p:clrMapOvr>
    <a:masterClrMapping/>
  </p:clrMapOvr>
  <p:transition spd="slow">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solidFill>
                  <a:schemeClr val="bg2">
                    <a:lumMod val="10000"/>
                  </a:schemeClr>
                </a:solidFill>
              </a:rPr>
              <a:t>LUBRICANTS</a:t>
            </a:r>
          </a:p>
        </p:txBody>
      </p:sp>
      <p:sp>
        <p:nvSpPr>
          <p:cNvPr id="3" name="Content Placeholder 2"/>
          <p:cNvSpPr>
            <a:spLocks noGrp="1"/>
          </p:cNvSpPr>
          <p:nvPr>
            <p:ph idx="1"/>
          </p:nvPr>
        </p:nvSpPr>
        <p:spPr/>
        <p:txBody>
          <a:bodyPr/>
          <a:lstStyle/>
          <a:p>
            <a:r>
              <a:rPr lang="en-US" dirty="0"/>
              <a:t>IT IS A SUBSTANCE INTRODUCED TO REDUCE FRICTION BETWEEN MOVING PARTICLES</a:t>
            </a:r>
          </a:p>
          <a:p>
            <a:pPr marL="0" indent="0">
              <a:buNone/>
            </a:pPr>
            <a:endParaRPr lang="en-US" dirty="0"/>
          </a:p>
          <a:p>
            <a:pPr marL="0" indent="0">
              <a:buNone/>
            </a:pPr>
            <a:r>
              <a:rPr lang="en-US" sz="3200" b="1" i="1" u="sng" dirty="0">
                <a:solidFill>
                  <a:schemeClr val="bg2">
                    <a:lumMod val="10000"/>
                  </a:schemeClr>
                </a:solidFill>
              </a:rPr>
              <a:t>GLIDANTS</a:t>
            </a:r>
          </a:p>
          <a:p>
            <a:pPr marL="0" indent="0">
              <a:buNone/>
            </a:pPr>
            <a:endParaRPr lang="en-US" sz="3200" dirty="0"/>
          </a:p>
          <a:p>
            <a:r>
              <a:rPr lang="en-US" dirty="0"/>
              <a:t>IT IS A SUBSTANCE THAT IS ADDED TO A POWDER TO IMPROVES ITS FLOWABILITY OR A SUBSTANCE THAT ENHANCES THE FLOW OF GRANULAR MIXTURE BY REDUCING INTERPARTICLE FRICTION</a:t>
            </a:r>
          </a:p>
        </p:txBody>
      </p:sp>
    </p:spTree>
    <p:extLst>
      <p:ext uri="{BB962C8B-B14F-4D97-AF65-F5344CB8AC3E}">
        <p14:creationId xmlns:p14="http://schemas.microsoft.com/office/powerpoint/2010/main" val="4113826494"/>
      </p:ext>
    </p:extLst>
  </p:cSld>
  <p:clrMapOvr>
    <a:masterClrMapping/>
  </p:clrMapOvr>
  <p:transition spd="slow">
    <p:wheel spokes="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609601"/>
            <a:ext cx="7125113" cy="838200"/>
          </a:xfrm>
        </p:spPr>
        <p:txBody>
          <a:bodyPr/>
          <a:lstStyle/>
          <a:p>
            <a:r>
              <a:rPr lang="en-US" u="sng" dirty="0">
                <a:solidFill>
                  <a:schemeClr val="bg2">
                    <a:lumMod val="10000"/>
                  </a:schemeClr>
                </a:solidFill>
              </a:rPr>
              <a:t>LUBRICANTS AND GLIDANTS USED IN TABLET FORMULATION</a:t>
            </a:r>
          </a:p>
        </p:txBody>
      </p:sp>
      <p:sp>
        <p:nvSpPr>
          <p:cNvPr id="3" name="Text Placeholder 2"/>
          <p:cNvSpPr>
            <a:spLocks noGrp="1"/>
          </p:cNvSpPr>
          <p:nvPr>
            <p:ph type="body" idx="1"/>
          </p:nvPr>
        </p:nvSpPr>
        <p:spPr/>
        <p:txBody>
          <a:bodyPr/>
          <a:lstStyle/>
          <a:p>
            <a:r>
              <a:rPr lang="en-US" u="sng" dirty="0"/>
              <a:t>LUBRICANTS</a:t>
            </a:r>
          </a:p>
        </p:txBody>
      </p:sp>
      <p:sp>
        <p:nvSpPr>
          <p:cNvPr id="4" name="Content Placeholder 3"/>
          <p:cNvSpPr>
            <a:spLocks noGrp="1"/>
          </p:cNvSpPr>
          <p:nvPr>
            <p:ph sz="half" idx="2"/>
          </p:nvPr>
        </p:nvSpPr>
        <p:spPr/>
        <p:txBody>
          <a:bodyPr/>
          <a:lstStyle/>
          <a:p>
            <a:r>
              <a:rPr lang="en-US" dirty="0"/>
              <a:t>CALCIUM STEARATE</a:t>
            </a:r>
          </a:p>
          <a:p>
            <a:r>
              <a:rPr lang="en-US" dirty="0"/>
              <a:t>FUMARIC ACID</a:t>
            </a:r>
          </a:p>
          <a:p>
            <a:r>
              <a:rPr lang="en-US" dirty="0"/>
              <a:t>GLYCERYL BEHENATE</a:t>
            </a:r>
          </a:p>
          <a:p>
            <a:r>
              <a:rPr lang="en-US" dirty="0"/>
              <a:t>GLYCERYL PALMITOSTEARATE</a:t>
            </a:r>
          </a:p>
          <a:p>
            <a:r>
              <a:rPr lang="en-US" dirty="0"/>
              <a:t>HYDROGENATED VEGETABLE OIL</a:t>
            </a:r>
          </a:p>
        </p:txBody>
      </p:sp>
      <p:sp>
        <p:nvSpPr>
          <p:cNvPr id="5" name="Text Placeholder 4"/>
          <p:cNvSpPr>
            <a:spLocks noGrp="1"/>
          </p:cNvSpPr>
          <p:nvPr>
            <p:ph type="body" sz="quarter" idx="3"/>
          </p:nvPr>
        </p:nvSpPr>
        <p:spPr/>
        <p:txBody>
          <a:bodyPr/>
          <a:lstStyle/>
          <a:p>
            <a:r>
              <a:rPr lang="en-US" u="sng" dirty="0"/>
              <a:t>CONCENTRATION USED(%)</a:t>
            </a:r>
          </a:p>
        </p:txBody>
      </p:sp>
      <p:sp>
        <p:nvSpPr>
          <p:cNvPr id="6" name="Content Placeholder 5"/>
          <p:cNvSpPr>
            <a:spLocks noGrp="1"/>
          </p:cNvSpPr>
          <p:nvPr>
            <p:ph sz="quarter" idx="4"/>
          </p:nvPr>
        </p:nvSpPr>
        <p:spPr/>
        <p:txBody>
          <a:bodyPr/>
          <a:lstStyle/>
          <a:p>
            <a:r>
              <a:rPr lang="en-US" dirty="0"/>
              <a:t>0.5-2</a:t>
            </a:r>
          </a:p>
          <a:p>
            <a:r>
              <a:rPr lang="en-US" dirty="0"/>
              <a:t>5</a:t>
            </a:r>
          </a:p>
          <a:p>
            <a:r>
              <a:rPr lang="en-US" dirty="0"/>
              <a:t>0.5-4</a:t>
            </a:r>
          </a:p>
          <a:p>
            <a:endParaRPr lang="en-US" dirty="0"/>
          </a:p>
          <a:p>
            <a:r>
              <a:rPr lang="en-US" dirty="0"/>
              <a:t>0.5-5</a:t>
            </a:r>
          </a:p>
          <a:p>
            <a:r>
              <a:rPr lang="en-US" dirty="0"/>
              <a:t>1-6</a:t>
            </a:r>
          </a:p>
          <a:p>
            <a:endParaRPr lang="en-US" dirty="0"/>
          </a:p>
        </p:txBody>
      </p:sp>
    </p:spTree>
    <p:extLst>
      <p:ext uri="{BB962C8B-B14F-4D97-AF65-F5344CB8AC3E}">
        <p14:creationId xmlns:p14="http://schemas.microsoft.com/office/powerpoint/2010/main" val="2389125042"/>
      </p:ext>
    </p:extLst>
  </p:cSld>
  <p:clrMapOvr>
    <a:masterClrMapping/>
  </p:clrMapOvr>
  <p:transition spd="slow">
    <p:wheel spokes="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r>
              <a:rPr lang="en-US" dirty="0"/>
              <a:t>MAGNESIUM STEARATE</a:t>
            </a:r>
          </a:p>
          <a:p>
            <a:r>
              <a:rPr lang="en-US" dirty="0"/>
              <a:t>PEG4000 OR 6000</a:t>
            </a:r>
          </a:p>
          <a:p>
            <a:r>
              <a:rPr lang="en-US" dirty="0"/>
              <a:t>SODIUM SULPHATE</a:t>
            </a:r>
          </a:p>
          <a:p>
            <a:r>
              <a:rPr lang="en-US" dirty="0"/>
              <a:t>STARCH</a:t>
            </a:r>
          </a:p>
          <a:p>
            <a:r>
              <a:rPr lang="en-US" dirty="0"/>
              <a:t>STEARIC ACID</a:t>
            </a:r>
          </a:p>
          <a:p>
            <a:r>
              <a:rPr lang="en-US" dirty="0"/>
              <a:t>TALC</a:t>
            </a:r>
          </a:p>
          <a:p>
            <a:r>
              <a:rPr lang="en-US" dirty="0"/>
              <a:t>ZINC STEARATE</a:t>
            </a:r>
          </a:p>
        </p:txBody>
      </p:sp>
      <p:sp>
        <p:nvSpPr>
          <p:cNvPr id="6" name="Content Placeholder 5"/>
          <p:cNvSpPr>
            <a:spLocks noGrp="1"/>
          </p:cNvSpPr>
          <p:nvPr>
            <p:ph sz="quarter" idx="4"/>
          </p:nvPr>
        </p:nvSpPr>
        <p:spPr/>
        <p:txBody>
          <a:bodyPr/>
          <a:lstStyle/>
          <a:p>
            <a:r>
              <a:rPr lang="en-US" dirty="0"/>
              <a:t>0.25-5</a:t>
            </a:r>
          </a:p>
          <a:p>
            <a:r>
              <a:rPr lang="en-US" dirty="0"/>
              <a:t>2-5</a:t>
            </a:r>
          </a:p>
          <a:p>
            <a:r>
              <a:rPr lang="en-US" dirty="0"/>
              <a:t>1-2</a:t>
            </a:r>
          </a:p>
          <a:p>
            <a:r>
              <a:rPr lang="en-US" dirty="0"/>
              <a:t>2-10</a:t>
            </a:r>
          </a:p>
          <a:p>
            <a:r>
              <a:rPr lang="en-US" dirty="0"/>
              <a:t>1-3</a:t>
            </a:r>
          </a:p>
          <a:p>
            <a:r>
              <a:rPr lang="en-US" dirty="0"/>
              <a:t>1-10</a:t>
            </a:r>
          </a:p>
          <a:p>
            <a:r>
              <a:rPr lang="en-US" dirty="0"/>
              <a:t>0.5-2</a:t>
            </a:r>
          </a:p>
        </p:txBody>
      </p:sp>
    </p:spTree>
    <p:extLst>
      <p:ext uri="{BB962C8B-B14F-4D97-AF65-F5344CB8AC3E}">
        <p14:creationId xmlns:p14="http://schemas.microsoft.com/office/powerpoint/2010/main" val="2091501252"/>
      </p:ext>
    </p:extLst>
  </p:cSld>
  <p:clrMapOvr>
    <a:masterClrMapping/>
  </p:clrMapOvr>
  <p:transition spd="slow">
    <p:wheel spokes="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u="sng" dirty="0"/>
              <a:t>GLIDANTS</a:t>
            </a:r>
          </a:p>
        </p:txBody>
      </p:sp>
      <p:sp>
        <p:nvSpPr>
          <p:cNvPr id="4" name="Content Placeholder 3"/>
          <p:cNvSpPr>
            <a:spLocks noGrp="1"/>
          </p:cNvSpPr>
          <p:nvPr>
            <p:ph sz="half" idx="2"/>
          </p:nvPr>
        </p:nvSpPr>
        <p:spPr/>
        <p:txBody>
          <a:bodyPr/>
          <a:lstStyle/>
          <a:p>
            <a:r>
              <a:rPr lang="en-US" dirty="0"/>
              <a:t>CALCIUM SILICATE</a:t>
            </a:r>
          </a:p>
          <a:p>
            <a:r>
              <a:rPr lang="en-US" dirty="0"/>
              <a:t>CELLULOSE,POWDERED</a:t>
            </a:r>
          </a:p>
          <a:p>
            <a:r>
              <a:rPr lang="en-US" dirty="0"/>
              <a:t>MAG. CARBONATE</a:t>
            </a:r>
          </a:p>
          <a:p>
            <a:r>
              <a:rPr lang="en-US" dirty="0"/>
              <a:t>MAGNESIUM OXIDE</a:t>
            </a:r>
          </a:p>
          <a:p>
            <a:r>
              <a:rPr lang="en-US" dirty="0"/>
              <a:t>MAGNESIUN SILICATE</a:t>
            </a:r>
          </a:p>
          <a:p>
            <a:r>
              <a:rPr lang="en-US" dirty="0"/>
              <a:t>SILICON DIOXIDE</a:t>
            </a:r>
          </a:p>
          <a:p>
            <a:r>
              <a:rPr lang="en-US" dirty="0"/>
              <a:t>STARCH</a:t>
            </a:r>
          </a:p>
          <a:p>
            <a:r>
              <a:rPr lang="en-US" dirty="0"/>
              <a:t>TALC</a:t>
            </a:r>
          </a:p>
        </p:txBody>
      </p:sp>
      <p:sp>
        <p:nvSpPr>
          <p:cNvPr id="5" name="Text Placeholder 4"/>
          <p:cNvSpPr>
            <a:spLocks noGrp="1"/>
          </p:cNvSpPr>
          <p:nvPr>
            <p:ph type="body" sz="quarter" idx="3"/>
          </p:nvPr>
        </p:nvSpPr>
        <p:spPr/>
        <p:txBody>
          <a:bodyPr/>
          <a:lstStyle/>
          <a:p>
            <a:r>
              <a:rPr lang="en-US" u="sng" dirty="0"/>
              <a:t>CONCENTRATION USED (%)</a:t>
            </a:r>
          </a:p>
        </p:txBody>
      </p:sp>
      <p:sp>
        <p:nvSpPr>
          <p:cNvPr id="6" name="Content Placeholder 5"/>
          <p:cNvSpPr>
            <a:spLocks noGrp="1"/>
          </p:cNvSpPr>
          <p:nvPr>
            <p:ph sz="quarter" idx="4"/>
          </p:nvPr>
        </p:nvSpPr>
        <p:spPr/>
        <p:txBody>
          <a:bodyPr/>
          <a:lstStyle/>
          <a:p>
            <a:r>
              <a:rPr lang="en-US" dirty="0"/>
              <a:t>0.5-2</a:t>
            </a:r>
          </a:p>
          <a:p>
            <a:r>
              <a:rPr lang="en-US" dirty="0"/>
              <a:t>1-2</a:t>
            </a:r>
          </a:p>
          <a:p>
            <a:r>
              <a:rPr lang="en-US" dirty="0"/>
              <a:t>1-3</a:t>
            </a:r>
          </a:p>
          <a:p>
            <a:r>
              <a:rPr lang="en-US" dirty="0"/>
              <a:t>1-3</a:t>
            </a:r>
          </a:p>
          <a:p>
            <a:r>
              <a:rPr lang="en-US" dirty="0"/>
              <a:t>0.5-2</a:t>
            </a:r>
          </a:p>
          <a:p>
            <a:r>
              <a:rPr lang="en-US" dirty="0"/>
              <a:t>0.05-0.5</a:t>
            </a:r>
          </a:p>
          <a:p>
            <a:r>
              <a:rPr lang="en-US" dirty="0"/>
              <a:t>2-10</a:t>
            </a:r>
          </a:p>
          <a:p>
            <a:r>
              <a:rPr lang="en-US" dirty="0"/>
              <a:t>1-10</a:t>
            </a:r>
          </a:p>
        </p:txBody>
      </p:sp>
    </p:spTree>
    <p:extLst>
      <p:ext uri="{BB962C8B-B14F-4D97-AF65-F5344CB8AC3E}">
        <p14:creationId xmlns:p14="http://schemas.microsoft.com/office/powerpoint/2010/main" val="3649696383"/>
      </p:ext>
    </p:extLst>
  </p:cSld>
  <p:clrMapOvr>
    <a:masterClrMapping/>
  </p:clrMapOvr>
  <p:transition spd="slow">
    <p:wheel spokes="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7140111"/>
      </p:ext>
    </p:extLst>
  </p:cSld>
  <p:clrMapOvr>
    <a:masterClrMapping/>
  </p:clrMapOvr>
</p:sld>
</file>

<file path=ppt/theme/theme1.xml><?xml version="1.0" encoding="utf-8"?>
<a:theme xmlns:a="http://schemas.openxmlformats.org/drawingml/2006/main" name="Spring">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Spring</Template>
  <TotalTime>487</TotalTime>
  <Words>1415</Words>
  <Application>Microsoft Office PowerPoint</Application>
  <PresentationFormat>On-screen Show (4:3)</PresentationFormat>
  <Paragraphs>324</Paragraphs>
  <Slides>41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Calibri</vt:lpstr>
      <vt:lpstr>Courier New</vt:lpstr>
      <vt:lpstr>Times New Roman</vt:lpstr>
      <vt:lpstr>Verdana</vt:lpstr>
      <vt:lpstr>Wingdings</vt:lpstr>
      <vt:lpstr>Wingdings 2</vt:lpstr>
      <vt:lpstr>Spring</vt:lpstr>
      <vt:lpstr>    VATIKALPANA \</vt:lpstr>
      <vt:lpstr>      AYURVEDIC CONCEPT OF                  VATI / GUTIKA</vt:lpstr>
      <vt:lpstr>     AYURVEDIC CONCEPT OF             VATI / GUTIKA</vt:lpstr>
      <vt:lpstr>       AYURVEDIC CONCEPT OF             VATI / GUTIKA</vt:lpstr>
      <vt:lpstr>      AYURVEDIC CONCEPT OF             VATI / GUTIKA</vt:lpstr>
      <vt:lpstr>                                CONTD....</vt:lpstr>
      <vt:lpstr>                                 CONTD....</vt:lpstr>
      <vt:lpstr>                                  CONTD...</vt:lpstr>
      <vt:lpstr>                                   CONTD...</vt:lpstr>
      <vt:lpstr>                                   CONTD...         </vt:lpstr>
      <vt:lpstr>                                   CONTD...</vt:lpstr>
      <vt:lpstr>                                  CONTD....</vt:lpstr>
      <vt:lpstr>              TABLET ?</vt:lpstr>
      <vt:lpstr>PowerPoint Presentation</vt:lpstr>
      <vt:lpstr>                  Advantages</vt:lpstr>
      <vt:lpstr>PowerPoint Presentation</vt:lpstr>
      <vt:lpstr>               Disadvantages</vt:lpstr>
      <vt:lpstr>                                    CONTD…</vt:lpstr>
      <vt:lpstr>     Types &amp; Classes of Tablets</vt:lpstr>
      <vt:lpstr>Tablets used in the oral cavity</vt:lpstr>
      <vt:lpstr>Tablets used to prepare solutions </vt:lpstr>
      <vt:lpstr>      DILUENTS IN TABLETS</vt:lpstr>
      <vt:lpstr>DILUENTS USED IN TABLET FORMULATION</vt:lpstr>
      <vt:lpstr>                                    CONTD…</vt:lpstr>
      <vt:lpstr>         BINDERS IN TABLETS</vt:lpstr>
      <vt:lpstr>CLASSIFICATION OF BINDERS</vt:lpstr>
      <vt:lpstr>BINDERS USED IN TABLETS FORMULATION</vt:lpstr>
      <vt:lpstr>PowerPoint Presentation</vt:lpstr>
      <vt:lpstr>PowerPoint Presentation</vt:lpstr>
      <vt:lpstr>PowerPoint Presentation</vt:lpstr>
      <vt:lpstr>PowerPoint Presentation</vt:lpstr>
      <vt:lpstr>DISINTEGRANTS IN TABLETS</vt:lpstr>
      <vt:lpstr>DISINTEGRANTS USED IN TABLET FORMULATION</vt:lpstr>
      <vt:lpstr>PowerPoint Presentation</vt:lpstr>
      <vt:lpstr>PowerPoint Presentation</vt:lpstr>
      <vt:lpstr>PowerPoint Presentation</vt:lpstr>
      <vt:lpstr>LUBRICANTS</vt:lpstr>
      <vt:lpstr>LUBRICANTS AND GLIDANTS USED IN TABLET FORMULATION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Kiran Vashist</dc:creator>
  <cp:lastModifiedBy>Office</cp:lastModifiedBy>
  <cp:revision>62</cp:revision>
  <dcterms:created xsi:type="dcterms:W3CDTF">2014-07-29T03:21:04Z</dcterms:created>
  <dcterms:modified xsi:type="dcterms:W3CDTF">2024-09-03T09:01:11Z</dcterms:modified>
</cp:coreProperties>
</file>