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5" r:id="rId15"/>
    <p:sldId id="286" r:id="rId16"/>
    <p:sldId id="287" r:id="rId17"/>
    <p:sldId id="288" r:id="rId18"/>
    <p:sldId id="268" r:id="rId19"/>
    <p:sldId id="269" r:id="rId20"/>
    <p:sldId id="270" r:id="rId21"/>
    <p:sldId id="289" r:id="rId22"/>
    <p:sldId id="290" r:id="rId23"/>
    <p:sldId id="271" r:id="rId24"/>
    <p:sldId id="273" r:id="rId25"/>
    <p:sldId id="274" r:id="rId26"/>
    <p:sldId id="275" r:id="rId27"/>
    <p:sldId id="278" r:id="rId28"/>
    <p:sldId id="276" r:id="rId29"/>
    <p:sldId id="291" r:id="rId30"/>
    <p:sldId id="277" r:id="rId31"/>
    <p:sldId id="292" r:id="rId32"/>
    <p:sldId id="279" r:id="rId33"/>
    <p:sldId id="280" r:id="rId34"/>
    <p:sldId id="281" r:id="rId35"/>
    <p:sldId id="282" r:id="rId36"/>
    <p:sldId id="283" r:id="rId37"/>
    <p:sldId id="284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1822" autoAdjust="0"/>
  </p:normalViewPr>
  <p:slideViewPr>
    <p:cSldViewPr>
      <p:cViewPr varScale="1">
        <p:scale>
          <a:sx n="54" d="100"/>
          <a:sy n="54" d="100"/>
        </p:scale>
        <p:origin x="2043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537DE-AC71-40AF-BC48-AA9AF41140BD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3D356-3A92-48D1-989C-1F86DAB1AB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3D356-3A92-48D1-989C-1F86DAB1AB28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stomach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Synonyms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gaster</a:t>
            </a:r>
            <a:r>
              <a:rPr lang="en-US" dirty="0"/>
              <a:t> or </a:t>
            </a:r>
            <a:r>
              <a:rPr lang="en-US" dirty="0" err="1"/>
              <a:t>venter</a:t>
            </a:r>
            <a:r>
              <a:rPr lang="en-US" dirty="0"/>
              <a:t> </a:t>
            </a:r>
          </a:p>
          <a:p>
            <a:r>
              <a:rPr lang="en-US" dirty="0"/>
              <a:t>Definition </a:t>
            </a:r>
          </a:p>
          <a:p>
            <a:pPr>
              <a:buNone/>
            </a:pPr>
            <a:r>
              <a:rPr lang="en-US" dirty="0"/>
              <a:t>	The stomach is a muscular bag forming the widest and most distensible part of the digestive tube. It is connected above to the lower end of the </a:t>
            </a:r>
            <a:r>
              <a:rPr lang="en-US" dirty="0" err="1"/>
              <a:t>oesophagus</a:t>
            </a:r>
            <a:r>
              <a:rPr lang="en-US" dirty="0"/>
              <a:t>, and below to the duodenum.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7963" y="1600200"/>
            <a:ext cx="303907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acts as a reservoir of food and helps in digestion of carbohydrates, proteins and fats.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stomach lies obliquely in the upper and left part of the abdomen, occupying the </a:t>
            </a:r>
            <a:r>
              <a:rPr lang="en-US" dirty="0" err="1"/>
              <a:t>epigastric</a:t>
            </a:r>
            <a:r>
              <a:rPr lang="en-US" dirty="0"/>
              <a:t>, umbilical and left hypochondriac regions 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887" t="2961" r="37736" b="11504"/>
          <a:stretch>
            <a:fillRect/>
          </a:stretch>
        </p:blipFill>
        <p:spPr bwMode="auto">
          <a:xfrm>
            <a:off x="4343399" y="1219200"/>
            <a:ext cx="430305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 and Position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shape of the stomach depends upon the degree of I </a:t>
            </a:r>
          </a:p>
          <a:p>
            <a:r>
              <a:rPr lang="en-US" dirty="0"/>
              <a:t>When empty, the stomach is somewhat I J-shaped (vertical); when partially distended, it becomes </a:t>
            </a:r>
            <a:r>
              <a:rPr lang="en-US" dirty="0" err="1"/>
              <a:t>pyriform</a:t>
            </a:r>
            <a:r>
              <a:rPr lang="en-US" dirty="0"/>
              <a:t> in shape. In obese persons, it is more horizontal.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981200"/>
            <a:ext cx="43815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Size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stomach is a very distensible organ.</a:t>
            </a:r>
          </a:p>
          <a:p>
            <a:r>
              <a:rPr lang="en-US" dirty="0"/>
              <a:t> It is about 25 cm. long, and the mean capacity is one ounce (30 ml) </a:t>
            </a:r>
            <a:r>
              <a:rPr lang="en-US" dirty="0" err="1"/>
              <a:t>Iat</a:t>
            </a:r>
            <a:r>
              <a:rPr lang="en-US" dirty="0"/>
              <a:t> birth, </a:t>
            </a:r>
          </a:p>
          <a:p>
            <a:r>
              <a:rPr lang="en-US" dirty="0"/>
              <a:t>one </a:t>
            </a:r>
            <a:r>
              <a:rPr lang="en-US" dirty="0" err="1"/>
              <a:t>litre</a:t>
            </a:r>
            <a:r>
              <a:rPr lang="en-US" dirty="0"/>
              <a:t> (1000 ml) at puberty, and</a:t>
            </a:r>
          </a:p>
          <a:p>
            <a:r>
              <a:rPr lang="en-US" dirty="0"/>
              <a:t> </a:t>
            </a:r>
            <a:r>
              <a:rPr lang="en-US" i="1" dirty="0"/>
              <a:t> 2  </a:t>
            </a:r>
            <a:r>
              <a:rPr lang="en-US" i="1" dirty="0" err="1"/>
              <a:t>litres</a:t>
            </a:r>
            <a:r>
              <a:rPr lang="en-US" i="1" dirty="0"/>
              <a:t> or more in adults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External Features </a:t>
            </a:r>
          </a:p>
          <a:p>
            <a:r>
              <a:rPr lang="en-US" dirty="0"/>
              <a:t>The stomach has two orifices or openings, two curvatures or borders, and two surfaces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66310" y="2026761"/>
            <a:ext cx="3802380" cy="367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Cardiac orifice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cardiac orifice is joined by the lower end of the </a:t>
            </a:r>
            <a:r>
              <a:rPr lang="en-US" i="1" dirty="0" err="1"/>
              <a:t>oesophagus</a:t>
            </a:r>
            <a:r>
              <a:rPr lang="en-US" i="1" dirty="0"/>
              <a:t>, at the level of vertebra T1</a:t>
            </a:r>
          </a:p>
          <a:p>
            <a:r>
              <a:rPr lang="en-US" dirty="0"/>
              <a:t>Behind the left 7th costal cartilage 2.5 cm from its junction with the sternum, </a:t>
            </a:r>
            <a:r>
              <a:rPr lang="en-US" i="1" dirty="0"/>
              <a:t> There is physiological evidence of </a:t>
            </a:r>
            <a:r>
              <a:rPr lang="en-US" i="1" dirty="0" err="1"/>
              <a:t>sphincteric</a:t>
            </a:r>
            <a:r>
              <a:rPr lang="en-US" i="1" dirty="0"/>
              <a:t> action at this site, 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905000"/>
            <a:ext cx="342681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pyloric orifice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 </a:t>
            </a:r>
            <a:r>
              <a:rPr lang="en-US" i="1" dirty="0"/>
              <a:t>opens into the duodenum. In an empty stomach and in the supine position, it lies 1.2 </a:t>
            </a:r>
            <a:r>
              <a:rPr lang="en-US" dirty="0"/>
              <a:t>cm to the right of the median plane, at the level of the lower border of vertebra LI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905000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Curavtures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i="1" dirty="0"/>
              <a:t>lesser curvature is concave and forms the right border of the stomach. It provides attachment to the</a:t>
            </a:r>
            <a:r>
              <a:rPr lang="en-US" dirty="0"/>
              <a:t> lesser </a:t>
            </a:r>
            <a:r>
              <a:rPr lang="en-US" dirty="0" err="1"/>
              <a:t>omentum</a:t>
            </a:r>
            <a:r>
              <a:rPr lang="en-US" dirty="0"/>
              <a:t> </a:t>
            </a:r>
          </a:p>
          <a:p>
            <a:r>
              <a:rPr lang="en-US" dirty="0"/>
              <a:t>The </a:t>
            </a:r>
            <a:r>
              <a:rPr lang="en-US" i="1" dirty="0"/>
              <a:t>greater curvature is convex and forms the left border of the stomach. It provides attachment to the greater </a:t>
            </a:r>
            <a:r>
              <a:rPr lang="en-US" i="1" dirty="0" err="1"/>
              <a:t>omentum</a:t>
            </a:r>
            <a:r>
              <a:rPr lang="en-US" i="1" dirty="0"/>
              <a:t>, the </a:t>
            </a:r>
            <a:r>
              <a:rPr lang="en-US" i="1" dirty="0" err="1"/>
              <a:t>gastrosplenic</a:t>
            </a:r>
            <a:r>
              <a:rPr lang="en-US" i="1" dirty="0"/>
              <a:t> ligament and the </a:t>
            </a:r>
            <a:r>
              <a:rPr lang="en-US" i="1" dirty="0" err="1"/>
              <a:t>gastrophrenic</a:t>
            </a:r>
            <a:r>
              <a:rPr lang="en-US" i="1" dirty="0"/>
              <a:t> ligament.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Two Surfaces </a:t>
            </a:r>
            <a:br>
              <a:rPr lang="en-US" b="1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anterior or </a:t>
            </a:r>
            <a:r>
              <a:rPr lang="en-US" i="1" dirty="0" err="1"/>
              <a:t>anterosuperior</a:t>
            </a:r>
            <a:r>
              <a:rPr lang="en-US" i="1" dirty="0"/>
              <a:t> surface faces forwards and upwards. </a:t>
            </a:r>
          </a:p>
          <a:p>
            <a:r>
              <a:rPr lang="en-US" dirty="0"/>
              <a:t>The </a:t>
            </a:r>
            <a:r>
              <a:rPr lang="en-US" i="1" dirty="0"/>
              <a:t>posterior or </a:t>
            </a:r>
            <a:r>
              <a:rPr lang="en-US" i="1" dirty="0" err="1"/>
              <a:t>posteroinferior</a:t>
            </a:r>
            <a:r>
              <a:rPr lang="en-US" i="1" dirty="0"/>
              <a:t> surface faces backwards and downwards.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stomach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stomach is divided into two parts. 1. Cardiac and 2. pyloric by a line drawn downwards and to the left from the </a:t>
            </a:r>
            <a:r>
              <a:rPr lang="en-US" dirty="0" err="1"/>
              <a:t>incisura</a:t>
            </a:r>
            <a:r>
              <a:rPr lang="en-US" dirty="0"/>
              <a:t> </a:t>
            </a:r>
            <a:r>
              <a:rPr lang="en-US" dirty="0" err="1"/>
              <a:t>angularis</a:t>
            </a:r>
            <a:r>
              <a:rPr lang="en-US" dirty="0"/>
              <a:t>.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11231" r="4615"/>
          <a:stretch>
            <a:fillRect/>
          </a:stretch>
        </p:blipFill>
        <p:spPr bwMode="auto">
          <a:xfrm>
            <a:off x="4191000" y="2362200"/>
            <a:ext cx="4953000" cy="315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Subdivisions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Larger, cardiac part is further subdivided into the </a:t>
            </a:r>
            <a:r>
              <a:rPr lang="en-US" dirty="0" err="1"/>
              <a:t>fundus</a:t>
            </a:r>
            <a:r>
              <a:rPr lang="en-US" dirty="0"/>
              <a:t> and body, and the </a:t>
            </a:r>
            <a:br>
              <a:rPr lang="en-US" dirty="0"/>
            </a:br>
            <a:endParaRPr lang="en-US" dirty="0"/>
          </a:p>
          <a:p>
            <a:r>
              <a:rPr lang="en-US" dirty="0"/>
              <a:t>Smaller, pyloric part is subdivided into the pyloric </a:t>
            </a:r>
            <a:r>
              <a:rPr lang="en-US" dirty="0" err="1"/>
              <a:t>antrum</a:t>
            </a:r>
            <a:r>
              <a:rPr lang="en-US" dirty="0"/>
              <a:t> and the pyloric canal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599" y="1524000"/>
            <a:ext cx="4596221" cy="4396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04800"/>
            <a:ext cx="6705600" cy="641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Fundus</a:t>
            </a:r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58778" y="2667000"/>
            <a:ext cx="468522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17000" r="19000"/>
          <a:stretch>
            <a:fillRect/>
          </a:stretch>
        </p:blipFill>
        <p:spPr bwMode="auto">
          <a:xfrm>
            <a:off x="-1" y="1295400"/>
            <a:ext cx="555413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/>
              <a:t>Body or corpus of stomach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43000"/>
            <a:ext cx="5974511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Pyloric part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8626" y="1600200"/>
            <a:ext cx="8411974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 of Stomach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/>
              <a:t>Peritoneal Relations </a:t>
            </a:r>
          </a:p>
          <a:p>
            <a:pPr lvl="1"/>
            <a:r>
              <a:rPr lang="en-US" dirty="0"/>
              <a:t>stomach is lined by peritoneum on both its surfaces. At the lesser curvature the layers of peritoneum lining the anterior and posterior surfaces meet and become continuous with the </a:t>
            </a:r>
            <a:r>
              <a:rPr lang="en-US" i="1" dirty="0"/>
              <a:t>lesser </a:t>
            </a:r>
            <a:r>
              <a:rPr lang="en-US" i="1" dirty="0" err="1"/>
              <a:t>omentum</a:t>
            </a:r>
            <a:r>
              <a:rPr lang="en-US" i="1" dirty="0"/>
              <a:t>. Along the greater part of the greater curvature the two layers meet to form the greater </a:t>
            </a:r>
            <a:r>
              <a:rPr lang="en-US" i="1" dirty="0" err="1"/>
              <a:t>omentum</a:t>
            </a:r>
            <a:r>
              <a:rPr lang="en-US" i="1" dirty="0"/>
              <a:t>. 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223887"/>
            <a:ext cx="4038600" cy="327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Near the </a:t>
            </a:r>
            <a:r>
              <a:rPr lang="en-US" dirty="0" err="1"/>
              <a:t>fundus</a:t>
            </a:r>
            <a:r>
              <a:rPr lang="en-US" dirty="0"/>
              <a:t> the two layers meet to form the </a:t>
            </a:r>
            <a:r>
              <a:rPr lang="en-US" dirty="0" err="1"/>
              <a:t>gastrosplenic</a:t>
            </a:r>
            <a:r>
              <a:rPr lang="en-US" dirty="0"/>
              <a:t> ligament. Near the cardiac end the peritoneum on the posterior surface is reflected on to the diaphragm as the </a:t>
            </a:r>
            <a:r>
              <a:rPr lang="en-US" i="1" dirty="0" err="1"/>
              <a:t>gastrophrenic</a:t>
            </a:r>
            <a:r>
              <a:rPr lang="en-US" i="1" dirty="0"/>
              <a:t> ligament. 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23887"/>
            <a:ext cx="4038600" cy="327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32075" t="3010" r="30189" b="6518"/>
          <a:stretch>
            <a:fillRect/>
          </a:stretch>
        </p:blipFill>
        <p:spPr bwMode="auto">
          <a:xfrm>
            <a:off x="5715000" y="533400"/>
            <a:ext cx="3429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Visceral Relations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anterior surface of the stomach is related to the liver, the diaphragm, and the anterior abdominal wall.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Gastric triangle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" y="2133600"/>
            <a:ext cx="663786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6269" y="838200"/>
            <a:ext cx="8805331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4000" t="10352" r="28000" b="39023"/>
          <a:stretch>
            <a:fillRect/>
          </a:stretch>
        </p:blipFill>
        <p:spPr bwMode="auto">
          <a:xfrm>
            <a:off x="4132648" y="2209800"/>
            <a:ext cx="5011352" cy="422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Stomach bed /posterior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(1) The diaphragm; (2) the left kidney; (3) the left suprarenal gland; (4) the pancreas; (5) the transverse </a:t>
            </a:r>
            <a:r>
              <a:rPr lang="en-US" dirty="0" err="1"/>
              <a:t>mesocolon</a:t>
            </a:r>
            <a:r>
              <a:rPr lang="en-US" dirty="0"/>
              <a:t>; (6) the </a:t>
            </a:r>
            <a:r>
              <a:rPr lang="en-US" dirty="0" err="1"/>
              <a:t>splenic</a:t>
            </a:r>
            <a:r>
              <a:rPr lang="en-US" dirty="0"/>
              <a:t> flexure of the colon; and (7) the </a:t>
            </a:r>
            <a:r>
              <a:rPr lang="en-US" dirty="0" err="1"/>
              <a:t>splenic</a:t>
            </a:r>
            <a:r>
              <a:rPr lang="en-US" dirty="0"/>
              <a:t> artery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77000" y="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Interior of Stomach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1. The </a:t>
            </a:r>
            <a:r>
              <a:rPr lang="en-US" i="1" dirty="0"/>
              <a:t>mucosa of an empty stomach is thrown into folds termed gastric </a:t>
            </a:r>
            <a:r>
              <a:rPr lang="en-US" i="1" dirty="0" err="1"/>
              <a:t>rugae</a:t>
            </a:r>
            <a:r>
              <a:rPr lang="en-US" i="1" dirty="0"/>
              <a:t>. The </a:t>
            </a:r>
            <a:r>
              <a:rPr lang="en-US" i="1" dirty="0" err="1"/>
              <a:t>rugae</a:t>
            </a:r>
            <a:r>
              <a:rPr lang="en-US" i="1" dirty="0"/>
              <a:t> are longitudinal along the lesser curvature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810770"/>
            <a:ext cx="5638800" cy="3047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953000"/>
            <a:ext cx="4038600" cy="1600200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/>
              <a:t>2. </a:t>
            </a:r>
            <a:r>
              <a:rPr lang="en-US" i="1" dirty="0" err="1"/>
              <a:t>Submucous</a:t>
            </a:r>
            <a:r>
              <a:rPr lang="en-US" i="1" dirty="0"/>
              <a:t> coat is made of connective tissue, arterioles and nerve plexus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863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533400"/>
            <a:ext cx="4038600" cy="5592763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3. </a:t>
            </a:r>
            <a:r>
              <a:rPr lang="en-US" i="1" dirty="0"/>
              <a:t>Muscle coat is arranged as under : </a:t>
            </a:r>
          </a:p>
          <a:p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Longitudinal </a:t>
            </a:r>
            <a:r>
              <a:rPr lang="en-US" dirty="0" err="1"/>
              <a:t>fibres</a:t>
            </a:r>
            <a:r>
              <a:rPr lang="en-US" dirty="0"/>
              <a:t> are most superficial mainly along the curvatures. </a:t>
            </a:r>
          </a:p>
          <a:p>
            <a:r>
              <a:rPr lang="en-US" dirty="0"/>
              <a:t>(ii) Inner circular </a:t>
            </a:r>
            <a:r>
              <a:rPr lang="en-US" dirty="0" err="1"/>
              <a:t>fibres</a:t>
            </a:r>
            <a:r>
              <a:rPr lang="en-US" dirty="0"/>
              <a:t> encircle the body and are thickened at pylorus to form pyloric sphincter. </a:t>
            </a:r>
          </a:p>
          <a:p>
            <a:r>
              <a:rPr lang="en-US" dirty="0"/>
              <a:t>(iii) The deepest layer consists of oblique </a:t>
            </a:r>
            <a:r>
              <a:rPr lang="en-US" dirty="0" err="1"/>
              <a:t>fibres</a:t>
            </a:r>
            <a:r>
              <a:rPr lang="en-US" dirty="0"/>
              <a:t> , spread in the </a:t>
            </a:r>
            <a:r>
              <a:rPr lang="en-US" dirty="0" err="1"/>
              <a:t>fundus</a:t>
            </a:r>
            <a:r>
              <a:rPr lang="en-US" dirty="0"/>
              <a:t> and body of stomach , on contraction form "gastric canal" for the passage of fluids.</a:t>
            </a:r>
          </a:p>
          <a:p>
            <a:pPr>
              <a:buNone/>
            </a:pPr>
            <a:r>
              <a:rPr lang="en-US" dirty="0"/>
              <a:t>4. </a:t>
            </a:r>
            <a:r>
              <a:rPr lang="en-US" i="1" dirty="0"/>
              <a:t>Serous coat consists of the peritoneal covering </a:t>
            </a:r>
            <a:r>
              <a:rPr lang="en-US" dirty="0"/>
              <a:t>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066800"/>
            <a:ext cx="4763974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828800"/>
            <a:ext cx="5562600" cy="359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Blood Supply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219200"/>
            <a:ext cx="40386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stomach is supplied by: (1) The left gastric artery, a branch of the </a:t>
            </a:r>
            <a:r>
              <a:rPr lang="en-US" dirty="0" err="1"/>
              <a:t>coeliac</a:t>
            </a:r>
            <a:r>
              <a:rPr lang="en-US" dirty="0"/>
              <a:t> trunk; (2) the right gastric artery, a branch of the common hepatic; (3) the right </a:t>
            </a:r>
            <a:r>
              <a:rPr lang="en-US" dirty="0" err="1"/>
              <a:t>gastroepiploic</a:t>
            </a:r>
            <a:r>
              <a:rPr lang="en-US" dirty="0"/>
              <a:t> artery, a branch of the </a:t>
            </a:r>
            <a:r>
              <a:rPr lang="en-US" dirty="0" err="1"/>
              <a:t>gastroduodenal</a:t>
            </a:r>
            <a:r>
              <a:rPr lang="en-US" dirty="0"/>
              <a:t>; (4) the left </a:t>
            </a:r>
            <a:r>
              <a:rPr lang="en-US" dirty="0" err="1"/>
              <a:t>gastroepiploic</a:t>
            </a:r>
            <a:r>
              <a:rPr lang="en-US" dirty="0"/>
              <a:t> artery, a branch of the </a:t>
            </a:r>
            <a:r>
              <a:rPr lang="en-US" dirty="0" err="1"/>
              <a:t>splenic</a:t>
            </a:r>
            <a:r>
              <a:rPr lang="en-US" dirty="0"/>
              <a:t>; and (5) 5 to 7 short gastric arteries, which are also branches of the </a:t>
            </a:r>
            <a:r>
              <a:rPr lang="en-US" dirty="0" err="1"/>
              <a:t>splenic</a:t>
            </a:r>
            <a:r>
              <a:rPr lang="en-US" dirty="0"/>
              <a:t> artery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1321" t="13228" b="14050"/>
          <a:stretch>
            <a:fillRect/>
          </a:stretch>
        </p:blipFill>
        <p:spPr bwMode="auto">
          <a:xfrm>
            <a:off x="3352800" y="2057400"/>
            <a:ext cx="5791200" cy="431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Lymphatic Drainage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stomach can be divided into four lymphatic territories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1321" t="13228" b="14050"/>
          <a:stretch>
            <a:fillRect/>
          </a:stretch>
        </p:blipFill>
        <p:spPr bwMode="auto">
          <a:xfrm>
            <a:off x="304800" y="160506"/>
            <a:ext cx="8686800" cy="646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Nerve Supply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stomach is supplied by sympathetic and parasympathetic nerves. The </a:t>
            </a:r>
            <a:r>
              <a:rPr lang="en-US" i="1" dirty="0"/>
              <a:t>sympathetic nerves are derived from thoracic six to ten segments of the spinal cord, </a:t>
            </a:r>
            <a:r>
              <a:rPr lang="en-US" dirty="0"/>
              <a:t>These nerves are (a) vasomotor, (b) motor to the pyloric sphincter, but inhibitory to the rest of the gastric musculature; and (c) and are the chief pathway for pain sensations from the stomach </a:t>
            </a:r>
          </a:p>
          <a:p>
            <a:r>
              <a:rPr lang="en-US" dirty="0"/>
              <a:t>The </a:t>
            </a:r>
            <a:r>
              <a:rPr lang="en-US" i="1" dirty="0"/>
              <a:t>parasympathetic nerves are derived from the </a:t>
            </a:r>
            <a:r>
              <a:rPr lang="en-US" i="1" dirty="0" err="1"/>
              <a:t>vagi</a:t>
            </a:r>
            <a:r>
              <a:rPr lang="en-US" i="1" dirty="0"/>
              <a:t>, through the </a:t>
            </a:r>
            <a:r>
              <a:rPr lang="en-US" i="1" dirty="0" err="1"/>
              <a:t>oesophageal</a:t>
            </a:r>
            <a:r>
              <a:rPr lang="en-US" i="1" dirty="0"/>
              <a:t> plexus and gastric nerves. 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PARASYMPATHETIC SUPPLY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ANATOMY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1. Gastric pain is felt in the </a:t>
            </a:r>
            <a:r>
              <a:rPr lang="en-US" dirty="0" err="1"/>
              <a:t>epigastrium</a:t>
            </a:r>
            <a:r>
              <a:rPr lang="en-US" dirty="0"/>
              <a:t> because the stomach is supplied from segments T6 to T10 of the spinal cord, which also supply the upper part of the abdominal wall.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dirty="0"/>
              <a:t>2. The interior of the stomach can be visualized by taking a X-ray after giving a barium meal .It can also be examined directly with the use of a </a:t>
            </a:r>
            <a:r>
              <a:rPr lang="en-US" i="1" dirty="0" err="1"/>
              <a:t>gastroscope</a:t>
            </a:r>
            <a:r>
              <a:rPr lang="en-US" i="1" dirty="0"/>
              <a:t>, which can be passed into the stomach through the mouth. 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685800"/>
            <a:ext cx="4267200" cy="545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3. </a:t>
            </a:r>
            <a:r>
              <a:rPr lang="en-US" i="1" dirty="0"/>
              <a:t>Peptic ulcer can occur in the sites of pepsin and hydrochloric acid, namely the stomach, first part of duodenum, lower end of </a:t>
            </a:r>
            <a:r>
              <a:rPr lang="en-US" i="1" dirty="0" err="1"/>
              <a:t>oesophagus</a:t>
            </a:r>
            <a:r>
              <a:rPr lang="en-US" i="1" dirty="0"/>
              <a:t> and </a:t>
            </a:r>
            <a:r>
              <a:rPr lang="en-US" i="1" dirty="0" err="1"/>
              <a:t>Meckel's</a:t>
            </a:r>
            <a:r>
              <a:rPr lang="en-US" i="1" dirty="0"/>
              <a:t> </a:t>
            </a:r>
            <a:r>
              <a:rPr lang="en-US" i="1" dirty="0" err="1"/>
              <a:t>diverticulum</a:t>
            </a:r>
            <a:r>
              <a:rPr lang="en-US" i="1" dirty="0"/>
              <a:t> </a:t>
            </a:r>
          </a:p>
          <a:p>
            <a:r>
              <a:rPr lang="en-US" i="1" dirty="0"/>
              <a:t>Gastric ulcer occurs typically along the lesser curvature. 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3208" t="13024" r="11321" b="14020"/>
          <a:stretch>
            <a:fillRect/>
          </a:stretch>
        </p:blipFill>
        <p:spPr bwMode="auto">
          <a:xfrm>
            <a:off x="4711262" y="1752600"/>
            <a:ext cx="420413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048000"/>
            <a:ext cx="6400800" cy="38100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4. </a:t>
            </a:r>
            <a:r>
              <a:rPr lang="en-US" i="1" dirty="0"/>
              <a:t>Gastric carcinoma is common and occurs along the greater curvature. On this account the lymphatic drainage of stomach assumes importance. Metastasis can occur through the thoracic duct to the left </a:t>
            </a:r>
            <a:r>
              <a:rPr lang="en-US" i="1" dirty="0" err="1"/>
              <a:t>supraclavicular</a:t>
            </a:r>
            <a:r>
              <a:rPr lang="en-US" i="1" dirty="0"/>
              <a:t> lymph node (</a:t>
            </a:r>
            <a:r>
              <a:rPr lang="en-US" i="1" dirty="0" err="1"/>
              <a:t>Troisier's</a:t>
            </a:r>
            <a:r>
              <a:rPr lang="en-US" i="1" dirty="0"/>
              <a:t> sign). These lymph nodes are called as "signal nodes". 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0"/>
            <a:ext cx="4038600" cy="303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457200"/>
            <a:ext cx="2819400" cy="530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68979" y="3276601"/>
            <a:ext cx="5375021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52400"/>
            <a:ext cx="4038600" cy="4525963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5. The common </a:t>
            </a:r>
            <a:r>
              <a:rPr lang="en-US" i="1" dirty="0"/>
              <a:t>investigations of stomach axe: </a:t>
            </a:r>
          </a:p>
          <a:p>
            <a:endParaRPr lang="en-US" dirty="0"/>
          </a:p>
          <a:p>
            <a:r>
              <a:rPr lang="en-US" dirty="0"/>
              <a:t>(a) Chemical. Gastric analysis (fractional test meal) is done chiefly to estimate the gastric acidity. </a:t>
            </a:r>
          </a:p>
          <a:p>
            <a:r>
              <a:rPr lang="en-US" dirty="0"/>
              <a:t>(b) Radiological examination by the barium meal. </a:t>
            </a:r>
          </a:p>
          <a:p>
            <a:r>
              <a:rPr lang="en-US" dirty="0"/>
              <a:t>(c) Endoscopic: By </a:t>
            </a:r>
            <a:r>
              <a:rPr lang="en-US" dirty="0" err="1"/>
              <a:t>gastroscopy</a:t>
            </a:r>
            <a:r>
              <a:rPr lang="en-US" dirty="0"/>
              <a:t> the interior of stomach can be scanned under of direct vision. 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6300" y="0"/>
            <a:ext cx="44577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6. </a:t>
            </a:r>
            <a:r>
              <a:rPr lang="en-US" i="1" dirty="0"/>
              <a:t>Pyloric obstruction can be congenital or acquired. It causes visible peristalsis in the </a:t>
            </a:r>
            <a:r>
              <a:rPr lang="en-US" i="1" dirty="0" err="1"/>
              <a:t>epigastrium</a:t>
            </a:r>
            <a:r>
              <a:rPr lang="en-US" i="1" dirty="0"/>
              <a:t>, and vomiting after meals 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371600"/>
            <a:ext cx="3737631" cy="3345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Vagotomy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1188</Words>
  <Application>Microsoft Office PowerPoint</Application>
  <PresentationFormat>On-screen Show (4:3)</PresentationFormat>
  <Paragraphs>103</Paragraphs>
  <Slides>38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Times New Roman</vt:lpstr>
      <vt:lpstr>Office Theme</vt:lpstr>
      <vt:lpstr>stomach</vt:lpstr>
      <vt:lpstr>Introduction </vt:lpstr>
      <vt:lpstr>functions</vt:lpstr>
      <vt:lpstr>Location </vt:lpstr>
      <vt:lpstr>Shape and Position </vt:lpstr>
      <vt:lpstr>Size  </vt:lpstr>
      <vt:lpstr>PowerPoint Presentation</vt:lpstr>
      <vt:lpstr>Cardiac orifice </vt:lpstr>
      <vt:lpstr>pyloric orifice</vt:lpstr>
      <vt:lpstr>Curavtures </vt:lpstr>
      <vt:lpstr>Two Surfaces  </vt:lpstr>
      <vt:lpstr>Parts of stomach</vt:lpstr>
      <vt:lpstr>Subdivisions </vt:lpstr>
      <vt:lpstr>PowerPoint Presentation</vt:lpstr>
      <vt:lpstr>Fundus </vt:lpstr>
      <vt:lpstr>Body or corpus of stomach </vt:lpstr>
      <vt:lpstr>Pyloric part </vt:lpstr>
      <vt:lpstr>Relations of Stomach </vt:lpstr>
      <vt:lpstr>PowerPoint Presentation</vt:lpstr>
      <vt:lpstr>Visceral Relations  </vt:lpstr>
      <vt:lpstr>Gastric triangle </vt:lpstr>
      <vt:lpstr>PowerPoint Presentation</vt:lpstr>
      <vt:lpstr>Stomach bed /posterior relations</vt:lpstr>
      <vt:lpstr>Interior of Stomach </vt:lpstr>
      <vt:lpstr>PowerPoint Presentation</vt:lpstr>
      <vt:lpstr>PowerPoint Presentation</vt:lpstr>
      <vt:lpstr>Blood Supply</vt:lpstr>
      <vt:lpstr>Lymphatic Drainage  </vt:lpstr>
      <vt:lpstr>PowerPoint Presentation</vt:lpstr>
      <vt:lpstr>Nerve Supply  </vt:lpstr>
      <vt:lpstr>PARASYMPATHETIC SUPPLY </vt:lpstr>
      <vt:lpstr>CLINICAL ANATOMY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Vagotomy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stomach</dc:title>
  <dc:creator>lenovo</dc:creator>
  <cp:lastModifiedBy>Ganesh Babu R</cp:lastModifiedBy>
  <cp:revision>70</cp:revision>
  <dcterms:created xsi:type="dcterms:W3CDTF">2006-08-16T00:00:00Z</dcterms:created>
  <dcterms:modified xsi:type="dcterms:W3CDTF">2024-09-03T06:56:23Z</dcterms:modified>
</cp:coreProperties>
</file>