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1" r:id="rId13"/>
    <p:sldId id="267" r:id="rId14"/>
    <p:sldId id="268" r:id="rId15"/>
    <p:sldId id="282" r:id="rId16"/>
    <p:sldId id="283" r:id="rId17"/>
    <p:sldId id="284" r:id="rId18"/>
    <p:sldId id="269" r:id="rId19"/>
    <p:sldId id="285" r:id="rId20"/>
    <p:sldId id="271" r:id="rId21"/>
    <p:sldId id="272" r:id="rId22"/>
    <p:sldId id="273" r:id="rId23"/>
    <p:sldId id="274" r:id="rId24"/>
    <p:sldId id="288" r:id="rId25"/>
    <p:sldId id="289" r:id="rId26"/>
    <p:sldId id="290" r:id="rId27"/>
    <p:sldId id="291" r:id="rId28"/>
    <p:sldId id="292" r:id="rId29"/>
    <p:sldId id="275" r:id="rId30"/>
    <p:sldId id="276" r:id="rId31"/>
    <p:sldId id="277" r:id="rId32"/>
    <p:sldId id="278" r:id="rId33"/>
    <p:sldId id="279" r:id="rId34"/>
    <p:sldId id="287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9612" autoAdjust="0"/>
  </p:normalViewPr>
  <p:slideViewPr>
    <p:cSldViewPr>
      <p:cViewPr varScale="1">
        <p:scale>
          <a:sx n="43" d="100"/>
          <a:sy n="43" d="100"/>
        </p:scale>
        <p:origin x="2358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3F988-9FAA-4230-BC98-AA71FBAD4ED7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8D0DA-F900-4DCE-A293-4A1EA1704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8D0DA-F900-4DCE-A293-4A1EA170457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Spleen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Spleen is a lymphatic organ connected to the blood vascular system.</a:t>
            </a:r>
          </a:p>
          <a:p>
            <a:r>
              <a:rPr lang="en-US" dirty="0"/>
              <a:t> It acts as a filter for blood and plays an important role in the immune responses of the body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905000"/>
            <a:ext cx="44577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Shape and location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Spleen is a wedge-shaped organ</a:t>
            </a:r>
          </a:p>
          <a:p>
            <a:r>
              <a:rPr lang="en-US" dirty="0"/>
              <a:t> Located mainly in  left </a:t>
            </a:r>
            <a:r>
              <a:rPr lang="en-US" dirty="0" err="1"/>
              <a:t>hypochondrium</a:t>
            </a:r>
            <a:r>
              <a:rPr lang="en-US" dirty="0"/>
              <a:t>, and partly in the </a:t>
            </a:r>
            <a:r>
              <a:rPr lang="en-US" dirty="0" err="1"/>
              <a:t>epigastrium</a:t>
            </a:r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723526"/>
            <a:ext cx="4038600" cy="4279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Texture and </a:t>
            </a:r>
            <a:r>
              <a:rPr lang="en-US" dirty="0" err="1"/>
              <a:t>colour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spleen is soft, highly vascular and dark purple in </a:t>
            </a:r>
            <a:r>
              <a:rPr lang="en-US" dirty="0" err="1"/>
              <a:t>colour</a:t>
            </a:r>
            <a:r>
              <a:rPr lang="en-US" dirty="0"/>
              <a:t>.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35185"/>
          <a:stretch>
            <a:fillRect/>
          </a:stretch>
        </p:blipFill>
        <p:spPr bwMode="auto">
          <a:xfrm>
            <a:off x="5562600" y="1524000"/>
            <a:ext cx="3200400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Size and weight of the spleen are markedly variable. </a:t>
            </a:r>
          </a:p>
          <a:p>
            <a:r>
              <a:rPr lang="en-US" dirty="0"/>
              <a:t>On an average the spleen is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1 inch or 2.5 cm thick,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 3 inches or 7.5 cm broad,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5 inches or 12.5 cm long, 7 ounces in weight, </a:t>
            </a:r>
          </a:p>
          <a:p>
            <a:r>
              <a:rPr lang="en-US" dirty="0"/>
              <a:t>and is related to 9th to 11th ribs. </a:t>
            </a:r>
          </a:p>
          <a:p>
            <a:r>
              <a:rPr lang="en-US" dirty="0"/>
              <a:t>Normally, the spleen is not palpable 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441818"/>
            <a:ext cx="4038600" cy="2842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 (Axis of Spleen)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spleen lies obliquely along the long axis of the 10th rib. </a:t>
            </a:r>
          </a:p>
          <a:p>
            <a:r>
              <a:rPr lang="en-US" dirty="0"/>
              <a:t>Thus it is directed downwards, forwards and laterally,</a:t>
            </a:r>
          </a:p>
          <a:p>
            <a:r>
              <a:rPr lang="en-US" dirty="0"/>
              <a:t> making an angle of about 45 degrees with the horizontal plane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l="13636" t="6576" r="13636" b="16597"/>
          <a:stretch>
            <a:fillRect/>
          </a:stretch>
        </p:blipFill>
        <p:spPr bwMode="auto">
          <a:xfrm>
            <a:off x="4572000" y="1600200"/>
            <a:ext cx="4419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Features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spleen has two ends, three borders and two surfaces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3505200"/>
            <a:ext cx="4038600" cy="303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l="17496" t="20312" r="53514" b="10938"/>
          <a:stretch>
            <a:fillRect/>
          </a:stretch>
        </p:blipFill>
        <p:spPr bwMode="auto">
          <a:xfrm>
            <a:off x="4572000" y="1117600"/>
            <a:ext cx="4191000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828800"/>
            <a:ext cx="4465734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Two Ends </a:t>
            </a:r>
            <a:br>
              <a:rPr lang="en-US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anterior end is expanded and is more like a border. It is directed downwards and forwards, and reaches the </a:t>
            </a:r>
            <a:r>
              <a:rPr lang="en-US" i="1" dirty="0" err="1"/>
              <a:t>midaxillary</a:t>
            </a:r>
            <a:r>
              <a:rPr lang="en-US" i="1" dirty="0"/>
              <a:t> line. </a:t>
            </a:r>
          </a:p>
          <a:p>
            <a:r>
              <a:rPr lang="en-US" dirty="0"/>
              <a:t>The </a:t>
            </a:r>
            <a:r>
              <a:rPr lang="en-US" i="1" dirty="0"/>
              <a:t>posterior end is rounded. It is directed upwards, backwards and medially, and rests on the upper pole of the left kidney.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1" dirty="0"/>
              <a:t>Borders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Superior border is characteristically notched near the anterior end. </a:t>
            </a:r>
          </a:p>
          <a:p>
            <a:r>
              <a:rPr lang="en-US" i="1" dirty="0"/>
              <a:t>Inferior border is rounded. </a:t>
            </a:r>
          </a:p>
          <a:p>
            <a:r>
              <a:rPr lang="en-US" i="1" dirty="0"/>
              <a:t>Intermediate border is also rounded and is directed to the right. 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5660" t="18089" r="49057" b="44215"/>
          <a:stretch>
            <a:fillRect/>
          </a:stretch>
        </p:blipFill>
        <p:spPr bwMode="auto">
          <a:xfrm>
            <a:off x="3657600" y="228600"/>
            <a:ext cx="53340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 l="55016" t="18267" r="3605" b="44990"/>
          <a:stretch>
            <a:fillRect/>
          </a:stretch>
        </p:blipFill>
        <p:spPr bwMode="auto">
          <a:xfrm>
            <a:off x="4076700" y="3581400"/>
            <a:ext cx="49149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Surfaces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/>
          <a:lstStyle/>
          <a:p>
            <a:r>
              <a:rPr lang="en-US" i="1" dirty="0"/>
              <a:t>Diaphragmatic surface is convex and smooth</a:t>
            </a:r>
          </a:p>
          <a:p>
            <a:r>
              <a:rPr lang="en-US" i="1" dirty="0"/>
              <a:t>Visceral surface is concave and irregular. 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61832" y="2057400"/>
            <a:ext cx="558216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Visceral surface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It bears the following impressions. </a:t>
            </a:r>
          </a:p>
          <a:p>
            <a:r>
              <a:rPr lang="en-US" i="1" dirty="0"/>
              <a:t>Gastric impression, for the </a:t>
            </a:r>
            <a:r>
              <a:rPr lang="en-US" i="1" dirty="0" err="1"/>
              <a:t>fundus</a:t>
            </a:r>
            <a:r>
              <a:rPr lang="en-US" i="1" dirty="0"/>
              <a:t> of the stomach, lies between the superior and intermediate borders</a:t>
            </a:r>
          </a:p>
          <a:p>
            <a:r>
              <a:rPr lang="en-US" dirty="0"/>
              <a:t> </a:t>
            </a:r>
            <a:r>
              <a:rPr lang="en-US" i="1" dirty="0"/>
              <a:t>Renal impression, for the left kidney, lies between the inferior and intermediate borders. </a:t>
            </a:r>
          </a:p>
          <a:p>
            <a:r>
              <a:rPr lang="en-US" i="1" dirty="0"/>
              <a:t>Colic impressions, for the </a:t>
            </a:r>
            <a:r>
              <a:rPr lang="en-US" i="1" dirty="0" err="1"/>
              <a:t>splenic</a:t>
            </a:r>
            <a:r>
              <a:rPr lang="en-US" i="1" dirty="0"/>
              <a:t> flexure of the colon, occupies a triangular area adjoining the anterior end of the spleen. Its lower part is related to the </a:t>
            </a:r>
            <a:r>
              <a:rPr lang="en-US" i="1" dirty="0" err="1"/>
              <a:t>phrenicocolic</a:t>
            </a:r>
            <a:r>
              <a:rPr lang="en-US" i="1" dirty="0"/>
              <a:t> ligament. </a:t>
            </a:r>
          </a:p>
          <a:p>
            <a:r>
              <a:rPr lang="en-US" i="1" dirty="0"/>
              <a:t>Pancreatic impression, for the tail of the pan-</a:t>
            </a:r>
            <a:r>
              <a:rPr lang="en-US" i="1" dirty="0" err="1"/>
              <a:t>creas</a:t>
            </a:r>
            <a:r>
              <a:rPr lang="en-US" i="1" dirty="0"/>
              <a:t>, lies between the </a:t>
            </a:r>
            <a:r>
              <a:rPr lang="en-US" i="1" dirty="0" err="1"/>
              <a:t>hilum</a:t>
            </a:r>
            <a:r>
              <a:rPr lang="en-US" i="1" dirty="0"/>
              <a:t> and the colic impression. 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399" y="1752600"/>
            <a:ext cx="407076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r="40816"/>
          <a:stretch>
            <a:fillRect/>
          </a:stretch>
        </p:blipFill>
        <p:spPr bwMode="auto">
          <a:xfrm>
            <a:off x="2971800" y="1066800"/>
            <a:ext cx="3352800" cy="3375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Diaphragmatic Surface </a:t>
            </a:r>
            <a:br>
              <a:rPr lang="en-US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52400" y="1600200"/>
            <a:ext cx="4038600" cy="4525963"/>
          </a:xfrm>
        </p:spPr>
        <p:txBody>
          <a:bodyPr/>
          <a:lstStyle/>
          <a:p>
            <a:r>
              <a:rPr lang="en-US" dirty="0"/>
              <a:t>The diaphragmatic surface is related to the diaphragm which separates the spleen from the </a:t>
            </a:r>
            <a:r>
              <a:rPr lang="en-US" dirty="0" err="1"/>
              <a:t>costo</a:t>
            </a:r>
            <a:r>
              <a:rPr lang="en-US" dirty="0"/>
              <a:t>-diaphragmatic recess of pleura, lung and 9th, 10th and 11th ribs of the left side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53588" t="7273" b="12727"/>
          <a:stretch>
            <a:fillRect/>
          </a:stretch>
        </p:blipFill>
        <p:spPr bwMode="auto">
          <a:xfrm>
            <a:off x="6553200" y="2590800"/>
            <a:ext cx="2590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Hilum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 err="1"/>
              <a:t>Hilum</a:t>
            </a:r>
            <a:r>
              <a:rPr lang="en-US" i="1" dirty="0"/>
              <a:t> lies on the </a:t>
            </a:r>
            <a:r>
              <a:rPr lang="en-US" i="1" dirty="0" err="1"/>
              <a:t>inferomedial</a:t>
            </a:r>
            <a:r>
              <a:rPr lang="en-US" i="1" dirty="0"/>
              <a:t> part of the gastric impression along the long axis of the spleen. It transmits the </a:t>
            </a:r>
            <a:r>
              <a:rPr lang="en-US" i="1" dirty="0" err="1"/>
              <a:t>splenic</a:t>
            </a:r>
            <a:r>
              <a:rPr lang="en-US" i="1" dirty="0"/>
              <a:t> vessels and nerves, and provides attachment to the </a:t>
            </a:r>
            <a:r>
              <a:rPr lang="en-US" i="1" dirty="0" err="1"/>
              <a:t>gastrosplenic</a:t>
            </a:r>
            <a:r>
              <a:rPr lang="en-US" i="1" dirty="0"/>
              <a:t> and </a:t>
            </a:r>
            <a:r>
              <a:rPr lang="en-US" i="1" dirty="0" err="1"/>
              <a:t>lienorenal</a:t>
            </a:r>
            <a:r>
              <a:rPr lang="en-US" i="1" dirty="0"/>
              <a:t> ligaments. 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400" y="2209800"/>
            <a:ext cx="477036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Spleen is surrounded by peritoneum, and is suspended by following ligaments</a:t>
            </a:r>
          </a:p>
          <a:p>
            <a:r>
              <a:rPr lang="en-US" b="1" i="1" dirty="0" err="1"/>
              <a:t>Gastrosplenic</a:t>
            </a:r>
            <a:r>
              <a:rPr lang="en-US" b="1" i="1" dirty="0"/>
              <a:t> ligament </a:t>
            </a:r>
            <a:r>
              <a:rPr lang="en-US" i="1" dirty="0"/>
              <a:t>extends from the </a:t>
            </a:r>
            <a:r>
              <a:rPr lang="en-US" i="1" dirty="0" err="1"/>
              <a:t>hilum</a:t>
            </a:r>
            <a:r>
              <a:rPr lang="en-US" i="1" dirty="0"/>
              <a:t> of the spleen to the greater curvature of the </a:t>
            </a:r>
            <a:r>
              <a:rPr lang="en-US" i="1" dirty="0" err="1"/>
              <a:t>somach</a:t>
            </a:r>
            <a:endParaRPr lang="en-US" i="1" dirty="0"/>
          </a:p>
          <a:p>
            <a:r>
              <a:rPr lang="en-US" b="1" i="1" dirty="0" err="1"/>
              <a:t>Lienorenal</a:t>
            </a:r>
            <a:r>
              <a:rPr lang="en-US" b="1" i="1" dirty="0"/>
              <a:t>  ligament </a:t>
            </a:r>
            <a:r>
              <a:rPr lang="en-US" i="1" dirty="0"/>
              <a:t>extends from the </a:t>
            </a:r>
            <a:r>
              <a:rPr lang="en-US" i="1" dirty="0" err="1"/>
              <a:t>hilum</a:t>
            </a:r>
            <a:r>
              <a:rPr lang="en-US" i="1" dirty="0"/>
              <a:t> of the spleen to the anterior surface of the left kidney. It contains the tail of the pancreas, the </a:t>
            </a:r>
            <a:r>
              <a:rPr lang="en-US" i="1" dirty="0" err="1"/>
              <a:t>splenic</a:t>
            </a:r>
            <a:r>
              <a:rPr lang="en-US" i="1" dirty="0"/>
              <a:t> vessels.</a:t>
            </a:r>
          </a:p>
          <a:p>
            <a:r>
              <a:rPr lang="en-US" b="1" i="1" dirty="0" err="1"/>
              <a:t>Phrenicocolic</a:t>
            </a:r>
            <a:r>
              <a:rPr lang="en-US" b="1" i="1" dirty="0"/>
              <a:t> ligament </a:t>
            </a:r>
            <a:r>
              <a:rPr lang="en-US" i="1" dirty="0"/>
              <a:t>is not attached to the spleen, but supports its anterior end.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86199" y="2362200"/>
            <a:ext cx="5128139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20167" t="36957" r="48055" b="19565"/>
          <a:stretch>
            <a:fillRect/>
          </a:stretch>
        </p:blipFill>
        <p:spPr bwMode="auto">
          <a:xfrm>
            <a:off x="243840" y="152400"/>
            <a:ext cx="851916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250" y="692150"/>
            <a:ext cx="79375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457200"/>
            <a:ext cx="9102857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5094" t="35183" r="15094" b="12042"/>
          <a:stretch>
            <a:fillRect/>
          </a:stretch>
        </p:blipFill>
        <p:spPr bwMode="auto">
          <a:xfrm>
            <a:off x="4176486" y="1828800"/>
            <a:ext cx="4967514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Visceral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Visceral surface </a:t>
            </a:r>
          </a:p>
          <a:p>
            <a:r>
              <a:rPr lang="en-US" dirty="0"/>
              <a:t>It is related to the </a:t>
            </a:r>
            <a:r>
              <a:rPr lang="en-US" dirty="0" err="1"/>
              <a:t>fundus</a:t>
            </a:r>
            <a:r>
              <a:rPr lang="en-US" dirty="0"/>
              <a:t> of the stomach, the anterior surface of the left kidney, the </a:t>
            </a:r>
            <a:r>
              <a:rPr lang="en-US" dirty="0" err="1"/>
              <a:t>splenic</a:t>
            </a:r>
            <a:r>
              <a:rPr lang="en-US" dirty="0"/>
              <a:t> flexure of the colon and the tail of the pancreas.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18375" t="20312" r="51757" b="10938"/>
          <a:stretch>
            <a:fillRect/>
          </a:stretch>
        </p:blipFill>
        <p:spPr bwMode="auto">
          <a:xfrm>
            <a:off x="0" y="0"/>
            <a:ext cx="5063836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 l="50943" t="22780" r="18868" b="13763"/>
          <a:stretch>
            <a:fillRect/>
          </a:stretch>
        </p:blipFill>
        <p:spPr bwMode="auto">
          <a:xfrm>
            <a:off x="4572000" y="692727"/>
            <a:ext cx="4572000" cy="540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US" dirty="0"/>
              <a:t>Blood supply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962400"/>
            <a:ext cx="4038600" cy="21637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Spleen is supplied by the </a:t>
            </a:r>
            <a:r>
              <a:rPr lang="en-US" dirty="0" err="1"/>
              <a:t>splenic</a:t>
            </a:r>
            <a:r>
              <a:rPr lang="en-US" dirty="0"/>
              <a:t> artery which is the largest branch of the </a:t>
            </a:r>
            <a:r>
              <a:rPr lang="en-US" dirty="0" err="1"/>
              <a:t>coeliac</a:t>
            </a:r>
            <a:r>
              <a:rPr lang="en-US" dirty="0"/>
              <a:t> trunk. The artery is tortuous in its course to allow for movements of the spleen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120902"/>
            <a:ext cx="4038600" cy="273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/>
          <a:srcRect b="7599"/>
          <a:stretch>
            <a:fillRect/>
          </a:stretch>
        </p:blipFill>
        <p:spPr bwMode="auto">
          <a:xfrm>
            <a:off x="1219199" y="533400"/>
            <a:ext cx="7501689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Lymphatic Drainage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tabLst>
                <a:tab pos="1371600" algn="l"/>
              </a:tabLst>
            </a:pPr>
            <a:r>
              <a:rPr lang="en-US" dirty="0" err="1"/>
              <a:t>Splenic</a:t>
            </a:r>
            <a:r>
              <a:rPr lang="en-US" dirty="0"/>
              <a:t> tissue proper has no </a:t>
            </a:r>
            <a:r>
              <a:rPr lang="en-US" dirty="0" err="1"/>
              <a:t>lymphatics</a:t>
            </a:r>
            <a:r>
              <a:rPr lang="en-US" dirty="0"/>
              <a:t>. A few </a:t>
            </a:r>
            <a:r>
              <a:rPr lang="en-US" dirty="0" err="1"/>
              <a:t>lymphatics</a:t>
            </a:r>
            <a:r>
              <a:rPr lang="en-US" dirty="0"/>
              <a:t> arise from the connective tissue of the capsule and </a:t>
            </a:r>
            <a:r>
              <a:rPr lang="en-US" dirty="0" err="1"/>
              <a:t>trabeculae</a:t>
            </a:r>
            <a:r>
              <a:rPr lang="en-US" dirty="0"/>
              <a:t> and drain into the pan-</a:t>
            </a:r>
            <a:r>
              <a:rPr lang="en-US" dirty="0" err="1"/>
              <a:t>creaticosplenic</a:t>
            </a:r>
            <a:r>
              <a:rPr lang="en-US" dirty="0"/>
              <a:t> lymph nodes situated along the </a:t>
            </a:r>
            <a:r>
              <a:rPr lang="en-US" dirty="0" err="1"/>
              <a:t>splenic</a:t>
            </a:r>
            <a:r>
              <a:rPr lang="en-US" dirty="0"/>
              <a:t> artery.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447800"/>
            <a:ext cx="3810000" cy="3523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Nerve Supply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517525" algn="l"/>
              </a:tabLst>
            </a:pPr>
            <a:r>
              <a:rPr lang="en-US" dirty="0"/>
              <a:t>Sympathetic </a:t>
            </a:r>
            <a:r>
              <a:rPr lang="en-US" dirty="0" err="1"/>
              <a:t>fibres</a:t>
            </a:r>
            <a:r>
              <a:rPr lang="en-US" dirty="0"/>
              <a:t> are derived from the </a:t>
            </a:r>
            <a:r>
              <a:rPr lang="en-US" dirty="0" err="1"/>
              <a:t>coeliac</a:t>
            </a:r>
            <a:r>
              <a:rPr lang="en-US" dirty="0"/>
              <a:t> plexus. They are vasomotor in nature.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Functions of the Spleen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1. </a:t>
            </a:r>
            <a:r>
              <a:rPr lang="en-US" i="1" dirty="0" err="1"/>
              <a:t>Phagocytosis</a:t>
            </a:r>
            <a:r>
              <a:rPr lang="en-US" i="1" dirty="0"/>
              <a:t> </a:t>
            </a:r>
          </a:p>
          <a:p>
            <a:endParaRPr lang="en-US" dirty="0"/>
          </a:p>
          <a:p>
            <a:r>
              <a:rPr lang="en-US" dirty="0"/>
              <a:t>2. </a:t>
            </a:r>
            <a:r>
              <a:rPr lang="en-US" i="1" dirty="0" err="1"/>
              <a:t>Haemopoiesis</a:t>
            </a:r>
            <a:r>
              <a:rPr lang="en-US" i="1" dirty="0"/>
              <a:t> </a:t>
            </a:r>
          </a:p>
          <a:p>
            <a:endParaRPr lang="en-US" dirty="0"/>
          </a:p>
          <a:p>
            <a:r>
              <a:rPr lang="en-US" dirty="0"/>
              <a:t>3. </a:t>
            </a:r>
            <a:r>
              <a:rPr lang="en-US" i="1" dirty="0"/>
              <a:t>Immune responses: </a:t>
            </a:r>
          </a:p>
          <a:p>
            <a:endParaRPr lang="en-US" dirty="0"/>
          </a:p>
          <a:p>
            <a:r>
              <a:rPr lang="en-US" i="1" dirty="0"/>
              <a:t>Storage of RBCs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Histology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64148" y="1127455"/>
            <a:ext cx="6227252" cy="5654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3399" y="1143000"/>
            <a:ext cx="826093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1" y="1447800"/>
            <a:ext cx="444779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b="7576"/>
          <a:stretch>
            <a:fillRect/>
          </a:stretch>
        </p:blipFill>
        <p:spPr bwMode="auto">
          <a:xfrm>
            <a:off x="304800" y="838200"/>
            <a:ext cx="7871144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ANATOMY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1. </a:t>
            </a:r>
            <a:r>
              <a:rPr lang="en-US" i="1" dirty="0"/>
              <a:t>Palpation of the spleen: A normal spleen is not palpable. An enlarged spleen can be felt under the left costal margin during inspiration. </a:t>
            </a:r>
          </a:p>
          <a:p>
            <a:endParaRPr lang="en-US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r="30189" b="32215"/>
          <a:stretch>
            <a:fillRect/>
          </a:stretch>
        </p:blipFill>
        <p:spPr bwMode="auto">
          <a:xfrm>
            <a:off x="4495800" y="1981200"/>
            <a:ext cx="4464534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2. </a:t>
            </a:r>
            <a:r>
              <a:rPr lang="en-US" i="1" dirty="0" err="1"/>
              <a:t>Splenomegaly</a:t>
            </a:r>
            <a:r>
              <a:rPr lang="en-US" i="1" dirty="0"/>
              <a:t>: Enlargement of the spleen is called </a:t>
            </a:r>
            <a:r>
              <a:rPr lang="en-US" i="1" dirty="0" err="1"/>
              <a:t>splenomegaly</a:t>
            </a:r>
            <a:r>
              <a:rPr lang="en-US" i="1" dirty="0"/>
              <a:t>. It may occur in a number of diseases. </a:t>
            </a:r>
          </a:p>
          <a:p>
            <a:r>
              <a:rPr lang="en-US" dirty="0"/>
              <a:t>Parasitic </a:t>
            </a:r>
            <a:r>
              <a:rPr lang="en-US" b="1" dirty="0"/>
              <a:t>infections</a:t>
            </a:r>
            <a:r>
              <a:rPr lang="en-US" dirty="0"/>
              <a:t>, such as </a:t>
            </a:r>
            <a:r>
              <a:rPr lang="en-US" b="1" dirty="0"/>
              <a:t>malaria</a:t>
            </a:r>
            <a:r>
              <a:rPr lang="en-US" dirty="0"/>
              <a:t>. </a:t>
            </a:r>
            <a:r>
              <a:rPr lang="en-US" b="1" dirty="0"/>
              <a:t>Cirrhosis</a:t>
            </a:r>
            <a:r>
              <a:rPr lang="en-US" dirty="0"/>
              <a:t> and other diseases affecting the liver. Various types of </a:t>
            </a:r>
            <a:r>
              <a:rPr lang="en-US" dirty="0" err="1"/>
              <a:t>hemolytic</a:t>
            </a:r>
            <a:r>
              <a:rPr lang="en-US" b="1" dirty="0" err="1"/>
              <a:t>anemia</a:t>
            </a:r>
            <a:r>
              <a:rPr lang="en-US" dirty="0"/>
              <a:t> — a condition characterized by early destruction of red blood cells. Blood </a:t>
            </a:r>
            <a:r>
              <a:rPr lang="en-US" b="1" dirty="0"/>
              <a:t>cancers</a:t>
            </a:r>
            <a:r>
              <a:rPr lang="en-US" dirty="0"/>
              <a:t>, such as </a:t>
            </a:r>
            <a:r>
              <a:rPr lang="en-US" b="1" dirty="0"/>
              <a:t>leukemia</a:t>
            </a:r>
            <a:endParaRPr lang="en-US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66360" y="1737201"/>
            <a:ext cx="3002280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3. </a:t>
            </a:r>
            <a:r>
              <a:rPr lang="en-US" i="1" dirty="0" err="1"/>
              <a:t>Splenectomy</a:t>
            </a:r>
            <a:r>
              <a:rPr lang="en-US" i="1" dirty="0"/>
              <a:t>: Surgical removal of the spleen is called </a:t>
            </a:r>
            <a:r>
              <a:rPr lang="en-US" i="1" dirty="0" err="1"/>
              <a:t>splenectomy</a:t>
            </a:r>
            <a:r>
              <a:rPr lang="en-US" i="1" dirty="0"/>
              <a:t>. During this operation damage to the tail of the pancreas has to be carefully avoided, as the tail of pancreas is very rich in islets of </a:t>
            </a:r>
            <a:r>
              <a:rPr lang="en-US" i="1" dirty="0" err="1"/>
              <a:t>Langerhans</a:t>
            </a:r>
            <a:r>
              <a:rPr lang="en-US" i="1" dirty="0"/>
              <a:t> </a:t>
            </a:r>
          </a:p>
          <a:p>
            <a:endParaRPr lang="en-US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4. </a:t>
            </a:r>
            <a:r>
              <a:rPr lang="en-US" i="1" dirty="0" err="1"/>
              <a:t>Splenic</a:t>
            </a:r>
            <a:r>
              <a:rPr lang="en-US" i="1" dirty="0"/>
              <a:t> puncture: Spleen can be punctured through the 8th or 9th </a:t>
            </a:r>
            <a:r>
              <a:rPr lang="en-US" i="1" dirty="0" err="1"/>
              <a:t>intercostal</a:t>
            </a:r>
            <a:r>
              <a:rPr lang="en-US" i="1" dirty="0"/>
              <a:t> space in the </a:t>
            </a:r>
            <a:r>
              <a:rPr lang="en-US" i="1" dirty="0" err="1"/>
              <a:t>midaxillary</a:t>
            </a:r>
            <a:r>
              <a:rPr lang="en-US" i="1" dirty="0"/>
              <a:t> line using a lumbar puncture needle. When enlarged, it can be punctured through the anterior abdominal wall.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5. </a:t>
            </a:r>
            <a:r>
              <a:rPr lang="en-US" i="1" dirty="0" err="1"/>
              <a:t>Splenic</a:t>
            </a:r>
            <a:r>
              <a:rPr lang="en-US" i="1" dirty="0"/>
              <a:t> infarction: The smaller branches of </a:t>
            </a:r>
            <a:r>
              <a:rPr lang="en-US" i="1" dirty="0" err="1"/>
              <a:t>splenic</a:t>
            </a:r>
            <a:r>
              <a:rPr lang="en-US" i="1" dirty="0"/>
              <a:t> artery are end arteries. Their obstruction (embolism) therefore results in </a:t>
            </a:r>
            <a:r>
              <a:rPr lang="en-US" i="1" dirty="0" err="1"/>
              <a:t>splenic</a:t>
            </a:r>
            <a:r>
              <a:rPr lang="en-US" i="1" dirty="0"/>
              <a:t> infarction which causes referred pain in the left shoulder (</a:t>
            </a:r>
            <a:r>
              <a:rPr lang="en-US" i="1" dirty="0" err="1"/>
              <a:t>Kehr's</a:t>
            </a:r>
            <a:r>
              <a:rPr lang="en-US" i="1" dirty="0"/>
              <a:t> sign).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KEHR’S SIGN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066800"/>
            <a:ext cx="5410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5">
      <a:majorFont>
        <a:latin typeface="Constanti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886</Words>
  <Application>Microsoft Office PowerPoint</Application>
  <PresentationFormat>On-screen Show (4:3)</PresentationFormat>
  <Paragraphs>98</Paragraphs>
  <Slides>34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Constantia</vt:lpstr>
      <vt:lpstr>Times New Roman</vt:lpstr>
      <vt:lpstr>Wingdings</vt:lpstr>
      <vt:lpstr>Office Theme</vt:lpstr>
      <vt:lpstr>Spleen  </vt:lpstr>
      <vt:lpstr>Introduction </vt:lpstr>
      <vt:lpstr>Shape and location </vt:lpstr>
      <vt:lpstr>Texture and colour </vt:lpstr>
      <vt:lpstr>Dimensions</vt:lpstr>
      <vt:lpstr>Position (Axis of Spleen) </vt:lpstr>
      <vt:lpstr>External Features </vt:lpstr>
      <vt:lpstr>Two Ends  </vt:lpstr>
      <vt:lpstr>Borders </vt:lpstr>
      <vt:lpstr>Surfaces </vt:lpstr>
      <vt:lpstr>Visceral surface</vt:lpstr>
      <vt:lpstr>Diaphragmatic Surface  </vt:lpstr>
      <vt:lpstr>Hilum</vt:lpstr>
      <vt:lpstr>Relations</vt:lpstr>
      <vt:lpstr>PowerPoint Presentation</vt:lpstr>
      <vt:lpstr>PowerPoint Presentation</vt:lpstr>
      <vt:lpstr>PowerPoint Presentation</vt:lpstr>
      <vt:lpstr>Visceral Relations</vt:lpstr>
      <vt:lpstr>PowerPoint Presentation</vt:lpstr>
      <vt:lpstr>Blood supply </vt:lpstr>
      <vt:lpstr>Lymphatic Drainage  </vt:lpstr>
      <vt:lpstr>Nerve Supply  </vt:lpstr>
      <vt:lpstr>Functions of the Spleen </vt:lpstr>
      <vt:lpstr>Histology </vt:lpstr>
      <vt:lpstr>PowerPoint Presentation</vt:lpstr>
      <vt:lpstr>PowerPoint Presentation</vt:lpstr>
      <vt:lpstr>PowerPoint Presentation</vt:lpstr>
      <vt:lpstr>PowerPoint Presentation</vt:lpstr>
      <vt:lpstr>CLINICAL ANATOMY </vt:lpstr>
      <vt:lpstr>PowerPoint Presentation</vt:lpstr>
      <vt:lpstr>PowerPoint Presentation</vt:lpstr>
      <vt:lpstr>PowerPoint Presentation</vt:lpstr>
      <vt:lpstr>PowerPoint Presentation</vt:lpstr>
      <vt:lpstr>KEHR’S SIGN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Spleen</dc:title>
  <dc:creator>lenovo</dc:creator>
  <cp:lastModifiedBy>Ganesh Babu R</cp:lastModifiedBy>
  <cp:revision>53</cp:revision>
  <dcterms:created xsi:type="dcterms:W3CDTF">2006-08-16T00:00:00Z</dcterms:created>
  <dcterms:modified xsi:type="dcterms:W3CDTF">2024-09-03T06:56:03Z</dcterms:modified>
</cp:coreProperties>
</file>