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3"/>
  </p:notesMasterIdLst>
  <p:sldIdLst>
    <p:sldId id="256" r:id="rId2"/>
    <p:sldId id="257" r:id="rId3"/>
    <p:sldId id="304" r:id="rId4"/>
    <p:sldId id="258" r:id="rId5"/>
    <p:sldId id="317" r:id="rId6"/>
    <p:sldId id="259" r:id="rId7"/>
    <p:sldId id="260" r:id="rId8"/>
    <p:sldId id="261" r:id="rId9"/>
    <p:sldId id="316" r:id="rId10"/>
    <p:sldId id="311" r:id="rId11"/>
    <p:sldId id="312" r:id="rId12"/>
    <p:sldId id="262" r:id="rId13"/>
    <p:sldId id="263" r:id="rId14"/>
    <p:sldId id="318" r:id="rId15"/>
    <p:sldId id="264" r:id="rId16"/>
    <p:sldId id="313" r:id="rId17"/>
    <p:sldId id="314" r:id="rId18"/>
    <p:sldId id="265" r:id="rId19"/>
    <p:sldId id="315" r:id="rId20"/>
    <p:sldId id="266" r:id="rId21"/>
    <p:sldId id="267" r:id="rId22"/>
    <p:sldId id="305" r:id="rId23"/>
    <p:sldId id="268" r:id="rId24"/>
    <p:sldId id="269" r:id="rId25"/>
    <p:sldId id="270" r:id="rId26"/>
    <p:sldId id="271" r:id="rId27"/>
    <p:sldId id="306" r:id="rId28"/>
    <p:sldId id="272" r:id="rId29"/>
    <p:sldId id="319" r:id="rId30"/>
    <p:sldId id="273" r:id="rId31"/>
    <p:sldId id="274" r:id="rId32"/>
    <p:sldId id="320" r:id="rId33"/>
    <p:sldId id="276" r:id="rId34"/>
    <p:sldId id="308" r:id="rId35"/>
    <p:sldId id="277" r:id="rId36"/>
    <p:sldId id="309" r:id="rId37"/>
    <p:sldId id="310" r:id="rId38"/>
    <p:sldId id="278" r:id="rId39"/>
    <p:sldId id="323" r:id="rId40"/>
    <p:sldId id="333" r:id="rId41"/>
    <p:sldId id="327" r:id="rId42"/>
    <p:sldId id="279" r:id="rId43"/>
    <p:sldId id="280" r:id="rId44"/>
    <p:sldId id="282" r:id="rId45"/>
    <p:sldId id="283" r:id="rId46"/>
    <p:sldId id="284" r:id="rId47"/>
    <p:sldId id="285" r:id="rId48"/>
    <p:sldId id="328" r:id="rId49"/>
    <p:sldId id="286" r:id="rId50"/>
    <p:sldId id="329" r:id="rId51"/>
    <p:sldId id="321" r:id="rId52"/>
    <p:sldId id="325" r:id="rId53"/>
    <p:sldId id="290" r:id="rId54"/>
    <p:sldId id="291" r:id="rId55"/>
    <p:sldId id="335" r:id="rId56"/>
    <p:sldId id="336" r:id="rId57"/>
    <p:sldId id="342" r:id="rId58"/>
    <p:sldId id="334" r:id="rId59"/>
    <p:sldId id="295" r:id="rId60"/>
    <p:sldId id="337" r:id="rId61"/>
    <p:sldId id="296" r:id="rId62"/>
    <p:sldId id="297" r:id="rId63"/>
    <p:sldId id="299" r:id="rId64"/>
    <p:sldId id="347" r:id="rId65"/>
    <p:sldId id="300" r:id="rId66"/>
    <p:sldId id="301" r:id="rId67"/>
    <p:sldId id="348" r:id="rId68"/>
    <p:sldId id="349" r:id="rId69"/>
    <p:sldId id="302" r:id="rId70"/>
    <p:sldId id="303" r:id="rId71"/>
    <p:sldId id="338" r:id="rId72"/>
    <p:sldId id="343" r:id="rId73"/>
    <p:sldId id="344" r:id="rId74"/>
    <p:sldId id="345" r:id="rId75"/>
    <p:sldId id="346" r:id="rId76"/>
    <p:sldId id="339" r:id="rId77"/>
    <p:sldId id="350" r:id="rId78"/>
    <p:sldId id="351" r:id="rId79"/>
    <p:sldId id="340" r:id="rId80"/>
    <p:sldId id="341" r:id="rId81"/>
    <p:sldId id="352" r:id="rId8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3741" autoAdjust="0"/>
  </p:normalViewPr>
  <p:slideViewPr>
    <p:cSldViewPr>
      <p:cViewPr varScale="1">
        <p:scale>
          <a:sx n="83" d="100"/>
          <a:sy n="83" d="100"/>
        </p:scale>
        <p:origin x="501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thulekshmi.4991@gmail.com" userId="c821d148e3df51a0" providerId="LiveId" clId="{80674620-8FD3-4E2C-B99F-F3FADC13E30B}"/>
    <pc:docChg chg="undo custSel addSld modSld">
      <pc:chgData name="sethulekshmi.4991@gmail.com" userId="c821d148e3df51a0" providerId="LiveId" clId="{80674620-8FD3-4E2C-B99F-F3FADC13E30B}" dt="2022-07-07T21:20:14.410" v="2521" actId="14100"/>
      <pc:docMkLst>
        <pc:docMk/>
      </pc:docMkLst>
      <pc:sldChg chg="addSp modSp mod modNotesTx">
        <pc:chgData name="sethulekshmi.4991@gmail.com" userId="c821d148e3df51a0" providerId="LiveId" clId="{80674620-8FD3-4E2C-B99F-F3FADC13E30B}" dt="2022-07-07T21:18:44.146" v="2517" actId="14100"/>
        <pc:sldMkLst>
          <pc:docMk/>
          <pc:sldMk cId="0" sldId="339"/>
        </pc:sldMkLst>
        <pc:picChg chg="add mod">
          <ac:chgData name="sethulekshmi.4991@gmail.com" userId="c821d148e3df51a0" providerId="LiveId" clId="{80674620-8FD3-4E2C-B99F-F3FADC13E30B}" dt="2022-07-07T21:18:44.146" v="2517" actId="14100"/>
          <ac:picMkLst>
            <pc:docMk/>
            <pc:sldMk cId="0" sldId="339"/>
            <ac:picMk id="3" creationId="{D5ADFE2D-3484-6222-AE8E-A721980C173C}"/>
          </ac:picMkLst>
        </pc:picChg>
      </pc:sldChg>
      <pc:sldChg chg="modNotesTx">
        <pc:chgData name="sethulekshmi.4991@gmail.com" userId="c821d148e3df51a0" providerId="LiveId" clId="{80674620-8FD3-4E2C-B99F-F3FADC13E30B}" dt="2022-07-07T16:08:04.941" v="483" actId="20577"/>
        <pc:sldMkLst>
          <pc:docMk/>
          <pc:sldMk cId="0" sldId="340"/>
        </pc:sldMkLst>
      </pc:sldChg>
      <pc:sldChg chg="addSp delSp modSp mod modNotesTx">
        <pc:chgData name="sethulekshmi.4991@gmail.com" userId="c821d148e3df51a0" providerId="LiveId" clId="{80674620-8FD3-4E2C-B99F-F3FADC13E30B}" dt="2022-07-07T20:53:29.225" v="1803" actId="20577"/>
        <pc:sldMkLst>
          <pc:docMk/>
          <pc:sldMk cId="0" sldId="341"/>
        </pc:sldMkLst>
        <pc:spChg chg="add mod">
          <ac:chgData name="sethulekshmi.4991@gmail.com" userId="c821d148e3df51a0" providerId="LiveId" clId="{80674620-8FD3-4E2C-B99F-F3FADC13E30B}" dt="2022-07-07T16:10:40.232" v="489" actId="478"/>
          <ac:spMkLst>
            <pc:docMk/>
            <pc:sldMk cId="0" sldId="341"/>
            <ac:spMk id="3" creationId="{CC04F46D-685D-BA9C-7B80-E643477E6E29}"/>
          </ac:spMkLst>
        </pc:spChg>
        <pc:picChg chg="add mod">
          <ac:chgData name="sethulekshmi.4991@gmail.com" userId="c821d148e3df51a0" providerId="LiveId" clId="{80674620-8FD3-4E2C-B99F-F3FADC13E30B}" dt="2022-07-07T16:10:42.358" v="490"/>
          <ac:picMkLst>
            <pc:docMk/>
            <pc:sldMk cId="0" sldId="341"/>
            <ac:picMk id="7" creationId="{1AAEAA0F-CFF5-A03D-771A-F423770D611E}"/>
          </ac:picMkLst>
        </pc:picChg>
        <pc:picChg chg="del">
          <ac:chgData name="sethulekshmi.4991@gmail.com" userId="c821d148e3df51a0" providerId="LiveId" clId="{80674620-8FD3-4E2C-B99F-F3FADC13E30B}" dt="2022-07-07T16:10:40.232" v="489" actId="478"/>
          <ac:picMkLst>
            <pc:docMk/>
            <pc:sldMk cId="0" sldId="341"/>
            <ac:picMk id="286" creationId="{00000000-0000-0000-0000-000000000000}"/>
          </ac:picMkLst>
        </pc:picChg>
      </pc:sldChg>
      <pc:sldChg chg="addSp delSp modSp new mod modNotesTx">
        <pc:chgData name="sethulekshmi.4991@gmail.com" userId="c821d148e3df51a0" providerId="LiveId" clId="{80674620-8FD3-4E2C-B99F-F3FADC13E30B}" dt="2022-07-07T21:11:43.890" v="2485" actId="313"/>
        <pc:sldMkLst>
          <pc:docMk/>
          <pc:sldMk cId="1731621115" sldId="350"/>
        </pc:sldMkLst>
        <pc:picChg chg="add del mod modCrop">
          <ac:chgData name="sethulekshmi.4991@gmail.com" userId="c821d148e3df51a0" providerId="LiveId" clId="{80674620-8FD3-4E2C-B99F-F3FADC13E30B}" dt="2022-07-07T21:03:33.552" v="1873" actId="478"/>
          <ac:picMkLst>
            <pc:docMk/>
            <pc:sldMk cId="1731621115" sldId="350"/>
            <ac:picMk id="6" creationId="{D413D807-73E4-89F7-9EC6-4DDA32B9E481}"/>
          </ac:picMkLst>
        </pc:picChg>
        <pc:picChg chg="add del">
          <ac:chgData name="sethulekshmi.4991@gmail.com" userId="c821d148e3df51a0" providerId="LiveId" clId="{80674620-8FD3-4E2C-B99F-F3FADC13E30B}" dt="2022-07-07T21:03:39.346" v="1875" actId="22"/>
          <ac:picMkLst>
            <pc:docMk/>
            <pc:sldMk cId="1731621115" sldId="350"/>
            <ac:picMk id="8" creationId="{165C9761-09D6-D0C7-34F0-8A5C43A6A2CC}"/>
          </ac:picMkLst>
        </pc:picChg>
        <pc:picChg chg="add mod modCrop">
          <ac:chgData name="sethulekshmi.4991@gmail.com" userId="c821d148e3df51a0" providerId="LiveId" clId="{80674620-8FD3-4E2C-B99F-F3FADC13E30B}" dt="2022-07-07T21:05:18.294" v="1899" actId="1036"/>
          <ac:picMkLst>
            <pc:docMk/>
            <pc:sldMk cId="1731621115" sldId="350"/>
            <ac:picMk id="10" creationId="{EE6F5F7B-C378-2D54-1D69-2FD740833695}"/>
          </ac:picMkLst>
        </pc:picChg>
      </pc:sldChg>
      <pc:sldChg chg="addSp modSp new mod modNotesTx">
        <pc:chgData name="sethulekshmi.4991@gmail.com" userId="c821d148e3df51a0" providerId="LiveId" clId="{80674620-8FD3-4E2C-B99F-F3FADC13E30B}" dt="2022-07-07T21:16:54.564" v="2512" actId="1036"/>
        <pc:sldMkLst>
          <pc:docMk/>
          <pc:sldMk cId="1174084694" sldId="351"/>
        </pc:sldMkLst>
        <pc:picChg chg="add mod modCrop">
          <ac:chgData name="sethulekshmi.4991@gmail.com" userId="c821d148e3df51a0" providerId="LiveId" clId="{80674620-8FD3-4E2C-B99F-F3FADC13E30B}" dt="2022-07-07T21:16:54.564" v="2512" actId="1036"/>
          <ac:picMkLst>
            <pc:docMk/>
            <pc:sldMk cId="1174084694" sldId="351"/>
            <ac:picMk id="6" creationId="{63E47C39-8E11-457F-75E9-FF56021EFD7A}"/>
          </ac:picMkLst>
        </pc:picChg>
      </pc:sldChg>
      <pc:sldChg chg="addSp modSp new mod">
        <pc:chgData name="sethulekshmi.4991@gmail.com" userId="c821d148e3df51a0" providerId="LiveId" clId="{80674620-8FD3-4E2C-B99F-F3FADC13E30B}" dt="2022-07-07T21:20:14.410" v="2521" actId="14100"/>
        <pc:sldMkLst>
          <pc:docMk/>
          <pc:sldMk cId="3425463340" sldId="352"/>
        </pc:sldMkLst>
        <pc:picChg chg="add mod">
          <ac:chgData name="sethulekshmi.4991@gmail.com" userId="c821d148e3df51a0" providerId="LiveId" clId="{80674620-8FD3-4E2C-B99F-F3FADC13E30B}" dt="2022-07-07T21:20:14.410" v="2521" actId="14100"/>
          <ac:picMkLst>
            <pc:docMk/>
            <pc:sldMk cId="3425463340" sldId="352"/>
            <ac:picMk id="6" creationId="{9759F23A-8EBB-FB79-2C55-54E0BD89570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44" name="Google Shape;1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156" name="Google Shape;1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162" name="Google Shape;16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211" name="Google Shape;21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217" name="Google Shape;2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23" name="Google Shape;22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253" name="Google Shape;25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259" name="Google Shape;25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/>
          </a:p>
        </p:txBody>
      </p:sp>
      <p:sp>
        <p:nvSpPr>
          <p:cNvPr id="319" name="Google Shape;31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  <p:sp>
        <p:nvSpPr>
          <p:cNvPr id="343" name="Google Shape;34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1" name="Google Shape;27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010146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705380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7" name="Google Shape;27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3" name="Google Shape;28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Salivary glands </a:t>
            </a:r>
            <a:endParaRPr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Saliva 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Moistens and cleanses the mouth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Inhibit bacterial growth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Dissolves molecules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Helps in taste perception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Digest little starch and fat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Makes the food  a small bolus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97-99.5% water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pH –6.8 -7 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04800"/>
            <a:ext cx="6096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990600"/>
            <a:ext cx="1213305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Salivary glands 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Intrinsic &amp; extrinsic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Intrinsic are indefinite number of glands dispersed amidst  oral tissue –lingual glands, labial glands ,</a:t>
            </a:r>
            <a:r>
              <a:rPr lang="en-US" dirty="0" err="1"/>
              <a:t>buccal</a:t>
            </a:r>
            <a:r>
              <a:rPr lang="en-US" dirty="0"/>
              <a:t> glands ,palatal glands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Extrinsic are 3 pairs of discrete organs located outside oral  mucosa . They are compound </a:t>
            </a:r>
            <a:r>
              <a:rPr lang="en-US" dirty="0" err="1"/>
              <a:t>tubuloacinar</a:t>
            </a:r>
            <a:r>
              <a:rPr lang="en-US" dirty="0"/>
              <a:t> glands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7010400" y="1143000"/>
            <a:ext cx="5181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34187" t="14063" r="33309" b="17187"/>
          <a:stretch>
            <a:fillRect/>
          </a:stretch>
        </p:blipFill>
        <p:spPr bwMode="auto">
          <a:xfrm>
            <a:off x="5257800" y="18535"/>
            <a:ext cx="56388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0"/>
            <a:ext cx="91559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Three pairs of large, multicellular salivary glands:</a:t>
            </a:r>
            <a:r>
              <a:rPr lang="en-US" sz="3600"/>
              <a:t>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parotid glands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submandibular glands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sublingual glands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t="20000" r="48750" b="3333"/>
          <a:stretch>
            <a:fillRect/>
          </a:stretch>
        </p:blipFill>
        <p:spPr bwMode="auto">
          <a:xfrm>
            <a:off x="6079435" y="0"/>
            <a:ext cx="61125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pic>
        <p:nvPicPr>
          <p:cNvPr id="111" name="Google Shape;111;p17" descr="26_04a"/>
          <p:cNvPicPr preferRelativeResize="0"/>
          <p:nvPr/>
        </p:nvPicPr>
        <p:blipFill rotWithShape="1">
          <a:blip r:embed="rId3">
            <a:alphaModFix/>
          </a:blip>
          <a:srcRect l="5910" t="3518" b="13090"/>
          <a:stretch/>
        </p:blipFill>
        <p:spPr>
          <a:xfrm>
            <a:off x="228600" y="228600"/>
            <a:ext cx="11734800" cy="64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4000"/>
          <a:stretch>
            <a:fillRect/>
          </a:stretch>
        </p:blipFill>
        <p:spPr bwMode="auto">
          <a:xfrm>
            <a:off x="3733800" y="1219200"/>
            <a:ext cx="84582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838200" y="-3349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Parotid region </a:t>
            </a:r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0" y="609600"/>
            <a:ext cx="4191000" cy="624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Posterolateral</a:t>
            </a:r>
            <a:r>
              <a:rPr lang="en-US" dirty="0"/>
              <a:t> aspect of face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Boundaries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Anterior</a:t>
            </a:r>
            <a:r>
              <a:rPr lang="en-US" dirty="0"/>
              <a:t> –posterior border of </a:t>
            </a:r>
            <a:r>
              <a:rPr lang="en-US" dirty="0" err="1"/>
              <a:t>ramus</a:t>
            </a:r>
            <a:r>
              <a:rPr lang="en-US" dirty="0"/>
              <a:t> of  mandible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Posterior</a:t>
            </a:r>
            <a:r>
              <a:rPr lang="en-US" dirty="0"/>
              <a:t> –external ear &amp; </a:t>
            </a:r>
            <a:r>
              <a:rPr lang="en-US" dirty="0" err="1"/>
              <a:t>sternocleidomastoid</a:t>
            </a:r>
            <a:r>
              <a:rPr lang="en-US" dirty="0"/>
              <a:t> ,mastoid process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Superior</a:t>
            </a:r>
            <a:r>
              <a:rPr lang="en-US" dirty="0"/>
              <a:t> –</a:t>
            </a:r>
            <a:r>
              <a:rPr lang="en-US" dirty="0" err="1"/>
              <a:t>zygomatic</a:t>
            </a:r>
            <a:r>
              <a:rPr lang="en-US" dirty="0"/>
              <a:t> arch ,external acoustic </a:t>
            </a:r>
            <a:r>
              <a:rPr lang="en-US" dirty="0" err="1"/>
              <a:t>meatus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Inferior</a:t>
            </a:r>
            <a:r>
              <a:rPr lang="en-US" dirty="0"/>
              <a:t> –posterior belly of </a:t>
            </a:r>
            <a:r>
              <a:rPr lang="en-US" dirty="0" err="1"/>
              <a:t>digastric</a:t>
            </a:r>
            <a:r>
              <a:rPr lang="en-US" dirty="0"/>
              <a:t> ,</a:t>
            </a:r>
            <a:r>
              <a:rPr lang="en-US" dirty="0" err="1"/>
              <a:t>stylohyoid</a:t>
            </a:r>
            <a:r>
              <a:rPr lang="en-US" dirty="0"/>
              <a:t> muscles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Media</a:t>
            </a:r>
            <a:r>
              <a:rPr lang="en-US" dirty="0"/>
              <a:t>l –</a:t>
            </a:r>
            <a:r>
              <a:rPr lang="en-US" dirty="0" err="1"/>
              <a:t>styloid</a:t>
            </a:r>
            <a:r>
              <a:rPr lang="en-US" dirty="0"/>
              <a:t> process&amp; muscles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Lateral</a:t>
            </a:r>
            <a:r>
              <a:rPr lang="en-US" dirty="0"/>
              <a:t> –skin of face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0"/>
            <a:ext cx="85451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10551982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7778"/>
          <a:stretch>
            <a:fillRect/>
          </a:stretch>
        </p:blipFill>
        <p:spPr bwMode="auto">
          <a:xfrm>
            <a:off x="1059501" y="381000"/>
            <a:ext cx="10025694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3" name="Google Shape;123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457200" y="381000"/>
            <a:ext cx="10439400" cy="64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9" name="Google Shape;129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6667" b="18889"/>
          <a:stretch/>
        </p:blipFill>
        <p:spPr>
          <a:xfrm>
            <a:off x="0" y="0"/>
            <a:ext cx="12192000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0"/>
            <a:ext cx="89818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3826"/>
            <a:ext cx="11700932" cy="658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7282"/>
            <a:ext cx="6254750" cy="695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77546"/>
            <a:ext cx="8667000" cy="6604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14059" t="26563" r="62358" b="20312"/>
          <a:stretch>
            <a:fillRect/>
          </a:stretch>
        </p:blipFill>
        <p:spPr bwMode="auto">
          <a:xfrm>
            <a:off x="2971801" y="296007"/>
            <a:ext cx="9220200" cy="602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895600" y="5334000"/>
            <a:ext cx="44196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228600" y="5794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Contents</a:t>
            </a:r>
            <a:br>
              <a:rPr lang="en-US" dirty="0"/>
            </a:br>
            <a:r>
              <a:rPr lang="en-US" dirty="0"/>
              <a:t> of region </a:t>
            </a:r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76200" y="4800600"/>
            <a:ext cx="11277600" cy="190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Parotid gland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Facial nerve –terminal branches –parotid plexus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Retromandibular</a:t>
            </a:r>
            <a:r>
              <a:rPr lang="en-US" dirty="0"/>
              <a:t> vein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External carotid artery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399" y="0"/>
            <a:ext cx="106084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838200" y="-6397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/>
              <a:t>Parotid gland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t="4740" b="15749"/>
          <a:stretch>
            <a:fillRect/>
          </a:stretch>
        </p:blipFill>
        <p:spPr bwMode="auto">
          <a:xfrm>
            <a:off x="1524000" y="609600"/>
            <a:ext cx="1021373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Parotid gland</a:t>
            </a:r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-76200" y="1825624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Largest salivary gland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Located in </a:t>
            </a:r>
            <a:r>
              <a:rPr lang="en-US" b="1" dirty="0"/>
              <a:t>parotid </a:t>
            </a:r>
            <a:r>
              <a:rPr lang="en-US" b="1" dirty="0" err="1"/>
              <a:t>fossa</a:t>
            </a:r>
            <a:r>
              <a:rPr lang="en-US" b="1" dirty="0"/>
              <a:t> –</a:t>
            </a:r>
            <a:r>
              <a:rPr lang="en-US" dirty="0"/>
              <a:t>below</a:t>
            </a:r>
            <a:r>
              <a:rPr lang="en-US" b="1" dirty="0"/>
              <a:t> </a:t>
            </a:r>
            <a:r>
              <a:rPr lang="en-US" dirty="0"/>
              <a:t>external acoustic </a:t>
            </a:r>
            <a:r>
              <a:rPr lang="en-US" dirty="0" err="1"/>
              <a:t>meatus</a:t>
            </a:r>
            <a:r>
              <a:rPr lang="en-US" dirty="0"/>
              <a:t> ,behind mandible &amp; in front of </a:t>
            </a:r>
            <a:r>
              <a:rPr lang="en-US" dirty="0" err="1"/>
              <a:t>sternocleidomastoid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Shape –inverted pyramid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Weight  -  15 - 25 </a:t>
            </a:r>
            <a:r>
              <a:rPr lang="en-US" dirty="0" err="1"/>
              <a:t>gms</a:t>
            </a:r>
            <a:r>
              <a:rPr lang="en-US" dirty="0"/>
              <a:t>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Anterior – </a:t>
            </a:r>
            <a:r>
              <a:rPr lang="en-US" dirty="0" err="1"/>
              <a:t>ramus</a:t>
            </a:r>
            <a:r>
              <a:rPr lang="en-US" dirty="0"/>
              <a:t> of mandible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Posterior – mastoid process /</a:t>
            </a:r>
            <a:r>
              <a:rPr lang="en-US" dirty="0" err="1"/>
              <a:t>sternocleidomastoid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Above –  </a:t>
            </a:r>
            <a:r>
              <a:rPr lang="en-US" dirty="0" err="1"/>
              <a:t>zygomatic</a:t>
            </a:r>
            <a:r>
              <a:rPr lang="en-US" dirty="0"/>
              <a:t> arch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Below ,medially – </a:t>
            </a:r>
            <a:r>
              <a:rPr lang="en-US" dirty="0" err="1"/>
              <a:t>styloid</a:t>
            </a:r>
            <a:r>
              <a:rPr lang="en-US" dirty="0"/>
              <a:t> process and 2cm below  angle of mandible 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l="14059" t="26563" r="62812" b="21875"/>
          <a:stretch>
            <a:fillRect/>
          </a:stretch>
        </p:blipFill>
        <p:spPr bwMode="auto">
          <a:xfrm>
            <a:off x="4772891" y="762000"/>
            <a:ext cx="741910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0"/>
            <a:ext cx="9525000" cy="681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Presenting parts </a:t>
            </a:r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Apex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Base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3 borders –anterior ,posterior ,medial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3 surfaces –superficial /lateral ;anteromedial ,posteromedial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9988" y="381000"/>
            <a:ext cx="6442012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5" name="Google Shape;165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457200" y="0"/>
            <a:ext cx="11277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64129" t="37500" r="11274" b="14063"/>
          <a:stretch>
            <a:fillRect/>
          </a:stretch>
        </p:blipFill>
        <p:spPr bwMode="auto">
          <a:xfrm>
            <a:off x="5769077" y="0"/>
            <a:ext cx="619432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Apex </a:t>
            </a:r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Narrow ,downwards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Between </a:t>
            </a:r>
            <a:r>
              <a:rPr lang="en-US" dirty="0" err="1"/>
              <a:t>sternocleidomastoid</a:t>
            </a:r>
            <a:r>
              <a:rPr lang="en-US" dirty="0"/>
              <a:t> and angle of mandible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en-US" b="1" dirty="0">
                <a:solidFill>
                  <a:srgbClr val="7030A0"/>
                </a:solidFill>
              </a:rPr>
              <a:t>Cervical branch of facial nerve emerges through apex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en-US" b="1" dirty="0">
                <a:solidFill>
                  <a:srgbClr val="7030A0"/>
                </a:solidFill>
              </a:rPr>
              <a:t>Two divisions of </a:t>
            </a:r>
            <a:r>
              <a:rPr lang="en-US" b="1" dirty="0" err="1">
                <a:solidFill>
                  <a:srgbClr val="7030A0"/>
                </a:solidFill>
              </a:rPr>
              <a:t>retromandibular</a:t>
            </a:r>
            <a:r>
              <a:rPr lang="en-US" b="1" dirty="0">
                <a:solidFill>
                  <a:srgbClr val="7030A0"/>
                </a:solidFill>
              </a:rPr>
              <a:t> vein 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Base /superior </a:t>
            </a:r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Broader ,concave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Related  to EAM, &amp; posterior surface of </a:t>
            </a:r>
            <a:r>
              <a:rPr lang="en-US" dirty="0" err="1"/>
              <a:t>temporomandibular</a:t>
            </a:r>
            <a:r>
              <a:rPr lang="en-US" dirty="0"/>
              <a:t> joint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en-US" b="1" dirty="0">
                <a:solidFill>
                  <a:srgbClr val="7030A0"/>
                </a:solidFill>
              </a:rPr>
              <a:t>Related to </a:t>
            </a:r>
            <a:r>
              <a:rPr lang="en-US" b="1" dirty="0" err="1">
                <a:solidFill>
                  <a:srgbClr val="7030A0"/>
                </a:solidFill>
              </a:rPr>
              <a:t>auriculotemporal</a:t>
            </a:r>
            <a:r>
              <a:rPr lang="en-US" b="1" dirty="0">
                <a:solidFill>
                  <a:srgbClr val="7030A0"/>
                </a:solidFill>
              </a:rPr>
              <a:t> nerve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 err="1"/>
              <a:t>Glenoid</a:t>
            </a:r>
            <a:r>
              <a:rPr lang="en-US" b="1" dirty="0"/>
              <a:t> process </a:t>
            </a:r>
            <a:r>
              <a:rPr lang="en-US" dirty="0"/>
              <a:t>–part extending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              between TMJ &amp;EAM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8" name="Google Shape;17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3355" y="2671908"/>
            <a:ext cx="5318448" cy="4064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Structures passing through the base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Temporal branch of facial nerve </a:t>
            </a:r>
          </a:p>
          <a:p>
            <a:pPr marL="228600" lvl="0" indent="-2286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Superficial temporal vessels </a:t>
            </a:r>
          </a:p>
          <a:p>
            <a:pPr marL="228600" lvl="0" indent="-2286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And </a:t>
            </a:r>
            <a:r>
              <a:rPr lang="en-US" dirty="0" err="1"/>
              <a:t>auriculo</a:t>
            </a:r>
            <a:r>
              <a:rPr lang="en-US" dirty="0"/>
              <a:t>-temporal nerve 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dirty="0"/>
          </a:p>
          <a:p>
            <a:pPr marL="0" lvl="0" indent="0"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5582" y="1371600"/>
            <a:ext cx="6596418" cy="502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 l="56753" t="33019" r="5058" b="28302"/>
          <a:stretch>
            <a:fillRect/>
          </a:stretch>
        </p:blipFill>
        <p:spPr bwMode="auto">
          <a:xfrm>
            <a:off x="3627864" y="1981200"/>
            <a:ext cx="8564136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Lateral surface </a:t>
            </a:r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body" idx="1"/>
          </p:nvPr>
        </p:nvSpPr>
        <p:spPr>
          <a:xfrm>
            <a:off x="152400" y="1825624"/>
            <a:ext cx="48768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500" dirty="0"/>
              <a:t>Flat ,covered by skin &amp; fascia </a:t>
            </a:r>
            <a:endParaRPr sz="25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500" dirty="0" err="1"/>
              <a:t>Anteriorly</a:t>
            </a:r>
            <a:r>
              <a:rPr lang="en-US" sz="2500" dirty="0"/>
              <a:t> extends superficial to </a:t>
            </a:r>
            <a:r>
              <a:rPr lang="en-US" sz="2500" dirty="0" err="1"/>
              <a:t>massater</a:t>
            </a:r>
            <a:r>
              <a:rPr lang="en-US" sz="2500" dirty="0"/>
              <a:t> </a:t>
            </a:r>
            <a:endParaRPr sz="25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500" dirty="0" err="1"/>
              <a:t>Posteriorly</a:t>
            </a:r>
            <a:r>
              <a:rPr lang="en-US" sz="2500" dirty="0"/>
              <a:t> overlaps </a:t>
            </a:r>
            <a:r>
              <a:rPr lang="en-US" sz="2500" dirty="0" err="1"/>
              <a:t>sternocleidomastoid</a:t>
            </a:r>
            <a:r>
              <a:rPr lang="en-US" sz="2500" dirty="0"/>
              <a:t> </a:t>
            </a:r>
            <a:endParaRPr sz="25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500" dirty="0"/>
              <a:t>In fascia –</a:t>
            </a:r>
            <a:r>
              <a:rPr lang="en-US" sz="2500" dirty="0" err="1"/>
              <a:t>fibres</a:t>
            </a:r>
            <a:r>
              <a:rPr lang="en-US" sz="2500" dirty="0"/>
              <a:t> of </a:t>
            </a:r>
            <a:r>
              <a:rPr lang="en-US" sz="2500" dirty="0" err="1"/>
              <a:t>platysma</a:t>
            </a:r>
            <a:r>
              <a:rPr lang="en-US" sz="2500" dirty="0"/>
              <a:t> ,lymph nodes of superficial parotid group </a:t>
            </a:r>
            <a:endParaRPr sz="25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t="16567"/>
          <a:stretch>
            <a:fillRect/>
          </a:stretch>
        </p:blipFill>
        <p:spPr bwMode="auto">
          <a:xfrm>
            <a:off x="1005731" y="1"/>
            <a:ext cx="98146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Anteromedial </a:t>
            </a: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0" y="1825624"/>
            <a:ext cx="4495800" cy="503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Contact with </a:t>
            </a:r>
            <a:r>
              <a:rPr lang="en-US" b="1" dirty="0"/>
              <a:t>1 bone </a:t>
            </a:r>
            <a:r>
              <a:rPr lang="en-US" dirty="0"/>
              <a:t>&amp; </a:t>
            </a:r>
            <a:r>
              <a:rPr lang="en-US" b="1" dirty="0"/>
              <a:t>2 muscles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b="1" dirty="0">
                <a:solidFill>
                  <a:srgbClr val="C00000"/>
                </a:solidFill>
              </a:rPr>
              <a:t>2 processes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Bone –</a:t>
            </a:r>
            <a:r>
              <a:rPr lang="en-US" b="1" dirty="0" err="1"/>
              <a:t>ramus</a:t>
            </a:r>
            <a:r>
              <a:rPr lang="en-US" b="1" dirty="0"/>
              <a:t> of mandible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Muscles –</a:t>
            </a:r>
            <a:r>
              <a:rPr lang="en-US" b="1" dirty="0" err="1"/>
              <a:t>masseter</a:t>
            </a:r>
            <a:r>
              <a:rPr lang="en-US" b="1" dirty="0"/>
              <a:t> ,medial </a:t>
            </a:r>
            <a:r>
              <a:rPr lang="en-US" b="1" dirty="0" err="1"/>
              <a:t>pterygoid</a:t>
            </a:r>
            <a:r>
              <a:rPr lang="en-US" b="1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Process –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b="1" dirty="0">
                <a:solidFill>
                  <a:srgbClr val="C00000"/>
                </a:solidFill>
              </a:rPr>
              <a:t>Accessory /facial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–part of gland over </a:t>
            </a:r>
            <a:r>
              <a:rPr lang="en-US" b="1" dirty="0" err="1">
                <a:solidFill>
                  <a:srgbClr val="C00000"/>
                </a:solidFill>
              </a:rPr>
              <a:t>masseter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b="1" dirty="0" err="1">
                <a:solidFill>
                  <a:srgbClr val="C00000"/>
                </a:solidFill>
              </a:rPr>
              <a:t>Pterygoid</a:t>
            </a:r>
            <a:r>
              <a:rPr lang="en-US" dirty="0"/>
              <a:t>    -part extending to </a:t>
            </a:r>
            <a:r>
              <a:rPr lang="en-US" b="1" dirty="0" err="1">
                <a:solidFill>
                  <a:srgbClr val="C00000"/>
                </a:solidFill>
              </a:rPr>
              <a:t>pterygoid</a:t>
            </a:r>
            <a:r>
              <a:rPr lang="en-US" b="1" dirty="0">
                <a:solidFill>
                  <a:srgbClr val="C00000"/>
                </a:solidFill>
              </a:rPr>
              <a:t> muscles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en-US" b="1" dirty="0">
                <a:solidFill>
                  <a:srgbClr val="7030A0"/>
                </a:solidFill>
              </a:rPr>
              <a:t>Maxillary artery leaves  &amp; maxillary vein  enters  through this surface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56753" t="33019" r="5058" b="28302"/>
          <a:stretch>
            <a:fillRect/>
          </a:stretch>
        </p:blipFill>
        <p:spPr bwMode="auto">
          <a:xfrm>
            <a:off x="4724400" y="1676400"/>
            <a:ext cx="7467600" cy="425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0937" y="1143000"/>
            <a:ext cx="77010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5" name="Google Shape;195;p31"/>
          <p:cNvSpPr txBox="1">
            <a:spLocks noGrp="1"/>
          </p:cNvSpPr>
          <p:nvPr>
            <p:ph type="title"/>
          </p:nvPr>
        </p:nvSpPr>
        <p:spPr>
          <a:xfrm>
            <a:off x="838200" y="-228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Posteromedial</a:t>
            </a:r>
            <a:r>
              <a:rPr lang="en-US" dirty="0"/>
              <a:t> </a:t>
            </a:r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body" idx="1"/>
          </p:nvPr>
        </p:nvSpPr>
        <p:spPr>
          <a:xfrm>
            <a:off x="0" y="1371600"/>
            <a:ext cx="4953000" cy="548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Moulded</a:t>
            </a:r>
            <a:r>
              <a:rPr lang="en-US" dirty="0"/>
              <a:t> to  mastoid process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2 parts –upper &amp; lower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en-US" b="1" dirty="0">
                <a:solidFill>
                  <a:srgbClr val="7030A0"/>
                </a:solidFill>
              </a:rPr>
              <a:t>Upper –facial nerve enters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b="1" dirty="0">
                <a:solidFill>
                  <a:srgbClr val="C00000"/>
                </a:solidFill>
              </a:rPr>
              <a:t>Lower –external carotid artery enters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Related to </a:t>
            </a:r>
            <a:r>
              <a:rPr lang="en-US" dirty="0" err="1"/>
              <a:t>styloid</a:t>
            </a:r>
            <a:r>
              <a:rPr lang="en-US" dirty="0"/>
              <a:t> process &amp; muscles which separate it from internal carotid artery &amp; internal jugular vein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Carotid process </a:t>
            </a:r>
            <a:r>
              <a:rPr lang="en-US" dirty="0"/>
              <a:t>–gland extending posterior to external carotid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56784" t="33964" r="4523" b="27603"/>
          <a:stretch>
            <a:fillRect/>
          </a:stretch>
        </p:blipFill>
        <p:spPr bwMode="auto">
          <a:xfrm>
            <a:off x="1905000" y="346364"/>
            <a:ext cx="10287000" cy="57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Borders </a:t>
            </a:r>
            <a:endParaRPr/>
          </a:p>
        </p:txBody>
      </p:sp>
      <p:sp>
        <p:nvSpPr>
          <p:cNvPr id="208" name="Google Shape;208;p33"/>
          <p:cNvSpPr txBox="1">
            <a:spLocks noGrp="1"/>
          </p:cNvSpPr>
          <p:nvPr>
            <p:ph type="body" idx="1"/>
          </p:nvPr>
        </p:nvSpPr>
        <p:spPr>
          <a:xfrm>
            <a:off x="228600" y="4648200"/>
            <a:ext cx="11963400" cy="1989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Anterior</a:t>
            </a:r>
            <a:r>
              <a:rPr lang="en-US" dirty="0"/>
              <a:t> –separates lateral &amp;</a:t>
            </a:r>
            <a:r>
              <a:rPr lang="en-US" dirty="0" err="1"/>
              <a:t>anteromedial</a:t>
            </a:r>
            <a:r>
              <a:rPr lang="en-US" dirty="0"/>
              <a:t> surfaces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branches of facial nerve emerge from this border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b="1" dirty="0">
                <a:solidFill>
                  <a:srgbClr val="C00000"/>
                </a:solidFill>
              </a:rPr>
              <a:t>parotid duct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b="1" dirty="0">
                <a:solidFill>
                  <a:srgbClr val="C00000"/>
                </a:solidFill>
              </a:rPr>
              <a:t>Transverse facial vessels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53587" t="31250" r="2489" b="25000"/>
          <a:stretch>
            <a:fillRect/>
          </a:stretch>
        </p:blipFill>
        <p:spPr bwMode="auto">
          <a:xfrm>
            <a:off x="3891643" y="0"/>
            <a:ext cx="830035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Structures emerging through the anterior border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53587" t="31250" r="2489" b="25000"/>
          <a:stretch>
            <a:fillRect/>
          </a:stretch>
        </p:blipFill>
        <p:spPr bwMode="auto">
          <a:xfrm>
            <a:off x="457199" y="1143000"/>
            <a:ext cx="11566071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1545" y="1905000"/>
            <a:ext cx="7170456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4" name="Google Shape;214;p34"/>
          <p:cNvSpPr txBox="1">
            <a:spLocks noGrp="1"/>
          </p:cNvSpPr>
          <p:nvPr>
            <p:ph type="body" idx="1"/>
          </p:nvPr>
        </p:nvSpPr>
        <p:spPr>
          <a:xfrm>
            <a:off x="838200" y="304800"/>
            <a:ext cx="5181600" cy="6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Posterior</a:t>
            </a:r>
            <a:r>
              <a:rPr lang="en-US" dirty="0"/>
              <a:t>     - separates lateral &amp; </a:t>
            </a:r>
            <a:r>
              <a:rPr lang="en-US" dirty="0" err="1"/>
              <a:t>posteromedial</a:t>
            </a:r>
            <a:r>
              <a:rPr lang="en-US" dirty="0"/>
              <a:t> surfaces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Overlaps </a:t>
            </a:r>
            <a:r>
              <a:rPr lang="en-US" dirty="0" err="1"/>
              <a:t>sternocleidomastoid</a:t>
            </a:r>
            <a:r>
              <a:rPr lang="en-US" dirty="0"/>
              <a:t>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Medial /pharyngeal border </a:t>
            </a:r>
            <a:r>
              <a:rPr lang="en-US" dirty="0"/>
              <a:t>– separates </a:t>
            </a:r>
            <a:r>
              <a:rPr lang="en-US" dirty="0" err="1"/>
              <a:t>anteromedial</a:t>
            </a:r>
            <a:r>
              <a:rPr lang="en-US" dirty="0"/>
              <a:t> &amp; 	   						</a:t>
            </a:r>
            <a:r>
              <a:rPr lang="en-US" dirty="0" err="1"/>
              <a:t>posteromedial</a:t>
            </a:r>
            <a:r>
              <a:rPr lang="en-US" dirty="0"/>
              <a:t> surfaces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Related  to lateral wall of pharynx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53587" t="31250" r="2489" b="25000"/>
          <a:stretch>
            <a:fillRect/>
          </a:stretch>
        </p:blipFill>
        <p:spPr bwMode="auto">
          <a:xfrm>
            <a:off x="2530930" y="1447801"/>
            <a:ext cx="9661070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</a:t>
            </a:r>
            <a:r>
              <a:rPr lang="en-US" dirty="0" err="1"/>
              <a:t>emeging</a:t>
            </a:r>
            <a:r>
              <a:rPr lang="en-US" dirty="0"/>
              <a:t> from the posterior border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61420" t="39063" r="12226" b="15625"/>
          <a:stretch>
            <a:fillRect/>
          </a:stretch>
        </p:blipFill>
        <p:spPr bwMode="auto">
          <a:xfrm>
            <a:off x="2209800" y="0"/>
            <a:ext cx="6858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Parotid capsule </a:t>
            </a:r>
            <a:endParaRPr/>
          </a:p>
        </p:txBody>
      </p:sp>
      <p:sp>
        <p:nvSpPr>
          <p:cNvPr id="220" name="Google Shape;220;p35"/>
          <p:cNvSpPr txBox="1">
            <a:spLocks noGrp="1"/>
          </p:cNvSpPr>
          <p:nvPr>
            <p:ph type="body" idx="1"/>
          </p:nvPr>
        </p:nvSpPr>
        <p:spPr>
          <a:xfrm>
            <a:off x="-76200" y="1825624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Tough </a:t>
            </a:r>
            <a:r>
              <a:rPr lang="en-US" dirty="0" err="1"/>
              <a:t>fascial</a:t>
            </a:r>
            <a:r>
              <a:rPr lang="en-US" dirty="0"/>
              <a:t> sheath –from investing layer of deep cervical fascia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At lower end ,the layer divides into two –superficial &amp; deep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Superficial</a:t>
            </a:r>
            <a:r>
              <a:rPr lang="en-US" dirty="0"/>
              <a:t> –attached to lower border of </a:t>
            </a:r>
            <a:r>
              <a:rPr lang="en-US" dirty="0" err="1"/>
              <a:t>zygomatic</a:t>
            </a:r>
            <a:r>
              <a:rPr lang="en-US" dirty="0"/>
              <a:t> arch ,thick and strong ,blends with fascia of </a:t>
            </a:r>
            <a:r>
              <a:rPr lang="en-US" dirty="0" err="1"/>
              <a:t>massater</a:t>
            </a:r>
            <a:r>
              <a:rPr lang="en-US" dirty="0"/>
              <a:t> to form </a:t>
            </a:r>
            <a:r>
              <a:rPr lang="en-US" dirty="0" err="1"/>
              <a:t>parotidomasseteric</a:t>
            </a:r>
            <a:r>
              <a:rPr lang="en-US" dirty="0"/>
              <a:t> fascia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Deep </a:t>
            </a:r>
            <a:r>
              <a:rPr lang="en-US" dirty="0"/>
              <a:t>–ascends deep to gland ,</a:t>
            </a:r>
            <a:r>
              <a:rPr lang="en-US" dirty="0" err="1"/>
              <a:t>thin,attached</a:t>
            </a:r>
            <a:r>
              <a:rPr lang="en-US" dirty="0"/>
              <a:t> to </a:t>
            </a:r>
            <a:r>
              <a:rPr lang="en-US" dirty="0" err="1"/>
              <a:t>styloid</a:t>
            </a:r>
            <a:r>
              <a:rPr lang="en-US" dirty="0"/>
              <a:t> process , tympanic plate &amp; mandible.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Thickened band from </a:t>
            </a:r>
            <a:r>
              <a:rPr lang="en-US" dirty="0" err="1"/>
              <a:t>styloid</a:t>
            </a:r>
            <a:r>
              <a:rPr lang="en-US" dirty="0"/>
              <a:t> to posterior margin of </a:t>
            </a:r>
            <a:r>
              <a:rPr lang="en-US" dirty="0" err="1"/>
              <a:t>ramus</a:t>
            </a:r>
            <a:r>
              <a:rPr lang="en-US" dirty="0"/>
              <a:t> of mandible –</a:t>
            </a:r>
            <a:r>
              <a:rPr lang="en-US" dirty="0" err="1"/>
              <a:t>stylomandibular</a:t>
            </a:r>
            <a:r>
              <a:rPr lang="en-US" dirty="0"/>
              <a:t> ligament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Separates parotid from </a:t>
            </a:r>
            <a:r>
              <a:rPr lang="en-US" dirty="0" err="1"/>
              <a:t>submandibular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3605" t="20313" r="60545" b="23437"/>
          <a:stretch>
            <a:fillRect/>
          </a:stretch>
        </p:blipFill>
        <p:spPr bwMode="auto">
          <a:xfrm>
            <a:off x="5073650" y="1752600"/>
            <a:ext cx="71183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54584"/>
            <a:ext cx="9982200" cy="6122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2" name="Google Shape;202;p3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0" y="0"/>
            <a:ext cx="1173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8" name="Google Shape;238;p3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2065020" y="304800"/>
            <a:ext cx="7917180" cy="55214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5400" y="1600200"/>
            <a:ext cx="7496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" name="Google Shape;225;p36"/>
          <p:cNvSpPr txBox="1">
            <a:spLocks noGrp="1"/>
          </p:cNvSpPr>
          <p:nvPr>
            <p:ph type="title"/>
          </p:nvPr>
        </p:nvSpPr>
        <p:spPr>
          <a:xfrm>
            <a:off x="838200" y="-1524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Structures in the gland </a:t>
            </a:r>
            <a:endParaRPr/>
          </a:p>
        </p:txBody>
      </p:sp>
      <p:sp>
        <p:nvSpPr>
          <p:cNvPr id="226" name="Google Shape;226;p36"/>
          <p:cNvSpPr txBox="1">
            <a:spLocks noGrp="1"/>
          </p:cNvSpPr>
          <p:nvPr>
            <p:ph type="body" idx="1"/>
          </p:nvPr>
        </p:nvSpPr>
        <p:spPr>
          <a:xfrm>
            <a:off x="0" y="1295400"/>
            <a:ext cx="51816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Facial nerve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Enters through upper part of </a:t>
            </a:r>
            <a:r>
              <a:rPr lang="en-US" dirty="0" err="1"/>
              <a:t>posteromedial</a:t>
            </a:r>
            <a:r>
              <a:rPr lang="en-US" dirty="0"/>
              <a:t> surface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Divides into </a:t>
            </a:r>
            <a:r>
              <a:rPr lang="en-US" dirty="0" err="1"/>
              <a:t>temperofacial</a:t>
            </a:r>
            <a:r>
              <a:rPr lang="en-US" dirty="0"/>
              <a:t> &amp; </a:t>
            </a:r>
            <a:r>
              <a:rPr lang="en-US" dirty="0" err="1"/>
              <a:t>cervicofacial</a:t>
            </a:r>
            <a:r>
              <a:rPr lang="en-US" dirty="0"/>
              <a:t> trunks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Temporal –</a:t>
            </a:r>
            <a:r>
              <a:rPr lang="en-US" b="1" dirty="0"/>
              <a:t>temporal &amp; </a:t>
            </a:r>
            <a:r>
              <a:rPr lang="en-US" b="1" dirty="0" err="1"/>
              <a:t>zygomatic</a:t>
            </a:r>
            <a:r>
              <a:rPr lang="en-US" b="1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Cervical –</a:t>
            </a:r>
            <a:r>
              <a:rPr lang="en-US" b="1" dirty="0" err="1"/>
              <a:t>buccal</a:t>
            </a:r>
            <a:r>
              <a:rPr lang="en-US" b="1" dirty="0"/>
              <a:t> ,marginal </a:t>
            </a:r>
            <a:r>
              <a:rPr lang="en-US" b="1" dirty="0" err="1"/>
              <a:t>mandibular</a:t>
            </a:r>
            <a:r>
              <a:rPr lang="en-US" b="1" dirty="0"/>
              <a:t>, cervical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Terminal branches radiate like goose’s foot – </a:t>
            </a:r>
            <a:r>
              <a:rPr lang="en-US" b="1" dirty="0" err="1"/>
              <a:t>pes</a:t>
            </a:r>
            <a:r>
              <a:rPr lang="en-US" b="1" dirty="0"/>
              <a:t> </a:t>
            </a:r>
            <a:r>
              <a:rPr lang="en-US" b="1" dirty="0" err="1"/>
              <a:t>anserinus</a:t>
            </a:r>
            <a:r>
              <a:rPr lang="en-US" b="1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Trunks divide the gland into superficial &amp; deep part with an isthmus in between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3000" r="5000"/>
          <a:stretch>
            <a:fillRect/>
          </a:stretch>
        </p:blipFill>
        <p:spPr bwMode="auto">
          <a:xfrm>
            <a:off x="4572000" y="1447800"/>
            <a:ext cx="7620000" cy="473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1" name="Google Shape;231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External carotid artery </a:t>
            </a:r>
            <a:endParaRPr/>
          </a:p>
        </p:txBody>
      </p:sp>
      <p:sp>
        <p:nvSpPr>
          <p:cNvPr id="232" name="Google Shape;232;p37"/>
          <p:cNvSpPr txBox="1">
            <a:spLocks noGrp="1"/>
          </p:cNvSpPr>
          <p:nvPr>
            <p:ph type="body" idx="1"/>
          </p:nvPr>
        </p:nvSpPr>
        <p:spPr>
          <a:xfrm>
            <a:off x="0" y="1825624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Enters lower part of </a:t>
            </a:r>
            <a:r>
              <a:rPr lang="en-US" dirty="0" err="1"/>
              <a:t>posteromedial</a:t>
            </a:r>
            <a:r>
              <a:rPr lang="en-US" dirty="0"/>
              <a:t> surface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Ascends and divides into terminal branches –superficial temporal &amp; maxillary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Emerge through </a:t>
            </a:r>
            <a:r>
              <a:rPr lang="en-US" dirty="0" err="1"/>
              <a:t>anteromedial</a:t>
            </a:r>
            <a:r>
              <a:rPr lang="en-US" dirty="0"/>
              <a:t> surface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Posterior auricular artery arises just before the vessel enters the gland </a:t>
            </a:r>
            <a:endParaRPr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Retromandibular</a:t>
            </a:r>
            <a:r>
              <a:rPr lang="en-US" dirty="0"/>
              <a:t> vein </a:t>
            </a:r>
            <a:endParaRPr/>
          </a:p>
        </p:txBody>
      </p:sp>
      <p:sp>
        <p:nvSpPr>
          <p:cNvPr id="244" name="Google Shape;244;p39"/>
          <p:cNvSpPr txBox="1">
            <a:spLocks noGrp="1"/>
          </p:cNvSpPr>
          <p:nvPr>
            <p:ph type="body" idx="1"/>
          </p:nvPr>
        </p:nvSpPr>
        <p:spPr>
          <a:xfrm>
            <a:off x="152400" y="1447800"/>
            <a:ext cx="518160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Union of superficial temporal and maxillary veins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Divides into anterior and posterior divisions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Divisions emerge through the apex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Anterior branch + anterior branch of facial vein –common facial vein –internal jugular vein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Posterior branch + posterior auricular vein  -external jugular vein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7407" t="5109" r="8642" b="8992"/>
          <a:stretch>
            <a:fillRect/>
          </a:stretch>
        </p:blipFill>
        <p:spPr bwMode="auto">
          <a:xfrm>
            <a:off x="6019800" y="533400"/>
            <a:ext cx="6172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0" name="Google Shape;250;p4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8699"/>
          <a:stretch/>
        </p:blipFill>
        <p:spPr>
          <a:xfrm>
            <a:off x="2057400" y="76200"/>
            <a:ext cx="8077200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414269"/>
            <a:ext cx="8077200" cy="628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5" name="Google Shape;255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Parotid nodes </a:t>
            </a:r>
            <a:endParaRPr/>
          </a:p>
        </p:txBody>
      </p:sp>
      <p:sp>
        <p:nvSpPr>
          <p:cNvPr id="256" name="Google Shape;256;p41"/>
          <p:cNvSpPr txBox="1">
            <a:spLocks noGrp="1"/>
          </p:cNvSpPr>
          <p:nvPr>
            <p:ph type="body" idx="1"/>
          </p:nvPr>
        </p:nvSpPr>
        <p:spPr>
          <a:xfrm>
            <a:off x="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Superficial parotid nodes –on lateral surface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Deep   -within the gland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29932" t="32813" r="49660" b="20312"/>
          <a:stretch>
            <a:fillRect/>
          </a:stretch>
        </p:blipFill>
        <p:spPr bwMode="auto">
          <a:xfrm>
            <a:off x="4114800" y="1092200"/>
            <a:ext cx="8077200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1" name="Google Shape;261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Neurovascular plane of gland </a:t>
            </a:r>
            <a:endParaRPr/>
          </a:p>
        </p:txBody>
      </p:sp>
      <p:sp>
        <p:nvSpPr>
          <p:cNvPr id="262" name="Google Shape;262;p42"/>
          <p:cNvSpPr txBox="1">
            <a:spLocks noGrp="1"/>
          </p:cNvSpPr>
          <p:nvPr>
            <p:ph type="body" idx="1"/>
          </p:nvPr>
        </p:nvSpPr>
        <p:spPr>
          <a:xfrm>
            <a:off x="76200" y="1825625"/>
            <a:ext cx="4953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Superficial   -facial nerve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Intermediate –</a:t>
            </a:r>
            <a:r>
              <a:rPr lang="en-US" dirty="0" err="1"/>
              <a:t>retromandibular</a:t>
            </a:r>
            <a:r>
              <a:rPr lang="en-US" dirty="0"/>
              <a:t> vein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Deep   - external carotid artery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29932" t="32813" r="49660" b="20312"/>
          <a:stretch>
            <a:fillRect/>
          </a:stretch>
        </p:blipFill>
        <p:spPr bwMode="auto">
          <a:xfrm>
            <a:off x="1295400" y="25400"/>
            <a:ext cx="10134600" cy="675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>
            <a:spLocks noGrp="1"/>
          </p:cNvSpPr>
          <p:nvPr>
            <p:ph type="title"/>
          </p:nvPr>
        </p:nvSpPr>
        <p:spPr>
          <a:xfrm>
            <a:off x="838200" y="762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Parotid duct -</a:t>
            </a:r>
            <a:r>
              <a:rPr lang="en-US" dirty="0" err="1"/>
              <a:t>Stenson’s</a:t>
            </a:r>
            <a:r>
              <a:rPr lang="en-US" dirty="0"/>
              <a:t> duct  </a:t>
            </a:r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Formed by union of 2 ducts within the gland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Length -5 cm ,diameter -3 cm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Emerges from middle of anterior border of parotid gland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Runs forwards across masseter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At anterior border of masseter ,turns medially &amp; pierces buccal pad of fat , buccopharyngeal fascia &amp;  buccinator.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Opens into vestibule of mouth opposite the crown of upper 2</a:t>
            </a:r>
            <a:r>
              <a:rPr lang="en-US" baseline="30000"/>
              <a:t>nd</a:t>
            </a:r>
            <a:r>
              <a:rPr lang="en-US"/>
              <a:t> molar tooth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8300" y="1600200"/>
            <a:ext cx="585022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29478" t="34375" r="49306" b="21875"/>
          <a:stretch>
            <a:fillRect/>
          </a:stretch>
        </p:blipFill>
        <p:spPr bwMode="auto">
          <a:xfrm>
            <a:off x="304799" y="76200"/>
            <a:ext cx="1094864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0"/>
            <a:ext cx="8458200" cy="650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30385" t="26563" r="49660" b="28646"/>
          <a:stretch>
            <a:fillRect/>
          </a:stretch>
        </p:blipFill>
        <p:spPr bwMode="auto">
          <a:xfrm>
            <a:off x="990600" y="152400"/>
            <a:ext cx="9067800" cy="590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11338" t="25000" r="60091" b="7813"/>
          <a:stretch>
            <a:fillRect/>
          </a:stretch>
        </p:blipFill>
        <p:spPr bwMode="auto">
          <a:xfrm>
            <a:off x="1066800" y="148772"/>
            <a:ext cx="9829800" cy="670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0385" t="26563" r="49660" b="28646"/>
          <a:stretch>
            <a:fillRect/>
          </a:stretch>
        </p:blipFill>
        <p:spPr bwMode="auto">
          <a:xfrm>
            <a:off x="4706679" y="838200"/>
            <a:ext cx="7485321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1" name="Google Shape;291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Blood supply </a:t>
            </a:r>
            <a:endParaRPr/>
          </a:p>
        </p:txBody>
      </p:sp>
      <p:sp>
        <p:nvSpPr>
          <p:cNvPr id="292" name="Google Shape;292;p4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External carotid artery  &amp; divisions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Veins drain into internal jugular veins  &amp; external jugular veins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8"/>
          <p:cNvSpPr txBox="1">
            <a:spLocks noGrp="1"/>
          </p:cNvSpPr>
          <p:nvPr>
            <p:ph type="title"/>
          </p:nvPr>
        </p:nvSpPr>
        <p:spPr>
          <a:xfrm>
            <a:off x="838200" y="-1524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Nerve supply </a:t>
            </a:r>
            <a:endParaRPr/>
          </a:p>
        </p:txBody>
      </p:sp>
      <p:sp>
        <p:nvSpPr>
          <p:cNvPr id="298" name="Google Shape;298;p48"/>
          <p:cNvSpPr txBox="1">
            <a:spLocks noGrp="1"/>
          </p:cNvSpPr>
          <p:nvPr>
            <p:ph type="body" idx="1"/>
          </p:nvPr>
        </p:nvSpPr>
        <p:spPr>
          <a:xfrm>
            <a:off x="76200" y="1371600"/>
            <a:ext cx="4876800" cy="548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Parasympathetic –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Inferior </a:t>
            </a:r>
            <a:r>
              <a:rPr lang="en-US" dirty="0" err="1"/>
              <a:t>salivatory</a:t>
            </a:r>
            <a:r>
              <a:rPr lang="en-US" dirty="0"/>
              <a:t> nucleus – </a:t>
            </a:r>
            <a:r>
              <a:rPr lang="en-US" dirty="0" err="1"/>
              <a:t>glossopharyngeal</a:t>
            </a:r>
            <a:r>
              <a:rPr lang="en-US" dirty="0"/>
              <a:t> nerve –tympanic plexus in tympanic cavity –lesser </a:t>
            </a:r>
            <a:r>
              <a:rPr lang="en-US" dirty="0" err="1"/>
              <a:t>petrosal</a:t>
            </a:r>
            <a:r>
              <a:rPr lang="en-US" dirty="0"/>
              <a:t> nerve –</a:t>
            </a:r>
            <a:r>
              <a:rPr lang="en-US" dirty="0" err="1"/>
              <a:t>otic</a:t>
            </a:r>
            <a:r>
              <a:rPr lang="en-US" dirty="0"/>
              <a:t> ganglion –</a:t>
            </a:r>
            <a:r>
              <a:rPr lang="en-US" dirty="0" err="1"/>
              <a:t>auriculotemporal</a:t>
            </a:r>
            <a:r>
              <a:rPr lang="en-US" dirty="0"/>
              <a:t> nerve –parotid gland .stimulation produces thin &amp; watery saliva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Sympathetic – cervical ganglia – external carotid plexus –to gland .stimulation causes vasoconstriction result in reduced secretion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Sensory – great auricular &amp; </a:t>
            </a:r>
            <a:r>
              <a:rPr lang="en-US" dirty="0" err="1"/>
              <a:t>auriculotemporal</a:t>
            </a:r>
            <a:r>
              <a:rPr lang="en-US" dirty="0"/>
              <a:t> nerve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27301" t="40000" r="50567" b="28125"/>
          <a:stretch>
            <a:fillRect/>
          </a:stretch>
        </p:blipFill>
        <p:spPr bwMode="auto">
          <a:xfrm>
            <a:off x="4849906" y="2743200"/>
            <a:ext cx="729129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52400"/>
            <a:ext cx="6553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1791" t="15625" r="59637" b="18750"/>
          <a:stretch>
            <a:fillRect/>
          </a:stretch>
        </p:blipFill>
        <p:spPr bwMode="auto">
          <a:xfrm>
            <a:off x="838200" y="152400"/>
            <a:ext cx="98298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-1"/>
            <a:ext cx="4876800" cy="666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anatomy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Parotitis</a:t>
            </a:r>
            <a:r>
              <a:rPr lang="en-US" dirty="0"/>
              <a:t> refers to </a:t>
            </a:r>
            <a:r>
              <a:rPr lang="en-US" b="1" dirty="0"/>
              <a:t>inflammation</a:t>
            </a:r>
            <a:r>
              <a:rPr lang="en-US" dirty="0"/>
              <a:t> of the parotid gland, usually as a result of an infection. The parotid gland is enclosed in a tough </a:t>
            </a:r>
            <a:r>
              <a:rPr lang="en-US" b="1" dirty="0"/>
              <a:t>fibrous capsule</a:t>
            </a:r>
            <a:r>
              <a:rPr lang="en-US" dirty="0"/>
              <a:t>. This limits swelling of the gland, producing pain.</a:t>
            </a:r>
          </a:p>
          <a:p>
            <a:r>
              <a:rPr lang="en-US" dirty="0"/>
              <a:t>The pain produced can be referred to the external ear. This is because the</a:t>
            </a:r>
            <a:r>
              <a:rPr lang="en-US" b="1" dirty="0"/>
              <a:t> </a:t>
            </a:r>
            <a:r>
              <a:rPr lang="en-US" b="1" dirty="0" err="1"/>
              <a:t>auriculotemporal</a:t>
            </a:r>
            <a:r>
              <a:rPr lang="en-US" b="1" dirty="0"/>
              <a:t> nerve </a:t>
            </a:r>
            <a:r>
              <a:rPr lang="en-US" dirty="0"/>
              <a:t>provides sensory </a:t>
            </a:r>
            <a:r>
              <a:rPr lang="en-US" dirty="0" err="1"/>
              <a:t>innervation</a:t>
            </a:r>
            <a:r>
              <a:rPr lang="en-US" dirty="0"/>
              <a:t> to the parotid gland and the external ear.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762000"/>
            <a:ext cx="4191000" cy="560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52400"/>
            <a:ext cx="6553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1" name="Google Shape;321;p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Submandibular</a:t>
            </a:r>
            <a:r>
              <a:rPr lang="en-US" dirty="0"/>
              <a:t> gland </a:t>
            </a:r>
            <a:endParaRPr/>
          </a:p>
        </p:txBody>
      </p:sp>
      <p:sp>
        <p:nvSpPr>
          <p:cNvPr id="322" name="Google Shape;322;p52"/>
          <p:cNvSpPr txBox="1">
            <a:spLocks noGrp="1"/>
          </p:cNvSpPr>
          <p:nvPr>
            <p:ph type="body" idx="1"/>
          </p:nvPr>
        </p:nvSpPr>
        <p:spPr>
          <a:xfrm>
            <a:off x="0" y="1825624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Located in the </a:t>
            </a:r>
            <a:r>
              <a:rPr lang="en-US" dirty="0" err="1"/>
              <a:t>submandibular</a:t>
            </a:r>
            <a:r>
              <a:rPr lang="en-US" dirty="0"/>
              <a:t> region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Walnut in shape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10-20 </a:t>
            </a:r>
            <a:r>
              <a:rPr lang="en-US" dirty="0" err="1"/>
              <a:t>gms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Partly below &amp; partly deep to body of mandible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Has a large superficial &amp; a small deep parts which are continuous around the posterior border of </a:t>
            </a:r>
            <a:r>
              <a:rPr lang="en-US" dirty="0" err="1"/>
              <a:t>mylohyoid</a:t>
            </a:r>
            <a:r>
              <a:rPr lang="en-US" dirty="0"/>
              <a:t>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457200"/>
            <a:ext cx="589538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732" y="609600"/>
            <a:ext cx="601926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7234" t="26304" r="64172" b="29688"/>
          <a:stretch>
            <a:fillRect/>
          </a:stretch>
        </p:blipFill>
        <p:spPr bwMode="auto">
          <a:xfrm>
            <a:off x="3761899" y="1066801"/>
            <a:ext cx="8430101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7" name="Google Shape;327;p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Superficial part </a:t>
            </a:r>
            <a:endParaRPr/>
          </a:p>
        </p:txBody>
      </p:sp>
      <p:sp>
        <p:nvSpPr>
          <p:cNvPr id="328" name="Google Shape;328;p53"/>
          <p:cNvSpPr txBox="1">
            <a:spLocks noGrp="1"/>
          </p:cNvSpPr>
          <p:nvPr>
            <p:ph type="body" idx="1"/>
          </p:nvPr>
        </p:nvSpPr>
        <p:spPr>
          <a:xfrm>
            <a:off x="-76200" y="1825625"/>
            <a:ext cx="4572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Has 2 ends &amp; 3 surfaces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2 ends –anterior &amp; posterior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3 surfaces –</a:t>
            </a:r>
            <a:r>
              <a:rPr lang="en-US" dirty="0" err="1"/>
              <a:t>inferior,medial,lateral</a:t>
            </a:r>
            <a:r>
              <a:rPr lang="en-US" dirty="0"/>
              <a:t>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4" name="Google Shape;334;p54"/>
          <p:cNvSpPr txBox="1">
            <a:spLocks noGrp="1"/>
          </p:cNvSpPr>
          <p:nvPr>
            <p:ph type="body" idx="1"/>
          </p:nvPr>
        </p:nvSpPr>
        <p:spPr>
          <a:xfrm>
            <a:off x="-76200" y="1825624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Anterior end –extend </a:t>
            </a:r>
            <a:r>
              <a:rPr lang="en-US" dirty="0" err="1"/>
              <a:t>upto</a:t>
            </a:r>
            <a:r>
              <a:rPr lang="en-US" dirty="0"/>
              <a:t> anterior belly of </a:t>
            </a:r>
            <a:r>
              <a:rPr lang="en-US" dirty="0" err="1"/>
              <a:t>digastric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Posterior end  - extend </a:t>
            </a:r>
            <a:r>
              <a:rPr lang="en-US" dirty="0" err="1"/>
              <a:t>upto</a:t>
            </a:r>
            <a:r>
              <a:rPr lang="en-US" dirty="0"/>
              <a:t> </a:t>
            </a:r>
            <a:r>
              <a:rPr lang="en-US" dirty="0" err="1"/>
              <a:t>stylomandibular</a:t>
            </a:r>
            <a:r>
              <a:rPr lang="en-US" dirty="0"/>
              <a:t> ligament ,presents a groove for </a:t>
            </a:r>
            <a:r>
              <a:rPr lang="en-US" dirty="0" err="1"/>
              <a:t>lodgement</a:t>
            </a:r>
            <a:r>
              <a:rPr lang="en-US" dirty="0"/>
              <a:t> of ascending part cervical loop of facial artery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Inferior surface –in </a:t>
            </a:r>
            <a:r>
              <a:rPr lang="en-US" dirty="0" err="1"/>
              <a:t>digastric</a:t>
            </a:r>
            <a:r>
              <a:rPr lang="en-US" dirty="0"/>
              <a:t> triangle ,facing laterally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  covered by skin ,superficial  fascia ,</a:t>
            </a:r>
            <a:r>
              <a:rPr lang="en-US" dirty="0" err="1"/>
              <a:t>platysma</a:t>
            </a:r>
            <a:r>
              <a:rPr lang="en-US" dirty="0"/>
              <a:t> ,deep  cervical fascia, </a:t>
            </a:r>
            <a:r>
              <a:rPr lang="en-US" dirty="0" err="1"/>
              <a:t>submandibular</a:t>
            </a:r>
            <a:r>
              <a:rPr lang="en-US" dirty="0"/>
              <a:t> lymph  nodes present 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Google Shape;340;p5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5105400" y="1066800"/>
            <a:ext cx="7086600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3600" r="4800"/>
          <a:stretch>
            <a:fillRect/>
          </a:stretch>
        </p:blipFill>
        <p:spPr bwMode="auto">
          <a:xfrm>
            <a:off x="4876800" y="637054"/>
            <a:ext cx="7315200" cy="5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5" name="Google Shape;345;p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Lateral surface </a:t>
            </a:r>
            <a:endParaRPr/>
          </a:p>
        </p:txBody>
      </p:sp>
      <p:sp>
        <p:nvSpPr>
          <p:cNvPr id="346" name="Google Shape;346;p56"/>
          <p:cNvSpPr txBox="1">
            <a:spLocks noGrp="1"/>
          </p:cNvSpPr>
          <p:nvPr>
            <p:ph type="body" idx="1"/>
          </p:nvPr>
        </p:nvSpPr>
        <p:spPr>
          <a:xfrm>
            <a:off x="0" y="1825624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Related with body of mandible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Relations –</a:t>
            </a:r>
            <a:r>
              <a:rPr lang="en-US" dirty="0" err="1"/>
              <a:t>submandibular</a:t>
            </a:r>
            <a:r>
              <a:rPr lang="en-US" dirty="0"/>
              <a:t> </a:t>
            </a:r>
            <a:r>
              <a:rPr lang="en-US" dirty="0" err="1"/>
              <a:t>fossa</a:t>
            </a:r>
            <a:r>
              <a:rPr lang="en-US" dirty="0"/>
              <a:t> of mandible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Posterior part separated from mandible by medial </a:t>
            </a:r>
            <a:r>
              <a:rPr lang="en-US" dirty="0" err="1"/>
              <a:t>pterygoid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Related to cervical loop of facial artery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2400" y="0"/>
            <a:ext cx="5537200" cy="67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2" name="Google Shape;352;p5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533400" y="457200"/>
            <a:ext cx="10668000" cy="57759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8"/>
          <p:cNvSpPr txBox="1">
            <a:spLocks noGrp="1"/>
          </p:cNvSpPr>
          <p:nvPr>
            <p:ph type="title"/>
          </p:nvPr>
        </p:nvSpPr>
        <p:spPr>
          <a:xfrm>
            <a:off x="838200" y="-762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Medial surface </a:t>
            </a:r>
            <a:endParaRPr/>
          </a:p>
        </p:txBody>
      </p:sp>
      <p:sp>
        <p:nvSpPr>
          <p:cNvPr id="358" name="Google Shape;358;p58"/>
          <p:cNvSpPr txBox="1">
            <a:spLocks noGrp="1"/>
          </p:cNvSpPr>
          <p:nvPr>
            <p:ph type="body" idx="1"/>
          </p:nvPr>
        </p:nvSpPr>
        <p:spPr>
          <a:xfrm>
            <a:off x="76200" y="1143000"/>
            <a:ext cx="5181600" cy="571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Anterior part </a:t>
            </a:r>
            <a:r>
              <a:rPr lang="en-US" dirty="0"/>
              <a:t>–related to </a:t>
            </a:r>
            <a:r>
              <a:rPr lang="en-US" dirty="0" err="1"/>
              <a:t>mylohyoid</a:t>
            </a:r>
            <a:r>
              <a:rPr lang="en-US" dirty="0"/>
              <a:t> ,</a:t>
            </a:r>
            <a:r>
              <a:rPr lang="en-US" dirty="0" err="1"/>
              <a:t>mylohyoid</a:t>
            </a:r>
            <a:r>
              <a:rPr lang="en-US" dirty="0"/>
              <a:t> vessels &amp; nerve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Intermediate </a:t>
            </a:r>
            <a:r>
              <a:rPr lang="en-US" dirty="0"/>
              <a:t>– rest on </a:t>
            </a:r>
            <a:r>
              <a:rPr lang="en-US" dirty="0" err="1"/>
              <a:t>hyoglossus</a:t>
            </a:r>
            <a:r>
              <a:rPr lang="en-US" dirty="0"/>
              <a:t> ,lingual nerve ,</a:t>
            </a:r>
            <a:r>
              <a:rPr lang="en-US" dirty="0" err="1"/>
              <a:t>submandibular</a:t>
            </a:r>
            <a:r>
              <a:rPr lang="en-US" dirty="0"/>
              <a:t> ganglion ,hypoglossal nerve ,intermediate tendon of </a:t>
            </a:r>
            <a:r>
              <a:rPr lang="en-US" dirty="0" err="1"/>
              <a:t>digastric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Posterior part </a:t>
            </a:r>
            <a:r>
              <a:rPr lang="en-US" dirty="0"/>
              <a:t>– </a:t>
            </a:r>
            <a:r>
              <a:rPr lang="en-US" dirty="0" err="1"/>
              <a:t>styloglossus</a:t>
            </a:r>
            <a:r>
              <a:rPr lang="en-US" dirty="0"/>
              <a:t> ,</a:t>
            </a:r>
            <a:r>
              <a:rPr lang="en-US" dirty="0" err="1"/>
              <a:t>stylopharyngeus</a:t>
            </a:r>
            <a:r>
              <a:rPr lang="en-US" dirty="0"/>
              <a:t> ,</a:t>
            </a:r>
            <a:r>
              <a:rPr lang="en-US" dirty="0" err="1"/>
              <a:t>glossopharyngeal</a:t>
            </a:r>
            <a:r>
              <a:rPr lang="en-US" dirty="0"/>
              <a:t> </a:t>
            </a:r>
            <a:r>
              <a:rPr lang="en-US" dirty="0" err="1"/>
              <a:t>nerve,posterior</a:t>
            </a:r>
            <a:r>
              <a:rPr lang="en-US" dirty="0"/>
              <a:t> belly </a:t>
            </a:r>
            <a:r>
              <a:rPr lang="en-US" dirty="0" err="1"/>
              <a:t>pf</a:t>
            </a:r>
            <a:r>
              <a:rPr lang="en-US" dirty="0"/>
              <a:t> </a:t>
            </a:r>
            <a:r>
              <a:rPr lang="en-US" dirty="0" err="1"/>
              <a:t>digastric</a:t>
            </a:r>
            <a:r>
              <a:rPr lang="en-US" dirty="0"/>
              <a:t> ,middle constrictor of pharynx ,hypoglossal nerve ,1</a:t>
            </a:r>
            <a:r>
              <a:rPr lang="en-US" baseline="30000" dirty="0"/>
              <a:t>st</a:t>
            </a:r>
            <a:r>
              <a:rPr lang="en-US" dirty="0"/>
              <a:t> part of lingual artery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1338" t="40625" r="61451" b="20313"/>
          <a:stretch>
            <a:fillRect/>
          </a:stretch>
        </p:blipFill>
        <p:spPr bwMode="auto">
          <a:xfrm>
            <a:off x="5425440" y="1600200"/>
            <a:ext cx="676656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715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81000"/>
            <a:ext cx="6096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6172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9"/>
          <p:cNvSpPr txBox="1">
            <a:spLocks noGrp="1"/>
          </p:cNvSpPr>
          <p:nvPr>
            <p:ph type="title"/>
          </p:nvPr>
        </p:nvSpPr>
        <p:spPr>
          <a:xfrm>
            <a:off x="838200" y="-4111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Deep part </a:t>
            </a:r>
            <a:endParaRPr/>
          </a:p>
        </p:txBody>
      </p:sp>
      <p:sp>
        <p:nvSpPr>
          <p:cNvPr id="364" name="Google Shape;364;p59"/>
          <p:cNvSpPr txBox="1">
            <a:spLocks noGrp="1"/>
          </p:cNvSpPr>
          <p:nvPr>
            <p:ph type="body" idx="1"/>
          </p:nvPr>
        </p:nvSpPr>
        <p:spPr>
          <a:xfrm>
            <a:off x="0" y="838200"/>
            <a:ext cx="44196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Extends in the interval between </a:t>
            </a:r>
            <a:r>
              <a:rPr lang="en-US" dirty="0" err="1"/>
              <a:t>mylohyoid</a:t>
            </a:r>
            <a:r>
              <a:rPr lang="en-US" dirty="0"/>
              <a:t> laterally and </a:t>
            </a:r>
            <a:r>
              <a:rPr lang="en-US" dirty="0" err="1"/>
              <a:t>hyoglossus</a:t>
            </a:r>
            <a:r>
              <a:rPr lang="en-US" dirty="0"/>
              <a:t> medially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Related to lingual nerve and </a:t>
            </a:r>
            <a:r>
              <a:rPr lang="en-US" dirty="0" err="1"/>
              <a:t>submandibular</a:t>
            </a:r>
            <a:r>
              <a:rPr lang="en-US" dirty="0"/>
              <a:t> ganglion superiorly and to hypoglossal nerve inferiorly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Extends </a:t>
            </a:r>
            <a:r>
              <a:rPr lang="en-US" dirty="0" err="1"/>
              <a:t>upto</a:t>
            </a:r>
            <a:r>
              <a:rPr lang="en-US" dirty="0"/>
              <a:t> posterior end of sublingual gland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292" y="1143000"/>
            <a:ext cx="579170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4833" t="6794"/>
          <a:stretch>
            <a:fillRect/>
          </a:stretch>
        </p:blipFill>
        <p:spPr bwMode="auto">
          <a:xfrm>
            <a:off x="4802336" y="521940"/>
            <a:ext cx="7389664" cy="6336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9" name="Google Shape;369;p60"/>
          <p:cNvSpPr txBox="1">
            <a:spLocks noGrp="1"/>
          </p:cNvSpPr>
          <p:nvPr>
            <p:ph type="title"/>
          </p:nvPr>
        </p:nvSpPr>
        <p:spPr>
          <a:xfrm>
            <a:off x="838200" y="-228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Submandibular</a:t>
            </a:r>
            <a:r>
              <a:rPr lang="en-US" dirty="0"/>
              <a:t> duct </a:t>
            </a:r>
            <a:endParaRPr/>
          </a:p>
        </p:txBody>
      </p:sp>
      <p:sp>
        <p:nvSpPr>
          <p:cNvPr id="370" name="Google Shape;370;p60"/>
          <p:cNvSpPr txBox="1">
            <a:spLocks noGrp="1"/>
          </p:cNvSpPr>
          <p:nvPr>
            <p:ph type="body" idx="1"/>
          </p:nvPr>
        </p:nvSpPr>
        <p:spPr>
          <a:xfrm>
            <a:off x="76200" y="1600200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5 cm long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Wharton’s duct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Begins from the deep surface of the superficial part behind posterior border of </a:t>
            </a:r>
            <a:r>
              <a:rPr lang="en-US" dirty="0" err="1"/>
              <a:t>mylohyoid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Duct passes upwards &amp; backwards and then forwards for 4-5 mm through deep part of gland between </a:t>
            </a:r>
            <a:r>
              <a:rPr lang="en-US" dirty="0" err="1"/>
              <a:t>mylohyoid</a:t>
            </a:r>
            <a:r>
              <a:rPr lang="en-US" dirty="0"/>
              <a:t> &amp; </a:t>
            </a:r>
            <a:r>
              <a:rPr lang="en-US" dirty="0" err="1"/>
              <a:t>hyoglossus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Then runs </a:t>
            </a:r>
            <a:r>
              <a:rPr lang="en-US" dirty="0" err="1"/>
              <a:t>anteriorly</a:t>
            </a:r>
            <a:r>
              <a:rPr lang="en-US" dirty="0"/>
              <a:t> between sublingual gland and </a:t>
            </a:r>
            <a:r>
              <a:rPr lang="en-US" dirty="0" err="1"/>
              <a:t>genioglossus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Finally opens in oral cavity on sublingual papilla 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33074"/>
            <a:ext cx="6896100" cy="649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Blood supply of the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submandibular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salivary gland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 l="10667" r="17333"/>
          <a:stretch>
            <a:fillRect/>
          </a:stretch>
        </p:blipFill>
        <p:spPr bwMode="auto">
          <a:xfrm>
            <a:off x="5181600" y="304799"/>
            <a:ext cx="7010400" cy="649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3" name="Google Shape;303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Sublingual gland </a:t>
            </a:r>
            <a:endParaRPr/>
          </a:p>
        </p:txBody>
      </p:sp>
      <p:sp>
        <p:nvSpPr>
          <p:cNvPr id="304" name="Google Shape;304;p4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Smallest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Almond shape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3-4 gms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the floor of anterior part of oral cavity deep to oral mucous membrane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15873" t="31336" r="63719" b="25000"/>
          <a:stretch>
            <a:fillRect/>
          </a:stretch>
        </p:blipFill>
        <p:spPr bwMode="auto">
          <a:xfrm>
            <a:off x="5688724" y="2133600"/>
            <a:ext cx="650327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9" name="Google Shape;309;p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Relations </a:t>
            </a:r>
            <a:endParaRPr/>
          </a:p>
        </p:txBody>
      </p:sp>
      <p:sp>
        <p:nvSpPr>
          <p:cNvPr id="310" name="Google Shape;310;p50"/>
          <p:cNvSpPr txBox="1">
            <a:spLocks noGrp="1"/>
          </p:cNvSpPr>
          <p:nvPr>
            <p:ph type="body" idx="1"/>
          </p:nvPr>
        </p:nvSpPr>
        <p:spPr>
          <a:xfrm>
            <a:off x="0" y="1825624"/>
            <a:ext cx="60198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Inferiorly – </a:t>
            </a:r>
            <a:r>
              <a:rPr lang="en-US" dirty="0" err="1"/>
              <a:t>mylohyoid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Posteriorly</a:t>
            </a:r>
            <a:r>
              <a:rPr lang="en-US" dirty="0"/>
              <a:t> –near the deeper part of </a:t>
            </a:r>
            <a:r>
              <a:rPr lang="en-US" dirty="0" err="1"/>
              <a:t>submandibular</a:t>
            </a:r>
            <a:r>
              <a:rPr lang="en-US" dirty="0"/>
              <a:t> gland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Laterally  -in contact with sublingual </a:t>
            </a:r>
            <a:r>
              <a:rPr lang="en-US" dirty="0" err="1"/>
              <a:t>fossa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Medially – rest on </a:t>
            </a:r>
            <a:r>
              <a:rPr lang="en-US" dirty="0" err="1"/>
              <a:t>genioglossus</a:t>
            </a:r>
            <a:r>
              <a:rPr lang="en-US" dirty="0"/>
              <a:t>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Secretions of gland –number of small ducts –duct of </a:t>
            </a:r>
            <a:r>
              <a:rPr lang="en-US" dirty="0" err="1"/>
              <a:t>Rivinus</a:t>
            </a:r>
            <a:r>
              <a:rPr lang="en-US" dirty="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Small duct from anterior part join to form </a:t>
            </a:r>
            <a:r>
              <a:rPr lang="en-US" dirty="0" err="1"/>
              <a:t>Bartholin</a:t>
            </a:r>
            <a:r>
              <a:rPr lang="en-US" dirty="0"/>
              <a:t> duct which opens along with </a:t>
            </a:r>
            <a:r>
              <a:rPr lang="en-US" dirty="0" err="1"/>
              <a:t>submandibular</a:t>
            </a:r>
            <a:r>
              <a:rPr lang="en-US" dirty="0"/>
              <a:t> duct 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9" y="196570"/>
            <a:ext cx="10820401" cy="6251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6" name="Google Shape;316;p5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457200" y="0"/>
            <a:ext cx="10287000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"/>
          <p:cNvSpPr txBox="1">
            <a:spLocks noGrp="1"/>
          </p:cNvSpPr>
          <p:nvPr>
            <p:ph type="title"/>
          </p:nvPr>
        </p:nvSpPr>
        <p:spPr>
          <a:xfrm>
            <a:off x="838200" y="-228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Histology </a:t>
            </a:r>
            <a:endParaRPr/>
          </a:p>
        </p:txBody>
      </p:sp>
      <p:sp>
        <p:nvSpPr>
          <p:cNvPr id="274" name="Google Shape;274;p44"/>
          <p:cNvSpPr txBox="1">
            <a:spLocks noGrp="1"/>
          </p:cNvSpPr>
          <p:nvPr>
            <p:ph type="body" idx="1"/>
          </p:nvPr>
        </p:nvSpPr>
        <p:spPr>
          <a:xfrm>
            <a:off x="152400" y="1825624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Large serous gland –compound tubular </a:t>
            </a:r>
            <a:r>
              <a:rPr lang="en-US" dirty="0" err="1"/>
              <a:t>acinar</a:t>
            </a:r>
            <a:r>
              <a:rPr lang="en-US" dirty="0"/>
              <a:t> type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Stroma</a:t>
            </a:r>
            <a:r>
              <a:rPr lang="en-US" dirty="0"/>
              <a:t> &amp; parenchyma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Stroma</a:t>
            </a:r>
            <a:r>
              <a:rPr lang="en-US" dirty="0"/>
              <a:t>  - connective tissue capsule ,septa extending into gland dividing it into lobes &amp; lobules .septa contains blood vessels , nerves &amp; ducts of glands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Parenchyma – </a:t>
            </a:r>
            <a:r>
              <a:rPr lang="en-US" dirty="0" err="1"/>
              <a:t>secretory</a:t>
            </a:r>
            <a:r>
              <a:rPr lang="en-US" dirty="0"/>
              <a:t> parts and ducts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ADFE2D-3484-6222-AE8E-A721980C1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959" y="1676400"/>
            <a:ext cx="6507542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741D-0105-9A77-60C4-4509C7C78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1CCEA-429E-8DA6-6AB0-94DBA142D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229AE-9D84-931E-BF54-92BDAE85257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6F5F7B-C378-2D54-1D69-2FD7408336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25" t="36551" r="1875" b="16667"/>
          <a:stretch/>
        </p:blipFill>
        <p:spPr>
          <a:xfrm>
            <a:off x="90945" y="230188"/>
            <a:ext cx="12101055" cy="670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211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2BF90-5F38-C366-BBFF-9467DA612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29A9D-B2FA-AD04-7D01-2FCE854F0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54131-D155-6AC7-7421-01C3A79A956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E47C39-8E11-457F-75E9-FF56021EFD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75" t="23333" r="21875" b="6666"/>
          <a:stretch/>
        </p:blipFill>
        <p:spPr>
          <a:xfrm>
            <a:off x="1066800" y="194929"/>
            <a:ext cx="8991600" cy="658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846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0" name="Google Shape;280;p4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1797248" y="457200"/>
            <a:ext cx="7041952" cy="6019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4F46D-685D-BA9C-7B80-E643477E6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AEAA0F-CFF5-A03D-771A-F423770D6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2440-78EF-3C11-E21F-74DC8C0A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1E8A0-CA0D-54B1-099E-2484A3CF9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56964-9E67-739C-ED31-42E614DA257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59F23A-8EBB-FB79-2C55-54E0BD895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2400"/>
            <a:ext cx="10436623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63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1408</Words>
  <Application>Microsoft Office PowerPoint</Application>
  <PresentationFormat>Widescreen</PresentationFormat>
  <Paragraphs>208</Paragraphs>
  <Slides>81</Slides>
  <Notes>69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4" baseType="lpstr">
      <vt:lpstr>Arial</vt:lpstr>
      <vt:lpstr>Calibri</vt:lpstr>
      <vt:lpstr>Office Theme</vt:lpstr>
      <vt:lpstr>Salivary glands </vt:lpstr>
      <vt:lpstr>Saliva </vt:lpstr>
      <vt:lpstr>PowerPoint Presentation</vt:lpstr>
      <vt:lpstr>Salivary glands </vt:lpstr>
      <vt:lpstr>PowerPoint Presentation</vt:lpstr>
      <vt:lpstr>PowerPoint Presentation</vt:lpstr>
      <vt:lpstr>PowerPoint Presentation</vt:lpstr>
      <vt:lpstr>Parotid region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Contents  of region </vt:lpstr>
      <vt:lpstr>PowerPoint Presentation</vt:lpstr>
      <vt:lpstr>Parotid gland</vt:lpstr>
      <vt:lpstr>Parotid gland</vt:lpstr>
      <vt:lpstr>PowerPoint Presentation</vt:lpstr>
      <vt:lpstr>Presenting parts </vt:lpstr>
      <vt:lpstr>PowerPoint Presentation</vt:lpstr>
      <vt:lpstr>Apex </vt:lpstr>
      <vt:lpstr>Base /superior </vt:lpstr>
      <vt:lpstr>Structures passing through the base  </vt:lpstr>
      <vt:lpstr>Lateral surface </vt:lpstr>
      <vt:lpstr>PowerPoint Presentation</vt:lpstr>
      <vt:lpstr>Anteromedial </vt:lpstr>
      <vt:lpstr>Posteromedial </vt:lpstr>
      <vt:lpstr>PowerPoint Presentation</vt:lpstr>
      <vt:lpstr>Borders </vt:lpstr>
      <vt:lpstr>Structures emerging through the anterior border  </vt:lpstr>
      <vt:lpstr>PowerPoint Presentation</vt:lpstr>
      <vt:lpstr>Structures emeging from the posterior border </vt:lpstr>
      <vt:lpstr>PowerPoint Presentation</vt:lpstr>
      <vt:lpstr>Parotid capsule </vt:lpstr>
      <vt:lpstr>PowerPoint Presentation</vt:lpstr>
      <vt:lpstr>PowerPoint Presentation</vt:lpstr>
      <vt:lpstr>PowerPoint Presentation</vt:lpstr>
      <vt:lpstr>Structures in the gland </vt:lpstr>
      <vt:lpstr>External carotid artery </vt:lpstr>
      <vt:lpstr>Retromandibular vein </vt:lpstr>
      <vt:lpstr>PowerPoint Presentation</vt:lpstr>
      <vt:lpstr>Parotid nodes </vt:lpstr>
      <vt:lpstr>Neurovascular plane of gland </vt:lpstr>
      <vt:lpstr>PowerPoint Presentation</vt:lpstr>
      <vt:lpstr>Parotid duct -Stenson’s duct  </vt:lpstr>
      <vt:lpstr>PowerPoint Presentation</vt:lpstr>
      <vt:lpstr>PowerPoint Presentation</vt:lpstr>
      <vt:lpstr>PowerPoint Presentation</vt:lpstr>
      <vt:lpstr>Blood supply </vt:lpstr>
      <vt:lpstr>Nerve supply </vt:lpstr>
      <vt:lpstr>PowerPoint Presentation</vt:lpstr>
      <vt:lpstr>PowerPoint Presentation</vt:lpstr>
      <vt:lpstr>PowerPoint Presentation</vt:lpstr>
      <vt:lpstr>Applied anatomy</vt:lpstr>
      <vt:lpstr>Submandibular gland </vt:lpstr>
      <vt:lpstr>PowerPoint Presentation</vt:lpstr>
      <vt:lpstr>Superficial part </vt:lpstr>
      <vt:lpstr>PowerPoint Presentation</vt:lpstr>
      <vt:lpstr>Lateral surface </vt:lpstr>
      <vt:lpstr>PowerPoint Presentation</vt:lpstr>
      <vt:lpstr>PowerPoint Presentation</vt:lpstr>
      <vt:lpstr>Medial surface </vt:lpstr>
      <vt:lpstr>PowerPoint Presentation</vt:lpstr>
      <vt:lpstr>PowerPoint Presentation</vt:lpstr>
      <vt:lpstr>Deep part </vt:lpstr>
      <vt:lpstr>Submandibular duct </vt:lpstr>
      <vt:lpstr>Blood supply of the submandibular salivary gland </vt:lpstr>
      <vt:lpstr>Sublingual gland </vt:lpstr>
      <vt:lpstr>Relations </vt:lpstr>
      <vt:lpstr>PowerPoint Presentation</vt:lpstr>
      <vt:lpstr>PowerPoint Presentation</vt:lpstr>
      <vt:lpstr>Histology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Salivary glands </dc:title>
  <cp:lastModifiedBy>Ganesh Babu R</cp:lastModifiedBy>
  <cp:revision>168</cp:revision>
  <dcterms:modified xsi:type="dcterms:W3CDTF">2024-09-03T06:55:37Z</dcterms:modified>
</cp:coreProperties>
</file>