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300" r:id="rId3"/>
    <p:sldId id="301" r:id="rId4"/>
    <p:sldId id="302" r:id="rId5"/>
    <p:sldId id="305" r:id="rId6"/>
    <p:sldId id="304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99" r:id="rId18"/>
    <p:sldId id="306" r:id="rId19"/>
    <p:sldId id="309" r:id="rId20"/>
    <p:sldId id="307" r:id="rId21"/>
    <p:sldId id="308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310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314" r:id="rId44"/>
    <p:sldId id="312" r:id="rId45"/>
    <p:sldId id="313" r:id="rId46"/>
    <p:sldId id="315" r:id="rId47"/>
    <p:sldId id="317" r:id="rId48"/>
    <p:sldId id="316" r:id="rId49"/>
    <p:sldId id="287" r:id="rId50"/>
    <p:sldId id="288" r:id="rId51"/>
    <p:sldId id="289" r:id="rId52"/>
    <p:sldId id="311" r:id="rId53"/>
    <p:sldId id="290" r:id="rId54"/>
    <p:sldId id="291" r:id="rId55"/>
    <p:sldId id="292" r:id="rId56"/>
    <p:sldId id="293" r:id="rId57"/>
    <p:sldId id="294" r:id="rId58"/>
    <p:sldId id="295" r:id="rId59"/>
    <p:sldId id="296" r:id="rId60"/>
    <p:sldId id="297" r:id="rId61"/>
    <p:sldId id="318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456" autoAdjust="0"/>
  </p:normalViewPr>
  <p:slideViewPr>
    <p:cSldViewPr>
      <p:cViewPr varScale="1">
        <p:scale>
          <a:sx n="58" d="100"/>
          <a:sy n="58" d="100"/>
        </p:scale>
        <p:origin x="1923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3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38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38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45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75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35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16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67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15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40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08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2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38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57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6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06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7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8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9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5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 fontScale="95833" lnSpcReduction="20000"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2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 fontScale="95833" lnSpcReduction="20000"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4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1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71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8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68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71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22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7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95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96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9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69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0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7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9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6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143000" y="169902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000"/>
            </a:pPr>
            <a:r>
              <a:rPr lang="en-US"/>
              <a:t>Respiratory system 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143000" y="355877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400"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628650" y="113109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628650" y="222646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/>
              <a:t>Contributes to homeostasis by providing for the exchange of gases –oxygen and carbon dioxide – between atmospheric air ,blood and tissue cells 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694E2-B22D-C326-6431-B129C369A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7" name="Google Shape;97;p15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1" dirty="0"/>
              <a:t> Structural classifications:</a:t>
            </a:r>
            <a:endParaRPr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folHlink"/>
              </a:buClr>
              <a:buSzPts val="2000"/>
              <a:buChar char="•"/>
            </a:pPr>
            <a:r>
              <a:rPr lang="en-US" sz="1500" dirty="0">
                <a:solidFill>
                  <a:schemeClr val="folHlink"/>
                </a:solidFill>
              </a:rPr>
              <a:t>upper respiratory tract</a:t>
            </a:r>
            <a:endParaRPr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folHlink"/>
              </a:buClr>
              <a:buSzPts val="2000"/>
              <a:buChar char="•"/>
            </a:pPr>
            <a:r>
              <a:rPr lang="en-US" sz="1500" dirty="0">
                <a:solidFill>
                  <a:schemeClr val="folHlink"/>
                </a:solidFill>
              </a:rPr>
              <a:t> lower respiratory tract</a:t>
            </a:r>
            <a:r>
              <a:rPr lang="en-US" sz="1500" b="1" dirty="0">
                <a:solidFill>
                  <a:schemeClr val="folHlink"/>
                </a:solidFill>
              </a:rPr>
              <a:t>.</a:t>
            </a:r>
            <a:endParaRPr sz="1500" dirty="0"/>
          </a:p>
          <a:p>
            <a:pPr marL="171450" indent="-381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  <a:buNone/>
            </a:pPr>
            <a:endParaRPr b="1" dirty="0"/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</a:pPr>
            <a:r>
              <a:rPr lang="en-US" b="1" dirty="0"/>
              <a:t>functional classifications:</a:t>
            </a:r>
            <a:endParaRPr dirty="0"/>
          </a:p>
          <a:p>
            <a:pPr marL="0" indent="0">
              <a:lnSpc>
                <a:spcPct val="90000"/>
              </a:lnSpc>
              <a:spcBef>
                <a:spcPts val="750"/>
              </a:spcBef>
              <a:buClr>
                <a:schemeClr val="folHlink"/>
              </a:buClr>
              <a:buSzPts val="2000"/>
              <a:buNone/>
            </a:pPr>
            <a:r>
              <a:rPr lang="en-US" sz="1500" b="1" dirty="0">
                <a:solidFill>
                  <a:schemeClr val="folHlink"/>
                </a:solidFill>
              </a:rPr>
              <a:t>      </a:t>
            </a:r>
            <a:r>
              <a:rPr lang="en-US" sz="1500" dirty="0">
                <a:solidFill>
                  <a:schemeClr val="folHlink"/>
                </a:solidFill>
              </a:rPr>
              <a:t> Conducting</a:t>
            </a:r>
            <a:r>
              <a:rPr lang="en-US" sz="1500" dirty="0"/>
              <a:t> portion:     transports air.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1800"/>
              <a:buNone/>
            </a:pPr>
            <a:endParaRPr sz="1350" dirty="0"/>
          </a:p>
          <a:p>
            <a:pPr marL="342900" lvl="1" indent="0">
              <a:lnSpc>
                <a:spcPct val="90000"/>
              </a:lnSpc>
              <a:spcBef>
                <a:spcPts val="375"/>
              </a:spcBef>
              <a:buClr>
                <a:schemeClr val="folHlink"/>
              </a:buClr>
              <a:buSzPts val="2000"/>
              <a:buNone/>
            </a:pPr>
            <a:r>
              <a:rPr lang="en-US" sz="1500" dirty="0">
                <a:solidFill>
                  <a:schemeClr val="folHlink"/>
                </a:solidFill>
              </a:rPr>
              <a:t>Respiratory</a:t>
            </a:r>
            <a:r>
              <a:rPr lang="en-US" sz="1500" dirty="0"/>
              <a:t> portion:     carries out gas exchange.</a:t>
            </a:r>
            <a:r>
              <a:rPr lang="en-US" sz="1350" dirty="0"/>
              <a:t> </a:t>
            </a:r>
            <a:endParaRPr dirty="0">
              <a:solidFill>
                <a:schemeClr val="folHlink"/>
              </a:solidFill>
            </a:endParaRPr>
          </a:p>
          <a:p>
            <a:pPr marL="171450" indent="-5715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400"/>
              <a:buNone/>
            </a:pPr>
            <a:endParaRPr sz="1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69844B-FBD4-A9F8-0F4A-7BD44F425D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38600" y="877768"/>
            <a:ext cx="4966144" cy="55230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79E74F7-5AFC-78A1-8021-6FAA1AA5F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3" name="Google Shape;103;p16"/>
          <p:cNvSpPr txBox="1">
            <a:spLocks noGrp="1"/>
          </p:cNvSpPr>
          <p:nvPr>
            <p:ph sz="half" idx="1"/>
          </p:nvPr>
        </p:nvSpPr>
        <p:spPr>
          <a:xfrm>
            <a:off x="228600" y="1524000"/>
            <a:ext cx="4267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 fontScale="92500" lnSpcReduction="10000"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en-US" sz="1500" dirty="0"/>
              <a:t>Functional classifications: continued</a:t>
            </a:r>
            <a:endParaRPr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folHlink"/>
              </a:buClr>
              <a:buSzPts val="2000"/>
              <a:buChar char="•"/>
            </a:pPr>
            <a:r>
              <a:rPr lang="en-US" sz="1500" dirty="0">
                <a:solidFill>
                  <a:schemeClr val="folHlink"/>
                </a:solidFill>
              </a:rPr>
              <a:t>Conducting</a:t>
            </a:r>
            <a:r>
              <a:rPr lang="en-US" sz="1500" dirty="0"/>
              <a:t> portion: transports air.</a:t>
            </a:r>
            <a:r>
              <a:rPr lang="en-US" sz="1500" dirty="0">
                <a:solidFill>
                  <a:schemeClr val="folHlink"/>
                </a:solidFill>
              </a:rPr>
              <a:t> </a:t>
            </a:r>
            <a:endParaRPr sz="1500"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</a:pPr>
            <a:r>
              <a:rPr lang="en-US" dirty="0"/>
              <a:t>Nose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</a:pPr>
            <a:r>
              <a:rPr lang="en-US" dirty="0"/>
              <a:t>nasal cavity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</a:pPr>
            <a:r>
              <a:rPr lang="en-US" dirty="0"/>
              <a:t>Pharynx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</a:pPr>
            <a:r>
              <a:rPr lang="en-US" dirty="0"/>
              <a:t>Larynx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</a:pPr>
            <a:r>
              <a:rPr lang="en-US" dirty="0"/>
              <a:t>Trachea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</a:pPr>
            <a:r>
              <a:rPr lang="en-US" dirty="0"/>
              <a:t>progressively smaller airways, from the primary bronchi to the bronchioles </a:t>
            </a:r>
            <a:endParaRPr dirty="0"/>
          </a:p>
          <a:p>
            <a:pPr marL="171450" indent="-762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000"/>
              <a:buNone/>
            </a:pPr>
            <a:endParaRPr sz="1500"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folHlink"/>
              </a:buClr>
              <a:buSzPts val="2000"/>
              <a:buChar char="•"/>
            </a:pPr>
            <a:r>
              <a:rPr lang="en-US" sz="1500" dirty="0">
                <a:solidFill>
                  <a:schemeClr val="folHlink"/>
                </a:solidFill>
              </a:rPr>
              <a:t>Respiratory</a:t>
            </a:r>
            <a:r>
              <a:rPr lang="en-US" sz="1500" dirty="0"/>
              <a:t> portion: carries out gas exchange.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</a:pPr>
            <a:r>
              <a:rPr lang="en-US" dirty="0"/>
              <a:t>respiratory bronchioles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</a:pPr>
            <a:r>
              <a:rPr lang="en-US" dirty="0"/>
              <a:t>alveolar ducts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</a:pPr>
            <a:r>
              <a:rPr lang="en-US" dirty="0"/>
              <a:t>air sacs called alveoli </a:t>
            </a:r>
            <a:endParaRPr dirty="0">
              <a:solidFill>
                <a:schemeClr val="folHlink"/>
              </a:solidFill>
            </a:endParaRPr>
          </a:p>
          <a:p>
            <a:pPr marL="514350" lvl="1" indent="-85725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1800"/>
              <a:buNone/>
            </a:pPr>
            <a:endParaRPr sz="1350" dirty="0"/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400"/>
            </a:pPr>
            <a:r>
              <a:rPr lang="en-US" sz="1800" dirty="0"/>
              <a:t>Upper respiratory tract is all conducting</a:t>
            </a:r>
            <a:endParaRPr dirty="0"/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400"/>
            </a:pPr>
            <a:r>
              <a:rPr lang="en-US" sz="1800" dirty="0"/>
              <a:t>Lower respiratory tract has both conducting and respiratory portions</a:t>
            </a:r>
            <a:endParaRPr dirty="0"/>
          </a:p>
          <a:p>
            <a:pPr marL="171450" indent="-381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2C47793-749E-ECF4-FC92-4BBADDD5AC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1572417"/>
            <a:ext cx="4337649" cy="48240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29BE4-AE06-0C02-D3C4-C24014B9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418270-58B3-A948-1C70-019759D2575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08" y="457200"/>
            <a:ext cx="8392072" cy="3810000"/>
          </a:xfrm>
        </p:spPr>
      </p:pic>
    </p:spTree>
    <p:extLst>
      <p:ext uri="{BB962C8B-B14F-4D97-AF65-F5344CB8AC3E}">
        <p14:creationId xmlns:p14="http://schemas.microsoft.com/office/powerpoint/2010/main" val="1750886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628650" y="113109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sldNum" idx="12"/>
          </p:nvPr>
        </p:nvSpPr>
        <p:spPr>
          <a:xfrm>
            <a:off x="5086350" y="5600700"/>
            <a:ext cx="1428750" cy="342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r>
              <a:rPr lang="en-US"/>
              <a:t>25-</a:t>
            </a:r>
            <a:fld id="{00000000-1234-1234-1234-123412341234}" type="slidenum">
              <a:rPr lang="en-US"/>
              <a:pPr/>
              <a:t>6</a:t>
            </a:fld>
            <a:endParaRPr/>
          </a:p>
        </p:txBody>
      </p:sp>
      <p:sp>
        <p:nvSpPr>
          <p:cNvPr id="119" name="Google Shape;119;p18"/>
          <p:cNvSpPr txBox="1"/>
          <p:nvPr/>
        </p:nvSpPr>
        <p:spPr>
          <a:xfrm>
            <a:off x="887016" y="2370535"/>
            <a:ext cx="58293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pPr marL="171450" indent="-171450">
              <a:lnSpc>
                <a:spcPct val="90000"/>
              </a:lnSpc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Composed of</a:t>
            </a:r>
            <a:endParaRPr sz="1350"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nose</a:t>
            </a:r>
            <a:endParaRPr sz="1350"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nasal cavity</a:t>
            </a:r>
            <a:endParaRPr sz="1350"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paranasal sinuses</a:t>
            </a:r>
            <a:endParaRPr sz="1350"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pharynx (throat)</a:t>
            </a:r>
            <a:endParaRPr sz="1350"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associated structures.</a:t>
            </a:r>
            <a:endParaRPr sz="1350" dirty="0"/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</a:pPr>
            <a:endParaRPr sz="2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</a:pPr>
            <a:r>
              <a:rPr lang="en-US" sz="2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100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71450" indent="-381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</a:pPr>
            <a:endParaRPr sz="2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Nose</a:t>
            </a:r>
            <a:br>
              <a:rPr lang="en-US" dirty="0"/>
            </a:br>
            <a:endParaRPr lang="en-US" dirty="0"/>
          </a:p>
        </p:txBody>
      </p:sp>
      <p:sp>
        <p:nvSpPr>
          <p:cNvPr id="1048595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6429" lnSpcReduction="10000"/>
          </a:bodyPr>
          <a:lstStyle/>
          <a:p>
            <a:r>
              <a:rPr lang="en-US" dirty="0"/>
              <a:t>The nose is the part of the respiratory tract superior to the hard palate </a:t>
            </a:r>
          </a:p>
          <a:p>
            <a:pPr>
              <a:buNone/>
            </a:pPr>
            <a:r>
              <a:rPr lang="en-US" dirty="0"/>
              <a:t>• It contains organ for the sense organ of smell</a:t>
            </a:r>
          </a:p>
          <a:p>
            <a:r>
              <a:rPr lang="en-US" dirty="0"/>
              <a:t>The anatomy of nose can be discussed  under two sections.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external nose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nasal cavity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209715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447800"/>
            <a:ext cx="450862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5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16242" t="12667" r="12543" b="16611"/>
          <a:stretch>
            <a:fillRect/>
          </a:stretch>
        </p:blipFill>
        <p:spPr bwMode="auto">
          <a:xfrm>
            <a:off x="0" y="914400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Functions:</a:t>
            </a:r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Olfaction (smelling)</a:t>
            </a:r>
          </a:p>
          <a:p>
            <a:pPr>
              <a:buNone/>
            </a:pPr>
            <a:r>
              <a:rPr lang="en-US" dirty="0"/>
              <a:t> • Respiration (breathing)</a:t>
            </a:r>
          </a:p>
          <a:p>
            <a:pPr>
              <a:buNone/>
            </a:pPr>
            <a:r>
              <a:rPr lang="en-US" dirty="0"/>
              <a:t> • Filtration of dust</a:t>
            </a:r>
          </a:p>
          <a:p>
            <a:pPr>
              <a:buNone/>
            </a:pPr>
            <a:r>
              <a:rPr lang="en-US" dirty="0"/>
              <a:t> • Humidification of inspired air</a:t>
            </a:r>
          </a:p>
          <a:p>
            <a:pPr>
              <a:buNone/>
            </a:pPr>
            <a:r>
              <a:rPr lang="en-US" dirty="0"/>
              <a:t> • Reception and elimination of secretions from the </a:t>
            </a:r>
            <a:r>
              <a:rPr lang="en-US" dirty="0" err="1"/>
              <a:t>paranasal</a:t>
            </a:r>
            <a:r>
              <a:rPr lang="en-US" dirty="0"/>
              <a:t> sinuses and </a:t>
            </a:r>
            <a:r>
              <a:rPr lang="en-US" dirty="0" err="1"/>
              <a:t>nasolacrimal</a:t>
            </a:r>
            <a:r>
              <a:rPr lang="en-US" dirty="0"/>
              <a:t> ducts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Nose</a:t>
            </a:r>
          </a:p>
        </p:txBody>
      </p:sp>
      <p:sp>
        <p:nvSpPr>
          <p:cNvPr id="104860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6875" lnSpcReduction="10000"/>
          </a:bodyPr>
          <a:lstStyle/>
          <a:p>
            <a:r>
              <a:rPr lang="en-US" dirty="0"/>
              <a:t>It is the visible portion that projects from the face </a:t>
            </a:r>
          </a:p>
          <a:p>
            <a:r>
              <a:rPr lang="en-US" dirty="0"/>
              <a:t>Its skeleton is mainly cartilaginous  along with small bony parts</a:t>
            </a:r>
          </a:p>
          <a:p>
            <a:r>
              <a:rPr lang="en-US" dirty="0"/>
              <a:t>It has the following parts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Root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Dorsum/Bridge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Apex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54" name="Picture 2"/>
          <p:cNvPicPr>
            <a:picLocks noChangeAspect="1" noChangeArrowheads="1"/>
          </p:cNvPicPr>
          <p:nvPr/>
        </p:nvPicPr>
        <p:blipFill>
          <a:blip r:embed="rId2"/>
          <a:srcRect r="8313" b="8974"/>
          <a:stretch>
            <a:fillRect/>
          </a:stretch>
        </p:blipFill>
        <p:spPr bwMode="auto">
          <a:xfrm>
            <a:off x="0" y="228600"/>
            <a:ext cx="9090338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2F31D-EA32-4259-3CB4-729AC64ED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610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1000"/>
            <a:ext cx="4343400" cy="6202362"/>
          </a:xfrm>
        </p:spPr>
        <p:txBody>
          <a:bodyPr>
            <a:normAutofit fontScale="71250" lnSpcReduction="20000"/>
          </a:bodyPr>
          <a:lstStyle/>
          <a:p>
            <a:r>
              <a:rPr lang="en-US" dirty="0"/>
              <a:t>Nasal root is the part of the nose that connects with your forehead.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part of the external nose that extends from the </a:t>
            </a:r>
            <a:r>
              <a:rPr lang="en-US" sz="1600" dirty="0"/>
              <a:t> </a:t>
            </a:r>
            <a:r>
              <a:rPr lang="en-US" dirty="0"/>
              <a:t>root of the nose to the apex (tip) of the nose is called the dorsum.</a:t>
            </a:r>
          </a:p>
          <a:p>
            <a:endParaRPr lang="en-US" dirty="0"/>
          </a:p>
          <a:p>
            <a:r>
              <a:rPr lang="en-US" dirty="0"/>
              <a:t>Inferior surface of the nose is pierced by two piriform openings called nares (nostrils, anterior nasal apertures)</a:t>
            </a:r>
          </a:p>
          <a:p>
            <a:endParaRPr lang="en-US" dirty="0"/>
          </a:p>
          <a:p>
            <a:r>
              <a:rPr lang="en-US" dirty="0"/>
              <a:t>The superior bony part of the nose, including its root, is covered by thin skin </a:t>
            </a:r>
          </a:p>
          <a:p>
            <a:pPr>
              <a:buNone/>
            </a:pPr>
            <a:r>
              <a:rPr lang="en-US" dirty="0"/>
              <a:t>• The skin over the cartilaginous part of the nose is covered with thicker skin, which contains many sebaceous glands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7E687-99C2-6332-6BB5-52269A15C7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1250" lnSpcReduction="20000"/>
          </a:bodyPr>
          <a:lstStyle/>
          <a:p>
            <a:endParaRPr lang="en-IN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98BE24A7-99C4-AB4A-C290-56015200043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34626425"/>
                  </p:ext>
                </p:extLst>
              </p:nvPr>
            </p:nvGraphicFramePr>
            <p:xfrm>
              <a:off x="4648200" y="1828800"/>
              <a:ext cx="4470400" cy="3352800"/>
            </p:xfrm>
            <a:graphic>
              <a:graphicData uri="http://schemas.microsoft.com/office/powerpoint/2016/slidezoom">
                <pslz:sldZm>
                  <pslz:sldZmObj sldId="261" cId="0">
                    <pslz:zmPr id="{DB0D4A1F-2885-4952-AA76-2C3D0A2B061A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470400" cy="33528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8BE24A7-99C4-AB4A-C290-56015200043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48200" y="1828800"/>
                <a:ext cx="4470400" cy="33528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2" name="Content Placeholder 4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88929" lnSpcReduction="10000"/>
          </a:bodyPr>
          <a:lstStyle/>
          <a:p>
            <a:r>
              <a:rPr lang="en-US" i="1" dirty="0"/>
              <a:t>The skin extends into the anterior part of the nasal cavity called the </a:t>
            </a:r>
            <a:r>
              <a:rPr lang="en-US" b="1" i="1" dirty="0"/>
              <a:t>vestibule of the nose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i="1" dirty="0"/>
              <a:t>The vestibule of the nose has a variable number of stiff hairs called </a:t>
            </a:r>
            <a:r>
              <a:rPr lang="en-US" b="1" i="1" dirty="0"/>
              <a:t>vibrissae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i="1" dirty="0"/>
              <a:t>These hairs are usually moist and these help to filter dust particles from air entering the nasal cavity</a:t>
            </a:r>
            <a:endParaRPr lang="en-US" dirty="0"/>
          </a:p>
        </p:txBody>
      </p:sp>
      <p:pic>
        <p:nvPicPr>
          <p:cNvPr id="209715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21448" y="1676400"/>
            <a:ext cx="5022552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Skeleton of the External Nose</a:t>
            </a:r>
            <a:endParaRPr lang="en-US" dirty="0"/>
          </a:p>
        </p:txBody>
      </p:sp>
      <p:sp>
        <p:nvSpPr>
          <p:cNvPr id="1048614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composed of:</a:t>
            </a:r>
          </a:p>
          <a:p>
            <a:r>
              <a:rPr lang="en-US" i="1" dirty="0"/>
              <a:t>I. bones</a:t>
            </a:r>
          </a:p>
          <a:p>
            <a:r>
              <a:rPr lang="en-US" i="1" dirty="0"/>
              <a:t>II. cartilages</a:t>
            </a:r>
            <a:endParaRPr lang="en-US" dirty="0"/>
          </a:p>
        </p:txBody>
      </p:sp>
      <p:sp>
        <p:nvSpPr>
          <p:cNvPr id="1048615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33751" y="2133600"/>
            <a:ext cx="5910249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7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352800" cy="4525963"/>
          </a:xfrm>
        </p:spPr>
        <p:txBody>
          <a:bodyPr>
            <a:normAutofit/>
          </a:bodyPr>
          <a:lstStyle/>
          <a:p>
            <a:r>
              <a:rPr lang="en-US" i="1" dirty="0"/>
              <a:t>The </a:t>
            </a:r>
            <a:r>
              <a:rPr lang="en-US" b="1" i="1" dirty="0"/>
              <a:t>bony part consists of the:</a:t>
            </a:r>
          </a:p>
          <a:p>
            <a:r>
              <a:rPr lang="en-US" i="1" dirty="0"/>
              <a:t>nasal bones</a:t>
            </a:r>
          </a:p>
          <a:p>
            <a:r>
              <a:rPr lang="en-US" i="1" dirty="0"/>
              <a:t>frontal processes of the maxillae</a:t>
            </a:r>
          </a:p>
          <a:p>
            <a:r>
              <a:rPr lang="en-US" i="1" dirty="0"/>
              <a:t>nasal spine</a:t>
            </a:r>
          </a:p>
          <a:p>
            <a:r>
              <a:rPr lang="en-US" i="1" dirty="0"/>
              <a:t>bony parts of the nasal septum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Cartilaginous part of the nose</a:t>
            </a:r>
            <a:endParaRPr lang="en-US" dirty="0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88929"/>
          </a:bodyPr>
          <a:lstStyle/>
          <a:p>
            <a:r>
              <a:rPr lang="en-US" i="1" dirty="0"/>
              <a:t>The cartilaginous part of the nose consists of five main cartilages and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Two lateral cartilages,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i="1" dirty="0"/>
              <a:t>Two </a:t>
            </a:r>
            <a:r>
              <a:rPr lang="en-US" i="1" dirty="0" err="1"/>
              <a:t>alar</a:t>
            </a:r>
            <a:r>
              <a:rPr lang="en-US" i="1" dirty="0"/>
              <a:t> cartilages,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i="1" dirty="0"/>
              <a:t>One </a:t>
            </a:r>
            <a:r>
              <a:rPr lang="en-US" i="1" dirty="0" err="1"/>
              <a:t>septal</a:t>
            </a:r>
            <a:r>
              <a:rPr lang="en-US" i="1" dirty="0"/>
              <a:t> cartilage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i="1" dirty="0"/>
              <a:t>3 or 4 minor </a:t>
            </a:r>
            <a:r>
              <a:rPr lang="en-US" i="1" dirty="0" err="1"/>
              <a:t>alar</a:t>
            </a:r>
            <a:r>
              <a:rPr lang="en-US" i="1" dirty="0"/>
              <a:t> cartilages</a:t>
            </a:r>
          </a:p>
          <a:p>
            <a:r>
              <a:rPr lang="en-US" i="1" dirty="0"/>
              <a:t>The U-shaped </a:t>
            </a:r>
            <a:r>
              <a:rPr lang="en-US" i="1" dirty="0" err="1"/>
              <a:t>alar</a:t>
            </a:r>
            <a:r>
              <a:rPr lang="en-US" i="1" dirty="0"/>
              <a:t> cartilages are free and movable; they dilate or constrict the </a:t>
            </a:r>
            <a:r>
              <a:rPr lang="en-US" i="1" dirty="0" err="1"/>
              <a:t>nares</a:t>
            </a:r>
            <a:r>
              <a:rPr lang="en-US" i="1" dirty="0"/>
              <a:t> when the muscles acting on the nose contract</a:t>
            </a:r>
            <a:endParaRPr lang="en-US" dirty="0"/>
          </a:p>
        </p:txBody>
      </p:sp>
      <p:pic>
        <p:nvPicPr>
          <p:cNvPr id="209715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r="17444"/>
          <a:stretch>
            <a:fillRect/>
          </a:stretch>
        </p:blipFill>
        <p:spPr bwMode="auto">
          <a:xfrm>
            <a:off x="4419600" y="1462454"/>
            <a:ext cx="4724400" cy="4633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Title 10487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83" name="Picture 209718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92565" y="639588"/>
            <a:ext cx="8511522" cy="558028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F3ECB-8519-D517-74C0-57644581A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Procerus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933FC2-3DD0-D494-D687-21D3D8F83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0061"/>
            <a:ext cx="522514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A9A599-032D-5F65-65C1-C7E8AEEBD83C}"/>
              </a:ext>
            </a:extLst>
          </p:cNvPr>
          <p:cNvSpPr txBox="1"/>
          <p:nvPr/>
        </p:nvSpPr>
        <p:spPr>
          <a:xfrm>
            <a:off x="228601" y="3048000"/>
            <a:ext cx="373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0" dirty="0">
                <a:solidFill>
                  <a:srgbClr val="495354"/>
                </a:solidFill>
                <a:effectLst/>
                <a:latin typeface="var(--medium)"/>
              </a:rPr>
              <a:t>Origin-</a:t>
            </a:r>
            <a:r>
              <a:rPr lang="en-IN" dirty="0">
                <a:solidFill>
                  <a:srgbClr val="495354"/>
                </a:solidFill>
                <a:effectLst/>
              </a:rPr>
              <a:t>Nasal bone, (superior part of) lateral nasal cartilage</a:t>
            </a:r>
          </a:p>
          <a:p>
            <a:endParaRPr lang="en-IN" b="0" dirty="0">
              <a:solidFill>
                <a:srgbClr val="495354"/>
              </a:solidFill>
              <a:effectLst/>
              <a:latin typeface="var(--medium)"/>
            </a:endParaRPr>
          </a:p>
          <a:p>
            <a:r>
              <a:rPr lang="en-IN" b="0" dirty="0">
                <a:solidFill>
                  <a:srgbClr val="495354"/>
                </a:solidFill>
                <a:effectLst/>
                <a:latin typeface="var(--medium)"/>
              </a:rPr>
              <a:t>Insertion----</a:t>
            </a:r>
            <a:r>
              <a:rPr lang="en-IN" dirty="0">
                <a:solidFill>
                  <a:srgbClr val="495354"/>
                </a:solidFill>
                <a:effectLst/>
              </a:rPr>
              <a:t>Skin of glabella, </a:t>
            </a:r>
            <a:r>
              <a:rPr lang="en-IN" dirty="0" err="1">
                <a:solidFill>
                  <a:srgbClr val="495354"/>
                </a:solidFill>
                <a:effectLst/>
              </a:rPr>
              <a:t>fibers</a:t>
            </a:r>
            <a:r>
              <a:rPr lang="en-IN" dirty="0">
                <a:solidFill>
                  <a:srgbClr val="495354"/>
                </a:solidFill>
                <a:effectLst/>
              </a:rPr>
              <a:t> of frontal belly of occipitofrontalis muscle</a:t>
            </a:r>
          </a:p>
          <a:p>
            <a:endParaRPr lang="en-IN" b="0" dirty="0">
              <a:solidFill>
                <a:srgbClr val="495354"/>
              </a:solidFill>
              <a:effectLst/>
              <a:latin typeface="var(--medium)"/>
            </a:endParaRPr>
          </a:p>
          <a:p>
            <a:endParaRPr lang="en-IN" b="0" dirty="0">
              <a:solidFill>
                <a:srgbClr val="495354"/>
              </a:solidFill>
              <a:effectLst/>
              <a:latin typeface="var(--medium)"/>
            </a:endParaRPr>
          </a:p>
          <a:p>
            <a:r>
              <a:rPr lang="en-IN" b="0" dirty="0">
                <a:solidFill>
                  <a:srgbClr val="495354"/>
                </a:solidFill>
                <a:effectLst/>
                <a:latin typeface="var(--medium)"/>
              </a:rPr>
              <a:t>Action-</a:t>
            </a:r>
            <a:r>
              <a:rPr lang="en-IN" dirty="0">
                <a:solidFill>
                  <a:srgbClr val="495354"/>
                </a:solidFill>
                <a:effectLst/>
              </a:rPr>
              <a:t>Depresses medial end of eyebrow, wrinkles skin of glabella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0953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2F5A8-FA31-200D-D6DE-7933A62CE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6035DB-E031-2156-7A35-AEFCDD6C3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52400"/>
            <a:ext cx="5564046" cy="51373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68897B-A68A-F103-8D5E-FA16FB19D69E}"/>
              </a:ext>
            </a:extLst>
          </p:cNvPr>
          <p:cNvSpPr txBox="1"/>
          <p:nvPr/>
        </p:nvSpPr>
        <p:spPr>
          <a:xfrm>
            <a:off x="914400" y="5357336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originates from frontal process of maxilla </a:t>
            </a:r>
          </a:p>
          <a:p>
            <a:r>
              <a:rPr lang="en-US" dirty="0"/>
              <a:t>and it is inserted over the skin over the lateral aspect of the nostril and the upper part of the lips </a:t>
            </a:r>
          </a:p>
        </p:txBody>
      </p:sp>
    </p:spTree>
    <p:extLst>
      <p:ext uri="{BB962C8B-B14F-4D97-AF65-F5344CB8AC3E}">
        <p14:creationId xmlns:p14="http://schemas.microsoft.com/office/powerpoint/2010/main" val="817405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CC38-1BFC-06F0-7431-3E13ED47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316E37-36BC-7CB6-DD0A-FDF897187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90" y="0"/>
            <a:ext cx="6978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26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202C-0AE5-19D4-E8CA-7A1EC7151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28C7F5-52CA-D8FA-F12D-772C42A2C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26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/>
              <a:t>Nasal Septum</a:t>
            </a:r>
            <a:br>
              <a:rPr lang="en-US" b="1" i="1" dirty="0"/>
            </a:br>
            <a:endParaRPr lang="en-US" dirty="0"/>
          </a:p>
        </p:txBody>
      </p:sp>
      <p:sp>
        <p:nvSpPr>
          <p:cNvPr id="1048621" name="Content Placeholder 2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4038600" cy="4525963"/>
          </a:xfrm>
        </p:spPr>
        <p:txBody>
          <a:bodyPr/>
          <a:lstStyle/>
          <a:p>
            <a:r>
              <a:rPr lang="en-US" i="1" dirty="0"/>
              <a:t>It divides the chamber of the nose into two nasal cavities</a:t>
            </a:r>
          </a:p>
          <a:p>
            <a:r>
              <a:rPr lang="en-US" i="1" dirty="0"/>
              <a:t>It has a: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bony part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 </a:t>
            </a:r>
            <a:r>
              <a:rPr lang="fr-FR" i="1" dirty="0"/>
              <a:t>a soft mobile </a:t>
            </a:r>
            <a:r>
              <a:rPr lang="fr-FR" i="1" dirty="0" err="1"/>
              <a:t>cartilaginous</a:t>
            </a:r>
            <a:r>
              <a:rPr lang="fr-FR" i="1" dirty="0"/>
              <a:t> part</a:t>
            </a:r>
            <a:endParaRPr lang="en-US" dirty="0"/>
          </a:p>
        </p:txBody>
      </p:sp>
      <p:pic>
        <p:nvPicPr>
          <p:cNvPr id="20971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447800"/>
            <a:ext cx="481599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22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41554" y="2514600"/>
            <a:ext cx="5302446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the nasal septum </a:t>
            </a:r>
          </a:p>
        </p:txBody>
      </p:sp>
      <p:sp>
        <p:nvSpPr>
          <p:cNvPr id="1048624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78214" lnSpcReduction="10000"/>
          </a:bodyPr>
          <a:lstStyle/>
          <a:p>
            <a:r>
              <a:rPr lang="en-US" i="1" dirty="0"/>
              <a:t>The components of the nasal septum are</a:t>
            </a:r>
          </a:p>
          <a:p>
            <a:r>
              <a:rPr lang="en-US" dirty="0"/>
              <a:t> </a:t>
            </a:r>
            <a:r>
              <a:rPr lang="en-US" i="1" dirty="0"/>
              <a:t>Perpendicular plate of the </a:t>
            </a:r>
            <a:r>
              <a:rPr lang="en-US" i="1" dirty="0" err="1"/>
              <a:t>ethmoid</a:t>
            </a:r>
            <a:r>
              <a:rPr lang="en-US" i="1" dirty="0"/>
              <a:t> bone</a:t>
            </a:r>
          </a:p>
          <a:p>
            <a:r>
              <a:rPr lang="en-US" dirty="0"/>
              <a:t> </a:t>
            </a:r>
            <a:r>
              <a:rPr lang="en-US" i="1" dirty="0" err="1"/>
              <a:t>Vomer</a:t>
            </a:r>
            <a:r>
              <a:rPr lang="en-US" i="1" dirty="0"/>
              <a:t> bone</a:t>
            </a:r>
          </a:p>
          <a:p>
            <a:r>
              <a:rPr lang="en-US" i="1" dirty="0" err="1"/>
              <a:t>septal</a:t>
            </a:r>
            <a:r>
              <a:rPr lang="en-US" i="1" dirty="0"/>
              <a:t> cartilage</a:t>
            </a:r>
          </a:p>
          <a:p>
            <a:r>
              <a:rPr lang="en-US" dirty="0"/>
              <a:t> </a:t>
            </a:r>
            <a:r>
              <a:rPr lang="en-US" i="1" dirty="0"/>
              <a:t>Nasal crest of the maxillary bone</a:t>
            </a:r>
          </a:p>
          <a:p>
            <a:r>
              <a:rPr lang="en-US" dirty="0"/>
              <a:t> </a:t>
            </a:r>
            <a:r>
              <a:rPr lang="en-US" i="1" dirty="0"/>
              <a:t>Nasal crest of palatine bone</a:t>
            </a:r>
          </a:p>
          <a:p>
            <a:r>
              <a:rPr lang="en-US" dirty="0"/>
              <a:t> </a:t>
            </a:r>
            <a:r>
              <a:rPr lang="en-US" i="1" dirty="0"/>
              <a:t>The </a:t>
            </a:r>
            <a:r>
              <a:rPr lang="en-US" b="1" i="1" dirty="0"/>
              <a:t>perpendicular plate of </a:t>
            </a:r>
            <a:r>
              <a:rPr lang="en-US" b="1" i="1" dirty="0" err="1"/>
              <a:t>ethmoid</a:t>
            </a:r>
            <a:r>
              <a:rPr lang="en-US" b="1" i="1" dirty="0"/>
              <a:t>, </a:t>
            </a:r>
            <a:r>
              <a:rPr lang="en-US" b="1" i="1" dirty="0" err="1"/>
              <a:t>vomer</a:t>
            </a:r>
            <a:r>
              <a:rPr lang="en-US" b="1" i="1" dirty="0"/>
              <a:t>, nasal crests of maxillary and palatine bones form the bony part of nasal septum</a:t>
            </a:r>
          </a:p>
          <a:p>
            <a:r>
              <a:rPr lang="en-US" dirty="0"/>
              <a:t> </a:t>
            </a:r>
            <a:r>
              <a:rPr lang="en-US" i="1" dirty="0"/>
              <a:t>While the </a:t>
            </a:r>
            <a:r>
              <a:rPr lang="en-US" b="1" i="1" dirty="0" err="1"/>
              <a:t>septal</a:t>
            </a:r>
            <a:r>
              <a:rPr lang="en-US" b="1" i="1" dirty="0"/>
              <a:t> cartilage forms the </a:t>
            </a:r>
            <a:r>
              <a:rPr lang="en-US" b="1" i="1" dirty="0" err="1"/>
              <a:t>cartilagenous</a:t>
            </a:r>
            <a:r>
              <a:rPr lang="en-US" b="1" i="1" dirty="0"/>
              <a:t> part</a:t>
            </a:r>
            <a:endParaRPr lang="en-US" i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6" name="Content Placeholder 2"/>
          <p:cNvSpPr>
            <a:spLocks noGrp="1"/>
          </p:cNvSpPr>
          <p:nvPr>
            <p:ph sz="half" idx="1"/>
          </p:nvPr>
        </p:nvSpPr>
        <p:spPr>
          <a:xfrm>
            <a:off x="-22860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i="1" dirty="0"/>
              <a:t>The thin perpendicular plate of the </a:t>
            </a:r>
            <a:r>
              <a:rPr lang="en-US" i="1" dirty="0" err="1"/>
              <a:t>ethmoid</a:t>
            </a:r>
            <a:r>
              <a:rPr lang="en-US" i="1" dirty="0"/>
              <a:t> bone:</a:t>
            </a:r>
            <a:r>
              <a:rPr lang="en-US" dirty="0"/>
              <a:t> </a:t>
            </a:r>
            <a:r>
              <a:rPr lang="en-US" i="1" dirty="0"/>
              <a:t>forming the superior part of the nasal septum descends from the </a:t>
            </a:r>
            <a:r>
              <a:rPr lang="en-US" i="1" dirty="0" err="1"/>
              <a:t>cribriform</a:t>
            </a:r>
            <a:r>
              <a:rPr lang="en-US" i="1" dirty="0"/>
              <a:t> plate and is continued superior to this plate as the </a:t>
            </a:r>
            <a:r>
              <a:rPr lang="en-US" i="1" dirty="0" err="1"/>
              <a:t>crista</a:t>
            </a:r>
            <a:r>
              <a:rPr lang="en-US" i="1" dirty="0"/>
              <a:t> </a:t>
            </a:r>
            <a:r>
              <a:rPr lang="en-US" i="1" dirty="0" err="1"/>
              <a:t>galli</a:t>
            </a:r>
            <a:endParaRPr lang="en-US" dirty="0"/>
          </a:p>
        </p:txBody>
      </p:sp>
      <p:pic>
        <p:nvPicPr>
          <p:cNvPr id="209716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55755" y="1905000"/>
            <a:ext cx="5688246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24100" y="2438400"/>
            <a:ext cx="68199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8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143000"/>
            <a:ext cx="4038600" cy="4525963"/>
          </a:xfrm>
        </p:spPr>
        <p:txBody>
          <a:bodyPr/>
          <a:lstStyle/>
          <a:p>
            <a:r>
              <a:rPr lang="en-US" i="1" dirty="0"/>
              <a:t>The </a:t>
            </a:r>
            <a:r>
              <a:rPr lang="en-US" i="1" dirty="0" err="1"/>
              <a:t>vomer</a:t>
            </a:r>
            <a:r>
              <a:rPr lang="en-US" i="1" dirty="0"/>
              <a:t>: a thin flat bone, forms the </a:t>
            </a:r>
            <a:r>
              <a:rPr lang="en-US" i="1" dirty="0" err="1"/>
              <a:t>posteroinferior</a:t>
            </a:r>
            <a:r>
              <a:rPr lang="en-US" i="1" dirty="0"/>
              <a:t> part of the nasal septum, with some contribution from the nasal crests of the maxillary and palatine bones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Blood Supply of the External Nose</a:t>
            </a:r>
          </a:p>
        </p:txBody>
      </p:sp>
      <p:sp>
        <p:nvSpPr>
          <p:cNvPr id="1048630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357"/>
          </a:bodyPr>
          <a:lstStyle/>
          <a:p>
            <a:r>
              <a:rPr lang="en-US" dirty="0"/>
              <a:t>Blood supply of the nose derived from branches of both the ECA &amp; ICA</a:t>
            </a:r>
          </a:p>
          <a:p>
            <a:r>
              <a:rPr lang="en-US" dirty="0"/>
              <a:t>The skin of the external nose is supplied by branches of the ophthalmic and the maxillary arteries.</a:t>
            </a:r>
          </a:p>
          <a:p>
            <a:r>
              <a:rPr lang="en-US" dirty="0"/>
              <a:t> The skin of the ala and the lower part of the septum are supplied by branches from the facial artery.</a:t>
            </a:r>
          </a:p>
        </p:txBody>
      </p:sp>
      <p:pic>
        <p:nvPicPr>
          <p:cNvPr id="20971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0260" t="1754" r="4237"/>
          <a:stretch>
            <a:fillRect/>
          </a:stretch>
        </p:blipFill>
        <p:spPr bwMode="auto">
          <a:xfrm>
            <a:off x="4313464" y="1447800"/>
            <a:ext cx="4830536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3278"/>
          <a:stretch>
            <a:fillRect/>
          </a:stretch>
        </p:blipFill>
        <p:spPr bwMode="auto">
          <a:xfrm>
            <a:off x="4041997" y="1295400"/>
            <a:ext cx="5102003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Venous drainage</a:t>
            </a:r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029200"/>
          </a:xfrm>
        </p:spPr>
        <p:txBody>
          <a:bodyPr>
            <a:normAutofit/>
          </a:bodyPr>
          <a:lstStyle/>
          <a:p>
            <a:r>
              <a:rPr lang="en-US" dirty="0"/>
              <a:t>Veins form a plexus which is more marked in the lower part of the septum.</a:t>
            </a:r>
          </a:p>
          <a:p>
            <a:r>
              <a:rPr lang="en-US" dirty="0"/>
              <a:t>The plexus drains </a:t>
            </a:r>
            <a:r>
              <a:rPr lang="en-US" dirty="0" err="1"/>
              <a:t>anteriorly</a:t>
            </a:r>
            <a:r>
              <a:rPr lang="en-US" dirty="0"/>
              <a:t> into the facial vein, </a:t>
            </a:r>
            <a:r>
              <a:rPr lang="en-US" dirty="0" err="1"/>
              <a:t>posteriorly</a:t>
            </a:r>
            <a:r>
              <a:rPr lang="en-US" dirty="0"/>
              <a:t> through the </a:t>
            </a:r>
            <a:r>
              <a:rPr lang="en-US" dirty="0" err="1"/>
              <a:t>sphenopalatine</a:t>
            </a:r>
            <a:r>
              <a:rPr lang="en-US" dirty="0"/>
              <a:t> vein to </a:t>
            </a:r>
            <a:r>
              <a:rPr lang="en-US" dirty="0" err="1"/>
              <a:t>pterygoid</a:t>
            </a:r>
            <a:r>
              <a:rPr lang="en-US" dirty="0"/>
              <a:t> venous plexus.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50943" t="30654" b="19084"/>
          <a:stretch>
            <a:fillRect/>
          </a:stretch>
        </p:blipFill>
        <p:spPr bwMode="auto">
          <a:xfrm>
            <a:off x="3886200" y="2514600"/>
            <a:ext cx="5257800" cy="40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Nerve Supply of the External Nose</a:t>
            </a:r>
          </a:p>
        </p:txBody>
      </p:sp>
      <p:sp>
        <p:nvSpPr>
          <p:cNvPr id="1048634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err="1"/>
              <a:t>infratrochlear</a:t>
            </a:r>
            <a:r>
              <a:rPr lang="en-US" dirty="0"/>
              <a:t> and external nasal branches of the ophthalmic nerve and the </a:t>
            </a:r>
            <a:r>
              <a:rPr lang="en-US" dirty="0" err="1"/>
              <a:t>infraorbital</a:t>
            </a:r>
            <a:r>
              <a:rPr lang="en-US" dirty="0"/>
              <a:t> branch of the maxillary nerve.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CLINICAL ANATOMY</a:t>
            </a:r>
            <a:endParaRPr lang="en-US" dirty="0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625" lnSpcReduction="20000"/>
          </a:bodyPr>
          <a:lstStyle/>
          <a:p>
            <a:r>
              <a:rPr lang="en-US" b="1" i="1" dirty="0"/>
              <a:t>Nasal Fractures</a:t>
            </a:r>
          </a:p>
          <a:p>
            <a:r>
              <a:rPr lang="en-US" i="1" dirty="0"/>
              <a:t>Because of the prominence of the nose, fractures of the nasal bones are common facial fractures in automobile accidents and sports (unless face guards are worn)</a:t>
            </a:r>
          </a:p>
          <a:p>
            <a:r>
              <a:rPr lang="en-US" dirty="0"/>
              <a:t> </a:t>
            </a:r>
            <a:r>
              <a:rPr lang="en-US" i="1" dirty="0" err="1"/>
              <a:t>Epistaxis</a:t>
            </a:r>
            <a:r>
              <a:rPr lang="en-US" i="1" dirty="0"/>
              <a:t> (nosebleed) usually occurs</a:t>
            </a:r>
          </a:p>
          <a:p>
            <a:r>
              <a:rPr lang="en-US" i="1" dirty="0"/>
              <a:t>In severe fractures, disruption of the bones and cartilages results in displacement of the nose.</a:t>
            </a:r>
          </a:p>
          <a:p>
            <a:r>
              <a:rPr lang="en-US" i="1" dirty="0"/>
              <a:t>When the injury results from a direct blow, the </a:t>
            </a:r>
            <a:r>
              <a:rPr lang="en-US" i="1" dirty="0" err="1"/>
              <a:t>cribriform</a:t>
            </a:r>
            <a:r>
              <a:rPr lang="en-US" i="1" dirty="0"/>
              <a:t> plate of the </a:t>
            </a:r>
            <a:r>
              <a:rPr lang="en-US" i="1" dirty="0" err="1"/>
              <a:t>ethmoid</a:t>
            </a:r>
            <a:r>
              <a:rPr lang="en-US" i="1" dirty="0"/>
              <a:t> bone may also fracture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905000"/>
            <a:ext cx="520910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8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 fontScale="75000" lnSpcReduction="20000"/>
          </a:bodyPr>
          <a:lstStyle/>
          <a:p>
            <a:r>
              <a:rPr lang="en-US" b="1" dirty="0" err="1"/>
              <a:t>Kiesselbach's</a:t>
            </a:r>
            <a:r>
              <a:rPr lang="en-US" b="1" dirty="0"/>
              <a:t> plexus</a:t>
            </a:r>
            <a:r>
              <a:rPr lang="en-US" dirty="0"/>
              <a:t>, which lies in </a:t>
            </a:r>
            <a:r>
              <a:rPr lang="en-US" b="1" dirty="0" err="1"/>
              <a:t>Kiesselbach's</a:t>
            </a:r>
            <a:r>
              <a:rPr lang="en-US" b="1" dirty="0"/>
              <a:t> area</a:t>
            </a:r>
            <a:r>
              <a:rPr lang="en-US" dirty="0"/>
              <a:t>, </a:t>
            </a:r>
            <a:r>
              <a:rPr lang="en-US" b="1" dirty="0" err="1"/>
              <a:t>Kiesselbach's</a:t>
            </a:r>
            <a:r>
              <a:rPr lang="en-US" b="1" dirty="0"/>
              <a:t> triangle</a:t>
            </a:r>
            <a:r>
              <a:rPr lang="en-US" dirty="0"/>
              <a:t>, or </a:t>
            </a:r>
            <a:r>
              <a:rPr lang="en-US" b="1" dirty="0"/>
              <a:t>Little's area</a:t>
            </a:r>
            <a:r>
              <a:rPr lang="en-US" dirty="0"/>
              <a:t>, is a region in the </a:t>
            </a:r>
            <a:r>
              <a:rPr lang="en-US" dirty="0" err="1"/>
              <a:t>anteroinferior</a:t>
            </a:r>
            <a:r>
              <a:rPr lang="en-US" dirty="0"/>
              <a:t> part of the nasal septum where four arteries </a:t>
            </a:r>
            <a:r>
              <a:rPr lang="en-US" dirty="0" err="1"/>
              <a:t>anastomose</a:t>
            </a:r>
            <a:r>
              <a:rPr lang="en-US" dirty="0"/>
              <a:t> to form a vascular plexus. The arteries are:</a:t>
            </a:r>
          </a:p>
          <a:p>
            <a:r>
              <a:rPr lang="en-US" b="1" dirty="0"/>
              <a:t>Anterior </a:t>
            </a:r>
            <a:r>
              <a:rPr lang="en-US" b="1" dirty="0" err="1"/>
              <a:t>ethmoidal</a:t>
            </a:r>
            <a:r>
              <a:rPr lang="en-US" b="1" dirty="0"/>
              <a:t> artery</a:t>
            </a:r>
            <a:r>
              <a:rPr lang="en-US" dirty="0"/>
              <a:t> (branch of the ophthalmic artery)</a:t>
            </a:r>
          </a:p>
          <a:p>
            <a:r>
              <a:rPr lang="en-US" b="1" dirty="0" err="1"/>
              <a:t>Sphenopalatine</a:t>
            </a:r>
            <a:r>
              <a:rPr lang="en-US" b="1" dirty="0"/>
              <a:t> artery</a:t>
            </a:r>
            <a:r>
              <a:rPr lang="en-US" dirty="0"/>
              <a:t> (terminal branch of the maxillary artery)</a:t>
            </a:r>
          </a:p>
          <a:p>
            <a:r>
              <a:rPr lang="en-US" b="1" dirty="0"/>
              <a:t>Greater palatine artery</a:t>
            </a:r>
            <a:r>
              <a:rPr lang="en-US" dirty="0"/>
              <a:t> (from the maxillary artery)</a:t>
            </a:r>
          </a:p>
          <a:p>
            <a:r>
              <a:rPr lang="en-US" b="1" dirty="0" err="1"/>
              <a:t>Septal</a:t>
            </a:r>
            <a:r>
              <a:rPr lang="en-US" b="1" dirty="0"/>
              <a:t> branch of the superior labial artery</a:t>
            </a:r>
            <a:r>
              <a:rPr lang="en-US" dirty="0"/>
              <a:t> (from the facial artery)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/>
              <a:t>Deviation of the Nasal Septum</a:t>
            </a:r>
            <a:br>
              <a:rPr lang="en-US" b="1" i="1" dirty="0"/>
            </a:br>
            <a:endParaRPr lang="en-US" dirty="0"/>
          </a:p>
        </p:txBody>
      </p:sp>
      <p:sp>
        <p:nvSpPr>
          <p:cNvPr id="104864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7500" lnSpcReduction="10000"/>
          </a:bodyPr>
          <a:lstStyle/>
          <a:p>
            <a:pPr>
              <a:buNone/>
            </a:pPr>
            <a:r>
              <a:rPr lang="en-US" dirty="0"/>
              <a:t>• </a:t>
            </a:r>
            <a:r>
              <a:rPr lang="en-US" i="1" dirty="0"/>
              <a:t>The nasal septum is usually deviated to one side or the other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i="1" dirty="0"/>
              <a:t>This could be the result of a birth injury, but more often the deviation results during adolescence and adulthood from trauma (e.g., during a fist fight)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i="1" dirty="0"/>
              <a:t>Sometimes the deviation is so severe that the nasal septum is in contact with the lateral wall of the nasal cavity and often obstructs breathing or exacerbates snoring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i="1" dirty="0"/>
              <a:t>The deviation can be corrected surgically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8418286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Nasal Cavity</a:t>
            </a:r>
            <a:endParaRPr lang="en-US" dirty="0"/>
          </a:p>
        </p:txBody>
      </p:sp>
      <p:sp>
        <p:nvSpPr>
          <p:cNvPr id="104864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78571" lnSpcReduction="20000"/>
          </a:bodyPr>
          <a:lstStyle/>
          <a:p>
            <a:r>
              <a:rPr lang="en-US" b="1" dirty="0"/>
              <a:t>Extent</a:t>
            </a:r>
            <a:r>
              <a:rPr lang="en-US" dirty="0"/>
              <a:t>-  from external </a:t>
            </a:r>
            <a:r>
              <a:rPr lang="en-US" dirty="0" err="1"/>
              <a:t>nares</a:t>
            </a:r>
            <a:r>
              <a:rPr lang="en-US" dirty="0"/>
              <a:t>  to posterior nasal apertures</a:t>
            </a:r>
          </a:p>
          <a:p>
            <a:r>
              <a:rPr lang="en-US" i="1" dirty="0"/>
              <a:t>Divided into right and left halves by the </a:t>
            </a:r>
            <a:r>
              <a:rPr lang="en-US" b="1" i="1" dirty="0"/>
              <a:t>nasal septum</a:t>
            </a:r>
          </a:p>
          <a:p>
            <a:r>
              <a:rPr lang="en-US" i="1" dirty="0"/>
              <a:t>Mucosa lines the nasal cavity, except for the nasal vestibule, which is lined with </a:t>
            </a:r>
            <a:r>
              <a:rPr lang="en-US" b="1" i="1" dirty="0"/>
              <a:t>skin</a:t>
            </a:r>
          </a:p>
          <a:p>
            <a:r>
              <a:rPr lang="en-US" dirty="0"/>
              <a:t> </a:t>
            </a:r>
            <a:r>
              <a:rPr lang="en-US" i="1" dirty="0"/>
              <a:t>The superior one third of the nasal mucosa forms the </a:t>
            </a:r>
            <a:r>
              <a:rPr lang="en-US" b="1" i="1" dirty="0"/>
              <a:t>olfactory area</a:t>
            </a:r>
          </a:p>
          <a:p>
            <a:r>
              <a:rPr lang="en-US" dirty="0"/>
              <a:t> </a:t>
            </a:r>
            <a:r>
              <a:rPr lang="en-US" i="1" dirty="0"/>
              <a:t>The inferior two thirds of the nasal mucosa forms the </a:t>
            </a:r>
            <a:r>
              <a:rPr lang="en-US" b="1" i="1" dirty="0"/>
              <a:t>respiratory area</a:t>
            </a:r>
          </a:p>
          <a:p>
            <a:r>
              <a:rPr lang="en-US" dirty="0"/>
              <a:t> </a:t>
            </a:r>
            <a:r>
              <a:rPr lang="en-US" i="1" dirty="0"/>
              <a:t>The olfactory area contains the peripheral organ of smell;</a:t>
            </a:r>
            <a:endParaRPr lang="en-US" dirty="0"/>
          </a:p>
          <a:p>
            <a:endParaRPr lang="en-US" dirty="0"/>
          </a:p>
        </p:txBody>
      </p:sp>
      <p:pic>
        <p:nvPicPr>
          <p:cNvPr id="209716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14259"/>
          <a:stretch>
            <a:fillRect/>
          </a:stretch>
        </p:blipFill>
        <p:spPr bwMode="auto">
          <a:xfrm>
            <a:off x="4132868" y="2743200"/>
            <a:ext cx="5011132" cy="3206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77679-FDCA-C319-A030-CD4AC54E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Poserior</a:t>
            </a:r>
            <a:r>
              <a:rPr lang="en-IN" dirty="0"/>
              <a:t> nasal </a:t>
            </a:r>
            <a:r>
              <a:rPr lang="en-IN" dirty="0" err="1"/>
              <a:t>apperture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9BB22-20F1-F089-B975-35612EAA1D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DD770D7-372D-4DC3-6D9F-7B0A7DDBE59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585784"/>
            <a:ext cx="6934200" cy="4907050"/>
          </a:xfrm>
        </p:spPr>
      </p:pic>
    </p:spTree>
    <p:extLst>
      <p:ext uri="{BB962C8B-B14F-4D97-AF65-F5344CB8AC3E}">
        <p14:creationId xmlns:p14="http://schemas.microsoft.com/office/powerpoint/2010/main" val="31539155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/>
              <a:t>Boundaries of the Nasal Cavity</a:t>
            </a:r>
            <a:br>
              <a:rPr lang="en-US" b="1" i="1" dirty="0"/>
            </a:br>
            <a:endParaRPr lang="en-US" dirty="0"/>
          </a:p>
        </p:txBody>
      </p:sp>
      <p:sp>
        <p:nvSpPr>
          <p:cNvPr id="104864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The nasal cavity has a: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i="1" dirty="0"/>
              <a:t>Roof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Floor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Medial wall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Lateral wall</a:t>
            </a:r>
            <a:endParaRPr lang="en-US" dirty="0"/>
          </a:p>
        </p:txBody>
      </p:sp>
      <p:sp>
        <p:nvSpPr>
          <p:cNvPr id="104864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39623" t="28141" r="1887" b="9031"/>
          <a:stretch>
            <a:fillRect/>
          </a:stretch>
        </p:blipFill>
        <p:spPr bwMode="auto">
          <a:xfrm>
            <a:off x="4230624" y="2438400"/>
            <a:ext cx="4913376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Roof </a:t>
            </a:r>
          </a:p>
        </p:txBody>
      </p:sp>
      <p:sp>
        <p:nvSpPr>
          <p:cNvPr id="1048648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6429"/>
          </a:bodyPr>
          <a:lstStyle/>
          <a:p>
            <a:r>
              <a:rPr lang="en-US" i="1" dirty="0"/>
              <a:t>It is 7cm long and 2 mm wide</a:t>
            </a:r>
          </a:p>
          <a:p>
            <a:r>
              <a:rPr lang="en-US" i="1" dirty="0"/>
              <a:t>is curved and narrow, except at its posterior end</a:t>
            </a:r>
          </a:p>
          <a:p>
            <a:r>
              <a:rPr lang="en-US" dirty="0"/>
              <a:t> </a:t>
            </a:r>
            <a:r>
              <a:rPr lang="en-US" i="1" dirty="0"/>
              <a:t>it is divided into 3 parts</a:t>
            </a:r>
          </a:p>
          <a:p>
            <a:r>
              <a:rPr lang="en-US" dirty="0"/>
              <a:t> </a:t>
            </a:r>
            <a:r>
              <a:rPr lang="en-US" i="1" dirty="0" err="1"/>
              <a:t>frontonasal</a:t>
            </a:r>
            <a:endParaRPr lang="en-US" i="1" dirty="0"/>
          </a:p>
          <a:p>
            <a:r>
              <a:rPr lang="en-US" dirty="0"/>
              <a:t> </a:t>
            </a:r>
            <a:r>
              <a:rPr lang="en-US" i="1" dirty="0" err="1"/>
              <a:t>ethmoidal</a:t>
            </a:r>
            <a:endParaRPr lang="en-US" i="1" dirty="0"/>
          </a:p>
          <a:p>
            <a:r>
              <a:rPr lang="en-US" dirty="0"/>
              <a:t> </a:t>
            </a:r>
            <a:r>
              <a:rPr lang="en-US" i="1" dirty="0" err="1"/>
              <a:t>sphenoidal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60412" y="2514600"/>
            <a:ext cx="778358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Floor </a:t>
            </a:r>
          </a:p>
        </p:txBody>
      </p:sp>
      <p:sp>
        <p:nvSpPr>
          <p:cNvPr id="104865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i="1" dirty="0"/>
              <a:t>It is wider than the roof – 5cm long and 1.5cm wide </a:t>
            </a:r>
          </a:p>
          <a:p>
            <a:r>
              <a:rPr lang="en-US" i="1" dirty="0"/>
              <a:t>It is formed by the;</a:t>
            </a:r>
          </a:p>
          <a:p>
            <a:r>
              <a:rPr lang="en-US" dirty="0"/>
              <a:t> </a:t>
            </a:r>
            <a:r>
              <a:rPr lang="en-US" i="1" dirty="0"/>
              <a:t>Palatine processes of the maxilla</a:t>
            </a:r>
          </a:p>
          <a:p>
            <a:r>
              <a:rPr lang="en-US" i="1" dirty="0"/>
              <a:t>Horizontal plates of the palatine bone 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/>
              <a:t>The medial wall :</a:t>
            </a:r>
            <a:br>
              <a:rPr lang="en-US" b="1" i="1" dirty="0"/>
            </a:br>
            <a:endParaRPr lang="en-US" dirty="0"/>
          </a:p>
        </p:txBody>
      </p:sp>
      <p:sp>
        <p:nvSpPr>
          <p:cNvPr id="1048652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i="1" dirty="0"/>
              <a:t>formed by the nasal septum</a:t>
            </a:r>
            <a:endParaRPr lang="en-US" dirty="0"/>
          </a:p>
        </p:txBody>
      </p:sp>
      <p:pic>
        <p:nvPicPr>
          <p:cNvPr id="209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514600"/>
            <a:ext cx="6096000" cy="385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Lateral wall of the nose</a:t>
            </a:r>
          </a:p>
        </p:txBody>
      </p:sp>
      <p:sp>
        <p:nvSpPr>
          <p:cNvPr id="1048654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3886200" cy="4525963"/>
          </a:xfrm>
        </p:spPr>
        <p:txBody>
          <a:bodyPr>
            <a:normAutofit/>
          </a:bodyPr>
          <a:lstStyle/>
          <a:p>
            <a:r>
              <a:rPr lang="en-US" i="1" dirty="0"/>
              <a:t>They are irregular owing to three bony plates, the nasal </a:t>
            </a:r>
            <a:r>
              <a:rPr lang="en-US" i="1" dirty="0" err="1"/>
              <a:t>conchae</a:t>
            </a:r>
            <a:r>
              <a:rPr lang="en-US" i="1" dirty="0"/>
              <a:t>.</a:t>
            </a:r>
          </a:p>
          <a:p>
            <a:r>
              <a:rPr lang="en-US" dirty="0"/>
              <a:t>Increase the surface area of the nose for effective air-conditioning of the inspired air</a:t>
            </a:r>
          </a:p>
        </p:txBody>
      </p:sp>
      <p:pic>
        <p:nvPicPr>
          <p:cNvPr id="2097171" name="Picture 3"/>
          <p:cNvPicPr>
            <a:picLocks noChangeAspect="1" noChangeArrowheads="1"/>
          </p:cNvPicPr>
          <p:nvPr/>
        </p:nvPicPr>
        <p:blipFill>
          <a:blip r:embed="rId3"/>
          <a:srcRect t="9401"/>
          <a:stretch>
            <a:fillRect/>
          </a:stretch>
        </p:blipFill>
        <p:spPr bwMode="auto">
          <a:xfrm>
            <a:off x="3667125" y="1905000"/>
            <a:ext cx="547687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55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83981" y="2438399"/>
            <a:ext cx="5260019" cy="236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5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the lateral wall</a:t>
            </a:r>
          </a:p>
        </p:txBody>
      </p:sp>
      <p:sp>
        <p:nvSpPr>
          <p:cNvPr id="1048657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78571" lnSpcReduction="10000"/>
          </a:bodyPr>
          <a:lstStyle/>
          <a:p>
            <a:r>
              <a:rPr lang="en-US" dirty="0"/>
              <a:t>The lateral wall can be subdivided into three parts.</a:t>
            </a:r>
          </a:p>
          <a:p>
            <a:pPr>
              <a:buNone/>
            </a:pPr>
            <a:r>
              <a:rPr lang="en-US" dirty="0"/>
              <a:t>(a)A small depressed area in the anterior part is called the vestibule. It is lined by modified skin containing short, stiff, curved hairs called vibrissae.</a:t>
            </a:r>
          </a:p>
          <a:p>
            <a:pPr>
              <a:buNone/>
            </a:pPr>
            <a:r>
              <a:rPr lang="en-US" dirty="0"/>
              <a:t>(b)The middle part is known as the atrium of the middle </a:t>
            </a:r>
            <a:r>
              <a:rPr lang="en-US" dirty="0" err="1"/>
              <a:t>meatus</a:t>
            </a:r>
            <a:r>
              <a:rPr lang="en-US" dirty="0"/>
              <a:t>. </a:t>
            </a:r>
          </a:p>
          <a:p>
            <a:pPr>
              <a:buNone/>
            </a:pPr>
            <a:r>
              <a:rPr lang="en-US" dirty="0"/>
              <a:t>(c) The posterior part contains the </a:t>
            </a:r>
            <a:r>
              <a:rPr lang="en-US" dirty="0" err="1"/>
              <a:t>conchae</a:t>
            </a:r>
            <a:r>
              <a:rPr lang="en-US" dirty="0"/>
              <a:t>. Spaces separating the </a:t>
            </a:r>
            <a:r>
              <a:rPr lang="en-US" dirty="0" err="1"/>
              <a:t>conchae</a:t>
            </a:r>
            <a:r>
              <a:rPr lang="en-US" dirty="0"/>
              <a:t> are called </a:t>
            </a:r>
            <a:r>
              <a:rPr lang="en-US" dirty="0" err="1"/>
              <a:t>meatuses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skeleton of the lateral wall</a:t>
            </a:r>
            <a:endParaRPr lang="en-US" dirty="0"/>
          </a:p>
        </p:txBody>
      </p:sp>
      <p:sp>
        <p:nvSpPr>
          <p:cNvPr id="1048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Partly bony, partly cartilaginous, and partly made up only of soft tissues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6990" y="2590800"/>
            <a:ext cx="623701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 of the lateral wall</a:t>
            </a:r>
          </a:p>
        </p:txBody>
      </p:sp>
      <p:sp>
        <p:nvSpPr>
          <p:cNvPr id="1048661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fontScale="92857" lnSpcReduction="10000"/>
          </a:bodyPr>
          <a:lstStyle/>
          <a:p>
            <a:pPr>
              <a:buNone/>
            </a:pPr>
            <a:r>
              <a:rPr lang="en-US" dirty="0"/>
              <a:t>(1) Nasal</a:t>
            </a:r>
          </a:p>
          <a:p>
            <a:pPr>
              <a:buNone/>
            </a:pPr>
            <a:r>
              <a:rPr lang="en-US" dirty="0"/>
              <a:t> (2) frontal process of maxilla;</a:t>
            </a:r>
          </a:p>
          <a:p>
            <a:pPr>
              <a:buNone/>
            </a:pPr>
            <a:r>
              <a:rPr lang="en-US" dirty="0"/>
              <a:t> (3) </a:t>
            </a:r>
            <a:r>
              <a:rPr lang="en-US" dirty="0" err="1"/>
              <a:t>lacrimal</a:t>
            </a:r>
            <a:endParaRPr lang="en-US" dirty="0"/>
          </a:p>
          <a:p>
            <a:pPr>
              <a:buNone/>
            </a:pPr>
            <a:r>
              <a:rPr lang="en-US" dirty="0"/>
              <a:t> (4) labyrinth of </a:t>
            </a:r>
            <a:r>
              <a:rPr lang="en-US" dirty="0" err="1"/>
              <a:t>ethmoid</a:t>
            </a:r>
            <a:r>
              <a:rPr lang="en-US" dirty="0"/>
              <a:t> with superior and middle </a:t>
            </a:r>
            <a:r>
              <a:rPr lang="en-US" dirty="0" err="1"/>
              <a:t>conchae</a:t>
            </a:r>
            <a:r>
              <a:rPr lang="en-US" dirty="0"/>
              <a:t>; </a:t>
            </a:r>
          </a:p>
          <a:p>
            <a:pPr>
              <a:buNone/>
            </a:pPr>
            <a:r>
              <a:rPr lang="en-US" dirty="0"/>
              <a:t>(5) inferior nasal </a:t>
            </a:r>
            <a:r>
              <a:rPr lang="en-US" dirty="0" err="1"/>
              <a:t>concha</a:t>
            </a:r>
            <a:endParaRPr lang="en-US" dirty="0"/>
          </a:p>
          <a:p>
            <a:pPr>
              <a:buNone/>
            </a:pPr>
            <a:r>
              <a:rPr lang="en-US" dirty="0"/>
              <a:t>(6) perpendicular plate of the palatine bone</a:t>
            </a:r>
          </a:p>
          <a:p>
            <a:pPr>
              <a:buNone/>
            </a:pPr>
            <a:r>
              <a:rPr lang="en-US" dirty="0"/>
              <a:t>(7) medial </a:t>
            </a:r>
            <a:r>
              <a:rPr lang="en-US" dirty="0" err="1"/>
              <a:t>pterygoid</a:t>
            </a:r>
            <a:r>
              <a:rPr lang="en-US" dirty="0"/>
              <a:t> plate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2A37C-F1AA-D217-82FC-5BFA69121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EBA6A0-5386-E7C7-B7E6-65A4103D28F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23" y="274638"/>
            <a:ext cx="7341677" cy="4983162"/>
          </a:xfrm>
        </p:spPr>
      </p:pic>
    </p:spTree>
    <p:extLst>
      <p:ext uri="{BB962C8B-B14F-4D97-AF65-F5344CB8AC3E}">
        <p14:creationId xmlns:p14="http://schemas.microsoft.com/office/powerpoint/2010/main" val="21121458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61386-ABCA-A3E4-D795-8AE024C89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7536727-6677-C8E1-36A5-43CCC4AC2C5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381000"/>
            <a:ext cx="8638429" cy="58674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84BFD4-6671-226C-5D75-555F8CF88E5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4388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37DB0-91FF-B2CC-B226-AAA678E3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6FB175-37E5-CEE5-748C-083FB690CA4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94D8E46-C9EB-50FC-E3C2-C1FDE90CC4F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7766"/>
            <a:ext cx="6858000" cy="6292214"/>
          </a:xfrm>
        </p:spPr>
      </p:pic>
    </p:spTree>
    <p:extLst>
      <p:ext uri="{BB962C8B-B14F-4D97-AF65-F5344CB8AC3E}">
        <p14:creationId xmlns:p14="http://schemas.microsoft.com/office/powerpoint/2010/main" val="26489489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0D12A-A31A-9D62-AD15-01188D3E8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5BE6DF-015B-F334-0CD3-C4781F6E76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41512"/>
            <a:ext cx="9017592" cy="435908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DD363-E38C-237D-E0B7-8C86D0303D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59416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3441D-B873-817A-641A-CA6BDC5C2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6CED67-DDD7-3686-08DE-707B849342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3519"/>
            <a:ext cx="6430962" cy="643096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8B574A-018D-0700-FE81-CA8AE6BD787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82205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6D36D-C233-8E15-401F-8732B836B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22C0942-85A3-D8A8-E5E7-B58703C950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990600"/>
            <a:ext cx="8690861" cy="3505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380ED7-5C13-2276-CBAF-1C3D42659F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2925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Cartilaginous part</a:t>
            </a:r>
            <a:endParaRPr lang="en-US" dirty="0"/>
          </a:p>
        </p:txBody>
      </p:sp>
      <p:sp>
        <p:nvSpPr>
          <p:cNvPr id="104866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038600" cy="4525963"/>
          </a:xfrm>
        </p:spPr>
        <p:txBody>
          <a:bodyPr>
            <a:normAutofit fontScale="92857" lnSpcReduction="10000"/>
          </a:bodyPr>
          <a:lstStyle/>
          <a:p>
            <a:r>
              <a:rPr lang="en-US" i="1" dirty="0"/>
              <a:t>Cartilaginous part is formed by: </a:t>
            </a:r>
          </a:p>
          <a:p>
            <a:pPr marL="514350" indent="-514350">
              <a:buAutoNum type="alphaLcParenBoth"/>
            </a:pPr>
            <a:r>
              <a:rPr lang="en-US" i="1" dirty="0"/>
              <a:t>The </a:t>
            </a:r>
            <a:r>
              <a:rPr lang="pt-BR" dirty="0"/>
              <a:t>superior nasal cartilage; </a:t>
            </a:r>
          </a:p>
          <a:p>
            <a:pPr marL="514350" indent="-514350">
              <a:buAutoNum type="alphaLcParenBoth"/>
            </a:pPr>
            <a:r>
              <a:rPr lang="pt-BR" dirty="0"/>
              <a:t> the inferior nasal</a:t>
            </a:r>
            <a:r>
              <a:rPr lang="en-US" dirty="0"/>
              <a:t>cartilage</a:t>
            </a:r>
          </a:p>
          <a:p>
            <a:pPr marL="514350" indent="-514350">
              <a:buNone/>
            </a:pPr>
            <a:r>
              <a:rPr lang="en-US" dirty="0"/>
              <a:t> (c) 3 or 4 small cartilages of the ala.</a:t>
            </a:r>
          </a:p>
          <a:p>
            <a:r>
              <a:rPr lang="en-US" dirty="0"/>
              <a:t>The </a:t>
            </a:r>
            <a:r>
              <a:rPr lang="en-US" i="1" dirty="0" err="1"/>
              <a:t>cuticular</a:t>
            </a:r>
            <a:r>
              <a:rPr lang="en-US" i="1" dirty="0"/>
              <a:t> lower part is formed by </a:t>
            </a:r>
            <a:r>
              <a:rPr lang="en-US" i="1" dirty="0" err="1"/>
              <a:t>fibrofatty</a:t>
            </a:r>
            <a:r>
              <a:rPr lang="en-US" i="1" dirty="0"/>
              <a:t> </a:t>
            </a:r>
            <a:r>
              <a:rPr lang="en-US" dirty="0"/>
              <a:t>tissue covered with skin.</a:t>
            </a:r>
          </a:p>
        </p:txBody>
      </p:sp>
      <p:pic>
        <p:nvPicPr>
          <p:cNvPr id="2097174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828800"/>
            <a:ext cx="497537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Chonchae</a:t>
            </a:r>
            <a:r>
              <a:rPr lang="en-US" b="1" i="1" dirty="0"/>
              <a:t> and </a:t>
            </a:r>
            <a:r>
              <a:rPr lang="en-US" b="1" i="1" dirty="0" err="1"/>
              <a:t>Meatuses</a:t>
            </a:r>
            <a:endParaRPr lang="en-US" dirty="0"/>
          </a:p>
        </p:txBody>
      </p:sp>
      <p:sp>
        <p:nvSpPr>
          <p:cNvPr id="1048665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8571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nasal </a:t>
            </a:r>
            <a:r>
              <a:rPr lang="en-US" i="1" dirty="0" err="1"/>
              <a:t>conchae</a:t>
            </a:r>
            <a:r>
              <a:rPr lang="en-US" i="1" dirty="0"/>
              <a:t> are curved bony projections </a:t>
            </a:r>
            <a:r>
              <a:rPr lang="en-US" dirty="0"/>
              <a:t>directed downwards and medially. </a:t>
            </a:r>
          </a:p>
          <a:p>
            <a:r>
              <a:rPr lang="en-US" dirty="0"/>
              <a:t>The following three </a:t>
            </a:r>
            <a:r>
              <a:rPr lang="en-US" dirty="0" err="1"/>
              <a:t>conchae</a:t>
            </a:r>
            <a:r>
              <a:rPr lang="en-US" dirty="0"/>
              <a:t> are usually found:</a:t>
            </a:r>
          </a:p>
          <a:p>
            <a:pPr>
              <a:buNone/>
            </a:pPr>
            <a:r>
              <a:rPr lang="en-US" dirty="0"/>
              <a:t>1.The </a:t>
            </a:r>
            <a:r>
              <a:rPr lang="en-US" i="1" dirty="0"/>
              <a:t>inferior </a:t>
            </a:r>
            <a:r>
              <a:rPr lang="en-US" i="1" dirty="0" err="1"/>
              <a:t>concha</a:t>
            </a:r>
            <a:r>
              <a:rPr lang="en-US" i="1" dirty="0"/>
              <a:t> is an independent bone.</a:t>
            </a:r>
          </a:p>
          <a:p>
            <a:pPr>
              <a:buNone/>
            </a:pPr>
            <a:r>
              <a:rPr lang="en-US" dirty="0"/>
              <a:t>2.The </a:t>
            </a:r>
            <a:r>
              <a:rPr lang="en-US" i="1" dirty="0"/>
              <a:t>middle </a:t>
            </a:r>
            <a:r>
              <a:rPr lang="en-US" i="1" dirty="0" err="1"/>
              <a:t>concha</a:t>
            </a:r>
            <a:r>
              <a:rPr lang="en-US" i="1" dirty="0"/>
              <a:t> is a projection from </a:t>
            </a:r>
            <a:r>
              <a:rPr lang="en-US" i="1" dirty="0" err="1"/>
              <a:t>the</a:t>
            </a:r>
            <a:r>
              <a:rPr lang="en-US" dirty="0" err="1"/>
              <a:t>medial</a:t>
            </a:r>
            <a:r>
              <a:rPr lang="en-US" dirty="0"/>
              <a:t> surface of the </a:t>
            </a:r>
            <a:r>
              <a:rPr lang="en-US" dirty="0" err="1"/>
              <a:t>ethmoidal</a:t>
            </a:r>
            <a:r>
              <a:rPr lang="en-US" dirty="0"/>
              <a:t> labyrinth .</a:t>
            </a:r>
          </a:p>
          <a:p>
            <a:pPr>
              <a:buNone/>
            </a:pPr>
            <a:r>
              <a:rPr lang="en-US" dirty="0"/>
              <a:t>3.The </a:t>
            </a:r>
            <a:r>
              <a:rPr lang="en-US" i="1" dirty="0"/>
              <a:t>superior </a:t>
            </a:r>
            <a:r>
              <a:rPr lang="en-US" i="1" dirty="0" err="1"/>
              <a:t>concha</a:t>
            </a:r>
            <a:r>
              <a:rPr lang="en-US" i="1" dirty="0"/>
              <a:t> is also a projection from </a:t>
            </a:r>
            <a:r>
              <a:rPr lang="en-US" dirty="0"/>
              <a:t>the medial surface of the </a:t>
            </a:r>
            <a:r>
              <a:rPr lang="en-US" dirty="0" err="1"/>
              <a:t>ethmoidal</a:t>
            </a:r>
            <a:r>
              <a:rPr lang="en-US" dirty="0"/>
              <a:t> labyrinth</a:t>
            </a:r>
          </a:p>
        </p:txBody>
      </p:sp>
      <p:pic>
        <p:nvPicPr>
          <p:cNvPr id="209717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12195"/>
          <a:stretch>
            <a:fillRect/>
          </a:stretch>
        </p:blipFill>
        <p:spPr bwMode="auto">
          <a:xfrm>
            <a:off x="4572000" y="2362200"/>
            <a:ext cx="455192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Meatus</a:t>
            </a:r>
            <a:r>
              <a:rPr lang="en-US" dirty="0"/>
              <a:t>  </a:t>
            </a:r>
          </a:p>
        </p:txBody>
      </p:sp>
      <p:sp>
        <p:nvSpPr>
          <p:cNvPr id="1048667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85357"/>
          </a:bodyPr>
          <a:lstStyle/>
          <a:p>
            <a:r>
              <a:rPr lang="en-US" dirty="0"/>
              <a:t>The </a:t>
            </a:r>
            <a:r>
              <a:rPr lang="en-US" i="1" dirty="0" err="1"/>
              <a:t>meatuses</a:t>
            </a:r>
            <a:r>
              <a:rPr lang="en-US" i="1" dirty="0"/>
              <a:t> of the nose are passages beneath the </a:t>
            </a:r>
            <a:r>
              <a:rPr lang="en-US" dirty="0"/>
              <a:t>overhanging </a:t>
            </a:r>
            <a:r>
              <a:rPr lang="en-US" dirty="0" err="1"/>
              <a:t>conchae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n-US" dirty="0"/>
              <a:t>The </a:t>
            </a:r>
            <a:r>
              <a:rPr lang="en-US" i="1" dirty="0"/>
              <a:t>inferior </a:t>
            </a:r>
            <a:r>
              <a:rPr lang="en-US" i="1" dirty="0" err="1"/>
              <a:t>meatus</a:t>
            </a:r>
            <a:r>
              <a:rPr lang="en-US" i="1" dirty="0"/>
              <a:t> lies underneath the </a:t>
            </a:r>
            <a:r>
              <a:rPr lang="en-US" dirty="0"/>
              <a:t>inferior </a:t>
            </a:r>
            <a:r>
              <a:rPr lang="en-US" dirty="0" err="1"/>
              <a:t>concha</a:t>
            </a:r>
            <a:endParaRPr lang="en-US" dirty="0"/>
          </a:p>
          <a:p>
            <a:pPr>
              <a:buNone/>
            </a:pPr>
            <a:r>
              <a:rPr lang="en-US" dirty="0"/>
              <a:t>2. The </a:t>
            </a:r>
            <a:r>
              <a:rPr lang="en-US" i="1" dirty="0"/>
              <a:t>middle </a:t>
            </a:r>
            <a:r>
              <a:rPr lang="en-US" i="1" dirty="0" err="1"/>
              <a:t>meatus</a:t>
            </a:r>
            <a:r>
              <a:rPr lang="en-US" i="1" dirty="0"/>
              <a:t> lies underneath the middle </a:t>
            </a:r>
            <a:r>
              <a:rPr lang="en-US" dirty="0" err="1"/>
              <a:t>concha</a:t>
            </a:r>
            <a:r>
              <a:rPr lang="en-US" dirty="0"/>
              <a:t>.</a:t>
            </a:r>
          </a:p>
          <a:p>
            <a:r>
              <a:rPr lang="en-US" dirty="0"/>
              <a:t>3. The </a:t>
            </a:r>
            <a:r>
              <a:rPr lang="en-US" i="1" dirty="0"/>
              <a:t>superior </a:t>
            </a:r>
            <a:r>
              <a:rPr lang="en-US" i="1" dirty="0" err="1"/>
              <a:t>meatus</a:t>
            </a:r>
            <a:r>
              <a:rPr lang="en-US" i="1" dirty="0"/>
              <a:t> lies below the superior </a:t>
            </a:r>
            <a:r>
              <a:rPr lang="en-US" dirty="0" err="1"/>
              <a:t>concha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209717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10753"/>
          <a:stretch>
            <a:fillRect/>
          </a:stretch>
        </p:blipFill>
        <p:spPr bwMode="auto">
          <a:xfrm>
            <a:off x="4267200" y="2286000"/>
            <a:ext cx="460275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E82F4-7D45-ADC2-EABF-5F99A4F0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Posteriorly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AE455-5BBD-ED7A-1EF4-C5EDF14BE6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N" dirty="0"/>
              <a:t>We have the posterior wall of pharynx </a:t>
            </a:r>
          </a:p>
          <a:p>
            <a:endParaRPr lang="en-IN" dirty="0"/>
          </a:p>
          <a:p>
            <a:r>
              <a:rPr lang="en-IN" dirty="0"/>
              <a:t>And the part of  the pharynx which is behind the nasal cavity is known as nasopharynx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86F5DA-B82B-C28E-78F8-B4860D84B0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99" y="1295400"/>
            <a:ext cx="4583341" cy="4648200"/>
          </a:xfrm>
        </p:spPr>
      </p:pic>
    </p:spTree>
    <p:extLst>
      <p:ext uri="{BB962C8B-B14F-4D97-AF65-F5344CB8AC3E}">
        <p14:creationId xmlns:p14="http://schemas.microsoft.com/office/powerpoint/2010/main" val="957543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9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717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395103"/>
            <a:ext cx="7543800" cy="646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r="8020"/>
          <a:stretch>
            <a:fillRect/>
          </a:stretch>
        </p:blipFill>
        <p:spPr bwMode="auto">
          <a:xfrm>
            <a:off x="3820886" y="2133600"/>
            <a:ext cx="5094514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Arterial Supply of Lateral Wall</a:t>
            </a:r>
            <a:endParaRPr lang="en-US" dirty="0"/>
          </a:p>
        </p:txBody>
      </p:sp>
      <p:sp>
        <p:nvSpPr>
          <p:cNvPr id="1048671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/>
              <a:t>1.</a:t>
            </a:r>
            <a:r>
              <a:rPr lang="en-US" sz="1850" b="1" dirty="0"/>
              <a:t>The </a:t>
            </a:r>
            <a:r>
              <a:rPr lang="en-US" sz="1850" b="1" dirty="0" err="1"/>
              <a:t>anteros</a:t>
            </a:r>
            <a:r>
              <a:rPr lang="en-US" sz="1850" b="1" i="1" dirty="0" err="1"/>
              <a:t>uperior</a:t>
            </a:r>
            <a:r>
              <a:rPr lang="en-US" sz="1850" b="1" i="1" dirty="0"/>
              <a:t> </a:t>
            </a:r>
            <a:r>
              <a:rPr lang="en-US" sz="1850" b="1" i="1" dirty="0" err="1"/>
              <a:t>quadrantis</a:t>
            </a:r>
            <a:r>
              <a:rPr lang="en-US" sz="1850" b="1" i="1" dirty="0"/>
              <a:t> </a:t>
            </a:r>
            <a:r>
              <a:rPr lang="en-US" sz="1800" i="1" dirty="0"/>
              <a:t>supplied by the </a:t>
            </a:r>
            <a:r>
              <a:rPr lang="en-US" sz="1850" b="1" dirty="0"/>
              <a:t>anterior </a:t>
            </a:r>
            <a:r>
              <a:rPr lang="en-US" sz="1850" b="1" dirty="0" err="1"/>
              <a:t>ethmoidal</a:t>
            </a:r>
            <a:r>
              <a:rPr lang="en-US" sz="1850" b="1" dirty="0"/>
              <a:t> artery </a:t>
            </a:r>
            <a:r>
              <a:rPr lang="en-US" sz="1800" dirty="0"/>
              <a:t>assisted by the posterior </a:t>
            </a:r>
            <a:r>
              <a:rPr lang="en-US" sz="1800" dirty="0" err="1"/>
              <a:t>ethmoidal</a:t>
            </a:r>
            <a:r>
              <a:rPr lang="en-US" sz="1800" dirty="0"/>
              <a:t> and facial arteries.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/>
              <a:t>2.</a:t>
            </a:r>
            <a:r>
              <a:rPr lang="en-US" sz="1850" b="1" dirty="0"/>
              <a:t>The </a:t>
            </a:r>
            <a:r>
              <a:rPr lang="en-US" sz="1850" b="1" i="1" dirty="0" err="1"/>
              <a:t>anteroinferior</a:t>
            </a:r>
            <a:r>
              <a:rPr lang="en-US" sz="1850" b="1" i="1" dirty="0"/>
              <a:t> quadrant</a:t>
            </a:r>
            <a:r>
              <a:rPr lang="en-US" sz="1800" i="1" dirty="0"/>
              <a:t>, is supplied by </a:t>
            </a:r>
            <a:r>
              <a:rPr lang="en-US" sz="1800" dirty="0"/>
              <a:t>branches from the </a:t>
            </a:r>
            <a:r>
              <a:rPr lang="en-US" sz="1850" b="1" dirty="0"/>
              <a:t>facial and greater palatine arteries</a:t>
            </a:r>
          </a:p>
          <a:p>
            <a:pPr>
              <a:buNone/>
            </a:pPr>
            <a:r>
              <a:rPr lang="en-US" sz="1800" dirty="0"/>
              <a:t>3.</a:t>
            </a:r>
            <a:r>
              <a:rPr lang="en-US" sz="1850" b="1" dirty="0"/>
              <a:t>The </a:t>
            </a:r>
            <a:r>
              <a:rPr lang="en-US" sz="1850" b="1" i="1" dirty="0" err="1"/>
              <a:t>posterosuperior</a:t>
            </a:r>
            <a:r>
              <a:rPr lang="en-US" sz="1850" b="1" i="1" dirty="0"/>
              <a:t> quadrant</a:t>
            </a:r>
            <a:r>
              <a:rPr lang="en-US" sz="1800" i="1" dirty="0"/>
              <a:t>, is supplied by </a:t>
            </a:r>
            <a:r>
              <a:rPr lang="en-US" sz="1800" dirty="0"/>
              <a:t>the </a:t>
            </a:r>
            <a:r>
              <a:rPr lang="en-US" sz="1850" b="1" dirty="0" err="1"/>
              <a:t>sphenopalatine</a:t>
            </a:r>
            <a:r>
              <a:rPr lang="en-US" sz="1850" b="1" dirty="0"/>
              <a:t> artery.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/>
              <a:t>4.T</a:t>
            </a:r>
            <a:r>
              <a:rPr lang="en-US" sz="1850" b="1" dirty="0"/>
              <a:t>he</a:t>
            </a:r>
            <a:r>
              <a:rPr lang="en-US" sz="1800" dirty="0"/>
              <a:t> </a:t>
            </a:r>
            <a:r>
              <a:rPr lang="en-US" sz="1850" b="1" i="1" dirty="0" err="1"/>
              <a:t>posteroinferior</a:t>
            </a:r>
            <a:r>
              <a:rPr lang="en-US" sz="1850" b="1" i="1" dirty="0"/>
              <a:t> quadrant </a:t>
            </a:r>
            <a:r>
              <a:rPr lang="en-US" sz="1800" i="1" dirty="0"/>
              <a:t>is supplied by </a:t>
            </a:r>
            <a:r>
              <a:rPr lang="en-US" sz="1800" dirty="0"/>
              <a:t>branches from </a:t>
            </a:r>
            <a:r>
              <a:rPr lang="en-US" sz="1850" b="1" dirty="0"/>
              <a:t>the greater palatine artery </a:t>
            </a:r>
            <a:r>
              <a:rPr lang="en-US" sz="1800" dirty="0"/>
              <a:t>which pierce the perpendicular plate of the palatine bone.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Venous Drainage</a:t>
            </a:r>
            <a:br>
              <a:rPr lang="en-US" i="1" dirty="0"/>
            </a:br>
            <a:endParaRPr lang="en-US" dirty="0"/>
          </a:p>
        </p:txBody>
      </p:sp>
      <p:sp>
        <p:nvSpPr>
          <p:cNvPr id="104867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veins form a plexus which drains </a:t>
            </a:r>
            <a:r>
              <a:rPr lang="en-US" dirty="0" err="1"/>
              <a:t>anteriorly</a:t>
            </a:r>
            <a:r>
              <a:rPr lang="en-US" dirty="0"/>
              <a:t> into the facial vein;  </a:t>
            </a:r>
            <a:r>
              <a:rPr lang="en-US" dirty="0" err="1"/>
              <a:t>Posteriorly</a:t>
            </a:r>
            <a:r>
              <a:rPr lang="en-US" dirty="0"/>
              <a:t>, into the pharyngeal plexus of veins; and from the middle part, to the </a:t>
            </a:r>
            <a:r>
              <a:rPr lang="en-US" dirty="0" err="1"/>
              <a:t>pterygoid</a:t>
            </a:r>
            <a:r>
              <a:rPr lang="en-US" dirty="0"/>
              <a:t> plexus of veins.</a:t>
            </a:r>
          </a:p>
        </p:txBody>
      </p:sp>
      <p:pic>
        <p:nvPicPr>
          <p:cNvPr id="209717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3278"/>
          <a:stretch>
            <a:fillRect/>
          </a:stretch>
        </p:blipFill>
        <p:spPr bwMode="auto">
          <a:xfrm>
            <a:off x="4648200" y="1981200"/>
            <a:ext cx="4263324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Nerve Supply of the Nasal Cavity</a:t>
            </a:r>
          </a:p>
        </p:txBody>
      </p:sp>
      <p:sp>
        <p:nvSpPr>
          <p:cNvPr id="1048675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352800" cy="4525963"/>
          </a:xfrm>
        </p:spPr>
        <p:txBody>
          <a:bodyPr>
            <a:normAutofit fontScale="85714" lnSpcReduction="20000"/>
          </a:bodyPr>
          <a:lstStyle/>
          <a:p>
            <a:r>
              <a:rPr lang="en-US" dirty="0"/>
              <a:t>The olfactory nerves from the olfactory mucous membrane ascend through the </a:t>
            </a:r>
            <a:r>
              <a:rPr lang="en-US" dirty="0" err="1"/>
              <a:t>cribriform</a:t>
            </a:r>
            <a:r>
              <a:rPr lang="en-US" dirty="0"/>
              <a:t> plate of the </a:t>
            </a:r>
            <a:r>
              <a:rPr lang="en-US" dirty="0" err="1"/>
              <a:t>ethmoid</a:t>
            </a:r>
            <a:r>
              <a:rPr lang="en-US" dirty="0"/>
              <a:t> bone to the  olfactory bulbs .</a:t>
            </a:r>
          </a:p>
          <a:p>
            <a:r>
              <a:rPr lang="en-US" dirty="0"/>
              <a:t> The nerves of ordinary sensation are branches of the ophthalmic division (V1) and the maxillary division (V2) of the trigeminal nerve</a:t>
            </a:r>
          </a:p>
        </p:txBody>
      </p:sp>
      <p:pic>
        <p:nvPicPr>
          <p:cNvPr id="2097180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20615" t="33333" r="25037" b="17778"/>
          <a:stretch>
            <a:fillRect/>
          </a:stretch>
        </p:blipFill>
        <p:spPr bwMode="auto">
          <a:xfrm>
            <a:off x="3276600" y="2438400"/>
            <a:ext cx="5867400" cy="296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59865" y="990600"/>
            <a:ext cx="5116919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7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Lymph Drainage of the Nasal Cavity</a:t>
            </a:r>
            <a:br>
              <a:rPr lang="en-US" dirty="0"/>
            </a:br>
            <a:endParaRPr lang="en-US" dirty="0"/>
          </a:p>
        </p:txBody>
      </p:sp>
      <p:sp>
        <p:nvSpPr>
          <p:cNvPr id="1048677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The lymph vessels draining the vestibule end in the </a:t>
            </a:r>
            <a:r>
              <a:rPr lang="en-US" b="1" i="1" dirty="0" err="1"/>
              <a:t>submandibular</a:t>
            </a:r>
            <a:r>
              <a:rPr lang="en-US" b="1" i="1" dirty="0"/>
              <a:t> nodes.</a:t>
            </a:r>
          </a:p>
          <a:p>
            <a:r>
              <a:rPr lang="en-US" dirty="0"/>
              <a:t> The remainder of the nasal cavity is drained by vessels that pass to the </a:t>
            </a:r>
            <a:r>
              <a:rPr lang="en-US" b="1" i="1" dirty="0"/>
              <a:t>upper deep cervical nodes.</a:t>
            </a: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CLINICAL ANATOMY</a:t>
            </a:r>
            <a:endParaRPr lang="en-US" dirty="0"/>
          </a:p>
        </p:txBody>
      </p:sp>
      <p:sp>
        <p:nvSpPr>
          <p:cNvPr id="1048679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1.Common cold or rhinitis is the  commonest infection of the nose.</a:t>
            </a:r>
          </a:p>
        </p:txBody>
      </p:sp>
      <p:sp>
        <p:nvSpPr>
          <p:cNvPr id="1048680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2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relations of the nose to the anterior cranial </a:t>
            </a:r>
            <a:r>
              <a:rPr lang="en-US" dirty="0" err="1"/>
              <a:t>fossa</a:t>
            </a:r>
            <a:r>
              <a:rPr lang="en-US" dirty="0"/>
              <a:t> through the </a:t>
            </a:r>
            <a:r>
              <a:rPr lang="en-US" dirty="0" err="1"/>
              <a:t>cribriform</a:t>
            </a:r>
            <a:r>
              <a:rPr lang="en-US" dirty="0"/>
              <a:t> plate, and to the </a:t>
            </a:r>
            <a:r>
              <a:rPr lang="en-US" dirty="0" err="1"/>
              <a:t>lacrimal</a:t>
            </a:r>
            <a:r>
              <a:rPr lang="en-US" dirty="0"/>
              <a:t> apparatus through the </a:t>
            </a:r>
            <a:r>
              <a:rPr lang="en-US" dirty="0" err="1"/>
              <a:t>nasolacrimal</a:t>
            </a:r>
            <a:r>
              <a:rPr lang="en-US" dirty="0"/>
              <a:t> duct are important in the spread of infection.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Hypertrophy of the mucosa over the inferior nasal </a:t>
            </a:r>
            <a:r>
              <a:rPr lang="en-US" dirty="0" err="1"/>
              <a:t>concha</a:t>
            </a:r>
            <a:r>
              <a:rPr lang="en-US" dirty="0"/>
              <a:t> is a common feature of allergic rhinitis, which is characterized by sneezing, nasal blockage and excessive watery discharge from the nose.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0106-6E89-510F-5BCD-A125A5DAC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Thudichum</a:t>
            </a:r>
            <a:r>
              <a:rPr lang="en-IN" dirty="0"/>
              <a:t> Nasal Speculum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38416C-A07C-480A-0C84-098F4CF4E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2357" y="1600200"/>
            <a:ext cx="3923391" cy="488850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2B219A-D889-E5DC-F095-B516146C9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606378"/>
            <a:ext cx="4267200" cy="488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13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5">
      <a:majorFont>
        <a:latin typeface="Constanti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1930</Words>
  <Application>Microsoft Office PowerPoint</Application>
  <PresentationFormat>On-screen Show (4:3)</PresentationFormat>
  <Paragraphs>235</Paragraphs>
  <Slides>61</Slides>
  <Notes>19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Arial</vt:lpstr>
      <vt:lpstr>Calibri</vt:lpstr>
      <vt:lpstr>Constantia</vt:lpstr>
      <vt:lpstr>Courier New</vt:lpstr>
      <vt:lpstr>Times New Roman</vt:lpstr>
      <vt:lpstr>var(--medium)</vt:lpstr>
      <vt:lpstr>Office Theme</vt:lpstr>
      <vt:lpstr>Respiratory system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Nose </vt:lpstr>
      <vt:lpstr>PowerPoint Presentation</vt:lpstr>
      <vt:lpstr>Functions:</vt:lpstr>
      <vt:lpstr>External Nose</vt:lpstr>
      <vt:lpstr>PowerPoint Presentation</vt:lpstr>
      <vt:lpstr>PowerPoint Presentation</vt:lpstr>
      <vt:lpstr>PowerPoint Presentation</vt:lpstr>
      <vt:lpstr>Skeleton of the External Nose</vt:lpstr>
      <vt:lpstr>PowerPoint Presentation</vt:lpstr>
      <vt:lpstr>Cartilaginous part of the nose</vt:lpstr>
      <vt:lpstr>PowerPoint Presentation</vt:lpstr>
      <vt:lpstr>Procerus </vt:lpstr>
      <vt:lpstr>PowerPoint Presentation</vt:lpstr>
      <vt:lpstr>PowerPoint Presentation</vt:lpstr>
      <vt:lpstr>PowerPoint Presentation</vt:lpstr>
      <vt:lpstr>Nasal Septum </vt:lpstr>
      <vt:lpstr>Parts of the nasal septum </vt:lpstr>
      <vt:lpstr>PowerPoint Presentation</vt:lpstr>
      <vt:lpstr>PowerPoint Presentation</vt:lpstr>
      <vt:lpstr>Blood Supply of the External Nose</vt:lpstr>
      <vt:lpstr>Venous drainage</vt:lpstr>
      <vt:lpstr>Nerve Supply of the External Nose</vt:lpstr>
      <vt:lpstr>CLINICAL ANATOMY</vt:lpstr>
      <vt:lpstr>PowerPoint Presentation</vt:lpstr>
      <vt:lpstr>Deviation of the Nasal Septum </vt:lpstr>
      <vt:lpstr>PowerPoint Presentation</vt:lpstr>
      <vt:lpstr>Nasal Cavity</vt:lpstr>
      <vt:lpstr>Poserior nasal apperture</vt:lpstr>
      <vt:lpstr>Boundaries of the Nasal Cavity </vt:lpstr>
      <vt:lpstr>Roof </vt:lpstr>
      <vt:lpstr>Floor </vt:lpstr>
      <vt:lpstr>The medial wall : </vt:lpstr>
      <vt:lpstr>Lateral wall of the nose</vt:lpstr>
      <vt:lpstr>Parts of the lateral wall</vt:lpstr>
      <vt:lpstr>skeleton of the lateral wall</vt:lpstr>
      <vt:lpstr>Bones of the lateral wall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Cartilaginous part</vt:lpstr>
      <vt:lpstr>Chonchae and Meatuses</vt:lpstr>
      <vt:lpstr>Meatus  </vt:lpstr>
      <vt:lpstr>Posteriorly </vt:lpstr>
      <vt:lpstr>PowerPoint Presentation</vt:lpstr>
      <vt:lpstr>Arterial Supply of Lateral Wall</vt:lpstr>
      <vt:lpstr>Venous Drainage </vt:lpstr>
      <vt:lpstr>Nerve Supply of the Nasal Cavity</vt:lpstr>
      <vt:lpstr>Lymph Drainage of the Nasal Cavity </vt:lpstr>
      <vt:lpstr>CLINICAL ANATOMY</vt:lpstr>
      <vt:lpstr>PowerPoint Presentation</vt:lpstr>
      <vt:lpstr>PowerPoint Presentation</vt:lpstr>
      <vt:lpstr>Thudichum Nasal Speculum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nose</dc:title>
  <dc:creator>lenovo</dc:creator>
  <cp:lastModifiedBy>Ganesh Babu R</cp:lastModifiedBy>
  <cp:revision>23</cp:revision>
  <dcterms:created xsi:type="dcterms:W3CDTF">2006-08-15T13:00:00Z</dcterms:created>
  <dcterms:modified xsi:type="dcterms:W3CDTF">2024-09-03T07:06:48Z</dcterms:modified>
</cp:coreProperties>
</file>