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21" r:id="rId4"/>
    <p:sldId id="322" r:id="rId5"/>
    <p:sldId id="323" r:id="rId6"/>
    <p:sldId id="257" r:id="rId7"/>
    <p:sldId id="262" r:id="rId8"/>
    <p:sldId id="324" r:id="rId9"/>
    <p:sldId id="325" r:id="rId10"/>
    <p:sldId id="326" r:id="rId11"/>
    <p:sldId id="263" r:id="rId12"/>
    <p:sldId id="264" r:id="rId13"/>
    <p:sldId id="265" r:id="rId14"/>
    <p:sldId id="266" r:id="rId15"/>
    <p:sldId id="259" r:id="rId16"/>
    <p:sldId id="260" r:id="rId17"/>
    <p:sldId id="315" r:id="rId18"/>
    <p:sldId id="314" r:id="rId19"/>
    <p:sldId id="267" r:id="rId20"/>
    <p:sldId id="268" r:id="rId21"/>
    <p:sldId id="269" r:id="rId22"/>
    <p:sldId id="270" r:id="rId23"/>
    <p:sldId id="327" r:id="rId24"/>
    <p:sldId id="328" r:id="rId25"/>
    <p:sldId id="312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271" r:id="rId34"/>
    <p:sldId id="336" r:id="rId35"/>
    <p:sldId id="311" r:id="rId36"/>
    <p:sldId id="272" r:id="rId37"/>
    <p:sldId id="274" r:id="rId38"/>
    <p:sldId id="275" r:id="rId39"/>
    <p:sldId id="276" r:id="rId40"/>
    <p:sldId id="277" r:id="rId41"/>
    <p:sldId id="313" r:id="rId42"/>
    <p:sldId id="278" r:id="rId43"/>
    <p:sldId id="279" r:id="rId44"/>
    <p:sldId id="280" r:id="rId45"/>
    <p:sldId id="281" r:id="rId46"/>
    <p:sldId id="282" r:id="rId47"/>
    <p:sldId id="283" r:id="rId48"/>
    <p:sldId id="284" r:id="rId49"/>
    <p:sldId id="285" r:id="rId50"/>
    <p:sldId id="286" r:id="rId51"/>
    <p:sldId id="287" r:id="rId52"/>
    <p:sldId id="288" r:id="rId53"/>
    <p:sldId id="289" r:id="rId54"/>
    <p:sldId id="290" r:id="rId55"/>
    <p:sldId id="291" r:id="rId56"/>
    <p:sldId id="292" r:id="rId57"/>
    <p:sldId id="293" r:id="rId58"/>
    <p:sldId id="294" r:id="rId59"/>
    <p:sldId id="295" r:id="rId60"/>
    <p:sldId id="296" r:id="rId61"/>
    <p:sldId id="297" r:id="rId62"/>
    <p:sldId id="298" r:id="rId63"/>
    <p:sldId id="316" r:id="rId64"/>
    <p:sldId id="317" r:id="rId65"/>
    <p:sldId id="318" r:id="rId66"/>
    <p:sldId id="319" r:id="rId67"/>
    <p:sldId id="320" r:id="rId68"/>
    <p:sldId id="299" r:id="rId69"/>
    <p:sldId id="300" r:id="rId70"/>
    <p:sldId id="301" r:id="rId71"/>
    <p:sldId id="302" r:id="rId72"/>
    <p:sldId id="303" r:id="rId73"/>
    <p:sldId id="304" r:id="rId74"/>
    <p:sldId id="305" r:id="rId75"/>
    <p:sldId id="306" r:id="rId76"/>
    <p:sldId id="307" r:id="rId77"/>
    <p:sldId id="308" r:id="rId78"/>
    <p:sldId id="309" r:id="rId79"/>
    <p:sldId id="310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CD273-3BFD-4F1C-96FE-074D8E1E09C7}" type="datetimeFigureOut">
              <a:rPr lang="en-IN" smtClean="0"/>
              <a:pPr/>
              <a:t>17-05-2024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7F9BE-49A1-450F-AC0F-2015DEDAAAE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ACUTE DIARRHOEA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Dr. Ajay Kumar Agarwal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RMCH, Bareilly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767578" y="638555"/>
            <a:ext cx="2930652" cy="5221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1723" y="796290"/>
            <a:ext cx="9286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5" dirty="0">
                <a:solidFill>
                  <a:srgbClr val="FDFFFF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5772150" y="609600"/>
            <a:ext cx="2930652" cy="5221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395536" y="762000"/>
            <a:ext cx="8421566" cy="5221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INTRDUCTION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Group of diseases with predominant symptom of diarrhea.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Diarrhea- passing three or more times loose or watery stool per day, however even passing once a large amount of watery stool but frequent passing of normal stool is not diarrhea.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Loose stool is one that take shape of container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Acute diarrhea- sudden onset of diarrhea with or without vommiting and fever, may continue for 10-14 days, diarrhea lasting for 3 weeks-chronic diarrhea, passing blood and mucus- dysentery.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Gastroenteritis-inflammation of intestine, characterized by diarrhea with or without vomiting and fever.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Dehydration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Malnutrition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3265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DEHYDRATION: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fluids and electrolytes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either due to loss of absorbing capacity or due to increased secretion of electrolyte rich intestinal juice leads to acidosis, renal failure, shock and death.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MALNUTRITION: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Loss of body weight due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Decreased intake of nutrition due to loss of appetite or blind beliefs and restricting food intake.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Increased loss of nutrients due to diarrhea or vomiting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Increased demand of nutrients due to biochemical activities.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DIARRHEA  D</a:t>
            </a:r>
            <a:r>
              <a:rPr lang="en-IN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IN" b="1" spc="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81000">
              <a:spcBef>
                <a:spcPts val="360"/>
              </a:spcBef>
              <a:buClr>
                <a:srgbClr val="0077EF"/>
              </a:buClr>
              <a:buSzPct val="85000"/>
              <a:buFont typeface="Wingdings" pitchFamily="2" charset="2"/>
              <a:buChar char="Ø"/>
              <a:tabLst>
                <a:tab pos="380365" algn="l"/>
                <a:tab pos="38100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tool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weight in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excess of 200 grams per</a:t>
            </a:r>
            <a:r>
              <a:rPr lang="en-IN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35" dirty="0">
                <a:latin typeface="Times New Roman" pitchFamily="18" charset="0"/>
                <a:cs typeface="Times New Roman" pitchFamily="18" charset="0"/>
              </a:rPr>
              <a:t>day.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381000" marR="30480">
              <a:spcBef>
                <a:spcPts val="530"/>
              </a:spcBef>
              <a:buClr>
                <a:srgbClr val="0077EF"/>
              </a:buClr>
              <a:buSzPct val="85000"/>
              <a:buFont typeface="Wingdings" pitchFamily="2" charset="2"/>
              <a:buChar char="Ø"/>
              <a:tabLst>
                <a:tab pos="380365" algn="l"/>
                <a:tab pos="38100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Collecting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weighing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stools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is neither practical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nor  required except in a clinical research</a:t>
            </a:r>
            <a:r>
              <a:rPr lang="en-IN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setting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1000" marR="30480">
              <a:spcBef>
                <a:spcPts val="530"/>
              </a:spcBef>
              <a:buClr>
                <a:srgbClr val="0077EF"/>
              </a:buClr>
              <a:buSzPct val="85000"/>
              <a:buFont typeface="Wingdings" pitchFamily="2" charset="2"/>
              <a:buChar char="Ø"/>
              <a:tabLst>
                <a:tab pos="380365" algn="l"/>
                <a:tab pos="38100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good working definition is three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or more loose</a:t>
            </a:r>
            <a:r>
              <a:rPr lang="en-IN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watery stools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day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81000" marR="30480">
              <a:spcBef>
                <a:spcPts val="530"/>
              </a:spcBef>
              <a:buClr>
                <a:srgbClr val="0077EF"/>
              </a:buClr>
              <a:buSzPct val="85000"/>
              <a:buFont typeface="Wingdings" pitchFamily="2" charset="2"/>
              <a:buChar char="Ø"/>
              <a:tabLst>
                <a:tab pos="380365" algn="l"/>
                <a:tab pos="3810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definite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decrease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consistency and increase</a:t>
            </a:r>
            <a:r>
              <a:rPr lang="en-IN" spc="-1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frequency based upon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individual</a:t>
            </a:r>
            <a:r>
              <a:rPr lang="en-IN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baseline.</a:t>
            </a:r>
          </a:p>
          <a:p>
            <a:pPr marL="381000" marR="30480">
              <a:lnSpc>
                <a:spcPts val="2160"/>
              </a:lnSpc>
              <a:spcBef>
                <a:spcPts val="530"/>
              </a:spcBef>
              <a:buClr>
                <a:srgbClr val="0077EF"/>
              </a:buClr>
              <a:buSzPct val="85000"/>
              <a:buFont typeface="Wingdings" pitchFamily="2" charset="2"/>
              <a:buChar char="Ø"/>
              <a:tabLst>
                <a:tab pos="380365" algn="l"/>
                <a:tab pos="381000" algn="l"/>
              </a:tabLst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marL="12700" marR="5080" algn="just">
              <a:spcBef>
                <a:spcPts val="515"/>
              </a:spcBef>
              <a:buFont typeface="Wingdings" pitchFamily="2" charset="2"/>
              <a:buChar char="Ø"/>
            </a:pP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Diarrhoea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reflects increased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content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of the stool,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whether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impaired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absorption and/or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secretion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bowel.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6355" indent="63500">
              <a:spcBef>
                <a:spcPts val="455"/>
              </a:spcBef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severe infectious diarrhoea,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number 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stools may reach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IN" spc="-45" dirty="0" smtClean="0">
                <a:latin typeface="Times New Roman" pitchFamily="18" charset="0"/>
                <a:cs typeface="Times New Roman" pitchFamily="18" charset="0"/>
              </a:rPr>
              <a:t>day,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defecation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occurring every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or 30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minutes.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this situation,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 total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daily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volume of stool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may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exceed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litters,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resultant volume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depletion and  hypokalemia.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141605" indent="63500">
              <a:spcBef>
                <a:spcPts val="445"/>
              </a:spcBef>
              <a:buFont typeface="Wingdings" pitchFamily="2" charset="2"/>
              <a:buChar char="Ø"/>
            </a:pP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acute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diarrhoea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have three to seven  movements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per day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total stool volume less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than one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litter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IN" spc="-45" dirty="0" smtClean="0">
                <a:latin typeface="Times New Roman" pitchFamily="18" charset="0"/>
                <a:cs typeface="Times New Roman" pitchFamily="18" charset="0"/>
              </a:rPr>
              <a:t>day.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6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6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MAGNITUTE OF PROBLEM</a:t>
            </a:r>
            <a:endParaRPr lang="en-IN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GLOBAL: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 public health problem in all developing countries like Asia, Africa and Latin America.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750 million children below 5 years every year and 5 million per annum die at rate of 10 per minute.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5- population 15%.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1.5 million die every year due to acute gastroenteritis, infant hit hardest.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5000 deaths per day, 200/ hour and 3 /minute.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70% due to dehydration.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90% preventable.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3768" y="2962114"/>
            <a:ext cx="437232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sz="4400"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sz="4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IOLOGY</a:t>
            </a:r>
            <a:endParaRPr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584" y="759934"/>
            <a:ext cx="712879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NON-INFECTIOUS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9739" y="1925320"/>
            <a:ext cx="5718810" cy="3818994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Drugs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Food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allergies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30480" indent="-342900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Gastrointestinal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diseases such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bowel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disease</a:t>
            </a:r>
          </a:p>
          <a:p>
            <a:pPr marL="381000" marR="367665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disease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states such as  thyrotoxicosis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carcinoid  syndrome.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36" y="759934"/>
            <a:ext cx="849694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 BOWEL</a:t>
            </a:r>
            <a:r>
              <a:rPr lang="en-IN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INFECTIONS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925320"/>
            <a:ext cx="9144000" cy="4580741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atery</a:t>
            </a:r>
            <a:r>
              <a:rPr sz="32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Large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volume</a:t>
            </a:r>
          </a:p>
          <a:p>
            <a:pPr marL="381000" indent="-342900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Abdominal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cramping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Bloating,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gas</a:t>
            </a: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Weight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loss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Fever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rarely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symptom</a:t>
            </a:r>
          </a:p>
          <a:p>
            <a:pPr marL="381000" marR="3048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 does not contain occult blood or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cells.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59934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INTESTINAL</a:t>
            </a:r>
            <a:r>
              <a:rPr lang="en-IN" b="1" spc="-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DIARRHEAS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925320"/>
            <a:ext cx="9143999" cy="41293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459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Frequent,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359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Regular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359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Small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volume</a:t>
            </a:r>
          </a:p>
          <a:p>
            <a:pPr marL="381000" indent="-342900">
              <a:lnSpc>
                <a:spcPct val="100000"/>
              </a:lnSpc>
              <a:spcBef>
                <a:spcPts val="359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Often painful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bowel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movements.</a:t>
            </a:r>
          </a:p>
          <a:p>
            <a:pPr marL="480059" indent="-441959">
              <a:lnSpc>
                <a:spcPct val="100000"/>
              </a:lnSpc>
              <a:spcBef>
                <a:spcPts val="359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Fever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359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Bloody 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mucoid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are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common,</a:t>
            </a:r>
          </a:p>
          <a:p>
            <a:pPr marL="381000" marR="30480" indent="-342900">
              <a:lnSpc>
                <a:spcPts val="3020"/>
              </a:lnSpc>
              <a:spcBef>
                <a:spcPts val="74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cells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seen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routinely on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stool 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smear.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88641"/>
            <a:ext cx="914400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909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1941195" algn="l"/>
              </a:tabLst>
            </a:pPr>
            <a:r>
              <a:rPr sz="3200" spc="-5" dirty="0">
                <a:latin typeface="Times New Roman"/>
                <a:cs typeface="Times New Roman"/>
              </a:rPr>
              <a:t>Acute </a:t>
            </a:r>
            <a:r>
              <a:rPr sz="3200" dirty="0">
                <a:latin typeface="Times New Roman"/>
                <a:cs typeface="Times New Roman"/>
              </a:rPr>
              <a:t>diarrhea </a:t>
            </a:r>
            <a:r>
              <a:rPr sz="3200" spc="-5" dirty="0">
                <a:latin typeface="Times New Roman"/>
                <a:cs typeface="Times New Roman"/>
              </a:rPr>
              <a:t>is mostly </a:t>
            </a:r>
            <a:r>
              <a:rPr sz="3200" spc="-10" dirty="0">
                <a:latin typeface="Times New Roman"/>
                <a:cs typeface="Times New Roman"/>
              </a:rPr>
              <a:t>common </a:t>
            </a:r>
            <a:r>
              <a:rPr sz="3200" dirty="0">
                <a:latin typeface="Times New Roman"/>
                <a:cs typeface="Times New Roman"/>
              </a:rPr>
              <a:t>due to viral </a:t>
            </a:r>
            <a:r>
              <a:rPr sz="3200" spc="-5" dirty="0">
                <a:latin typeface="Times New Roman"/>
                <a:cs typeface="Times New Roman"/>
              </a:rPr>
              <a:t>gastroenteritis  with </a:t>
            </a:r>
            <a:r>
              <a:rPr sz="3200" dirty="0" smtClean="0">
                <a:latin typeface="Times New Roman"/>
                <a:cs typeface="Times New Roman"/>
              </a:rPr>
              <a:t>rotavirus,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which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accounts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40</a:t>
            </a:r>
            <a:r>
              <a:rPr sz="3200" dirty="0">
                <a:latin typeface="Times New Roman"/>
                <a:cs typeface="Times New Roman"/>
              </a:rPr>
              <a:t>%</a:t>
            </a:r>
          </a:p>
          <a:p>
            <a:pPr marL="164465">
              <a:lnSpc>
                <a:spcPct val="100000"/>
              </a:lnSpc>
              <a:buFont typeface="Wingdings" pitchFamily="2" charset="2"/>
              <a:buChar char="Ø"/>
            </a:pPr>
            <a:r>
              <a:rPr sz="3200" dirty="0">
                <a:latin typeface="Times New Roman"/>
                <a:cs typeface="Times New Roman"/>
              </a:rPr>
              <a:t>In travelers persons, bacterial infections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occur.</a:t>
            </a:r>
            <a:endParaRPr sz="3200" dirty="0">
              <a:latin typeface="Times New Roman"/>
              <a:cs typeface="Times New Roman"/>
            </a:endParaRPr>
          </a:p>
          <a:p>
            <a:pPr marL="12700" marR="398145" indent="227965">
              <a:lnSpc>
                <a:spcPct val="100000"/>
              </a:lnSpc>
              <a:buFont typeface="Wingdings" pitchFamily="2" charset="2"/>
              <a:buChar char="Ø"/>
            </a:pPr>
            <a:r>
              <a:rPr sz="3200" dirty="0">
                <a:latin typeface="Times New Roman"/>
                <a:cs typeface="Times New Roman"/>
              </a:rPr>
              <a:t>various toxins such as Mushroom poisoning and </a:t>
            </a:r>
            <a:r>
              <a:rPr sz="3200" spc="-5" dirty="0">
                <a:latin typeface="Times New Roman"/>
                <a:cs typeface="Times New Roman"/>
              </a:rPr>
              <a:t>drugs</a:t>
            </a:r>
            <a:r>
              <a:rPr sz="3200" spc="-1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can  also cause acute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diarrhea.</a:t>
            </a:r>
          </a:p>
          <a:p>
            <a:pPr marL="12700" marR="5080" indent="440055">
              <a:lnSpc>
                <a:spcPct val="100000"/>
              </a:lnSpc>
              <a:buFont typeface="Wingdings" pitchFamily="2" charset="2"/>
              <a:buChar char="Ø"/>
            </a:pPr>
            <a:r>
              <a:rPr sz="3200" spc="-5" dirty="0" smtClean="0">
                <a:latin typeface="Times New Roman"/>
                <a:cs typeface="Times New Roman"/>
              </a:rPr>
              <a:t>An </a:t>
            </a:r>
            <a:r>
              <a:rPr sz="3200" dirty="0">
                <a:latin typeface="Times New Roman"/>
                <a:cs typeface="Times New Roman"/>
              </a:rPr>
              <a:t>electron </a:t>
            </a:r>
            <a:r>
              <a:rPr sz="3200" spc="-5" dirty="0">
                <a:latin typeface="Times New Roman"/>
                <a:cs typeface="Times New Roman"/>
              </a:rPr>
              <a:t>microscopy micrography </a:t>
            </a:r>
            <a:r>
              <a:rPr sz="3200" dirty="0">
                <a:latin typeface="Times New Roman"/>
                <a:cs typeface="Times New Roman"/>
              </a:rPr>
              <a:t>of rotavirus the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cause,  of nearly 40% of </a:t>
            </a:r>
            <a:r>
              <a:rPr sz="3200" spc="-5" dirty="0">
                <a:latin typeface="Times New Roman"/>
                <a:cs typeface="Times New Roman"/>
              </a:rPr>
              <a:t>hospitalizations </a:t>
            </a:r>
            <a:r>
              <a:rPr sz="3200" dirty="0">
                <a:latin typeface="Times New Roman"/>
                <a:cs typeface="Times New Roman"/>
              </a:rPr>
              <a:t>from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diarrhea.</a:t>
            </a:r>
          </a:p>
        </p:txBody>
      </p:sp>
      <p:sp>
        <p:nvSpPr>
          <p:cNvPr id="3" name="object 3"/>
          <p:cNvSpPr/>
          <p:nvPr/>
        </p:nvSpPr>
        <p:spPr>
          <a:xfrm>
            <a:off x="2971800" y="3886200"/>
            <a:ext cx="3352800" cy="2570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7584" y="859281"/>
            <a:ext cx="7560840" cy="444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8145" indent="-208279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98780" algn="l"/>
              </a:tabLst>
            </a:pPr>
            <a:r>
              <a:rPr lang="en-US" sz="3200" spc="-5" dirty="0" smtClean="0">
                <a:latin typeface="Times New Roman"/>
                <a:cs typeface="Times New Roman"/>
              </a:rPr>
              <a:t>A</a:t>
            </a:r>
            <a:r>
              <a:rPr sz="3200" spc="-5" dirty="0" smtClean="0">
                <a:latin typeface="Times New Roman"/>
                <a:cs typeface="Times New Roman"/>
              </a:rPr>
              <a:t>cute </a:t>
            </a:r>
            <a:r>
              <a:rPr sz="3200" spc="-5" dirty="0">
                <a:latin typeface="Times New Roman"/>
                <a:cs typeface="Times New Roman"/>
              </a:rPr>
              <a:t>if &lt; 2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weeks,</a:t>
            </a:r>
            <a:endParaRPr sz="3200" dirty="0">
              <a:latin typeface="Times New Roman"/>
              <a:cs typeface="Times New Roman"/>
            </a:endParaRPr>
          </a:p>
          <a:p>
            <a:pPr marL="398145" indent="-208279">
              <a:lnSpc>
                <a:spcPct val="100000"/>
              </a:lnSpc>
              <a:buFont typeface="Wingdings" pitchFamily="2" charset="2"/>
              <a:buChar char="Ø"/>
              <a:tabLst>
                <a:tab pos="398780" algn="l"/>
              </a:tabLst>
            </a:pPr>
            <a:r>
              <a:rPr lang="en-US" sz="3200" spc="-5" dirty="0" smtClean="0">
                <a:latin typeface="Times New Roman"/>
                <a:cs typeface="Times New Roman"/>
              </a:rPr>
              <a:t>P</a:t>
            </a:r>
            <a:r>
              <a:rPr sz="3200" spc="-5" dirty="0" smtClean="0">
                <a:latin typeface="Times New Roman"/>
                <a:cs typeface="Times New Roman"/>
              </a:rPr>
              <a:t>ersistent </a:t>
            </a:r>
            <a:r>
              <a:rPr sz="3200" spc="-5" dirty="0">
                <a:latin typeface="Times New Roman"/>
                <a:cs typeface="Times New Roman"/>
              </a:rPr>
              <a:t>if </a:t>
            </a:r>
            <a:r>
              <a:rPr sz="3200" dirty="0">
                <a:latin typeface="Times New Roman"/>
                <a:cs typeface="Times New Roman"/>
              </a:rPr>
              <a:t>2-4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weeks,</a:t>
            </a:r>
            <a:endParaRPr sz="3200" dirty="0">
              <a:latin typeface="Times New Roman"/>
              <a:cs typeface="Times New Roman"/>
            </a:endParaRPr>
          </a:p>
          <a:p>
            <a:pPr marL="398145" indent="-208279">
              <a:lnSpc>
                <a:spcPct val="100000"/>
              </a:lnSpc>
              <a:buFont typeface="Wingdings" pitchFamily="2" charset="2"/>
              <a:buChar char="Ø"/>
              <a:tabLst>
                <a:tab pos="398780" algn="l"/>
              </a:tabLst>
            </a:pPr>
            <a:r>
              <a:rPr lang="en-US" sz="3200" dirty="0" smtClean="0">
                <a:latin typeface="Times New Roman"/>
                <a:cs typeface="Times New Roman"/>
              </a:rPr>
              <a:t>C</a:t>
            </a:r>
            <a:r>
              <a:rPr sz="3200" dirty="0" smtClean="0">
                <a:latin typeface="Times New Roman"/>
                <a:cs typeface="Times New Roman"/>
              </a:rPr>
              <a:t>hronic </a:t>
            </a:r>
            <a:r>
              <a:rPr sz="3200" spc="-5" dirty="0">
                <a:latin typeface="Times New Roman"/>
                <a:cs typeface="Times New Roman"/>
              </a:rPr>
              <a:t>if &gt; 4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weeks.</a:t>
            </a:r>
            <a:endParaRPr lang="en-US" sz="3200" dirty="0">
              <a:latin typeface="Times New Roman"/>
              <a:cs typeface="Times New Roman"/>
            </a:endParaRPr>
          </a:p>
          <a:p>
            <a:pPr marL="398145" indent="-208279" algn="ctr">
              <a:lnSpc>
                <a:spcPct val="100000"/>
              </a:lnSpc>
              <a:tabLst>
                <a:tab pos="398780" algn="l"/>
              </a:tabLst>
            </a:pPr>
            <a:r>
              <a:rPr lang="en-IN" sz="3200" b="1" spc="-5" dirty="0" smtClean="0">
                <a:latin typeface="Times New Roman"/>
                <a:cs typeface="Times New Roman"/>
              </a:rPr>
              <a:t>ACUTE</a:t>
            </a:r>
            <a:r>
              <a:rPr lang="en-IN" sz="3200" b="1" spc="-80" dirty="0" smtClean="0">
                <a:latin typeface="Times New Roman"/>
                <a:cs typeface="Times New Roman"/>
              </a:rPr>
              <a:t> </a:t>
            </a:r>
            <a:r>
              <a:rPr lang="en-IN" sz="3200" b="1" dirty="0" smtClean="0">
                <a:latin typeface="Times New Roman"/>
                <a:cs typeface="Times New Roman"/>
              </a:rPr>
              <a:t>DIARRHEA</a:t>
            </a:r>
          </a:p>
          <a:p>
            <a:pPr marL="12700" marR="866140">
              <a:lnSpc>
                <a:spcPct val="100000"/>
              </a:lnSpc>
              <a:spcBef>
                <a:spcPts val="35"/>
              </a:spcBef>
            </a:pPr>
            <a:r>
              <a:rPr sz="3200" spc="-5" dirty="0" smtClean="0">
                <a:latin typeface="Times New Roman"/>
                <a:cs typeface="Times New Roman"/>
              </a:rPr>
              <a:t>&gt;</a:t>
            </a:r>
            <a:r>
              <a:rPr sz="3200" spc="-5" dirty="0">
                <a:latin typeface="Times New Roman"/>
                <a:cs typeface="Times New Roman"/>
              </a:rPr>
              <a:t>90% caused by infectious agents.  Remaining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10%</a:t>
            </a:r>
            <a:endParaRPr sz="3200" dirty="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  <a:buFont typeface="Wingdings" pitchFamily="2" charset="2"/>
              <a:buChar char="Ø"/>
            </a:pPr>
            <a:r>
              <a:rPr lang="en-US" sz="3200" spc="-5" dirty="0" smtClean="0">
                <a:latin typeface="Times New Roman"/>
                <a:cs typeface="Times New Roman"/>
              </a:rPr>
              <a:t>M</a:t>
            </a:r>
            <a:r>
              <a:rPr sz="3200" spc="-5" dirty="0" smtClean="0">
                <a:latin typeface="Times New Roman"/>
                <a:cs typeface="Times New Roman"/>
              </a:rPr>
              <a:t>edications</a:t>
            </a:r>
            <a:endParaRPr sz="3200" dirty="0">
              <a:latin typeface="Times New Roman"/>
              <a:cs typeface="Times New Roman"/>
            </a:endParaRPr>
          </a:p>
          <a:p>
            <a:pPr marL="398145" indent="-208279">
              <a:lnSpc>
                <a:spcPct val="100000"/>
              </a:lnSpc>
              <a:buFont typeface="Wingdings" pitchFamily="2" charset="2"/>
              <a:buChar char="Ø"/>
              <a:tabLst>
                <a:tab pos="398780" algn="l"/>
              </a:tabLst>
            </a:pPr>
            <a:r>
              <a:rPr lang="en-US" sz="3200" dirty="0" smtClean="0">
                <a:latin typeface="Times New Roman"/>
                <a:cs typeface="Times New Roman"/>
              </a:rPr>
              <a:t>T</a:t>
            </a:r>
            <a:r>
              <a:rPr sz="3200" dirty="0" smtClean="0">
                <a:latin typeface="Times New Roman"/>
                <a:cs typeface="Times New Roman"/>
              </a:rPr>
              <a:t>oxic</a:t>
            </a:r>
            <a:r>
              <a:rPr sz="3200" spc="-30" dirty="0" smtClean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ingestions,</a:t>
            </a:r>
            <a:endParaRPr sz="3200" dirty="0">
              <a:latin typeface="Times New Roman"/>
              <a:cs typeface="Times New Roman"/>
            </a:endParaRPr>
          </a:p>
          <a:p>
            <a:pPr marL="398145" indent="-208279">
              <a:lnSpc>
                <a:spcPct val="100000"/>
              </a:lnSpc>
              <a:buFont typeface="Wingdings" pitchFamily="2" charset="2"/>
              <a:buChar char="Ø"/>
              <a:tabLst>
                <a:tab pos="398780" algn="l"/>
              </a:tabLst>
            </a:pPr>
            <a:r>
              <a:rPr lang="en-US" sz="3200" spc="-5" dirty="0" smtClean="0">
                <a:latin typeface="Times New Roman"/>
                <a:cs typeface="Times New Roman"/>
              </a:rPr>
              <a:t>I</a:t>
            </a:r>
            <a:r>
              <a:rPr sz="3200" spc="-5" dirty="0" smtClean="0">
                <a:latin typeface="Times New Roman"/>
                <a:cs typeface="Times New Roman"/>
              </a:rPr>
              <a:t>schemia </a:t>
            </a:r>
            <a:r>
              <a:rPr sz="3200" spc="-5" dirty="0">
                <a:latin typeface="Times New Roman"/>
                <a:cs typeface="Times New Roman"/>
              </a:rPr>
              <a:t>( </a:t>
            </a:r>
            <a:r>
              <a:rPr sz="3200" dirty="0">
                <a:latin typeface="Times New Roman"/>
                <a:cs typeface="Times New Roman"/>
              </a:rPr>
              <a:t>loss </a:t>
            </a:r>
            <a:r>
              <a:rPr sz="3200" spc="-5" dirty="0">
                <a:latin typeface="Times New Roman"/>
                <a:cs typeface="Times New Roman"/>
              </a:rPr>
              <a:t>of </a:t>
            </a:r>
            <a:r>
              <a:rPr sz="3200" dirty="0">
                <a:latin typeface="Times New Roman"/>
                <a:cs typeface="Times New Roman"/>
              </a:rPr>
              <a:t>blood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609600"/>
            <a:ext cx="73152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5576" y="665568"/>
            <a:ext cx="7969324" cy="5571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268" y="3109752"/>
            <a:ext cx="7697163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AGENTS </a:t>
            </a:r>
            <a:r>
              <a:rPr lang="en-IN" sz="36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COMMONLY</a:t>
            </a:r>
            <a:r>
              <a:rPr lang="en-IN" sz="3600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CAUSE 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ACUTE GASTROINTESTINAL</a:t>
            </a:r>
            <a:r>
              <a:rPr lang="en-IN" sz="36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ILLNESS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3688" y="729156"/>
            <a:ext cx="583264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BACT</a:t>
            </a:r>
            <a:r>
              <a:rPr lang="en-IN" sz="4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RIA</a:t>
            </a:r>
            <a:endParaRPr lang="en-IN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9739" y="1925320"/>
            <a:ext cx="4431665" cy="34163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Salmonella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Campylobacter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Shigella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Escherichia coli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0157:H7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Clostridium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difficile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0960" y="729156"/>
            <a:ext cx="362722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800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z="4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4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4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en-IN" sz="4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IN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4339" y="2082800"/>
            <a:ext cx="6158230" cy="3630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6400" marR="55880" indent="-342900">
              <a:lnSpc>
                <a:spcPct val="103000"/>
              </a:lnSpc>
              <a:buSzPct val="108928"/>
              <a:buFont typeface="Wingdings" pitchFamily="2" charset="2"/>
              <a:buChar char="Ø"/>
              <a:tabLst>
                <a:tab pos="53975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Calcivirused (Norovirus and related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viruses)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05459" indent="-441959">
              <a:lnSpc>
                <a:spcPct val="100000"/>
              </a:lnSpc>
              <a:buSzPct val="83928"/>
              <a:buFont typeface="Wingdings" pitchFamily="2" charset="2"/>
              <a:buChar char="Ø"/>
              <a:tabLst>
                <a:tab pos="504825" algn="l"/>
                <a:tab pos="5054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Rotavirus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04825" marR="1237615" indent="-504825">
              <a:lnSpc>
                <a:spcPct val="120500"/>
              </a:lnSpc>
              <a:buSzPct val="83928"/>
              <a:buFont typeface="Wingdings" pitchFamily="2" charset="2"/>
              <a:buChar char="Ø"/>
              <a:tabLst>
                <a:tab pos="504825" algn="l"/>
                <a:tab pos="5054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Adenovirus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types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40 and</a:t>
            </a:r>
            <a:r>
              <a:rPr sz="32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41  Astrovirus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8388" y="767628"/>
            <a:ext cx="3797787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3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PROTOZOA</a:t>
            </a:r>
            <a:endParaRPr lang="en-IN" sz="4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1639" y="2014220"/>
            <a:ext cx="4048125" cy="3952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SzPct val="83928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Cryptosporidium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indent="-342900">
              <a:lnSpc>
                <a:spcPct val="100000"/>
              </a:lnSpc>
              <a:buSzPct val="83928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Giardia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18159" indent="-441959">
              <a:lnSpc>
                <a:spcPct val="100000"/>
              </a:lnSpc>
              <a:buSzPct val="83928"/>
              <a:buFont typeface="Wingdings" pitchFamily="2" charset="2"/>
              <a:buChar char="Ø"/>
              <a:tabLst>
                <a:tab pos="517525" algn="l"/>
                <a:tab pos="5181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Cyclospora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18159" indent="-441959">
              <a:lnSpc>
                <a:spcPct val="100000"/>
              </a:lnSpc>
              <a:buSzPct val="83928"/>
              <a:buFont typeface="Wingdings" pitchFamily="2" charset="2"/>
              <a:buChar char="Ø"/>
              <a:tabLst>
                <a:tab pos="517525" algn="l"/>
                <a:tab pos="5181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Entamoeba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histolytica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FUNGI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Cryptosporidium- diarrhea neither severe nor prolonged except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immuno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-deficient patients.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Toxoplasma group.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contact with pets and farm animals.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Mixed infection in 2-5% cases.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ENT infections, Respiratory or Urinary infection or simple teething process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RESERVOIR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 is principal reservoir.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Animal- salmonella, Campylobacter and Yersinia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enterocolitica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fungi.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5994" y="135109"/>
            <a:ext cx="2258054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Source:</a:t>
            </a: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71800" y="1066800"/>
            <a:ext cx="6172200" cy="5791200"/>
            <a:chOff x="2971800" y="1066800"/>
            <a:chExt cx="6172200" cy="5791200"/>
          </a:xfrm>
        </p:grpSpPr>
        <p:sp>
          <p:nvSpPr>
            <p:cNvPr id="4" name="object 4"/>
            <p:cNvSpPr/>
            <p:nvPr/>
          </p:nvSpPr>
          <p:spPr>
            <a:xfrm>
              <a:off x="2971800" y="1066800"/>
              <a:ext cx="3200400" cy="24566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52800" y="4038599"/>
              <a:ext cx="4800600" cy="28193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84035" y="1447800"/>
              <a:ext cx="2759963" cy="20665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HOST FACTOR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all age groups but more common among children below 5 years and infants.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SEX: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Equal in both sexes.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ENVIRONMENTAL FACTOR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Bacterial diarrhea common in summer and viral during winter.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PREDISPOSING FACTORS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FACTORS: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Poverty, illiteracy, ignorance, lack of sanitation, lack of protected water supply, poor standard of living.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Malpractices in breastfeeding- feeding prelacteal feeds, discarding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colostrum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using feeding bottles, premature weaning etc.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 OF TRANSMISSION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feco-oral route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RELATED TERMS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SECRETORY DIARRHEA: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decreased absorption and increased excretion of fluids and electrolytes in gut-in all infectious diarrhea.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OSMOTIC DIARRHEA: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ingestion of active substance which prevents absorption of fluids and electrolytes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EFFECTS OF LOSS OF FLUIDS AND ELECTROLYTES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water results in hypovolemia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sodium and chlorides results in electrolyte imbalance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hyponatremia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bicarbonates salts favors development of acidosis and renal failure. When HCO3 falls&lt;12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mmol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/L breathing becomes deep and hurried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potassium salts results in muscular weakness, cardiac arrhythmia and paralytic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ileus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INCUBATION PERIOD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Varies from few hours to few days.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8" y="759934"/>
            <a:ext cx="375296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ETIOLOGY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772816"/>
            <a:ext cx="9143999" cy="35336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123189" indent="-342900">
              <a:spcBef>
                <a:spcPts val="675"/>
              </a:spcBef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Most cases of acute infectious gastroenteritis  are probably viral,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studies, stool culture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been positive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only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1.5 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5.6 percent of  cases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72390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contrast, bacterial causes are responsible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 most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cases of severe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43180" indent="-342900">
              <a:spcBef>
                <a:spcPts val="5"/>
              </a:spcBef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Protozoa are less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commonly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identified as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etiologic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agents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acute gastrointestinal illness.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 FEATURES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dehydration-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Early stages- child irritable, thirsty and drink water eagerly.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Later stages- dehydration worsens, child more irritable, develop pinch, look dry and sunken eyes,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anterior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fontanel depressed, tongue dried, abdomen scaphoid, child passes urine at longer intervals and scanty, later skin losses elasticity, associated fever, vomiting, later shock develops associated by acidosis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3460" cy="6858000"/>
          </a:xfrm>
          <a:custGeom>
            <a:avLst/>
            <a:gdLst/>
            <a:ahLst/>
            <a:cxnLst/>
            <a:rect l="l" t="t" r="r" b="b"/>
            <a:pathLst>
              <a:path w="1013460" h="6858000">
                <a:moveTo>
                  <a:pt x="0" y="6858000"/>
                </a:moveTo>
                <a:lnTo>
                  <a:pt x="1013460" y="6858000"/>
                </a:lnTo>
                <a:lnTo>
                  <a:pt x="101346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80" y="2286"/>
            <a:ext cx="1911350" cy="2193925"/>
            <a:chOff x="1780" y="2286"/>
            <a:chExt cx="1911350" cy="2193925"/>
          </a:xfrm>
        </p:grpSpPr>
        <p:sp>
          <p:nvSpPr>
            <p:cNvPr id="4" name="object 4"/>
            <p:cNvSpPr/>
            <p:nvPr/>
          </p:nvSpPr>
          <p:spPr>
            <a:xfrm>
              <a:off x="3304" y="3810"/>
              <a:ext cx="819785" cy="819150"/>
            </a:xfrm>
            <a:custGeom>
              <a:avLst/>
              <a:gdLst/>
              <a:ahLst/>
              <a:cxnLst/>
              <a:rect l="l" t="t" r="r" b="b"/>
              <a:pathLst>
                <a:path w="819785" h="819150">
                  <a:moveTo>
                    <a:pt x="819655" y="0"/>
                  </a:moveTo>
                  <a:lnTo>
                    <a:pt x="505" y="0"/>
                  </a:lnTo>
                  <a:lnTo>
                    <a:pt x="0" y="819150"/>
                  </a:lnTo>
                  <a:lnTo>
                    <a:pt x="48635" y="817759"/>
                  </a:lnTo>
                  <a:lnTo>
                    <a:pt x="96034" y="813638"/>
                  </a:lnTo>
                  <a:lnTo>
                    <a:pt x="142623" y="806864"/>
                  </a:lnTo>
                  <a:lnTo>
                    <a:pt x="188327" y="797514"/>
                  </a:lnTo>
                  <a:lnTo>
                    <a:pt x="233067" y="785664"/>
                  </a:lnTo>
                  <a:lnTo>
                    <a:pt x="276768" y="771391"/>
                  </a:lnTo>
                  <a:lnTo>
                    <a:pt x="319353" y="754772"/>
                  </a:lnTo>
                  <a:lnTo>
                    <a:pt x="360744" y="735885"/>
                  </a:lnTo>
                  <a:lnTo>
                    <a:pt x="400865" y="714805"/>
                  </a:lnTo>
                  <a:lnTo>
                    <a:pt x="439639" y="691610"/>
                  </a:lnTo>
                  <a:lnTo>
                    <a:pt x="476990" y="666377"/>
                  </a:lnTo>
                  <a:lnTo>
                    <a:pt x="512839" y="639182"/>
                  </a:lnTo>
                  <a:lnTo>
                    <a:pt x="547112" y="610102"/>
                  </a:lnTo>
                  <a:lnTo>
                    <a:pt x="579729" y="579215"/>
                  </a:lnTo>
                  <a:lnTo>
                    <a:pt x="610616" y="546596"/>
                  </a:lnTo>
                  <a:lnTo>
                    <a:pt x="639695" y="512323"/>
                  </a:lnTo>
                  <a:lnTo>
                    <a:pt x="666889" y="476473"/>
                  </a:lnTo>
                  <a:lnTo>
                    <a:pt x="692122" y="439123"/>
                  </a:lnTo>
                  <a:lnTo>
                    <a:pt x="715316" y="400349"/>
                  </a:lnTo>
                  <a:lnTo>
                    <a:pt x="736395" y="360228"/>
                  </a:lnTo>
                  <a:lnTo>
                    <a:pt x="755281" y="318837"/>
                  </a:lnTo>
                  <a:lnTo>
                    <a:pt x="771899" y="276253"/>
                  </a:lnTo>
                  <a:lnTo>
                    <a:pt x="786171" y="232553"/>
                  </a:lnTo>
                  <a:lnTo>
                    <a:pt x="798020" y="187814"/>
                  </a:lnTo>
                  <a:lnTo>
                    <a:pt x="807370" y="142112"/>
                  </a:lnTo>
                  <a:lnTo>
                    <a:pt x="814144" y="95524"/>
                  </a:lnTo>
                  <a:lnTo>
                    <a:pt x="818264" y="48128"/>
                  </a:lnTo>
                  <a:lnTo>
                    <a:pt x="819655" y="0"/>
                  </a:lnTo>
                  <a:close/>
                </a:path>
              </a:pathLst>
            </a:custGeom>
            <a:solidFill>
              <a:srgbClr val="EBE9E9">
                <a:alpha val="3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04" y="3810"/>
              <a:ext cx="819785" cy="819150"/>
            </a:xfrm>
            <a:custGeom>
              <a:avLst/>
              <a:gdLst/>
              <a:ahLst/>
              <a:cxnLst/>
              <a:rect l="l" t="t" r="r" b="b"/>
              <a:pathLst>
                <a:path w="819785" h="819150">
                  <a:moveTo>
                    <a:pt x="819655" y="0"/>
                  </a:moveTo>
                  <a:lnTo>
                    <a:pt x="818264" y="48128"/>
                  </a:lnTo>
                  <a:lnTo>
                    <a:pt x="814144" y="95524"/>
                  </a:lnTo>
                  <a:lnTo>
                    <a:pt x="807370" y="142112"/>
                  </a:lnTo>
                  <a:lnTo>
                    <a:pt x="798020" y="187814"/>
                  </a:lnTo>
                  <a:lnTo>
                    <a:pt x="786171" y="232553"/>
                  </a:lnTo>
                  <a:lnTo>
                    <a:pt x="771899" y="276253"/>
                  </a:lnTo>
                  <a:lnTo>
                    <a:pt x="755281" y="318837"/>
                  </a:lnTo>
                  <a:lnTo>
                    <a:pt x="736395" y="360228"/>
                  </a:lnTo>
                  <a:lnTo>
                    <a:pt x="715316" y="400349"/>
                  </a:lnTo>
                  <a:lnTo>
                    <a:pt x="692122" y="439123"/>
                  </a:lnTo>
                  <a:lnTo>
                    <a:pt x="666889" y="476473"/>
                  </a:lnTo>
                  <a:lnTo>
                    <a:pt x="639695" y="512323"/>
                  </a:lnTo>
                  <a:lnTo>
                    <a:pt x="610616" y="546596"/>
                  </a:lnTo>
                  <a:lnTo>
                    <a:pt x="579729" y="579215"/>
                  </a:lnTo>
                  <a:lnTo>
                    <a:pt x="547112" y="610102"/>
                  </a:lnTo>
                  <a:lnTo>
                    <a:pt x="512839" y="639182"/>
                  </a:lnTo>
                  <a:lnTo>
                    <a:pt x="476990" y="666377"/>
                  </a:lnTo>
                  <a:lnTo>
                    <a:pt x="439639" y="691610"/>
                  </a:lnTo>
                  <a:lnTo>
                    <a:pt x="400865" y="714805"/>
                  </a:lnTo>
                  <a:lnTo>
                    <a:pt x="360744" y="735885"/>
                  </a:lnTo>
                  <a:lnTo>
                    <a:pt x="319353" y="754772"/>
                  </a:lnTo>
                  <a:lnTo>
                    <a:pt x="276768" y="771391"/>
                  </a:lnTo>
                  <a:lnTo>
                    <a:pt x="233067" y="785664"/>
                  </a:lnTo>
                  <a:lnTo>
                    <a:pt x="188327" y="797514"/>
                  </a:lnTo>
                  <a:lnTo>
                    <a:pt x="142623" y="806864"/>
                  </a:lnTo>
                  <a:lnTo>
                    <a:pt x="96034" y="813638"/>
                  </a:lnTo>
                  <a:lnTo>
                    <a:pt x="48635" y="817759"/>
                  </a:lnTo>
                  <a:lnTo>
                    <a:pt x="505" y="819150"/>
                  </a:lnTo>
                  <a:lnTo>
                    <a:pt x="336" y="819150"/>
                  </a:lnTo>
                  <a:lnTo>
                    <a:pt x="168" y="819150"/>
                  </a:lnTo>
                  <a:lnTo>
                    <a:pt x="0" y="819150"/>
                  </a:lnTo>
                  <a:lnTo>
                    <a:pt x="505" y="0"/>
                  </a:lnTo>
                  <a:lnTo>
                    <a:pt x="819655" y="0"/>
                  </a:lnTo>
                  <a:close/>
                </a:path>
              </a:pathLst>
            </a:custGeom>
            <a:ln w="3175">
              <a:solidFill>
                <a:srgbClr val="5712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016" y="6096"/>
              <a:ext cx="1784604" cy="17846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164" y="21336"/>
              <a:ext cx="1702435" cy="1702435"/>
            </a:xfrm>
            <a:custGeom>
              <a:avLst/>
              <a:gdLst/>
              <a:ahLst/>
              <a:cxnLst/>
              <a:rect l="l" t="t" r="r" b="b"/>
              <a:pathLst>
                <a:path w="1702435" h="1702435">
                  <a:moveTo>
                    <a:pt x="0" y="851154"/>
                  </a:moveTo>
                  <a:lnTo>
                    <a:pt x="1347" y="802859"/>
                  </a:lnTo>
                  <a:lnTo>
                    <a:pt x="5341" y="755271"/>
                  </a:lnTo>
                  <a:lnTo>
                    <a:pt x="11910" y="708461"/>
                  </a:lnTo>
                  <a:lnTo>
                    <a:pt x="20983" y="662500"/>
                  </a:lnTo>
                  <a:lnTo>
                    <a:pt x="32487" y="617462"/>
                  </a:lnTo>
                  <a:lnTo>
                    <a:pt x="46350" y="573417"/>
                  </a:lnTo>
                  <a:lnTo>
                    <a:pt x="62501" y="530438"/>
                  </a:lnTo>
                  <a:lnTo>
                    <a:pt x="80868" y="488596"/>
                  </a:lnTo>
                  <a:lnTo>
                    <a:pt x="101378" y="447964"/>
                  </a:lnTo>
                  <a:lnTo>
                    <a:pt x="123961" y="408613"/>
                  </a:lnTo>
                  <a:lnTo>
                    <a:pt x="148543" y="370615"/>
                  </a:lnTo>
                  <a:lnTo>
                    <a:pt x="175055" y="334042"/>
                  </a:lnTo>
                  <a:lnTo>
                    <a:pt x="203422" y="298966"/>
                  </a:lnTo>
                  <a:lnTo>
                    <a:pt x="233574" y="265459"/>
                  </a:lnTo>
                  <a:lnTo>
                    <a:pt x="265439" y="233593"/>
                  </a:lnTo>
                  <a:lnTo>
                    <a:pt x="298945" y="203439"/>
                  </a:lnTo>
                  <a:lnTo>
                    <a:pt x="334020" y="175070"/>
                  </a:lnTo>
                  <a:lnTo>
                    <a:pt x="370593" y="148557"/>
                  </a:lnTo>
                  <a:lnTo>
                    <a:pt x="408590" y="123973"/>
                  </a:lnTo>
                  <a:lnTo>
                    <a:pt x="447941" y="101388"/>
                  </a:lnTo>
                  <a:lnTo>
                    <a:pt x="488574" y="80876"/>
                  </a:lnTo>
                  <a:lnTo>
                    <a:pt x="530417" y="62508"/>
                  </a:lnTo>
                  <a:lnTo>
                    <a:pt x="573397" y="46355"/>
                  </a:lnTo>
                  <a:lnTo>
                    <a:pt x="617444" y="32490"/>
                  </a:lnTo>
                  <a:lnTo>
                    <a:pt x="662485" y="20985"/>
                  </a:lnTo>
                  <a:lnTo>
                    <a:pt x="708448" y="11912"/>
                  </a:lnTo>
                  <a:lnTo>
                    <a:pt x="755262" y="5342"/>
                  </a:lnTo>
                  <a:lnTo>
                    <a:pt x="802854" y="1347"/>
                  </a:lnTo>
                  <a:lnTo>
                    <a:pt x="851154" y="0"/>
                  </a:lnTo>
                  <a:lnTo>
                    <a:pt x="899448" y="1347"/>
                  </a:lnTo>
                  <a:lnTo>
                    <a:pt x="947036" y="5342"/>
                  </a:lnTo>
                  <a:lnTo>
                    <a:pt x="993846" y="11912"/>
                  </a:lnTo>
                  <a:lnTo>
                    <a:pt x="1039807" y="20985"/>
                  </a:lnTo>
                  <a:lnTo>
                    <a:pt x="1084845" y="32490"/>
                  </a:lnTo>
                  <a:lnTo>
                    <a:pt x="1128890" y="46355"/>
                  </a:lnTo>
                  <a:lnTo>
                    <a:pt x="1171869" y="62508"/>
                  </a:lnTo>
                  <a:lnTo>
                    <a:pt x="1213711" y="80876"/>
                  </a:lnTo>
                  <a:lnTo>
                    <a:pt x="1254343" y="101388"/>
                  </a:lnTo>
                  <a:lnTo>
                    <a:pt x="1293694" y="123973"/>
                  </a:lnTo>
                  <a:lnTo>
                    <a:pt x="1331692" y="148557"/>
                  </a:lnTo>
                  <a:lnTo>
                    <a:pt x="1368265" y="175070"/>
                  </a:lnTo>
                  <a:lnTo>
                    <a:pt x="1403341" y="203439"/>
                  </a:lnTo>
                  <a:lnTo>
                    <a:pt x="1436848" y="233593"/>
                  </a:lnTo>
                  <a:lnTo>
                    <a:pt x="1468714" y="265459"/>
                  </a:lnTo>
                  <a:lnTo>
                    <a:pt x="1498868" y="298966"/>
                  </a:lnTo>
                  <a:lnTo>
                    <a:pt x="1527237" y="334042"/>
                  </a:lnTo>
                  <a:lnTo>
                    <a:pt x="1553750" y="370615"/>
                  </a:lnTo>
                  <a:lnTo>
                    <a:pt x="1578334" y="408613"/>
                  </a:lnTo>
                  <a:lnTo>
                    <a:pt x="1600919" y="447964"/>
                  </a:lnTo>
                  <a:lnTo>
                    <a:pt x="1621431" y="488596"/>
                  </a:lnTo>
                  <a:lnTo>
                    <a:pt x="1639799" y="530438"/>
                  </a:lnTo>
                  <a:lnTo>
                    <a:pt x="1655952" y="573417"/>
                  </a:lnTo>
                  <a:lnTo>
                    <a:pt x="1669817" y="617462"/>
                  </a:lnTo>
                  <a:lnTo>
                    <a:pt x="1681322" y="662500"/>
                  </a:lnTo>
                  <a:lnTo>
                    <a:pt x="1690395" y="708461"/>
                  </a:lnTo>
                  <a:lnTo>
                    <a:pt x="1696965" y="755271"/>
                  </a:lnTo>
                  <a:lnTo>
                    <a:pt x="1700960" y="802859"/>
                  </a:lnTo>
                  <a:lnTo>
                    <a:pt x="1702308" y="851154"/>
                  </a:lnTo>
                  <a:lnTo>
                    <a:pt x="1700960" y="899448"/>
                  </a:lnTo>
                  <a:lnTo>
                    <a:pt x="1696965" y="947036"/>
                  </a:lnTo>
                  <a:lnTo>
                    <a:pt x="1690395" y="993846"/>
                  </a:lnTo>
                  <a:lnTo>
                    <a:pt x="1681322" y="1039807"/>
                  </a:lnTo>
                  <a:lnTo>
                    <a:pt x="1669817" y="1084845"/>
                  </a:lnTo>
                  <a:lnTo>
                    <a:pt x="1655952" y="1128890"/>
                  </a:lnTo>
                  <a:lnTo>
                    <a:pt x="1639799" y="1171869"/>
                  </a:lnTo>
                  <a:lnTo>
                    <a:pt x="1621431" y="1213711"/>
                  </a:lnTo>
                  <a:lnTo>
                    <a:pt x="1600919" y="1254343"/>
                  </a:lnTo>
                  <a:lnTo>
                    <a:pt x="1578334" y="1293694"/>
                  </a:lnTo>
                  <a:lnTo>
                    <a:pt x="1553750" y="1331692"/>
                  </a:lnTo>
                  <a:lnTo>
                    <a:pt x="1527237" y="1368265"/>
                  </a:lnTo>
                  <a:lnTo>
                    <a:pt x="1498868" y="1403341"/>
                  </a:lnTo>
                  <a:lnTo>
                    <a:pt x="1468714" y="1436848"/>
                  </a:lnTo>
                  <a:lnTo>
                    <a:pt x="1436848" y="1468714"/>
                  </a:lnTo>
                  <a:lnTo>
                    <a:pt x="1403341" y="1498868"/>
                  </a:lnTo>
                  <a:lnTo>
                    <a:pt x="1368265" y="1527237"/>
                  </a:lnTo>
                  <a:lnTo>
                    <a:pt x="1331692" y="1553750"/>
                  </a:lnTo>
                  <a:lnTo>
                    <a:pt x="1293694" y="1578334"/>
                  </a:lnTo>
                  <a:lnTo>
                    <a:pt x="1254343" y="1600919"/>
                  </a:lnTo>
                  <a:lnTo>
                    <a:pt x="1213711" y="1621431"/>
                  </a:lnTo>
                  <a:lnTo>
                    <a:pt x="1171869" y="1639799"/>
                  </a:lnTo>
                  <a:lnTo>
                    <a:pt x="1128890" y="1655952"/>
                  </a:lnTo>
                  <a:lnTo>
                    <a:pt x="1084845" y="1669817"/>
                  </a:lnTo>
                  <a:lnTo>
                    <a:pt x="1039807" y="1681322"/>
                  </a:lnTo>
                  <a:lnTo>
                    <a:pt x="993846" y="1690395"/>
                  </a:lnTo>
                  <a:lnTo>
                    <a:pt x="947036" y="1696965"/>
                  </a:lnTo>
                  <a:lnTo>
                    <a:pt x="899448" y="1700960"/>
                  </a:lnTo>
                  <a:lnTo>
                    <a:pt x="851154" y="1702308"/>
                  </a:lnTo>
                  <a:lnTo>
                    <a:pt x="802854" y="1700960"/>
                  </a:lnTo>
                  <a:lnTo>
                    <a:pt x="755262" y="1696965"/>
                  </a:lnTo>
                  <a:lnTo>
                    <a:pt x="708448" y="1690395"/>
                  </a:lnTo>
                  <a:lnTo>
                    <a:pt x="662485" y="1681322"/>
                  </a:lnTo>
                  <a:lnTo>
                    <a:pt x="617444" y="1669817"/>
                  </a:lnTo>
                  <a:lnTo>
                    <a:pt x="573397" y="1655952"/>
                  </a:lnTo>
                  <a:lnTo>
                    <a:pt x="530417" y="1639799"/>
                  </a:lnTo>
                  <a:lnTo>
                    <a:pt x="488574" y="1621431"/>
                  </a:lnTo>
                  <a:lnTo>
                    <a:pt x="447941" y="1600919"/>
                  </a:lnTo>
                  <a:lnTo>
                    <a:pt x="408590" y="1578334"/>
                  </a:lnTo>
                  <a:lnTo>
                    <a:pt x="370593" y="1553750"/>
                  </a:lnTo>
                  <a:lnTo>
                    <a:pt x="334020" y="1527237"/>
                  </a:lnTo>
                  <a:lnTo>
                    <a:pt x="298945" y="1498868"/>
                  </a:lnTo>
                  <a:lnTo>
                    <a:pt x="265439" y="1468714"/>
                  </a:lnTo>
                  <a:lnTo>
                    <a:pt x="233574" y="1436848"/>
                  </a:lnTo>
                  <a:lnTo>
                    <a:pt x="203422" y="1403341"/>
                  </a:lnTo>
                  <a:lnTo>
                    <a:pt x="175055" y="1368265"/>
                  </a:lnTo>
                  <a:lnTo>
                    <a:pt x="148543" y="1331692"/>
                  </a:lnTo>
                  <a:lnTo>
                    <a:pt x="123961" y="1293694"/>
                  </a:lnTo>
                  <a:lnTo>
                    <a:pt x="101378" y="1254343"/>
                  </a:lnTo>
                  <a:lnTo>
                    <a:pt x="80868" y="1213711"/>
                  </a:lnTo>
                  <a:lnTo>
                    <a:pt x="62501" y="1171869"/>
                  </a:lnTo>
                  <a:lnTo>
                    <a:pt x="46350" y="1128890"/>
                  </a:lnTo>
                  <a:lnTo>
                    <a:pt x="32487" y="1084845"/>
                  </a:lnTo>
                  <a:lnTo>
                    <a:pt x="20983" y="1039807"/>
                  </a:lnTo>
                  <a:lnTo>
                    <a:pt x="11910" y="993846"/>
                  </a:lnTo>
                  <a:lnTo>
                    <a:pt x="5341" y="947036"/>
                  </a:lnTo>
                  <a:lnTo>
                    <a:pt x="1347" y="899448"/>
                  </a:lnTo>
                  <a:lnTo>
                    <a:pt x="0" y="851154"/>
                  </a:lnTo>
                  <a:close/>
                </a:path>
              </a:pathLst>
            </a:custGeom>
            <a:ln w="27432">
              <a:solidFill>
                <a:srgbClr val="CEC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2211" y="1045463"/>
              <a:ext cx="1155192" cy="11506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7319" y="1050633"/>
              <a:ext cx="1116813" cy="11114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7319" y="1050633"/>
              <a:ext cx="1116965" cy="1111885"/>
            </a:xfrm>
            <a:custGeom>
              <a:avLst/>
              <a:gdLst/>
              <a:ahLst/>
              <a:cxnLst/>
              <a:rect l="l" t="t" r="r" b="b"/>
              <a:pathLst>
                <a:path w="1116965" h="1111885">
                  <a:moveTo>
                    <a:pt x="118496" y="204634"/>
                  </a:moveTo>
                  <a:lnTo>
                    <a:pt x="149785" y="168741"/>
                  </a:lnTo>
                  <a:lnTo>
                    <a:pt x="183515" y="136234"/>
                  </a:lnTo>
                  <a:lnTo>
                    <a:pt x="219451" y="107137"/>
                  </a:lnTo>
                  <a:lnTo>
                    <a:pt x="257356" y="81474"/>
                  </a:lnTo>
                  <a:lnTo>
                    <a:pt x="296996" y="59270"/>
                  </a:lnTo>
                  <a:lnTo>
                    <a:pt x="338135" y="40547"/>
                  </a:lnTo>
                  <a:lnTo>
                    <a:pt x="380538" y="25331"/>
                  </a:lnTo>
                  <a:lnTo>
                    <a:pt x="423971" y="13644"/>
                  </a:lnTo>
                  <a:lnTo>
                    <a:pt x="468196" y="5510"/>
                  </a:lnTo>
                  <a:lnTo>
                    <a:pt x="512980" y="954"/>
                  </a:lnTo>
                  <a:lnTo>
                    <a:pt x="558087" y="0"/>
                  </a:lnTo>
                  <a:lnTo>
                    <a:pt x="603281" y="2670"/>
                  </a:lnTo>
                  <a:lnTo>
                    <a:pt x="648327" y="8990"/>
                  </a:lnTo>
                  <a:lnTo>
                    <a:pt x="692991" y="18983"/>
                  </a:lnTo>
                  <a:lnTo>
                    <a:pt x="737036" y="32672"/>
                  </a:lnTo>
                  <a:lnTo>
                    <a:pt x="780227" y="50083"/>
                  </a:lnTo>
                  <a:lnTo>
                    <a:pt x="822330" y="71238"/>
                  </a:lnTo>
                  <a:lnTo>
                    <a:pt x="863108" y="96162"/>
                  </a:lnTo>
                  <a:lnTo>
                    <a:pt x="902327" y="124878"/>
                  </a:lnTo>
                  <a:lnTo>
                    <a:pt x="939023" y="156757"/>
                  </a:lnTo>
                  <a:lnTo>
                    <a:pt x="972365" y="190998"/>
                  </a:lnTo>
                  <a:lnTo>
                    <a:pt x="1002325" y="227366"/>
                  </a:lnTo>
                  <a:lnTo>
                    <a:pt x="1028874" y="265625"/>
                  </a:lnTo>
                  <a:lnTo>
                    <a:pt x="1051985" y="305541"/>
                  </a:lnTo>
                  <a:lnTo>
                    <a:pt x="1071626" y="346879"/>
                  </a:lnTo>
                  <a:lnTo>
                    <a:pt x="1087772" y="389404"/>
                  </a:lnTo>
                  <a:lnTo>
                    <a:pt x="1100392" y="432881"/>
                  </a:lnTo>
                  <a:lnTo>
                    <a:pt x="1109458" y="477076"/>
                  </a:lnTo>
                  <a:lnTo>
                    <a:pt x="1114941" y="521754"/>
                  </a:lnTo>
                  <a:lnTo>
                    <a:pt x="1116813" y="566679"/>
                  </a:lnTo>
                  <a:lnTo>
                    <a:pt x="1115044" y="611617"/>
                  </a:lnTo>
                  <a:lnTo>
                    <a:pt x="1109608" y="656333"/>
                  </a:lnTo>
                  <a:lnTo>
                    <a:pt x="1100473" y="700593"/>
                  </a:lnTo>
                  <a:lnTo>
                    <a:pt x="1087613" y="744160"/>
                  </a:lnTo>
                  <a:lnTo>
                    <a:pt x="1070998" y="786801"/>
                  </a:lnTo>
                  <a:lnTo>
                    <a:pt x="1050600" y="828281"/>
                  </a:lnTo>
                  <a:lnTo>
                    <a:pt x="1026390" y="868365"/>
                  </a:lnTo>
                  <a:lnTo>
                    <a:pt x="998339" y="906817"/>
                  </a:lnTo>
                  <a:lnTo>
                    <a:pt x="967050" y="942710"/>
                  </a:lnTo>
                  <a:lnTo>
                    <a:pt x="933320" y="975218"/>
                  </a:lnTo>
                  <a:lnTo>
                    <a:pt x="897385" y="1004315"/>
                  </a:lnTo>
                  <a:lnTo>
                    <a:pt x="859481" y="1029978"/>
                  </a:lnTo>
                  <a:lnTo>
                    <a:pt x="819841" y="1052184"/>
                  </a:lnTo>
                  <a:lnTo>
                    <a:pt x="778703" y="1070908"/>
                  </a:lnTo>
                  <a:lnTo>
                    <a:pt x="736300" y="1086127"/>
                  </a:lnTo>
                  <a:lnTo>
                    <a:pt x="692869" y="1097817"/>
                  </a:lnTo>
                  <a:lnTo>
                    <a:pt x="648644" y="1105954"/>
                  </a:lnTo>
                  <a:lnTo>
                    <a:pt x="603860" y="1110515"/>
                  </a:lnTo>
                  <a:lnTo>
                    <a:pt x="558754" y="1111476"/>
                  </a:lnTo>
                  <a:lnTo>
                    <a:pt x="513560" y="1108813"/>
                  </a:lnTo>
                  <a:lnTo>
                    <a:pt x="468514" y="1102502"/>
                  </a:lnTo>
                  <a:lnTo>
                    <a:pt x="423850" y="1092519"/>
                  </a:lnTo>
                  <a:lnTo>
                    <a:pt x="379804" y="1078841"/>
                  </a:lnTo>
                  <a:lnTo>
                    <a:pt x="336612" y="1061444"/>
                  </a:lnTo>
                  <a:lnTo>
                    <a:pt x="294508" y="1040304"/>
                  </a:lnTo>
                  <a:lnTo>
                    <a:pt x="253729" y="1015397"/>
                  </a:lnTo>
                  <a:lnTo>
                    <a:pt x="214508" y="986700"/>
                  </a:lnTo>
                  <a:lnTo>
                    <a:pt x="177812" y="954821"/>
                  </a:lnTo>
                  <a:lnTo>
                    <a:pt x="144469" y="920580"/>
                  </a:lnTo>
                  <a:lnTo>
                    <a:pt x="114507" y="884212"/>
                  </a:lnTo>
                  <a:lnTo>
                    <a:pt x="87955" y="845952"/>
                  </a:lnTo>
                  <a:lnTo>
                    <a:pt x="64842" y="806035"/>
                  </a:lnTo>
                  <a:lnTo>
                    <a:pt x="45198" y="764695"/>
                  </a:lnTo>
                  <a:lnTo>
                    <a:pt x="29049" y="722168"/>
                  </a:lnTo>
                  <a:lnTo>
                    <a:pt x="16427" y="678687"/>
                  </a:lnTo>
                  <a:lnTo>
                    <a:pt x="7358" y="634488"/>
                  </a:lnTo>
                  <a:lnTo>
                    <a:pt x="1873" y="589806"/>
                  </a:lnTo>
                  <a:lnTo>
                    <a:pt x="0" y="544874"/>
                  </a:lnTo>
                  <a:lnTo>
                    <a:pt x="1767" y="499929"/>
                  </a:lnTo>
                  <a:lnTo>
                    <a:pt x="7203" y="455204"/>
                  </a:lnTo>
                  <a:lnTo>
                    <a:pt x="16338" y="410935"/>
                  </a:lnTo>
                  <a:lnTo>
                    <a:pt x="29200" y="367355"/>
                  </a:lnTo>
                  <a:lnTo>
                    <a:pt x="45818" y="324701"/>
                  </a:lnTo>
                  <a:lnTo>
                    <a:pt x="66221" y="283206"/>
                  </a:lnTo>
                  <a:lnTo>
                    <a:pt x="90437" y="243105"/>
                  </a:lnTo>
                  <a:lnTo>
                    <a:pt x="118496" y="204634"/>
                  </a:lnTo>
                  <a:close/>
                </a:path>
                <a:path w="1116965" h="1111885">
                  <a:moveTo>
                    <a:pt x="220477" y="286041"/>
                  </a:moveTo>
                  <a:lnTo>
                    <a:pt x="193856" y="323455"/>
                  </a:lnTo>
                  <a:lnTo>
                    <a:pt x="171955" y="362810"/>
                  </a:lnTo>
                  <a:lnTo>
                    <a:pt x="154729" y="403741"/>
                  </a:lnTo>
                  <a:lnTo>
                    <a:pt x="142131" y="445881"/>
                  </a:lnTo>
                  <a:lnTo>
                    <a:pt x="134116" y="488865"/>
                  </a:lnTo>
                  <a:lnTo>
                    <a:pt x="130638" y="532328"/>
                  </a:lnTo>
                  <a:lnTo>
                    <a:pt x="131651" y="575903"/>
                  </a:lnTo>
                  <a:lnTo>
                    <a:pt x="137108" y="619227"/>
                  </a:lnTo>
                  <a:lnTo>
                    <a:pt x="146964" y="661933"/>
                  </a:lnTo>
                  <a:lnTo>
                    <a:pt x="161173" y="703655"/>
                  </a:lnTo>
                  <a:lnTo>
                    <a:pt x="179689" y="744028"/>
                  </a:lnTo>
                  <a:lnTo>
                    <a:pt x="202465" y="782686"/>
                  </a:lnTo>
                  <a:lnTo>
                    <a:pt x="229457" y="819265"/>
                  </a:lnTo>
                  <a:lnTo>
                    <a:pt x="260618" y="853397"/>
                  </a:lnTo>
                  <a:lnTo>
                    <a:pt x="295902" y="884719"/>
                  </a:lnTo>
                  <a:lnTo>
                    <a:pt x="334265" y="912179"/>
                  </a:lnTo>
                  <a:lnTo>
                    <a:pt x="374453" y="934995"/>
                  </a:lnTo>
                  <a:lnTo>
                    <a:pt x="416101" y="953204"/>
                  </a:lnTo>
                  <a:lnTo>
                    <a:pt x="458841" y="966841"/>
                  </a:lnTo>
                  <a:lnTo>
                    <a:pt x="502308" y="975943"/>
                  </a:lnTo>
                  <a:lnTo>
                    <a:pt x="546136" y="980546"/>
                  </a:lnTo>
                  <a:lnTo>
                    <a:pt x="589957" y="980687"/>
                  </a:lnTo>
                  <a:lnTo>
                    <a:pt x="633406" y="976403"/>
                  </a:lnTo>
                  <a:lnTo>
                    <a:pt x="676117" y="967728"/>
                  </a:lnTo>
                  <a:lnTo>
                    <a:pt x="717723" y="954701"/>
                  </a:lnTo>
                  <a:lnTo>
                    <a:pt x="757858" y="937356"/>
                  </a:lnTo>
                  <a:lnTo>
                    <a:pt x="796155" y="915731"/>
                  </a:lnTo>
                  <a:lnTo>
                    <a:pt x="832248" y="889862"/>
                  </a:lnTo>
                  <a:lnTo>
                    <a:pt x="865771" y="859785"/>
                  </a:lnTo>
                  <a:lnTo>
                    <a:pt x="896358" y="825537"/>
                  </a:lnTo>
                  <a:lnTo>
                    <a:pt x="922982" y="788101"/>
                  </a:lnTo>
                  <a:lnTo>
                    <a:pt x="944884" y="748730"/>
                  </a:lnTo>
                  <a:lnTo>
                    <a:pt x="962111" y="707789"/>
                  </a:lnTo>
                  <a:lnTo>
                    <a:pt x="974709" y="665643"/>
                  </a:lnTo>
                  <a:lnTo>
                    <a:pt x="982725" y="622657"/>
                  </a:lnTo>
                  <a:lnTo>
                    <a:pt x="986203" y="579196"/>
                  </a:lnTo>
                  <a:lnTo>
                    <a:pt x="985191" y="535624"/>
                  </a:lnTo>
                  <a:lnTo>
                    <a:pt x="979734" y="492307"/>
                  </a:lnTo>
                  <a:lnTo>
                    <a:pt x="969878" y="449609"/>
                  </a:lnTo>
                  <a:lnTo>
                    <a:pt x="955669" y="407895"/>
                  </a:lnTo>
                  <a:lnTo>
                    <a:pt x="937154" y="367530"/>
                  </a:lnTo>
                  <a:lnTo>
                    <a:pt x="914378" y="328880"/>
                  </a:lnTo>
                  <a:lnTo>
                    <a:pt x="887387" y="292308"/>
                  </a:lnTo>
                  <a:lnTo>
                    <a:pt x="856228" y="258179"/>
                  </a:lnTo>
                  <a:lnTo>
                    <a:pt x="820946" y="226859"/>
                  </a:lnTo>
                  <a:lnTo>
                    <a:pt x="782581" y="199399"/>
                  </a:lnTo>
                  <a:lnTo>
                    <a:pt x="742390" y="176583"/>
                  </a:lnTo>
                  <a:lnTo>
                    <a:pt x="700741" y="158375"/>
                  </a:lnTo>
                  <a:lnTo>
                    <a:pt x="657999" y="144737"/>
                  </a:lnTo>
                  <a:lnTo>
                    <a:pt x="614531" y="135635"/>
                  </a:lnTo>
                  <a:lnTo>
                    <a:pt x="570702" y="131032"/>
                  </a:lnTo>
                  <a:lnTo>
                    <a:pt x="526880" y="130891"/>
                  </a:lnTo>
                  <a:lnTo>
                    <a:pt x="483430" y="135175"/>
                  </a:lnTo>
                  <a:lnTo>
                    <a:pt x="440719" y="143850"/>
                  </a:lnTo>
                  <a:lnTo>
                    <a:pt x="399113" y="156877"/>
                  </a:lnTo>
                  <a:lnTo>
                    <a:pt x="358978" y="174222"/>
                  </a:lnTo>
                  <a:lnTo>
                    <a:pt x="320681" y="195847"/>
                  </a:lnTo>
                  <a:lnTo>
                    <a:pt x="284587" y="221716"/>
                  </a:lnTo>
                  <a:lnTo>
                    <a:pt x="251064" y="251793"/>
                  </a:lnTo>
                  <a:lnTo>
                    <a:pt x="220477" y="286041"/>
                  </a:lnTo>
                  <a:close/>
                </a:path>
              </a:pathLst>
            </a:custGeom>
            <a:ln w="7349">
              <a:solidFill>
                <a:srgbClr val="550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12" name="object 12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1828800"/>
                  </a:moveTo>
                  <a:lnTo>
                    <a:pt x="0" y="182880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1828800"/>
                  </a:lnTo>
                  <a:close/>
                </a:path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73152" y="74676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92424" y="2287523"/>
              <a:ext cx="2618231" cy="260604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166996" y="3374212"/>
            <a:ext cx="10718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Dys</a:t>
            </a:r>
            <a:r>
              <a:rPr sz="2000" spc="-10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ntery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63011" y="490727"/>
            <a:ext cx="3221990" cy="2489200"/>
            <a:chOff x="2763011" y="490727"/>
            <a:chExt cx="3221990" cy="2489200"/>
          </a:xfrm>
        </p:grpSpPr>
        <p:sp>
          <p:nvSpPr>
            <p:cNvPr id="19" name="object 19"/>
            <p:cNvSpPr/>
            <p:nvPr/>
          </p:nvSpPr>
          <p:spPr>
            <a:xfrm>
              <a:off x="4486401" y="2348738"/>
              <a:ext cx="93345" cy="527050"/>
            </a:xfrm>
            <a:custGeom>
              <a:avLst/>
              <a:gdLst/>
              <a:ahLst/>
              <a:cxnLst/>
              <a:rect l="l" t="t" r="r" b="b"/>
              <a:pathLst>
                <a:path w="93345" h="527050">
                  <a:moveTo>
                    <a:pt x="0" y="0"/>
                  </a:moveTo>
                  <a:lnTo>
                    <a:pt x="93218" y="526923"/>
                  </a:lnTo>
                </a:path>
              </a:pathLst>
            </a:custGeom>
            <a:ln w="25400">
              <a:solidFill>
                <a:srgbClr val="465A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63011" y="490727"/>
              <a:ext cx="3221736" cy="248869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533013" y="1484757"/>
            <a:ext cx="16821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inflammatory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43144" y="2453639"/>
            <a:ext cx="2429510" cy="2207260"/>
            <a:chOff x="5343144" y="2453639"/>
            <a:chExt cx="2429510" cy="2207260"/>
          </a:xfrm>
        </p:grpSpPr>
        <p:sp>
          <p:nvSpPr>
            <p:cNvPr id="23" name="object 23"/>
            <p:cNvSpPr/>
            <p:nvPr/>
          </p:nvSpPr>
          <p:spPr>
            <a:xfrm>
              <a:off x="5409946" y="3542918"/>
              <a:ext cx="533400" cy="10160"/>
            </a:xfrm>
            <a:custGeom>
              <a:avLst/>
              <a:gdLst/>
              <a:ahLst/>
              <a:cxnLst/>
              <a:rect l="l" t="t" r="r" b="b"/>
              <a:pathLst>
                <a:path w="533400" h="10160">
                  <a:moveTo>
                    <a:pt x="533400" y="0"/>
                  </a:moveTo>
                  <a:lnTo>
                    <a:pt x="0" y="9651"/>
                  </a:lnTo>
                </a:path>
              </a:pathLst>
            </a:custGeom>
            <a:ln w="25399">
              <a:solidFill>
                <a:srgbClr val="465A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43144" y="2453639"/>
              <a:ext cx="2429255" cy="220675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063234" y="3307460"/>
            <a:ext cx="989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os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ot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491484" y="4323588"/>
            <a:ext cx="2512060" cy="2246630"/>
            <a:chOff x="3491484" y="4323588"/>
            <a:chExt cx="2512060" cy="2246630"/>
          </a:xfrm>
        </p:grpSpPr>
        <p:sp>
          <p:nvSpPr>
            <p:cNvPr id="27" name="object 27"/>
            <p:cNvSpPr/>
            <p:nvPr/>
          </p:nvSpPr>
          <p:spPr>
            <a:xfrm>
              <a:off x="4721225" y="4364990"/>
              <a:ext cx="10795" cy="435609"/>
            </a:xfrm>
            <a:custGeom>
              <a:avLst/>
              <a:gdLst/>
              <a:ahLst/>
              <a:cxnLst/>
              <a:rect l="l" t="t" r="r" b="b"/>
              <a:pathLst>
                <a:path w="10795" h="435610">
                  <a:moveTo>
                    <a:pt x="10667" y="43522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465A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1484" y="4323588"/>
              <a:ext cx="2511552" cy="22463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115180" y="5196966"/>
            <a:ext cx="1262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Exudat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ve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676400" y="2321051"/>
            <a:ext cx="2339340" cy="2260600"/>
            <a:chOff x="1676400" y="2321051"/>
            <a:chExt cx="2339340" cy="2260600"/>
          </a:xfrm>
        </p:grpSpPr>
        <p:sp>
          <p:nvSpPr>
            <p:cNvPr id="31" name="object 31"/>
            <p:cNvSpPr/>
            <p:nvPr/>
          </p:nvSpPr>
          <p:spPr>
            <a:xfrm>
              <a:off x="3463417" y="3472052"/>
              <a:ext cx="481965" cy="36830"/>
            </a:xfrm>
            <a:custGeom>
              <a:avLst/>
              <a:gdLst/>
              <a:ahLst/>
              <a:cxnLst/>
              <a:rect l="l" t="t" r="r" b="b"/>
              <a:pathLst>
                <a:path w="481964" h="36829">
                  <a:moveTo>
                    <a:pt x="-12700" y="18161"/>
                  </a:moveTo>
                  <a:lnTo>
                    <a:pt x="494411" y="18161"/>
                  </a:lnTo>
                </a:path>
              </a:pathLst>
            </a:custGeom>
            <a:ln w="61722">
              <a:solidFill>
                <a:srgbClr val="465A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76400" y="2321051"/>
              <a:ext cx="2339340" cy="226009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247645" y="3201161"/>
            <a:ext cx="1195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Secreto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0" y="74676"/>
            <a:ext cx="3352800" cy="1754505"/>
          </a:xfrm>
          <a:custGeom>
            <a:avLst/>
            <a:gdLst/>
            <a:ahLst/>
            <a:cxnLst/>
            <a:rect l="l" t="t" r="r" b="b"/>
            <a:pathLst>
              <a:path w="3352800" h="1754505">
                <a:moveTo>
                  <a:pt x="3352800" y="0"/>
                </a:moveTo>
                <a:lnTo>
                  <a:pt x="0" y="0"/>
                </a:lnTo>
                <a:lnTo>
                  <a:pt x="0" y="1754124"/>
                </a:lnTo>
                <a:lnTo>
                  <a:pt x="3352800" y="1754124"/>
                </a:lnTo>
                <a:lnTo>
                  <a:pt x="33528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-35559" y="100076"/>
            <a:ext cx="276225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damage to the </a:t>
            </a:r>
            <a:r>
              <a:rPr sz="1800" spc="-5" dirty="0">
                <a:latin typeface="Times New Roman"/>
                <a:cs typeface="Times New Roman"/>
              </a:rPr>
              <a:t>mucosal </a:t>
            </a:r>
            <a:r>
              <a:rPr sz="1800" dirty="0">
                <a:latin typeface="Times New Roman"/>
                <a:cs typeface="Times New Roman"/>
              </a:rPr>
              <a:t>lining  </a:t>
            </a:r>
            <a:r>
              <a:rPr sz="1800" spc="-5" dirty="0">
                <a:latin typeface="Times New Roman"/>
                <a:cs typeface="Times New Roman"/>
              </a:rPr>
              <a:t>Loss </a:t>
            </a:r>
            <a:r>
              <a:rPr sz="1800" dirty="0">
                <a:latin typeface="Times New Roman"/>
                <a:cs typeface="Times New Roman"/>
              </a:rPr>
              <a:t>of protein rich fluids  Decreasing absorbing fluids  Bac, viral, parasitic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infections  Caused by tubeculosis,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colon,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-35407" y="1471371"/>
            <a:ext cx="158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cancer,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enteritits.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477000" y="1418844"/>
            <a:ext cx="2667000" cy="1477010"/>
          </a:xfrm>
          <a:custGeom>
            <a:avLst/>
            <a:gdLst/>
            <a:ahLst/>
            <a:cxnLst/>
            <a:rect l="l" t="t" r="r" b="b"/>
            <a:pathLst>
              <a:path w="2667000" h="1477010">
                <a:moveTo>
                  <a:pt x="2667000" y="0"/>
                </a:moveTo>
                <a:lnTo>
                  <a:pt x="0" y="0"/>
                </a:lnTo>
                <a:lnTo>
                  <a:pt x="0" y="1476755"/>
                </a:lnTo>
                <a:lnTo>
                  <a:pt x="2667000" y="1476755"/>
                </a:lnTo>
                <a:lnTo>
                  <a:pt x="266700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556629" y="1445514"/>
            <a:ext cx="24326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indent="-8128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20" dirty="0">
                <a:latin typeface="Arial"/>
                <a:cs typeface="Arial"/>
              </a:rPr>
              <a:t>Water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spc="-10" dirty="0">
                <a:latin typeface="Arial"/>
                <a:cs typeface="Arial"/>
              </a:rPr>
              <a:t>drawn </a:t>
            </a:r>
            <a:r>
              <a:rPr sz="1800" spc="-5" dirty="0">
                <a:latin typeface="Arial"/>
                <a:cs typeface="Arial"/>
              </a:rPr>
              <a:t>into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bowels.</a:t>
            </a:r>
            <a:endParaRPr sz="180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buSzPct val="94444"/>
              <a:buChar char="•"/>
              <a:tabLst>
                <a:tab pos="156210" algn="l"/>
              </a:tabLst>
            </a:pPr>
            <a:r>
              <a:rPr sz="1800" spc="-5" dirty="0">
                <a:latin typeface="Arial"/>
                <a:cs typeface="Arial"/>
              </a:rPr>
              <a:t>excessive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sugars</a:t>
            </a:r>
            <a:endParaRPr sz="1800">
              <a:latin typeface="Arial"/>
              <a:cs typeface="Arial"/>
            </a:endParaRPr>
          </a:p>
          <a:p>
            <a:pPr marL="93345" indent="-81280">
              <a:lnSpc>
                <a:spcPct val="100000"/>
              </a:lnSpc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latin typeface="Arial"/>
                <a:cs typeface="Arial"/>
              </a:rPr>
              <a:t>Maldigestion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97344" y="5169344"/>
            <a:ext cx="3302635" cy="1702435"/>
            <a:chOff x="597344" y="5169344"/>
            <a:chExt cx="3302635" cy="1702435"/>
          </a:xfrm>
        </p:grpSpPr>
        <p:sp>
          <p:nvSpPr>
            <p:cNvPr id="40" name="object 40"/>
            <p:cNvSpPr/>
            <p:nvPr/>
          </p:nvSpPr>
          <p:spPr>
            <a:xfrm>
              <a:off x="610361" y="5182362"/>
              <a:ext cx="3276600" cy="1676400"/>
            </a:xfrm>
            <a:custGeom>
              <a:avLst/>
              <a:gdLst/>
              <a:ahLst/>
              <a:cxnLst/>
              <a:rect l="l" t="t" r="r" b="b"/>
              <a:pathLst>
                <a:path w="3276600" h="1676400">
                  <a:moveTo>
                    <a:pt x="2438400" y="0"/>
                  </a:moveTo>
                  <a:lnTo>
                    <a:pt x="0" y="0"/>
                  </a:lnTo>
                  <a:lnTo>
                    <a:pt x="0" y="1676399"/>
                  </a:lnTo>
                  <a:lnTo>
                    <a:pt x="2438400" y="1676399"/>
                  </a:lnTo>
                  <a:lnTo>
                    <a:pt x="3276600" y="8382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0361" y="5182362"/>
              <a:ext cx="3276600" cy="1676400"/>
            </a:xfrm>
            <a:custGeom>
              <a:avLst/>
              <a:gdLst/>
              <a:ahLst/>
              <a:cxnLst/>
              <a:rect l="l" t="t" r="r" b="b"/>
              <a:pathLst>
                <a:path w="3276600" h="1676400">
                  <a:moveTo>
                    <a:pt x="0" y="0"/>
                  </a:moveTo>
                  <a:lnTo>
                    <a:pt x="2438400" y="0"/>
                  </a:lnTo>
                  <a:lnTo>
                    <a:pt x="3276600" y="838200"/>
                  </a:lnTo>
                  <a:lnTo>
                    <a:pt x="2438400" y="1676399"/>
                  </a:lnTo>
                  <a:lnTo>
                    <a:pt x="0" y="1676399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88340" y="5452059"/>
            <a:ext cx="2400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*Presence of blood or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pus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8340" y="5726379"/>
            <a:ext cx="2700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*Occur in inflamatory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bowel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8340" y="6000699"/>
            <a:ext cx="68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dise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5" dirty="0">
                <a:latin typeface="Times New Roman"/>
                <a:cs typeface="Times New Roman"/>
              </a:rPr>
              <a:t>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8340" y="6275019"/>
            <a:ext cx="2477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*E.Coli or food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poisioning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-12255" y="1892744"/>
            <a:ext cx="1931035" cy="2616835"/>
            <a:chOff x="-12255" y="1892744"/>
            <a:chExt cx="1931035" cy="2616835"/>
          </a:xfrm>
        </p:grpSpPr>
        <p:sp>
          <p:nvSpPr>
            <p:cNvPr id="47" name="object 47"/>
            <p:cNvSpPr/>
            <p:nvPr/>
          </p:nvSpPr>
          <p:spPr>
            <a:xfrm>
              <a:off x="762" y="1905762"/>
              <a:ext cx="1905000" cy="2590800"/>
            </a:xfrm>
            <a:custGeom>
              <a:avLst/>
              <a:gdLst/>
              <a:ahLst/>
              <a:cxnLst/>
              <a:rect l="l" t="t" r="r" b="b"/>
              <a:pathLst>
                <a:path w="1905000" h="2590800">
                  <a:moveTo>
                    <a:pt x="952500" y="0"/>
                  </a:moveTo>
                  <a:lnTo>
                    <a:pt x="912236" y="1136"/>
                  </a:lnTo>
                  <a:lnTo>
                    <a:pt x="872399" y="4516"/>
                  </a:lnTo>
                  <a:lnTo>
                    <a:pt x="833021" y="10093"/>
                  </a:lnTo>
                  <a:lnTo>
                    <a:pt x="794135" y="17824"/>
                  </a:lnTo>
                  <a:lnTo>
                    <a:pt x="755774" y="27663"/>
                  </a:lnTo>
                  <a:lnTo>
                    <a:pt x="717971" y="39565"/>
                  </a:lnTo>
                  <a:lnTo>
                    <a:pt x="680759" y="53485"/>
                  </a:lnTo>
                  <a:lnTo>
                    <a:pt x="644172" y="69378"/>
                  </a:lnTo>
                  <a:lnTo>
                    <a:pt x="608242" y="87199"/>
                  </a:lnTo>
                  <a:lnTo>
                    <a:pt x="573002" y="106904"/>
                  </a:lnTo>
                  <a:lnTo>
                    <a:pt x="538486" y="128447"/>
                  </a:lnTo>
                  <a:lnTo>
                    <a:pt x="504726" y="151784"/>
                  </a:lnTo>
                  <a:lnTo>
                    <a:pt x="471757" y="176868"/>
                  </a:lnTo>
                  <a:lnTo>
                    <a:pt x="439609" y="203656"/>
                  </a:lnTo>
                  <a:lnTo>
                    <a:pt x="408318" y="232103"/>
                  </a:lnTo>
                  <a:lnTo>
                    <a:pt x="377915" y="262162"/>
                  </a:lnTo>
                  <a:lnTo>
                    <a:pt x="348434" y="293791"/>
                  </a:lnTo>
                  <a:lnTo>
                    <a:pt x="319908" y="326942"/>
                  </a:lnTo>
                  <a:lnTo>
                    <a:pt x="292370" y="361572"/>
                  </a:lnTo>
                  <a:lnTo>
                    <a:pt x="265853" y="397636"/>
                  </a:lnTo>
                  <a:lnTo>
                    <a:pt x="240390" y="435088"/>
                  </a:lnTo>
                  <a:lnTo>
                    <a:pt x="216015" y="473884"/>
                  </a:lnTo>
                  <a:lnTo>
                    <a:pt x="192759" y="513979"/>
                  </a:lnTo>
                  <a:lnTo>
                    <a:pt x="170657" y="555327"/>
                  </a:lnTo>
                  <a:lnTo>
                    <a:pt x="149741" y="597883"/>
                  </a:lnTo>
                  <a:lnTo>
                    <a:pt x="130045" y="641604"/>
                  </a:lnTo>
                  <a:lnTo>
                    <a:pt x="111601" y="686443"/>
                  </a:lnTo>
                  <a:lnTo>
                    <a:pt x="94442" y="732355"/>
                  </a:lnTo>
                  <a:lnTo>
                    <a:pt x="78602" y="779297"/>
                  </a:lnTo>
                  <a:lnTo>
                    <a:pt x="64114" y="827222"/>
                  </a:lnTo>
                  <a:lnTo>
                    <a:pt x="51011" y="876086"/>
                  </a:lnTo>
                  <a:lnTo>
                    <a:pt x="39325" y="925844"/>
                  </a:lnTo>
                  <a:lnTo>
                    <a:pt x="29090" y="976451"/>
                  </a:lnTo>
                  <a:lnTo>
                    <a:pt x="20339" y="1027862"/>
                  </a:lnTo>
                  <a:lnTo>
                    <a:pt x="13105" y="1080031"/>
                  </a:lnTo>
                  <a:lnTo>
                    <a:pt x="7421" y="1132915"/>
                  </a:lnTo>
                  <a:lnTo>
                    <a:pt x="3320" y="1186467"/>
                  </a:lnTo>
                  <a:lnTo>
                    <a:pt x="835" y="1240644"/>
                  </a:lnTo>
                  <a:lnTo>
                    <a:pt x="0" y="1295400"/>
                  </a:lnTo>
                  <a:lnTo>
                    <a:pt x="835" y="1350155"/>
                  </a:lnTo>
                  <a:lnTo>
                    <a:pt x="3320" y="1404332"/>
                  </a:lnTo>
                  <a:lnTo>
                    <a:pt x="7421" y="1457884"/>
                  </a:lnTo>
                  <a:lnTo>
                    <a:pt x="13105" y="1510768"/>
                  </a:lnTo>
                  <a:lnTo>
                    <a:pt x="20339" y="1562937"/>
                  </a:lnTo>
                  <a:lnTo>
                    <a:pt x="29090" y="1614348"/>
                  </a:lnTo>
                  <a:lnTo>
                    <a:pt x="39325" y="1664955"/>
                  </a:lnTo>
                  <a:lnTo>
                    <a:pt x="51011" y="1714713"/>
                  </a:lnTo>
                  <a:lnTo>
                    <a:pt x="64114" y="1763577"/>
                  </a:lnTo>
                  <a:lnTo>
                    <a:pt x="78602" y="1811502"/>
                  </a:lnTo>
                  <a:lnTo>
                    <a:pt x="94442" y="1858444"/>
                  </a:lnTo>
                  <a:lnTo>
                    <a:pt x="111601" y="1904356"/>
                  </a:lnTo>
                  <a:lnTo>
                    <a:pt x="130045" y="1949196"/>
                  </a:lnTo>
                  <a:lnTo>
                    <a:pt x="149741" y="1992916"/>
                  </a:lnTo>
                  <a:lnTo>
                    <a:pt x="170657" y="2035472"/>
                  </a:lnTo>
                  <a:lnTo>
                    <a:pt x="192759" y="2076820"/>
                  </a:lnTo>
                  <a:lnTo>
                    <a:pt x="216015" y="2116915"/>
                  </a:lnTo>
                  <a:lnTo>
                    <a:pt x="240390" y="2155711"/>
                  </a:lnTo>
                  <a:lnTo>
                    <a:pt x="265853" y="2193163"/>
                  </a:lnTo>
                  <a:lnTo>
                    <a:pt x="292370" y="2229227"/>
                  </a:lnTo>
                  <a:lnTo>
                    <a:pt x="319908" y="2263857"/>
                  </a:lnTo>
                  <a:lnTo>
                    <a:pt x="348434" y="2297008"/>
                  </a:lnTo>
                  <a:lnTo>
                    <a:pt x="377915" y="2328637"/>
                  </a:lnTo>
                  <a:lnTo>
                    <a:pt x="408318" y="2358696"/>
                  </a:lnTo>
                  <a:lnTo>
                    <a:pt x="439609" y="2387143"/>
                  </a:lnTo>
                  <a:lnTo>
                    <a:pt x="471757" y="2413931"/>
                  </a:lnTo>
                  <a:lnTo>
                    <a:pt x="504726" y="2439015"/>
                  </a:lnTo>
                  <a:lnTo>
                    <a:pt x="538486" y="2462352"/>
                  </a:lnTo>
                  <a:lnTo>
                    <a:pt x="573002" y="2483895"/>
                  </a:lnTo>
                  <a:lnTo>
                    <a:pt x="608242" y="2503600"/>
                  </a:lnTo>
                  <a:lnTo>
                    <a:pt x="644172" y="2521421"/>
                  </a:lnTo>
                  <a:lnTo>
                    <a:pt x="680759" y="2537314"/>
                  </a:lnTo>
                  <a:lnTo>
                    <a:pt x="717971" y="2551234"/>
                  </a:lnTo>
                  <a:lnTo>
                    <a:pt x="755774" y="2563136"/>
                  </a:lnTo>
                  <a:lnTo>
                    <a:pt x="794135" y="2572975"/>
                  </a:lnTo>
                  <a:lnTo>
                    <a:pt x="833021" y="2580706"/>
                  </a:lnTo>
                  <a:lnTo>
                    <a:pt x="872399" y="2586283"/>
                  </a:lnTo>
                  <a:lnTo>
                    <a:pt x="912236" y="2589663"/>
                  </a:lnTo>
                  <a:lnTo>
                    <a:pt x="952500" y="2590800"/>
                  </a:lnTo>
                  <a:lnTo>
                    <a:pt x="992762" y="2589663"/>
                  </a:lnTo>
                  <a:lnTo>
                    <a:pt x="1032598" y="2586283"/>
                  </a:lnTo>
                  <a:lnTo>
                    <a:pt x="1071976" y="2580706"/>
                  </a:lnTo>
                  <a:lnTo>
                    <a:pt x="1110861" y="2572975"/>
                  </a:lnTo>
                  <a:lnTo>
                    <a:pt x="1149222" y="2563136"/>
                  </a:lnTo>
                  <a:lnTo>
                    <a:pt x="1187024" y="2551234"/>
                  </a:lnTo>
                  <a:lnTo>
                    <a:pt x="1224235" y="2537314"/>
                  </a:lnTo>
                  <a:lnTo>
                    <a:pt x="1260822" y="2521421"/>
                  </a:lnTo>
                  <a:lnTo>
                    <a:pt x="1296752" y="2503600"/>
                  </a:lnTo>
                  <a:lnTo>
                    <a:pt x="1331992" y="2483895"/>
                  </a:lnTo>
                  <a:lnTo>
                    <a:pt x="1366507" y="2462352"/>
                  </a:lnTo>
                  <a:lnTo>
                    <a:pt x="1400267" y="2439015"/>
                  </a:lnTo>
                  <a:lnTo>
                    <a:pt x="1433237" y="2413931"/>
                  </a:lnTo>
                  <a:lnTo>
                    <a:pt x="1465384" y="2387143"/>
                  </a:lnTo>
                  <a:lnTo>
                    <a:pt x="1496676" y="2358696"/>
                  </a:lnTo>
                  <a:lnTo>
                    <a:pt x="1527079" y="2328637"/>
                  </a:lnTo>
                  <a:lnTo>
                    <a:pt x="1556560" y="2297008"/>
                  </a:lnTo>
                  <a:lnTo>
                    <a:pt x="1585086" y="2263857"/>
                  </a:lnTo>
                  <a:lnTo>
                    <a:pt x="1612624" y="2229227"/>
                  </a:lnTo>
                  <a:lnTo>
                    <a:pt x="1639141" y="2193163"/>
                  </a:lnTo>
                  <a:lnTo>
                    <a:pt x="1664604" y="2155711"/>
                  </a:lnTo>
                  <a:lnTo>
                    <a:pt x="1688980" y="2116915"/>
                  </a:lnTo>
                  <a:lnTo>
                    <a:pt x="1712236" y="2076820"/>
                  </a:lnTo>
                  <a:lnTo>
                    <a:pt x="1734339" y="2035472"/>
                  </a:lnTo>
                  <a:lnTo>
                    <a:pt x="1755255" y="1992916"/>
                  </a:lnTo>
                  <a:lnTo>
                    <a:pt x="1774952" y="1949195"/>
                  </a:lnTo>
                  <a:lnTo>
                    <a:pt x="1793396" y="1904356"/>
                  </a:lnTo>
                  <a:lnTo>
                    <a:pt x="1810555" y="1858444"/>
                  </a:lnTo>
                  <a:lnTo>
                    <a:pt x="1826395" y="1811502"/>
                  </a:lnTo>
                  <a:lnTo>
                    <a:pt x="1840883" y="1763577"/>
                  </a:lnTo>
                  <a:lnTo>
                    <a:pt x="1853987" y="1714713"/>
                  </a:lnTo>
                  <a:lnTo>
                    <a:pt x="1865673" y="1664955"/>
                  </a:lnTo>
                  <a:lnTo>
                    <a:pt x="1875908" y="1614348"/>
                  </a:lnTo>
                  <a:lnTo>
                    <a:pt x="1884659" y="1562937"/>
                  </a:lnTo>
                  <a:lnTo>
                    <a:pt x="1891894" y="1510768"/>
                  </a:lnTo>
                  <a:lnTo>
                    <a:pt x="1897578" y="1457884"/>
                  </a:lnTo>
                  <a:lnTo>
                    <a:pt x="1901679" y="1404332"/>
                  </a:lnTo>
                  <a:lnTo>
                    <a:pt x="1904164" y="1350155"/>
                  </a:lnTo>
                  <a:lnTo>
                    <a:pt x="1905000" y="1295400"/>
                  </a:lnTo>
                  <a:lnTo>
                    <a:pt x="1904164" y="1240644"/>
                  </a:lnTo>
                  <a:lnTo>
                    <a:pt x="1901679" y="1186467"/>
                  </a:lnTo>
                  <a:lnTo>
                    <a:pt x="1897578" y="1132915"/>
                  </a:lnTo>
                  <a:lnTo>
                    <a:pt x="1891894" y="1080031"/>
                  </a:lnTo>
                  <a:lnTo>
                    <a:pt x="1884659" y="1027862"/>
                  </a:lnTo>
                  <a:lnTo>
                    <a:pt x="1875908" y="976451"/>
                  </a:lnTo>
                  <a:lnTo>
                    <a:pt x="1865673" y="925844"/>
                  </a:lnTo>
                  <a:lnTo>
                    <a:pt x="1853987" y="876086"/>
                  </a:lnTo>
                  <a:lnTo>
                    <a:pt x="1840883" y="827222"/>
                  </a:lnTo>
                  <a:lnTo>
                    <a:pt x="1826395" y="779297"/>
                  </a:lnTo>
                  <a:lnTo>
                    <a:pt x="1810555" y="732355"/>
                  </a:lnTo>
                  <a:lnTo>
                    <a:pt x="1793396" y="686443"/>
                  </a:lnTo>
                  <a:lnTo>
                    <a:pt x="1774952" y="641603"/>
                  </a:lnTo>
                  <a:lnTo>
                    <a:pt x="1755255" y="597883"/>
                  </a:lnTo>
                  <a:lnTo>
                    <a:pt x="1734339" y="555327"/>
                  </a:lnTo>
                  <a:lnTo>
                    <a:pt x="1712236" y="513979"/>
                  </a:lnTo>
                  <a:lnTo>
                    <a:pt x="1688980" y="473884"/>
                  </a:lnTo>
                  <a:lnTo>
                    <a:pt x="1664604" y="435088"/>
                  </a:lnTo>
                  <a:lnTo>
                    <a:pt x="1639141" y="397636"/>
                  </a:lnTo>
                  <a:lnTo>
                    <a:pt x="1612624" y="361572"/>
                  </a:lnTo>
                  <a:lnTo>
                    <a:pt x="1585086" y="326942"/>
                  </a:lnTo>
                  <a:lnTo>
                    <a:pt x="1556560" y="293791"/>
                  </a:lnTo>
                  <a:lnTo>
                    <a:pt x="1527079" y="262162"/>
                  </a:lnTo>
                  <a:lnTo>
                    <a:pt x="1496676" y="232103"/>
                  </a:lnTo>
                  <a:lnTo>
                    <a:pt x="1465384" y="203656"/>
                  </a:lnTo>
                  <a:lnTo>
                    <a:pt x="1433237" y="176868"/>
                  </a:lnTo>
                  <a:lnTo>
                    <a:pt x="1400267" y="151784"/>
                  </a:lnTo>
                  <a:lnTo>
                    <a:pt x="1366507" y="128447"/>
                  </a:lnTo>
                  <a:lnTo>
                    <a:pt x="1331992" y="106904"/>
                  </a:lnTo>
                  <a:lnTo>
                    <a:pt x="1296752" y="87199"/>
                  </a:lnTo>
                  <a:lnTo>
                    <a:pt x="1260822" y="69378"/>
                  </a:lnTo>
                  <a:lnTo>
                    <a:pt x="1224235" y="53485"/>
                  </a:lnTo>
                  <a:lnTo>
                    <a:pt x="1187024" y="39565"/>
                  </a:lnTo>
                  <a:lnTo>
                    <a:pt x="1149222" y="27663"/>
                  </a:lnTo>
                  <a:lnTo>
                    <a:pt x="1110861" y="17824"/>
                  </a:lnTo>
                  <a:lnTo>
                    <a:pt x="1071976" y="10093"/>
                  </a:lnTo>
                  <a:lnTo>
                    <a:pt x="1032598" y="4516"/>
                  </a:lnTo>
                  <a:lnTo>
                    <a:pt x="992762" y="1136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FDB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8894" y="2678811"/>
              <a:ext cx="808990" cy="269875"/>
            </a:xfrm>
            <a:custGeom>
              <a:avLst/>
              <a:gdLst/>
              <a:ahLst/>
              <a:cxnLst/>
              <a:rect l="l" t="t" r="r" b="b"/>
              <a:pathLst>
                <a:path w="808990" h="269875">
                  <a:moveTo>
                    <a:pt x="99212" y="0"/>
                  </a:moveTo>
                  <a:lnTo>
                    <a:pt x="60596" y="10608"/>
                  </a:lnTo>
                  <a:lnTo>
                    <a:pt x="29060" y="39528"/>
                  </a:lnTo>
                  <a:lnTo>
                    <a:pt x="7797" y="82403"/>
                  </a:lnTo>
                  <a:lnTo>
                    <a:pt x="0" y="134874"/>
                  </a:lnTo>
                  <a:lnTo>
                    <a:pt x="7797" y="187418"/>
                  </a:lnTo>
                  <a:lnTo>
                    <a:pt x="29060" y="230330"/>
                  </a:lnTo>
                  <a:lnTo>
                    <a:pt x="60596" y="259264"/>
                  </a:lnTo>
                  <a:lnTo>
                    <a:pt x="99212" y="269875"/>
                  </a:lnTo>
                  <a:lnTo>
                    <a:pt x="137835" y="259264"/>
                  </a:lnTo>
                  <a:lnTo>
                    <a:pt x="169375" y="230330"/>
                  </a:lnTo>
                  <a:lnTo>
                    <a:pt x="190639" y="187418"/>
                  </a:lnTo>
                  <a:lnTo>
                    <a:pt x="198437" y="134874"/>
                  </a:lnTo>
                  <a:lnTo>
                    <a:pt x="190639" y="82403"/>
                  </a:lnTo>
                  <a:lnTo>
                    <a:pt x="169375" y="39528"/>
                  </a:lnTo>
                  <a:lnTo>
                    <a:pt x="137835" y="10608"/>
                  </a:lnTo>
                  <a:lnTo>
                    <a:pt x="99212" y="0"/>
                  </a:lnTo>
                  <a:close/>
                </a:path>
                <a:path w="808990" h="269875">
                  <a:moveTo>
                    <a:pt x="709523" y="0"/>
                  </a:moveTo>
                  <a:lnTo>
                    <a:pt x="670900" y="10608"/>
                  </a:lnTo>
                  <a:lnTo>
                    <a:pt x="639360" y="39528"/>
                  </a:lnTo>
                  <a:lnTo>
                    <a:pt x="618096" y="82403"/>
                  </a:lnTo>
                  <a:lnTo>
                    <a:pt x="610298" y="134874"/>
                  </a:lnTo>
                  <a:lnTo>
                    <a:pt x="618096" y="187418"/>
                  </a:lnTo>
                  <a:lnTo>
                    <a:pt x="639360" y="230330"/>
                  </a:lnTo>
                  <a:lnTo>
                    <a:pt x="670900" y="259264"/>
                  </a:lnTo>
                  <a:lnTo>
                    <a:pt x="709523" y="269875"/>
                  </a:lnTo>
                  <a:lnTo>
                    <a:pt x="748128" y="259264"/>
                  </a:lnTo>
                  <a:lnTo>
                    <a:pt x="779665" y="230330"/>
                  </a:lnTo>
                  <a:lnTo>
                    <a:pt x="800935" y="187418"/>
                  </a:lnTo>
                  <a:lnTo>
                    <a:pt x="808736" y="134874"/>
                  </a:lnTo>
                  <a:lnTo>
                    <a:pt x="800935" y="82403"/>
                  </a:lnTo>
                  <a:lnTo>
                    <a:pt x="779665" y="39528"/>
                  </a:lnTo>
                  <a:lnTo>
                    <a:pt x="748128" y="10608"/>
                  </a:lnTo>
                  <a:lnTo>
                    <a:pt x="709523" y="0"/>
                  </a:lnTo>
                  <a:close/>
                </a:path>
              </a:pathLst>
            </a:custGeom>
            <a:solidFill>
              <a:srgbClr val="CC9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7007" y="2678811"/>
              <a:ext cx="1031875" cy="1328420"/>
            </a:xfrm>
            <a:custGeom>
              <a:avLst/>
              <a:gdLst/>
              <a:ahLst/>
              <a:cxnLst/>
              <a:rect l="l" t="t" r="r" b="b"/>
              <a:pathLst>
                <a:path w="1031875" h="1328420">
                  <a:moveTo>
                    <a:pt x="111887" y="134874"/>
                  </a:moveTo>
                  <a:lnTo>
                    <a:pt x="119684" y="82403"/>
                  </a:lnTo>
                  <a:lnTo>
                    <a:pt x="140947" y="39528"/>
                  </a:lnTo>
                  <a:lnTo>
                    <a:pt x="172483" y="10608"/>
                  </a:lnTo>
                  <a:lnTo>
                    <a:pt x="211099" y="0"/>
                  </a:lnTo>
                  <a:lnTo>
                    <a:pt x="249722" y="10608"/>
                  </a:lnTo>
                  <a:lnTo>
                    <a:pt x="281262" y="39528"/>
                  </a:lnTo>
                  <a:lnTo>
                    <a:pt x="302526" y="82403"/>
                  </a:lnTo>
                  <a:lnTo>
                    <a:pt x="310324" y="134874"/>
                  </a:lnTo>
                  <a:lnTo>
                    <a:pt x="302526" y="187418"/>
                  </a:lnTo>
                  <a:lnTo>
                    <a:pt x="281262" y="230330"/>
                  </a:lnTo>
                  <a:lnTo>
                    <a:pt x="249722" y="259264"/>
                  </a:lnTo>
                  <a:lnTo>
                    <a:pt x="211099" y="269875"/>
                  </a:lnTo>
                  <a:lnTo>
                    <a:pt x="172483" y="259264"/>
                  </a:lnTo>
                  <a:lnTo>
                    <a:pt x="140947" y="230330"/>
                  </a:lnTo>
                  <a:lnTo>
                    <a:pt x="119684" y="187418"/>
                  </a:lnTo>
                  <a:lnTo>
                    <a:pt x="111887" y="134874"/>
                  </a:lnTo>
                  <a:close/>
                </a:path>
                <a:path w="1031875" h="1328420">
                  <a:moveTo>
                    <a:pt x="722185" y="134874"/>
                  </a:moveTo>
                  <a:lnTo>
                    <a:pt x="729983" y="82403"/>
                  </a:lnTo>
                  <a:lnTo>
                    <a:pt x="751247" y="39528"/>
                  </a:lnTo>
                  <a:lnTo>
                    <a:pt x="782787" y="10608"/>
                  </a:lnTo>
                  <a:lnTo>
                    <a:pt x="821410" y="0"/>
                  </a:lnTo>
                  <a:lnTo>
                    <a:pt x="860015" y="10608"/>
                  </a:lnTo>
                  <a:lnTo>
                    <a:pt x="891552" y="39528"/>
                  </a:lnTo>
                  <a:lnTo>
                    <a:pt x="912822" y="82403"/>
                  </a:lnTo>
                  <a:lnTo>
                    <a:pt x="920623" y="134874"/>
                  </a:lnTo>
                  <a:lnTo>
                    <a:pt x="912822" y="187418"/>
                  </a:lnTo>
                  <a:lnTo>
                    <a:pt x="891552" y="230330"/>
                  </a:lnTo>
                  <a:lnTo>
                    <a:pt x="860015" y="259264"/>
                  </a:lnTo>
                  <a:lnTo>
                    <a:pt x="821410" y="269875"/>
                  </a:lnTo>
                  <a:lnTo>
                    <a:pt x="782787" y="259264"/>
                  </a:lnTo>
                  <a:lnTo>
                    <a:pt x="751247" y="230330"/>
                  </a:lnTo>
                  <a:lnTo>
                    <a:pt x="729983" y="187418"/>
                  </a:lnTo>
                  <a:lnTo>
                    <a:pt x="722185" y="134874"/>
                  </a:lnTo>
                  <a:close/>
                </a:path>
                <a:path w="1031875" h="1328420">
                  <a:moveTo>
                    <a:pt x="0" y="1087246"/>
                  </a:moveTo>
                  <a:lnTo>
                    <a:pt x="41298" y="1124291"/>
                  </a:lnTo>
                  <a:lnTo>
                    <a:pt x="82593" y="1158248"/>
                  </a:lnTo>
                  <a:lnTo>
                    <a:pt x="123884" y="1189118"/>
                  </a:lnTo>
                  <a:lnTo>
                    <a:pt x="165171" y="1216901"/>
                  </a:lnTo>
                  <a:lnTo>
                    <a:pt x="206455" y="1241597"/>
                  </a:lnTo>
                  <a:lnTo>
                    <a:pt x="247734" y="1263206"/>
                  </a:lnTo>
                  <a:lnTo>
                    <a:pt x="289011" y="1281728"/>
                  </a:lnTo>
                  <a:lnTo>
                    <a:pt x="330283" y="1297163"/>
                  </a:lnTo>
                  <a:lnTo>
                    <a:pt x="371552" y="1309512"/>
                  </a:lnTo>
                  <a:lnTo>
                    <a:pt x="412817" y="1318773"/>
                  </a:lnTo>
                  <a:lnTo>
                    <a:pt x="454078" y="1324947"/>
                  </a:lnTo>
                  <a:lnTo>
                    <a:pt x="495336" y="1328034"/>
                  </a:lnTo>
                  <a:lnTo>
                    <a:pt x="536591" y="1328034"/>
                  </a:lnTo>
                  <a:lnTo>
                    <a:pt x="577841" y="1324947"/>
                  </a:lnTo>
                  <a:lnTo>
                    <a:pt x="619089" y="1318773"/>
                  </a:lnTo>
                  <a:lnTo>
                    <a:pt x="660332" y="1309512"/>
                  </a:lnTo>
                  <a:lnTo>
                    <a:pt x="701572" y="1297163"/>
                  </a:lnTo>
                  <a:lnTo>
                    <a:pt x="742809" y="1281728"/>
                  </a:lnTo>
                  <a:lnTo>
                    <a:pt x="784042" y="1263206"/>
                  </a:lnTo>
                  <a:lnTo>
                    <a:pt x="825271" y="1241597"/>
                  </a:lnTo>
                  <a:lnTo>
                    <a:pt x="866497" y="1216901"/>
                  </a:lnTo>
                  <a:lnTo>
                    <a:pt x="907720" y="1189118"/>
                  </a:lnTo>
                  <a:lnTo>
                    <a:pt x="948939" y="1158248"/>
                  </a:lnTo>
                  <a:lnTo>
                    <a:pt x="990154" y="1124291"/>
                  </a:lnTo>
                  <a:lnTo>
                    <a:pt x="1031367" y="1087246"/>
                  </a:lnTo>
                </a:path>
              </a:pathLst>
            </a:custGeom>
            <a:ln w="25908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62" y="1905762"/>
              <a:ext cx="1905000" cy="2590800"/>
            </a:xfrm>
            <a:custGeom>
              <a:avLst/>
              <a:gdLst/>
              <a:ahLst/>
              <a:cxnLst/>
              <a:rect l="l" t="t" r="r" b="b"/>
              <a:pathLst>
                <a:path w="1905000" h="2590800">
                  <a:moveTo>
                    <a:pt x="0" y="1295400"/>
                  </a:moveTo>
                  <a:lnTo>
                    <a:pt x="835" y="1240644"/>
                  </a:lnTo>
                  <a:lnTo>
                    <a:pt x="3320" y="1186467"/>
                  </a:lnTo>
                  <a:lnTo>
                    <a:pt x="7421" y="1132915"/>
                  </a:lnTo>
                  <a:lnTo>
                    <a:pt x="13105" y="1080031"/>
                  </a:lnTo>
                  <a:lnTo>
                    <a:pt x="20339" y="1027862"/>
                  </a:lnTo>
                  <a:lnTo>
                    <a:pt x="29090" y="976451"/>
                  </a:lnTo>
                  <a:lnTo>
                    <a:pt x="39325" y="925844"/>
                  </a:lnTo>
                  <a:lnTo>
                    <a:pt x="51011" y="876086"/>
                  </a:lnTo>
                  <a:lnTo>
                    <a:pt x="64114" y="827222"/>
                  </a:lnTo>
                  <a:lnTo>
                    <a:pt x="78602" y="779297"/>
                  </a:lnTo>
                  <a:lnTo>
                    <a:pt x="94442" y="732355"/>
                  </a:lnTo>
                  <a:lnTo>
                    <a:pt x="111601" y="686443"/>
                  </a:lnTo>
                  <a:lnTo>
                    <a:pt x="130045" y="641604"/>
                  </a:lnTo>
                  <a:lnTo>
                    <a:pt x="149741" y="597883"/>
                  </a:lnTo>
                  <a:lnTo>
                    <a:pt x="170657" y="555327"/>
                  </a:lnTo>
                  <a:lnTo>
                    <a:pt x="192759" y="513979"/>
                  </a:lnTo>
                  <a:lnTo>
                    <a:pt x="216015" y="473884"/>
                  </a:lnTo>
                  <a:lnTo>
                    <a:pt x="240390" y="435088"/>
                  </a:lnTo>
                  <a:lnTo>
                    <a:pt x="265853" y="397636"/>
                  </a:lnTo>
                  <a:lnTo>
                    <a:pt x="292370" y="361572"/>
                  </a:lnTo>
                  <a:lnTo>
                    <a:pt x="319908" y="326942"/>
                  </a:lnTo>
                  <a:lnTo>
                    <a:pt x="348434" y="293791"/>
                  </a:lnTo>
                  <a:lnTo>
                    <a:pt x="377915" y="262162"/>
                  </a:lnTo>
                  <a:lnTo>
                    <a:pt x="408318" y="232103"/>
                  </a:lnTo>
                  <a:lnTo>
                    <a:pt x="439609" y="203656"/>
                  </a:lnTo>
                  <a:lnTo>
                    <a:pt x="471757" y="176868"/>
                  </a:lnTo>
                  <a:lnTo>
                    <a:pt x="504726" y="151784"/>
                  </a:lnTo>
                  <a:lnTo>
                    <a:pt x="538486" y="128447"/>
                  </a:lnTo>
                  <a:lnTo>
                    <a:pt x="573002" y="106904"/>
                  </a:lnTo>
                  <a:lnTo>
                    <a:pt x="608242" y="87199"/>
                  </a:lnTo>
                  <a:lnTo>
                    <a:pt x="644172" y="69378"/>
                  </a:lnTo>
                  <a:lnTo>
                    <a:pt x="680759" y="53485"/>
                  </a:lnTo>
                  <a:lnTo>
                    <a:pt x="717971" y="39565"/>
                  </a:lnTo>
                  <a:lnTo>
                    <a:pt x="755774" y="27663"/>
                  </a:lnTo>
                  <a:lnTo>
                    <a:pt x="794135" y="17824"/>
                  </a:lnTo>
                  <a:lnTo>
                    <a:pt x="833021" y="10093"/>
                  </a:lnTo>
                  <a:lnTo>
                    <a:pt x="872399" y="4516"/>
                  </a:lnTo>
                  <a:lnTo>
                    <a:pt x="912236" y="1136"/>
                  </a:lnTo>
                  <a:lnTo>
                    <a:pt x="952500" y="0"/>
                  </a:lnTo>
                  <a:lnTo>
                    <a:pt x="992762" y="1136"/>
                  </a:lnTo>
                  <a:lnTo>
                    <a:pt x="1032598" y="4516"/>
                  </a:lnTo>
                  <a:lnTo>
                    <a:pt x="1071976" y="10093"/>
                  </a:lnTo>
                  <a:lnTo>
                    <a:pt x="1110861" y="17824"/>
                  </a:lnTo>
                  <a:lnTo>
                    <a:pt x="1149222" y="27663"/>
                  </a:lnTo>
                  <a:lnTo>
                    <a:pt x="1187024" y="39565"/>
                  </a:lnTo>
                  <a:lnTo>
                    <a:pt x="1224235" y="53485"/>
                  </a:lnTo>
                  <a:lnTo>
                    <a:pt x="1260822" y="69378"/>
                  </a:lnTo>
                  <a:lnTo>
                    <a:pt x="1296752" y="87199"/>
                  </a:lnTo>
                  <a:lnTo>
                    <a:pt x="1331992" y="106904"/>
                  </a:lnTo>
                  <a:lnTo>
                    <a:pt x="1366507" y="128447"/>
                  </a:lnTo>
                  <a:lnTo>
                    <a:pt x="1400267" y="151784"/>
                  </a:lnTo>
                  <a:lnTo>
                    <a:pt x="1433237" y="176868"/>
                  </a:lnTo>
                  <a:lnTo>
                    <a:pt x="1465384" y="203656"/>
                  </a:lnTo>
                  <a:lnTo>
                    <a:pt x="1496676" y="232103"/>
                  </a:lnTo>
                  <a:lnTo>
                    <a:pt x="1527079" y="262162"/>
                  </a:lnTo>
                  <a:lnTo>
                    <a:pt x="1556560" y="293791"/>
                  </a:lnTo>
                  <a:lnTo>
                    <a:pt x="1585086" y="326942"/>
                  </a:lnTo>
                  <a:lnTo>
                    <a:pt x="1612624" y="361572"/>
                  </a:lnTo>
                  <a:lnTo>
                    <a:pt x="1639141" y="397636"/>
                  </a:lnTo>
                  <a:lnTo>
                    <a:pt x="1664604" y="435088"/>
                  </a:lnTo>
                  <a:lnTo>
                    <a:pt x="1688980" y="473884"/>
                  </a:lnTo>
                  <a:lnTo>
                    <a:pt x="1712236" y="513979"/>
                  </a:lnTo>
                  <a:lnTo>
                    <a:pt x="1734339" y="555327"/>
                  </a:lnTo>
                  <a:lnTo>
                    <a:pt x="1755255" y="597883"/>
                  </a:lnTo>
                  <a:lnTo>
                    <a:pt x="1774952" y="641603"/>
                  </a:lnTo>
                  <a:lnTo>
                    <a:pt x="1793396" y="686443"/>
                  </a:lnTo>
                  <a:lnTo>
                    <a:pt x="1810555" y="732355"/>
                  </a:lnTo>
                  <a:lnTo>
                    <a:pt x="1826395" y="779297"/>
                  </a:lnTo>
                  <a:lnTo>
                    <a:pt x="1840883" y="827222"/>
                  </a:lnTo>
                  <a:lnTo>
                    <a:pt x="1853987" y="876086"/>
                  </a:lnTo>
                  <a:lnTo>
                    <a:pt x="1865673" y="925844"/>
                  </a:lnTo>
                  <a:lnTo>
                    <a:pt x="1875908" y="976451"/>
                  </a:lnTo>
                  <a:lnTo>
                    <a:pt x="1884659" y="1027862"/>
                  </a:lnTo>
                  <a:lnTo>
                    <a:pt x="1891894" y="1080031"/>
                  </a:lnTo>
                  <a:lnTo>
                    <a:pt x="1897578" y="1132915"/>
                  </a:lnTo>
                  <a:lnTo>
                    <a:pt x="1901679" y="1186467"/>
                  </a:lnTo>
                  <a:lnTo>
                    <a:pt x="1904164" y="1240644"/>
                  </a:lnTo>
                  <a:lnTo>
                    <a:pt x="1905000" y="1295400"/>
                  </a:lnTo>
                  <a:lnTo>
                    <a:pt x="1904164" y="1350155"/>
                  </a:lnTo>
                  <a:lnTo>
                    <a:pt x="1901679" y="1404332"/>
                  </a:lnTo>
                  <a:lnTo>
                    <a:pt x="1897578" y="1457884"/>
                  </a:lnTo>
                  <a:lnTo>
                    <a:pt x="1891894" y="1510768"/>
                  </a:lnTo>
                  <a:lnTo>
                    <a:pt x="1884659" y="1562937"/>
                  </a:lnTo>
                  <a:lnTo>
                    <a:pt x="1875908" y="1614348"/>
                  </a:lnTo>
                  <a:lnTo>
                    <a:pt x="1865673" y="1664955"/>
                  </a:lnTo>
                  <a:lnTo>
                    <a:pt x="1853987" y="1714713"/>
                  </a:lnTo>
                  <a:lnTo>
                    <a:pt x="1840883" y="1763577"/>
                  </a:lnTo>
                  <a:lnTo>
                    <a:pt x="1826395" y="1811502"/>
                  </a:lnTo>
                  <a:lnTo>
                    <a:pt x="1810555" y="1858444"/>
                  </a:lnTo>
                  <a:lnTo>
                    <a:pt x="1793396" y="1904356"/>
                  </a:lnTo>
                  <a:lnTo>
                    <a:pt x="1774952" y="1949195"/>
                  </a:lnTo>
                  <a:lnTo>
                    <a:pt x="1755255" y="1992916"/>
                  </a:lnTo>
                  <a:lnTo>
                    <a:pt x="1734339" y="2035472"/>
                  </a:lnTo>
                  <a:lnTo>
                    <a:pt x="1712236" y="2076820"/>
                  </a:lnTo>
                  <a:lnTo>
                    <a:pt x="1688980" y="2116915"/>
                  </a:lnTo>
                  <a:lnTo>
                    <a:pt x="1664604" y="2155711"/>
                  </a:lnTo>
                  <a:lnTo>
                    <a:pt x="1639141" y="2193163"/>
                  </a:lnTo>
                  <a:lnTo>
                    <a:pt x="1612624" y="2229227"/>
                  </a:lnTo>
                  <a:lnTo>
                    <a:pt x="1585086" y="2263857"/>
                  </a:lnTo>
                  <a:lnTo>
                    <a:pt x="1556560" y="2297008"/>
                  </a:lnTo>
                  <a:lnTo>
                    <a:pt x="1527079" y="2328637"/>
                  </a:lnTo>
                  <a:lnTo>
                    <a:pt x="1496676" y="2358696"/>
                  </a:lnTo>
                  <a:lnTo>
                    <a:pt x="1465384" y="2387143"/>
                  </a:lnTo>
                  <a:lnTo>
                    <a:pt x="1433237" y="2413931"/>
                  </a:lnTo>
                  <a:lnTo>
                    <a:pt x="1400267" y="2439015"/>
                  </a:lnTo>
                  <a:lnTo>
                    <a:pt x="1366507" y="2462352"/>
                  </a:lnTo>
                  <a:lnTo>
                    <a:pt x="1331992" y="2483895"/>
                  </a:lnTo>
                  <a:lnTo>
                    <a:pt x="1296752" y="2503600"/>
                  </a:lnTo>
                  <a:lnTo>
                    <a:pt x="1260822" y="2521421"/>
                  </a:lnTo>
                  <a:lnTo>
                    <a:pt x="1224235" y="2537314"/>
                  </a:lnTo>
                  <a:lnTo>
                    <a:pt x="1187024" y="2551234"/>
                  </a:lnTo>
                  <a:lnTo>
                    <a:pt x="1149222" y="2563136"/>
                  </a:lnTo>
                  <a:lnTo>
                    <a:pt x="1110861" y="2572975"/>
                  </a:lnTo>
                  <a:lnTo>
                    <a:pt x="1071976" y="2580706"/>
                  </a:lnTo>
                  <a:lnTo>
                    <a:pt x="1032598" y="2586283"/>
                  </a:lnTo>
                  <a:lnTo>
                    <a:pt x="992762" y="2589663"/>
                  </a:lnTo>
                  <a:lnTo>
                    <a:pt x="952500" y="2590800"/>
                  </a:lnTo>
                  <a:lnTo>
                    <a:pt x="912236" y="2589663"/>
                  </a:lnTo>
                  <a:lnTo>
                    <a:pt x="872399" y="2586283"/>
                  </a:lnTo>
                  <a:lnTo>
                    <a:pt x="833021" y="2580706"/>
                  </a:lnTo>
                  <a:lnTo>
                    <a:pt x="794135" y="2572975"/>
                  </a:lnTo>
                  <a:lnTo>
                    <a:pt x="755774" y="2563136"/>
                  </a:lnTo>
                  <a:lnTo>
                    <a:pt x="717971" y="2551234"/>
                  </a:lnTo>
                  <a:lnTo>
                    <a:pt x="680759" y="2537314"/>
                  </a:lnTo>
                  <a:lnTo>
                    <a:pt x="644172" y="2521421"/>
                  </a:lnTo>
                  <a:lnTo>
                    <a:pt x="608242" y="2503600"/>
                  </a:lnTo>
                  <a:lnTo>
                    <a:pt x="573002" y="2483895"/>
                  </a:lnTo>
                  <a:lnTo>
                    <a:pt x="538486" y="2462352"/>
                  </a:lnTo>
                  <a:lnTo>
                    <a:pt x="504726" y="2439015"/>
                  </a:lnTo>
                  <a:lnTo>
                    <a:pt x="471757" y="2413931"/>
                  </a:lnTo>
                  <a:lnTo>
                    <a:pt x="439609" y="2387143"/>
                  </a:lnTo>
                  <a:lnTo>
                    <a:pt x="408318" y="2358696"/>
                  </a:lnTo>
                  <a:lnTo>
                    <a:pt x="377915" y="2328637"/>
                  </a:lnTo>
                  <a:lnTo>
                    <a:pt x="348434" y="2297008"/>
                  </a:lnTo>
                  <a:lnTo>
                    <a:pt x="319908" y="2263857"/>
                  </a:lnTo>
                  <a:lnTo>
                    <a:pt x="292370" y="2229227"/>
                  </a:lnTo>
                  <a:lnTo>
                    <a:pt x="265853" y="2193163"/>
                  </a:lnTo>
                  <a:lnTo>
                    <a:pt x="240390" y="2155711"/>
                  </a:lnTo>
                  <a:lnTo>
                    <a:pt x="216015" y="2116915"/>
                  </a:lnTo>
                  <a:lnTo>
                    <a:pt x="192759" y="2076820"/>
                  </a:lnTo>
                  <a:lnTo>
                    <a:pt x="170657" y="2035472"/>
                  </a:lnTo>
                  <a:lnTo>
                    <a:pt x="149741" y="1992916"/>
                  </a:lnTo>
                  <a:lnTo>
                    <a:pt x="130045" y="1949196"/>
                  </a:lnTo>
                  <a:lnTo>
                    <a:pt x="111601" y="1904356"/>
                  </a:lnTo>
                  <a:lnTo>
                    <a:pt x="94442" y="1858444"/>
                  </a:lnTo>
                  <a:lnTo>
                    <a:pt x="78602" y="1811502"/>
                  </a:lnTo>
                  <a:lnTo>
                    <a:pt x="64114" y="1763577"/>
                  </a:lnTo>
                  <a:lnTo>
                    <a:pt x="51011" y="1714713"/>
                  </a:lnTo>
                  <a:lnTo>
                    <a:pt x="39325" y="1664955"/>
                  </a:lnTo>
                  <a:lnTo>
                    <a:pt x="29090" y="1614348"/>
                  </a:lnTo>
                  <a:lnTo>
                    <a:pt x="20339" y="1562937"/>
                  </a:lnTo>
                  <a:lnTo>
                    <a:pt x="13105" y="1510768"/>
                  </a:lnTo>
                  <a:lnTo>
                    <a:pt x="7421" y="1457884"/>
                  </a:lnTo>
                  <a:lnTo>
                    <a:pt x="3320" y="1404332"/>
                  </a:lnTo>
                  <a:lnTo>
                    <a:pt x="835" y="1350155"/>
                  </a:lnTo>
                  <a:lnTo>
                    <a:pt x="0" y="1295400"/>
                  </a:lnTo>
                  <a:close/>
                </a:path>
              </a:pathLst>
            </a:custGeom>
            <a:ln w="25908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97840" y="2313559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07340" y="2587878"/>
            <a:ext cx="965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structur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l  Damage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07340" y="3136519"/>
            <a:ext cx="9029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indent="-8128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latin typeface="Arial"/>
                <a:cs typeface="Arial"/>
              </a:rPr>
              <a:t>C</a:t>
            </a:r>
            <a:r>
              <a:rPr sz="1800" spc="-15" dirty="0">
                <a:latin typeface="Arial"/>
                <a:cs typeface="Arial"/>
              </a:rPr>
              <a:t>h</a:t>
            </a:r>
            <a:r>
              <a:rPr sz="1800" spc="-5" dirty="0">
                <a:latin typeface="Arial"/>
                <a:cs typeface="Arial"/>
              </a:rPr>
              <a:t>l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era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07340" y="3410534"/>
            <a:ext cx="9423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0"/>
              </a:spcBef>
              <a:buChar char="•"/>
              <a:tabLst>
                <a:tab pos="156210" algn="l"/>
              </a:tabLst>
            </a:pPr>
            <a:r>
              <a:rPr sz="1800" dirty="0">
                <a:latin typeface="Arial"/>
                <a:cs typeface="Arial"/>
              </a:rPr>
              <a:t>is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ic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07340" y="3685413"/>
            <a:ext cx="1345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5" dirty="0">
                <a:latin typeface="Arial"/>
                <a:cs typeface="Arial"/>
              </a:rPr>
              <a:t>Continous  even no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food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702808" y="3645408"/>
            <a:ext cx="3454400" cy="3225800"/>
            <a:chOff x="5702808" y="3645408"/>
            <a:chExt cx="3454400" cy="3225800"/>
          </a:xfrm>
        </p:grpSpPr>
        <p:sp>
          <p:nvSpPr>
            <p:cNvPr id="57" name="object 57"/>
            <p:cNvSpPr/>
            <p:nvPr/>
          </p:nvSpPr>
          <p:spPr>
            <a:xfrm>
              <a:off x="5715762" y="3658362"/>
              <a:ext cx="3428365" cy="3199765"/>
            </a:xfrm>
            <a:custGeom>
              <a:avLst/>
              <a:gdLst/>
              <a:ahLst/>
              <a:cxnLst/>
              <a:rect l="l" t="t" r="r" b="b"/>
              <a:pathLst>
                <a:path w="3428365" h="3199765">
                  <a:moveTo>
                    <a:pt x="952881" y="652144"/>
                  </a:moveTo>
                  <a:lnTo>
                    <a:pt x="1137031" y="1406398"/>
                  </a:lnTo>
                  <a:lnTo>
                    <a:pt x="248030" y="1487932"/>
                  </a:lnTo>
                  <a:lnTo>
                    <a:pt x="832865" y="2085594"/>
                  </a:lnTo>
                  <a:lnTo>
                    <a:pt x="0" y="2316784"/>
                  </a:lnTo>
                  <a:lnTo>
                    <a:pt x="704850" y="2765323"/>
                  </a:lnTo>
                  <a:lnTo>
                    <a:pt x="279265" y="3199634"/>
                  </a:lnTo>
                  <a:lnTo>
                    <a:pt x="2045686" y="3199634"/>
                  </a:lnTo>
                  <a:lnTo>
                    <a:pt x="2089531" y="3125151"/>
                  </a:lnTo>
                  <a:lnTo>
                    <a:pt x="2518730" y="3125151"/>
                  </a:lnTo>
                  <a:lnTo>
                    <a:pt x="2578099" y="2866974"/>
                  </a:lnTo>
                  <a:lnTo>
                    <a:pt x="3132327" y="2866974"/>
                  </a:lnTo>
                  <a:lnTo>
                    <a:pt x="3098799" y="2581808"/>
                  </a:lnTo>
                  <a:lnTo>
                    <a:pt x="3428238" y="2581808"/>
                  </a:lnTo>
                  <a:lnTo>
                    <a:pt x="3428238" y="1148207"/>
                  </a:lnTo>
                  <a:lnTo>
                    <a:pt x="1809749" y="1148207"/>
                  </a:lnTo>
                  <a:lnTo>
                    <a:pt x="952881" y="652144"/>
                  </a:lnTo>
                  <a:close/>
                </a:path>
                <a:path w="3428365" h="3199765">
                  <a:moveTo>
                    <a:pt x="2518730" y="3125151"/>
                  </a:moveTo>
                  <a:lnTo>
                    <a:pt x="2089531" y="3125151"/>
                  </a:lnTo>
                  <a:lnTo>
                    <a:pt x="2193113" y="3199634"/>
                  </a:lnTo>
                  <a:lnTo>
                    <a:pt x="2501603" y="3199634"/>
                  </a:lnTo>
                  <a:lnTo>
                    <a:pt x="2518730" y="3125151"/>
                  </a:lnTo>
                  <a:close/>
                </a:path>
                <a:path w="3428365" h="3199765">
                  <a:moveTo>
                    <a:pt x="3132327" y="2866974"/>
                  </a:moveTo>
                  <a:lnTo>
                    <a:pt x="2578099" y="2866974"/>
                  </a:lnTo>
                  <a:lnTo>
                    <a:pt x="3162681" y="3125151"/>
                  </a:lnTo>
                  <a:lnTo>
                    <a:pt x="3132327" y="2866974"/>
                  </a:lnTo>
                  <a:close/>
                </a:path>
                <a:path w="3428365" h="3199765">
                  <a:moveTo>
                    <a:pt x="3428238" y="2581808"/>
                  </a:moveTo>
                  <a:lnTo>
                    <a:pt x="3098799" y="2581808"/>
                  </a:lnTo>
                  <a:lnTo>
                    <a:pt x="3428238" y="2666528"/>
                  </a:lnTo>
                  <a:lnTo>
                    <a:pt x="3428238" y="2581808"/>
                  </a:lnTo>
                  <a:close/>
                </a:path>
                <a:path w="3428365" h="3199765">
                  <a:moveTo>
                    <a:pt x="2057781" y="339470"/>
                  </a:moveTo>
                  <a:lnTo>
                    <a:pt x="1809749" y="1148207"/>
                  </a:lnTo>
                  <a:lnTo>
                    <a:pt x="3428238" y="1148207"/>
                  </a:lnTo>
                  <a:lnTo>
                    <a:pt x="3428238" y="1039368"/>
                  </a:lnTo>
                  <a:lnTo>
                    <a:pt x="3074416" y="1039368"/>
                  </a:lnTo>
                  <a:lnTo>
                    <a:pt x="3088360" y="781176"/>
                  </a:lnTo>
                  <a:lnTo>
                    <a:pt x="2426081" y="781176"/>
                  </a:lnTo>
                  <a:lnTo>
                    <a:pt x="2057781" y="339470"/>
                  </a:lnTo>
                  <a:close/>
                </a:path>
                <a:path w="3428365" h="3199765">
                  <a:moveTo>
                    <a:pt x="3428238" y="814419"/>
                  </a:moveTo>
                  <a:lnTo>
                    <a:pt x="3074416" y="1039368"/>
                  </a:lnTo>
                  <a:lnTo>
                    <a:pt x="3428238" y="1039368"/>
                  </a:lnTo>
                  <a:lnTo>
                    <a:pt x="3428238" y="814419"/>
                  </a:lnTo>
                  <a:close/>
                </a:path>
                <a:path w="3428365" h="3199765">
                  <a:moveTo>
                    <a:pt x="3130549" y="0"/>
                  </a:moveTo>
                  <a:lnTo>
                    <a:pt x="2426081" y="781176"/>
                  </a:lnTo>
                  <a:lnTo>
                    <a:pt x="3088360" y="781176"/>
                  </a:lnTo>
                  <a:lnTo>
                    <a:pt x="31305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15762" y="3658362"/>
              <a:ext cx="3428365" cy="3199765"/>
            </a:xfrm>
            <a:custGeom>
              <a:avLst/>
              <a:gdLst/>
              <a:ahLst/>
              <a:cxnLst/>
              <a:rect l="l" t="t" r="r" b="b"/>
              <a:pathLst>
                <a:path w="3428365" h="3199765">
                  <a:moveTo>
                    <a:pt x="2426081" y="781176"/>
                  </a:moveTo>
                  <a:lnTo>
                    <a:pt x="3130549" y="0"/>
                  </a:lnTo>
                  <a:lnTo>
                    <a:pt x="3074416" y="1039368"/>
                  </a:lnTo>
                  <a:lnTo>
                    <a:pt x="3428238" y="814419"/>
                  </a:lnTo>
                </a:path>
                <a:path w="3428365" h="3199765">
                  <a:moveTo>
                    <a:pt x="3428238" y="2666528"/>
                  </a:moveTo>
                  <a:lnTo>
                    <a:pt x="3098799" y="2581808"/>
                  </a:lnTo>
                  <a:lnTo>
                    <a:pt x="3162681" y="3125151"/>
                  </a:lnTo>
                  <a:lnTo>
                    <a:pt x="2578099" y="2866974"/>
                  </a:lnTo>
                  <a:lnTo>
                    <a:pt x="2501603" y="3199634"/>
                  </a:lnTo>
                </a:path>
                <a:path w="3428365" h="3199765">
                  <a:moveTo>
                    <a:pt x="2193113" y="3199634"/>
                  </a:moveTo>
                  <a:lnTo>
                    <a:pt x="2089531" y="3125151"/>
                  </a:lnTo>
                  <a:lnTo>
                    <a:pt x="2045686" y="3199634"/>
                  </a:lnTo>
                </a:path>
                <a:path w="3428365" h="3199765">
                  <a:moveTo>
                    <a:pt x="279265" y="3199634"/>
                  </a:moveTo>
                  <a:lnTo>
                    <a:pt x="704850" y="2765323"/>
                  </a:lnTo>
                  <a:lnTo>
                    <a:pt x="0" y="2316784"/>
                  </a:lnTo>
                  <a:lnTo>
                    <a:pt x="832865" y="2085594"/>
                  </a:lnTo>
                  <a:lnTo>
                    <a:pt x="248030" y="1487932"/>
                  </a:lnTo>
                  <a:lnTo>
                    <a:pt x="1137031" y="1406398"/>
                  </a:lnTo>
                  <a:lnTo>
                    <a:pt x="952881" y="652144"/>
                  </a:lnTo>
                  <a:lnTo>
                    <a:pt x="1809749" y="1148207"/>
                  </a:lnTo>
                  <a:lnTo>
                    <a:pt x="2057781" y="339470"/>
                  </a:lnTo>
                  <a:lnTo>
                    <a:pt x="2426081" y="781176"/>
                  </a:lnTo>
                </a:path>
              </a:pathLst>
            </a:custGeom>
            <a:ln w="25908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6556629" y="4750689"/>
            <a:ext cx="161417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* blood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visible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in the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stool.</a:t>
            </a:r>
            <a:endParaRPr sz="1800">
              <a:latin typeface="Times New Roman"/>
              <a:cs typeface="Times New Roman"/>
            </a:endParaRPr>
          </a:p>
          <a:p>
            <a:pPr marL="12700" marR="68580" indent="28448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* blood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a  trace of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invasion  of </a:t>
            </a:r>
            <a:r>
              <a:rPr sz="1800" spc="-5" dirty="0">
                <a:latin typeface="Times New Roman"/>
                <a:cs typeface="Times New Roman"/>
              </a:rPr>
              <a:t>bowel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tissue..</a:t>
            </a:r>
            <a:endParaRPr sz="1800">
              <a:latin typeface="Times New Roman"/>
              <a:cs typeface="Times New Roman"/>
            </a:endParaRPr>
          </a:p>
          <a:p>
            <a:pPr marL="127000" marR="267335" indent="-1143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*E</a:t>
            </a:r>
            <a:r>
              <a:rPr sz="1800" spc="5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histo</a:t>
            </a:r>
            <a:r>
              <a:rPr sz="1800" spc="5" dirty="0">
                <a:latin typeface="Times New Roman"/>
                <a:cs typeface="Times New Roman"/>
              </a:rPr>
              <a:t>l</a:t>
            </a:r>
            <a:r>
              <a:rPr sz="1800" spc="10" dirty="0">
                <a:latin typeface="Times New Roman"/>
                <a:cs typeface="Times New Roman"/>
              </a:rPr>
              <a:t>y</a:t>
            </a:r>
            <a:r>
              <a:rPr sz="1800" dirty="0">
                <a:latin typeface="Times New Roman"/>
                <a:cs typeface="Times New Roman"/>
              </a:rPr>
              <a:t>t</a:t>
            </a:r>
            <a:r>
              <a:rPr sz="1800" spc="5" dirty="0">
                <a:latin typeface="Times New Roman"/>
                <a:cs typeface="Times New Roman"/>
              </a:rPr>
              <a:t>i</a:t>
            </a:r>
            <a:r>
              <a:rPr sz="1800" spc="-10" dirty="0">
                <a:latin typeface="Times New Roman"/>
                <a:cs typeface="Times New Roman"/>
              </a:rPr>
              <a:t>c</a:t>
            </a:r>
            <a:r>
              <a:rPr sz="1800" spc="10" dirty="0">
                <a:latin typeface="Times New Roman"/>
                <a:cs typeface="Times New Roman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,  Salmonella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44" y="759934"/>
            <a:ext cx="835292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DIAGNOSTIC</a:t>
            </a:r>
            <a:r>
              <a:rPr b="1" spc="-27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1628800"/>
            <a:ext cx="9143999" cy="4991751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19100" marR="679450" indent="-342900">
              <a:spcBef>
                <a:spcPts val="425"/>
              </a:spcBef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Careful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history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determine the duration of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symptoms</a:t>
            </a:r>
          </a:p>
          <a:p>
            <a:pPr>
              <a:spcBef>
                <a:spcPts val="15"/>
              </a:spcBef>
              <a:buClr>
                <a:srgbClr val="0077EF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characteristics of the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"/>
              </a:spcBef>
              <a:buClr>
                <a:srgbClr val="0077EF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marR="55880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Evidence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extracellular volume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depletion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(eg,  decreased skin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turgor,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orthostatic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hypotension).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5"/>
              </a:spcBef>
              <a:buClr>
                <a:srgbClr val="0077EF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marR="647065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Fever and peritoneal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clues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infection with 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invasive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enteric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pathogen.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INDICATIONS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DIAGNOSTIC 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pPr marL="368300" marR="124460">
              <a:spcBef>
                <a:spcPts val="675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Profuse watery diarrhoea with signs of  hypovolemia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68300" marR="17780">
              <a:spcBef>
                <a:spcPts val="575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Passage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many small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volume stools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containing blood and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mucus</a:t>
            </a:r>
          </a:p>
          <a:p>
            <a:pPr marL="368300">
              <a:spcBef>
                <a:spcPts val="25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Bloody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diarrhoea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68300">
              <a:spcBef>
                <a:spcPts val="2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Temperature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38.5ºC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(101.3ºF)</a:t>
            </a:r>
          </a:p>
          <a:p>
            <a:pPr marL="368300">
              <a:spcBef>
                <a:spcPts val="2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Passage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of 6 unformed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stools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24 hours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or  a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duration of illness &gt;48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hours</a:t>
            </a:r>
          </a:p>
          <a:p>
            <a:pPr marL="381000">
              <a:spcBef>
                <a:spcPts val="1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lang="en-IN" sz="4000" spc="-5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dominal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pain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0" marR="895985">
              <a:lnSpc>
                <a:spcPct val="79900"/>
              </a:lnSpc>
              <a:spcBef>
                <a:spcPts val="595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Recent use of antibiotics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hospitalized  patients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0" marR="30480">
              <a:lnSpc>
                <a:spcPct val="799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Diarrhoea 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elderly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(70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years of age) or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 immunocompromised</a:t>
            </a:r>
          </a:p>
          <a:p>
            <a:pPr marL="368300">
              <a:spcBef>
                <a:spcPts val="2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368300">
              <a:spcBef>
                <a:spcPts val="2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421380"/>
            <a:ext cx="269494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IN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BOWEL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1640" y="1950720"/>
            <a:ext cx="3595959" cy="3489159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9"/>
              </a:spcBef>
              <a:buFont typeface="Wingdings" pitchFamily="2" charset="2"/>
              <a:buChar char="Ø"/>
              <a:tabLst>
                <a:tab pos="380365" algn="l"/>
              </a:tabLst>
            </a:pPr>
            <a:r>
              <a:rPr sz="2550" spc="-247" baseline="9803" dirty="0">
                <a:solidFill>
                  <a:srgbClr val="0077EF"/>
                </a:solidFill>
                <a:latin typeface="UnDotum"/>
                <a:cs typeface="UnDotum"/>
              </a:rPr>
              <a:t>	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Bacteria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28320" marR="257810">
              <a:lnSpc>
                <a:spcPct val="110800"/>
              </a:lnSpc>
            </a:pP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Salmonell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528320" marR="257810">
              <a:lnSpc>
                <a:spcPct val="110800"/>
              </a:lnSpc>
            </a:pP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Escherichia coli  </a:t>
            </a: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Clostridiu</a:t>
            </a: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perfringens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528320" marR="30480">
              <a:lnSpc>
                <a:spcPts val="2660"/>
              </a:lnSpc>
              <a:spcBef>
                <a:spcPts val="120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Staphylococcus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aureus  Aeromonas hydrophila  Bacillus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cereus</a:t>
            </a:r>
          </a:p>
          <a:p>
            <a:pPr marL="528320">
              <a:lnSpc>
                <a:spcPct val="100000"/>
              </a:lnSpc>
              <a:spcBef>
                <a:spcPts val="13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Vibrio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cholera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60032" y="795020"/>
            <a:ext cx="4104456" cy="4801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3080">
              <a:lnSpc>
                <a:spcPct val="100000"/>
              </a:lnSpc>
              <a:spcBef>
                <a:spcPts val="100"/>
              </a:spcBef>
            </a:pPr>
            <a:r>
              <a:rPr lang="en-IN" sz="39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COLON</a:t>
            </a:r>
            <a:endParaRPr lang="en-IN" sz="39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1920"/>
              </a:spcBef>
              <a:buFont typeface="Wingdings" pitchFamily="2" charset="2"/>
              <a:buChar char="Ø"/>
              <a:tabLst>
                <a:tab pos="380365" algn="l"/>
              </a:tabLst>
            </a:pPr>
            <a:r>
              <a:rPr sz="2550" spc="-247" baseline="9803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Bacteria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28320" marR="772160">
              <a:lnSpc>
                <a:spcPct val="120800"/>
              </a:lnSpc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Campylobacter*  </a:t>
            </a:r>
            <a:r>
              <a:rPr sz="2400" spc="-5" dirty="0" err="1">
                <a:latin typeface="Times New Roman" pitchFamily="18" charset="0"/>
                <a:cs typeface="Times New Roman" pitchFamily="18" charset="0"/>
              </a:rPr>
              <a:t>Shigella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528320" marR="772160">
              <a:lnSpc>
                <a:spcPct val="120800"/>
              </a:lnSpc>
            </a:pPr>
            <a:r>
              <a:rPr sz="2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Clostridium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 err="1">
                <a:latin typeface="Times New Roman" pitchFamily="18" charset="0"/>
                <a:cs typeface="Times New Roman" pitchFamily="18" charset="0"/>
              </a:rPr>
              <a:t>difficile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528320" marR="772160">
              <a:lnSpc>
                <a:spcPct val="120800"/>
              </a:lnSpc>
            </a:pPr>
            <a:r>
              <a:rPr sz="2400" spc="-25" dirty="0" smtClean="0">
                <a:latin typeface="Times New Roman" pitchFamily="18" charset="0"/>
                <a:cs typeface="Times New Roman" pitchFamily="18" charset="0"/>
              </a:rPr>
              <a:t>Yersinia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528320" marR="30480">
              <a:lnSpc>
                <a:spcPct val="120800"/>
              </a:lnSpc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Vibrio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parahaemolyticus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Enteroinvasive E.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coli  Plesiomonas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shigelloides  Klebsiella oxytoca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(rare)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59934"/>
            <a:ext cx="594015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en-IN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BOWEL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94" y="795020"/>
            <a:ext cx="2122914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9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COLON</a:t>
            </a:r>
            <a:endParaRPr lang="en-IN" sz="3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9739" y="1977390"/>
            <a:ext cx="154611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en-IN" sz="3075" b="1" spc="-315" baseline="94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VIRUS</a:t>
            </a:r>
            <a:r>
              <a:rPr lang="en-IN" sz="2400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8038" y="2343149"/>
            <a:ext cx="1681873" cy="832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Rotovirus  N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orov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rus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29739" y="3293109"/>
            <a:ext cx="255422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IN" sz="3200" b="1" spc="-315" baseline="94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PROTOZOA</a:t>
            </a:r>
            <a:r>
              <a:rPr lang="en-IN" sz="32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98038" y="4005064"/>
            <a:ext cx="2401953" cy="209191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4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400" spc="-35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ptos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ori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m*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Microsporidium*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Isospora  Cyclospora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Giardia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lamblia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sz="half" idx="4294967295"/>
          </p:nvPr>
        </p:nvSpPr>
        <p:spPr>
          <a:xfrm>
            <a:off x="5287009" y="1912620"/>
            <a:ext cx="3270250" cy="4079578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VIRUS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Cytomegalovirus*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spcBef>
                <a:spcPts val="59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Adenovirus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Herpes simplex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virus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 pitchFamily="2" charset="2"/>
              <a:buChar char="Ø"/>
            </a:pPr>
            <a:endParaRPr sz="3700" dirty="0">
              <a:latin typeface="Times New Roman" pitchFamily="18" charset="0"/>
              <a:cs typeface="Times New Roman" pitchFamily="18" charset="0"/>
            </a:endParaRPr>
          </a:p>
          <a:p>
            <a:pPr marL="50800">
              <a:lnSpc>
                <a:spcPct val="100000"/>
              </a:lnSpc>
              <a:buNone/>
            </a:pPr>
            <a:r>
              <a:rPr lang="en-US" sz="4050" spc="-7" dirty="0" smtClean="0">
                <a:solidFill>
                  <a:srgbClr val="0077E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PROTOZOA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93700" marR="1308735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lang="en-IN" sz="2400" spc="-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400" spc="25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oe</a:t>
            </a:r>
            <a:r>
              <a:rPr sz="2400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histolytica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759934"/>
            <a:ext cx="612922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HISTORICAL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CLUE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556792"/>
            <a:ext cx="9144000" cy="517128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1000" marR="66675" indent="-342900">
              <a:spcBef>
                <a:spcPts val="425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begin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within six hours suggest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ingestion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preformed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toxin of  Staphylococcus aureus 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Bacillus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cereus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30480" indent="-342900"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begin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at 8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16 hours suggest  infection with Clostridium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perfringens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170815" indent="-342900"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begin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at 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 16 hours  can result from viral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bacterial infection (eg,  contamination of food with enterotoxigenic or  enterohemorrhagic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E.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coli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spcBef>
                <a:spcPts val="275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Recent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antibiotic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use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345659"/>
            <a:ext cx="586814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3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b="1" spc="-3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3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FEATURES:</a:t>
            </a:r>
            <a:endParaRPr lang="en-IN" b="1" spc="-33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43000" y="533400"/>
            <a:ext cx="7543800" cy="6075045"/>
            <a:chOff x="1143000" y="533400"/>
            <a:chExt cx="7543800" cy="6075045"/>
          </a:xfrm>
        </p:grpSpPr>
        <p:sp>
          <p:nvSpPr>
            <p:cNvPr id="9" name="object 9"/>
            <p:cNvSpPr/>
            <p:nvPr/>
          </p:nvSpPr>
          <p:spPr>
            <a:xfrm>
              <a:off x="2438400" y="1066800"/>
              <a:ext cx="2667000" cy="2667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72200" y="533400"/>
              <a:ext cx="2514600" cy="2514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3000" y="4038600"/>
              <a:ext cx="2823972" cy="2514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05400" y="3886200"/>
              <a:ext cx="3048000" cy="27218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11560" y="2996952"/>
            <a:ext cx="158609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400" b="1" spc="-2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WATERY</a:t>
            </a:r>
            <a:r>
              <a:rPr lang="en-IN" sz="2400" b="1" spc="-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400" b="1" spc="-19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STOOL</a:t>
            </a:r>
            <a:endParaRPr lang="en-IN" sz="2400" b="1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75628" y="3381882"/>
            <a:ext cx="199677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400" b="1" spc="-204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VOMITING</a:t>
            </a:r>
            <a:endParaRPr lang="en-IN" sz="2400" b="1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5616" y="4372736"/>
            <a:ext cx="95981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400" b="1" spc="-305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lang="en-IN" sz="2400" b="1" spc="-2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EVER</a:t>
            </a:r>
            <a:endParaRPr lang="en-IN" sz="2400" b="1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9912" y="5932728"/>
            <a:ext cx="230425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400" b="1" spc="-36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IN" sz="2400" b="1" spc="-2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2400" b="1" spc="-1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HYD</a:t>
            </a:r>
            <a:r>
              <a:rPr lang="en-IN" sz="2400" b="1" spc="-13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2400" b="1" spc="-1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ATION</a:t>
            </a:r>
            <a:endParaRPr lang="en-IN" sz="2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210690"/>
            <a:ext cx="611187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FECAL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LEUKOCYTES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OCCULT 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628801"/>
            <a:ext cx="9143999" cy="506638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68300" marR="164465" indent="-342900">
              <a:lnSpc>
                <a:spcPct val="80000"/>
              </a:lnSpc>
              <a:spcBef>
                <a:spcPts val="675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variable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estimates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:may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partially due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differences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specimen processing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in  operator experience. So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role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has been  questioned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68300" marR="69215" indent="-342900">
              <a:lnSpc>
                <a:spcPct val="799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presence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occult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fecal  leukocytes supports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bacterial  cause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context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medical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history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other diagnostic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evaluation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68300" indent="-342900">
              <a:lnSpc>
                <a:spcPct val="100000"/>
              </a:lnSpc>
              <a:spcBef>
                <a:spcPts val="20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Bacterial culture 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risk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68300" marR="17780" indent="-342900">
              <a:lnSpc>
                <a:spcPct val="80000"/>
              </a:lnSpc>
              <a:spcBef>
                <a:spcPts val="595"/>
              </a:spcBef>
              <a:buSzPct val="85416"/>
              <a:buFont typeface="Wingdings" pitchFamily="2" charset="2"/>
              <a:buChar char="Ø"/>
              <a:tabLst>
                <a:tab pos="3683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Fecal leukocyte determination is probably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value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patients who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develop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while  hospitalized, in whom testing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Clostridium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difficile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much 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likely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helpful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568" y="1484784"/>
            <a:ext cx="799020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reasonable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continue symptomatic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therapy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several days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before  considering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further evaluation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patients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 not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have severe illness,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particularly if occult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fecal  leukocytes are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absent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421380"/>
            <a:ext cx="640715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WHEN TO OBTAIN STOOL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CULTURES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940559"/>
            <a:ext cx="9143999" cy="48726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Immunocompromised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(HIV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comorbidities that increase the  risk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complications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989965" indent="-342900">
              <a:lnSpc>
                <a:spcPct val="799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 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severe,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(including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bloody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30480" indent="-342900">
              <a:lnSpc>
                <a:spcPct val="80000"/>
              </a:lnSpc>
              <a:spcBef>
                <a:spcPts val="595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 with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underlying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bowel  disease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whom the distinction between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flare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superimposed infection is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critical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274320" indent="-342900">
              <a:lnSpc>
                <a:spcPct val="799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Some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employees, such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food handlers,  occasionally require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negative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 cultures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return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0" y="216140"/>
            <a:ext cx="9144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115" marR="508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WHEN TO OBTAIN STOOL FOR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OVA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 PARASITES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9739" y="2776220"/>
            <a:ext cx="6508115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spc="-307" baseline="94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Sending stool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samples for ova and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parasites 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cost effective for the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majority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patients with acute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21380"/>
            <a:ext cx="9144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189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INDICATIONS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OVA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PARASITE  STUDY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953259"/>
            <a:ext cx="9143999" cy="413959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68300" marR="1079500" indent="-342900">
              <a:spcBef>
                <a:spcPts val="560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diarrhea (associated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Giardia,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Cryptosporidium,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Entamoeba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histolytica)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68300" marR="332740" indent="-342900">
              <a:spcBef>
                <a:spcPts val="525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diarrhea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following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travel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special region  (associated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Giardia, Cryptosporidium, and  Cyclospora)</a:t>
            </a:r>
          </a:p>
          <a:p>
            <a:pPr marL="368300" marR="17780" indent="-342900">
              <a:spcBef>
                <a:spcPts val="500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diarrhea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exposure 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infants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daycare  centers (associated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Giardia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Cryptosporidium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pPr marL="368300" marR="216535">
              <a:spcBef>
                <a:spcPts val="500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Diarrhoea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 a man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has sex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men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(MSM)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or a 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patient with AIDS (associated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Giardia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Entamoeba histolytica in the </a:t>
            </a:r>
            <a:r>
              <a:rPr lang="en-IN" spc="-20" dirty="0">
                <a:latin typeface="Times New Roman" pitchFamily="18" charset="0"/>
                <a:cs typeface="Times New Roman" pitchFamily="18" charset="0"/>
              </a:rPr>
              <a:t>former,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 a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variety of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parasites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latter)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368300" marR="389890">
              <a:spcBef>
                <a:spcPts val="489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community waterborne outbreak (associated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with 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Giardia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Cryptosporidium)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368300" marR="845819">
              <a:spcBef>
                <a:spcPts val="480"/>
              </a:spcBef>
              <a:buSzPct val="85000"/>
              <a:buFont typeface="Wingdings" pitchFamily="2" charset="2"/>
              <a:buChar char="Ø"/>
              <a:tabLst>
                <a:tab pos="367665" algn="l"/>
                <a:tab pos="36830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Bloody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diarrhoea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few or no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faecal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leukocytes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(associated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with intestinal</a:t>
            </a:r>
            <a:r>
              <a:rPr lang="en-IN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amoebiasis)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89983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ENDOSCOPY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9144000" cy="5976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66700">
              <a:spcBef>
                <a:spcPts val="540"/>
              </a:spcBef>
              <a:buFont typeface="Wingdings" pitchFamily="2" charset="2"/>
              <a:buChar char="Ø"/>
            </a:pP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Endoscopy is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uncommonly needed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acute  diarrhoea.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helpful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en-IN" sz="30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settings:</a:t>
            </a:r>
            <a:endParaRPr lang="en-IN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86409">
              <a:spcBef>
                <a:spcPts val="459"/>
              </a:spcBef>
              <a:buFont typeface="Wingdings" pitchFamily="2" charset="2"/>
              <a:buChar char="Ø"/>
            </a:pP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Distinguishing inflammatory </a:t>
            </a:r>
            <a:r>
              <a:rPr lang="en-IN" sz="3000" spc="-15" dirty="0" smtClean="0">
                <a:latin typeface="Times New Roman" pitchFamily="18" charset="0"/>
                <a:cs typeface="Times New Roman" pitchFamily="18" charset="0"/>
              </a:rPr>
              <a:t>bowel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disease from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infectious  diarrhoea</a:t>
            </a:r>
            <a:endParaRPr lang="en-IN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spcBef>
                <a:spcPts val="455"/>
              </a:spcBef>
              <a:buFont typeface="Wingdings" pitchFamily="2" charset="2"/>
              <a:buChar char="Ø"/>
            </a:pP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Diagnosing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difficile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infection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and looking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pseudo membranes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IN" sz="3000" spc="-20" dirty="0" smtClean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toxic </a:t>
            </a:r>
            <a:r>
              <a:rPr lang="en-IN" sz="3000" spc="-15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results of 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tissue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culture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assays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pending.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widespread adoption of  enzyme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linked immunosorbent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assays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(ELISA) for C.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difficile  toxins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reduced the time for C.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difficile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become available and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thus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decreased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need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endoscopy 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in these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patients.</a:t>
            </a:r>
            <a:endParaRPr lang="en-IN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165100">
              <a:spcBef>
                <a:spcPts val="459"/>
              </a:spcBef>
              <a:buFont typeface="Wingdings" pitchFamily="2" charset="2"/>
              <a:buChar char="Ø"/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immunocompromised patients </a:t>
            </a:r>
            <a:r>
              <a:rPr lang="en-IN" spc="-2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risk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opportunistic infections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agents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such as</a:t>
            </a:r>
            <a:r>
              <a:rPr lang="en-IN" spc="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cytomegalovirus.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12700" marR="681355">
              <a:spcBef>
                <a:spcPts val="455"/>
              </a:spcBef>
              <a:buFont typeface="Wingdings" pitchFamily="2" charset="2"/>
              <a:buChar char="Ø"/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In patients in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whom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ischemic colitis is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suspected but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remains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unclear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after clinical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and radiologic 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assessment.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759934"/>
            <a:ext cx="461706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b="1" spc="-2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1600" y="3148329"/>
            <a:ext cx="7128791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100"/>
              </a:spcBef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Oral rehydration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solutions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Empiric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antibiotic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therapy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9632" y="3011940"/>
            <a:ext cx="648072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7645" algn="l"/>
              </a:tabLst>
            </a:pPr>
            <a:r>
              <a:rPr lang="en-IN" sz="40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WHEN	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IN" sz="4000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TREAT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2167890"/>
            <a:ext cx="5996940" cy="2462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Those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moderate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severe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travelers'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diarrhea as  characterized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 four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unformed stools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daily, fever,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blood, pus, or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mucus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5669" y="3280409"/>
            <a:ext cx="68072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Those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eight stools per  day, volume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depletion,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one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week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469" y="3107690"/>
            <a:ext cx="5878830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Those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whom hospitalization is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being considered and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immunocompromised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hosts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469" y="2770601"/>
            <a:ext cx="7538084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symptoms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bacterial diarrhea such  as fever, bloody diarrhea (except, for suspected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EHEC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difficile infection),and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presence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occult blood or fecal leukocytes in the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139" y="1774189"/>
            <a:ext cx="84455" cy="103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00" spc="-40" dirty="0">
                <a:solidFill>
                  <a:srgbClr val="0077EF"/>
                </a:solidFill>
                <a:latin typeface="UnDotum"/>
                <a:cs typeface="UnDotum"/>
              </a:rPr>
              <a:t></a:t>
            </a:r>
            <a:endParaRPr sz="500">
              <a:latin typeface="UnDotum"/>
              <a:cs typeface="UnDot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544" y="404664"/>
            <a:ext cx="8069395" cy="603434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0" marR="57150" indent="20320">
              <a:spcBef>
                <a:spcPts val="675"/>
              </a:spcBef>
              <a:buFont typeface="Wingdings" pitchFamily="2" charset="2"/>
              <a:buChar char="Ø"/>
            </a:pPr>
            <a:r>
              <a:rPr sz="3200" spc="-25" dirty="0">
                <a:latin typeface="Times New Roman" pitchFamily="18" charset="0"/>
                <a:cs typeface="Times New Roman" pitchFamily="18" charset="0"/>
              </a:rPr>
              <a:t>We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recommend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empiric therapy 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oral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fluoroquinolone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(ciprofloxacin 500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twice 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daily,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norfloxacin 400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twice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daily,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levofloxacin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500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once daily) 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three 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five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days in the absence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suspected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EHEC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fluoroquinolone-resistant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campylobacter  infection.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30480" indent="-342900">
              <a:spcBef>
                <a:spcPts val="260"/>
              </a:spcBef>
              <a:buFont typeface="Wingdings" pitchFamily="2" charset="2"/>
              <a:buChar char="Ø"/>
            </a:pP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Azithromycin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(500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mg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once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daily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three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days)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erythromycin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(500 </a:t>
            </a:r>
            <a:r>
              <a:rPr sz="3200" spc="10" dirty="0" smtClean="0">
                <a:latin typeface="Times New Roman" pitchFamily="18" charset="0"/>
                <a:cs typeface="Times New Roman" pitchFamily="18" charset="0"/>
              </a:rPr>
              <a:t>mg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twice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daily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days) are alternative agents particularly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if fluoroquinolone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resistance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suspected</a:t>
            </a:r>
            <a:r>
              <a:rPr sz="3200" spc="-3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7625" y="2680710"/>
            <a:ext cx="613837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SYMPTOMATIC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THERAPY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568" y="2073909"/>
            <a:ext cx="7704856" cy="3988912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spcBef>
                <a:spcPts val="385"/>
              </a:spcBef>
              <a:buFont typeface="Wingdings" pitchFamily="2" charset="2"/>
              <a:buChar char="Ø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antimotility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agent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loperamide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(Imodium)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used for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symptomatic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treatment of patients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acute  diarrhea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whom fever is  absent or low grade 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stools are not bloody.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dose  of loperamide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tablets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(4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mg)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initially, then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after  each unformed stool,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exceed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16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mg/day for 2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8" y="759934"/>
            <a:ext cx="540914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DIPHENOXYLATE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7585" y="1844825"/>
            <a:ext cx="7749360" cy="153888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81000" marR="30480" indent="-342900" algn="just">
              <a:spcBef>
                <a:spcPts val="480"/>
              </a:spcBef>
              <a:buFont typeface="Wingdings" pitchFamily="2" charset="2"/>
              <a:buChar char="Ø"/>
            </a:pPr>
            <a:r>
              <a:rPr sz="3200" spc="-10" dirty="0" err="1" smtClean="0">
                <a:latin typeface="Times New Roman" pitchFamily="18" charset="0"/>
                <a:cs typeface="Times New Roman" pitchFamily="18" charset="0"/>
              </a:rPr>
              <a:t>Diphenoxylate</a:t>
            </a: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3200" dirty="0" err="1" smtClean="0">
                <a:latin typeface="Times New Roman" pitchFamily="18" charset="0"/>
                <a:cs typeface="Times New Roman" pitchFamily="18" charset="0"/>
              </a:rPr>
              <a:t>Lomotil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 alternative  agent.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dose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diphenoxylate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two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tablets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(4 mg)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four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times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daily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2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9739" y="4991100"/>
            <a:ext cx="6881495" cy="1047081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81000" marR="30480" indent="-342900">
              <a:spcBef>
                <a:spcPts val="484"/>
              </a:spcBef>
              <a:buFont typeface="Wingdings" pitchFamily="2" charset="2"/>
              <a:buChar char="Ø"/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opiate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effects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cause  cholinergic side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effects.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569" y="1742440"/>
            <a:ext cx="7691446" cy="448776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93065" marR="260985" indent="-342900">
              <a:spcBef>
                <a:spcPts val="434"/>
              </a:spcBef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these agents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may mask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amount of fluid lost, since fluid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may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pool in the intestine. Thus, fluids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should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used aggressively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antimotility  agents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are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employed.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3065" marR="43180" indent="-342900"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Both drugs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facilitate the  development of the hemolytic-uremic  syndrome (HUS)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 infected with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EHEC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47487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BISMUTH</a:t>
            </a:r>
            <a:r>
              <a:rPr lang="en-IN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SUBSALICYLATE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340768"/>
            <a:ext cx="9144000" cy="45185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55880" indent="-342900">
              <a:spcBef>
                <a:spcPts val="675"/>
              </a:spcBef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(Pepto-Bismol)when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compared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placebo  significantly reduced the number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unformed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stools and increased the proportion of patients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free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end of treatment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trials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92710" indent="-342900"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used in patients with significant fever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dysentery,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conditions in which loperamide  should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avoided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127635" indent="-342900">
              <a:spcBef>
                <a:spcPts val="5"/>
              </a:spcBef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dose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bismuth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subsalicylate is 30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mL</a:t>
            </a:r>
            <a:r>
              <a:rPr sz="32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tablets every 30 minutes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eight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doses.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79967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</a:t>
            </a:r>
            <a:r>
              <a:rPr lang="en-IN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RECOMMENDATIONS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124744"/>
            <a:ext cx="9144000" cy="55034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347980" indent="-342900">
              <a:spcBef>
                <a:spcPts val="675"/>
              </a:spcBef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Adequate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nutrition during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episode of acute  diarrhea is important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facilitate enterocyte  renewal if patients are anorectic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109220" indent="-342900"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short period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consuming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only liquids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will</a:t>
            </a:r>
            <a:r>
              <a:rPr sz="3200" spc="-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not  be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harmful.</a:t>
            </a:r>
          </a:p>
          <a:p>
            <a:pPr>
              <a:spcBef>
                <a:spcPts val="1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43180" indent="-342900"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Boiled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starches and cereals (eg, potatoes,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noodles,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rice, wheat,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oat) with salt are  indicated in patients with watery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diarrhea;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crackers,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bananas,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soup,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boiled vegetables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also be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consumed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9753" y="328581"/>
            <a:ext cx="335022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PREVENTION: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0" y="1066800"/>
            <a:ext cx="8610600" cy="5334000"/>
            <a:chOff x="228600" y="1066800"/>
            <a:chExt cx="8610600" cy="5334000"/>
          </a:xfrm>
        </p:grpSpPr>
        <p:sp>
          <p:nvSpPr>
            <p:cNvPr id="4" name="object 4"/>
            <p:cNvSpPr/>
            <p:nvPr/>
          </p:nvSpPr>
          <p:spPr>
            <a:xfrm>
              <a:off x="5181600" y="1143000"/>
              <a:ext cx="3657600" cy="2286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84064" y="4114800"/>
              <a:ext cx="3622547" cy="2286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600" y="1066800"/>
              <a:ext cx="4064508" cy="2438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4114800"/>
              <a:ext cx="3962400" cy="22189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51760" y="2209800"/>
              <a:ext cx="3444240" cy="218694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3505200" y="0"/>
              <a:ext cx="2895600" cy="3200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00800" y="114300"/>
              <a:ext cx="2743199" cy="30099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276600" cy="3276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7000" y="3429000"/>
              <a:ext cx="2666999" cy="3200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581400"/>
              <a:ext cx="3468623" cy="29626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00400" y="3581400"/>
              <a:ext cx="3349752" cy="298094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3" name="object 3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125293"/>
            <a:ext cx="8229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8194" y="908720"/>
            <a:ext cx="193167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*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rehydration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8289" y="908720"/>
            <a:ext cx="381507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ORS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replces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water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457200" y="1412776"/>
            <a:ext cx="8229600" cy="28683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</a:pPr>
            <a:r>
              <a:rPr lang="en-IN" spc="-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E</a:t>
            </a:r>
            <a:r>
              <a:rPr spc="-5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lectorlytes</a:t>
            </a:r>
            <a:r>
              <a:rPr spc="-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lost in</a:t>
            </a:r>
            <a:r>
              <a:rPr spc="-2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feacues</a:t>
            </a:r>
          </a:p>
          <a:p>
            <a:pPr marL="12700" marR="5080">
              <a:lnSpc>
                <a:spcPct val="100000"/>
              </a:lnSpc>
              <a:buFont typeface="Wingdings" pitchFamily="2" charset="2"/>
              <a:buChar char="Ø"/>
            </a:pP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*Zinc </a:t>
            </a:r>
            <a:r>
              <a:rPr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suppleents </a:t>
            </a: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diarrheal  duration</a:t>
            </a: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  <a:tabLst>
                <a:tab pos="1946910" algn="l"/>
              </a:tabLst>
            </a:pP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*Reydration	intravenous</a:t>
            </a:r>
            <a:r>
              <a:rPr spc="-3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fluids</a:t>
            </a: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</a:pPr>
            <a:r>
              <a:rPr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*Nutrient rich fooods</a:t>
            </a: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</a:pPr>
            <a:r>
              <a:rPr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*Consulting</a:t>
            </a:r>
            <a:r>
              <a:rPr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doctor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04800" y="3124200"/>
            <a:ext cx="8633459" cy="3637786"/>
            <a:chOff x="304800" y="3124200"/>
            <a:chExt cx="8633459" cy="3637786"/>
          </a:xfrm>
        </p:grpSpPr>
        <p:sp>
          <p:nvSpPr>
            <p:cNvPr id="12" name="object 12"/>
            <p:cNvSpPr/>
            <p:nvPr/>
          </p:nvSpPr>
          <p:spPr>
            <a:xfrm>
              <a:off x="304800" y="4221088"/>
              <a:ext cx="3962400" cy="25408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24400" y="3124200"/>
              <a:ext cx="4213859" cy="3429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457200"/>
            <a:ext cx="7540752" cy="5656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533400"/>
            <a:ext cx="7815072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560" y="105345"/>
            <a:ext cx="7776864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b="1" spc="-254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b="1" spc="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NS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484784"/>
            <a:ext cx="9143999" cy="571945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149225" indent="-342900">
              <a:spcBef>
                <a:spcPts val="675"/>
              </a:spcBef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Several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studies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have evaluated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accuracy of  fecal leukocytes alone or in combination with  occult blood testing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55880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ability of these tests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predict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presence  of an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varied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greatly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423545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btaining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 cultures on  initial presentation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immunocompromised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(HIV-infected,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elderly,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 with  comorbidities or with underlying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bowel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disease), those with severe 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bloody  diarrhea, 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food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handlers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10690"/>
            <a:ext cx="9144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SHIGELLA INFECTION IN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ADULTS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556793"/>
            <a:ext cx="9144000" cy="501098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1056005" indent="-342900">
              <a:spcBef>
                <a:spcPts val="675"/>
              </a:spcBef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Shigella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species 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cause of  bacterial diarrhea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worldwide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55880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organism 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 susceptible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acid as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many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other bacterial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pathogens;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thus, 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few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  10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organisms can cause disease in part  because the organisms can survive transit  through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stomach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363855" indent="-342900">
              <a:buClr>
                <a:srgbClr val="0077EF"/>
              </a:buClr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Ingested bacteria pass into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intestine  where they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multiply,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several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logs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more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bacteria pass into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colon, where the  organisms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enter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colonic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cells.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10690"/>
            <a:ext cx="9143999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SHIGELLA INFECTION IN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ADULTS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2014220"/>
            <a:ext cx="9143999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43180" indent="-342900">
              <a:lnSpc>
                <a:spcPct val="100000"/>
              </a:lnSpc>
              <a:spcBef>
                <a:spcPts val="100"/>
              </a:spcBef>
              <a:buClr>
                <a:srgbClr val="0077EF"/>
              </a:buClr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Shigella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transmission can occur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through  direct person-to-person spread as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well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contaminated food and water; 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former accounts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cases in  the United States while the latter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more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important in the developing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world.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77EF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buClr>
                <a:srgbClr val="0077EF"/>
              </a:buClr>
              <a:buSzPct val="83928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Shigella 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cause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classic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dysentery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01172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9335" algn="l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b="1" spc="-1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MANIFESTATIONS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3568" y="2273300"/>
            <a:ext cx="7920880" cy="3504806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79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Fever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30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percent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69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479425" algn="l"/>
                <a:tab pos="4800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Abdominal pain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70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93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percent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Mucoid diarrhea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70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85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percent</a:t>
            </a: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Bloody diarrhea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35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55</a:t>
            </a:r>
            <a:r>
              <a:rPr sz="32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percent</a:t>
            </a:r>
          </a:p>
          <a:p>
            <a:pPr marL="381000" indent="-342900">
              <a:lnSpc>
                <a:spcPct val="100000"/>
              </a:lnSpc>
              <a:spcBef>
                <a:spcPts val="69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381000" algn="l"/>
              </a:tabLst>
            </a:pPr>
            <a:r>
              <a:rPr sz="3200" spc="-25" dirty="0">
                <a:latin typeface="Times New Roman" pitchFamily="18" charset="0"/>
                <a:cs typeface="Times New Roman" pitchFamily="18" charset="0"/>
              </a:rPr>
              <a:t>Watery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30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percent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Clr>
                <a:srgbClr val="0077EF"/>
              </a:buClr>
              <a:buSzPct val="83928"/>
              <a:buFont typeface="UnDotum"/>
              <a:buChar char=""/>
              <a:tabLst>
                <a:tab pos="381000" algn="l"/>
              </a:tabLst>
            </a:pPr>
            <a:r>
              <a:rPr sz="3200" spc="-25" dirty="0">
                <a:latin typeface="Times New Roman" pitchFamily="18" charset="0"/>
                <a:cs typeface="Times New Roman" pitchFamily="18" charset="0"/>
              </a:rPr>
              <a:t>Vomiting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35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percent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01172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9335" algn="l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b="1" spc="-1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MANIFESTATIONS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1561" y="1929129"/>
            <a:ext cx="7966654" cy="304762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81000" marR="848994" indent="-342900">
              <a:lnSpc>
                <a:spcPts val="2690"/>
              </a:lnSpc>
              <a:spcBef>
                <a:spcPts val="74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incubation period one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seven  days, with an average of three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days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4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Fever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2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Anorexia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malaise</a:t>
            </a:r>
          </a:p>
          <a:p>
            <a:pPr marL="381000" marR="30480" indent="-342900">
              <a:lnSpc>
                <a:spcPts val="2690"/>
              </a:lnSpc>
              <a:spcBef>
                <a:spcPts val="67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initially is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watery,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but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subsequently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contains blood and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mucus.</a:t>
            </a:r>
          </a:p>
          <a:p>
            <a:pPr marL="381000" indent="-342900">
              <a:lnSpc>
                <a:spcPct val="100000"/>
              </a:lnSpc>
              <a:spcBef>
                <a:spcPts val="4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45" dirty="0">
                <a:latin typeface="Times New Roman" pitchFamily="18" charset="0"/>
                <a:cs typeface="Times New Roman" pitchFamily="18" charset="0"/>
              </a:rPr>
              <a:t>Tenesmus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common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complaint.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01172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9335" algn="l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b="1" spc="-1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MANIFESTATIONS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1412776"/>
            <a:ext cx="9143999" cy="4950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33350" indent="-342900" algn="just">
              <a:lnSpc>
                <a:spcPct val="100000"/>
              </a:lnSpc>
              <a:spcBef>
                <a:spcPts val="100"/>
              </a:spcBef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 frequency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typically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eight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ten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day,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100 per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day.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55880" indent="-342900" algn="just">
              <a:lnSpc>
                <a:spcPct val="100000"/>
              </a:lnSpc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Stools are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volume, such that significant  fluid loss 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uncommon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(average approximately  30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mL/kg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day)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156210" indent="-342900">
              <a:lnSpc>
                <a:spcPct val="100000"/>
              </a:lnSpc>
              <a:buSzPct val="85416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a normal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healthy host, the course of disease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is generally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self-limited, lasting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no more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  seven days when left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untreated.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21379"/>
            <a:ext cx="9144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COMPLICATIONS OF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SHIGELLA  INFECTION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576" y="1938020"/>
            <a:ext cx="4187263" cy="3921586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7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Complication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Intestinal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81000" marR="555625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Proctitis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or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rectal  prolapse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59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60" dirty="0">
                <a:latin typeface="Times New Roman" pitchFamily="18" charset="0"/>
                <a:cs typeface="Times New Roman" pitchFamily="18" charset="0"/>
              </a:rPr>
              <a:t>Toxic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megacolon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Intestinal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obstruction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Colonic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perforation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87009" y="1938020"/>
            <a:ext cx="3605471" cy="32880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70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Prevalance,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percent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3700" indent="-342900">
              <a:lnSpc>
                <a:spcPct val="100000"/>
              </a:lnSpc>
              <a:spcBef>
                <a:spcPts val="600"/>
              </a:spcBef>
              <a:buSzPct val="85416"/>
              <a:buFont typeface="Wingdings" pitchFamily="2" charset="2"/>
              <a:buChar char="Ø"/>
              <a:tabLst>
                <a:tab pos="3937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Unknown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0800">
              <a:lnSpc>
                <a:spcPct val="100000"/>
              </a:lnSpc>
              <a:buFont typeface="Wingdings" pitchFamily="2" charset="2"/>
              <a:buChar char="Ø"/>
            </a:pPr>
            <a:r>
              <a:rPr sz="32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aseline="-8101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marL="50800">
              <a:lnSpc>
                <a:spcPct val="100000"/>
              </a:lnSpc>
              <a:spcBef>
                <a:spcPts val="950"/>
              </a:spcBef>
              <a:buFont typeface="Wingdings" pitchFamily="2" charset="2"/>
              <a:buChar char="Ø"/>
            </a:pPr>
            <a:r>
              <a:rPr sz="3200" spc="-254" baseline="94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2.5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0800">
              <a:lnSpc>
                <a:spcPct val="100000"/>
              </a:lnSpc>
              <a:spcBef>
                <a:spcPts val="250"/>
              </a:spcBef>
              <a:buFont typeface="Wingdings" pitchFamily="2" charset="2"/>
              <a:buChar char="Ø"/>
            </a:pPr>
            <a:r>
              <a:rPr sz="32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aseline="-810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58800"/>
            <a:ext cx="914400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35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IN" sz="35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COMPLICATIONS OF </a:t>
            </a:r>
            <a:r>
              <a:rPr lang="en-IN" sz="35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SHIGELLA  INFECTION</a:t>
            </a:r>
            <a:endParaRPr lang="en-IN" sz="3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552" y="1957070"/>
            <a:ext cx="4404557" cy="2948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2330">
              <a:lnSpc>
                <a:spcPct val="110600"/>
              </a:lnSpc>
              <a:spcBef>
                <a:spcPts val="10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Systemic: </a:t>
            </a:r>
            <a:endParaRPr lang="en-US" sz="24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862330">
              <a:lnSpc>
                <a:spcPct val="110600"/>
              </a:lnSpc>
              <a:spcBef>
                <a:spcPts val="100"/>
              </a:spcBef>
            </a:pP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Bacteremia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 marR="862330">
              <a:lnSpc>
                <a:spcPts val="1939"/>
              </a:lnSpc>
              <a:spcBef>
                <a:spcPts val="48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Moderate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severe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hypovolemia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 marR="636270">
              <a:lnSpc>
                <a:spcPts val="2390"/>
              </a:lnSpc>
              <a:spcBef>
                <a:spcPts val="9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Hyponatremia  Leukemoid reaction  Neurologic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symptoms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ts val="2390"/>
              </a:lnSpc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Reactive arthritis or Reiter's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Hemolytic-uremic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syndrome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8009" y="1957070"/>
            <a:ext cx="3008447" cy="1240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Prevalance, percent </a:t>
            </a:r>
            <a:endParaRPr lang="en-US" sz="24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10-12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8009" y="2852936"/>
            <a:ext cx="608965" cy="22685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29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-45</a:t>
            </a: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1.4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9" y="759934"/>
            <a:ext cx="418501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91639" y="1977390"/>
            <a:ext cx="6747509" cy="3821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Frequent,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volume,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bloody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stools,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marR="68580" indent="-342900">
              <a:lnSpc>
                <a:spcPts val="2590"/>
              </a:lnSpc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Abdominal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cramps,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tenesmus, particularly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accompanied by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fever.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marR="549910" indent="-342900">
              <a:lnSpc>
                <a:spcPts val="2590"/>
              </a:lnSpc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Nausea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vomiting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notably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absent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patients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9100" indent="-342900">
              <a:lnSpc>
                <a:spcPct val="100000"/>
              </a:lnSpc>
              <a:buSzPct val="85416"/>
              <a:buFont typeface="Wingdings" pitchFamily="2" charset="2"/>
              <a:buChar char="Ø"/>
              <a:tabLst>
                <a:tab pos="4191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Fecal leukocytes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generally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present.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59934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DIFFERENTILA</a:t>
            </a:r>
            <a:r>
              <a:rPr b="1" spc="-2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29739" y="1925320"/>
            <a:ext cx="5737225" cy="4580741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Shigella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Salmonella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Campylobacter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35" dirty="0">
                <a:latin typeface="Times New Roman" pitchFamily="18" charset="0"/>
                <a:cs typeface="Times New Roman" pitchFamily="18" charset="0"/>
              </a:rPr>
              <a:t>Yersinia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Enteroinvasive E.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coli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80059" indent="-441959">
              <a:lnSpc>
                <a:spcPct val="100000"/>
              </a:lnSpc>
              <a:spcBef>
                <a:spcPts val="690"/>
              </a:spcBef>
              <a:buSzPct val="83928"/>
              <a:buFont typeface="Wingdings" pitchFamily="2" charset="2"/>
              <a:buChar char="Ø"/>
              <a:tabLst>
                <a:tab pos="479425" algn="l"/>
                <a:tab pos="4800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Clostridium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difficile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81000" marR="30480" indent="-342900">
              <a:lnSpc>
                <a:spcPct val="100000"/>
              </a:lnSpc>
              <a:spcBef>
                <a:spcPts val="70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Noninfectious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inflammatory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bowel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disease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759934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FECAL</a:t>
            </a:r>
            <a:r>
              <a:rPr lang="en-IN" b="1" spc="-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LEUKOCYTES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544" y="1971040"/>
            <a:ext cx="7932235" cy="393748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81000" marR="229235" indent="-342900">
              <a:lnSpc>
                <a:spcPts val="3020"/>
              </a:lnSpc>
              <a:spcBef>
                <a:spcPts val="480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associated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bacterial cause of  acute diarrhea in 89 percent of cases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1000" marR="30480" indent="-342900">
              <a:lnSpc>
                <a:spcPct val="90000"/>
              </a:lnSpc>
              <a:spcBef>
                <a:spcPts val="65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had fecal leukocytes (all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which were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polymorphonuclear leukocytes) in 70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100 percent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samples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tested,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  least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25 cells/hpf in the majority of  patients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81000" marR="469265" indent="-342900">
              <a:lnSpc>
                <a:spcPts val="3020"/>
              </a:lnSpc>
              <a:spcBef>
                <a:spcPts val="745"/>
              </a:spcBef>
              <a:buSzPct val="83928"/>
              <a:buFont typeface="Wingdings" pitchFamily="2" charset="2"/>
              <a:buChar char="Ø"/>
              <a:tabLst>
                <a:tab pos="3810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comparison, healthy controls and  patients with cholera 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viral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diarrhea  had no fecal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leukocytes.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38" y="759934"/>
            <a:ext cx="612922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STOOL</a:t>
            </a:r>
            <a:r>
              <a:rPr lang="en-IN" b="1" spc="-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CULTURE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577" y="1971040"/>
            <a:ext cx="7785808" cy="353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5459" indent="-441959">
              <a:lnSpc>
                <a:spcPct val="100000"/>
              </a:lnSpc>
              <a:spcBef>
                <a:spcPts val="100"/>
              </a:spcBef>
              <a:buSzPct val="83928"/>
              <a:buFont typeface="Wingdings" pitchFamily="2" charset="2"/>
              <a:buChar char="Ø"/>
              <a:tabLst>
                <a:tab pos="504825" algn="l"/>
                <a:tab pos="505459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Definitive determination by stool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culture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55880" indent="-342900">
              <a:lnSpc>
                <a:spcPts val="3020"/>
              </a:lnSpc>
              <a:buSzPct val="83928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Sheigla requires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prompt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handling and  optimally should be inoculated onto agar  at the bedside.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6400" marR="249554" indent="-342900">
              <a:lnSpc>
                <a:spcPct val="90000"/>
              </a:lnSpc>
              <a:spcBef>
                <a:spcPts val="5"/>
              </a:spcBef>
              <a:buSzPct val="83928"/>
              <a:buFont typeface="Wingdings" pitchFamily="2" charset="2"/>
              <a:buChar char="Ø"/>
              <a:tabLst>
                <a:tab pos="4064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Culture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from a stool sample may give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better yield than culture 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rectal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swab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2875</Words>
  <Application>Microsoft Office PowerPoint</Application>
  <PresentationFormat>On-screen Show (4:3)</PresentationFormat>
  <Paragraphs>364</Paragraphs>
  <Slides>79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ACUTE DIARRHOEA</vt:lpstr>
      <vt:lpstr>Slide 2</vt:lpstr>
      <vt:lpstr>INTRDUCTION</vt:lpstr>
      <vt:lpstr>Slide 4</vt:lpstr>
      <vt:lpstr>Slide 5</vt:lpstr>
      <vt:lpstr>DIARRHEA  DEFENITION</vt:lpstr>
      <vt:lpstr>Slide 7</vt:lpstr>
      <vt:lpstr>Slide 8</vt:lpstr>
      <vt:lpstr>Slide 9</vt:lpstr>
      <vt:lpstr>Slide 10</vt:lpstr>
      <vt:lpstr>ETIOLOGY</vt:lpstr>
      <vt:lpstr>NON-INFECTIOUS</vt:lpstr>
      <vt:lpstr>SMALL BOWEL INFECTIONS</vt:lpstr>
      <vt:lpstr>LARGE INTESTINAL DIARRHEAS</vt:lpstr>
      <vt:lpstr>Slide 15</vt:lpstr>
      <vt:lpstr>Slide 16</vt:lpstr>
      <vt:lpstr>Slide 17</vt:lpstr>
      <vt:lpstr>Slide 18</vt:lpstr>
      <vt:lpstr>AGENTS THAT COMMONLY CAUSE  ACUTE GASTROINTESTINAL ILLNESS</vt:lpstr>
      <vt:lpstr>BACTERIA</vt:lpstr>
      <vt:lpstr>VIRUSES</vt:lpstr>
      <vt:lpstr>PROTOZOA</vt:lpstr>
      <vt:lpstr>FUNGI</vt:lpstr>
      <vt:lpstr>RESERVOIR</vt:lpstr>
      <vt:lpstr>Source:</vt:lpstr>
      <vt:lpstr>HOST FACTOR</vt:lpstr>
      <vt:lpstr>ENVIRONMENTAL FACTOR</vt:lpstr>
      <vt:lpstr>PREDISPOSING FACTORS</vt:lpstr>
      <vt:lpstr>MODE OF TRANSMISSION</vt:lpstr>
      <vt:lpstr>RELATED TERMS</vt:lpstr>
      <vt:lpstr>EFFECTS OF LOSS OF FLUIDS AND ELECTROLYTES</vt:lpstr>
      <vt:lpstr>INCUBATION PERIOD</vt:lpstr>
      <vt:lpstr>ETIOLOGY</vt:lpstr>
      <vt:lpstr>CLINICAL FEATURES</vt:lpstr>
      <vt:lpstr>Slide 35</vt:lpstr>
      <vt:lpstr>DIAGNOSTIC APPROACH</vt:lpstr>
      <vt:lpstr>INDICATIONS FOR DIAGNOSTIC  EVALUATION</vt:lpstr>
      <vt:lpstr>SMALL BOWEL</vt:lpstr>
      <vt:lpstr>SMALL BOWEL</vt:lpstr>
      <vt:lpstr>HISTORICAL CLUE</vt:lpstr>
      <vt:lpstr>CLINICAL FEATURES:</vt:lpstr>
      <vt:lpstr>FECAL LEUKOCYTES AND OCCULT  BLOOD</vt:lpstr>
      <vt:lpstr>Slide 43</vt:lpstr>
      <vt:lpstr>WHEN TO OBTAIN STOOL CULTURES</vt:lpstr>
      <vt:lpstr>WHEN TO OBTAIN STOOL FOR OVA AND  PARASITES</vt:lpstr>
      <vt:lpstr>INDICATIONS FOR OVA AND PARASITE  STUDY</vt:lpstr>
      <vt:lpstr>Slide 47</vt:lpstr>
      <vt:lpstr>ENDOSCOPY</vt:lpstr>
      <vt:lpstr>Slide 49</vt:lpstr>
      <vt:lpstr>TREATMENT</vt:lpstr>
      <vt:lpstr>WHEN TO TREAT</vt:lpstr>
      <vt:lpstr>Those with moderate to severe  travelers' diarrhea as  characterized by more than four  unformed stools daily, fever,  blood, pus, or mucus in the stool.</vt:lpstr>
      <vt:lpstr>Those with more than eight stools per  day, volume depletion, symptoms for  more than one week</vt:lpstr>
      <vt:lpstr>Those in whom hospitalization is  being considered and  immunocompromised hosts</vt:lpstr>
      <vt:lpstr>Signs and symptoms of bacterial diarrhea such  as fever, bloody diarrhea (except, for suspected  EHEC or C. difficile infection),and the presence  of occult blood or fecal leukocytes in the stool</vt:lpstr>
      <vt:lpstr>Slide 56</vt:lpstr>
      <vt:lpstr>SYMPTOMATIC THERAPY</vt:lpstr>
      <vt:lpstr>Slide 58</vt:lpstr>
      <vt:lpstr>DIPHENOXYLATE</vt:lpstr>
      <vt:lpstr>Slide 60</vt:lpstr>
      <vt:lpstr>BISMUTH SUBSALICYLATE</vt:lpstr>
      <vt:lpstr>DIETARY RECOMMENDATIONS</vt:lpstr>
      <vt:lpstr>PREVENTION:</vt:lpstr>
      <vt:lpstr>Slide 64</vt:lpstr>
      <vt:lpstr>MEASURES</vt:lpstr>
      <vt:lpstr>Slide 66</vt:lpstr>
      <vt:lpstr>Slide 67</vt:lpstr>
      <vt:lpstr>SUMMARY AND  RECOMMENDATIONS</vt:lpstr>
      <vt:lpstr>SHIGELLA INFECTION IN ADULTS</vt:lpstr>
      <vt:lpstr>SHIGELLA INFECTION IN ADULTS</vt:lpstr>
      <vt:lpstr>CLINICAL MANIFESTATIONS</vt:lpstr>
      <vt:lpstr>CLINICAL MANIFESTATIONS</vt:lpstr>
      <vt:lpstr>CLINICAL MANIFESTATIONS</vt:lpstr>
      <vt:lpstr>MAJOR COMPLICATIONS OF SHIGELLA  INFECTION</vt:lpstr>
      <vt:lpstr>MAJOR COMPLICATIONS OF SHIGELLA  INFECTION</vt:lpstr>
      <vt:lpstr>DIAGNOSIS</vt:lpstr>
      <vt:lpstr>DIFFERENTILA DIAGNOSIS</vt:lpstr>
      <vt:lpstr>FECAL LEUKOCYTES</vt:lpstr>
      <vt:lpstr>STOOL CULTURE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DIARRHOEA</dc:title>
  <dc:creator>Dr.Ajay Agarwal</dc:creator>
  <cp:lastModifiedBy>Dr.Ajay Agarwal</cp:lastModifiedBy>
  <cp:revision>7</cp:revision>
  <dcterms:created xsi:type="dcterms:W3CDTF">2020-04-20T14:38:31Z</dcterms:created>
  <dcterms:modified xsi:type="dcterms:W3CDTF">2024-05-17T06:36:13Z</dcterms:modified>
</cp:coreProperties>
</file>