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333" r:id="rId2"/>
    <p:sldId id="361" r:id="rId3"/>
    <p:sldId id="334" r:id="rId4"/>
    <p:sldId id="335" r:id="rId5"/>
    <p:sldId id="362" r:id="rId6"/>
    <p:sldId id="336" r:id="rId7"/>
    <p:sldId id="363" r:id="rId8"/>
    <p:sldId id="364" r:id="rId9"/>
    <p:sldId id="337" r:id="rId10"/>
    <p:sldId id="365" r:id="rId11"/>
    <p:sldId id="338" r:id="rId12"/>
    <p:sldId id="366" r:id="rId13"/>
    <p:sldId id="339" r:id="rId14"/>
    <p:sldId id="340" r:id="rId15"/>
    <p:sldId id="367" r:id="rId16"/>
    <p:sldId id="342" r:id="rId17"/>
    <p:sldId id="368" r:id="rId18"/>
    <p:sldId id="369" r:id="rId19"/>
    <p:sldId id="343" r:id="rId20"/>
    <p:sldId id="344" r:id="rId21"/>
    <p:sldId id="345" r:id="rId22"/>
    <p:sldId id="347" r:id="rId23"/>
    <p:sldId id="370" r:id="rId24"/>
    <p:sldId id="371" r:id="rId25"/>
    <p:sldId id="37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26" autoAdjust="0"/>
  </p:normalViewPr>
  <p:slideViewPr>
    <p:cSldViewPr>
      <p:cViewPr varScale="1">
        <p:scale>
          <a:sx n="71" d="100"/>
          <a:sy n="71" d="100"/>
        </p:scale>
        <p:origin x="154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747BD-F570-457F-AF30-715AF29C822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2F6C6-F3E2-4D91-9861-548E409CA4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2F6C6-F3E2-4D91-9861-548E409CA48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Ganesh\Downloads\penis diagra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47654" y="1066801"/>
            <a:ext cx="5396346" cy="5791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Bulbo</a:t>
            </a:r>
            <a:r>
              <a:rPr lang="en-US" dirty="0"/>
              <a:t> urethral glands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r>
              <a:rPr lang="en-US" dirty="0"/>
              <a:t>They are a pair of small gland situated on both sides of the </a:t>
            </a:r>
            <a:r>
              <a:rPr lang="en-US" dirty="0" err="1"/>
              <a:t>membraneous</a:t>
            </a:r>
            <a:r>
              <a:rPr lang="en-US" dirty="0"/>
              <a:t> urethra</a:t>
            </a:r>
          </a:p>
          <a:p>
            <a:r>
              <a:rPr lang="en-US" dirty="0"/>
              <a:t>Their ducts open into intra bulbar </a:t>
            </a:r>
            <a:r>
              <a:rPr lang="en-US" dirty="0" err="1"/>
              <a:t>fossa</a:t>
            </a:r>
            <a:r>
              <a:rPr lang="en-US" dirty="0"/>
              <a:t> of the spongy urethra</a:t>
            </a:r>
          </a:p>
          <a:p>
            <a:r>
              <a:rPr lang="en-US" dirty="0"/>
              <a:t>Their secretion form a part of semen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r.Ganesh\Downloads\Figure_43_03_01 (1)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457320" cy="6781518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019801" y="3352800"/>
            <a:ext cx="3124200" cy="990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/>
              <a:t>Spermatic cord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It is a tubular sheath containing vas </a:t>
            </a:r>
            <a:r>
              <a:rPr lang="en-US" dirty="0" err="1"/>
              <a:t>deferns</a:t>
            </a:r>
            <a:r>
              <a:rPr lang="en-US" dirty="0"/>
              <a:t> nerves and vessels of </a:t>
            </a:r>
            <a:r>
              <a:rPr lang="en-US" dirty="0" err="1"/>
              <a:t>epididymis</a:t>
            </a:r>
            <a:r>
              <a:rPr lang="en-US" dirty="0"/>
              <a:t> and testis </a:t>
            </a:r>
          </a:p>
          <a:p>
            <a:r>
              <a:rPr lang="en-US" dirty="0"/>
              <a:t>It is about 7.5 cm long</a:t>
            </a:r>
          </a:p>
          <a:p>
            <a:r>
              <a:rPr lang="en-US" dirty="0"/>
              <a:t>Anatomical course of the spermatic cord is relatively short, beginning in the </a:t>
            </a:r>
            <a:r>
              <a:rPr lang="en-US" b="1" dirty="0"/>
              <a:t>inferior abdomen</a:t>
            </a:r>
            <a:r>
              <a:rPr lang="en-US" dirty="0"/>
              <a:t> and ending in the </a:t>
            </a:r>
            <a:r>
              <a:rPr lang="en-US" b="1" dirty="0"/>
              <a:t>scrotum</a:t>
            </a:r>
            <a:r>
              <a:rPr lang="en-US" dirty="0"/>
              <a:t>.</a:t>
            </a:r>
          </a:p>
          <a:p>
            <a:r>
              <a:rPr lang="en-US" dirty="0"/>
              <a:t>The spermatic cord is formed at the opening of the </a:t>
            </a:r>
            <a:r>
              <a:rPr lang="en-US" b="1" dirty="0"/>
              <a:t>inguinal canal (see slide no 5)</a:t>
            </a:r>
            <a:r>
              <a:rPr lang="en-US" dirty="0"/>
              <a:t>, known as the</a:t>
            </a:r>
            <a:r>
              <a:rPr lang="en-US" b="1" dirty="0"/>
              <a:t> </a:t>
            </a:r>
            <a:r>
              <a:rPr lang="en-US" dirty="0"/>
              <a:t>deep inguinal ring. </a:t>
            </a:r>
          </a:p>
          <a:p>
            <a:r>
              <a:rPr lang="en-US" dirty="0"/>
              <a:t>The cord passes through the inguinal canal, entering the scrotum via the </a:t>
            </a:r>
            <a:r>
              <a:rPr lang="en-US" b="1" dirty="0"/>
              <a:t>superficial inguinal ring</a:t>
            </a:r>
            <a:r>
              <a:rPr lang="en-US" dirty="0"/>
              <a:t>. It continues into the scrotum, ending at the posterior border of the testes. Here, its contents disperse to supply the various structures of the testes and scrotum.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Dr.Ganesh\Downloads\Anatomical-Course-of-the-Spermatic-Co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772400" cy="610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 descr="C:\Users\Dr.Ganesh\Downloads\Overview-of-the-Anatomical-Location-of-the-Inguinal-Ca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765876" cy="5105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56388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 </a:t>
            </a:r>
            <a:r>
              <a:rPr lang="en-US" b="1" dirty="0"/>
              <a:t>superficial</a:t>
            </a:r>
            <a:r>
              <a:rPr lang="en-US" dirty="0"/>
              <a:t> (external) ring marks the end of the </a:t>
            </a:r>
            <a:r>
              <a:rPr lang="en-US" b="1" dirty="0"/>
              <a:t>inguinal canal</a:t>
            </a:r>
            <a:r>
              <a:rPr lang="en-US" dirty="0"/>
              <a:t>, and lies just superior to the pubic tubercle. It is a triangle shaped opening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of the spermatic cord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Vas deferens </a:t>
            </a:r>
            <a:r>
              <a:rPr lang="en-US" dirty="0"/>
              <a:t>lies along the posterior part of the cored </a:t>
            </a:r>
          </a:p>
          <a:p>
            <a:r>
              <a:rPr lang="en-US" b="1" dirty="0" err="1"/>
              <a:t>Pampiniform</a:t>
            </a:r>
            <a:r>
              <a:rPr lang="en-US" b="1" dirty="0"/>
              <a:t> plexus(</a:t>
            </a:r>
            <a:r>
              <a:rPr lang="en-US" dirty="0"/>
              <a:t>The </a:t>
            </a:r>
            <a:r>
              <a:rPr lang="en-US" b="1" dirty="0" err="1"/>
              <a:t>pampiniform</a:t>
            </a:r>
            <a:r>
              <a:rPr lang="en-US" b="1" dirty="0"/>
              <a:t> plexus</a:t>
            </a:r>
            <a:r>
              <a:rPr lang="en-US" dirty="0"/>
              <a:t> is a loose network of small veins found within the male spermatic cord. The </a:t>
            </a:r>
            <a:r>
              <a:rPr lang="en-US" b="1" dirty="0"/>
              <a:t>plexus</a:t>
            </a:r>
            <a:r>
              <a:rPr lang="en-US" dirty="0"/>
              <a:t> begins in the scrotum with veins arising from the </a:t>
            </a:r>
            <a:r>
              <a:rPr lang="en-US" dirty="0" err="1"/>
              <a:t>mediastinum</a:t>
            </a:r>
            <a:r>
              <a:rPr lang="en-US" dirty="0"/>
              <a:t> testis,)</a:t>
            </a:r>
            <a:endParaRPr lang="en-US" b="1" dirty="0"/>
          </a:p>
          <a:p>
            <a:pPr algn="ctr"/>
            <a:r>
              <a:rPr lang="en-US" dirty="0"/>
              <a:t>Arteries</a:t>
            </a:r>
            <a:r>
              <a:rPr lang="en-US" b="1" dirty="0"/>
              <a:t>- testicular artery, artery to vas deferens </a:t>
            </a:r>
            <a:r>
              <a:rPr lang="en-US" dirty="0"/>
              <a:t>, and </a:t>
            </a:r>
            <a:r>
              <a:rPr lang="en-US" b="1" dirty="0" err="1"/>
              <a:t>cremastric</a:t>
            </a:r>
            <a:r>
              <a:rPr lang="en-US" b="1" dirty="0"/>
              <a:t> artery</a:t>
            </a:r>
          </a:p>
          <a:p>
            <a:r>
              <a:rPr lang="en-US" dirty="0" err="1"/>
              <a:t>Lymphatics</a:t>
            </a:r>
            <a:r>
              <a:rPr lang="en-US" dirty="0"/>
              <a:t> of testis and </a:t>
            </a:r>
            <a:r>
              <a:rPr lang="en-US" dirty="0" err="1"/>
              <a:t>epididymis</a:t>
            </a:r>
            <a:endParaRPr lang="en-US" dirty="0"/>
          </a:p>
          <a:p>
            <a:r>
              <a:rPr lang="en-US" dirty="0"/>
              <a:t>Nerves </a:t>
            </a:r>
            <a:r>
              <a:rPr lang="en-US" b="1" dirty="0"/>
              <a:t>– genital branch </a:t>
            </a:r>
            <a:r>
              <a:rPr lang="en-US" dirty="0"/>
              <a:t>of </a:t>
            </a:r>
            <a:r>
              <a:rPr lang="en-US" dirty="0" err="1"/>
              <a:t>genitofemoral</a:t>
            </a:r>
            <a:r>
              <a:rPr lang="en-US" dirty="0"/>
              <a:t> nerve, testicular plexus of </a:t>
            </a:r>
            <a:r>
              <a:rPr lang="en-US" b="1" dirty="0"/>
              <a:t>sympathetic nerves and </a:t>
            </a:r>
            <a:r>
              <a:rPr lang="en-US" b="1" dirty="0" err="1"/>
              <a:t>illioinguinal</a:t>
            </a:r>
            <a:r>
              <a:rPr lang="en-US" b="1" dirty="0"/>
              <a:t> nerve</a:t>
            </a:r>
          </a:p>
          <a:p>
            <a:r>
              <a:rPr lang="en-US" b="1" dirty="0"/>
              <a:t>Loose connective tissue</a:t>
            </a:r>
          </a:p>
          <a:p>
            <a:r>
              <a:rPr lang="en-US" b="1" dirty="0" err="1"/>
              <a:t>Processus</a:t>
            </a:r>
            <a:r>
              <a:rPr lang="en-US" b="1" dirty="0"/>
              <a:t> </a:t>
            </a:r>
            <a:r>
              <a:rPr lang="en-US" b="1" dirty="0" err="1"/>
              <a:t>vaginalis</a:t>
            </a:r>
            <a:r>
              <a:rPr lang="en-US" b="1" dirty="0"/>
              <a:t> </a:t>
            </a:r>
            <a:r>
              <a:rPr lang="en-US" dirty="0"/>
              <a:t>– projection of peritoneum that forms the pathway of descent for the testes during embryonic development. In the adult, it is fused shut.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3895" t="26250" r="20586" b="15000"/>
          <a:stretch>
            <a:fillRect/>
          </a:stretch>
        </p:blipFill>
        <p:spPr bwMode="auto">
          <a:xfrm>
            <a:off x="152399" y="532436"/>
            <a:ext cx="8839201" cy="525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381000" y="1219200"/>
            <a:ext cx="35052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38600" y="1066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Ts at this level 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Transverse section of the cord showing its contents</a:t>
            </a:r>
          </a:p>
        </p:txBody>
      </p:sp>
      <p:pic>
        <p:nvPicPr>
          <p:cNvPr id="5122" name="Picture 2" descr="C:\Users\Dr.Ganesh\Downloads\732-1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6726" y="1447800"/>
            <a:ext cx="8727274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Scrotum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It is a </a:t>
            </a:r>
            <a:r>
              <a:rPr lang="en-US" dirty="0" err="1"/>
              <a:t>cutaneous</a:t>
            </a:r>
            <a:r>
              <a:rPr lang="en-US" dirty="0"/>
              <a:t> pouch of the lower part of the anterior abdominal wall containing the right and left testis.</a:t>
            </a:r>
          </a:p>
          <a:p>
            <a:r>
              <a:rPr lang="en-US" dirty="0"/>
              <a:t>It houses and protects the testis and also maintains a lower temperature than that of the abdomen </a:t>
            </a:r>
          </a:p>
          <a:p>
            <a:r>
              <a:rPr lang="en-US" dirty="0"/>
              <a:t>The </a:t>
            </a:r>
            <a:r>
              <a:rPr lang="en-US" dirty="0" err="1"/>
              <a:t>scotum</a:t>
            </a:r>
            <a:r>
              <a:rPr lang="en-US" dirty="0"/>
              <a:t> is divided into right and left parts </a:t>
            </a:r>
            <a:r>
              <a:rPr lang="en-US" dirty="0" err="1"/>
              <a:t>parts</a:t>
            </a:r>
            <a:r>
              <a:rPr lang="en-US" dirty="0"/>
              <a:t> by a ridge which is known as the median </a:t>
            </a:r>
            <a:r>
              <a:rPr lang="en-US" dirty="0" err="1"/>
              <a:t>raphae</a:t>
            </a:r>
            <a:r>
              <a:rPr lang="en-US" dirty="0"/>
              <a:t> which continues on to the underside of the penis </a:t>
            </a:r>
          </a:p>
          <a:p>
            <a:r>
              <a:rPr lang="en-US" dirty="0"/>
              <a:t>Left half of the scrotum hangs a bit lower than the right because of the greater length of the </a:t>
            </a:r>
            <a:r>
              <a:rPr lang="en-US" dirty="0" err="1"/>
              <a:t>the</a:t>
            </a:r>
            <a:r>
              <a:rPr lang="en-US" dirty="0"/>
              <a:t> left spermatic cord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Dr.Ganesh\Downloads\main-qimg-68bbed4477bede456c3313330db916e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6248400" cy="62484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5105400" y="3886200"/>
            <a:ext cx="1676400" cy="6096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90600" y="4343400"/>
            <a:ext cx="1676400" cy="6096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Layers of scrotum external to internal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Skin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Dartos</a:t>
            </a:r>
            <a:r>
              <a:rPr lang="en-US" dirty="0"/>
              <a:t> muscle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External spermatic fascia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Cremastric</a:t>
            </a:r>
            <a:r>
              <a:rPr lang="en-US" dirty="0"/>
              <a:t> muscle fascia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Internal spermatic fascia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Parietal layer of tunica </a:t>
            </a:r>
            <a:r>
              <a:rPr lang="en-US" dirty="0" err="1"/>
              <a:t>vaginalis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Dr.Ganesh\Downloads\Layers-of-the-Scrotum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0714" t="10529" r="12500" b="11821"/>
          <a:stretch>
            <a:fillRect/>
          </a:stretch>
        </p:blipFill>
        <p:spPr bwMode="auto">
          <a:xfrm>
            <a:off x="304800" y="761999"/>
            <a:ext cx="8305800" cy="5698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Layers of scrotum external to internal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Skin </a:t>
            </a:r>
            <a:r>
              <a:rPr lang="en-US" dirty="0"/>
              <a:t>is thin elastic and pigmented and corrugated due to its adhesion with </a:t>
            </a:r>
            <a:r>
              <a:rPr lang="en-US" dirty="0" err="1"/>
              <a:t>dartos</a:t>
            </a:r>
            <a:r>
              <a:rPr lang="en-US" dirty="0"/>
              <a:t> muscle inside . And is abundant in the number of </a:t>
            </a:r>
            <a:r>
              <a:rPr lang="en-US" dirty="0" err="1"/>
              <a:t>sebeceous</a:t>
            </a:r>
            <a:r>
              <a:rPr lang="en-US" dirty="0"/>
              <a:t> and sweat glands </a:t>
            </a:r>
          </a:p>
          <a:p>
            <a:r>
              <a:rPr lang="en-US" b="1" dirty="0" err="1"/>
              <a:t>Dartos</a:t>
            </a:r>
            <a:r>
              <a:rPr lang="en-US" b="1" dirty="0"/>
              <a:t> muscle </a:t>
            </a:r>
            <a:r>
              <a:rPr lang="en-US" dirty="0"/>
              <a:t>– it is a subcutaneous involuntary muscle which </a:t>
            </a:r>
            <a:r>
              <a:rPr lang="en-US" dirty="0" err="1"/>
              <a:t>sents</a:t>
            </a:r>
            <a:r>
              <a:rPr lang="en-US" dirty="0"/>
              <a:t> a septum at the median </a:t>
            </a:r>
            <a:r>
              <a:rPr lang="en-US" dirty="0" err="1"/>
              <a:t>raphae</a:t>
            </a:r>
            <a:r>
              <a:rPr lang="en-US" dirty="0"/>
              <a:t> </a:t>
            </a:r>
          </a:p>
          <a:p>
            <a:r>
              <a:rPr lang="en-US" dirty="0"/>
              <a:t>This septum divides the </a:t>
            </a:r>
            <a:r>
              <a:rPr lang="en-US" dirty="0" err="1"/>
              <a:t>scotum</a:t>
            </a:r>
            <a:r>
              <a:rPr lang="en-US" dirty="0"/>
              <a:t> into 2 compartments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Layers of scrotum external to internal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External spermatic fascia </a:t>
            </a:r>
            <a:r>
              <a:rPr lang="en-US" dirty="0"/>
              <a:t>is derived from the </a:t>
            </a:r>
            <a:r>
              <a:rPr lang="en-US" dirty="0" err="1"/>
              <a:t>aponeurosis</a:t>
            </a:r>
            <a:r>
              <a:rPr lang="en-US" dirty="0"/>
              <a:t> of the external oblique muscle at the margin of superficial inguinal ring</a:t>
            </a:r>
          </a:p>
          <a:p>
            <a:endParaRPr lang="en-US" dirty="0"/>
          </a:p>
          <a:p>
            <a:r>
              <a:rPr lang="en-US" b="1" dirty="0" err="1"/>
              <a:t>Cremastric</a:t>
            </a:r>
            <a:r>
              <a:rPr lang="en-US" b="1" dirty="0"/>
              <a:t> muscle and fascia  (SEE SLIDE NO 15)- </a:t>
            </a:r>
            <a:r>
              <a:rPr lang="en-US" dirty="0"/>
              <a:t>it is a detached part of the internal oblique muscle</a:t>
            </a:r>
          </a:p>
          <a:p>
            <a:r>
              <a:rPr lang="en-US" dirty="0"/>
              <a:t>It spreads in the scrotum as a series of </a:t>
            </a:r>
            <a:r>
              <a:rPr lang="en-US" dirty="0" err="1"/>
              <a:t>Ushaped</a:t>
            </a:r>
            <a:r>
              <a:rPr lang="en-US" dirty="0"/>
              <a:t> loops which are held </a:t>
            </a:r>
            <a:r>
              <a:rPr lang="en-US" dirty="0" err="1"/>
              <a:t>togeather</a:t>
            </a:r>
            <a:r>
              <a:rPr lang="en-US" dirty="0"/>
              <a:t> by and </a:t>
            </a:r>
            <a:r>
              <a:rPr lang="en-US" dirty="0" err="1"/>
              <a:t>areolar</a:t>
            </a:r>
            <a:r>
              <a:rPr lang="en-US" dirty="0"/>
              <a:t> fascia </a:t>
            </a:r>
          </a:p>
          <a:p>
            <a:r>
              <a:rPr lang="en-US" dirty="0"/>
              <a:t>It is an involuntary muscle</a:t>
            </a:r>
          </a:p>
          <a:p>
            <a:r>
              <a:rPr lang="en-US" dirty="0"/>
              <a:t>Internal spermatic fascia is derived from the </a:t>
            </a:r>
            <a:r>
              <a:rPr lang="en-US" dirty="0" err="1"/>
              <a:t>tranversalis</a:t>
            </a:r>
            <a:r>
              <a:rPr lang="en-US" dirty="0"/>
              <a:t> fascia at the margin of deep inguinal ring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Dr.Ganesh\Downloads\Gray114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6612"/>
          <a:stretch>
            <a:fillRect/>
          </a:stretch>
        </p:blipFill>
        <p:spPr bwMode="auto">
          <a:xfrm>
            <a:off x="1143000" y="457200"/>
            <a:ext cx="7467600" cy="6457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Dr.Ganesh\Downloads\picture2jpgpngjpg-1619FA5B5E40E8485BB.png"/>
          <p:cNvPicPr>
            <a:picLocks noChangeAspect="1" noChangeArrowheads="1"/>
          </p:cNvPicPr>
          <p:nvPr/>
        </p:nvPicPr>
        <p:blipFill>
          <a:blip r:embed="rId2"/>
          <a:srcRect t="21783" r="17178" b="13874"/>
          <a:stretch>
            <a:fillRect/>
          </a:stretch>
        </p:blipFill>
        <p:spPr bwMode="auto">
          <a:xfrm>
            <a:off x="2590801" y="3037124"/>
            <a:ext cx="6553200" cy="38208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Arterial supply of scrotum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r>
              <a:rPr lang="en-US" dirty="0"/>
              <a:t>It is supplies by superficial and deep external </a:t>
            </a:r>
            <a:r>
              <a:rPr lang="en-US" dirty="0" err="1"/>
              <a:t>pudental</a:t>
            </a:r>
            <a:r>
              <a:rPr lang="en-US" dirty="0"/>
              <a:t> branches of femoral artery</a:t>
            </a:r>
          </a:p>
          <a:p>
            <a:r>
              <a:rPr lang="en-US" dirty="0"/>
              <a:t>And by the posterior scrotal branches of internal </a:t>
            </a:r>
            <a:r>
              <a:rPr lang="en-US" dirty="0" err="1"/>
              <a:t>pudental</a:t>
            </a:r>
            <a:r>
              <a:rPr lang="en-US" dirty="0"/>
              <a:t> artery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C:\Users\Dr.Ganesh\Downloads\Common_iliac.jpg"/>
          <p:cNvPicPr>
            <a:picLocks noChangeAspect="1" noChangeArrowheads="1"/>
          </p:cNvPicPr>
          <p:nvPr/>
        </p:nvPicPr>
        <p:blipFill>
          <a:blip r:embed="rId3"/>
          <a:srcRect l="7000" t="8333" r="6000" b="18333"/>
          <a:stretch>
            <a:fillRect/>
          </a:stretch>
        </p:blipFill>
        <p:spPr bwMode="auto">
          <a:xfrm>
            <a:off x="-1" y="457200"/>
            <a:ext cx="9040091" cy="4572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-228600" y="4267200"/>
            <a:ext cx="2514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Dr.Ganesh\Downloads\Femoral-Artery-cour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772400" cy="6890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0943" t="10743" r="5660" b="8715"/>
          <a:stretch>
            <a:fillRect/>
          </a:stretch>
        </p:blipFill>
        <p:spPr bwMode="auto">
          <a:xfrm>
            <a:off x="3581400" y="1053548"/>
            <a:ext cx="5562600" cy="580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drainage of scrotum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Veins drain into great </a:t>
            </a:r>
            <a:r>
              <a:rPr lang="en-US" dirty="0" err="1"/>
              <a:t>sepahenous</a:t>
            </a:r>
            <a:r>
              <a:rPr lang="en-US" dirty="0"/>
              <a:t> vein partly in the internal </a:t>
            </a:r>
            <a:r>
              <a:rPr lang="en-US" dirty="0" err="1"/>
              <a:t>illiac</a:t>
            </a:r>
            <a:r>
              <a:rPr lang="en-US" dirty="0"/>
              <a:t> vein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Lymphatics</a:t>
            </a:r>
            <a:r>
              <a:rPr lang="en-US" dirty="0"/>
              <a:t> of scrotum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They drain into horizontal set of superficial inguinal lymph nodes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Dr.Ganesh\Downloads\Inguinal_Lymph_nod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752600"/>
            <a:ext cx="3733800" cy="452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r.Ganesh\Downloads\031717_1438_Scrotum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1910" y="2286000"/>
            <a:ext cx="5292090" cy="450390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Nerve supply of scrotum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Anterrior</a:t>
            </a:r>
            <a:r>
              <a:rPr lang="en-US" dirty="0"/>
              <a:t> 1/3</a:t>
            </a:r>
            <a:r>
              <a:rPr lang="en-US" baseline="30000" dirty="0"/>
              <a:t>rd</a:t>
            </a:r>
            <a:r>
              <a:rPr lang="en-US" dirty="0"/>
              <a:t> of scrotum is supplied by </a:t>
            </a:r>
            <a:r>
              <a:rPr lang="en-US" dirty="0" err="1"/>
              <a:t>illio</a:t>
            </a:r>
            <a:r>
              <a:rPr lang="en-US" dirty="0"/>
              <a:t>-inguinal and </a:t>
            </a:r>
            <a:r>
              <a:rPr lang="en-US" dirty="0" err="1"/>
              <a:t>genitofemoral</a:t>
            </a:r>
            <a:r>
              <a:rPr lang="en-US" dirty="0"/>
              <a:t> nerves conveying fibers from the L1 segment</a:t>
            </a:r>
          </a:p>
          <a:p>
            <a:r>
              <a:rPr lang="en-US" dirty="0"/>
              <a:t>Posterior 2/3</a:t>
            </a:r>
            <a:r>
              <a:rPr lang="en-US" baseline="30000" dirty="0"/>
              <a:t>rd</a:t>
            </a:r>
            <a:r>
              <a:rPr lang="en-US" dirty="0"/>
              <a:t> supplied by the posterior scrotal branches of the </a:t>
            </a:r>
            <a:r>
              <a:rPr lang="en-US" dirty="0" err="1"/>
              <a:t>pudental</a:t>
            </a:r>
            <a:r>
              <a:rPr lang="en-US" dirty="0"/>
              <a:t> nerve and </a:t>
            </a:r>
            <a:r>
              <a:rPr lang="en-US" dirty="0" err="1"/>
              <a:t>perineal</a:t>
            </a:r>
            <a:r>
              <a:rPr lang="en-US" dirty="0"/>
              <a:t> branch of posterior femoral  </a:t>
            </a:r>
            <a:r>
              <a:rPr lang="en-US" dirty="0" err="1"/>
              <a:t>cutaneous</a:t>
            </a:r>
            <a:r>
              <a:rPr lang="en-US" dirty="0"/>
              <a:t>  nerve derived from S3 and S4 segments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perineum </a:t>
            </a:r>
            <a:r>
              <a:rPr lang="en-US" dirty="0"/>
              <a:t>is an anatomical region in the pelvis. It is located between the thighs, and represents the most inferior part of the pelvic outlet. </a:t>
            </a:r>
          </a:p>
          <a:p>
            <a:r>
              <a:rPr lang="en-US" dirty="0"/>
              <a:t>perineum” is frequently used to describe the area between the external genitalia and the anus. However, in anatomical terms, the perineum is a </a:t>
            </a:r>
            <a:r>
              <a:rPr lang="en-US" b="1" dirty="0"/>
              <a:t>diamond-shaped</a:t>
            </a:r>
            <a:r>
              <a:rPr lang="en-US" dirty="0"/>
              <a:t> structure.</a:t>
            </a:r>
          </a:p>
        </p:txBody>
      </p:sp>
      <p:pic>
        <p:nvPicPr>
          <p:cNvPr id="1026" name="Picture 2" descr="C:\Users\Dr.Ganesh\Downloads\Overview-of-the-Perine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358392"/>
            <a:ext cx="4648200" cy="4369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5181600"/>
            <a:ext cx="8686800" cy="16764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Superficial </a:t>
            </a:r>
            <a:r>
              <a:rPr lang="en-US" b="1" dirty="0" err="1"/>
              <a:t>perineal</a:t>
            </a:r>
            <a:r>
              <a:rPr lang="en-US" b="1" dirty="0"/>
              <a:t> pouch</a:t>
            </a:r>
            <a:r>
              <a:rPr lang="en-US" dirty="0"/>
              <a:t> – a potential space between the </a:t>
            </a:r>
            <a:r>
              <a:rPr lang="en-US" b="1" dirty="0" err="1"/>
              <a:t>perineal</a:t>
            </a:r>
            <a:r>
              <a:rPr lang="en-US" dirty="0"/>
              <a:t> membrane (superiorly) and the </a:t>
            </a:r>
            <a:r>
              <a:rPr lang="en-US" b="1" dirty="0"/>
              <a:t>superficial </a:t>
            </a:r>
            <a:r>
              <a:rPr lang="en-US" b="1" dirty="0" err="1"/>
              <a:t>perineal</a:t>
            </a:r>
            <a:r>
              <a:rPr lang="en-US" dirty="0"/>
              <a:t> fascia (inferiorly). It contains the erectile tissues that form the penis</a:t>
            </a:r>
          </a:p>
          <a:p>
            <a:endParaRPr lang="en-US" dirty="0"/>
          </a:p>
        </p:txBody>
      </p:sp>
      <p:pic>
        <p:nvPicPr>
          <p:cNvPr id="2050" name="Picture 2" descr="C:\Users\Dr.Ganesh\Downloads\Layers-of-the-Urogenital-Triangle-in-the-Perineu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57200"/>
            <a:ext cx="7543800" cy="3915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.Ganesh\Downloads\Muscles-attaching-to-the-Pelvic-Bo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7543800" cy="50292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4724400"/>
            <a:ext cx="8915400" cy="2133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 </a:t>
            </a:r>
            <a:r>
              <a:rPr lang="en-US" b="1" dirty="0" err="1"/>
              <a:t>perineal</a:t>
            </a:r>
            <a:r>
              <a:rPr lang="en-US" b="1" dirty="0"/>
              <a:t> body</a:t>
            </a:r>
            <a:r>
              <a:rPr lang="en-US" dirty="0"/>
              <a:t> (or central tendon of </a:t>
            </a:r>
            <a:r>
              <a:rPr lang="en-US" b="1" dirty="0"/>
              <a:t>perineum</a:t>
            </a:r>
            <a:r>
              <a:rPr lang="en-US" dirty="0"/>
              <a:t>) is a pyramidal </a:t>
            </a:r>
            <a:r>
              <a:rPr lang="en-US" dirty="0" err="1"/>
              <a:t>fibromuscular</a:t>
            </a:r>
            <a:r>
              <a:rPr lang="en-US" dirty="0"/>
              <a:t> mass in the middle line of the </a:t>
            </a:r>
            <a:r>
              <a:rPr lang="en-US" b="1" dirty="0"/>
              <a:t>perineum</a:t>
            </a:r>
            <a:r>
              <a:rPr lang="en-US" dirty="0"/>
              <a:t> at the junction between the </a:t>
            </a:r>
            <a:r>
              <a:rPr lang="en-US" dirty="0" err="1"/>
              <a:t>urogenital</a:t>
            </a:r>
            <a:r>
              <a:rPr lang="en-US" dirty="0"/>
              <a:t> triangle and the anal triangle.(see slide no 25)It is found in both males and females.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Dr.Ganesh\Downloads\Borders-of-the-Perineu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599"/>
            <a:ext cx="9192278" cy="3962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1861</TotalTime>
  <Words>808</Words>
  <Application>Microsoft Office PowerPoint</Application>
  <PresentationFormat>On-screen Show (4:3)</PresentationFormat>
  <Paragraphs>61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Bulbo urethral glands </vt:lpstr>
      <vt:lpstr>PowerPoint Presentation</vt:lpstr>
      <vt:lpstr>Spermatic cord </vt:lpstr>
      <vt:lpstr>PowerPoint Presentation</vt:lpstr>
      <vt:lpstr>PowerPoint Presentation</vt:lpstr>
      <vt:lpstr>Contents of the spermatic cord </vt:lpstr>
      <vt:lpstr>PowerPoint Presentation</vt:lpstr>
      <vt:lpstr>Transverse section of the cord showing its contents</vt:lpstr>
      <vt:lpstr>Scrotum </vt:lpstr>
      <vt:lpstr>PowerPoint Presentation</vt:lpstr>
      <vt:lpstr>Layers of scrotum external to internal</vt:lpstr>
      <vt:lpstr>PowerPoint Presentation</vt:lpstr>
      <vt:lpstr>Layers of scrotum external to internal</vt:lpstr>
      <vt:lpstr>Layers of scrotum external to internal</vt:lpstr>
      <vt:lpstr>PowerPoint Presentation</vt:lpstr>
      <vt:lpstr>Arterial supply of scrotum</vt:lpstr>
      <vt:lpstr>PowerPoint Presentation</vt:lpstr>
      <vt:lpstr>PowerPoint Presentation</vt:lpstr>
      <vt:lpstr>Venous drainage of scrotum </vt:lpstr>
      <vt:lpstr>Lymphatics of scrotum</vt:lpstr>
      <vt:lpstr>Nerve supply of scrotum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Reproductive system </dc:title>
  <dc:creator>lenovo</dc:creator>
  <cp:lastModifiedBy>Ganesh Babu R</cp:lastModifiedBy>
  <cp:revision>210</cp:revision>
  <dcterms:created xsi:type="dcterms:W3CDTF">2006-08-16T00:00:00Z</dcterms:created>
  <dcterms:modified xsi:type="dcterms:W3CDTF">2024-09-03T07:01:54Z</dcterms:modified>
</cp:coreProperties>
</file>